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1" r:id="rId7"/>
    <p:sldId id="258" r:id="rId8"/>
    <p:sldId id="262" r:id="rId9"/>
    <p:sldId id="263" r:id="rId10"/>
    <p:sldId id="264" r:id="rId11"/>
    <p:sldId id="265" r:id="rId12"/>
    <p:sldId id="266" r:id="rId13"/>
    <p:sldId id="267" r:id="rId14"/>
    <p:sldId id="259" r:id="rId15"/>
    <p:sldId id="260"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B4630D-917A-4AC9-A54D-D6EBC5179F51}" v="39" dt="2021-03-23T14:55:45.2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26211B-A0F1-4E9C-9281-783D05F2F08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7F4ABE2-A99B-4202-BE95-DB634535CA3D}">
      <dgm:prSet/>
      <dgm:spPr/>
      <dgm:t>
        <a:bodyPr/>
        <a:lstStyle/>
        <a:p>
          <a:r>
            <a:rPr lang="en-GB"/>
            <a:t>Bullying- online, physical, emotional.</a:t>
          </a:r>
          <a:endParaRPr lang="en-US"/>
        </a:p>
      </dgm:t>
    </dgm:pt>
    <dgm:pt modelId="{71BAFCC2-9BD5-4D68-89E6-206704F69C2A}" type="parTrans" cxnId="{4BD0A5B8-232D-4BBF-AD36-8BE03616EF67}">
      <dgm:prSet/>
      <dgm:spPr/>
      <dgm:t>
        <a:bodyPr/>
        <a:lstStyle/>
        <a:p>
          <a:endParaRPr lang="en-US"/>
        </a:p>
      </dgm:t>
    </dgm:pt>
    <dgm:pt modelId="{85BEC464-7104-476C-9CB9-C97A1181C8F7}" type="sibTrans" cxnId="{4BD0A5B8-232D-4BBF-AD36-8BE03616EF67}">
      <dgm:prSet/>
      <dgm:spPr/>
      <dgm:t>
        <a:bodyPr/>
        <a:lstStyle/>
        <a:p>
          <a:endParaRPr lang="en-US"/>
        </a:p>
      </dgm:t>
    </dgm:pt>
    <dgm:pt modelId="{4406E7D2-45F6-4DA1-9796-B511BF0583DF}">
      <dgm:prSet/>
      <dgm:spPr/>
      <dgm:t>
        <a:bodyPr/>
        <a:lstStyle/>
        <a:p>
          <a:r>
            <a:rPr lang="en-GB"/>
            <a:t>Low self esteem and confidence.</a:t>
          </a:r>
          <a:endParaRPr lang="en-US"/>
        </a:p>
      </dgm:t>
    </dgm:pt>
    <dgm:pt modelId="{297575DD-A645-408A-B094-7063D378243A}" type="parTrans" cxnId="{EAAA2941-C4E9-4276-8FA1-05D1C9A5ED78}">
      <dgm:prSet/>
      <dgm:spPr/>
      <dgm:t>
        <a:bodyPr/>
        <a:lstStyle/>
        <a:p>
          <a:endParaRPr lang="en-US"/>
        </a:p>
      </dgm:t>
    </dgm:pt>
    <dgm:pt modelId="{FBF05A3D-DBF0-4DB1-9F28-8D4B5EACF329}" type="sibTrans" cxnId="{EAAA2941-C4E9-4276-8FA1-05D1C9A5ED78}">
      <dgm:prSet/>
      <dgm:spPr/>
      <dgm:t>
        <a:bodyPr/>
        <a:lstStyle/>
        <a:p>
          <a:endParaRPr lang="en-US"/>
        </a:p>
      </dgm:t>
    </dgm:pt>
    <dgm:pt modelId="{92361558-4423-479D-A6ED-217D11CF066F}">
      <dgm:prSet/>
      <dgm:spPr/>
      <dgm:t>
        <a:bodyPr/>
        <a:lstStyle/>
        <a:p>
          <a:r>
            <a:rPr lang="en-GB"/>
            <a:t>Divorce.</a:t>
          </a:r>
          <a:endParaRPr lang="en-US"/>
        </a:p>
      </dgm:t>
    </dgm:pt>
    <dgm:pt modelId="{7E7062C4-BEE8-4573-AFA2-5DD049807A8A}" type="parTrans" cxnId="{CB799278-D3B9-4A18-ABB1-1821F51DB131}">
      <dgm:prSet/>
      <dgm:spPr/>
      <dgm:t>
        <a:bodyPr/>
        <a:lstStyle/>
        <a:p>
          <a:endParaRPr lang="en-US"/>
        </a:p>
      </dgm:t>
    </dgm:pt>
    <dgm:pt modelId="{DDCF073C-80A9-4848-A943-1D5F5A39746A}" type="sibTrans" cxnId="{CB799278-D3B9-4A18-ABB1-1821F51DB131}">
      <dgm:prSet/>
      <dgm:spPr/>
      <dgm:t>
        <a:bodyPr/>
        <a:lstStyle/>
        <a:p>
          <a:endParaRPr lang="en-US"/>
        </a:p>
      </dgm:t>
    </dgm:pt>
    <dgm:pt modelId="{7AE7E03E-5CFC-4C0B-8DBE-E60CC6793137}">
      <dgm:prSet/>
      <dgm:spPr/>
      <dgm:t>
        <a:bodyPr/>
        <a:lstStyle/>
        <a:p>
          <a:r>
            <a:rPr lang="en-GB"/>
            <a:t>Substance misuse.</a:t>
          </a:r>
          <a:endParaRPr lang="en-US"/>
        </a:p>
      </dgm:t>
    </dgm:pt>
    <dgm:pt modelId="{77D90CAD-5EA5-4262-8703-D3CCA1723C32}" type="parTrans" cxnId="{B0CFD8CF-5E74-4A1B-A3AB-7E516BD642AA}">
      <dgm:prSet/>
      <dgm:spPr/>
      <dgm:t>
        <a:bodyPr/>
        <a:lstStyle/>
        <a:p>
          <a:endParaRPr lang="en-US"/>
        </a:p>
      </dgm:t>
    </dgm:pt>
    <dgm:pt modelId="{A003D9B3-03D2-42D2-9F04-704DD594BE23}" type="sibTrans" cxnId="{B0CFD8CF-5E74-4A1B-A3AB-7E516BD642AA}">
      <dgm:prSet/>
      <dgm:spPr/>
      <dgm:t>
        <a:bodyPr/>
        <a:lstStyle/>
        <a:p>
          <a:endParaRPr lang="en-US"/>
        </a:p>
      </dgm:t>
    </dgm:pt>
    <dgm:pt modelId="{F6657C99-8017-4CF1-B178-ACE556F88791}">
      <dgm:prSet/>
      <dgm:spPr/>
      <dgm:t>
        <a:bodyPr/>
        <a:lstStyle/>
        <a:p>
          <a:r>
            <a:rPr lang="en-GB"/>
            <a:t>Abuse and neglect.</a:t>
          </a:r>
          <a:endParaRPr lang="en-US"/>
        </a:p>
      </dgm:t>
    </dgm:pt>
    <dgm:pt modelId="{95A9AB98-E043-4DAC-9BA0-E547A8D63DA8}" type="parTrans" cxnId="{244F14E3-233B-4853-ACEF-4766D445A789}">
      <dgm:prSet/>
      <dgm:spPr/>
      <dgm:t>
        <a:bodyPr/>
        <a:lstStyle/>
        <a:p>
          <a:endParaRPr lang="en-US"/>
        </a:p>
      </dgm:t>
    </dgm:pt>
    <dgm:pt modelId="{69CD884B-E08B-4ECF-B8F2-5627FBEC81E3}" type="sibTrans" cxnId="{244F14E3-233B-4853-ACEF-4766D445A789}">
      <dgm:prSet/>
      <dgm:spPr/>
      <dgm:t>
        <a:bodyPr/>
        <a:lstStyle/>
        <a:p>
          <a:endParaRPr lang="en-US"/>
        </a:p>
      </dgm:t>
    </dgm:pt>
    <dgm:pt modelId="{DBD1B5CB-AE4E-4B37-96CB-812561026AB8}">
      <dgm:prSet/>
      <dgm:spPr/>
      <dgm:t>
        <a:bodyPr/>
        <a:lstStyle/>
        <a:p>
          <a:r>
            <a:rPr lang="en-GB"/>
            <a:t>Trauma.</a:t>
          </a:r>
          <a:endParaRPr lang="en-US"/>
        </a:p>
      </dgm:t>
    </dgm:pt>
    <dgm:pt modelId="{1177A3C4-DF09-4C99-B5DB-C47A8D196C63}" type="parTrans" cxnId="{8E5EE04E-9A6B-4DB4-8DAD-26B304F2422B}">
      <dgm:prSet/>
      <dgm:spPr/>
      <dgm:t>
        <a:bodyPr/>
        <a:lstStyle/>
        <a:p>
          <a:endParaRPr lang="en-US"/>
        </a:p>
      </dgm:t>
    </dgm:pt>
    <dgm:pt modelId="{4DC3C825-B2EB-4E71-AE83-F28CEFBC3B46}" type="sibTrans" cxnId="{8E5EE04E-9A6B-4DB4-8DAD-26B304F2422B}">
      <dgm:prSet/>
      <dgm:spPr/>
      <dgm:t>
        <a:bodyPr/>
        <a:lstStyle/>
        <a:p>
          <a:endParaRPr lang="en-US"/>
        </a:p>
      </dgm:t>
    </dgm:pt>
    <dgm:pt modelId="{864176E0-CF69-4ED2-A8D5-ED3F201D5AE3}">
      <dgm:prSet/>
      <dgm:spPr/>
      <dgm:t>
        <a:bodyPr/>
        <a:lstStyle/>
        <a:p>
          <a:r>
            <a:rPr lang="en-GB"/>
            <a:t>Sexual exploitation.</a:t>
          </a:r>
          <a:endParaRPr lang="en-US"/>
        </a:p>
      </dgm:t>
    </dgm:pt>
    <dgm:pt modelId="{7DC33808-EC69-46B6-BDB6-F7B48B3E96CC}" type="parTrans" cxnId="{7C89BE50-B967-43D7-B059-6BCCE4BD97E9}">
      <dgm:prSet/>
      <dgm:spPr/>
      <dgm:t>
        <a:bodyPr/>
        <a:lstStyle/>
        <a:p>
          <a:endParaRPr lang="en-US"/>
        </a:p>
      </dgm:t>
    </dgm:pt>
    <dgm:pt modelId="{F240416C-EE04-4C35-A362-AB35F784AEC1}" type="sibTrans" cxnId="{7C89BE50-B967-43D7-B059-6BCCE4BD97E9}">
      <dgm:prSet/>
      <dgm:spPr/>
      <dgm:t>
        <a:bodyPr/>
        <a:lstStyle/>
        <a:p>
          <a:endParaRPr lang="en-US"/>
        </a:p>
      </dgm:t>
    </dgm:pt>
    <dgm:pt modelId="{D22FF91D-8526-4965-A233-379822CB9B5F}">
      <dgm:prSet/>
      <dgm:spPr/>
      <dgm:t>
        <a:bodyPr/>
        <a:lstStyle/>
        <a:p>
          <a:r>
            <a:rPr lang="en-GB"/>
            <a:t>Criminal exploitation.</a:t>
          </a:r>
          <a:endParaRPr lang="en-US"/>
        </a:p>
      </dgm:t>
    </dgm:pt>
    <dgm:pt modelId="{8501D829-3D1D-4A2D-8E63-D08426D747DF}" type="parTrans" cxnId="{A38363ED-0272-48D4-B9A5-B19933DD2D28}">
      <dgm:prSet/>
      <dgm:spPr/>
      <dgm:t>
        <a:bodyPr/>
        <a:lstStyle/>
        <a:p>
          <a:endParaRPr lang="en-US"/>
        </a:p>
      </dgm:t>
    </dgm:pt>
    <dgm:pt modelId="{07ADFB7F-27EC-421E-A3D1-4FEBB45C5E01}" type="sibTrans" cxnId="{A38363ED-0272-48D4-B9A5-B19933DD2D28}">
      <dgm:prSet/>
      <dgm:spPr/>
      <dgm:t>
        <a:bodyPr/>
        <a:lstStyle/>
        <a:p>
          <a:endParaRPr lang="en-US"/>
        </a:p>
      </dgm:t>
    </dgm:pt>
    <dgm:pt modelId="{03D3EF96-88C9-4738-B526-65A8EB0A1446}" type="pres">
      <dgm:prSet presAssocID="{7026211B-A0F1-4E9C-9281-783D05F2F08E}" presName="linear" presStyleCnt="0">
        <dgm:presLayoutVars>
          <dgm:animLvl val="lvl"/>
          <dgm:resizeHandles val="exact"/>
        </dgm:presLayoutVars>
      </dgm:prSet>
      <dgm:spPr/>
    </dgm:pt>
    <dgm:pt modelId="{C03AC578-5276-4240-96AE-CB395A3D670A}" type="pres">
      <dgm:prSet presAssocID="{57F4ABE2-A99B-4202-BE95-DB634535CA3D}" presName="parentText" presStyleLbl="node1" presStyleIdx="0" presStyleCnt="8">
        <dgm:presLayoutVars>
          <dgm:chMax val="0"/>
          <dgm:bulletEnabled val="1"/>
        </dgm:presLayoutVars>
      </dgm:prSet>
      <dgm:spPr/>
    </dgm:pt>
    <dgm:pt modelId="{A896B0C1-B371-4834-B566-CAC6D8413E15}" type="pres">
      <dgm:prSet presAssocID="{85BEC464-7104-476C-9CB9-C97A1181C8F7}" presName="spacer" presStyleCnt="0"/>
      <dgm:spPr/>
    </dgm:pt>
    <dgm:pt modelId="{13137D92-79FB-4AC7-820E-910A7811984C}" type="pres">
      <dgm:prSet presAssocID="{4406E7D2-45F6-4DA1-9796-B511BF0583DF}" presName="parentText" presStyleLbl="node1" presStyleIdx="1" presStyleCnt="8">
        <dgm:presLayoutVars>
          <dgm:chMax val="0"/>
          <dgm:bulletEnabled val="1"/>
        </dgm:presLayoutVars>
      </dgm:prSet>
      <dgm:spPr/>
    </dgm:pt>
    <dgm:pt modelId="{4385B706-CCCF-47A3-803F-880439C17E38}" type="pres">
      <dgm:prSet presAssocID="{FBF05A3D-DBF0-4DB1-9F28-8D4B5EACF329}" presName="spacer" presStyleCnt="0"/>
      <dgm:spPr/>
    </dgm:pt>
    <dgm:pt modelId="{94EDC5F0-CD15-4A08-9D3E-1A460C9A8E06}" type="pres">
      <dgm:prSet presAssocID="{92361558-4423-479D-A6ED-217D11CF066F}" presName="parentText" presStyleLbl="node1" presStyleIdx="2" presStyleCnt="8">
        <dgm:presLayoutVars>
          <dgm:chMax val="0"/>
          <dgm:bulletEnabled val="1"/>
        </dgm:presLayoutVars>
      </dgm:prSet>
      <dgm:spPr/>
    </dgm:pt>
    <dgm:pt modelId="{81BADD56-580C-44C7-835E-DD815F9B3835}" type="pres">
      <dgm:prSet presAssocID="{DDCF073C-80A9-4848-A943-1D5F5A39746A}" presName="spacer" presStyleCnt="0"/>
      <dgm:spPr/>
    </dgm:pt>
    <dgm:pt modelId="{713D6A14-951E-4310-A523-B82642446F80}" type="pres">
      <dgm:prSet presAssocID="{7AE7E03E-5CFC-4C0B-8DBE-E60CC6793137}" presName="parentText" presStyleLbl="node1" presStyleIdx="3" presStyleCnt="8">
        <dgm:presLayoutVars>
          <dgm:chMax val="0"/>
          <dgm:bulletEnabled val="1"/>
        </dgm:presLayoutVars>
      </dgm:prSet>
      <dgm:spPr/>
    </dgm:pt>
    <dgm:pt modelId="{CC0EB3ED-DC6D-4C21-8532-EEFF90DEB81D}" type="pres">
      <dgm:prSet presAssocID="{A003D9B3-03D2-42D2-9F04-704DD594BE23}" presName="spacer" presStyleCnt="0"/>
      <dgm:spPr/>
    </dgm:pt>
    <dgm:pt modelId="{FED3217C-4907-4A58-A651-CB335DE9C6CF}" type="pres">
      <dgm:prSet presAssocID="{F6657C99-8017-4CF1-B178-ACE556F88791}" presName="parentText" presStyleLbl="node1" presStyleIdx="4" presStyleCnt="8">
        <dgm:presLayoutVars>
          <dgm:chMax val="0"/>
          <dgm:bulletEnabled val="1"/>
        </dgm:presLayoutVars>
      </dgm:prSet>
      <dgm:spPr/>
    </dgm:pt>
    <dgm:pt modelId="{0F643EE8-325D-445F-BE25-D0C48E5525D2}" type="pres">
      <dgm:prSet presAssocID="{69CD884B-E08B-4ECF-B8F2-5627FBEC81E3}" presName="spacer" presStyleCnt="0"/>
      <dgm:spPr/>
    </dgm:pt>
    <dgm:pt modelId="{7AD94B3C-3CF6-4DA0-8DCA-603B31686A07}" type="pres">
      <dgm:prSet presAssocID="{DBD1B5CB-AE4E-4B37-96CB-812561026AB8}" presName="parentText" presStyleLbl="node1" presStyleIdx="5" presStyleCnt="8">
        <dgm:presLayoutVars>
          <dgm:chMax val="0"/>
          <dgm:bulletEnabled val="1"/>
        </dgm:presLayoutVars>
      </dgm:prSet>
      <dgm:spPr/>
    </dgm:pt>
    <dgm:pt modelId="{C8CE9CC6-24BB-4553-A410-B8E752F64448}" type="pres">
      <dgm:prSet presAssocID="{4DC3C825-B2EB-4E71-AE83-F28CEFBC3B46}" presName="spacer" presStyleCnt="0"/>
      <dgm:spPr/>
    </dgm:pt>
    <dgm:pt modelId="{0D369041-1B39-4E8A-ADF2-6B30559C114D}" type="pres">
      <dgm:prSet presAssocID="{864176E0-CF69-4ED2-A8D5-ED3F201D5AE3}" presName="parentText" presStyleLbl="node1" presStyleIdx="6" presStyleCnt="8">
        <dgm:presLayoutVars>
          <dgm:chMax val="0"/>
          <dgm:bulletEnabled val="1"/>
        </dgm:presLayoutVars>
      </dgm:prSet>
      <dgm:spPr/>
    </dgm:pt>
    <dgm:pt modelId="{7F24DD34-586E-416E-B178-6A394A073877}" type="pres">
      <dgm:prSet presAssocID="{F240416C-EE04-4C35-A362-AB35F784AEC1}" presName="spacer" presStyleCnt="0"/>
      <dgm:spPr/>
    </dgm:pt>
    <dgm:pt modelId="{6F6466A5-B19C-411B-8EF2-F901BE5AF440}" type="pres">
      <dgm:prSet presAssocID="{D22FF91D-8526-4965-A233-379822CB9B5F}" presName="parentText" presStyleLbl="node1" presStyleIdx="7" presStyleCnt="8">
        <dgm:presLayoutVars>
          <dgm:chMax val="0"/>
          <dgm:bulletEnabled val="1"/>
        </dgm:presLayoutVars>
      </dgm:prSet>
      <dgm:spPr/>
    </dgm:pt>
  </dgm:ptLst>
  <dgm:cxnLst>
    <dgm:cxn modelId="{1D994213-1EB7-46BD-AC74-767297B19898}" type="presOf" srcId="{7026211B-A0F1-4E9C-9281-783D05F2F08E}" destId="{03D3EF96-88C9-4738-B526-65A8EB0A1446}" srcOrd="0" destOrd="0" presId="urn:microsoft.com/office/officeart/2005/8/layout/vList2"/>
    <dgm:cxn modelId="{9F8B3431-38B9-4323-86C8-E59CB1319139}" type="presOf" srcId="{92361558-4423-479D-A6ED-217D11CF066F}" destId="{94EDC5F0-CD15-4A08-9D3E-1A460C9A8E06}" srcOrd="0" destOrd="0" presId="urn:microsoft.com/office/officeart/2005/8/layout/vList2"/>
    <dgm:cxn modelId="{EAAA2941-C4E9-4276-8FA1-05D1C9A5ED78}" srcId="{7026211B-A0F1-4E9C-9281-783D05F2F08E}" destId="{4406E7D2-45F6-4DA1-9796-B511BF0583DF}" srcOrd="1" destOrd="0" parTransId="{297575DD-A645-408A-B094-7063D378243A}" sibTransId="{FBF05A3D-DBF0-4DB1-9F28-8D4B5EACF329}"/>
    <dgm:cxn modelId="{68FB1769-2F0B-4D34-8302-22B7F53FF545}" type="presOf" srcId="{4406E7D2-45F6-4DA1-9796-B511BF0583DF}" destId="{13137D92-79FB-4AC7-820E-910A7811984C}" srcOrd="0" destOrd="0" presId="urn:microsoft.com/office/officeart/2005/8/layout/vList2"/>
    <dgm:cxn modelId="{8E5EE04E-9A6B-4DB4-8DAD-26B304F2422B}" srcId="{7026211B-A0F1-4E9C-9281-783D05F2F08E}" destId="{DBD1B5CB-AE4E-4B37-96CB-812561026AB8}" srcOrd="5" destOrd="0" parTransId="{1177A3C4-DF09-4C99-B5DB-C47A8D196C63}" sibTransId="{4DC3C825-B2EB-4E71-AE83-F28CEFBC3B46}"/>
    <dgm:cxn modelId="{7C89BE50-B967-43D7-B059-6BCCE4BD97E9}" srcId="{7026211B-A0F1-4E9C-9281-783D05F2F08E}" destId="{864176E0-CF69-4ED2-A8D5-ED3F201D5AE3}" srcOrd="6" destOrd="0" parTransId="{7DC33808-EC69-46B6-BDB6-F7B48B3E96CC}" sibTransId="{F240416C-EE04-4C35-A362-AB35F784AEC1}"/>
    <dgm:cxn modelId="{54199F71-D15D-49C5-995D-1297C7D4A12C}" type="presOf" srcId="{F6657C99-8017-4CF1-B178-ACE556F88791}" destId="{FED3217C-4907-4A58-A651-CB335DE9C6CF}" srcOrd="0" destOrd="0" presId="urn:microsoft.com/office/officeart/2005/8/layout/vList2"/>
    <dgm:cxn modelId="{0E50F655-F8D6-4766-83D5-7D7F5CF917D5}" type="presOf" srcId="{D22FF91D-8526-4965-A233-379822CB9B5F}" destId="{6F6466A5-B19C-411B-8EF2-F901BE5AF440}" srcOrd="0" destOrd="0" presId="urn:microsoft.com/office/officeart/2005/8/layout/vList2"/>
    <dgm:cxn modelId="{CB799278-D3B9-4A18-ABB1-1821F51DB131}" srcId="{7026211B-A0F1-4E9C-9281-783D05F2F08E}" destId="{92361558-4423-479D-A6ED-217D11CF066F}" srcOrd="2" destOrd="0" parTransId="{7E7062C4-BEE8-4573-AFA2-5DD049807A8A}" sibTransId="{DDCF073C-80A9-4848-A943-1D5F5A39746A}"/>
    <dgm:cxn modelId="{2646F788-B711-444F-9614-C4123FA3E00D}" type="presOf" srcId="{864176E0-CF69-4ED2-A8D5-ED3F201D5AE3}" destId="{0D369041-1B39-4E8A-ADF2-6B30559C114D}" srcOrd="0" destOrd="0" presId="urn:microsoft.com/office/officeart/2005/8/layout/vList2"/>
    <dgm:cxn modelId="{FAD5B69A-5617-4329-A053-67933897B17C}" type="presOf" srcId="{7AE7E03E-5CFC-4C0B-8DBE-E60CC6793137}" destId="{713D6A14-951E-4310-A523-B82642446F80}" srcOrd="0" destOrd="0" presId="urn:microsoft.com/office/officeart/2005/8/layout/vList2"/>
    <dgm:cxn modelId="{4BD0A5B8-232D-4BBF-AD36-8BE03616EF67}" srcId="{7026211B-A0F1-4E9C-9281-783D05F2F08E}" destId="{57F4ABE2-A99B-4202-BE95-DB634535CA3D}" srcOrd="0" destOrd="0" parTransId="{71BAFCC2-9BD5-4D68-89E6-206704F69C2A}" sibTransId="{85BEC464-7104-476C-9CB9-C97A1181C8F7}"/>
    <dgm:cxn modelId="{693CF7B9-6A40-49FE-86E4-8F41C85CB360}" type="presOf" srcId="{57F4ABE2-A99B-4202-BE95-DB634535CA3D}" destId="{C03AC578-5276-4240-96AE-CB395A3D670A}" srcOrd="0" destOrd="0" presId="urn:microsoft.com/office/officeart/2005/8/layout/vList2"/>
    <dgm:cxn modelId="{B0CFD8CF-5E74-4A1B-A3AB-7E516BD642AA}" srcId="{7026211B-A0F1-4E9C-9281-783D05F2F08E}" destId="{7AE7E03E-5CFC-4C0B-8DBE-E60CC6793137}" srcOrd="3" destOrd="0" parTransId="{77D90CAD-5EA5-4262-8703-D3CCA1723C32}" sibTransId="{A003D9B3-03D2-42D2-9F04-704DD594BE23}"/>
    <dgm:cxn modelId="{244F14E3-233B-4853-ACEF-4766D445A789}" srcId="{7026211B-A0F1-4E9C-9281-783D05F2F08E}" destId="{F6657C99-8017-4CF1-B178-ACE556F88791}" srcOrd="4" destOrd="0" parTransId="{95A9AB98-E043-4DAC-9BA0-E547A8D63DA8}" sibTransId="{69CD884B-E08B-4ECF-B8F2-5627FBEC81E3}"/>
    <dgm:cxn modelId="{A38363ED-0272-48D4-B9A5-B19933DD2D28}" srcId="{7026211B-A0F1-4E9C-9281-783D05F2F08E}" destId="{D22FF91D-8526-4965-A233-379822CB9B5F}" srcOrd="7" destOrd="0" parTransId="{8501D829-3D1D-4A2D-8E63-D08426D747DF}" sibTransId="{07ADFB7F-27EC-421E-A3D1-4FEBB45C5E01}"/>
    <dgm:cxn modelId="{6E0E31F6-ED15-4B13-A162-D34B37896835}" type="presOf" srcId="{DBD1B5CB-AE4E-4B37-96CB-812561026AB8}" destId="{7AD94B3C-3CF6-4DA0-8DCA-603B31686A07}" srcOrd="0" destOrd="0" presId="urn:microsoft.com/office/officeart/2005/8/layout/vList2"/>
    <dgm:cxn modelId="{625E9AD5-F881-472A-8D8B-44045FB439BF}" type="presParOf" srcId="{03D3EF96-88C9-4738-B526-65A8EB0A1446}" destId="{C03AC578-5276-4240-96AE-CB395A3D670A}" srcOrd="0" destOrd="0" presId="urn:microsoft.com/office/officeart/2005/8/layout/vList2"/>
    <dgm:cxn modelId="{A455AC15-DA6E-4FD8-80B3-3ED040025479}" type="presParOf" srcId="{03D3EF96-88C9-4738-B526-65A8EB0A1446}" destId="{A896B0C1-B371-4834-B566-CAC6D8413E15}" srcOrd="1" destOrd="0" presId="urn:microsoft.com/office/officeart/2005/8/layout/vList2"/>
    <dgm:cxn modelId="{72176963-C34C-4A79-A030-A0507B3DD572}" type="presParOf" srcId="{03D3EF96-88C9-4738-B526-65A8EB0A1446}" destId="{13137D92-79FB-4AC7-820E-910A7811984C}" srcOrd="2" destOrd="0" presId="urn:microsoft.com/office/officeart/2005/8/layout/vList2"/>
    <dgm:cxn modelId="{F93AA77F-C492-4CBB-AD47-6056506E512E}" type="presParOf" srcId="{03D3EF96-88C9-4738-B526-65A8EB0A1446}" destId="{4385B706-CCCF-47A3-803F-880439C17E38}" srcOrd="3" destOrd="0" presId="urn:microsoft.com/office/officeart/2005/8/layout/vList2"/>
    <dgm:cxn modelId="{63A00EA7-AE7B-4723-A67D-AA3EC84E4E3A}" type="presParOf" srcId="{03D3EF96-88C9-4738-B526-65A8EB0A1446}" destId="{94EDC5F0-CD15-4A08-9D3E-1A460C9A8E06}" srcOrd="4" destOrd="0" presId="urn:microsoft.com/office/officeart/2005/8/layout/vList2"/>
    <dgm:cxn modelId="{DA5483AC-3CD1-4E33-8EC7-4466F70A0921}" type="presParOf" srcId="{03D3EF96-88C9-4738-B526-65A8EB0A1446}" destId="{81BADD56-580C-44C7-835E-DD815F9B3835}" srcOrd="5" destOrd="0" presId="urn:microsoft.com/office/officeart/2005/8/layout/vList2"/>
    <dgm:cxn modelId="{F39C725C-AA14-4242-978A-725202A26550}" type="presParOf" srcId="{03D3EF96-88C9-4738-B526-65A8EB0A1446}" destId="{713D6A14-951E-4310-A523-B82642446F80}" srcOrd="6" destOrd="0" presId="urn:microsoft.com/office/officeart/2005/8/layout/vList2"/>
    <dgm:cxn modelId="{748488B3-52C9-4D34-9B3A-B93BAE4B4762}" type="presParOf" srcId="{03D3EF96-88C9-4738-B526-65A8EB0A1446}" destId="{CC0EB3ED-DC6D-4C21-8532-EEFF90DEB81D}" srcOrd="7" destOrd="0" presId="urn:microsoft.com/office/officeart/2005/8/layout/vList2"/>
    <dgm:cxn modelId="{A80E8999-5B7B-48F9-9779-3FEEB2D69AAD}" type="presParOf" srcId="{03D3EF96-88C9-4738-B526-65A8EB0A1446}" destId="{FED3217C-4907-4A58-A651-CB335DE9C6CF}" srcOrd="8" destOrd="0" presId="urn:microsoft.com/office/officeart/2005/8/layout/vList2"/>
    <dgm:cxn modelId="{A6F6D03C-FC7E-47BC-94CB-6C087D445012}" type="presParOf" srcId="{03D3EF96-88C9-4738-B526-65A8EB0A1446}" destId="{0F643EE8-325D-445F-BE25-D0C48E5525D2}" srcOrd="9" destOrd="0" presId="urn:microsoft.com/office/officeart/2005/8/layout/vList2"/>
    <dgm:cxn modelId="{87686AD8-C75E-4D38-9E08-B779582D23CA}" type="presParOf" srcId="{03D3EF96-88C9-4738-B526-65A8EB0A1446}" destId="{7AD94B3C-3CF6-4DA0-8DCA-603B31686A07}" srcOrd="10" destOrd="0" presId="urn:microsoft.com/office/officeart/2005/8/layout/vList2"/>
    <dgm:cxn modelId="{C5B79A7F-34E6-4951-B139-324E2FA5A08E}" type="presParOf" srcId="{03D3EF96-88C9-4738-B526-65A8EB0A1446}" destId="{C8CE9CC6-24BB-4553-A410-B8E752F64448}" srcOrd="11" destOrd="0" presId="urn:microsoft.com/office/officeart/2005/8/layout/vList2"/>
    <dgm:cxn modelId="{140DD6BC-5FCF-4511-884F-FB5CE4676EAF}" type="presParOf" srcId="{03D3EF96-88C9-4738-B526-65A8EB0A1446}" destId="{0D369041-1B39-4E8A-ADF2-6B30559C114D}" srcOrd="12" destOrd="0" presId="urn:microsoft.com/office/officeart/2005/8/layout/vList2"/>
    <dgm:cxn modelId="{1DE69BE6-59A9-42C1-BDF9-897A0DB91DFD}" type="presParOf" srcId="{03D3EF96-88C9-4738-B526-65A8EB0A1446}" destId="{7F24DD34-586E-416E-B178-6A394A073877}" srcOrd="13" destOrd="0" presId="urn:microsoft.com/office/officeart/2005/8/layout/vList2"/>
    <dgm:cxn modelId="{CC5A4B11-E38B-4F77-9C2A-0BD6D278727A}" type="presParOf" srcId="{03D3EF96-88C9-4738-B526-65A8EB0A1446}" destId="{6F6466A5-B19C-411B-8EF2-F901BE5AF440}"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AC578-5276-4240-96AE-CB395A3D670A}">
      <dsp:nvSpPr>
        <dsp:cNvPr id="0" name=""/>
        <dsp:cNvSpPr/>
      </dsp:nvSpPr>
      <dsp:spPr>
        <a:xfrm>
          <a:off x="0" y="46537"/>
          <a:ext cx="5643563" cy="479700"/>
        </a:xfrm>
        <a:prstGeom prst="roundRect">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Bullying- online, physical, emotional.</a:t>
          </a:r>
          <a:endParaRPr lang="en-US" sz="2000" kern="1200"/>
        </a:p>
      </dsp:txBody>
      <dsp:txXfrm>
        <a:off x="23417" y="69954"/>
        <a:ext cx="5596729" cy="432866"/>
      </dsp:txXfrm>
    </dsp:sp>
    <dsp:sp modelId="{13137D92-79FB-4AC7-820E-910A7811984C}">
      <dsp:nvSpPr>
        <dsp:cNvPr id="0" name=""/>
        <dsp:cNvSpPr/>
      </dsp:nvSpPr>
      <dsp:spPr>
        <a:xfrm>
          <a:off x="0" y="583837"/>
          <a:ext cx="5643563" cy="479700"/>
        </a:xfrm>
        <a:prstGeom prst="roundRect">
          <a:avLst/>
        </a:prstGeom>
        <a:gradFill rotWithShape="0">
          <a:gsLst>
            <a:gs pos="0">
              <a:schemeClr val="accent5">
                <a:hueOff val="2879180"/>
                <a:satOff val="-1345"/>
                <a:lumOff val="-1512"/>
                <a:alphaOff val="0"/>
                <a:tint val="98000"/>
                <a:hueMod val="94000"/>
                <a:satMod val="130000"/>
                <a:lumMod val="128000"/>
              </a:schemeClr>
            </a:gs>
            <a:gs pos="100000">
              <a:schemeClr val="accent5">
                <a:hueOff val="2879180"/>
                <a:satOff val="-1345"/>
                <a:lumOff val="-1512"/>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Low self esteem and confidence.</a:t>
          </a:r>
          <a:endParaRPr lang="en-US" sz="2000" kern="1200"/>
        </a:p>
      </dsp:txBody>
      <dsp:txXfrm>
        <a:off x="23417" y="607254"/>
        <a:ext cx="5596729" cy="432866"/>
      </dsp:txXfrm>
    </dsp:sp>
    <dsp:sp modelId="{94EDC5F0-CD15-4A08-9D3E-1A460C9A8E06}">
      <dsp:nvSpPr>
        <dsp:cNvPr id="0" name=""/>
        <dsp:cNvSpPr/>
      </dsp:nvSpPr>
      <dsp:spPr>
        <a:xfrm>
          <a:off x="0" y="1121137"/>
          <a:ext cx="5643563" cy="479700"/>
        </a:xfrm>
        <a:prstGeom prst="roundRect">
          <a:avLst/>
        </a:prstGeom>
        <a:gradFill rotWithShape="0">
          <a:gsLst>
            <a:gs pos="0">
              <a:schemeClr val="accent5">
                <a:hueOff val="5758360"/>
                <a:satOff val="-2691"/>
                <a:lumOff val="-3025"/>
                <a:alphaOff val="0"/>
                <a:tint val="98000"/>
                <a:hueMod val="94000"/>
                <a:satMod val="130000"/>
                <a:lumMod val="128000"/>
              </a:schemeClr>
            </a:gs>
            <a:gs pos="100000">
              <a:schemeClr val="accent5">
                <a:hueOff val="5758360"/>
                <a:satOff val="-2691"/>
                <a:lumOff val="-3025"/>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Divorce.</a:t>
          </a:r>
          <a:endParaRPr lang="en-US" sz="2000" kern="1200"/>
        </a:p>
      </dsp:txBody>
      <dsp:txXfrm>
        <a:off x="23417" y="1144554"/>
        <a:ext cx="5596729" cy="432866"/>
      </dsp:txXfrm>
    </dsp:sp>
    <dsp:sp modelId="{713D6A14-951E-4310-A523-B82642446F80}">
      <dsp:nvSpPr>
        <dsp:cNvPr id="0" name=""/>
        <dsp:cNvSpPr/>
      </dsp:nvSpPr>
      <dsp:spPr>
        <a:xfrm>
          <a:off x="0" y="1658437"/>
          <a:ext cx="5643563" cy="479700"/>
        </a:xfrm>
        <a:prstGeom prst="roundRect">
          <a:avLst/>
        </a:prstGeom>
        <a:gradFill rotWithShape="0">
          <a:gsLst>
            <a:gs pos="0">
              <a:schemeClr val="accent5">
                <a:hueOff val="8637539"/>
                <a:satOff val="-4036"/>
                <a:lumOff val="-4537"/>
                <a:alphaOff val="0"/>
                <a:tint val="98000"/>
                <a:hueMod val="94000"/>
                <a:satMod val="130000"/>
                <a:lumMod val="128000"/>
              </a:schemeClr>
            </a:gs>
            <a:gs pos="100000">
              <a:schemeClr val="accent5">
                <a:hueOff val="8637539"/>
                <a:satOff val="-4036"/>
                <a:lumOff val="-4537"/>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Substance misuse.</a:t>
          </a:r>
          <a:endParaRPr lang="en-US" sz="2000" kern="1200"/>
        </a:p>
      </dsp:txBody>
      <dsp:txXfrm>
        <a:off x="23417" y="1681854"/>
        <a:ext cx="5596729" cy="432866"/>
      </dsp:txXfrm>
    </dsp:sp>
    <dsp:sp modelId="{FED3217C-4907-4A58-A651-CB335DE9C6CF}">
      <dsp:nvSpPr>
        <dsp:cNvPr id="0" name=""/>
        <dsp:cNvSpPr/>
      </dsp:nvSpPr>
      <dsp:spPr>
        <a:xfrm>
          <a:off x="0" y="2195737"/>
          <a:ext cx="5643563" cy="479700"/>
        </a:xfrm>
        <a:prstGeom prst="roundRect">
          <a:avLst/>
        </a:prstGeom>
        <a:gradFill rotWithShape="0">
          <a:gsLst>
            <a:gs pos="0">
              <a:schemeClr val="accent5">
                <a:hueOff val="11516720"/>
                <a:satOff val="-5381"/>
                <a:lumOff val="-6050"/>
                <a:alphaOff val="0"/>
                <a:tint val="98000"/>
                <a:hueMod val="94000"/>
                <a:satMod val="130000"/>
                <a:lumMod val="128000"/>
              </a:schemeClr>
            </a:gs>
            <a:gs pos="100000">
              <a:schemeClr val="accent5">
                <a:hueOff val="11516720"/>
                <a:satOff val="-5381"/>
                <a:lumOff val="-605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Abuse and neglect.</a:t>
          </a:r>
          <a:endParaRPr lang="en-US" sz="2000" kern="1200"/>
        </a:p>
      </dsp:txBody>
      <dsp:txXfrm>
        <a:off x="23417" y="2219154"/>
        <a:ext cx="5596729" cy="432866"/>
      </dsp:txXfrm>
    </dsp:sp>
    <dsp:sp modelId="{7AD94B3C-3CF6-4DA0-8DCA-603B31686A07}">
      <dsp:nvSpPr>
        <dsp:cNvPr id="0" name=""/>
        <dsp:cNvSpPr/>
      </dsp:nvSpPr>
      <dsp:spPr>
        <a:xfrm>
          <a:off x="0" y="2733037"/>
          <a:ext cx="5643563" cy="479700"/>
        </a:xfrm>
        <a:prstGeom prst="roundRect">
          <a:avLst/>
        </a:prstGeom>
        <a:gradFill rotWithShape="0">
          <a:gsLst>
            <a:gs pos="0">
              <a:schemeClr val="accent5">
                <a:hueOff val="14395898"/>
                <a:satOff val="-6726"/>
                <a:lumOff val="-7562"/>
                <a:alphaOff val="0"/>
                <a:tint val="98000"/>
                <a:hueMod val="94000"/>
                <a:satMod val="130000"/>
                <a:lumMod val="128000"/>
              </a:schemeClr>
            </a:gs>
            <a:gs pos="100000">
              <a:schemeClr val="accent5">
                <a:hueOff val="14395898"/>
                <a:satOff val="-6726"/>
                <a:lumOff val="-7562"/>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Trauma.</a:t>
          </a:r>
          <a:endParaRPr lang="en-US" sz="2000" kern="1200"/>
        </a:p>
      </dsp:txBody>
      <dsp:txXfrm>
        <a:off x="23417" y="2756454"/>
        <a:ext cx="5596729" cy="432866"/>
      </dsp:txXfrm>
    </dsp:sp>
    <dsp:sp modelId="{0D369041-1B39-4E8A-ADF2-6B30559C114D}">
      <dsp:nvSpPr>
        <dsp:cNvPr id="0" name=""/>
        <dsp:cNvSpPr/>
      </dsp:nvSpPr>
      <dsp:spPr>
        <a:xfrm>
          <a:off x="0" y="3270337"/>
          <a:ext cx="5643563" cy="479700"/>
        </a:xfrm>
        <a:prstGeom prst="roundRect">
          <a:avLst/>
        </a:prstGeom>
        <a:gradFill rotWithShape="0">
          <a:gsLst>
            <a:gs pos="0">
              <a:schemeClr val="accent5">
                <a:hueOff val="17275078"/>
                <a:satOff val="-8072"/>
                <a:lumOff val="-9075"/>
                <a:alphaOff val="0"/>
                <a:tint val="98000"/>
                <a:hueMod val="94000"/>
                <a:satMod val="130000"/>
                <a:lumMod val="128000"/>
              </a:schemeClr>
            </a:gs>
            <a:gs pos="100000">
              <a:schemeClr val="accent5">
                <a:hueOff val="17275078"/>
                <a:satOff val="-8072"/>
                <a:lumOff val="-9075"/>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Sexual exploitation.</a:t>
          </a:r>
          <a:endParaRPr lang="en-US" sz="2000" kern="1200"/>
        </a:p>
      </dsp:txBody>
      <dsp:txXfrm>
        <a:off x="23417" y="3293754"/>
        <a:ext cx="5596729" cy="432866"/>
      </dsp:txXfrm>
    </dsp:sp>
    <dsp:sp modelId="{6F6466A5-B19C-411B-8EF2-F901BE5AF440}">
      <dsp:nvSpPr>
        <dsp:cNvPr id="0" name=""/>
        <dsp:cNvSpPr/>
      </dsp:nvSpPr>
      <dsp:spPr>
        <a:xfrm>
          <a:off x="0" y="3807637"/>
          <a:ext cx="5643563" cy="479700"/>
        </a:xfrm>
        <a:prstGeom prst="roundRect">
          <a:avLst/>
        </a:prstGeom>
        <a:gradFill rotWithShape="0">
          <a:gsLst>
            <a:gs pos="0">
              <a:schemeClr val="accent5">
                <a:hueOff val="20154258"/>
                <a:satOff val="-9417"/>
                <a:lumOff val="-10587"/>
                <a:alphaOff val="0"/>
                <a:tint val="98000"/>
                <a:hueMod val="94000"/>
                <a:satMod val="130000"/>
                <a:lumMod val="128000"/>
              </a:schemeClr>
            </a:gs>
            <a:gs pos="100000">
              <a:schemeClr val="accent5">
                <a:hueOff val="20154258"/>
                <a:satOff val="-9417"/>
                <a:lumOff val="-10587"/>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Criminal exploitation.</a:t>
          </a:r>
          <a:endParaRPr lang="en-US" sz="2000" kern="1200"/>
        </a:p>
      </dsp:txBody>
      <dsp:txXfrm>
        <a:off x="23417" y="3831054"/>
        <a:ext cx="5596729" cy="4328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2433F4-A1B8-4A2B-8917-339666458291}"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6601-69E9-465A-B7BE-09D180A87D3D}"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1010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2433F4-A1B8-4A2B-8917-339666458291}"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215306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2433F4-A1B8-4A2B-8917-339666458291}"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35636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2433F4-A1B8-4A2B-8917-339666458291}"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2175641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2433F4-A1B8-4A2B-8917-339666458291}" type="datetimeFigureOut">
              <a:rPr lang="en-GB" smtClean="0"/>
              <a:t>18/03/2021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454444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2433F4-A1B8-4A2B-8917-339666458291}" type="datetimeFigureOut">
              <a:rPr lang="en-GB" smtClean="0"/>
              <a:t>18/03/2021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2898300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2433F4-A1B8-4A2B-8917-339666458291}" type="datetimeFigureOut">
              <a:rPr lang="en-GB" smtClean="0"/>
              <a:t>18/03/2021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305478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2433F4-A1B8-4A2B-8917-339666458291}"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229260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2433F4-A1B8-4A2B-8917-339666458291}"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1859218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22433F4-A1B8-4A2B-8917-339666458291}" type="datetimeFigureOut">
              <a:rPr lang="en-GB" smtClean="0"/>
              <a:t>18/03/2021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2455074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2433F4-A1B8-4A2B-8917-339666458291}"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30938369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2433F4-A1B8-4A2B-8917-339666458291}"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6601-69E9-465A-B7BE-09D180A87D3D}"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491797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2433F4-A1B8-4A2B-8917-339666458291}"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3415190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2433F4-A1B8-4A2B-8917-339666458291}"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6601-69E9-465A-B7BE-09D180A87D3D}"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71666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2433F4-A1B8-4A2B-8917-339666458291}"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3312709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2433F4-A1B8-4A2B-8917-339666458291}"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3517859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2433F4-A1B8-4A2B-8917-339666458291}"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6601-69E9-465A-B7BE-09D180A87D3D}" type="slidenum">
              <a:rPr lang="en-GB" smtClean="0"/>
              <a:t>‹#›</a:t>
            </a:fld>
            <a:endParaRPr lang="en-GB"/>
          </a:p>
        </p:txBody>
      </p:sp>
    </p:spTree>
    <p:extLst>
      <p:ext uri="{BB962C8B-B14F-4D97-AF65-F5344CB8AC3E}">
        <p14:creationId xmlns:p14="http://schemas.microsoft.com/office/powerpoint/2010/main" val="3946734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22433F4-A1B8-4A2B-8917-339666458291}" type="datetimeFigureOut">
              <a:rPr lang="en-GB" smtClean="0"/>
              <a:t>18/03/2021</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9526601-69E9-465A-B7BE-09D180A87D3D}" type="slidenum">
              <a:rPr lang="en-GB" smtClean="0"/>
              <a:t>‹#›</a:t>
            </a:fld>
            <a:endParaRPr lang="en-GB"/>
          </a:p>
        </p:txBody>
      </p:sp>
    </p:spTree>
    <p:extLst>
      <p:ext uri="{BB962C8B-B14F-4D97-AF65-F5344CB8AC3E}">
        <p14:creationId xmlns:p14="http://schemas.microsoft.com/office/powerpoint/2010/main" val="6595998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tinybuddha.com/blog/20-powerful-self-care-quotes-to-help-you-feel-and-be-your-best/" TargetMode="External"/><Relationship Id="rId13" Type="http://schemas.openxmlformats.org/officeDocument/2006/relationships/hyperlink" Target="https://www.verywellmind.com/what-is-maslows-hierarchy-of-needs-4136760" TargetMode="External"/><Relationship Id="rId3" Type="http://schemas.openxmlformats.org/officeDocument/2006/relationships/hyperlink" Target="https://www.homeless.org.uk/connect/blogs/2017/aug/30/researching-youth-homelessness-why-it-matters" TargetMode="External"/><Relationship Id="rId7" Type="http://schemas.openxmlformats.org/officeDocument/2006/relationships/hyperlink" Target="https://www.maldoncvs.org.uk/mdcvs/campaign-launches-today-promoting-5-ways-to-wellbeing/" TargetMode="External"/><Relationship Id="rId12" Type="http://schemas.openxmlformats.org/officeDocument/2006/relationships/hyperlink" Target="https://www.cwvys.org.uk/wp-content/uploads/2018/11/YOUTH-WORK-IN-WALES-PRINCIPLES-AND-PURPOSES.pdf" TargetMode="External"/><Relationship Id="rId2" Type="http://schemas.openxmlformats.org/officeDocument/2006/relationships/hyperlink" Target="https://www.theguardian.com/society/2018/nov/11/half-young-people-facing-homelessness-denied-help-councils-uk" TargetMode="External"/><Relationship Id="rId1" Type="http://schemas.openxmlformats.org/officeDocument/2006/relationships/slideLayout" Target="../slideLayouts/slideLayout7.xml"/><Relationship Id="rId6" Type="http://schemas.openxmlformats.org/officeDocument/2006/relationships/hyperlink" Target="https://www.simplypsychology.org/maslow.html" TargetMode="External"/><Relationship Id="rId11" Type="http://schemas.openxmlformats.org/officeDocument/2006/relationships/hyperlink" Target="https://law.gov.wales/publicservices/housing/social-housing/local-authorities/homelessness/#/publicservices/housing/social-housing/local-authorities/homelessness/?tab=overview&amp;lang=en" TargetMode="External"/><Relationship Id="rId5" Type="http://schemas.openxmlformats.org/officeDocument/2006/relationships/hyperlink" Target="https://www.cwvys.org.uk/youth-work-in-wales-principles-and-purposes/" TargetMode="External"/><Relationship Id="rId15" Type="http://schemas.openxmlformats.org/officeDocument/2006/relationships/hyperlink" Target="https://www.mind.org.uk/workplace/mental-health-at-work/taking-care-of-yourself/five-ways-to-wellbeing/" TargetMode="External"/><Relationship Id="rId10" Type="http://schemas.openxmlformats.org/officeDocument/2006/relationships/hyperlink" Target="https://www.ourmindfullife.com/self-care-quotes/" TargetMode="External"/><Relationship Id="rId4" Type="http://schemas.openxmlformats.org/officeDocument/2006/relationships/hyperlink" Target="https://stbasils.org.uk/about-us/the-positive-pathway/" TargetMode="External"/><Relationship Id="rId9" Type="http://schemas.openxmlformats.org/officeDocument/2006/relationships/hyperlink" Target="https://ordinaryandhappy.com/self-care-quotes/" TargetMode="External"/><Relationship Id="rId14" Type="http://schemas.openxmlformats.org/officeDocument/2006/relationships/hyperlink" Target="https://www.simplypsychology.org/Bronfenbrenner.html"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childline.org.uk/get-support/" TargetMode="External"/><Relationship Id="rId3" Type="http://schemas.openxmlformats.org/officeDocument/2006/relationships/hyperlink" Target="https://www.itv.com/thismorning/articles/young-peoples-stress-helplines" TargetMode="External"/><Relationship Id="rId7" Type="http://schemas.openxmlformats.org/officeDocument/2006/relationships/hyperlink" Target="https://www.mind.org.uk/information-support/helplines/" TargetMode="External"/><Relationship Id="rId2" Type="http://schemas.openxmlformats.org/officeDocument/2006/relationships/hyperlink" Target="https://www.insidehousing.co.uk/news/news/welsh-government-commits-extra-10m-to-battle-youth-homelessness-53620" TargetMode="External"/><Relationship Id="rId1" Type="http://schemas.openxmlformats.org/officeDocument/2006/relationships/slideLayout" Target="../slideLayouts/slideLayout7.xml"/><Relationship Id="rId6" Type="http://schemas.openxmlformats.org/officeDocument/2006/relationships/hyperlink" Target="https://centrepoint.org.uk/contact-us/" TargetMode="External"/><Relationship Id="rId5" Type="http://schemas.openxmlformats.org/officeDocument/2006/relationships/hyperlink" Target="https://sheltercymru.org.uk/contact-us/" TargetMode="External"/><Relationship Id="rId10" Type="http://schemas.openxmlformats.org/officeDocument/2006/relationships/hyperlink" Target="https://phw.nhs.wales/files/aces/voices-of-those-with-lived-experiences-of-homelessness-and-adversity-in-wales-informing-prevention-and-response-2019/" TargetMode="External"/><Relationship Id="rId4" Type="http://schemas.openxmlformats.org/officeDocument/2006/relationships/hyperlink" Target="https://stbasils.org.uk/about-us/the-positive-pathway/" TargetMode="External"/><Relationship Id="rId9" Type="http://schemas.openxmlformats.org/officeDocument/2006/relationships/hyperlink" Target="https://www.itv.com/news/wales/2019-12-03/more-than-1-600-children-in-wales-will-be-homeless-at-christma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E134C76-7FB4-4BB7-9322-DD8A4B179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10" name="Snip Single Corner Rectangle 17">
            <a:extLst>
              <a:ext uri="{FF2B5EF4-FFF2-40B4-BE49-F238E27FC236}">
                <a16:creationId xmlns:a16="http://schemas.microsoft.com/office/drawing/2014/main" id="{C0C57804-4F33-4D85-AA3E-DA0F214BBD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B702AF-B70D-46CB-A038-DEBF3B221270}"/>
              </a:ext>
            </a:extLst>
          </p:cNvPr>
          <p:cNvSpPr>
            <a:spLocks noGrp="1"/>
          </p:cNvSpPr>
          <p:nvPr>
            <p:ph type="ctrTitle"/>
          </p:nvPr>
        </p:nvSpPr>
        <p:spPr>
          <a:xfrm>
            <a:off x="684212" y="685799"/>
            <a:ext cx="9678988" cy="3673474"/>
          </a:xfrm>
        </p:spPr>
        <p:txBody>
          <a:bodyPr>
            <a:normAutofit/>
          </a:bodyPr>
          <a:lstStyle/>
          <a:p>
            <a:pPr>
              <a:lnSpc>
                <a:spcPct val="90000"/>
              </a:lnSpc>
            </a:pPr>
            <a:r>
              <a:rPr lang="en-GB" sz="5100">
                <a:solidFill>
                  <a:schemeClr val="tx2"/>
                </a:solidFill>
              </a:rPr>
              <a:t>ECYW6006-</a:t>
            </a:r>
            <a:br>
              <a:rPr lang="en-GB" sz="5100">
                <a:solidFill>
                  <a:schemeClr val="tx2"/>
                </a:solidFill>
              </a:rPr>
            </a:br>
            <a:r>
              <a:rPr lang="en-GB" sz="5100">
                <a:solidFill>
                  <a:schemeClr val="tx2"/>
                </a:solidFill>
              </a:rPr>
              <a:t>Young people and society- Trauma, exploitation and toxic childhood</a:t>
            </a:r>
          </a:p>
        </p:txBody>
      </p:sp>
      <p:sp>
        <p:nvSpPr>
          <p:cNvPr id="3" name="Subtitle 2">
            <a:extLst>
              <a:ext uri="{FF2B5EF4-FFF2-40B4-BE49-F238E27FC236}">
                <a16:creationId xmlns:a16="http://schemas.microsoft.com/office/drawing/2014/main" id="{C6897E33-56E1-4C1B-89F4-C8A954B92EBA}"/>
              </a:ext>
            </a:extLst>
          </p:cNvPr>
          <p:cNvSpPr>
            <a:spLocks noGrp="1"/>
          </p:cNvSpPr>
          <p:nvPr>
            <p:ph type="subTitle" idx="1"/>
          </p:nvPr>
        </p:nvSpPr>
        <p:spPr>
          <a:xfrm>
            <a:off x="684212" y="4648198"/>
            <a:ext cx="7005742" cy="1143002"/>
          </a:xfrm>
        </p:spPr>
        <p:txBody>
          <a:bodyPr>
            <a:normAutofit/>
          </a:bodyPr>
          <a:lstStyle/>
          <a:p>
            <a:pPr>
              <a:lnSpc>
                <a:spcPct val="90000"/>
              </a:lnSpc>
            </a:pPr>
            <a:r>
              <a:rPr lang="en-GB" sz="1900">
                <a:solidFill>
                  <a:schemeClr val="tx1">
                    <a:alpha val="80000"/>
                  </a:schemeClr>
                </a:solidFill>
              </a:rPr>
              <a:t>Nirvana Thomas</a:t>
            </a:r>
          </a:p>
          <a:p>
            <a:pPr>
              <a:lnSpc>
                <a:spcPct val="90000"/>
              </a:lnSpc>
            </a:pPr>
            <a:r>
              <a:rPr lang="en-GB" sz="1900">
                <a:solidFill>
                  <a:schemeClr val="tx1">
                    <a:alpha val="80000"/>
                  </a:schemeClr>
                </a:solidFill>
              </a:rPr>
              <a:t>1801346</a:t>
            </a:r>
          </a:p>
          <a:p>
            <a:pPr>
              <a:lnSpc>
                <a:spcPct val="90000"/>
              </a:lnSpc>
            </a:pPr>
            <a:r>
              <a:rPr lang="en-GB" sz="1900">
                <a:solidFill>
                  <a:schemeClr val="tx1">
                    <a:alpha val="80000"/>
                  </a:schemeClr>
                </a:solidFill>
              </a:rPr>
              <a:t>University of Wales Trinity Saint David</a:t>
            </a:r>
          </a:p>
        </p:txBody>
      </p:sp>
    </p:spTree>
    <p:extLst>
      <p:ext uri="{BB962C8B-B14F-4D97-AF65-F5344CB8AC3E}">
        <p14:creationId xmlns:p14="http://schemas.microsoft.com/office/powerpoint/2010/main" val="4395960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9" name="Rectangle 14">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4D50B-85CB-4938-AAE0-ED8D6FDF5E77}"/>
              </a:ext>
            </a:extLst>
          </p:cNvPr>
          <p:cNvSpPr>
            <a:spLocks noGrp="1"/>
          </p:cNvSpPr>
          <p:nvPr>
            <p:ph type="title"/>
          </p:nvPr>
        </p:nvSpPr>
        <p:spPr>
          <a:xfrm>
            <a:off x="640290" y="685800"/>
            <a:ext cx="4818656" cy="4603749"/>
          </a:xfrm>
        </p:spPr>
        <p:txBody>
          <a:bodyPr>
            <a:normAutofit/>
          </a:bodyPr>
          <a:lstStyle/>
          <a:p>
            <a:pPr algn="r"/>
            <a:r>
              <a:rPr lang="en-GB" sz="5200" dirty="0"/>
              <a:t>Hello and welcome, thank you for joining me!</a:t>
            </a:r>
          </a:p>
        </p:txBody>
      </p:sp>
      <p:sp>
        <p:nvSpPr>
          <p:cNvPr id="20" name="Rectangle 16">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ED9FCD-6366-4F2D-A2F4-B78575464964}"/>
              </a:ext>
            </a:extLst>
          </p:cNvPr>
          <p:cNvSpPr>
            <a:spLocks noGrp="1"/>
          </p:cNvSpPr>
          <p:nvPr>
            <p:ph idx="1"/>
          </p:nvPr>
        </p:nvSpPr>
        <p:spPr>
          <a:xfrm>
            <a:off x="6625651" y="685800"/>
            <a:ext cx="4878959" cy="4603750"/>
          </a:xfrm>
        </p:spPr>
        <p:txBody>
          <a:bodyPr>
            <a:normAutofit/>
          </a:bodyPr>
          <a:lstStyle/>
          <a:p>
            <a:pPr marL="0" indent="0">
              <a:buNone/>
            </a:pPr>
            <a:r>
              <a:rPr lang="en-GB" dirty="0">
                <a:solidFill>
                  <a:schemeClr val="tx1"/>
                </a:solidFill>
              </a:rPr>
              <a:t>Incorporating issues studied in the module, students are required to design an advisory leaflet for parents and guardians focusing on an issue faced by young people in contemporary society. Students are required to present their advisory leaflet, ensuring they demonstrate how youth workers can best support as risk young people. presentation should be supported by wider reading and linked to the Youth Work National Occupational Standards. </a:t>
            </a:r>
          </a:p>
        </p:txBody>
      </p:sp>
    </p:spTree>
    <p:extLst>
      <p:ext uri="{BB962C8B-B14F-4D97-AF65-F5344CB8AC3E}">
        <p14:creationId xmlns:p14="http://schemas.microsoft.com/office/powerpoint/2010/main" val="3065254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 name="Rectangle 65">
            <a:extLst>
              <a:ext uri="{FF2B5EF4-FFF2-40B4-BE49-F238E27FC236}">
                <a16:creationId xmlns:a16="http://schemas.microsoft.com/office/drawing/2014/main" id="{44C5530E-85F5-4469-A5C9-54B113C11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AC0F8-3ED4-4947-8AA2-8261A4A3212A}"/>
              </a:ext>
            </a:extLst>
          </p:cNvPr>
          <p:cNvSpPr>
            <a:spLocks noGrp="1"/>
          </p:cNvSpPr>
          <p:nvPr>
            <p:ph type="title"/>
          </p:nvPr>
        </p:nvSpPr>
        <p:spPr>
          <a:xfrm>
            <a:off x="7532710" y="620722"/>
            <a:ext cx="3654099" cy="3532989"/>
          </a:xfrm>
        </p:spPr>
        <p:txBody>
          <a:bodyPr anchor="b">
            <a:normAutofit/>
          </a:bodyPr>
          <a:lstStyle/>
          <a:p>
            <a:r>
              <a:rPr lang="en-GB" sz="3100">
                <a:solidFill>
                  <a:srgbClr val="FFFFFF"/>
                </a:solidFill>
              </a:rPr>
              <a:t>What issues do Young people face in contemporary society?</a:t>
            </a:r>
          </a:p>
        </p:txBody>
      </p:sp>
      <p:sp useBgFill="1">
        <p:nvSpPr>
          <p:cNvPr id="87" name="Snip Diagonal Corner Rectangle 21">
            <a:extLst>
              <a:ext uri="{FF2B5EF4-FFF2-40B4-BE49-F238E27FC236}">
                <a16:creationId xmlns:a16="http://schemas.microsoft.com/office/drawing/2014/main" id="{A9CEB52D-0D40-45E3-94F9-CDB2083A9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8741"/>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8" name="Group 69">
            <a:extLst>
              <a:ext uri="{FF2B5EF4-FFF2-40B4-BE49-F238E27FC236}">
                <a16:creationId xmlns:a16="http://schemas.microsoft.com/office/drawing/2014/main" id="{0F7EB202-DE79-4E39-BCF0-D9855DA173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1" name="Straight Connector 70">
              <a:extLst>
                <a:ext uri="{FF2B5EF4-FFF2-40B4-BE49-F238E27FC236}">
                  <a16:creationId xmlns:a16="http://schemas.microsoft.com/office/drawing/2014/main" id="{4DF8FC51-F3B0-4D84-A367-A14707163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72" name="Straight Connector 71">
              <a:extLst>
                <a:ext uri="{FF2B5EF4-FFF2-40B4-BE49-F238E27FC236}">
                  <a16:creationId xmlns:a16="http://schemas.microsoft.com/office/drawing/2014/main" id="{5B3C3EDB-3DD5-4F8C-84C2-B598DB12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C9DD3267-7A88-4810-94C1-0176A11D9C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A9F7E30E-9755-4BB4-B799-15752AE275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2A0A74F5-C569-4A54-9AA8-8F85E9E7E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39" name="Content Placeholder 2">
            <a:extLst>
              <a:ext uri="{FF2B5EF4-FFF2-40B4-BE49-F238E27FC236}">
                <a16:creationId xmlns:a16="http://schemas.microsoft.com/office/drawing/2014/main" id="{AC05B80E-F947-4354-874B-08B872B0620A}"/>
              </a:ext>
            </a:extLst>
          </p:cNvPr>
          <p:cNvGraphicFramePr>
            <a:graphicFrameLocks noGrp="1"/>
          </p:cNvGraphicFramePr>
          <p:nvPr>
            <p:ph idx="1"/>
            <p:extLst>
              <p:ext uri="{D42A27DB-BD31-4B8C-83A1-F6EECF244321}">
                <p14:modId xmlns:p14="http://schemas.microsoft.com/office/powerpoint/2010/main" val="1631472165"/>
              </p:ext>
            </p:extLst>
          </p:nvPr>
        </p:nvGraphicFramePr>
        <p:xfrm>
          <a:off x="1098550" y="1096963"/>
          <a:ext cx="5643563" cy="4333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62072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E71DD5-52C0-435C-9DE3-11D26CE0C440}"/>
              </a:ext>
            </a:extLst>
          </p:cNvPr>
          <p:cNvSpPr/>
          <p:nvPr/>
        </p:nvSpPr>
        <p:spPr>
          <a:xfrm>
            <a:off x="2146027" y="250639"/>
            <a:ext cx="7104829"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Youth Homelessness</a:t>
            </a:r>
          </a:p>
        </p:txBody>
      </p:sp>
      <p:pic>
        <p:nvPicPr>
          <p:cNvPr id="6" name="Picture 5">
            <a:extLst>
              <a:ext uri="{FF2B5EF4-FFF2-40B4-BE49-F238E27FC236}">
                <a16:creationId xmlns:a16="http://schemas.microsoft.com/office/drawing/2014/main" id="{F333A978-D177-4805-8B1F-8D90B1D508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4056" y="1173969"/>
            <a:ext cx="8131626" cy="5605683"/>
          </a:xfrm>
          <a:prstGeom prst="rect">
            <a:avLst/>
          </a:prstGeom>
        </p:spPr>
      </p:pic>
    </p:spTree>
    <p:extLst>
      <p:ext uri="{BB962C8B-B14F-4D97-AF65-F5344CB8AC3E}">
        <p14:creationId xmlns:p14="http://schemas.microsoft.com/office/powerpoint/2010/main" val="450862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E9935-2844-4C6C-B2A3-19E22C1C16FF}"/>
              </a:ext>
            </a:extLst>
          </p:cNvPr>
          <p:cNvSpPr>
            <a:spLocks noGrp="1"/>
          </p:cNvSpPr>
          <p:nvPr>
            <p:ph type="title"/>
          </p:nvPr>
        </p:nvSpPr>
        <p:spPr>
          <a:xfrm>
            <a:off x="7513045" y="320153"/>
            <a:ext cx="3518748" cy="1142462"/>
          </a:xfrm>
        </p:spPr>
        <p:txBody>
          <a:bodyPr anchor="b">
            <a:normAutofit/>
          </a:bodyPr>
          <a:lstStyle/>
          <a:p>
            <a:r>
              <a:rPr lang="en-GB" sz="2800" dirty="0"/>
              <a:t>What is youth homelessness?</a:t>
            </a:r>
          </a:p>
        </p:txBody>
      </p:sp>
      <p:sp>
        <p:nvSpPr>
          <p:cNvPr id="12"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94731B9-913C-4E1D-AC09-D702EB6ED5DE}"/>
              </a:ext>
            </a:extLst>
          </p:cNvPr>
          <p:cNvPicPr>
            <a:picLocks noChangeAspect="1"/>
          </p:cNvPicPr>
          <p:nvPr/>
        </p:nvPicPr>
        <p:blipFill rotWithShape="1">
          <a:blip r:embed="rId2"/>
          <a:srcRect t="20151" r="-2" b="492"/>
          <a:stretch/>
        </p:blipFill>
        <p:spPr>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3" name="Content Placeholder 2">
            <a:extLst>
              <a:ext uri="{FF2B5EF4-FFF2-40B4-BE49-F238E27FC236}">
                <a16:creationId xmlns:a16="http://schemas.microsoft.com/office/drawing/2014/main" id="{ABA92775-2B8F-4417-BB4F-8144CCFDA86A}"/>
              </a:ext>
            </a:extLst>
          </p:cNvPr>
          <p:cNvSpPr>
            <a:spLocks noGrp="1"/>
          </p:cNvSpPr>
          <p:nvPr>
            <p:ph idx="1"/>
          </p:nvPr>
        </p:nvSpPr>
        <p:spPr>
          <a:xfrm>
            <a:off x="7504745" y="1480952"/>
            <a:ext cx="3479419" cy="4261213"/>
          </a:xfrm>
        </p:spPr>
        <p:txBody>
          <a:bodyPr anchor="t">
            <a:normAutofit fontScale="32500" lnSpcReduction="20000"/>
          </a:bodyPr>
          <a:lstStyle/>
          <a:p>
            <a:pPr>
              <a:lnSpc>
                <a:spcPct val="90000"/>
              </a:lnSpc>
            </a:pPr>
            <a:r>
              <a:rPr lang="en-GB" sz="5500" dirty="0"/>
              <a:t>Lacks accommodation </a:t>
            </a:r>
          </a:p>
          <a:p>
            <a:pPr>
              <a:lnSpc>
                <a:spcPct val="90000"/>
              </a:lnSpc>
            </a:pPr>
            <a:r>
              <a:rPr lang="en-GB" sz="5500" dirty="0"/>
              <a:t>Unsecure tenure </a:t>
            </a:r>
          </a:p>
          <a:p>
            <a:pPr>
              <a:lnSpc>
                <a:spcPct val="90000"/>
              </a:lnSpc>
            </a:pPr>
            <a:r>
              <a:rPr lang="en-GB" sz="5500" dirty="0"/>
              <a:t>Sleeping rough</a:t>
            </a:r>
          </a:p>
          <a:p>
            <a:pPr>
              <a:lnSpc>
                <a:spcPct val="90000"/>
              </a:lnSpc>
            </a:pPr>
            <a:r>
              <a:rPr lang="en-GB" sz="5500" dirty="0"/>
              <a:t>Temporary housing</a:t>
            </a:r>
          </a:p>
          <a:p>
            <a:pPr>
              <a:lnSpc>
                <a:spcPct val="90000"/>
              </a:lnSpc>
            </a:pPr>
            <a:r>
              <a:rPr lang="en-GB" sz="5500" dirty="0"/>
              <a:t>Short term hostels or night shelters</a:t>
            </a:r>
          </a:p>
          <a:p>
            <a:pPr>
              <a:lnSpc>
                <a:spcPct val="90000"/>
              </a:lnSpc>
            </a:pPr>
            <a:r>
              <a:rPr lang="en-GB" sz="5500" dirty="0"/>
              <a:t>Living in bed and breakfast accommodation</a:t>
            </a:r>
          </a:p>
          <a:p>
            <a:pPr>
              <a:lnSpc>
                <a:spcPct val="90000"/>
              </a:lnSpc>
            </a:pPr>
            <a:r>
              <a:rPr lang="en-GB" sz="5500" dirty="0"/>
              <a:t>Moving frequently between relatives and friends</a:t>
            </a:r>
          </a:p>
          <a:p>
            <a:pPr>
              <a:lnSpc>
                <a:spcPct val="90000"/>
              </a:lnSpc>
            </a:pPr>
            <a:r>
              <a:rPr lang="en-GB" sz="5500" dirty="0"/>
              <a:t>Squatting</a:t>
            </a:r>
          </a:p>
          <a:p>
            <a:pPr marL="0" indent="0">
              <a:lnSpc>
                <a:spcPct val="90000"/>
              </a:lnSpc>
              <a:buNone/>
            </a:pPr>
            <a:endParaRPr lang="en-GB" sz="3800" dirty="0"/>
          </a:p>
          <a:p>
            <a:pPr>
              <a:lnSpc>
                <a:spcPct val="90000"/>
              </a:lnSpc>
            </a:pPr>
            <a:endParaRPr lang="en-GB" sz="1300" dirty="0"/>
          </a:p>
        </p:txBody>
      </p:sp>
      <p:grpSp>
        <p:nvGrpSpPr>
          <p:cNvPr id="14" name="Group 13">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5" name="Straight Connector 14">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20316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37" name="Rectangle 23">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6E63B-9123-42DC-9AC5-584CB134CB8B}"/>
              </a:ext>
            </a:extLst>
          </p:cNvPr>
          <p:cNvSpPr>
            <a:spLocks noGrp="1"/>
          </p:cNvSpPr>
          <p:nvPr>
            <p:ph type="title"/>
          </p:nvPr>
        </p:nvSpPr>
        <p:spPr>
          <a:xfrm>
            <a:off x="6084114" y="4487332"/>
            <a:ext cx="4205003" cy="1507067"/>
          </a:xfrm>
        </p:spPr>
        <p:txBody>
          <a:bodyPr>
            <a:normAutofit/>
          </a:bodyPr>
          <a:lstStyle/>
          <a:p>
            <a:pPr>
              <a:lnSpc>
                <a:spcPct val="90000"/>
              </a:lnSpc>
            </a:pPr>
            <a:r>
              <a:rPr lang="en-GB" sz="3200"/>
              <a:t>How do young people become homeless?</a:t>
            </a:r>
          </a:p>
        </p:txBody>
      </p:sp>
      <p:sp>
        <p:nvSpPr>
          <p:cNvPr id="38"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AAA5B87-31A3-4DE9-9E96-C784D0614079}"/>
              </a:ext>
            </a:extLst>
          </p:cNvPr>
          <p:cNvPicPr>
            <a:picLocks noChangeAspect="1"/>
          </p:cNvPicPr>
          <p:nvPr/>
        </p:nvPicPr>
        <p:blipFill rotWithShape="1">
          <a:blip r:embed="rId2"/>
          <a:srcRect l="23670" r="23925" b="1"/>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3" name="Content Placeholder 2">
            <a:extLst>
              <a:ext uri="{FF2B5EF4-FFF2-40B4-BE49-F238E27FC236}">
                <a16:creationId xmlns:a16="http://schemas.microsoft.com/office/drawing/2014/main" id="{42957A1F-86CA-4010-843C-A9DC7080E994}"/>
              </a:ext>
            </a:extLst>
          </p:cNvPr>
          <p:cNvSpPr>
            <a:spLocks noGrp="1"/>
          </p:cNvSpPr>
          <p:nvPr>
            <p:ph idx="1"/>
          </p:nvPr>
        </p:nvSpPr>
        <p:spPr>
          <a:xfrm>
            <a:off x="6095998" y="685800"/>
            <a:ext cx="4819653" cy="3615267"/>
          </a:xfrm>
        </p:spPr>
        <p:txBody>
          <a:bodyPr>
            <a:normAutofit/>
          </a:bodyPr>
          <a:lstStyle/>
          <a:p>
            <a:pPr>
              <a:lnSpc>
                <a:spcPct val="90000"/>
              </a:lnSpc>
            </a:pPr>
            <a:r>
              <a:rPr lang="en-GB" sz="1800"/>
              <a:t>Family breakdown</a:t>
            </a:r>
          </a:p>
          <a:p>
            <a:pPr>
              <a:lnSpc>
                <a:spcPct val="90000"/>
              </a:lnSpc>
            </a:pPr>
            <a:r>
              <a:rPr lang="en-GB" sz="1800"/>
              <a:t>Care leavers</a:t>
            </a:r>
          </a:p>
          <a:p>
            <a:pPr>
              <a:lnSpc>
                <a:spcPct val="90000"/>
              </a:lnSpc>
            </a:pPr>
            <a:r>
              <a:rPr lang="en-GB" sz="1800"/>
              <a:t>Not in education, employment or training (NEET)</a:t>
            </a:r>
          </a:p>
          <a:p>
            <a:pPr>
              <a:lnSpc>
                <a:spcPct val="90000"/>
              </a:lnSpc>
            </a:pPr>
            <a:r>
              <a:rPr lang="en-GB" sz="1800"/>
              <a:t>Falling pregnant</a:t>
            </a:r>
          </a:p>
          <a:p>
            <a:pPr>
              <a:lnSpc>
                <a:spcPct val="90000"/>
              </a:lnSpc>
            </a:pPr>
            <a:r>
              <a:rPr lang="en-GB" sz="1800"/>
              <a:t>Suffering with debt</a:t>
            </a:r>
          </a:p>
          <a:p>
            <a:pPr>
              <a:lnSpc>
                <a:spcPct val="90000"/>
              </a:lnSpc>
            </a:pPr>
            <a:r>
              <a:rPr lang="en-GB" sz="1800"/>
              <a:t>Violence or abuse</a:t>
            </a:r>
          </a:p>
          <a:p>
            <a:pPr>
              <a:lnSpc>
                <a:spcPct val="90000"/>
              </a:lnSpc>
            </a:pPr>
            <a:r>
              <a:rPr lang="en-GB" sz="1800"/>
              <a:t>Mental health</a:t>
            </a:r>
          </a:p>
          <a:p>
            <a:pPr>
              <a:lnSpc>
                <a:spcPct val="90000"/>
              </a:lnSpc>
            </a:pPr>
            <a:r>
              <a:rPr lang="en-GB" sz="1800"/>
              <a:t>Sexuality</a:t>
            </a:r>
          </a:p>
          <a:p>
            <a:pPr>
              <a:lnSpc>
                <a:spcPct val="90000"/>
              </a:lnSpc>
            </a:pPr>
            <a:r>
              <a:rPr lang="en-GB" sz="1800"/>
              <a:t>Seeking asylum or refugee</a:t>
            </a:r>
          </a:p>
        </p:txBody>
      </p:sp>
      <p:grpSp>
        <p:nvGrpSpPr>
          <p:cNvPr id="39" name="Group 27">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9" name="Straight Connector 28">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29">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239406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55" name="Rectangle 28">
            <a:extLst>
              <a:ext uri="{FF2B5EF4-FFF2-40B4-BE49-F238E27FC236}">
                <a16:creationId xmlns:a16="http://schemas.microsoft.com/office/drawing/2014/main" id="{89220CFE-A3C6-448E-A8C7-CEAED9325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81AACE-1F35-47B6-AD34-E7A3F5FBB493}"/>
              </a:ext>
            </a:extLst>
          </p:cNvPr>
          <p:cNvSpPr>
            <a:spLocks noGrp="1"/>
          </p:cNvSpPr>
          <p:nvPr>
            <p:ph type="title"/>
          </p:nvPr>
        </p:nvSpPr>
        <p:spPr>
          <a:xfrm>
            <a:off x="6648021" y="5192311"/>
            <a:ext cx="5627258" cy="1507067"/>
          </a:xfrm>
        </p:spPr>
        <p:txBody>
          <a:bodyPr>
            <a:normAutofit/>
          </a:bodyPr>
          <a:lstStyle/>
          <a:p>
            <a:r>
              <a:rPr lang="en-GB" dirty="0"/>
              <a:t>Whats in place?</a:t>
            </a:r>
          </a:p>
        </p:txBody>
      </p:sp>
      <p:sp>
        <p:nvSpPr>
          <p:cNvPr id="56" name="Snip Diagonal Corner Rectangle 25">
            <a:extLst>
              <a:ext uri="{FF2B5EF4-FFF2-40B4-BE49-F238E27FC236}">
                <a16:creationId xmlns:a16="http://schemas.microsoft.com/office/drawing/2014/main" id="{2E91ED80-632C-4328-8E5C-0CAF33E77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FCB22950-BA38-4EFA-A5EC-F848175BEA69}"/>
              </a:ext>
            </a:extLst>
          </p:cNvPr>
          <p:cNvPicPr>
            <a:picLocks noChangeAspect="1"/>
          </p:cNvPicPr>
          <p:nvPr/>
        </p:nvPicPr>
        <p:blipFill rotWithShape="1">
          <a:blip r:embed="rId2"/>
          <a:srcRect l="1283" r="3419" b="-1"/>
          <a:stretch/>
        </p:blipFill>
        <p:spPr>
          <a:xfrm>
            <a:off x="800558" y="786117"/>
            <a:ext cx="3337560" cy="4956048"/>
          </a:xfrm>
          <a:custGeom>
            <a:avLst/>
            <a:gdLst/>
            <a:ahLst/>
            <a:cxnLst/>
            <a:rect l="l" t="t" r="r" b="b"/>
            <a:pathLst>
              <a:path w="3337560" h="4956048">
                <a:moveTo>
                  <a:pt x="384420" y="0"/>
                </a:moveTo>
                <a:lnTo>
                  <a:pt x="3337560" y="0"/>
                </a:lnTo>
                <a:lnTo>
                  <a:pt x="3337560" y="4571628"/>
                </a:lnTo>
                <a:lnTo>
                  <a:pt x="2953140" y="4956048"/>
                </a:lnTo>
                <a:lnTo>
                  <a:pt x="0" y="4956048"/>
                </a:lnTo>
                <a:lnTo>
                  <a:pt x="0" y="384420"/>
                </a:lnTo>
                <a:close/>
              </a:path>
            </a:pathLst>
          </a:custGeom>
        </p:spPr>
      </p:pic>
      <p:pic>
        <p:nvPicPr>
          <p:cNvPr id="10" name="Content Placeholder 9">
            <a:extLst>
              <a:ext uri="{FF2B5EF4-FFF2-40B4-BE49-F238E27FC236}">
                <a16:creationId xmlns:a16="http://schemas.microsoft.com/office/drawing/2014/main" id="{FC6C9646-41A1-4A07-8D6D-A7292F9F6757}"/>
              </a:ext>
            </a:extLst>
          </p:cNvPr>
          <p:cNvPicPr>
            <a:picLocks noGrp="1" noChangeAspect="1"/>
          </p:cNvPicPr>
          <p:nvPr>
            <p:ph idx="1"/>
          </p:nvPr>
        </p:nvPicPr>
        <p:blipFill>
          <a:blip r:embed="rId3"/>
          <a:stretch>
            <a:fillRect/>
          </a:stretch>
        </p:blipFill>
        <p:spPr>
          <a:xfrm>
            <a:off x="6605333" y="155309"/>
            <a:ext cx="5247073" cy="3614738"/>
          </a:xfrm>
          <a:prstGeom prst="rect">
            <a:avLst/>
          </a:prstGeom>
        </p:spPr>
      </p:pic>
      <p:grpSp>
        <p:nvGrpSpPr>
          <p:cNvPr id="58" name="Group 32">
            <a:extLst>
              <a:ext uri="{FF2B5EF4-FFF2-40B4-BE49-F238E27FC236}">
                <a16:creationId xmlns:a16="http://schemas.microsoft.com/office/drawing/2014/main" id="{13A271B6-83F2-4E87-A6AD-450F042D3D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4" name="Straight Connector 33">
              <a:extLst>
                <a:ext uri="{FF2B5EF4-FFF2-40B4-BE49-F238E27FC236}">
                  <a16:creationId xmlns:a16="http://schemas.microsoft.com/office/drawing/2014/main" id="{9A433C90-9936-4ABD-B763-2CD6C4216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9" name="Straight Connector 34">
              <a:extLst>
                <a:ext uri="{FF2B5EF4-FFF2-40B4-BE49-F238E27FC236}">
                  <a16:creationId xmlns:a16="http://schemas.microsoft.com/office/drawing/2014/main" id="{06D1147B-1DF4-4FA0-9601-3AB638E3BF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89E30F5C-D28E-4B06-847C-1104626FCF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0" name="Straight Connector 36">
              <a:extLst>
                <a:ext uri="{FF2B5EF4-FFF2-40B4-BE49-F238E27FC236}">
                  <a16:creationId xmlns:a16="http://schemas.microsoft.com/office/drawing/2014/main" id="{11B65F81-D52E-422A-BA2A-0E3294D0CD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3992E9D3-9DB7-4C46-8AFB-E50194C893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1" name="Arrow: Up 10">
            <a:extLst>
              <a:ext uri="{FF2B5EF4-FFF2-40B4-BE49-F238E27FC236}">
                <a16:creationId xmlns:a16="http://schemas.microsoft.com/office/drawing/2014/main" id="{6C9C8664-6667-4387-8705-00A0F5C64071}"/>
              </a:ext>
            </a:extLst>
          </p:cNvPr>
          <p:cNvSpPr/>
          <p:nvPr/>
        </p:nvSpPr>
        <p:spPr>
          <a:xfrm>
            <a:off x="7003155" y="3925356"/>
            <a:ext cx="1107435" cy="159036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2D087708-F029-4081-9F5E-79F73ADEA5A5}"/>
              </a:ext>
            </a:extLst>
          </p:cNvPr>
          <p:cNvSpPr/>
          <p:nvPr/>
        </p:nvSpPr>
        <p:spPr>
          <a:xfrm>
            <a:off x="4636626" y="2292627"/>
            <a:ext cx="1654741" cy="10189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40767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6A96E-93EA-4A40-B7E2-CE63F11C2A33}"/>
              </a:ext>
            </a:extLst>
          </p:cNvPr>
          <p:cNvSpPr>
            <a:spLocks noGrp="1"/>
          </p:cNvSpPr>
          <p:nvPr>
            <p:ph type="title"/>
          </p:nvPr>
        </p:nvSpPr>
        <p:spPr>
          <a:xfrm>
            <a:off x="6084114" y="4487332"/>
            <a:ext cx="4205003" cy="1507067"/>
          </a:xfrm>
        </p:spPr>
        <p:txBody>
          <a:bodyPr>
            <a:normAutofit/>
          </a:bodyPr>
          <a:lstStyle/>
          <a:p>
            <a:r>
              <a:rPr lang="en-GB" sz="3200"/>
              <a:t>How can youth work help?</a:t>
            </a:r>
          </a:p>
        </p:txBody>
      </p:sp>
      <p:sp>
        <p:nvSpPr>
          <p:cNvPr id="24"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484A464-CB4C-4E24-8D6F-C6ED1DEA94D0}"/>
              </a:ext>
            </a:extLst>
          </p:cNvPr>
          <p:cNvPicPr>
            <a:picLocks noChangeAspect="1"/>
          </p:cNvPicPr>
          <p:nvPr/>
        </p:nvPicPr>
        <p:blipFill rotWithShape="1">
          <a:blip r:embed="rId2"/>
          <a:srcRect t="199" b="12559"/>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3" name="Content Placeholder 2">
            <a:extLst>
              <a:ext uri="{FF2B5EF4-FFF2-40B4-BE49-F238E27FC236}">
                <a16:creationId xmlns:a16="http://schemas.microsoft.com/office/drawing/2014/main" id="{1C979669-4D22-4C6A-9BAA-F7802516D756}"/>
              </a:ext>
            </a:extLst>
          </p:cNvPr>
          <p:cNvSpPr>
            <a:spLocks noGrp="1"/>
          </p:cNvSpPr>
          <p:nvPr>
            <p:ph idx="1"/>
          </p:nvPr>
        </p:nvSpPr>
        <p:spPr>
          <a:xfrm>
            <a:off x="6095998" y="685800"/>
            <a:ext cx="4819653" cy="3615267"/>
          </a:xfrm>
        </p:spPr>
        <p:txBody>
          <a:bodyPr>
            <a:normAutofit/>
          </a:bodyPr>
          <a:lstStyle/>
          <a:p>
            <a:r>
              <a:rPr lang="en-GB" sz="2800" dirty="0"/>
              <a:t>Education</a:t>
            </a:r>
          </a:p>
          <a:p>
            <a:r>
              <a:rPr lang="en-GB" sz="2800" dirty="0"/>
              <a:t>Early Intervention</a:t>
            </a:r>
          </a:p>
          <a:p>
            <a:r>
              <a:rPr lang="en-GB" sz="2800" dirty="0"/>
              <a:t>Support</a:t>
            </a:r>
          </a:p>
        </p:txBody>
      </p:sp>
      <p:grpSp>
        <p:nvGrpSpPr>
          <p:cNvPr id="26" name="Group 25">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7" name="Straight Connector 26">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5407527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510E3-555D-4FD8-8B91-B3A0E112C748}"/>
              </a:ext>
            </a:extLst>
          </p:cNvPr>
          <p:cNvSpPr>
            <a:spLocks noGrp="1"/>
          </p:cNvSpPr>
          <p:nvPr>
            <p:ph type="title"/>
          </p:nvPr>
        </p:nvSpPr>
        <p:spPr>
          <a:xfrm>
            <a:off x="684212" y="4487332"/>
            <a:ext cx="7350079" cy="1507067"/>
          </a:xfrm>
        </p:spPr>
        <p:txBody>
          <a:bodyPr>
            <a:normAutofit/>
          </a:bodyPr>
          <a:lstStyle/>
          <a:p>
            <a:r>
              <a:rPr lang="en-GB" dirty="0"/>
              <a:t>What about theories? </a:t>
            </a:r>
          </a:p>
        </p:txBody>
      </p:sp>
      <p:sp>
        <p:nvSpPr>
          <p:cNvPr id="3" name="Content Placeholder 2">
            <a:extLst>
              <a:ext uri="{FF2B5EF4-FFF2-40B4-BE49-F238E27FC236}">
                <a16:creationId xmlns:a16="http://schemas.microsoft.com/office/drawing/2014/main" id="{CC1BE6B1-C7F9-415C-A1BF-D5A9D57A0533}"/>
              </a:ext>
            </a:extLst>
          </p:cNvPr>
          <p:cNvSpPr>
            <a:spLocks noGrp="1"/>
          </p:cNvSpPr>
          <p:nvPr>
            <p:ph idx="1"/>
          </p:nvPr>
        </p:nvSpPr>
        <p:spPr>
          <a:xfrm>
            <a:off x="684212" y="685800"/>
            <a:ext cx="7350079" cy="3615267"/>
          </a:xfrm>
        </p:spPr>
        <p:txBody>
          <a:bodyPr>
            <a:normAutofit/>
          </a:bodyPr>
          <a:lstStyle/>
          <a:p>
            <a:r>
              <a:rPr lang="en-GB" sz="2800" dirty="0"/>
              <a:t>Maslow's Hierarchy of Needs</a:t>
            </a:r>
          </a:p>
          <a:p>
            <a:r>
              <a:rPr lang="en-GB" sz="2800" dirty="0"/>
              <a:t>Bronfrenbrenner’s Ecological Systems Theory</a:t>
            </a:r>
          </a:p>
        </p:txBody>
      </p:sp>
      <p:pic>
        <p:nvPicPr>
          <p:cNvPr id="7" name="Picture 6">
            <a:extLst>
              <a:ext uri="{FF2B5EF4-FFF2-40B4-BE49-F238E27FC236}">
                <a16:creationId xmlns:a16="http://schemas.microsoft.com/office/drawing/2014/main" id="{48525E99-7D44-4A2B-BAC8-34CD0C1258B0}"/>
              </a:ext>
            </a:extLst>
          </p:cNvPr>
          <p:cNvPicPr>
            <a:picLocks noChangeAspect="1"/>
          </p:cNvPicPr>
          <p:nvPr/>
        </p:nvPicPr>
        <p:blipFill rotWithShape="1">
          <a:blip r:embed="rId2"/>
          <a:srcRect t="1503" r="2" b="22764"/>
          <a:stretch/>
        </p:blipFill>
        <p:spPr>
          <a:xfrm>
            <a:off x="7677687" y="367391"/>
            <a:ext cx="4054768" cy="2786824"/>
          </a:xfrm>
          <a:custGeom>
            <a:avLst/>
            <a:gdLst/>
            <a:ahLst/>
            <a:cxnLst/>
            <a:rect l="l" t="t" r="r" b="b"/>
            <a:pathLst>
              <a:path w="3239538" h="2226520">
                <a:moveTo>
                  <a:pt x="322464" y="0"/>
                </a:moveTo>
                <a:lnTo>
                  <a:pt x="3239538" y="0"/>
                </a:lnTo>
                <a:lnTo>
                  <a:pt x="3239538" y="2226520"/>
                </a:lnTo>
                <a:lnTo>
                  <a:pt x="0" y="2226520"/>
                </a:lnTo>
                <a:lnTo>
                  <a:pt x="0" y="322464"/>
                </a:lnTo>
                <a:close/>
              </a:path>
            </a:pathLst>
          </a:custGeom>
          <a:ln w="15875">
            <a:solidFill>
              <a:srgbClr val="FFFFFF">
                <a:alpha val="40000"/>
              </a:srgbClr>
            </a:solidFill>
          </a:ln>
          <a:effectLst>
            <a:innerShdw blurRad="57150" dist="38100" dir="14460000">
              <a:prstClr val="black">
                <a:alpha val="70000"/>
              </a:prstClr>
            </a:innerShdw>
          </a:effectLst>
        </p:spPr>
      </p:pic>
      <p:pic>
        <p:nvPicPr>
          <p:cNvPr id="5" name="Picture 4">
            <a:extLst>
              <a:ext uri="{FF2B5EF4-FFF2-40B4-BE49-F238E27FC236}">
                <a16:creationId xmlns:a16="http://schemas.microsoft.com/office/drawing/2014/main" id="{6D26CA2A-A7DB-4BEF-BEF1-C84A88B96952}"/>
              </a:ext>
            </a:extLst>
          </p:cNvPr>
          <p:cNvPicPr>
            <a:picLocks noChangeAspect="1"/>
          </p:cNvPicPr>
          <p:nvPr/>
        </p:nvPicPr>
        <p:blipFill rotWithShape="1">
          <a:blip r:embed="rId3"/>
          <a:srcRect t="9847" r="2" b="2655"/>
          <a:stretch/>
        </p:blipFill>
        <p:spPr>
          <a:xfrm>
            <a:off x="7571129" y="3577030"/>
            <a:ext cx="4357003" cy="2840185"/>
          </a:xfrm>
          <a:custGeom>
            <a:avLst/>
            <a:gdLst/>
            <a:ahLst/>
            <a:cxnLst/>
            <a:rect l="l" t="t" r="r" b="b"/>
            <a:pathLst>
              <a:path w="3239538" h="2111747">
                <a:moveTo>
                  <a:pt x="0" y="0"/>
                </a:moveTo>
                <a:lnTo>
                  <a:pt x="3239538" y="0"/>
                </a:lnTo>
                <a:lnTo>
                  <a:pt x="3239538" y="1789284"/>
                </a:lnTo>
                <a:lnTo>
                  <a:pt x="2917075" y="2111747"/>
                </a:lnTo>
                <a:lnTo>
                  <a:pt x="0" y="2111747"/>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81" name="Group 59">
            <a:extLst>
              <a:ext uri="{FF2B5EF4-FFF2-40B4-BE49-F238E27FC236}">
                <a16:creationId xmlns:a16="http://schemas.microsoft.com/office/drawing/2014/main" id="{89C141F8-CE48-4942-96D4-064441B81C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59517"/>
            <a:ext cx="2981858" cy="3208867"/>
            <a:chOff x="9206969" y="2963333"/>
            <a:chExt cx="2981858" cy="3208867"/>
          </a:xfrm>
        </p:grpSpPr>
        <p:cxnSp>
          <p:nvCxnSpPr>
            <p:cNvPr id="61" name="Straight Connector 60">
              <a:extLst>
                <a:ext uri="{FF2B5EF4-FFF2-40B4-BE49-F238E27FC236}">
                  <a16:creationId xmlns:a16="http://schemas.microsoft.com/office/drawing/2014/main" id="{7807B58E-99D1-4FEC-B11F-FE6948EDCE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2" name="Straight Connector 61">
              <a:extLst>
                <a:ext uri="{FF2B5EF4-FFF2-40B4-BE49-F238E27FC236}">
                  <a16:creationId xmlns:a16="http://schemas.microsoft.com/office/drawing/2014/main" id="{3A1BD549-A555-431E-AFB0-E7EDEC7518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A25E927D-5C7D-4188-92C9-3FDF656B15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3" name="Straight Connector 63">
              <a:extLst>
                <a:ext uri="{FF2B5EF4-FFF2-40B4-BE49-F238E27FC236}">
                  <a16:creationId xmlns:a16="http://schemas.microsoft.com/office/drawing/2014/main" id="{2BD56B0C-08D0-4CD1-B7DF-65B976B0E9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BEFC9CB1-36CE-4BB8-8639-4F568165C6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4320712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B67C462-E59B-4144-AD18-57E43BA64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14A75-60EC-4FFD-9ECC-324EB3C442D3}"/>
              </a:ext>
            </a:extLst>
          </p:cNvPr>
          <p:cNvSpPr>
            <a:spLocks noGrp="1"/>
          </p:cNvSpPr>
          <p:nvPr>
            <p:ph type="title"/>
          </p:nvPr>
        </p:nvSpPr>
        <p:spPr>
          <a:xfrm>
            <a:off x="7532710" y="620722"/>
            <a:ext cx="3518748" cy="1142462"/>
          </a:xfrm>
        </p:spPr>
        <p:txBody>
          <a:bodyPr anchor="b">
            <a:normAutofit/>
          </a:bodyPr>
          <a:lstStyle/>
          <a:p>
            <a:r>
              <a:rPr lang="en-GB" sz="2800" dirty="0"/>
              <a:t>Anything else that can help?</a:t>
            </a:r>
          </a:p>
        </p:txBody>
      </p:sp>
      <p:sp>
        <p:nvSpPr>
          <p:cNvPr id="26" name="Snip Diagonal Corner Rectangle 24">
            <a:extLst>
              <a:ext uri="{FF2B5EF4-FFF2-40B4-BE49-F238E27FC236}">
                <a16:creationId xmlns:a16="http://schemas.microsoft.com/office/drawing/2014/main" id="{4D13A3DE-C04A-4777-9292-EA421D1ED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Freeform 20">
            <a:extLst>
              <a:ext uri="{FF2B5EF4-FFF2-40B4-BE49-F238E27FC236}">
                <a16:creationId xmlns:a16="http://schemas.microsoft.com/office/drawing/2014/main" id="{3E2B7BAB-D8D8-407E-ABF9-562FE089E7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6716" y="786117"/>
            <a:ext cx="3311118" cy="1859119"/>
          </a:xfrm>
          <a:custGeom>
            <a:avLst/>
            <a:gdLst>
              <a:gd name="connsiteX0" fmla="*/ 534609 w 3311118"/>
              <a:gd name="connsiteY0" fmla="*/ 0 h 1859119"/>
              <a:gd name="connsiteX1" fmla="*/ 3311118 w 3311118"/>
              <a:gd name="connsiteY1" fmla="*/ 0 h 1859119"/>
              <a:gd name="connsiteX2" fmla="*/ 3311118 w 3311118"/>
              <a:gd name="connsiteY2" fmla="*/ 1859119 h 1859119"/>
              <a:gd name="connsiteX3" fmla="*/ 0 w 3311118"/>
              <a:gd name="connsiteY3" fmla="*/ 1859119 h 1859119"/>
              <a:gd name="connsiteX4" fmla="*/ 0 w 3311118"/>
              <a:gd name="connsiteY4" fmla="*/ 534609 h 1859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1118" h="1859119">
                <a:moveTo>
                  <a:pt x="534609" y="0"/>
                </a:moveTo>
                <a:lnTo>
                  <a:pt x="3311118" y="0"/>
                </a:lnTo>
                <a:lnTo>
                  <a:pt x="3311118" y="1859119"/>
                </a:lnTo>
                <a:lnTo>
                  <a:pt x="0" y="1859119"/>
                </a:lnTo>
                <a:lnTo>
                  <a:pt x="0" y="53460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9203309-5562-4C07-AF3F-A07A7295FECD}"/>
              </a:ext>
            </a:extLst>
          </p:cNvPr>
          <p:cNvPicPr>
            <a:picLocks noChangeAspect="1"/>
          </p:cNvPicPr>
          <p:nvPr/>
        </p:nvPicPr>
        <p:blipFill rotWithShape="1">
          <a:blip r:embed="rId2"/>
          <a:srcRect l="7889" r="430" b="2"/>
          <a:stretch/>
        </p:blipFill>
        <p:spPr>
          <a:xfrm>
            <a:off x="1035681" y="2810631"/>
            <a:ext cx="2845010" cy="2931535"/>
          </a:xfrm>
          <a:prstGeom prst="rect">
            <a:avLst/>
          </a:prstGeom>
        </p:spPr>
      </p:pic>
      <p:pic>
        <p:nvPicPr>
          <p:cNvPr id="7" name="Picture 6">
            <a:extLst>
              <a:ext uri="{FF2B5EF4-FFF2-40B4-BE49-F238E27FC236}">
                <a16:creationId xmlns:a16="http://schemas.microsoft.com/office/drawing/2014/main" id="{07BDFB8B-8BAE-4FAD-8304-2D18B9D347B8}"/>
              </a:ext>
            </a:extLst>
          </p:cNvPr>
          <p:cNvPicPr>
            <a:picLocks noChangeAspect="1"/>
          </p:cNvPicPr>
          <p:nvPr/>
        </p:nvPicPr>
        <p:blipFill>
          <a:blip r:embed="rId3"/>
          <a:stretch>
            <a:fillRect/>
          </a:stretch>
        </p:blipFill>
        <p:spPr>
          <a:xfrm>
            <a:off x="4253580" y="935276"/>
            <a:ext cx="2790845" cy="2790845"/>
          </a:xfrm>
          <a:prstGeom prst="rect">
            <a:avLst/>
          </a:prstGeom>
        </p:spPr>
      </p:pic>
      <p:sp useBgFill="1">
        <p:nvSpPr>
          <p:cNvPr id="30" name="Freeform 21">
            <a:extLst>
              <a:ext uri="{FF2B5EF4-FFF2-40B4-BE49-F238E27FC236}">
                <a16:creationId xmlns:a16="http://schemas.microsoft.com/office/drawing/2014/main" id="{013887E5-9D8F-4B85-A11D-8760ADB78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3580" y="4052378"/>
            <a:ext cx="2790845" cy="1702145"/>
          </a:xfrm>
          <a:custGeom>
            <a:avLst/>
            <a:gdLst>
              <a:gd name="connsiteX0" fmla="*/ 0 w 2790845"/>
              <a:gd name="connsiteY0" fmla="*/ 0 h 1702145"/>
              <a:gd name="connsiteX1" fmla="*/ 2790845 w 2790845"/>
              <a:gd name="connsiteY1" fmla="*/ 0 h 1702145"/>
              <a:gd name="connsiteX2" fmla="*/ 2790845 w 2790845"/>
              <a:gd name="connsiteY2" fmla="*/ 1167536 h 1702145"/>
              <a:gd name="connsiteX3" fmla="*/ 2256236 w 2790845"/>
              <a:gd name="connsiteY3" fmla="*/ 1702145 h 1702145"/>
              <a:gd name="connsiteX4" fmla="*/ 0 w 2790845"/>
              <a:gd name="connsiteY4" fmla="*/ 1702145 h 1702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845" h="1702145">
                <a:moveTo>
                  <a:pt x="0" y="0"/>
                </a:moveTo>
                <a:lnTo>
                  <a:pt x="2790845" y="0"/>
                </a:lnTo>
                <a:lnTo>
                  <a:pt x="2790845" y="1167536"/>
                </a:lnTo>
                <a:lnTo>
                  <a:pt x="2256236" y="1702145"/>
                </a:lnTo>
                <a:lnTo>
                  <a:pt x="0" y="170214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2" name="Group 31">
            <a:extLst>
              <a:ext uri="{FF2B5EF4-FFF2-40B4-BE49-F238E27FC236}">
                <a16:creationId xmlns:a16="http://schemas.microsoft.com/office/drawing/2014/main" id="{515B5366-9EA9-49E4-858D-1BBBA301D3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3" name="Straight Connector 32">
              <a:extLst>
                <a:ext uri="{FF2B5EF4-FFF2-40B4-BE49-F238E27FC236}">
                  <a16:creationId xmlns:a16="http://schemas.microsoft.com/office/drawing/2014/main" id="{8E7DFC48-610D-4AC7-BF94-4BAE86776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0A69B914-AEA8-48D6-A643-58EA3412A4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16A0AF1D-2F06-4064-AC56-DEC62AB9DB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E178D931-0D06-4152-A0B9-118EC6CC62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AA0ED45E-F75A-47B6-8EDC-F4205D02AF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E5BDEFBB-9118-45C8-98F5-6228B2D15D27}"/>
              </a:ext>
            </a:extLst>
          </p:cNvPr>
          <p:cNvSpPr>
            <a:spLocks noGrp="1"/>
          </p:cNvSpPr>
          <p:nvPr>
            <p:ph idx="1"/>
          </p:nvPr>
        </p:nvSpPr>
        <p:spPr>
          <a:xfrm>
            <a:off x="7532710" y="1822448"/>
            <a:ext cx="3872576" cy="3663951"/>
          </a:xfrm>
        </p:spPr>
        <p:txBody>
          <a:bodyPr anchor="t">
            <a:normAutofit/>
          </a:bodyPr>
          <a:lstStyle/>
          <a:p>
            <a:r>
              <a:rPr lang="en-GB" sz="2800" dirty="0"/>
              <a:t>Self care</a:t>
            </a:r>
          </a:p>
          <a:p>
            <a:r>
              <a:rPr lang="en-GB" sz="2800" dirty="0"/>
              <a:t>5 Ways to Wellbeing</a:t>
            </a:r>
          </a:p>
        </p:txBody>
      </p:sp>
    </p:spTree>
    <p:extLst>
      <p:ext uri="{BB962C8B-B14F-4D97-AF65-F5344CB8AC3E}">
        <p14:creationId xmlns:p14="http://schemas.microsoft.com/office/powerpoint/2010/main" val="827869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DA7477-0419-4782-BE09-D1FF7CA2A409}"/>
              </a:ext>
            </a:extLst>
          </p:cNvPr>
          <p:cNvSpPr txBox="1"/>
          <p:nvPr/>
        </p:nvSpPr>
        <p:spPr>
          <a:xfrm>
            <a:off x="437322" y="380999"/>
            <a:ext cx="4996069" cy="6678751"/>
          </a:xfrm>
          <a:prstGeom prst="rect">
            <a:avLst/>
          </a:prstGeom>
          <a:noFill/>
        </p:spPr>
        <p:txBody>
          <a:bodyPr wrap="square" rtlCol="0">
            <a:spAutoFit/>
          </a:bodyPr>
          <a:lstStyle/>
          <a:p>
            <a:r>
              <a:rPr lang="en-GB" sz="1400" b="1" u="sng" dirty="0"/>
              <a:t>PowerPoint References- Pictures</a:t>
            </a:r>
          </a:p>
          <a:p>
            <a:pPr marL="285750" indent="-285750">
              <a:buFont typeface="Arial" panose="020B0604020202020204" pitchFamily="34" charset="0"/>
              <a:buChar char="•"/>
            </a:pPr>
            <a:r>
              <a:rPr lang="en-GB" sz="1400" dirty="0">
                <a:hlinkClick r:id="rId2"/>
              </a:rPr>
              <a:t>https://www.theguardian.com/society/2018/nov/11/half-young-people-facing-homelessness-denied-help-councils-uk</a:t>
            </a:r>
            <a:r>
              <a:rPr lang="en-GB" sz="1400" dirty="0"/>
              <a:t> (Accessed: 16</a:t>
            </a:r>
            <a:r>
              <a:rPr lang="en-GB" sz="1400" baseline="30000" dirty="0"/>
              <a:t>th</a:t>
            </a:r>
            <a:r>
              <a:rPr lang="en-GB" sz="1400" dirty="0"/>
              <a:t> March 2021).</a:t>
            </a:r>
          </a:p>
          <a:p>
            <a:pPr marL="285750" indent="-285750">
              <a:buFont typeface="Arial" panose="020B0604020202020204" pitchFamily="34" charset="0"/>
              <a:buChar char="•"/>
            </a:pPr>
            <a:r>
              <a:rPr lang="en-GB" sz="1400" dirty="0">
                <a:hlinkClick r:id="rId3"/>
              </a:rPr>
              <a:t>https://www.homeless.org.uk/connect/blogs/2017/aug/30/researching-youth-homelessness-why-it-matters</a:t>
            </a:r>
            <a:r>
              <a:rPr lang="en-GB" sz="1400" dirty="0"/>
              <a:t> (Accessed: 16</a:t>
            </a:r>
            <a:r>
              <a:rPr lang="en-GB" sz="1400" baseline="30000" dirty="0"/>
              <a:t>th</a:t>
            </a:r>
            <a:r>
              <a:rPr lang="en-GB" sz="1400" dirty="0"/>
              <a:t> March 2021). </a:t>
            </a:r>
          </a:p>
          <a:p>
            <a:pPr marL="285750" indent="-285750">
              <a:buFont typeface="Arial" panose="020B0604020202020204" pitchFamily="34" charset="0"/>
              <a:buChar char="•"/>
            </a:pPr>
            <a:r>
              <a:rPr lang="en-GB" sz="1400" dirty="0">
                <a:hlinkClick r:id="rId4"/>
              </a:rPr>
              <a:t>https://stbasils.org.uk/about-us/the-positive-pathway/</a:t>
            </a:r>
            <a:r>
              <a:rPr lang="en-GB" sz="1400" dirty="0"/>
              <a:t> (Accessed: 18</a:t>
            </a:r>
            <a:r>
              <a:rPr lang="en-GB" sz="1400" baseline="30000" dirty="0"/>
              <a:t>th</a:t>
            </a:r>
            <a:r>
              <a:rPr lang="en-GB" sz="1400" dirty="0"/>
              <a:t> March 2021). </a:t>
            </a:r>
          </a:p>
          <a:p>
            <a:pPr marL="285750" indent="-285750">
              <a:buFont typeface="Arial" panose="020B0604020202020204" pitchFamily="34" charset="0"/>
              <a:buChar char="•"/>
            </a:pPr>
            <a:r>
              <a:rPr lang="en-GB" sz="1400" dirty="0">
                <a:hlinkClick r:id="rId5"/>
              </a:rPr>
              <a:t>https://www.cwvys.org.uk/youth-work-in-wales-principles-and-purposes/</a:t>
            </a:r>
            <a:r>
              <a:rPr lang="en-GB" sz="1400" dirty="0"/>
              <a:t> (Accessed: 18</a:t>
            </a:r>
            <a:r>
              <a:rPr lang="en-GB" sz="1400" baseline="30000" dirty="0"/>
              <a:t>th</a:t>
            </a:r>
            <a:r>
              <a:rPr lang="en-GB" sz="1400" dirty="0"/>
              <a:t> March 2021). </a:t>
            </a:r>
          </a:p>
          <a:p>
            <a:pPr marL="285750" indent="-285750">
              <a:buFont typeface="Arial" panose="020B0604020202020204" pitchFamily="34" charset="0"/>
              <a:buChar char="•"/>
            </a:pPr>
            <a:r>
              <a:rPr lang="en-GB" sz="1400" dirty="0">
                <a:hlinkClick r:id="rId6"/>
              </a:rPr>
              <a:t>https://www.simplypsychology.org/maslow.html</a:t>
            </a:r>
            <a:r>
              <a:rPr lang="en-GB" sz="1400" dirty="0"/>
              <a:t> (Accessed: 23</a:t>
            </a:r>
            <a:r>
              <a:rPr lang="en-GB" sz="1400" baseline="30000" dirty="0"/>
              <a:t>rd</a:t>
            </a:r>
            <a:r>
              <a:rPr lang="en-GB" sz="1400" dirty="0"/>
              <a:t> March 2021). </a:t>
            </a:r>
          </a:p>
          <a:p>
            <a:pPr marL="285750" indent="-285750">
              <a:buFont typeface="Arial" panose="020B0604020202020204" pitchFamily="34" charset="0"/>
              <a:buChar char="•"/>
            </a:pPr>
            <a:r>
              <a:rPr lang="en-GB" sz="1400" dirty="0">
                <a:hlinkClick r:id="rId7"/>
              </a:rPr>
              <a:t>https://www.maldoncvs.org.uk/mdcvs/campaign-launches-today-promoting-5-ways-to-wellbeing/</a:t>
            </a:r>
            <a:r>
              <a:rPr lang="en-GB" sz="1400" dirty="0"/>
              <a:t> (Accessed: 23</a:t>
            </a:r>
            <a:r>
              <a:rPr lang="en-GB" sz="1400" baseline="30000" dirty="0"/>
              <a:t>rd</a:t>
            </a:r>
            <a:r>
              <a:rPr lang="en-GB" sz="1400" dirty="0"/>
              <a:t> March 2021).</a:t>
            </a:r>
          </a:p>
          <a:p>
            <a:pPr marL="285750" indent="-285750">
              <a:buFont typeface="Arial" panose="020B0604020202020204" pitchFamily="34" charset="0"/>
              <a:buChar char="•"/>
            </a:pPr>
            <a:r>
              <a:rPr lang="en-GB" sz="1400" dirty="0">
                <a:hlinkClick r:id="rId8"/>
              </a:rPr>
              <a:t>https://tinybuddha.com/blog/20-powerful-self-care-quotes-to-help-you-feel-and-be-your-best/</a:t>
            </a:r>
            <a:r>
              <a:rPr lang="en-GB" sz="1400" dirty="0"/>
              <a:t> (Accessed: 23</a:t>
            </a:r>
            <a:r>
              <a:rPr lang="en-GB" sz="1400" baseline="30000" dirty="0"/>
              <a:t>rd</a:t>
            </a:r>
            <a:r>
              <a:rPr lang="en-GB" sz="1400" dirty="0"/>
              <a:t> March 2021).</a:t>
            </a:r>
          </a:p>
          <a:p>
            <a:pPr marL="285750" indent="-285750">
              <a:buFont typeface="Arial" panose="020B0604020202020204" pitchFamily="34" charset="0"/>
              <a:buChar char="•"/>
            </a:pPr>
            <a:r>
              <a:rPr lang="en-GB" sz="1600" dirty="0">
                <a:hlinkClick r:id="rId9"/>
              </a:rPr>
              <a:t>https://ordinaryandhappy.com/self-care-quotes/</a:t>
            </a:r>
            <a:r>
              <a:rPr lang="en-GB" sz="1600" dirty="0"/>
              <a:t> (Accessed: 23</a:t>
            </a:r>
            <a:r>
              <a:rPr lang="en-GB" sz="1600" baseline="30000" dirty="0"/>
              <a:t>rd</a:t>
            </a:r>
            <a:r>
              <a:rPr lang="en-GB" sz="1600" dirty="0"/>
              <a:t> March 2021).</a:t>
            </a:r>
          </a:p>
          <a:p>
            <a:pPr marL="285750" indent="-285750">
              <a:buFont typeface="Arial" panose="020B0604020202020204" pitchFamily="34" charset="0"/>
              <a:buChar char="•"/>
            </a:pPr>
            <a:r>
              <a:rPr lang="en-GB" sz="1600" dirty="0">
                <a:hlinkClick r:id="rId10"/>
              </a:rPr>
              <a:t>https://www.ourmindfullife.com/self-care-quotes/</a:t>
            </a:r>
            <a:r>
              <a:rPr lang="en-GB" sz="1600" dirty="0"/>
              <a:t> (Accessed: 23</a:t>
            </a:r>
            <a:r>
              <a:rPr lang="en-GB" sz="1600" baseline="30000" dirty="0"/>
              <a:t>rd</a:t>
            </a:r>
            <a:r>
              <a:rPr lang="en-GB" sz="1600" dirty="0"/>
              <a:t> March 2021). </a:t>
            </a:r>
          </a:p>
          <a:p>
            <a:pPr marL="285750" indent="-285750">
              <a:buFont typeface="Arial" panose="020B0604020202020204" pitchFamily="34" charset="0"/>
              <a:buChar char="•"/>
            </a:pPr>
            <a:endParaRPr lang="en-GB" sz="1600" dirty="0"/>
          </a:p>
          <a:p>
            <a:endParaRPr lang="en-GB" sz="1600" dirty="0"/>
          </a:p>
          <a:p>
            <a:endParaRPr lang="en-GB" sz="1600" dirty="0"/>
          </a:p>
          <a:p>
            <a:pPr marL="285750" indent="-285750">
              <a:buFont typeface="Arial" panose="020B0604020202020204" pitchFamily="34" charset="0"/>
              <a:buChar char="•"/>
            </a:pPr>
            <a:endParaRPr lang="en-GB" dirty="0"/>
          </a:p>
          <a:p>
            <a:endParaRPr lang="en-GB" dirty="0"/>
          </a:p>
        </p:txBody>
      </p:sp>
      <p:sp>
        <p:nvSpPr>
          <p:cNvPr id="4" name="TextBox 3">
            <a:extLst>
              <a:ext uri="{FF2B5EF4-FFF2-40B4-BE49-F238E27FC236}">
                <a16:creationId xmlns:a16="http://schemas.microsoft.com/office/drawing/2014/main" id="{2A8FB1C2-879D-46D7-8111-46E80635689B}"/>
              </a:ext>
            </a:extLst>
          </p:cNvPr>
          <p:cNvSpPr txBox="1"/>
          <p:nvPr/>
        </p:nvSpPr>
        <p:spPr>
          <a:xfrm>
            <a:off x="5817704" y="251791"/>
            <a:ext cx="6135757" cy="5909310"/>
          </a:xfrm>
          <a:prstGeom prst="rect">
            <a:avLst/>
          </a:prstGeom>
          <a:noFill/>
        </p:spPr>
        <p:txBody>
          <a:bodyPr wrap="square" rtlCol="0">
            <a:spAutoFit/>
          </a:bodyPr>
          <a:lstStyle/>
          <a:p>
            <a:r>
              <a:rPr lang="en-GB" sz="1400" b="1" u="sng" dirty="0"/>
              <a:t>PowerPoint References- Information</a:t>
            </a:r>
          </a:p>
          <a:p>
            <a:pPr marL="285750" indent="-285750">
              <a:buFont typeface="Arial" panose="020B0604020202020204" pitchFamily="34" charset="0"/>
              <a:buChar char="•"/>
            </a:pPr>
            <a:r>
              <a:rPr lang="en-GB" sz="1400" dirty="0" err="1"/>
              <a:t>law.gov.wales</a:t>
            </a:r>
            <a:r>
              <a:rPr lang="en-GB" sz="1400" dirty="0"/>
              <a:t> (2016) </a:t>
            </a:r>
            <a:r>
              <a:rPr lang="en-GB" sz="1400" i="1" dirty="0"/>
              <a:t>Homelessness. </a:t>
            </a:r>
            <a:r>
              <a:rPr lang="en-GB" sz="1400" dirty="0"/>
              <a:t>Available at: </a:t>
            </a:r>
            <a:r>
              <a:rPr lang="en-GB" sz="1400" dirty="0">
                <a:hlinkClick r:id="rId11"/>
              </a:rPr>
              <a:t>https://law.gov.wales/publicservices/housing/social-housing/local-authorities/homelessness/#/publicservices/housing/social-housing/local-authorities/homelessness/?tab=overview&amp;lang=en</a:t>
            </a:r>
            <a:r>
              <a:rPr lang="en-GB" sz="1400" dirty="0"/>
              <a:t> (Accessed: 16</a:t>
            </a:r>
            <a:r>
              <a:rPr lang="en-GB" sz="1400" baseline="30000" dirty="0"/>
              <a:t>th</a:t>
            </a:r>
            <a:r>
              <a:rPr lang="en-GB" sz="1400" dirty="0"/>
              <a:t> March 2021). </a:t>
            </a:r>
          </a:p>
          <a:p>
            <a:pPr marL="285750" indent="-285750">
              <a:buFont typeface="Arial" panose="020B0604020202020204" pitchFamily="34" charset="0"/>
              <a:buChar char="•"/>
            </a:pPr>
            <a:r>
              <a:rPr lang="en-GB" sz="1400" dirty="0"/>
              <a:t>Hudd, N (2021) </a:t>
            </a:r>
            <a:r>
              <a:rPr lang="en-GB" sz="1400" i="1" dirty="0"/>
              <a:t>ECYW6004, Youth Homelessness Lecture. </a:t>
            </a:r>
            <a:r>
              <a:rPr lang="en-GB" sz="1400" dirty="0"/>
              <a:t>16</a:t>
            </a:r>
            <a:r>
              <a:rPr lang="en-GB" sz="1400" baseline="30000" dirty="0"/>
              <a:t>th</a:t>
            </a:r>
            <a:r>
              <a:rPr lang="en-GB" sz="1400" dirty="0"/>
              <a:t> March. </a:t>
            </a:r>
          </a:p>
          <a:p>
            <a:pPr marL="285750" indent="-285750">
              <a:buFont typeface="Arial" panose="020B0604020202020204" pitchFamily="34" charset="0"/>
              <a:buChar char="•"/>
            </a:pPr>
            <a:r>
              <a:rPr lang="en-GB" sz="1400" dirty="0"/>
              <a:t>StBasils.org.uk (2019) </a:t>
            </a:r>
            <a:r>
              <a:rPr lang="en-GB" sz="1400" i="1" dirty="0"/>
              <a:t>The Positive Pathway Framework. </a:t>
            </a:r>
            <a:r>
              <a:rPr lang="en-GB" sz="1400" dirty="0"/>
              <a:t>Available at: </a:t>
            </a:r>
            <a:r>
              <a:rPr lang="en-GB" sz="1400" dirty="0">
                <a:hlinkClick r:id="rId4"/>
              </a:rPr>
              <a:t>https://stbasils.org.uk/about-us/the-positive-pathway/</a:t>
            </a:r>
            <a:r>
              <a:rPr lang="en-GB" sz="1400" dirty="0"/>
              <a:t> (Accessed: 18</a:t>
            </a:r>
            <a:r>
              <a:rPr lang="en-GB" sz="1400" baseline="30000" dirty="0"/>
              <a:t>th</a:t>
            </a:r>
            <a:r>
              <a:rPr lang="en-GB" sz="1400" dirty="0"/>
              <a:t> March 2021). </a:t>
            </a:r>
          </a:p>
          <a:p>
            <a:pPr marL="285750" indent="-285750">
              <a:buFont typeface="Arial" panose="020B0604020202020204" pitchFamily="34" charset="0"/>
              <a:buChar char="•"/>
            </a:pPr>
            <a:r>
              <a:rPr lang="en-GB" sz="1400" dirty="0"/>
              <a:t>CWVYS.org.uk (2018) </a:t>
            </a:r>
            <a:r>
              <a:rPr lang="en-GB" sz="1400" i="1" dirty="0"/>
              <a:t>Youth Work in Wales: Principles and Purposes. </a:t>
            </a:r>
            <a:r>
              <a:rPr lang="en-GB" sz="1400" dirty="0"/>
              <a:t>Available at: </a:t>
            </a:r>
            <a:r>
              <a:rPr lang="en-GB" sz="1400" dirty="0">
                <a:hlinkClick r:id="rId12"/>
              </a:rPr>
              <a:t>https://www.cwvys.org.uk/wp-content/uploads/2018/11/YOUTH-WORK-IN-WALES-PRINCIPLES-AND-PURPOSES.pdf</a:t>
            </a:r>
            <a:r>
              <a:rPr lang="en-GB" sz="1400" dirty="0"/>
              <a:t> (Accessed: 23</a:t>
            </a:r>
            <a:r>
              <a:rPr lang="en-GB" sz="1400" baseline="30000" dirty="0"/>
              <a:t>rd</a:t>
            </a:r>
            <a:r>
              <a:rPr lang="en-GB" sz="1400" dirty="0"/>
              <a:t> March 2021).</a:t>
            </a:r>
          </a:p>
          <a:p>
            <a:pPr marL="285750" indent="-285750">
              <a:buFont typeface="Arial" panose="020B0604020202020204" pitchFamily="34" charset="0"/>
              <a:buChar char="•"/>
            </a:pPr>
            <a:r>
              <a:rPr lang="en-GB" sz="1400" dirty="0"/>
              <a:t> Verywellmind.com (2021) </a:t>
            </a:r>
            <a:r>
              <a:rPr lang="en-GB" sz="1400" i="1" dirty="0"/>
              <a:t>The 5 Levels of Maslow's Hierarchy of Needs. </a:t>
            </a:r>
            <a:r>
              <a:rPr lang="en-GB" sz="1400" dirty="0"/>
              <a:t>Available at: </a:t>
            </a:r>
            <a:r>
              <a:rPr lang="en-GB" sz="1400" dirty="0">
                <a:hlinkClick r:id="rId13"/>
              </a:rPr>
              <a:t>https://www.verywellmind.com/what-is-maslows-hierarchy-of-needs-4136760</a:t>
            </a:r>
            <a:r>
              <a:rPr lang="en-GB" sz="1400" dirty="0"/>
              <a:t> (Accessed: 23</a:t>
            </a:r>
            <a:r>
              <a:rPr lang="en-GB" sz="1400" baseline="30000" dirty="0"/>
              <a:t>rd</a:t>
            </a:r>
            <a:r>
              <a:rPr lang="en-GB" sz="1400" dirty="0"/>
              <a:t> March 2021).</a:t>
            </a:r>
          </a:p>
          <a:p>
            <a:pPr marL="285750" indent="-285750">
              <a:buFont typeface="Arial" panose="020B0604020202020204" pitchFamily="34" charset="0"/>
              <a:buChar char="•"/>
            </a:pPr>
            <a:r>
              <a:rPr lang="en-GB" sz="1400" dirty="0"/>
              <a:t>Guy-Evans, O. (2020, Nov 09). Bronfenbrenner's ecological systems theory. Simply Psychology. </a:t>
            </a:r>
            <a:r>
              <a:rPr lang="en-GB" sz="1400" dirty="0">
                <a:hlinkClick r:id="rId14"/>
              </a:rPr>
              <a:t>https://www.simplypsychology.org/Bronfenbrenner.html</a:t>
            </a:r>
            <a:r>
              <a:rPr lang="en-GB" sz="1400" dirty="0"/>
              <a:t>  </a:t>
            </a:r>
          </a:p>
          <a:p>
            <a:pPr marL="285750" indent="-285750">
              <a:buFont typeface="Arial" panose="020B0604020202020204" pitchFamily="34" charset="0"/>
              <a:buChar char="•"/>
            </a:pPr>
            <a:r>
              <a:rPr lang="en-GB" sz="1400" dirty="0"/>
              <a:t>Mind.org.uk (2021) </a:t>
            </a:r>
            <a:r>
              <a:rPr lang="en-GB" sz="1400" i="1" dirty="0"/>
              <a:t>Five Ways to Wellbeing. </a:t>
            </a:r>
            <a:r>
              <a:rPr lang="en-GB" sz="1400" dirty="0"/>
              <a:t>Available at: </a:t>
            </a:r>
            <a:r>
              <a:rPr lang="en-GB" sz="1400" dirty="0">
                <a:hlinkClick r:id="rId15"/>
              </a:rPr>
              <a:t>https://www.mind.org.uk/workplace/mental-health-at-work/taking-care-of-yourself/five-ways-to-wellbeing/</a:t>
            </a:r>
            <a:r>
              <a:rPr lang="en-GB" sz="1400" dirty="0"/>
              <a:t> (Accessed: 23</a:t>
            </a:r>
            <a:r>
              <a:rPr lang="en-GB" sz="1400" baseline="30000" dirty="0"/>
              <a:t>rd</a:t>
            </a:r>
            <a:r>
              <a:rPr lang="en-GB" sz="1400" dirty="0"/>
              <a:t> March 2021). </a:t>
            </a:r>
          </a:p>
        </p:txBody>
      </p:sp>
    </p:spTree>
    <p:extLst>
      <p:ext uri="{BB962C8B-B14F-4D97-AF65-F5344CB8AC3E}">
        <p14:creationId xmlns:p14="http://schemas.microsoft.com/office/powerpoint/2010/main" val="2996264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22A197-4DB8-4519-807F-ECF269A2A96C}"/>
              </a:ext>
            </a:extLst>
          </p:cNvPr>
          <p:cNvSpPr txBox="1"/>
          <p:nvPr/>
        </p:nvSpPr>
        <p:spPr>
          <a:xfrm>
            <a:off x="503583" y="291548"/>
            <a:ext cx="10986052" cy="1323439"/>
          </a:xfrm>
          <a:prstGeom prst="rect">
            <a:avLst/>
          </a:prstGeom>
          <a:noFill/>
        </p:spPr>
        <p:txBody>
          <a:bodyPr wrap="square" rtlCol="0">
            <a:spAutoFit/>
          </a:bodyPr>
          <a:lstStyle/>
          <a:p>
            <a:r>
              <a:rPr lang="en-GB" sz="1600" dirty="0"/>
              <a:t>Leaflet References- Pictures</a:t>
            </a:r>
          </a:p>
          <a:p>
            <a:pPr marL="285750" indent="-285750">
              <a:buFont typeface="Arial" panose="020B0604020202020204" pitchFamily="34" charset="0"/>
              <a:buChar char="•"/>
            </a:pPr>
            <a:r>
              <a:rPr lang="en-GB" sz="1600" dirty="0">
                <a:hlinkClick r:id="rId2"/>
              </a:rPr>
              <a:t>https://www.insidehousing.co.uk/news/news/welsh-government-commits-extra-10m-to-battle-youth-homelessness-53620</a:t>
            </a:r>
            <a:r>
              <a:rPr lang="en-GB" sz="1600" dirty="0"/>
              <a:t> (Accessed: 11</a:t>
            </a:r>
            <a:r>
              <a:rPr lang="en-GB" sz="1600" baseline="30000" dirty="0"/>
              <a:t>th</a:t>
            </a:r>
            <a:r>
              <a:rPr lang="en-GB" sz="1600" dirty="0"/>
              <a:t> March 2021). </a:t>
            </a:r>
          </a:p>
          <a:p>
            <a:pPr marL="285750" indent="-285750">
              <a:buFont typeface="Arial" panose="020B0604020202020204" pitchFamily="34" charset="0"/>
              <a:buChar char="•"/>
            </a:pPr>
            <a:r>
              <a:rPr lang="en-GB" sz="1600" dirty="0">
                <a:hlinkClick r:id="rId3"/>
              </a:rPr>
              <a:t>https://www.itv.com/thismorning/articles/young-peoples-stress-helplines</a:t>
            </a:r>
            <a:r>
              <a:rPr lang="en-GB" sz="1600" dirty="0"/>
              <a:t> (Accessed: 11</a:t>
            </a:r>
            <a:r>
              <a:rPr lang="en-GB" sz="1600" baseline="30000" dirty="0"/>
              <a:t>th</a:t>
            </a:r>
            <a:r>
              <a:rPr lang="en-GB" sz="1600" dirty="0"/>
              <a:t> March 2021).</a:t>
            </a:r>
          </a:p>
          <a:p>
            <a:pPr marL="285750" indent="-285750">
              <a:buFont typeface="Arial" panose="020B0604020202020204" pitchFamily="34" charset="0"/>
              <a:buChar char="•"/>
            </a:pPr>
            <a:r>
              <a:rPr lang="en-GB" sz="1600" dirty="0">
                <a:hlinkClick r:id="rId4"/>
              </a:rPr>
              <a:t>https://stbasils.org.uk/about-us/the-positive-pathway/</a:t>
            </a:r>
            <a:r>
              <a:rPr lang="en-GB" sz="1600" dirty="0"/>
              <a:t> (Accessed: 16</a:t>
            </a:r>
            <a:r>
              <a:rPr lang="en-GB" sz="1600" baseline="30000" dirty="0"/>
              <a:t>th</a:t>
            </a:r>
            <a:r>
              <a:rPr lang="en-GB" sz="1600" dirty="0"/>
              <a:t> March 2021).</a:t>
            </a:r>
          </a:p>
        </p:txBody>
      </p:sp>
      <p:sp>
        <p:nvSpPr>
          <p:cNvPr id="3" name="TextBox 2">
            <a:extLst>
              <a:ext uri="{FF2B5EF4-FFF2-40B4-BE49-F238E27FC236}">
                <a16:creationId xmlns:a16="http://schemas.microsoft.com/office/drawing/2014/main" id="{928A491B-3570-40E4-A37A-27D364706824}"/>
              </a:ext>
            </a:extLst>
          </p:cNvPr>
          <p:cNvSpPr txBox="1"/>
          <p:nvPr/>
        </p:nvSpPr>
        <p:spPr>
          <a:xfrm>
            <a:off x="5652052" y="2975113"/>
            <a:ext cx="914400" cy="914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FF45A299-D5B7-4087-8126-4EFA2C7A10CE}"/>
              </a:ext>
            </a:extLst>
          </p:cNvPr>
          <p:cNvSpPr txBox="1"/>
          <p:nvPr/>
        </p:nvSpPr>
        <p:spPr>
          <a:xfrm>
            <a:off x="503583" y="1881521"/>
            <a:ext cx="7938052" cy="4770537"/>
          </a:xfrm>
          <a:prstGeom prst="rect">
            <a:avLst/>
          </a:prstGeom>
          <a:noFill/>
        </p:spPr>
        <p:txBody>
          <a:bodyPr wrap="square" rtlCol="0">
            <a:spAutoFit/>
          </a:bodyPr>
          <a:lstStyle/>
          <a:p>
            <a:r>
              <a:rPr lang="en-GB" sz="1600" dirty="0"/>
              <a:t>Leaflet References- Information</a:t>
            </a:r>
          </a:p>
          <a:p>
            <a:pPr marL="285750" indent="-285750">
              <a:buFont typeface="Arial" panose="020B0604020202020204" pitchFamily="34" charset="0"/>
              <a:buChar char="•"/>
            </a:pPr>
            <a:r>
              <a:rPr lang="en-GB" sz="1600" dirty="0"/>
              <a:t>Sheltercymru.org.uk (2017) </a:t>
            </a:r>
            <a:r>
              <a:rPr lang="en-GB" sz="1600" i="1" dirty="0"/>
              <a:t>Contact Us.</a:t>
            </a:r>
            <a:r>
              <a:rPr lang="en-GB" sz="1600" dirty="0"/>
              <a:t> Available at: </a:t>
            </a:r>
            <a:r>
              <a:rPr lang="en-GB" sz="1600" dirty="0">
                <a:hlinkClick r:id="rId5"/>
              </a:rPr>
              <a:t>https://sheltercymru.org.uk/contact-us/</a:t>
            </a:r>
            <a:r>
              <a:rPr lang="en-GB" sz="1600" dirty="0"/>
              <a:t> (Accessed: 11</a:t>
            </a:r>
            <a:r>
              <a:rPr lang="en-GB" sz="1600" baseline="30000" dirty="0"/>
              <a:t>th</a:t>
            </a:r>
            <a:r>
              <a:rPr lang="en-GB" sz="1600" dirty="0"/>
              <a:t> March 2021).</a:t>
            </a:r>
          </a:p>
          <a:p>
            <a:pPr marL="285750" indent="-285750">
              <a:buFont typeface="Arial" panose="020B0604020202020204" pitchFamily="34" charset="0"/>
              <a:buChar char="•"/>
            </a:pPr>
            <a:r>
              <a:rPr lang="en-GB" sz="1600" dirty="0"/>
              <a:t>Centrepoint.org.uk (2021) </a:t>
            </a:r>
            <a:r>
              <a:rPr lang="en-GB" sz="1600" i="1" dirty="0"/>
              <a:t>Contact Us. </a:t>
            </a:r>
            <a:r>
              <a:rPr lang="en-GB" sz="1600" dirty="0"/>
              <a:t>Available at: </a:t>
            </a:r>
            <a:r>
              <a:rPr lang="en-GB" sz="1600" dirty="0">
                <a:hlinkClick r:id="rId6"/>
              </a:rPr>
              <a:t>https://centrepoint.org.uk/contact-us/</a:t>
            </a:r>
            <a:r>
              <a:rPr lang="en-GB" sz="1600" dirty="0"/>
              <a:t> (Accessed: 11</a:t>
            </a:r>
            <a:r>
              <a:rPr lang="en-GB" sz="1600" baseline="30000" dirty="0"/>
              <a:t>th</a:t>
            </a:r>
            <a:r>
              <a:rPr lang="en-GB" sz="1600" dirty="0"/>
              <a:t> March 2021).</a:t>
            </a:r>
          </a:p>
          <a:p>
            <a:pPr marL="285750" indent="-285750">
              <a:buFont typeface="Arial" panose="020B0604020202020204" pitchFamily="34" charset="0"/>
              <a:buChar char="•"/>
            </a:pPr>
            <a:r>
              <a:rPr lang="en-GB" sz="1600" dirty="0"/>
              <a:t>Mind.org.uk (2021) </a:t>
            </a:r>
            <a:r>
              <a:rPr lang="en-GB" sz="1600" i="1" dirty="0"/>
              <a:t>Helplines. </a:t>
            </a:r>
            <a:r>
              <a:rPr lang="en-GB" sz="1600" dirty="0"/>
              <a:t>Available at: </a:t>
            </a:r>
            <a:r>
              <a:rPr lang="en-GB" sz="1600" dirty="0">
                <a:hlinkClick r:id="rId7"/>
              </a:rPr>
              <a:t>https://www.mind.org.uk/information-support/helplines/</a:t>
            </a:r>
            <a:r>
              <a:rPr lang="en-GB" sz="1600" dirty="0"/>
              <a:t> (Accessed: 11</a:t>
            </a:r>
            <a:r>
              <a:rPr lang="en-GB" sz="1600" baseline="30000" dirty="0"/>
              <a:t>th</a:t>
            </a:r>
            <a:r>
              <a:rPr lang="en-GB" sz="1600" dirty="0"/>
              <a:t> March 2021)</a:t>
            </a:r>
          </a:p>
          <a:p>
            <a:pPr marL="285750" indent="-285750">
              <a:buFont typeface="Arial" panose="020B0604020202020204" pitchFamily="34" charset="0"/>
              <a:buChar char="•"/>
            </a:pPr>
            <a:r>
              <a:rPr lang="en-GB" sz="1600" dirty="0"/>
              <a:t>Childline.org.uk (2021) </a:t>
            </a:r>
            <a:r>
              <a:rPr lang="en-GB" sz="1600" i="1" dirty="0"/>
              <a:t>Get Support. </a:t>
            </a:r>
            <a:r>
              <a:rPr lang="en-GB" sz="1600" dirty="0"/>
              <a:t>Available at: </a:t>
            </a:r>
            <a:r>
              <a:rPr lang="en-GB" sz="1600" dirty="0">
                <a:hlinkClick r:id="rId8"/>
              </a:rPr>
              <a:t>https://www.childline.org.uk/get-support/</a:t>
            </a:r>
            <a:r>
              <a:rPr lang="en-GB" sz="1600" dirty="0"/>
              <a:t> (Accessed: 11</a:t>
            </a:r>
            <a:r>
              <a:rPr lang="en-GB" sz="1600" baseline="30000" dirty="0"/>
              <a:t>th</a:t>
            </a:r>
            <a:r>
              <a:rPr lang="en-GB" sz="1600" dirty="0"/>
              <a:t> March 2021).</a:t>
            </a:r>
          </a:p>
          <a:p>
            <a:pPr marL="285750" indent="-285750">
              <a:buFont typeface="Arial" panose="020B0604020202020204" pitchFamily="34" charset="0"/>
              <a:buChar char="•"/>
            </a:pPr>
            <a:r>
              <a:rPr lang="en-GB" sz="1600" dirty="0"/>
              <a:t>ITV.com (2019) </a:t>
            </a:r>
            <a:r>
              <a:rPr lang="en-GB" sz="1600" i="1" dirty="0"/>
              <a:t>More than 1,600 children will be homeless by Christmas. </a:t>
            </a:r>
            <a:r>
              <a:rPr lang="en-GB" sz="1600" dirty="0"/>
              <a:t>Available at: </a:t>
            </a:r>
            <a:r>
              <a:rPr lang="en-GB" sz="1600" dirty="0">
                <a:hlinkClick r:id="rId9"/>
              </a:rPr>
              <a:t>https://www.itv.com/news/wales/2019-12-03/more-than-1-600-children-in-wales-will-be-homeless-at-christmas</a:t>
            </a:r>
            <a:r>
              <a:rPr lang="en-GB" sz="1600" dirty="0"/>
              <a:t> (Accessed: 11</a:t>
            </a:r>
            <a:r>
              <a:rPr lang="en-GB" sz="1600" baseline="30000" dirty="0"/>
              <a:t>th</a:t>
            </a:r>
            <a:r>
              <a:rPr lang="en-GB" sz="1600" dirty="0"/>
              <a:t> March 2021). </a:t>
            </a:r>
          </a:p>
          <a:p>
            <a:pPr marL="285750" indent="-285750">
              <a:buFont typeface="Arial" panose="020B0604020202020204" pitchFamily="34" charset="0"/>
              <a:buChar char="•"/>
            </a:pPr>
            <a:r>
              <a:rPr lang="en-GB" sz="1600" dirty="0"/>
              <a:t>phs.nhs.wales.uk (2019) </a:t>
            </a:r>
            <a:r>
              <a:rPr lang="en-GB" sz="1600" i="1" dirty="0"/>
              <a:t>voices of those with lived experiences of homelessness and adversity in Wales. </a:t>
            </a:r>
            <a:r>
              <a:rPr lang="en-GB" sz="1600" dirty="0"/>
              <a:t>Available at: </a:t>
            </a:r>
            <a:r>
              <a:rPr lang="en-GB" sz="1600" dirty="0">
                <a:hlinkClick r:id="rId10"/>
              </a:rPr>
              <a:t>https://phw.nhs.wales/files/aces/voices-of-those-with-lived-experiences-of-homelessness-and-adversity-in-wales-informing-prevention-and-response-2019/</a:t>
            </a:r>
            <a:r>
              <a:rPr lang="en-GB" sz="1600" dirty="0"/>
              <a:t> (Accessed: 16</a:t>
            </a:r>
            <a:r>
              <a:rPr lang="en-GB" sz="1600" baseline="30000" dirty="0"/>
              <a:t>th</a:t>
            </a:r>
            <a:r>
              <a:rPr lang="en-GB" sz="1600" dirty="0"/>
              <a:t> March 2021). </a:t>
            </a:r>
          </a:p>
        </p:txBody>
      </p:sp>
    </p:spTree>
    <p:extLst>
      <p:ext uri="{BB962C8B-B14F-4D97-AF65-F5344CB8AC3E}">
        <p14:creationId xmlns:p14="http://schemas.microsoft.com/office/powerpoint/2010/main" val="1752512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FD6CD0A5-6C83-427D-AB05-3BE0E15A7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6B6653D5-62D5-45D6-B95A-38FB56233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B17B25F5-9024-4196-BF35-911797D0B1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C3C23CF1-A0CB-42AA-A759-E1937CA848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12A51285-560A-444D-A414-2428698DB1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23" name="Rectangle 22">
            <a:extLst>
              <a:ext uri="{FF2B5EF4-FFF2-40B4-BE49-F238E27FC236}">
                <a16:creationId xmlns:a16="http://schemas.microsoft.com/office/drawing/2014/main" id="{1EB20B44-7036-4CA2-A2C8-090E3EF2B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B576E-E243-4CA9-B731-40422AB0230A}"/>
              </a:ext>
            </a:extLst>
          </p:cNvPr>
          <p:cNvSpPr>
            <a:spLocks noGrp="1"/>
          </p:cNvSpPr>
          <p:nvPr>
            <p:ph type="title"/>
          </p:nvPr>
        </p:nvSpPr>
        <p:spPr>
          <a:xfrm>
            <a:off x="665641" y="4473679"/>
            <a:ext cx="9552558" cy="1233251"/>
          </a:xfrm>
        </p:spPr>
        <p:txBody>
          <a:bodyPr vert="horz" lIns="91440" tIns="45720" rIns="91440" bIns="45720" rtlCol="0" anchor="b">
            <a:normAutofit/>
          </a:bodyPr>
          <a:lstStyle/>
          <a:p>
            <a:pPr>
              <a:lnSpc>
                <a:spcPct val="90000"/>
              </a:lnSpc>
            </a:pPr>
            <a:r>
              <a:rPr lang="en-US" sz="4100"/>
              <a:t>Thank you for listening!</a:t>
            </a:r>
            <a:br>
              <a:rPr lang="en-US" sz="4100"/>
            </a:br>
            <a:r>
              <a:rPr lang="en-US" sz="4100"/>
              <a:t>Any questions? </a:t>
            </a:r>
          </a:p>
        </p:txBody>
      </p:sp>
      <p:grpSp>
        <p:nvGrpSpPr>
          <p:cNvPr id="25" name="Group 24">
            <a:extLst>
              <a:ext uri="{FF2B5EF4-FFF2-40B4-BE49-F238E27FC236}">
                <a16:creationId xmlns:a16="http://schemas.microsoft.com/office/drawing/2014/main" id="{7200E4EA-CDF9-486F-BB7F-78FDD147C1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6" name="Straight Connector 25">
              <a:extLst>
                <a:ext uri="{FF2B5EF4-FFF2-40B4-BE49-F238E27FC236}">
                  <a16:creationId xmlns:a16="http://schemas.microsoft.com/office/drawing/2014/main" id="{174D49C9-D395-4276-AFB2-378C4CD000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C66B8E82-AC48-4BA5-BB7E-09659FD0AA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27B4BA15-CAEA-4CC1-B31F-B6DC06C61A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472107E4-2149-468E-9673-52C44761D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32A6BA7A-081B-423C-AB3B-4BE6C6BAC7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2" name="Snip Diagonal Corner Rectangle 12">
            <a:extLst>
              <a:ext uri="{FF2B5EF4-FFF2-40B4-BE49-F238E27FC236}">
                <a16:creationId xmlns:a16="http://schemas.microsoft.com/office/drawing/2014/main" id="{37A342F4-E625-4D46-A79F-C057C4C4E3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251" y="690851"/>
            <a:ext cx="9615670" cy="3584587"/>
          </a:xfrm>
          <a:prstGeom prst="snip2DiagRect">
            <a:avLst>
              <a:gd name="adj1" fmla="val 12305"/>
              <a:gd name="adj2" fmla="val 0"/>
            </a:avLst>
          </a:prstGeom>
          <a:solidFill>
            <a:schemeClr val="tx1"/>
          </a:solidFill>
          <a:ln>
            <a:solidFill>
              <a:srgbClr val="FFFFFF">
                <a:alpha val="40000"/>
              </a:srgbClr>
            </a:soli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FC8AA7B1-111B-46AE-B7B5-3EBBBE9C1E9F}"/>
              </a:ext>
            </a:extLst>
          </p:cNvPr>
          <p:cNvPicPr>
            <a:picLocks noChangeAspect="1"/>
          </p:cNvPicPr>
          <p:nvPr/>
        </p:nvPicPr>
        <p:blipFill rotWithShape="1">
          <a:blip r:embed="rId2"/>
          <a:srcRect t="10406" r="3" b="7442"/>
          <a:stretch/>
        </p:blipFill>
        <p:spPr>
          <a:xfrm>
            <a:off x="834935" y="854087"/>
            <a:ext cx="2995100" cy="3280831"/>
          </a:xfrm>
          <a:custGeom>
            <a:avLst/>
            <a:gdLst/>
            <a:ahLst/>
            <a:cxnLst/>
            <a:rect l="l" t="t" r="r" b="b"/>
            <a:pathLst>
              <a:path w="2995100" h="3280831">
                <a:moveTo>
                  <a:pt x="402071" y="0"/>
                </a:moveTo>
                <a:lnTo>
                  <a:pt x="2995100" y="0"/>
                </a:lnTo>
                <a:lnTo>
                  <a:pt x="2995100" y="3280831"/>
                </a:lnTo>
                <a:lnTo>
                  <a:pt x="0" y="3280831"/>
                </a:lnTo>
                <a:lnTo>
                  <a:pt x="0" y="402071"/>
                </a:lnTo>
                <a:close/>
              </a:path>
            </a:pathLst>
          </a:custGeom>
        </p:spPr>
      </p:pic>
      <p:pic>
        <p:nvPicPr>
          <p:cNvPr id="6" name="Picture 5">
            <a:extLst>
              <a:ext uri="{FF2B5EF4-FFF2-40B4-BE49-F238E27FC236}">
                <a16:creationId xmlns:a16="http://schemas.microsoft.com/office/drawing/2014/main" id="{062AA417-0AAE-450D-B49B-01EA971A8543}"/>
              </a:ext>
            </a:extLst>
          </p:cNvPr>
          <p:cNvPicPr>
            <a:picLocks noChangeAspect="1"/>
          </p:cNvPicPr>
          <p:nvPr/>
        </p:nvPicPr>
        <p:blipFill rotWithShape="1">
          <a:blip r:embed="rId3"/>
          <a:srcRect t="18901" r="3" b="8489"/>
          <a:stretch/>
        </p:blipFill>
        <p:spPr>
          <a:xfrm>
            <a:off x="3977841" y="854087"/>
            <a:ext cx="3015949" cy="3280831"/>
          </a:xfrm>
          <a:prstGeom prst="rect">
            <a:avLst/>
          </a:prstGeom>
        </p:spPr>
      </p:pic>
      <p:pic>
        <p:nvPicPr>
          <p:cNvPr id="4" name="Picture 3">
            <a:extLst>
              <a:ext uri="{FF2B5EF4-FFF2-40B4-BE49-F238E27FC236}">
                <a16:creationId xmlns:a16="http://schemas.microsoft.com/office/drawing/2014/main" id="{85D866FD-6263-401B-8C09-4471A46BA94E}"/>
              </a:ext>
            </a:extLst>
          </p:cNvPr>
          <p:cNvPicPr>
            <a:picLocks noChangeAspect="1"/>
          </p:cNvPicPr>
          <p:nvPr/>
        </p:nvPicPr>
        <p:blipFill rotWithShape="1">
          <a:blip r:embed="rId4"/>
          <a:srcRect l="4616" r="4442" b="-1"/>
          <a:stretch/>
        </p:blipFill>
        <p:spPr>
          <a:xfrm>
            <a:off x="7141596" y="854087"/>
            <a:ext cx="2983642" cy="3280831"/>
          </a:xfrm>
          <a:custGeom>
            <a:avLst/>
            <a:gdLst/>
            <a:ahLst/>
            <a:cxnLst/>
            <a:rect l="l" t="t" r="r" b="b"/>
            <a:pathLst>
              <a:path w="2983642" h="3280831">
                <a:moveTo>
                  <a:pt x="0" y="0"/>
                </a:moveTo>
                <a:lnTo>
                  <a:pt x="2983642" y="0"/>
                </a:lnTo>
                <a:lnTo>
                  <a:pt x="2983642" y="2876895"/>
                </a:lnTo>
                <a:lnTo>
                  <a:pt x="2579706" y="3280831"/>
                </a:lnTo>
                <a:lnTo>
                  <a:pt x="0" y="3280831"/>
                </a:lnTo>
                <a:close/>
              </a:path>
            </a:pathLst>
          </a:custGeom>
        </p:spPr>
      </p:pic>
    </p:spTree>
    <p:extLst>
      <p:ext uri="{BB962C8B-B14F-4D97-AF65-F5344CB8AC3E}">
        <p14:creationId xmlns:p14="http://schemas.microsoft.com/office/powerpoint/2010/main" val="2864291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8"/>
                                        </p:tgtEl>
                                        <p:attrNameLst>
                                          <p:attrName>style.visibility</p:attrName>
                                        </p:attrNameLst>
                                      </p:cBhvr>
                                      <p:to>
                                        <p:strVal val="visible"/>
                                      </p:to>
                                    </p:set>
                                    <p:animEffect transition="in" filter="fade">
                                      <p:cBhvr>
                                        <p:cTn id="13" dur="700"/>
                                        <p:tgtEl>
                                          <p:spTgt spid="8"/>
                                        </p:tgtEl>
                                      </p:cBhvr>
                                    </p:animEffect>
                                  </p:childTnLst>
                                </p:cTn>
                              </p:par>
                              <p:par>
                                <p:cTn id="14" presetID="10" presetClass="entr" presetSubtype="0" fill="hold" grpId="0" nodeType="withEffect">
                                  <p:stCondLst>
                                    <p:cond delay="1000"/>
                                  </p:stCondLst>
                                  <p:iterate type="lt">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3C7BF937C4E2B45AFF7A9F7928A7267" ma:contentTypeVersion="7" ma:contentTypeDescription="Create a new document." ma:contentTypeScope="" ma:versionID="d54b68301b23657fcbd28ee1062d7fd9">
  <xsd:schema xmlns:xsd="http://www.w3.org/2001/XMLSchema" xmlns:xs="http://www.w3.org/2001/XMLSchema" xmlns:p="http://schemas.microsoft.com/office/2006/metadata/properties" xmlns:ns3="2d854c84-20cf-454b-90b0-919c1aa9c5b3" xmlns:ns4="71bb3abe-0e25-4bd1-a714-0d7cd3489010" targetNamespace="http://schemas.microsoft.com/office/2006/metadata/properties" ma:root="true" ma:fieldsID="0640d836c1db72b1b509fadec75bd800" ns3:_="" ns4:_="">
    <xsd:import namespace="2d854c84-20cf-454b-90b0-919c1aa9c5b3"/>
    <xsd:import namespace="71bb3abe-0e25-4bd1-a714-0d7cd3489010"/>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854c84-20cf-454b-90b0-919c1aa9c5b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bb3abe-0e25-4bd1-a714-0d7cd348901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A3A4BC0-8FC2-488E-8212-5CCCDFE7BC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854c84-20cf-454b-90b0-919c1aa9c5b3"/>
    <ds:schemaRef ds:uri="71bb3abe-0e25-4bd1-a714-0d7cd34890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DF531F2-98C1-47E6-A078-6A0A744595C9}">
  <ds:schemaRefs>
    <ds:schemaRef ds:uri="http://schemas.microsoft.com/sharepoint/v3/contenttype/forms"/>
  </ds:schemaRefs>
</ds:datastoreItem>
</file>

<file path=customXml/itemProps3.xml><?xml version="1.0" encoding="utf-8"?>
<ds:datastoreItem xmlns:ds="http://schemas.openxmlformats.org/officeDocument/2006/customXml" ds:itemID="{E03E7CCA-8DEA-4A5C-A12E-9ECE8DA68EEE}">
  <ds:schemaRefs>
    <ds:schemaRef ds:uri="http://purl.org/dc/elements/1.1/"/>
    <ds:schemaRef ds:uri="http://schemas.microsoft.com/office/2006/metadata/properties"/>
    <ds:schemaRef ds:uri="2d854c84-20cf-454b-90b0-919c1aa9c5b3"/>
    <ds:schemaRef ds:uri="71bb3abe-0e25-4bd1-a714-0d7cd3489010"/>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Slice</Template>
  <TotalTime>14693</TotalTime>
  <Words>983</Words>
  <Application>Microsoft Office PowerPoint</Application>
  <PresentationFormat>Widescreen</PresentationFormat>
  <Paragraphs>79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Slice</vt:lpstr>
      <vt:lpstr>ECYW6006- Young people and society- Trauma, exploitation and toxic childhood</vt:lpstr>
      <vt:lpstr>Hello and welcome, thank you for joining me!</vt:lpstr>
      <vt:lpstr>What issues do Young people face in contemporary society?</vt:lpstr>
      <vt:lpstr>PowerPoint Presentation</vt:lpstr>
      <vt:lpstr>What is youth homelessness?</vt:lpstr>
      <vt:lpstr>How do young people become homeless?</vt:lpstr>
      <vt:lpstr>Whats in place?</vt:lpstr>
      <vt:lpstr>How can youth work help?</vt:lpstr>
      <vt:lpstr>What about theories? </vt:lpstr>
      <vt:lpstr>Anything else that can help?</vt:lpstr>
      <vt:lpstr>PowerPoint Presentation</vt:lpstr>
      <vt:lpstr>PowerPoint Presentation</vt:lpstr>
      <vt:lpstr>Thank you for listening!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ECYW6006- Young people and society- Trauma, exploitation and toxic childhood</dc:title>
  <dc:creator>Nirvana Jane Thomas</dc:creator>
  <cp:lastModifiedBy>Nirvana Jane Thomas</cp:lastModifiedBy>
  <cp:revision>2</cp:revision>
  <dcterms:created xsi:type="dcterms:W3CDTF">2021-03-11T13:56:15Z</dcterms:created>
  <dcterms:modified xsi:type="dcterms:W3CDTF">2021-03-23T15:01:45Z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0x01010013C7BF937C4E2B45AFF7A9F7928A7267</vt:lpwstr>
  </property>
</Properties>
</file>