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264" r:id="rId5"/>
    <p:sldId id="256" r:id="rId6"/>
    <p:sldId id="257" r:id="rId7"/>
    <p:sldId id="258" r:id="rId8"/>
    <p:sldId id="259" r:id="rId9"/>
    <p:sldId id="260" r:id="rId10"/>
    <p:sldId id="262" r:id="rId11"/>
    <p:sldId id="261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C31A821-DDD2-4F50-BE38-AB1D85FFB3E3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D4F370-2C89-4C56-A401-55CE68DF3199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8BDC1A72-5C49-4211-B76F-19A5245F45DB}" type="datetime1">
              <a:rPr lang="en-GB"/>
              <a:pPr lvl="0"/>
              <a:t>12/10/2021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DDE4EB38-4E9C-4F7B-BFF3-BDBA4DB34D0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3AED068A-1888-43DA-8B1C-024605D5A0D1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A773EB-8A4D-4850-BA25-A3B805A53CB4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43409A-E2CF-4714-98BC-22C78384EFB5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19D490DA-214B-4D90-A1FC-C7D453B9CFE7}" type="slidenum">
              <a:t>‹#›</a:t>
            </a:fld>
            <a:endParaRPr lang="en-GB"/>
          </a:p>
        </p:txBody>
      </p:sp>
      <p:sp>
        <p:nvSpPr>
          <p:cNvPr id="8" name="Substituent antet 1">
            <a:extLst>
              <a:ext uri="{FF2B5EF4-FFF2-40B4-BE49-F238E27FC236}">
                <a16:creationId xmlns:a16="http://schemas.microsoft.com/office/drawing/2014/main" id="{2339404A-C88F-4950-BBC9-82FA1EE2E461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ro-RO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ro-RO"/>
          </a:p>
        </p:txBody>
      </p:sp>
      <p:sp>
        <p:nvSpPr>
          <p:cNvPr id="9" name="Substituent dată 2">
            <a:extLst>
              <a:ext uri="{FF2B5EF4-FFF2-40B4-BE49-F238E27FC236}">
                <a16:creationId xmlns:a16="http://schemas.microsoft.com/office/drawing/2014/main" id="{131FCA7B-4F5C-43EA-A4A4-FE8B1C68A290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ro-RO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3D7511F-A834-449B-9165-21DC99D2739F}" type="datetime1">
              <a:rPr lang="ro-RO"/>
              <a:pPr lvl="0"/>
              <a:t>12.10.2021</a:t>
            </a:fld>
            <a:endParaRPr lang="ro-RO"/>
          </a:p>
        </p:txBody>
      </p:sp>
      <p:sp>
        <p:nvSpPr>
          <p:cNvPr id="10" name="Substituent imagine diapozitiv 3">
            <a:extLst>
              <a:ext uri="{FF2B5EF4-FFF2-40B4-BE49-F238E27FC236}">
                <a16:creationId xmlns:a16="http://schemas.microsoft.com/office/drawing/2014/main" id="{036C2DE9-0D54-4C61-8616-941B370DA397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1" name="Substituent note 4">
            <a:extLst>
              <a:ext uri="{FF2B5EF4-FFF2-40B4-BE49-F238E27FC236}">
                <a16:creationId xmlns:a16="http://schemas.microsoft.com/office/drawing/2014/main" id="{59F4B425-0C93-4532-B9F8-63B60BDB67C1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12" name="Substituent subsol 5">
            <a:extLst>
              <a:ext uri="{FF2B5EF4-FFF2-40B4-BE49-F238E27FC236}">
                <a16:creationId xmlns:a16="http://schemas.microsoft.com/office/drawing/2014/main" id="{51D8B9B4-56D8-4CC5-8993-FB7A09A3094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ro-RO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ro-RO"/>
          </a:p>
        </p:txBody>
      </p:sp>
      <p:sp>
        <p:nvSpPr>
          <p:cNvPr id="13" name="Substituent număr diapozitiv 6">
            <a:extLst>
              <a:ext uri="{FF2B5EF4-FFF2-40B4-BE49-F238E27FC236}">
                <a16:creationId xmlns:a16="http://schemas.microsoft.com/office/drawing/2014/main" id="{C39A2BCC-03F6-4E2F-A295-3472701D71C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ro-RO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69B81BBF-F8CC-43EA-80DD-034C8E83B949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479979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ro-RO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ro-RO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ro-RO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ro-RO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ro-RO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12466A-DABF-4C09-946E-BA07C9BF0B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D0320F-D281-4403-BEA1-48A14654CC2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D0FEEF-6E3D-4F68-9838-F514954E9E4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C05DADB-6E5C-4DA8-8838-ED56473D83FC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48C2DE-B98A-4BEE-81FD-C9065E075F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F8A290-242F-44A4-B29F-318FA2574B8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E5F056-F54F-4B5D-B076-9400830362B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B38187C-F92A-4870-BD1B-C820CD251192}" type="slidenum">
              <a:t>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4F18A-B436-49DC-87A0-57E97E79FD1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854899" y="1122361"/>
            <a:ext cx="7276731" cy="3381396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4C112B-1EB7-4D5D-9521-AB4EAA5DAC4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54890" y="4612937"/>
            <a:ext cx="7276731" cy="1181679"/>
          </a:xfrm>
        </p:spPr>
        <p:txBody>
          <a:bodyPr/>
          <a:lstStyle>
            <a:lvl1pPr marL="0" indent="0">
              <a:buNone/>
              <a:defRPr sz="1800" cap="all" spc="3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AEE467-B6F1-492E-83AF-8F11C24440F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4E6CA1-865B-447F-A335-ACFC486D5967}" type="datetime1">
              <a:rPr lang="en-US"/>
              <a:pPr lvl="0"/>
              <a:t>10/12/2021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2FD0EA-B625-495E-A6E5-7A7351A808E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0D177C-4C7B-461F-BAD6-78227905A82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4332B-C13F-48FC-B00D-988D7EFDBB5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0684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C7D67-8F8E-4C0D-91C4-2A633CA9986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D7AA0-DB19-4AB3-8631-E0C5779096F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75D59E-8199-4E49-9A77-36F70FCD797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840600-E640-4961-A56B-4F50443C499E}" type="datetime1">
              <a:rPr lang="en-US"/>
              <a:pPr lvl="0"/>
              <a:t>10/12/2021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6914E6-4A60-4182-AF0F-3105786C8C4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6A5A43-EE3D-4D54-B1E1-8D606B583AB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3D244C-FBAA-472D-9842-A4B8CA2F20F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73893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DBAC8-468E-4BFE-B5E8-BB412895B6F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876296"/>
            <a:ext cx="7876723" cy="3713168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D83D12-7067-47BA-9DFE-737C46BCAA8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746165"/>
            <a:ext cx="6781300" cy="104845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E85083-8A38-435B-A93D-415EB47C479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C4480C-C758-436A-BBD2-0BC694061BBD}" type="datetime1">
              <a:rPr lang="en-US"/>
              <a:pPr lvl="0"/>
              <a:t>10/12/2021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E8EB3C-1F99-4646-916A-8984848732B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038200-2926-43D8-A885-52B7CF0BAC8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88ED7A-E92C-4272-8084-6FCA8CB290C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197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0805B-A5BF-4705-9198-195A4D4E66F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8772A-124B-4931-993B-CEEF1F57A07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48471" y="2080516"/>
            <a:ext cx="4970120" cy="39773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74E273-1A55-4007-A04F-9A8B055BFED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310896" y="2080516"/>
            <a:ext cx="4970120" cy="39773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93F578-D62D-47C0-BAB3-69A423FFD9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D5EB5E-A666-4EE7-8488-631690D2FCFB}" type="datetime1">
              <a:rPr lang="en-US"/>
              <a:pPr lvl="0"/>
              <a:t>10/12/2021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CF91E6-4450-4B54-BC1C-518F6D34B9C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6E254F-AF01-4391-A02D-B7A72B78215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A8A5EF-3100-4435-B709-83229AD149A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294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B03F3-9F82-4756-BAC5-3A73C9ED195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571957"/>
            <a:ext cx="10441231" cy="139835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4D35CD-1E36-4B41-9B74-BD051035D54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44923" y="1983242"/>
            <a:ext cx="5007108" cy="814382"/>
          </a:xfrm>
        </p:spPr>
        <p:txBody>
          <a:bodyPr anchor="b"/>
          <a:lstStyle>
            <a:lvl1pPr marL="0" indent="0">
              <a:lnSpc>
                <a:spcPct val="110000"/>
              </a:lnSpc>
              <a:buNone/>
              <a:defRPr cap="all" spc="14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4BA1FF-7DEA-45E8-95A6-A34AF869526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50062" y="2813956"/>
            <a:ext cx="5007108" cy="324394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6580E5-D174-4AC0-81BC-AA399F6365EF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49256" y="1983242"/>
            <a:ext cx="5031769" cy="814382"/>
          </a:xfrm>
        </p:spPr>
        <p:txBody>
          <a:bodyPr anchor="b"/>
          <a:lstStyle>
            <a:lvl1pPr marL="0" indent="0">
              <a:lnSpc>
                <a:spcPct val="110000"/>
              </a:lnSpc>
              <a:buNone/>
              <a:defRPr cap="all" spc="14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C74AA6-C373-4B20-BDC5-430748EED7E6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49256" y="2813956"/>
            <a:ext cx="5031769" cy="324394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890880-75DB-43D0-B7BD-AAC42CE5AE4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252B79-A67F-4FB4-8AE9-B06F6D00D010}" type="datetime1">
              <a:rPr lang="en-US"/>
              <a:pPr lvl="0"/>
              <a:t>10/12/2021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972DFD-37D0-48BD-AF83-AE238B47595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323DC2-1F25-446A-9245-928D925F8A4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59FD03-DBBE-4CAD-A39C-F61860D73FF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370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9C1CF-9001-4058-85C8-6021190FDED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9761" y="895444"/>
            <a:ext cx="10138446" cy="1832347"/>
          </a:xfrm>
        </p:spPr>
        <p:txBody>
          <a:bodyPr anchor="t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463B19-CE3B-4598-AE58-FF17D2A908B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8398A2-5C7D-4B3D-ADA6-1EDA2B3A9583}" type="datetime1">
              <a:rPr lang="en-US"/>
              <a:pPr lvl="0"/>
              <a:t>10/12/2021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B4A97E-F712-4106-A1EB-296DC3C8541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AD97F0-45DB-4D10-94A1-815F1EE6FC4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A7F61D-A26D-4E75-9C16-7DA00F94A7B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598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D863EA-3AED-403D-9DEC-762278078DF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F5F7BB-B422-4E95-B317-A187F7A2B159}" type="datetime1">
              <a:rPr lang="en-US"/>
              <a:pPr lvl="0"/>
              <a:t>10/12/2021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6A33C2-F288-465E-A2C2-94F2F221DC3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978C1E-4F2D-4200-A66E-B775C1D3DD6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2D4891-A75A-48CE-AB90-0F06DEF8EA5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012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28584-5670-4A20-9249-79FCE95CB32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996952"/>
            <a:ext cx="3046405" cy="1479554"/>
          </a:xfrm>
        </p:spPr>
        <p:txBody>
          <a:bodyPr anchor="t"/>
          <a:lstStyle>
            <a:lvl1pPr>
              <a:lnSpc>
                <a:spcPct val="110000"/>
              </a:lnSpc>
              <a:defRPr sz="2400" cap="all" spc="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42E7D-13DE-4E73-B507-2BBC025F3A5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260799" y="876296"/>
            <a:ext cx="5758232" cy="5181603"/>
          </a:xfrm>
        </p:spPr>
        <p:txBody>
          <a:bodyPr/>
          <a:lstStyle>
            <a:lvl1pPr>
              <a:defRPr sz="3600"/>
            </a:lvl1pPr>
            <a:lvl2pPr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E6EAA6-659C-4F54-88C8-F9D925F0028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666143"/>
            <a:ext cx="3046405" cy="319490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19F387-E34B-48F9-81F5-BF4FBA190A9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F9B96E-A982-42F0-891B-81D87318465F}" type="datetime1">
              <a:rPr lang="en-US"/>
              <a:pPr lvl="0"/>
              <a:t>10/12/2021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531195-D4B8-46D6-BCB7-1BB61ED172A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4E158F-F6CC-4197-8C55-B094739E8B7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824DB5-C3FE-4B3D-893F-1455A2C19109}" type="slidenum">
              <a:t>‹#›</a:t>
            </a:fld>
            <a:endParaRPr lang="en-US"/>
          </a:p>
        </p:txBody>
      </p:sp>
      <p:cxnSp>
        <p:nvCxnSpPr>
          <p:cNvPr id="8" name="Straight Connector 8">
            <a:extLst>
              <a:ext uri="{FF2B5EF4-FFF2-40B4-BE49-F238E27FC236}">
                <a16:creationId xmlns:a16="http://schemas.microsoft.com/office/drawing/2014/main" id="{27E4F8CC-7493-4F38-BA8B-520C9D6B49CC}"/>
              </a:ext>
            </a:extLst>
          </p:cNvPr>
          <p:cNvCxnSpPr/>
          <p:nvPr/>
        </p:nvCxnSpPr>
        <p:spPr>
          <a:xfrm>
            <a:off x="4610103" y="898992"/>
            <a:ext cx="0" cy="5138791"/>
          </a:xfrm>
          <a:prstGeom prst="straightConnector1">
            <a:avLst/>
          </a:prstGeom>
          <a:noFill/>
          <a:ln w="12701" cap="flat">
            <a:solidFill>
              <a:srgbClr val="FFFFFF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551110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60B5E-54FC-4B44-B3F8-20C051B7494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989316"/>
            <a:ext cx="3046405" cy="1487189"/>
          </a:xfrm>
        </p:spPr>
        <p:txBody>
          <a:bodyPr anchor="t"/>
          <a:lstStyle>
            <a:lvl1pPr>
              <a:lnSpc>
                <a:spcPct val="110000"/>
              </a:lnSpc>
              <a:defRPr sz="2400" cap="all" spc="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AC4A5A1-5C01-4156-B49C-D29BD8DD24CD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334006" y="876296"/>
            <a:ext cx="5943600" cy="518160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F27ECE-35FF-4C9B-A738-4E9A2F561DC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666143"/>
            <a:ext cx="3046405" cy="319490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A01564-827D-4A91-B2B1-CC7FCF4A740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B8161F-1F8E-4742-9E20-8E0CA9DAD348}" type="datetime1">
              <a:rPr lang="en-US"/>
              <a:pPr lvl="0"/>
              <a:t>10/12/2021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09429B-6F5C-4E8E-A9A5-5CA1D064142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BE3D8C-F2FE-490C-B1D4-FB209FF90A1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D4642A-020E-40E1-B347-B1D27113354F}" type="slidenum">
              <a:t>‹#›</a:t>
            </a:fld>
            <a:endParaRPr lang="en-US"/>
          </a:p>
        </p:txBody>
      </p:sp>
      <p:cxnSp>
        <p:nvCxnSpPr>
          <p:cNvPr id="8" name="Straight Connector 12">
            <a:extLst>
              <a:ext uri="{FF2B5EF4-FFF2-40B4-BE49-F238E27FC236}">
                <a16:creationId xmlns:a16="http://schemas.microsoft.com/office/drawing/2014/main" id="{71984A50-735C-4C37-B60C-5D22ADA42392}"/>
              </a:ext>
            </a:extLst>
          </p:cNvPr>
          <p:cNvCxnSpPr/>
          <p:nvPr/>
        </p:nvCxnSpPr>
        <p:spPr>
          <a:xfrm>
            <a:off x="4610103" y="898992"/>
            <a:ext cx="0" cy="5138791"/>
          </a:xfrm>
          <a:prstGeom prst="straightConnector1">
            <a:avLst/>
          </a:prstGeom>
          <a:noFill/>
          <a:ln w="12701" cap="flat">
            <a:solidFill>
              <a:srgbClr val="FFFFFF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30707312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D0C9C-40E2-4DBC-8F90-14F461B3603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B337D7-2A91-4C71-B21D-FE6BCA28FB9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5849F-E9BF-4F20-AAC8-DCEE695A05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12E9B7-7067-4603-B220-82F74ACC0C25}" type="datetime1">
              <a:rPr lang="en-US"/>
              <a:pPr lvl="0"/>
              <a:t>10/12/2021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37CF1D-FBF9-41F4-8701-573979B7429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BA049F-8F9B-4C54-BBEA-319A65E9C1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3BB8124-D9B0-420E-8662-74926DDA31E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514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4FB769-EE10-48D6-AB8D-3952AB0DD323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876296"/>
            <a:ext cx="2628899" cy="518160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A779AE-0A83-4D28-95C8-E98EE1E0804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876296"/>
            <a:ext cx="7734296" cy="51816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4473-D6D4-4B0B-825F-EC1603DFCB6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10D07F-A0DC-4010-B1D3-081CCBDC940A}" type="datetime1">
              <a:rPr lang="en-US"/>
              <a:pPr lvl="0"/>
              <a:t>10/12/2021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EBD8C1-F3B2-4700-83CA-B33989CA6E2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CE5F1-741B-4B89-A593-F74CE476202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B86393-3D8C-455B-A09E-06B04A456D2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678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26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DEC879-250E-44ED-902A-7A4880D7F2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9761" y="876306"/>
            <a:ext cx="10427835" cy="10860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736D8D-ED76-49B0-9233-E1E4B3143D5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49761" y="2065986"/>
            <a:ext cx="10427845" cy="39032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32D6A4-2E2C-4DFD-B650-1F120DA0DD1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382838" y="6356351"/>
            <a:ext cx="3361361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E8E7E2"/>
                </a:solidFill>
                <a:uFillTx/>
                <a:latin typeface="Georgia Pro Light"/>
              </a:defRPr>
            </a:lvl1pPr>
          </a:lstStyle>
          <a:p>
            <a:pPr lvl="0"/>
            <a:fld id="{8BA5D3F4-A0D9-4D5E-9370-997058A22554}" type="datetime1">
              <a:rPr lang="en-US"/>
              <a:pPr lvl="0"/>
              <a:t>10/12/2021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5222C3-D2B4-413B-B872-4B811453582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858749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E8E7E2"/>
                </a:solidFill>
                <a:uFillTx/>
                <a:latin typeface="Georgia Pro Light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1BC478-5CA6-406D-A1D4-5FE3D089169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820396" y="6356351"/>
            <a:ext cx="61766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1" u="none" strike="noStrike" kern="1200" cap="none" spc="0" baseline="0">
                <a:solidFill>
                  <a:srgbClr val="E8E7E2"/>
                </a:solidFill>
                <a:uFillTx/>
                <a:latin typeface="Georgia Pro Light"/>
              </a:defRPr>
            </a:lvl1pPr>
          </a:lstStyle>
          <a:p>
            <a:pPr lvl="0"/>
            <a:fld id="{2B615EB6-94D2-4B8A-A9D9-EDFF8186E74E}" type="slidenum">
              <a:t>‹#›</a:t>
            </a:fld>
            <a:endParaRPr lang="en-US"/>
          </a:p>
        </p:txBody>
      </p:sp>
      <p:cxnSp>
        <p:nvCxnSpPr>
          <p:cNvPr id="7" name="Straight Connector 33">
            <a:extLst>
              <a:ext uri="{FF2B5EF4-FFF2-40B4-BE49-F238E27FC236}">
                <a16:creationId xmlns:a16="http://schemas.microsoft.com/office/drawing/2014/main" id="{7FF3C8BB-EA1F-468E-9104-A23E50646CDC}"/>
              </a:ext>
            </a:extLst>
          </p:cNvPr>
          <p:cNvCxnSpPr/>
          <p:nvPr/>
        </p:nvCxnSpPr>
        <p:spPr>
          <a:xfrm>
            <a:off x="952493" y="6252722"/>
            <a:ext cx="10325103" cy="0"/>
          </a:xfrm>
          <a:prstGeom prst="straightConnector1">
            <a:avLst/>
          </a:prstGeom>
          <a:noFill/>
          <a:ln w="10799" cap="flat">
            <a:solidFill>
              <a:srgbClr val="E8E7E2"/>
            </a:solidFill>
            <a:prstDash val="solid"/>
            <a:miter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E8E7E2"/>
          </a:solidFill>
          <a:uFillTx/>
          <a:latin typeface="Georgia Pro Light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SzPct val="7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E8E7E2"/>
          </a:solidFill>
          <a:uFillTx/>
          <a:latin typeface="Georgia Pro Light"/>
        </a:defRPr>
      </a:lvl1pPr>
      <a:lvl2pPr marL="274320" marR="0" lvl="1" indent="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None/>
        <a:tabLst/>
        <a:defRPr lang="en-US" sz="1800" b="0" i="1" u="none" strike="noStrike" kern="1200" cap="none" spc="0" baseline="0">
          <a:solidFill>
            <a:srgbClr val="E8E7E2"/>
          </a:solidFill>
          <a:uFillTx/>
          <a:latin typeface="Georgia Pro Light"/>
        </a:defRPr>
      </a:lvl2pPr>
      <a:lvl3pPr marL="50292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7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E8E7E2"/>
          </a:solidFill>
          <a:uFillTx/>
          <a:latin typeface="Georgia Pro Light"/>
        </a:defRPr>
      </a:lvl3pPr>
      <a:lvl4pPr marL="548640" marR="0" lvl="3" indent="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None/>
        <a:tabLst/>
        <a:defRPr lang="en-US" sz="1600" b="0" i="1" u="none" strike="noStrike" kern="1200" cap="none" spc="0" baseline="0">
          <a:solidFill>
            <a:srgbClr val="E8E7E2"/>
          </a:solidFill>
          <a:uFillTx/>
          <a:latin typeface="Georgia Pro Light"/>
        </a:defRPr>
      </a:lvl4pPr>
      <a:lvl5pPr marL="82296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7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E8E7E2"/>
          </a:solidFill>
          <a:uFillTx/>
          <a:latin typeface="Georgia Pro Ligh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08821@student.uwtsd.ac.uk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D1D48DC-BA23-448B-B724-4D5187EB89C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82123" y="184187"/>
            <a:ext cx="4282857" cy="1487189"/>
          </a:xfrm>
        </p:spPr>
        <p:txBody>
          <a:bodyPr/>
          <a:lstStyle/>
          <a:p>
            <a:pPr lvl="0"/>
            <a:r>
              <a:rPr lang="ro-RO"/>
              <a:t>Cristian dumitru</a:t>
            </a:r>
          </a:p>
        </p:txBody>
      </p:sp>
      <p:pic>
        <p:nvPicPr>
          <p:cNvPr id="3" name="Imagine 5" descr="O imagine care conține fereastră, bărbat, persoană, interior&#10;&#10;Descriere generată automat">
            <a:extLst>
              <a:ext uri="{FF2B5EF4-FFF2-40B4-BE49-F238E27FC236}">
                <a16:creationId xmlns:a16="http://schemas.microsoft.com/office/drawing/2014/main" id="{B7471C24-5C4E-4604-B42E-3352E34A443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4288" b="4288"/>
          <a:stretch>
            <a:fillRect/>
          </a:stretch>
        </p:blipFill>
        <p:spPr>
          <a:xfrm>
            <a:off x="157578" y="186811"/>
            <a:ext cx="4290410" cy="5238423"/>
          </a:xfrm>
        </p:spPr>
      </p:pic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3356D607-E9F7-4FE1-B68B-775AAF16F0B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871856" y="1285920"/>
            <a:ext cx="6080028" cy="5279617"/>
          </a:xfrm>
        </p:spPr>
        <p:txBody>
          <a:bodyPr/>
          <a:lstStyle/>
          <a:p>
            <a:pPr lvl="0"/>
            <a:r>
              <a:rPr lang="ro-RO" sz="2200"/>
              <a:t> </a:t>
            </a:r>
            <a:r>
              <a:rPr lang="ro-RO" sz="2600"/>
              <a:t>EMAIL</a:t>
            </a:r>
            <a:r>
              <a:rPr lang="ro-RO" sz="1500"/>
              <a:t>      </a:t>
            </a:r>
            <a:r>
              <a:rPr lang="ro-RO" sz="2200">
                <a:solidFill>
                  <a:srgbClr val="FFFFFF"/>
                </a:solidFill>
                <a:hlinkClick r:id="rId3"/>
              </a:rPr>
              <a:t>2108821@student.uwtsd.ac.uk</a:t>
            </a:r>
            <a:endParaRPr lang="ro-RO" sz="2200">
              <a:solidFill>
                <a:srgbClr val="FFFFFF"/>
              </a:solidFill>
            </a:endParaRPr>
          </a:p>
          <a:p>
            <a:pPr lvl="0"/>
            <a:endParaRPr lang="ro-RO" sz="1500"/>
          </a:p>
          <a:p>
            <a:pPr lvl="0"/>
            <a:endParaRPr lang="ro-RO" sz="1500"/>
          </a:p>
          <a:p>
            <a:pPr lvl="0"/>
            <a:r>
              <a:rPr lang="ro-RO" sz="2600"/>
              <a:t>MY JOB</a:t>
            </a:r>
            <a:r>
              <a:rPr lang="ro-RO" sz="1500"/>
              <a:t>   </a:t>
            </a:r>
            <a:r>
              <a:rPr lang="ro-RO" sz="2200"/>
              <a:t>   FLT  Driver at Tesco</a:t>
            </a:r>
          </a:p>
          <a:p>
            <a:pPr lvl="0"/>
            <a:endParaRPr lang="ro-RO" sz="1500"/>
          </a:p>
          <a:p>
            <a:pPr lvl="0"/>
            <a:endParaRPr lang="ro-RO" sz="1500"/>
          </a:p>
          <a:p>
            <a:pPr lvl="0"/>
            <a:r>
              <a:rPr lang="ro-RO" sz="2600"/>
              <a:t>MY CAR</a:t>
            </a:r>
            <a:r>
              <a:rPr lang="ro-RO" sz="1500"/>
              <a:t>    </a:t>
            </a:r>
            <a:r>
              <a:rPr lang="ro-RO" sz="2200"/>
              <a:t>Renault  Megan</a:t>
            </a:r>
          </a:p>
          <a:p>
            <a:pPr lvl="0"/>
            <a:endParaRPr lang="ro-RO" sz="1500"/>
          </a:p>
          <a:p>
            <a:pPr lvl="0"/>
            <a:endParaRPr lang="ro-RO" sz="1500"/>
          </a:p>
          <a:p>
            <a:pPr lvl="0"/>
            <a:r>
              <a:rPr lang="ro-RO" sz="1500"/>
              <a:t>                                           </a:t>
            </a:r>
          </a:p>
          <a:p>
            <a:pPr lvl="0"/>
            <a:r>
              <a:rPr lang="ro-RO" sz="1500"/>
              <a:t>              </a:t>
            </a:r>
            <a:r>
              <a:rPr lang="ro-RO" sz="2200"/>
              <a:t>  University of Wales Trintty Saint David</a:t>
            </a:r>
          </a:p>
          <a:p>
            <a:pPr lvl="0"/>
            <a:endParaRPr lang="ro-RO" sz="1500"/>
          </a:p>
          <a:p>
            <a:pPr lvl="0"/>
            <a:endParaRPr lang="ro-RO" sz="1500"/>
          </a:p>
          <a:p>
            <a:pPr lvl="0"/>
            <a:endParaRPr lang="ro-RO" sz="1500"/>
          </a:p>
        </p:txBody>
      </p:sp>
      <p:sp>
        <p:nvSpPr>
          <p:cNvPr id="5" name="CasetăText 5">
            <a:extLst>
              <a:ext uri="{FF2B5EF4-FFF2-40B4-BE49-F238E27FC236}">
                <a16:creationId xmlns:a16="http://schemas.microsoft.com/office/drawing/2014/main" id="{AC281B4F-72CD-45A2-A4CE-BF5AB6E1850E}"/>
              </a:ext>
            </a:extLst>
          </p:cNvPr>
          <p:cNvSpPr txBox="1"/>
          <p:nvPr/>
        </p:nvSpPr>
        <p:spPr>
          <a:xfrm>
            <a:off x="4724403" y="3200400"/>
            <a:ext cx="274320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ro-RO" sz="1800" b="0" i="0" u="none" strike="noStrike" kern="1200" cap="none" spc="0" baseline="0">
              <a:solidFill>
                <a:srgbClr val="000000"/>
              </a:solidFill>
              <a:uFillTx/>
              <a:latin typeface="Calibri"/>
              <a:cs typeface="Calibri"/>
            </a:endParaRPr>
          </a:p>
        </p:txBody>
      </p:sp>
      <p:sp>
        <p:nvSpPr>
          <p:cNvPr id="6" name="CasetăText 6">
            <a:extLst>
              <a:ext uri="{FF2B5EF4-FFF2-40B4-BE49-F238E27FC236}">
                <a16:creationId xmlns:a16="http://schemas.microsoft.com/office/drawing/2014/main" id="{3867A5B3-6369-41F0-BAB6-298E9494AC33}"/>
              </a:ext>
            </a:extLst>
          </p:cNvPr>
          <p:cNvSpPr txBox="1"/>
          <p:nvPr/>
        </p:nvSpPr>
        <p:spPr>
          <a:xfrm>
            <a:off x="1373575" y="5614900"/>
            <a:ext cx="2470032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Calibri"/>
                <a:cs typeface="Calibri"/>
              </a:rPr>
              <a:t> </a:t>
            </a:r>
            <a:r>
              <a:rPr lang="ro-RO" sz="32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  <a:hlinkClick r:id="rId3"/>
              </a:rPr>
              <a:t>2108821</a:t>
            </a:r>
            <a:endParaRPr lang="ro-RO" sz="32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213A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03029F64-A447-49B6-82D2-F982709A666F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 Pro Light"/>
            </a:endParaRPr>
          </a:p>
        </p:txBody>
      </p:sp>
      <p:pic>
        <p:nvPicPr>
          <p:cNvPr id="3" name="Picture 3" descr="Closeup of a feather against a blue background">
            <a:extLst>
              <a:ext uri="{FF2B5EF4-FFF2-40B4-BE49-F238E27FC236}">
                <a16:creationId xmlns:a16="http://schemas.microsoft.com/office/drawing/2014/main" id="{7CB0C773-FFD9-473D-803E-3A465BF5A3A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15414"/>
          <a:stretch>
            <a:fillRect/>
          </a:stretch>
        </p:blipFill>
        <p:spPr>
          <a:xfrm>
            <a:off x="0" y="-114290"/>
            <a:ext cx="12191996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AE00884-3A34-4EC8-8DA8-66D95880C75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629695" y="1256047"/>
            <a:ext cx="6962049" cy="1884203"/>
          </a:xfrm>
        </p:spPr>
        <p:txBody>
          <a:bodyPr anchorCtr="1"/>
          <a:lstStyle/>
          <a:p>
            <a:pPr lvl="0" algn="ctr"/>
            <a:r>
              <a:rPr lang="en-GB" sz="4300">
                <a:solidFill>
                  <a:srgbClr val="FFFFFF"/>
                </a:solidFill>
              </a:rPr>
              <a:t> Five design principals to avoid Death by  PowerPoint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7B62BD2A-F033-4D78-ADE2-FF34711A388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811853" y="5159227"/>
            <a:ext cx="6581933" cy="746644"/>
          </a:xfrm>
        </p:spPr>
        <p:txBody>
          <a:bodyPr anchorCtr="1"/>
          <a:lstStyle/>
          <a:p>
            <a:endParaRPr lang="en-GB"/>
          </a:p>
        </p:txBody>
      </p:sp>
      <p:cxnSp>
        <p:nvCxnSpPr>
          <p:cNvPr id="6" name="Straight Connector 10">
            <a:extLst>
              <a:ext uri="{FF2B5EF4-FFF2-40B4-BE49-F238E27FC236}">
                <a16:creationId xmlns:a16="http://schemas.microsoft.com/office/drawing/2014/main" id="{4DFD00C1-5390-4121-A150-DF3B16A727F9}"/>
              </a:ext>
            </a:extLst>
          </p:cNvPr>
          <p:cNvCxnSpPr>
            <a:cxnSpLocks noMove="1" noResize="1"/>
          </p:cNvCxnSpPr>
          <p:nvPr/>
        </p:nvCxnSpPr>
        <p:spPr>
          <a:xfrm>
            <a:off x="6101553" y="3481806"/>
            <a:ext cx="0" cy="1310774"/>
          </a:xfrm>
          <a:prstGeom prst="straightConnector1">
            <a:avLst/>
          </a:prstGeom>
          <a:noFill/>
          <a:ln w="12701" cap="flat">
            <a:solidFill>
              <a:srgbClr val="FFFFFF"/>
            </a:solidFill>
            <a:prstDash val="solid"/>
            <a:miter/>
          </a:ln>
        </p:spPr>
      </p:cxn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5E721-105A-454A-A3C8-0AC36787ECC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24543" y="-228801"/>
            <a:ext cx="1638394" cy="1047746"/>
          </a:xfrm>
        </p:spPr>
        <p:txBody>
          <a:bodyPr/>
          <a:lstStyle/>
          <a:p>
            <a:pPr lvl="0"/>
            <a:r>
              <a:rPr lang="en-GB" sz="2000"/>
              <a:t>One</a:t>
            </a:r>
          </a:p>
        </p:txBody>
      </p:sp>
      <p:sp>
        <p:nvSpPr>
          <p:cNvPr id="3" name="Text Placeholder 11">
            <a:extLst>
              <a:ext uri="{FF2B5EF4-FFF2-40B4-BE49-F238E27FC236}">
                <a16:creationId xmlns:a16="http://schemas.microsoft.com/office/drawing/2014/main" id="{E4F5FAA4-5A2F-4FDE-B736-DD893DB775C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18367" y="2099105"/>
            <a:ext cx="9176634" cy="5257041"/>
          </a:xfrm>
        </p:spPr>
        <p:txBody>
          <a:bodyPr>
            <a:noAutofit/>
          </a:bodyPr>
          <a:lstStyle/>
          <a:p>
            <a:pPr lvl="0"/>
            <a:r>
              <a:rPr lang="en-GB" sz="2400"/>
              <a:t>Keep it simple</a:t>
            </a:r>
          </a:p>
          <a:p>
            <a:pPr lvl="0"/>
            <a:r>
              <a:rPr lang="en-GB" sz="2400"/>
              <a:t>One main point per slide</a:t>
            </a:r>
          </a:p>
          <a:p>
            <a:pPr lvl="0"/>
            <a:r>
              <a:rPr lang="en-GB" sz="2400"/>
              <a:t>Reader will be more efficient by saving time</a:t>
            </a:r>
          </a:p>
          <a:p>
            <a:pPr lvl="0"/>
            <a:r>
              <a:rPr lang="en-GB" sz="2400"/>
              <a:t>Clarity and simplicity bring efficiency not clutter</a:t>
            </a:r>
          </a:p>
          <a:p>
            <a:pPr lvl="0"/>
            <a:r>
              <a:rPr lang="en-GB" sz="2400"/>
              <a:t>The more slides change the better you can keep audiences attention</a:t>
            </a:r>
          </a:p>
          <a:p>
            <a:pPr lvl="0"/>
            <a:endParaRPr lang="en-GB" sz="2400"/>
          </a:p>
        </p:txBody>
      </p:sp>
      <p:pic>
        <p:nvPicPr>
          <p:cNvPr id="4" name="Content Placeholder 11">
            <a:extLst>
              <a:ext uri="{FF2B5EF4-FFF2-40B4-BE49-F238E27FC236}">
                <a16:creationId xmlns:a16="http://schemas.microsoft.com/office/drawing/2014/main" id="{2F47F5E6-D7B2-484E-AD2D-562A58896908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3"/>
          <a:srcRect l="48668" t="7812" b="9015"/>
          <a:stretch>
            <a:fillRect/>
          </a:stretch>
        </p:blipFill>
        <p:spPr>
          <a:xfrm>
            <a:off x="8382003" y="1498601"/>
            <a:ext cx="3810003" cy="2933696"/>
          </a:xfrm>
        </p:spPr>
      </p:pic>
      <p:sp>
        <p:nvSpPr>
          <p:cNvPr id="5" name="TextBox 10">
            <a:extLst>
              <a:ext uri="{FF2B5EF4-FFF2-40B4-BE49-F238E27FC236}">
                <a16:creationId xmlns:a16="http://schemas.microsoft.com/office/drawing/2014/main" id="{877FECC5-9DF7-4A9E-9157-0F908858884A}"/>
              </a:ext>
            </a:extLst>
          </p:cNvPr>
          <p:cNvSpPr txBox="1"/>
          <p:nvPr/>
        </p:nvSpPr>
        <p:spPr>
          <a:xfrm>
            <a:off x="1943319" y="708568"/>
            <a:ext cx="7451674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9CBE7-D32D-47EA-8EF4-1D8276D32A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05048" y="0"/>
            <a:ext cx="2264895" cy="922620"/>
          </a:xfrm>
        </p:spPr>
        <p:txBody>
          <a:bodyPr/>
          <a:lstStyle/>
          <a:p>
            <a:pPr lvl="0"/>
            <a:r>
              <a:rPr lang="en-GB" sz="2000"/>
              <a:t>Contrast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F5AD8-AA9A-496B-8C19-AB8516C34FA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46577" y="2065986"/>
            <a:ext cx="7808363" cy="3903299"/>
          </a:xfrm>
        </p:spPr>
        <p:txBody>
          <a:bodyPr/>
          <a:lstStyle/>
          <a:p>
            <a:pPr lvl="0"/>
            <a:r>
              <a:rPr lang="en-GB" sz="2400"/>
              <a:t>Easier to catch the audiences attention</a:t>
            </a:r>
          </a:p>
          <a:p>
            <a:pPr lvl="0"/>
            <a:r>
              <a:rPr lang="en-GB" sz="2400"/>
              <a:t>it gives you access to represent your ideas without a clutter look</a:t>
            </a:r>
          </a:p>
          <a:p>
            <a:pPr lvl="0"/>
            <a:r>
              <a:rPr lang="en-GB" sz="2400"/>
              <a:t>Your eyes will be more focused on the high contrast </a:t>
            </a:r>
          </a:p>
          <a:p>
            <a:pPr lvl="0"/>
            <a:r>
              <a:rPr lang="en-GB" sz="2400"/>
              <a:t>Use the colour or content must stand out to everyone </a:t>
            </a:r>
          </a:p>
          <a:p>
            <a:pPr lvl="0"/>
            <a:r>
              <a:rPr lang="en-GB" sz="2400"/>
              <a:t>Clarity of presentation </a:t>
            </a:r>
          </a:p>
          <a:p>
            <a:pPr lvl="0"/>
            <a:r>
              <a:rPr lang="en-GB" sz="2400"/>
              <a:t>Choose readable colours and fonts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98FA78-F756-4D22-90AB-85268B3CC3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7867" y="2167969"/>
            <a:ext cx="4377561" cy="348543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B4A5C-ED29-464C-A617-5B7238D66E4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46411" y="0"/>
            <a:ext cx="10427835" cy="1086060"/>
          </a:xfrm>
        </p:spPr>
        <p:txBody>
          <a:bodyPr/>
          <a:lstStyle/>
          <a:p>
            <a:pPr lvl="0"/>
            <a:r>
              <a:rPr lang="en-GB" sz="2000"/>
              <a:t>Size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20BA3-C3E4-46B1-9430-086DA06B9F1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02200" y="1665881"/>
            <a:ext cx="7037066" cy="3903299"/>
          </a:xfrm>
        </p:spPr>
        <p:txBody>
          <a:bodyPr/>
          <a:lstStyle/>
          <a:p>
            <a:pPr lvl="0"/>
            <a:r>
              <a:rPr lang="en-GB" sz="2400"/>
              <a:t>The eyes will focus more on the largest size</a:t>
            </a:r>
          </a:p>
          <a:p>
            <a:pPr lvl="0"/>
            <a:r>
              <a:rPr lang="en-GB" sz="2400"/>
              <a:t>The largest text on the  slide will be  more focused </a:t>
            </a:r>
          </a:p>
          <a:p>
            <a:pPr lvl="0"/>
            <a:r>
              <a:rPr lang="en-GB" sz="2400"/>
              <a:t>Good size title (no bigger than content)</a:t>
            </a:r>
          </a:p>
          <a:p>
            <a:pPr lvl="0"/>
            <a:r>
              <a:rPr lang="en-GB" sz="2400"/>
              <a:t>Big size of objects </a:t>
            </a:r>
          </a:p>
          <a:p>
            <a:pPr lvl="0"/>
            <a:r>
              <a:rPr lang="en-GB" sz="2400"/>
              <a:t>Good image of size </a:t>
            </a:r>
          </a:p>
          <a:p>
            <a:pPr lvl="0"/>
            <a:endParaRPr lang="en-GB" sz="2400"/>
          </a:p>
          <a:p>
            <a:pPr lvl="0"/>
            <a:endParaRPr lang="en-GB" sz="2400"/>
          </a:p>
          <a:p>
            <a:pPr lvl="0"/>
            <a:endParaRPr lang="en-GB" sz="24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C9CEF8B-8871-43AD-A6CB-5BBB367862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7471608" y="2610849"/>
            <a:ext cx="4584198" cy="339949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97920-B665-4AEE-863A-99AFB6112B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15859" y="-301742"/>
            <a:ext cx="1674056" cy="1086060"/>
          </a:xfrm>
        </p:spPr>
        <p:txBody>
          <a:bodyPr/>
          <a:lstStyle/>
          <a:p>
            <a:pPr lvl="0"/>
            <a:r>
              <a:rPr lang="en-GB" sz="2000"/>
              <a:t>Sentence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088AF-7481-4573-9A50-A8B2B86B706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4112" y="938284"/>
            <a:ext cx="10109002" cy="3816925"/>
          </a:xfrm>
        </p:spPr>
        <p:txBody>
          <a:bodyPr/>
          <a:lstStyle/>
          <a:p>
            <a:pPr lvl="0"/>
            <a:r>
              <a:rPr lang="en-GB" sz="2400"/>
              <a:t>Less sentences and more focused on one slide each subject ( meaning each subject should be focused  per slide ) </a:t>
            </a:r>
          </a:p>
          <a:p>
            <a:pPr lvl="0"/>
            <a:r>
              <a:rPr lang="en-GB" sz="2400"/>
              <a:t>The sentences should belong to the speakers note, not on the slide </a:t>
            </a:r>
          </a:p>
          <a:p>
            <a:pPr lvl="0"/>
            <a:r>
              <a:rPr lang="en-GB" sz="2400"/>
              <a:t>Short bits of text ]</a:t>
            </a:r>
          </a:p>
          <a:p>
            <a:pPr lvl="0"/>
            <a:r>
              <a:rPr lang="en-GB" sz="2400"/>
              <a:t>Less bullet points on the slide </a:t>
            </a:r>
          </a:p>
          <a:p>
            <a:pPr lvl="0"/>
            <a:r>
              <a:rPr lang="en-GB"/>
              <a:t>A simple sentence contains a subject and a verb</a:t>
            </a:r>
          </a:p>
          <a:p>
            <a:pPr lvl="0"/>
            <a:r>
              <a:rPr lang="en-GB"/>
              <a:t>Make a story with the presentation</a:t>
            </a: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B04B1EF9-A4F5-40F6-8D8C-26C6F204F8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233315" y="2688610"/>
            <a:ext cx="4593671" cy="286603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FA81F-2605-4B55-8D5A-4BA05EC520E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63568" y="0"/>
            <a:ext cx="1187357" cy="772649"/>
          </a:xfrm>
        </p:spPr>
        <p:txBody>
          <a:bodyPr/>
          <a:lstStyle/>
          <a:p>
            <a:pPr lvl="0"/>
            <a:r>
              <a:rPr lang="en-GB" sz="2000"/>
              <a:t>Dark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5AA6F-1D4D-4C21-8EFA-AC192FFECE6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3288" y="1808253"/>
            <a:ext cx="7737826" cy="3418841"/>
          </a:xfrm>
        </p:spPr>
        <p:txBody>
          <a:bodyPr>
            <a:noAutofit/>
          </a:bodyPr>
          <a:lstStyle/>
          <a:p>
            <a:pPr lvl="0"/>
            <a:r>
              <a:rPr lang="en-GB" sz="2400"/>
              <a:t>Dark background</a:t>
            </a:r>
          </a:p>
          <a:p>
            <a:pPr lvl="0"/>
            <a:r>
              <a:rPr lang="en-GB" sz="2400"/>
              <a:t>Can be more focused on the topic </a:t>
            </a:r>
          </a:p>
          <a:p>
            <a:pPr lvl="0"/>
            <a:r>
              <a:rPr lang="en-GB" sz="2400"/>
              <a:t>Easier to see and understand the subject </a:t>
            </a:r>
          </a:p>
          <a:p>
            <a:pPr lvl="0"/>
            <a:r>
              <a:rPr lang="en-GB" sz="2400"/>
              <a:t>The image must be highlighted </a:t>
            </a:r>
          </a:p>
          <a:p>
            <a:pPr lvl="0"/>
            <a:r>
              <a:rPr lang="en-GB" sz="2400"/>
              <a:t>Increasing comprehension but keeping it easy on the eye</a:t>
            </a:r>
          </a:p>
          <a:p>
            <a:pPr lvl="0"/>
            <a:r>
              <a:rPr lang="en-GB" sz="2400"/>
              <a:t>Dark mode is intended for a low light environment </a:t>
            </a:r>
          </a:p>
          <a:p>
            <a:pPr lvl="0"/>
            <a:endParaRPr lang="en-GB" sz="2400"/>
          </a:p>
          <a:p>
            <a:pPr lvl="0"/>
            <a:endParaRPr lang="en-GB" sz="24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A47E5F-8F1C-41E0-8988-343DC8284D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373505" y="812773"/>
            <a:ext cx="5440167" cy="326790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0BB59-7D14-4A98-8263-E9D9970290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61544" y="-432236"/>
            <a:ext cx="1278340" cy="1086060"/>
          </a:xfrm>
        </p:spPr>
        <p:txBody>
          <a:bodyPr/>
          <a:lstStyle/>
          <a:p>
            <a:pPr lvl="0"/>
            <a:r>
              <a:rPr lang="en-GB" sz="2000"/>
              <a:t>Six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AC496-48B4-4699-AC94-0058A49F40A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2065986"/>
            <a:ext cx="8722900" cy="3903299"/>
          </a:xfrm>
        </p:spPr>
        <p:txBody>
          <a:bodyPr/>
          <a:lstStyle/>
          <a:p>
            <a:pPr lvl="0"/>
            <a:r>
              <a:rPr lang="en-GB" sz="2400"/>
              <a:t>More than 6 objects it will take more time to understand </a:t>
            </a:r>
          </a:p>
          <a:p>
            <a:pPr lvl="0"/>
            <a:r>
              <a:rPr lang="en-GB" sz="2400"/>
              <a:t>No more than six bullet points per slide </a:t>
            </a:r>
          </a:p>
          <a:p>
            <a:pPr lvl="0"/>
            <a:r>
              <a:rPr lang="en-GB" sz="2400"/>
              <a:t>No more than six topics per slide </a:t>
            </a:r>
          </a:p>
          <a:p>
            <a:pPr lvl="0"/>
            <a:r>
              <a:rPr lang="en-GB" sz="2400"/>
              <a:t>Description in 6 words</a:t>
            </a:r>
          </a:p>
          <a:p>
            <a:pPr lvl="0"/>
            <a:r>
              <a:rPr lang="en-GB" sz="2400"/>
              <a:t>Anything more than six  would require drastic cognitive energy </a:t>
            </a:r>
          </a:p>
          <a:p>
            <a:pPr lvl="0"/>
            <a:endParaRPr lang="en-GB" sz="2400"/>
          </a:p>
          <a:p>
            <a:pPr lvl="0"/>
            <a:endParaRPr lang="en-GB" sz="2400"/>
          </a:p>
          <a:p>
            <a:pPr marL="0" lvl="0" indent="0">
              <a:buNone/>
            </a:pPr>
            <a:endParaRPr lang="en-GB" sz="24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22FC72-1BD4-4D4B-82EB-8C5338C814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2083" y="1271902"/>
            <a:ext cx="4277672" cy="299733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03649-63F6-44B1-A0E0-45BEBE48FDD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000"/>
              <a:t>Referencies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923C0-7380-44FA-94B2-1B1DC668AA8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400"/>
              <a:t>David JP. Philips </a:t>
            </a:r>
          </a:p>
          <a:p>
            <a:pPr lvl="0"/>
            <a:r>
              <a:rPr lang="en-GB" sz="2400"/>
              <a:t>https://www.headgain.com/wp-content/uploads/2019/02/The-book-How-to-avoid-Death-by-PowerPoint-1.pdf</a:t>
            </a:r>
          </a:p>
          <a:p>
            <a:pPr lvl="0"/>
            <a:endParaRPr lang="en-GB" sz="2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ault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4" ma:contentTypeDescription="Create a new document." ma:contentTypeScope="" ma:versionID="fe20b7efdbaab09c74013926fe1d6310">
  <xsd:schema xmlns:xsd="http://www.w3.org/2001/XMLSchema" xmlns:xs="http://www.w3.org/2001/XMLSchema" xmlns:p="http://schemas.microsoft.com/office/2006/metadata/properties" xmlns:ns3="be49ff73-cec0-4379-9da8-63ff3cc411bb" targetNamespace="http://schemas.microsoft.com/office/2006/metadata/properties" ma:root="true" ma:fieldsID="88d392c79c05f0eecaa93bc11aebfa1f" ns3:_="">
    <xsd:import namespace="be49ff73-cec0-4379-9da8-63ff3cc411b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CA63E66-E359-4408-8121-A113C35F00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F33C98A-3A0E-4BEE-98A4-8E2C957AB44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58C3376-058F-460C-A1E8-B484E3D4C852}">
  <ds:schemaRefs>
    <ds:schemaRef ds:uri="http://www.w3.org/XML/1998/namespace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be49ff73-cec0-4379-9da8-63ff3cc411bb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2203</TotalTime>
  <Words>325</Words>
  <Application>Microsoft Office PowerPoint</Application>
  <PresentationFormat>Widescreen</PresentationFormat>
  <Paragraphs>62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Georgia Pro Light</vt:lpstr>
      <vt:lpstr>VaultVTI</vt:lpstr>
      <vt:lpstr>Cristian dumitru</vt:lpstr>
      <vt:lpstr> Five design principals to avoid Death by  PowerPoint</vt:lpstr>
      <vt:lpstr>One</vt:lpstr>
      <vt:lpstr>Contrast</vt:lpstr>
      <vt:lpstr>Size</vt:lpstr>
      <vt:lpstr>Sentence</vt:lpstr>
      <vt:lpstr>Dark</vt:lpstr>
      <vt:lpstr>Six</vt:lpstr>
      <vt:lpstr>Referencies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Five design principals of creating a PowerPoint</dc:title>
  <dc:creator>Cataleya Kathrine</dc:creator>
  <cp:lastModifiedBy>Cristian Dumitru (2108821)</cp:lastModifiedBy>
  <cp:revision>46</cp:revision>
  <dcterms:created xsi:type="dcterms:W3CDTF">2021-10-02T11:57:48Z</dcterms:created>
  <dcterms:modified xsi:type="dcterms:W3CDTF">2021-10-12T09:57:36Z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