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handoutMasterIdLst>
    <p:handoutMasterId r:id="rId31"/>
  </p:handoutMasterIdLst>
  <p:sldIdLst>
    <p:sldId id="267" r:id="rId5"/>
    <p:sldId id="257" r:id="rId6"/>
    <p:sldId id="258" r:id="rId7"/>
    <p:sldId id="278" r:id="rId8"/>
    <p:sldId id="281" r:id="rId9"/>
    <p:sldId id="282" r:id="rId10"/>
    <p:sldId id="280" r:id="rId11"/>
    <p:sldId id="273" r:id="rId12"/>
    <p:sldId id="271" r:id="rId13"/>
    <p:sldId id="272" r:id="rId14"/>
    <p:sldId id="274" r:id="rId15"/>
    <p:sldId id="259" r:id="rId16"/>
    <p:sldId id="261" r:id="rId17"/>
    <p:sldId id="270" r:id="rId18"/>
    <p:sldId id="289" r:id="rId19"/>
    <p:sldId id="290" r:id="rId20"/>
    <p:sldId id="276" r:id="rId21"/>
    <p:sldId id="277" r:id="rId22"/>
    <p:sldId id="283" r:id="rId23"/>
    <p:sldId id="284" r:id="rId24"/>
    <p:sldId id="285" r:id="rId25"/>
    <p:sldId id="286" r:id="rId26"/>
    <p:sldId id="287" r:id="rId27"/>
    <p:sldId id="288" r:id="rId28"/>
    <p:sldId id="269" r:id="rId29"/>
    <p:sldId id="27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F497D"/>
    <a:srgbClr val="EFEDE3"/>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E801A7-EAF6-41AD-B088-7BF391225CED}" v="7" dt="2021-12-18T16:24:25.713"/>
  </p1510:revLst>
</p1510:revInfo>
</file>

<file path=ppt/tableStyles.xml><?xml version="1.0" encoding="utf-8"?>
<a:tblStyleLst xmlns:a="http://schemas.openxmlformats.org/drawingml/2006/main" def="{306799F8-075E-4A3A-A7F6-7FBC6576F1A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59" autoAdjust="0"/>
    <p:restoredTop sz="94712" autoAdjust="0"/>
  </p:normalViewPr>
  <p:slideViewPr>
    <p:cSldViewPr snapToGrid="0">
      <p:cViewPr varScale="1">
        <p:scale>
          <a:sx n="63" d="100"/>
          <a:sy n="63" d="100"/>
        </p:scale>
        <p:origin x="700" y="5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3" d="100"/>
          <a:sy n="63" d="100"/>
        </p:scale>
        <p:origin x="228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47F476-161E-4A04-A0FB-965A0EEB43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32E49AB-875B-42C8-941C-0DE0DBD2D3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F66B955-9ABA-47D4-BA0F-43D209E6DE06}" type="datetimeFigureOut">
              <a:rPr lang="en-US" smtClean="0"/>
              <a:t>12/18/2021</a:t>
            </a:fld>
            <a:endParaRPr lang="en-US" dirty="0"/>
          </a:p>
        </p:txBody>
      </p:sp>
      <p:sp>
        <p:nvSpPr>
          <p:cNvPr id="4" name="Footer Placeholder 3">
            <a:extLst>
              <a:ext uri="{FF2B5EF4-FFF2-40B4-BE49-F238E27FC236}">
                <a16:creationId xmlns:a16="http://schemas.microsoft.com/office/drawing/2014/main" id="{23EFBA4A-EC84-4A1C-951D-F76333FEEC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085306-E124-4DA3-9455-10E28A78FE3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FAA0D8-202C-4D3D-887A-429ECB6FFB65}" type="slidenum">
              <a:rPr lang="en-US" smtClean="0"/>
              <a:t>‹#›</a:t>
            </a:fld>
            <a:endParaRPr lang="en-US" dirty="0"/>
          </a:p>
        </p:txBody>
      </p:sp>
    </p:spTree>
    <p:extLst>
      <p:ext uri="{BB962C8B-B14F-4D97-AF65-F5344CB8AC3E}">
        <p14:creationId xmlns:p14="http://schemas.microsoft.com/office/powerpoint/2010/main" val="223340698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915128" y="1397977"/>
            <a:ext cx="8361229" cy="3007447"/>
          </a:xfrm>
        </p:spPr>
        <p:txBody>
          <a:bodyPr anchor="ctr" anchorCtr="0">
            <a:noAutofit/>
          </a:bodyPr>
          <a:lstStyle>
            <a:lvl1pPr algn="ctr">
              <a:defRPr sz="6600" cap="none" baseline="0">
                <a:solidFill>
                  <a:schemeClr val="tx2"/>
                </a:solidFill>
              </a:defRPr>
            </a:lvl1pPr>
          </a:lstStyle>
          <a:p>
            <a:r>
              <a:rPr lang="en-US" noProof="0"/>
              <a:t>Click To Edit Master Title Style</a:t>
            </a:r>
          </a:p>
        </p:txBody>
      </p:sp>
      <p:sp>
        <p:nvSpPr>
          <p:cNvPr id="3" name="Subtitle 2"/>
          <p:cNvSpPr>
            <a:spLocks noGrp="1"/>
          </p:cNvSpPr>
          <p:nvPr>
            <p:ph type="subTitle" idx="1"/>
          </p:nvPr>
        </p:nvSpPr>
        <p:spPr>
          <a:xfrm>
            <a:off x="2679906" y="4475023"/>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r>
              <a:rPr lang="en-US" noProof="0" dirty="0"/>
              <a:t>Add a footer </a:t>
            </a:r>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38049E5-7B53-4E85-8972-7D6C4BCE5BB9}" type="slidenum">
              <a:rPr lang="en-US" noProof="0" smtClean="0"/>
              <a:t>‹#›</a:t>
            </a:fld>
            <a:endParaRPr lang="en-US" noProof="0" dirty="0"/>
          </a:p>
        </p:txBody>
      </p:sp>
      <p:sp>
        <p:nvSpPr>
          <p:cNvPr id="13" name="L-Shape 12">
            <a:extLst>
              <a:ext uri="{FF2B5EF4-FFF2-40B4-BE49-F238E27FC236}">
                <a16:creationId xmlns:a16="http://schemas.microsoft.com/office/drawing/2014/main" id="{79965FD7-DA9A-4AFB-B8C8-34AC1FEE9F72}"/>
              </a:ext>
            </a:extLst>
          </p:cNvPr>
          <p:cNvSpPr/>
          <p:nvPr userDrawn="1"/>
        </p:nvSpPr>
        <p:spPr>
          <a:xfrm flipV="1">
            <a:off x="887674" y="726883"/>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5" name="L-Shape 14">
            <a:extLst>
              <a:ext uri="{FF2B5EF4-FFF2-40B4-BE49-F238E27FC236}">
                <a16:creationId xmlns:a16="http://schemas.microsoft.com/office/drawing/2014/main" id="{92465177-72B9-4DCF-8F98-0C79F3EE32EC}"/>
              </a:ext>
            </a:extLst>
          </p:cNvPr>
          <p:cNvSpPr/>
          <p:nvPr userDrawn="1"/>
        </p:nvSpPr>
        <p:spPr>
          <a:xfrm rot="10800000" flipV="1">
            <a:off x="8532326" y="1820272"/>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L-Shape 7">
            <a:extLst>
              <a:ext uri="{FF2B5EF4-FFF2-40B4-BE49-F238E27FC236}">
                <a16:creationId xmlns:a16="http://schemas.microsoft.com/office/drawing/2014/main" id="{B5516E7A-AEB0-4772-8098-8B0F8B5F1126}"/>
              </a:ext>
            </a:extLst>
          </p:cNvPr>
          <p:cNvSpPr/>
          <p:nvPr userDrawn="1"/>
        </p:nvSpPr>
        <p:spPr>
          <a:xfrm flipV="1">
            <a:off x="752858" y="609652"/>
            <a:ext cx="3152309" cy="4408489"/>
          </a:xfrm>
          <a:prstGeom prst="corner">
            <a:avLst>
              <a:gd name="adj1" fmla="val 6149"/>
              <a:gd name="adj2" fmla="val 6814"/>
            </a:avLst>
          </a:prstGeom>
          <a:solidFill>
            <a:schemeClr val="tx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2" name="L-Shape 11">
            <a:extLst>
              <a:ext uri="{FF2B5EF4-FFF2-40B4-BE49-F238E27FC236}">
                <a16:creationId xmlns:a16="http://schemas.microsoft.com/office/drawing/2014/main" id="{E864F603-D3F0-4241-9005-3F6C3BD62BEF}"/>
              </a:ext>
            </a:extLst>
          </p:cNvPr>
          <p:cNvSpPr/>
          <p:nvPr userDrawn="1"/>
        </p:nvSpPr>
        <p:spPr>
          <a:xfrm flipH="1">
            <a:off x="8286318" y="1685652"/>
            <a:ext cx="3152309" cy="4408489"/>
          </a:xfrm>
          <a:prstGeom prst="corner">
            <a:avLst>
              <a:gd name="adj1" fmla="val 6773"/>
              <a:gd name="adj2" fmla="val 6814"/>
            </a:avLst>
          </a:prstGeom>
          <a:solidFill>
            <a:schemeClr val="tx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901295813"/>
      </p:ext>
    </p:extLst>
  </p:cSld>
  <p:clrMapOvr>
    <a:overrideClrMapping bg1="lt1" tx1="dk1" bg2="lt2" tx2="dk2" accent1="accent1" accent2="accent2" accent3="accent3" accent4="accent4" accent5="accent5" accent6="accent6" hlink="hlink" folHlink="folHlink"/>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Title Slide Second Option">
    <p:bg bwMode="grayWhite">
      <p:bgPr>
        <a:gradFill flip="none" rotWithShape="1">
          <a:gsLst>
            <a:gs pos="0">
              <a:schemeClr val="tx2">
                <a:lumMod val="50000"/>
              </a:schemeClr>
            </a:gs>
            <a:gs pos="34000">
              <a:schemeClr val="tx2"/>
            </a:gs>
            <a:gs pos="66000">
              <a:schemeClr val="tx2">
                <a:lumMod val="75000"/>
              </a:schemeClr>
            </a:gs>
            <a:gs pos="97000">
              <a:schemeClr val="tx2">
                <a:lumMod val="50000"/>
              </a:schemeClr>
            </a:gs>
          </a:gsLst>
          <a:lin ang="2700000" scaled="1"/>
          <a:tileRect/>
        </a:gradFill>
        <a:effectLst/>
      </p:bgPr>
    </p:bg>
    <p:spTree>
      <p:nvGrpSpPr>
        <p:cNvPr id="1" name=""/>
        <p:cNvGrpSpPr/>
        <p:nvPr/>
      </p:nvGrpSpPr>
      <p:grpSpPr>
        <a:xfrm>
          <a:off x="0" y="0"/>
          <a:ext cx="0" cy="0"/>
          <a:chOff x="0" y="0"/>
          <a:chExt cx="0" cy="0"/>
        </a:xfrm>
      </p:grpSpPr>
      <p:sp>
        <p:nvSpPr>
          <p:cNvPr id="10" name="L-Shape 9">
            <a:extLst>
              <a:ext uri="{FF2B5EF4-FFF2-40B4-BE49-F238E27FC236}">
                <a16:creationId xmlns:a16="http://schemas.microsoft.com/office/drawing/2014/main" id="{13412040-642F-40C5-8AB5-C0E8D41B481B}"/>
              </a:ext>
            </a:extLst>
          </p:cNvPr>
          <p:cNvSpPr/>
          <p:nvPr userDrawn="1"/>
        </p:nvSpPr>
        <p:spPr>
          <a:xfrm flipV="1">
            <a:off x="870090" y="709300"/>
            <a:ext cx="2772000" cy="2772000"/>
          </a:xfrm>
          <a:prstGeom prst="corner">
            <a:avLst>
              <a:gd name="adj1" fmla="val 7397"/>
              <a:gd name="adj2" fmla="val 7750"/>
            </a:avLst>
          </a:prstGeom>
          <a:solidFill>
            <a:schemeClr val="bg2"/>
          </a:solidFill>
          <a:ln>
            <a:solidFill>
              <a:schemeClr val="bg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9" name="Rectangle 8" title="Side bar">
            <a:extLst>
              <a:ext uri="{FF2B5EF4-FFF2-40B4-BE49-F238E27FC236}">
                <a16:creationId xmlns:a16="http://schemas.microsoft.com/office/drawing/2014/main" id="{BADD331D-DA8D-4D47-A2BB-F4875FDB16A4}"/>
              </a:ext>
            </a:extLst>
          </p:cNvPr>
          <p:cNvSpPr/>
          <p:nvPr userDrawn="1"/>
        </p:nvSpPr>
        <p:spPr>
          <a:xfrm rot="5400000">
            <a:off x="5791174" y="457175"/>
            <a:ext cx="609651" cy="1219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hasCustomPrompt="1"/>
          </p:nvPr>
        </p:nvSpPr>
        <p:spPr>
          <a:xfrm>
            <a:off x="1397977" y="1151796"/>
            <a:ext cx="9504485" cy="3007447"/>
          </a:xfrm>
        </p:spPr>
        <p:txBody>
          <a:bodyPr anchor="ctr" anchorCtr="0">
            <a:noAutofit/>
          </a:bodyPr>
          <a:lstStyle>
            <a:lvl1pPr algn="ctr">
              <a:defRPr sz="6600" cap="none" baseline="0">
                <a:solidFill>
                  <a:schemeClr val="bg1"/>
                </a:solidFill>
              </a:defRPr>
            </a:lvl1pPr>
          </a:lstStyle>
          <a:p>
            <a:r>
              <a:rPr lang="en-US" noProof="0"/>
              <a:t>Click To Edit Master Title Style</a:t>
            </a:r>
          </a:p>
        </p:txBody>
      </p:sp>
      <p:sp>
        <p:nvSpPr>
          <p:cNvPr id="3" name="Subtitle 2"/>
          <p:cNvSpPr>
            <a:spLocks noGrp="1"/>
          </p:cNvSpPr>
          <p:nvPr>
            <p:ph type="subTitle" idx="1"/>
          </p:nvPr>
        </p:nvSpPr>
        <p:spPr>
          <a:xfrm>
            <a:off x="1397977" y="4897053"/>
            <a:ext cx="9504485" cy="1086237"/>
          </a:xfrm>
        </p:spPr>
        <p:txBody>
          <a:bodyPr>
            <a:normAutofit/>
          </a:bodyPr>
          <a:lstStyle>
            <a:lvl1pPr marL="0" indent="0" algn="ctr">
              <a:lnSpc>
                <a:spcPct val="112000"/>
              </a:lnSpc>
              <a:spcBef>
                <a:spcPts val="0"/>
              </a:spcBef>
              <a:spcAft>
                <a:spcPts val="0"/>
              </a:spcAft>
              <a:buNone/>
              <a:defRPr sz="2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bg1"/>
                </a:solidFill>
              </a:defRPr>
            </a:lvl1pPr>
          </a:lstStyle>
          <a:p>
            <a:fld id="{3B77EF04-6424-4B70-94D1-FC932CBBDD9B}" type="datetimeFigureOut">
              <a:rPr lang="en-US" noProof="0" smtClean="0"/>
              <a:pPr/>
              <a:t>12/18/2021</a:t>
            </a:fld>
            <a:endParaRPr lang="en-US" noProof="0"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bg1"/>
                </a:solidFill>
              </a:defRPr>
            </a:lvl1pPr>
          </a:lstStyle>
          <a:p>
            <a:r>
              <a:rPr lang="en-US" noProof="0" dirty="0"/>
              <a:t>Add a footer </a:t>
            </a:r>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bg1"/>
                </a:solidFill>
              </a:defRPr>
            </a:lvl1pPr>
          </a:lstStyle>
          <a:p>
            <a:fld id="{B38049E5-7B53-4E85-8972-7D6C4BCE5BB9}" type="slidenum">
              <a:rPr lang="en-US" noProof="0" smtClean="0"/>
              <a:pPr/>
              <a:t>‹#›</a:t>
            </a:fld>
            <a:endParaRPr lang="en-US" noProof="0" dirty="0"/>
          </a:p>
        </p:txBody>
      </p:sp>
      <p:sp>
        <p:nvSpPr>
          <p:cNvPr id="11" name="L-Shape 10">
            <a:extLst>
              <a:ext uri="{FF2B5EF4-FFF2-40B4-BE49-F238E27FC236}">
                <a16:creationId xmlns:a16="http://schemas.microsoft.com/office/drawing/2014/main" id="{68D376A1-CC76-4C90-B2CF-F89EA13E7942}"/>
              </a:ext>
            </a:extLst>
          </p:cNvPr>
          <p:cNvSpPr/>
          <p:nvPr userDrawn="1"/>
        </p:nvSpPr>
        <p:spPr>
          <a:xfrm rot="10800000" flipV="1">
            <a:off x="8549910" y="1820273"/>
            <a:ext cx="2772000" cy="2772000"/>
          </a:xfrm>
          <a:prstGeom prst="corner">
            <a:avLst>
              <a:gd name="adj1" fmla="val 7397"/>
              <a:gd name="adj2" fmla="val 7750"/>
            </a:avLst>
          </a:prstGeom>
          <a:solidFill>
            <a:schemeClr val="bg2"/>
          </a:solidFill>
          <a:ln>
            <a:solidFill>
              <a:schemeClr val="bg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L-Shape 7">
            <a:extLst>
              <a:ext uri="{FF2B5EF4-FFF2-40B4-BE49-F238E27FC236}">
                <a16:creationId xmlns:a16="http://schemas.microsoft.com/office/drawing/2014/main" id="{B5516E7A-AEB0-4772-8098-8B0F8B5F1126}"/>
              </a:ext>
            </a:extLst>
          </p:cNvPr>
          <p:cNvSpPr/>
          <p:nvPr userDrawn="1"/>
        </p:nvSpPr>
        <p:spPr>
          <a:xfrm flipV="1">
            <a:off x="752858" y="609652"/>
            <a:ext cx="3152309" cy="3007448"/>
          </a:xfrm>
          <a:prstGeom prst="corner">
            <a:avLst>
              <a:gd name="adj1" fmla="val 6089"/>
              <a:gd name="adj2" fmla="val 6769"/>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2" name="L-Shape 11">
            <a:extLst>
              <a:ext uri="{FF2B5EF4-FFF2-40B4-BE49-F238E27FC236}">
                <a16:creationId xmlns:a16="http://schemas.microsoft.com/office/drawing/2014/main" id="{E864F603-D3F0-4241-9005-3F6C3BD62BEF}"/>
              </a:ext>
            </a:extLst>
          </p:cNvPr>
          <p:cNvSpPr/>
          <p:nvPr userDrawn="1"/>
        </p:nvSpPr>
        <p:spPr>
          <a:xfrm flipH="1">
            <a:off x="8286317" y="1685653"/>
            <a:ext cx="3152309" cy="3007448"/>
          </a:xfrm>
          <a:prstGeom prst="corner">
            <a:avLst>
              <a:gd name="adj1" fmla="val 6089"/>
              <a:gd name="adj2" fmla="val 6442"/>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33502953"/>
      </p:ext>
    </p:extLst>
  </p:cSld>
  <p:clrMapOvr>
    <a:overrideClrMapping bg1="lt1" tx1="dk1" bg2="lt2" tx2="dk2" accent1="accent1" accent2="accent2" accent3="accent3" accent4="accent4" accent5="accent5" accent6="accent6" hlink="hlink" folHlink="folHlink"/>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371600" y="685800"/>
            <a:ext cx="9601200" cy="720213"/>
          </a:xfrm>
        </p:spPr>
        <p:txBody>
          <a:bodyPr>
            <a:noAutofit/>
          </a:bodyPr>
          <a:lstStyle>
            <a:lvl1pPr>
              <a:defRPr sz="4800"/>
            </a:lvl1pPr>
          </a:lstStyle>
          <a:p>
            <a:r>
              <a:rPr lang="en-US" noProof="0"/>
              <a:t>Click To Edit Master Title Style</a:t>
            </a:r>
          </a:p>
        </p:txBody>
      </p:sp>
      <p:sp>
        <p:nvSpPr>
          <p:cNvPr id="3" name="Content Placeholder 2"/>
          <p:cNvSpPr>
            <a:spLocks noGrp="1"/>
          </p:cNvSpPr>
          <p:nvPr>
            <p:ph idx="1"/>
          </p:nvPr>
        </p:nvSpPr>
        <p:spPr>
          <a:xfrm>
            <a:off x="1371600" y="1484671"/>
            <a:ext cx="9601200" cy="438272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11"/>
          </p:nvPr>
        </p:nvSpPr>
        <p:spPr/>
        <p:txBody>
          <a:bodyPr/>
          <a:lstStyle/>
          <a:p>
            <a:r>
              <a:rPr lang="en-US" noProof="0" dirty="0"/>
              <a:t>Add a footer </a:t>
            </a:r>
          </a:p>
        </p:txBody>
      </p:sp>
      <p:sp>
        <p:nvSpPr>
          <p:cNvPr id="6" name="Slide Number Placeholder 5"/>
          <p:cNvSpPr>
            <a:spLocks noGrp="1"/>
          </p:cNvSpPr>
          <p:nvPr>
            <p:ph type="sldNum" sz="quarter" idx="12"/>
          </p:nvPr>
        </p:nvSpPr>
        <p:spPr/>
        <p:txBody>
          <a:bodyPr/>
          <a:lstStyle/>
          <a:p>
            <a:fld id="{B38049E5-7B53-4E85-8972-7D6C4BCE5BB9}" type="slidenum">
              <a:rPr lang="en-US" noProof="0" smtClean="0"/>
              <a:t>‹#›</a:t>
            </a:fld>
            <a:endParaRPr lang="en-US" noProof="0" dirty="0"/>
          </a:p>
        </p:txBody>
      </p:sp>
      <p:cxnSp>
        <p:nvCxnSpPr>
          <p:cNvPr id="7" name="Straight Connector 6">
            <a:extLst>
              <a:ext uri="{FF2B5EF4-FFF2-40B4-BE49-F238E27FC236}">
                <a16:creationId xmlns:a16="http://schemas.microsoft.com/office/drawing/2014/main" id="{CBEFB83C-E1EC-41AC-BFF6-9D094E2D43C6}"/>
              </a:ext>
            </a:extLst>
          </p:cNvPr>
          <p:cNvCxnSpPr/>
          <p:nvPr userDrawn="1"/>
        </p:nvCxnSpPr>
        <p:spPr>
          <a:xfrm>
            <a:off x="1465008" y="1445344"/>
            <a:ext cx="9468000"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994193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and Picture">
    <p:bg bwMode="ltGray">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0A2BD38-4A6C-44EB-900D-A3E3AE37854F}"/>
              </a:ext>
            </a:extLst>
          </p:cNvPr>
          <p:cNvSpPr/>
          <p:nvPr userDrawn="1"/>
        </p:nvSpPr>
        <p:spPr>
          <a:xfrm>
            <a:off x="6581723" y="404614"/>
            <a:ext cx="5191176" cy="6048772"/>
          </a:xfrm>
          <a:prstGeom prst="rect">
            <a:avLst/>
          </a:prstGeom>
          <a:gradFill flip="none" rotWithShape="1">
            <a:gsLst>
              <a:gs pos="0">
                <a:schemeClr val="tx2">
                  <a:lumMod val="50000"/>
                </a:schemeClr>
              </a:gs>
              <a:gs pos="36000">
                <a:schemeClr val="tx2"/>
              </a:gs>
              <a:gs pos="69000">
                <a:schemeClr val="tx2">
                  <a:lumMod val="75000"/>
                </a:schemeClr>
              </a:gs>
              <a:gs pos="97000">
                <a:schemeClr val="tx2">
                  <a:lumMod val="50000"/>
                </a:schemeClr>
              </a:gs>
            </a:gsLst>
            <a:lin ang="2700000" scaled="1"/>
            <a:tileRect/>
          </a:gradFill>
          <a:ln>
            <a:noFill/>
          </a:ln>
          <a:effectLst>
            <a:outerShdw blurRad="63500" sx="102000" sy="102000" algn="ctr" rotWithShape="0">
              <a:prstClr val="black">
                <a:alpha val="2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C222C1B9-FA56-4CEA-AD98-25A595D942F8}"/>
              </a:ext>
            </a:extLst>
          </p:cNvPr>
          <p:cNvSpPr/>
          <p:nvPr userDrawn="1"/>
        </p:nvSpPr>
        <p:spPr bwMode="white">
          <a:xfrm>
            <a:off x="7040199" y="564425"/>
            <a:ext cx="4356000" cy="4464000"/>
          </a:xfrm>
          <a:prstGeom prst="ellipse">
            <a:avLst/>
          </a:prstGeom>
          <a:noFill/>
          <a:ln w="123825">
            <a:solidFill>
              <a:schemeClr val="accent3"/>
            </a:solidFill>
          </a:ln>
          <a:effectLst>
            <a:outerShdw blurRad="63500" sx="102000" sy="102000" algn="ctr"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Rectangle 7" title="Background Shape"/>
          <p:cNvSpPr/>
          <p:nvPr/>
        </p:nvSpPr>
        <p:spPr>
          <a:xfrm>
            <a:off x="0" y="376"/>
            <a:ext cx="6096000" cy="68576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bwMode="white">
          <a:xfrm>
            <a:off x="586246" y="400665"/>
            <a:ext cx="4858460" cy="1428136"/>
          </a:xfrm>
        </p:spPr>
        <p:txBody>
          <a:bodyPr anchor="ctr" anchorCtr="0">
            <a:noAutofit/>
          </a:bodyPr>
          <a:lstStyle>
            <a:lvl1pPr algn="ctr">
              <a:lnSpc>
                <a:spcPct val="84000"/>
              </a:lnSpc>
              <a:defRPr sz="4800" baseline="0">
                <a:solidFill>
                  <a:schemeClr val="bg1"/>
                </a:solidFill>
              </a:defRPr>
            </a:lvl1pPr>
          </a:lstStyle>
          <a:p>
            <a:r>
              <a:rPr lang="en-US" noProof="0"/>
              <a:t>Click To Edit Master Title Style</a:t>
            </a:r>
          </a:p>
        </p:txBody>
      </p:sp>
      <p:sp>
        <p:nvSpPr>
          <p:cNvPr id="4" name="Text Placeholder 3"/>
          <p:cNvSpPr>
            <a:spLocks noGrp="1"/>
          </p:cNvSpPr>
          <p:nvPr>
            <p:ph type="body" sz="half" idx="2"/>
          </p:nvPr>
        </p:nvSpPr>
        <p:spPr>
          <a:xfrm>
            <a:off x="586246" y="2113935"/>
            <a:ext cx="4858460" cy="4247186"/>
          </a:xfrm>
        </p:spPr>
        <p:txBody>
          <a:bodyPr/>
          <a:lstStyle>
            <a:lvl1pPr marL="285750" indent="-285750">
              <a:lnSpc>
                <a:spcPct val="100000"/>
              </a:lnSpc>
              <a:spcBef>
                <a:spcPts val="0"/>
              </a:spcBef>
              <a:spcAft>
                <a:spcPts val="100"/>
              </a:spcAft>
              <a:buFont typeface="Arial" panose="020B0604020202020204" pitchFamily="34" charset="0"/>
              <a:buChar char="•"/>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86246" y="6443554"/>
            <a:ext cx="132432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2825377" y="6453386"/>
            <a:ext cx="2619329"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10187939"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024000" y="0"/>
            <a:ext cx="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Picture Placeholder 12">
            <a:extLst>
              <a:ext uri="{FF2B5EF4-FFF2-40B4-BE49-F238E27FC236}">
                <a16:creationId xmlns:a16="http://schemas.microsoft.com/office/drawing/2014/main" id="{9786B981-6A78-425B-97A2-BA24E40DB7AD}"/>
              </a:ext>
            </a:extLst>
          </p:cNvPr>
          <p:cNvSpPr>
            <a:spLocks noGrp="1"/>
          </p:cNvSpPr>
          <p:nvPr>
            <p:ph type="pic" sz="quarter" idx="13"/>
          </p:nvPr>
        </p:nvSpPr>
        <p:spPr>
          <a:xfrm>
            <a:off x="7145761" y="670570"/>
            <a:ext cx="4151312" cy="4248000"/>
          </a:xfrm>
          <a:prstGeom prst="ellipse">
            <a:avLst/>
          </a:prstGeom>
          <a:ln w="38100">
            <a:solidFill>
              <a:schemeClr val="bg2"/>
            </a:solidFill>
          </a:ln>
          <a:effectLst>
            <a:innerShdw blurRad="114300">
              <a:prstClr val="black"/>
            </a:innerShdw>
          </a:effectLst>
        </p:spPr>
        <p:txBody>
          <a:bodyPr anchor="ctr" anchorCtr="0"/>
          <a:lstStyle>
            <a:lvl1pPr>
              <a:defRPr>
                <a:solidFill>
                  <a:schemeClr val="bg1"/>
                </a:solidFill>
              </a:defRPr>
            </a:lvl1pPr>
          </a:lstStyle>
          <a:p>
            <a:r>
              <a:rPr lang="en-US" noProof="0"/>
              <a:t>Click icon to add picture</a:t>
            </a:r>
            <a:endParaRPr lang="en-US" noProof="0" dirty="0"/>
          </a:p>
        </p:txBody>
      </p:sp>
      <p:sp>
        <p:nvSpPr>
          <p:cNvPr id="17" name="Content Placeholder 15">
            <a:extLst>
              <a:ext uri="{FF2B5EF4-FFF2-40B4-BE49-F238E27FC236}">
                <a16:creationId xmlns:a16="http://schemas.microsoft.com/office/drawing/2014/main" id="{A21C7D74-31FD-4638-819B-6F7351A1770B}"/>
              </a:ext>
            </a:extLst>
          </p:cNvPr>
          <p:cNvSpPr>
            <a:spLocks noGrp="1"/>
          </p:cNvSpPr>
          <p:nvPr>
            <p:ph sz="quarter" idx="15"/>
          </p:nvPr>
        </p:nvSpPr>
        <p:spPr>
          <a:xfrm>
            <a:off x="6747294" y="5188236"/>
            <a:ext cx="4858459" cy="1126906"/>
          </a:xfrm>
          <a:solidFill>
            <a:schemeClr val="bg2"/>
          </a:solidFill>
          <a:ln>
            <a:noFill/>
          </a:ln>
          <a:effectLst>
            <a:innerShdw blurRad="114300">
              <a:prstClr val="black"/>
            </a:innerShdw>
          </a:effectLst>
        </p:spPr>
        <p:txBody>
          <a:bodyPr anchor="ctr" anchorCtr="0"/>
          <a:lstStyle>
            <a:lvl1pPr marL="0" indent="0" algn="ctr">
              <a:buNone/>
              <a:defRPr sz="1800">
                <a:solidFill>
                  <a:schemeClr val="tx2">
                    <a:lumMod val="50000"/>
                  </a:schemeClr>
                </a:solidFill>
              </a:defRPr>
            </a:lvl1pPr>
            <a:lvl2pPr marL="530352" indent="0" algn="ctr">
              <a:buNone/>
              <a:defRPr sz="1800">
                <a:solidFill>
                  <a:schemeClr val="tx2">
                    <a:lumMod val="50000"/>
                  </a:schemeClr>
                </a:solidFill>
              </a:defRPr>
            </a:lvl2pPr>
            <a:lvl3pPr marL="987552" indent="0" algn="ctr">
              <a:buNone/>
              <a:defRPr sz="1600">
                <a:solidFill>
                  <a:schemeClr val="tx2">
                    <a:lumMod val="50000"/>
                  </a:schemeClr>
                </a:solidFill>
              </a:defRPr>
            </a:lvl3pPr>
            <a:lvl4pPr marL="1444752" indent="0" algn="ctr">
              <a:buNone/>
              <a:defRPr sz="1600">
                <a:solidFill>
                  <a:schemeClr val="tx2">
                    <a:lumMod val="50000"/>
                  </a:schemeClr>
                </a:solidFill>
              </a:defRPr>
            </a:lvl4pPr>
            <a:lvl5pPr marL="1901952" indent="0" algn="ctr">
              <a:buNone/>
              <a:defRPr sz="1400">
                <a:solidFill>
                  <a:schemeClr val="tx2">
                    <a:lumMod val="50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L-Shape 20">
            <a:extLst>
              <a:ext uri="{FF2B5EF4-FFF2-40B4-BE49-F238E27FC236}">
                <a16:creationId xmlns:a16="http://schemas.microsoft.com/office/drawing/2014/main" id="{CB430D22-8AAF-444F-A6CE-7C02859083DF}"/>
              </a:ext>
            </a:extLst>
          </p:cNvPr>
          <p:cNvSpPr>
            <a:spLocks noChangeAspect="1"/>
          </p:cNvSpPr>
          <p:nvPr userDrawn="1"/>
        </p:nvSpPr>
        <p:spPr>
          <a:xfrm flipV="1">
            <a:off x="516927" y="335049"/>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3" name="L-Shape 22">
            <a:extLst>
              <a:ext uri="{FF2B5EF4-FFF2-40B4-BE49-F238E27FC236}">
                <a16:creationId xmlns:a16="http://schemas.microsoft.com/office/drawing/2014/main" id="{0D8BA010-8544-4718-9EA3-B0248C963FD4}"/>
              </a:ext>
            </a:extLst>
          </p:cNvPr>
          <p:cNvSpPr>
            <a:spLocks noChangeAspect="1"/>
          </p:cNvSpPr>
          <p:nvPr userDrawn="1"/>
        </p:nvSpPr>
        <p:spPr>
          <a:xfrm flipH="1" flipV="1">
            <a:off x="5085711" y="33029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4" name="L-Shape 23">
            <a:extLst>
              <a:ext uri="{FF2B5EF4-FFF2-40B4-BE49-F238E27FC236}">
                <a16:creationId xmlns:a16="http://schemas.microsoft.com/office/drawing/2014/main" id="{C0FFB550-21A6-456B-BA1A-EF145674866C}"/>
              </a:ext>
            </a:extLst>
          </p:cNvPr>
          <p:cNvSpPr>
            <a:spLocks noChangeAspect="1"/>
          </p:cNvSpPr>
          <p:nvPr userDrawn="1"/>
        </p:nvSpPr>
        <p:spPr>
          <a:xfrm>
            <a:off x="522817" y="1476927"/>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5" name="L-Shape 24">
            <a:extLst>
              <a:ext uri="{FF2B5EF4-FFF2-40B4-BE49-F238E27FC236}">
                <a16:creationId xmlns:a16="http://schemas.microsoft.com/office/drawing/2014/main" id="{70EF88E9-8CAC-422B-A9A6-D9FD1F17DAE2}"/>
              </a:ext>
            </a:extLst>
          </p:cNvPr>
          <p:cNvSpPr>
            <a:spLocks noChangeAspect="1"/>
          </p:cNvSpPr>
          <p:nvPr userDrawn="1"/>
        </p:nvSpPr>
        <p:spPr>
          <a:xfrm flipH="1">
            <a:off x="5081769" y="148200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08449275"/>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bg bwMode="ltGray">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0A2BD38-4A6C-44EB-900D-A3E3AE37854F}"/>
              </a:ext>
            </a:extLst>
          </p:cNvPr>
          <p:cNvSpPr/>
          <p:nvPr userDrawn="1"/>
        </p:nvSpPr>
        <p:spPr>
          <a:xfrm>
            <a:off x="6581723" y="404614"/>
            <a:ext cx="5191176" cy="6048772"/>
          </a:xfrm>
          <a:prstGeom prst="rect">
            <a:avLst/>
          </a:prstGeom>
          <a:gradFill flip="none" rotWithShape="1">
            <a:gsLst>
              <a:gs pos="0">
                <a:schemeClr val="tx2">
                  <a:lumMod val="50000"/>
                </a:schemeClr>
              </a:gs>
              <a:gs pos="36000">
                <a:schemeClr val="tx2"/>
              </a:gs>
              <a:gs pos="69000">
                <a:schemeClr val="tx2">
                  <a:lumMod val="75000"/>
                </a:schemeClr>
              </a:gs>
              <a:gs pos="97000">
                <a:schemeClr val="tx2">
                  <a:lumMod val="50000"/>
                </a:schemeClr>
              </a:gs>
            </a:gsLst>
            <a:lin ang="2700000" scaled="1"/>
            <a:tileRect/>
          </a:gradFill>
          <a:ln>
            <a:noFill/>
          </a:ln>
          <a:effectLst>
            <a:outerShdw blurRad="63500" sx="102000" sy="102000" algn="ctr" rotWithShape="0">
              <a:prstClr val="black">
                <a:alpha val="2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Rectangle 7" title="Background Shape"/>
          <p:cNvSpPr/>
          <p:nvPr/>
        </p:nvSpPr>
        <p:spPr>
          <a:xfrm>
            <a:off x="0" y="376"/>
            <a:ext cx="6096000" cy="68576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bwMode="white">
          <a:xfrm>
            <a:off x="586246" y="400665"/>
            <a:ext cx="4858460" cy="1428136"/>
          </a:xfrm>
        </p:spPr>
        <p:txBody>
          <a:bodyPr anchor="ctr" anchorCtr="0">
            <a:noAutofit/>
          </a:bodyPr>
          <a:lstStyle>
            <a:lvl1pPr algn="ctr">
              <a:lnSpc>
                <a:spcPct val="84000"/>
              </a:lnSpc>
              <a:defRPr sz="4800" baseline="0">
                <a:solidFill>
                  <a:schemeClr val="bg1"/>
                </a:solidFill>
              </a:defRPr>
            </a:lvl1pPr>
          </a:lstStyle>
          <a:p>
            <a:r>
              <a:rPr lang="en-US" noProof="0"/>
              <a:t>Click To Edit Master Title Style</a:t>
            </a:r>
          </a:p>
        </p:txBody>
      </p:sp>
      <p:sp>
        <p:nvSpPr>
          <p:cNvPr id="4" name="Text Placeholder 3"/>
          <p:cNvSpPr>
            <a:spLocks noGrp="1"/>
          </p:cNvSpPr>
          <p:nvPr>
            <p:ph type="body" sz="half" idx="2"/>
          </p:nvPr>
        </p:nvSpPr>
        <p:spPr>
          <a:xfrm>
            <a:off x="586246" y="2113935"/>
            <a:ext cx="4858460" cy="4247186"/>
          </a:xfrm>
        </p:spPr>
        <p:txBody>
          <a:bodyPr/>
          <a:lstStyle>
            <a:lvl1pPr marL="285750" indent="-285750">
              <a:lnSpc>
                <a:spcPct val="100000"/>
              </a:lnSpc>
              <a:spcBef>
                <a:spcPts val="0"/>
              </a:spcBef>
              <a:spcAft>
                <a:spcPts val="100"/>
              </a:spcAft>
              <a:buFont typeface="Arial" panose="020B0604020202020204" pitchFamily="34" charset="0"/>
              <a:buChar char="•"/>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86246" y="6443554"/>
            <a:ext cx="132432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2825377" y="6453386"/>
            <a:ext cx="2619329"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10187939"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024000" y="0"/>
            <a:ext cx="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L-Shape 20">
            <a:extLst>
              <a:ext uri="{FF2B5EF4-FFF2-40B4-BE49-F238E27FC236}">
                <a16:creationId xmlns:a16="http://schemas.microsoft.com/office/drawing/2014/main" id="{CB430D22-8AAF-444F-A6CE-7C02859083DF}"/>
              </a:ext>
            </a:extLst>
          </p:cNvPr>
          <p:cNvSpPr>
            <a:spLocks noChangeAspect="1"/>
          </p:cNvSpPr>
          <p:nvPr userDrawn="1"/>
        </p:nvSpPr>
        <p:spPr>
          <a:xfrm flipV="1">
            <a:off x="516927" y="335049"/>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3" name="L-Shape 22">
            <a:extLst>
              <a:ext uri="{FF2B5EF4-FFF2-40B4-BE49-F238E27FC236}">
                <a16:creationId xmlns:a16="http://schemas.microsoft.com/office/drawing/2014/main" id="{0D8BA010-8544-4718-9EA3-B0248C963FD4}"/>
              </a:ext>
            </a:extLst>
          </p:cNvPr>
          <p:cNvSpPr>
            <a:spLocks noChangeAspect="1"/>
          </p:cNvSpPr>
          <p:nvPr userDrawn="1"/>
        </p:nvSpPr>
        <p:spPr>
          <a:xfrm flipH="1" flipV="1">
            <a:off x="5085711" y="33029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4" name="L-Shape 23">
            <a:extLst>
              <a:ext uri="{FF2B5EF4-FFF2-40B4-BE49-F238E27FC236}">
                <a16:creationId xmlns:a16="http://schemas.microsoft.com/office/drawing/2014/main" id="{C0FFB550-21A6-456B-BA1A-EF145674866C}"/>
              </a:ext>
            </a:extLst>
          </p:cNvPr>
          <p:cNvSpPr>
            <a:spLocks noChangeAspect="1"/>
          </p:cNvSpPr>
          <p:nvPr userDrawn="1"/>
        </p:nvSpPr>
        <p:spPr>
          <a:xfrm>
            <a:off x="522817" y="1476927"/>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5" name="L-Shape 24">
            <a:extLst>
              <a:ext uri="{FF2B5EF4-FFF2-40B4-BE49-F238E27FC236}">
                <a16:creationId xmlns:a16="http://schemas.microsoft.com/office/drawing/2014/main" id="{70EF88E9-8CAC-422B-A9A6-D9FD1F17DAE2}"/>
              </a:ext>
            </a:extLst>
          </p:cNvPr>
          <p:cNvSpPr>
            <a:spLocks noChangeAspect="1"/>
          </p:cNvSpPr>
          <p:nvPr userDrawn="1"/>
        </p:nvSpPr>
        <p:spPr>
          <a:xfrm flipH="1">
            <a:off x="5081769" y="148200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8" name="Content Placeholder 2">
            <a:extLst>
              <a:ext uri="{FF2B5EF4-FFF2-40B4-BE49-F238E27FC236}">
                <a16:creationId xmlns:a16="http://schemas.microsoft.com/office/drawing/2014/main" id="{ED439475-E625-4449-B42E-8F291D64A3C7}"/>
              </a:ext>
            </a:extLst>
          </p:cNvPr>
          <p:cNvSpPr>
            <a:spLocks noGrp="1"/>
          </p:cNvSpPr>
          <p:nvPr>
            <p:ph idx="1"/>
          </p:nvPr>
        </p:nvSpPr>
        <p:spPr>
          <a:xfrm>
            <a:off x="6695360" y="518474"/>
            <a:ext cx="4910394" cy="5759777"/>
          </a:xfrm>
          <a:solidFill>
            <a:schemeClr val="bg2"/>
          </a:solidFill>
          <a:ln>
            <a:noFill/>
          </a:ln>
          <a:effectLst>
            <a:innerShdw blurRad="114300">
              <a:prstClr val="black"/>
            </a:innerShdw>
          </a:effectLst>
        </p:spPr>
        <p:txBody>
          <a:bodyPr vert="horz" lIns="91440" tIns="45720" rIns="91440" bIns="45720" rtlCol="0" anchor="ctr" anchorCtr="0">
            <a:noAutofit/>
          </a:bodyPr>
          <a:lstStyle>
            <a:lvl1pPr>
              <a:defRPr lang="en-US" sz="1800">
                <a:solidFill>
                  <a:schemeClr val="tx2">
                    <a:lumMod val="50000"/>
                  </a:schemeClr>
                </a:solidFill>
              </a:defRPr>
            </a:lvl1pPr>
            <a:lvl2pPr>
              <a:defRPr lang="en-US" sz="1800">
                <a:solidFill>
                  <a:schemeClr val="tx2">
                    <a:lumMod val="50000"/>
                  </a:schemeClr>
                </a:solidFill>
              </a:defRPr>
            </a:lvl2pPr>
            <a:lvl3pPr>
              <a:defRPr lang="en-US" sz="1600">
                <a:solidFill>
                  <a:schemeClr val="tx2">
                    <a:lumMod val="50000"/>
                  </a:schemeClr>
                </a:solidFill>
              </a:defRPr>
            </a:lvl3pPr>
            <a:lvl4pPr>
              <a:defRPr lang="en-US" sz="1600">
                <a:solidFill>
                  <a:schemeClr val="tx2">
                    <a:lumMod val="50000"/>
                  </a:schemeClr>
                </a:solidFill>
              </a:defRPr>
            </a:lvl4pPr>
            <a:lvl5pPr>
              <a:defRPr lang="en-US" sz="1400">
                <a:solidFill>
                  <a:schemeClr val="tx2">
                    <a:lumMod val="50000"/>
                  </a:schemeClr>
                </a:solidFill>
              </a:defRPr>
            </a:lvl5pPr>
          </a:lstStyle>
          <a:p>
            <a:pPr marL="0" lvl="0" indent="0" algn="ctr">
              <a:buNone/>
            </a:pPr>
            <a:r>
              <a:rPr lang="en-US" noProof="0"/>
              <a:t>Click to edit Master text styles</a:t>
            </a:r>
          </a:p>
          <a:p>
            <a:pPr marL="0" lvl="1" indent="0" algn="ctr">
              <a:buNone/>
            </a:pPr>
            <a:r>
              <a:rPr lang="en-US" noProof="0"/>
              <a:t>Second level</a:t>
            </a:r>
          </a:p>
          <a:p>
            <a:pPr marL="0" lvl="2" indent="0" algn="ctr">
              <a:buNone/>
            </a:pPr>
            <a:r>
              <a:rPr lang="en-US" noProof="0"/>
              <a:t>Third level</a:t>
            </a:r>
          </a:p>
          <a:p>
            <a:pPr marL="0" lvl="3" indent="0" algn="ctr">
              <a:buNone/>
            </a:pPr>
            <a:r>
              <a:rPr lang="en-US" noProof="0"/>
              <a:t>Fourth level</a:t>
            </a:r>
          </a:p>
          <a:p>
            <a:pPr marL="0" lvl="4" indent="0" algn="ctr">
              <a:buNone/>
            </a:pPr>
            <a:r>
              <a:rPr lang="en-US" noProof="0"/>
              <a:t>Fifth level</a:t>
            </a:r>
          </a:p>
        </p:txBody>
      </p:sp>
    </p:spTree>
    <p:extLst>
      <p:ext uri="{BB962C8B-B14F-4D97-AF65-F5344CB8AC3E}">
        <p14:creationId xmlns:p14="http://schemas.microsoft.com/office/powerpoint/2010/main" val="1686602071"/>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Picture, TItle, and Caption">
    <p:spTree>
      <p:nvGrpSpPr>
        <p:cNvPr id="1" name=""/>
        <p:cNvGrpSpPr/>
        <p:nvPr/>
      </p:nvGrpSpPr>
      <p:grpSpPr>
        <a:xfrm>
          <a:off x="0" y="0"/>
          <a:ext cx="0" cy="0"/>
          <a:chOff x="0" y="0"/>
          <a:chExt cx="0" cy="0"/>
        </a:xfrm>
      </p:grpSpPr>
      <p:sp>
        <p:nvSpPr>
          <p:cNvPr id="8" name="Rectangle 7" title="Background Shape"/>
          <p:cNvSpPr/>
          <p:nvPr/>
        </p:nvSpPr>
        <p:spPr>
          <a:xfrm>
            <a:off x="-1" y="376"/>
            <a:ext cx="6234898"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F430D42-50DC-4502-A3E8-251FE7F0809D}"/>
              </a:ext>
            </a:extLst>
          </p:cNvPr>
          <p:cNvSpPr/>
          <p:nvPr userDrawn="1"/>
        </p:nvSpPr>
        <p:spPr>
          <a:xfrm>
            <a:off x="507591" y="5289755"/>
            <a:ext cx="5270049" cy="1012722"/>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accent3"/>
              </a:solidFill>
            </a:endParaRPr>
          </a:p>
        </p:txBody>
      </p:sp>
      <p:sp>
        <p:nvSpPr>
          <p:cNvPr id="11" name="Rectangle: Diagonal Corners Snipped 10">
            <a:extLst>
              <a:ext uri="{FF2B5EF4-FFF2-40B4-BE49-F238E27FC236}">
                <a16:creationId xmlns:a16="http://schemas.microsoft.com/office/drawing/2014/main" id="{836AFDEB-3C72-49E0-9B45-DC9EFBA6587F}"/>
              </a:ext>
            </a:extLst>
          </p:cNvPr>
          <p:cNvSpPr/>
          <p:nvPr userDrawn="1"/>
        </p:nvSpPr>
        <p:spPr bwMode="white">
          <a:xfrm>
            <a:off x="507591" y="409286"/>
            <a:ext cx="5270049" cy="4732985"/>
          </a:xfrm>
          <a:prstGeom prst="snip2DiagRect">
            <a:avLst>
              <a:gd name="adj1" fmla="val 0"/>
              <a:gd name="adj2" fmla="val 10697"/>
            </a:avLst>
          </a:prstGeom>
          <a:solidFill>
            <a:schemeClr val="accent3"/>
          </a:solidFill>
          <a:ln>
            <a:noFill/>
          </a:ln>
          <a:effectLst>
            <a:outerShdw blurRad="63500" sx="102000" sy="102000" algn="ctr"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6930776" y="477366"/>
            <a:ext cx="4644000" cy="1341602"/>
          </a:xfrm>
        </p:spPr>
        <p:txBody>
          <a:bodyPr anchor="ctr" anchorCtr="0">
            <a:normAutofit/>
          </a:bodyPr>
          <a:lstStyle>
            <a:lvl1pPr algn="ctr">
              <a:lnSpc>
                <a:spcPct val="84000"/>
              </a:lnSpc>
              <a:defRPr sz="4800" baseline="0">
                <a:solidFill>
                  <a:schemeClr val="tx2"/>
                </a:solidFill>
              </a:defRPr>
            </a:lvl1pPr>
          </a:lstStyle>
          <a:p>
            <a:r>
              <a:rPr lang="en-US" noProof="0"/>
              <a:t>Click To Edit Master Title Style</a:t>
            </a:r>
          </a:p>
        </p:txBody>
      </p:sp>
      <p:sp>
        <p:nvSpPr>
          <p:cNvPr id="4" name="Text Placeholder 3"/>
          <p:cNvSpPr>
            <a:spLocks noGrp="1"/>
          </p:cNvSpPr>
          <p:nvPr>
            <p:ph type="body" sz="half" idx="2"/>
          </p:nvPr>
        </p:nvSpPr>
        <p:spPr>
          <a:xfrm>
            <a:off x="6930775" y="1966451"/>
            <a:ext cx="4644001" cy="4388615"/>
          </a:xfrm>
        </p:spPr>
        <p:txBody>
          <a:bodyPr/>
          <a:lstStyle>
            <a:lvl1pPr marL="285750" indent="-285750">
              <a:lnSpc>
                <a:spcPct val="100000"/>
              </a:lnSpc>
              <a:spcBef>
                <a:spcPts val="0"/>
              </a:spcBef>
              <a:spcAft>
                <a:spcPts val="0"/>
              </a:spcAft>
              <a:buFont typeface="Arial" panose="020B0604020202020204" pitchFamily="34" charset="0"/>
              <a:buChar char="•"/>
              <a:defRPr sz="18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07591" y="6453386"/>
            <a:ext cx="120457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3403965" y="6453386"/>
            <a:ext cx="2373675"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234897" y="-376"/>
            <a:ext cx="144000" cy="687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L-Shape 11">
            <a:extLst>
              <a:ext uri="{FF2B5EF4-FFF2-40B4-BE49-F238E27FC236}">
                <a16:creationId xmlns:a16="http://schemas.microsoft.com/office/drawing/2014/main" id="{26A5AA85-E28D-4647-B000-742C83A8047D}"/>
              </a:ext>
            </a:extLst>
          </p:cNvPr>
          <p:cNvSpPr>
            <a:spLocks noChangeAspect="1"/>
          </p:cNvSpPr>
          <p:nvPr userDrawn="1"/>
        </p:nvSpPr>
        <p:spPr>
          <a:xfrm flipV="1">
            <a:off x="6845770" y="372071"/>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3" name="L-Shape 12">
            <a:extLst>
              <a:ext uri="{FF2B5EF4-FFF2-40B4-BE49-F238E27FC236}">
                <a16:creationId xmlns:a16="http://schemas.microsoft.com/office/drawing/2014/main" id="{C3CD9875-0A2E-4F4D-ACB7-87DD98EED9D0}"/>
              </a:ext>
            </a:extLst>
          </p:cNvPr>
          <p:cNvSpPr>
            <a:spLocks noChangeAspect="1"/>
          </p:cNvSpPr>
          <p:nvPr userDrawn="1"/>
        </p:nvSpPr>
        <p:spPr>
          <a:xfrm flipH="1">
            <a:off x="11058438" y="5819525"/>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0" name="Picture Placeholder 9">
            <a:extLst>
              <a:ext uri="{FF2B5EF4-FFF2-40B4-BE49-F238E27FC236}">
                <a16:creationId xmlns:a16="http://schemas.microsoft.com/office/drawing/2014/main" id="{3BDA3A4D-2561-4EEB-8787-E1A652565755}"/>
              </a:ext>
            </a:extLst>
          </p:cNvPr>
          <p:cNvSpPr>
            <a:spLocks noGrp="1"/>
          </p:cNvSpPr>
          <p:nvPr>
            <p:ph type="pic" sz="quarter" idx="13"/>
          </p:nvPr>
        </p:nvSpPr>
        <p:spPr>
          <a:xfrm>
            <a:off x="806245" y="668595"/>
            <a:ext cx="4646651" cy="4198373"/>
          </a:xfrm>
          <a:prstGeom prst="snip2DiagRect">
            <a:avLst>
              <a:gd name="adj1" fmla="val 0"/>
              <a:gd name="adj2" fmla="val 10300"/>
            </a:avLst>
          </a:prstGeom>
          <a:ln w="38100">
            <a:solidFill>
              <a:schemeClr val="bg1"/>
            </a:solidFill>
          </a:ln>
          <a:effectLst>
            <a:innerShdw blurRad="114300">
              <a:prstClr val="black"/>
            </a:innerShdw>
          </a:effectLst>
        </p:spPr>
        <p:txBody>
          <a:bodyPr/>
          <a:lstStyle>
            <a:lvl1pPr>
              <a:defRPr>
                <a:solidFill>
                  <a:schemeClr val="bg1"/>
                </a:solidFill>
              </a:defRPr>
            </a:lvl1pPr>
          </a:lstStyle>
          <a:p>
            <a:r>
              <a:rPr lang="en-US" noProof="0"/>
              <a:t>Click icon to add picture</a:t>
            </a:r>
            <a:endParaRPr lang="en-US" noProof="0" dirty="0"/>
          </a:p>
        </p:txBody>
      </p:sp>
      <p:sp>
        <p:nvSpPr>
          <p:cNvPr id="16" name="Text Placeholder 15">
            <a:extLst>
              <a:ext uri="{FF2B5EF4-FFF2-40B4-BE49-F238E27FC236}">
                <a16:creationId xmlns:a16="http://schemas.microsoft.com/office/drawing/2014/main" id="{FBB32A6B-92AA-4208-9120-FFC166CE751C}"/>
              </a:ext>
            </a:extLst>
          </p:cNvPr>
          <p:cNvSpPr>
            <a:spLocks noGrp="1"/>
          </p:cNvSpPr>
          <p:nvPr>
            <p:ph type="body" sz="quarter" idx="14"/>
          </p:nvPr>
        </p:nvSpPr>
        <p:spPr>
          <a:xfrm>
            <a:off x="570275" y="5352418"/>
            <a:ext cx="5148000" cy="900000"/>
          </a:xfrm>
          <a:solidFill>
            <a:schemeClr val="bg2"/>
          </a:solidFill>
          <a:effectLst>
            <a:innerShdw blurRad="114300">
              <a:prstClr val="black">
                <a:alpha val="34000"/>
              </a:prstClr>
            </a:innerShdw>
          </a:effectLst>
        </p:spPr>
        <p:txBody>
          <a:bodyPr anchor="ctr" anchorCtr="0"/>
          <a:lstStyle>
            <a:lvl1pPr marL="0" indent="0" algn="ctr">
              <a:buFont typeface="Arial" panose="020B0604020202020204" pitchFamily="34" charset="0"/>
              <a:buNone/>
              <a:defRPr sz="1800">
                <a:solidFill>
                  <a:schemeClr val="accent3"/>
                </a:solidFill>
              </a:defRPr>
            </a:lvl1pPr>
            <a:lvl2pPr marL="530352" indent="0" algn="ctr">
              <a:buFont typeface="Arial" panose="020B0604020202020204" pitchFamily="34" charset="0"/>
              <a:buNone/>
              <a:defRPr sz="1800">
                <a:solidFill>
                  <a:schemeClr val="accent3"/>
                </a:solidFill>
              </a:defRPr>
            </a:lvl2pPr>
            <a:lvl3pPr marL="987552" indent="0" algn="ctr">
              <a:buFont typeface="Arial" panose="020B0604020202020204" pitchFamily="34" charset="0"/>
              <a:buNone/>
              <a:defRPr sz="1600">
                <a:solidFill>
                  <a:schemeClr val="accent3"/>
                </a:solidFill>
              </a:defRPr>
            </a:lvl3pPr>
            <a:lvl4pPr marL="1444752" indent="0" algn="ctr">
              <a:buFont typeface="Arial" panose="020B0604020202020204" pitchFamily="34" charset="0"/>
              <a:buNone/>
              <a:defRPr sz="1600">
                <a:solidFill>
                  <a:schemeClr val="accent3"/>
                </a:solidFill>
              </a:defRPr>
            </a:lvl4pPr>
            <a:lvl5pPr marL="1901952" indent="0" algn="ctr">
              <a:buFont typeface="Arial" panose="020B0604020202020204" pitchFamily="34" charset="0"/>
              <a:buNone/>
              <a:defRPr sz="1400">
                <a:solidFill>
                  <a:schemeClr val="accent3"/>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 name="L-Shape 19">
            <a:extLst>
              <a:ext uri="{FF2B5EF4-FFF2-40B4-BE49-F238E27FC236}">
                <a16:creationId xmlns:a16="http://schemas.microsoft.com/office/drawing/2014/main" id="{CC096F9F-3AD4-4FC8-823F-DBD962E2E1C6}"/>
              </a:ext>
            </a:extLst>
          </p:cNvPr>
          <p:cNvSpPr>
            <a:spLocks noChangeAspect="1"/>
          </p:cNvSpPr>
          <p:nvPr userDrawn="1"/>
        </p:nvSpPr>
        <p:spPr>
          <a:xfrm flipH="1" flipV="1">
            <a:off x="11021316" y="361496"/>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21" name="L-Shape 20">
            <a:extLst>
              <a:ext uri="{FF2B5EF4-FFF2-40B4-BE49-F238E27FC236}">
                <a16:creationId xmlns:a16="http://schemas.microsoft.com/office/drawing/2014/main" id="{9CFFEAD0-9992-49A8-A068-3357E08CD7C0}"/>
              </a:ext>
            </a:extLst>
          </p:cNvPr>
          <p:cNvSpPr>
            <a:spLocks noChangeAspect="1"/>
          </p:cNvSpPr>
          <p:nvPr userDrawn="1"/>
        </p:nvSpPr>
        <p:spPr>
          <a:xfrm>
            <a:off x="6865431" y="5819524"/>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cxnSp>
        <p:nvCxnSpPr>
          <p:cNvPr id="23" name="Straight Connector 22">
            <a:extLst>
              <a:ext uri="{FF2B5EF4-FFF2-40B4-BE49-F238E27FC236}">
                <a16:creationId xmlns:a16="http://schemas.microsoft.com/office/drawing/2014/main" id="{D470145D-417E-4648-AB08-0A7974A629E0}"/>
              </a:ext>
            </a:extLst>
          </p:cNvPr>
          <p:cNvCxnSpPr/>
          <p:nvPr userDrawn="1"/>
        </p:nvCxnSpPr>
        <p:spPr>
          <a:xfrm>
            <a:off x="7118556" y="1789472"/>
            <a:ext cx="4284000"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821651"/>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1" y="376"/>
            <a:ext cx="6234898"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Diagonal Corners Snipped 10">
            <a:extLst>
              <a:ext uri="{FF2B5EF4-FFF2-40B4-BE49-F238E27FC236}">
                <a16:creationId xmlns:a16="http://schemas.microsoft.com/office/drawing/2014/main" id="{836AFDEB-3C72-49E0-9B45-DC9EFBA6587F}"/>
              </a:ext>
            </a:extLst>
          </p:cNvPr>
          <p:cNvSpPr/>
          <p:nvPr userDrawn="1"/>
        </p:nvSpPr>
        <p:spPr bwMode="white">
          <a:xfrm>
            <a:off x="507591" y="409286"/>
            <a:ext cx="5270049" cy="5945780"/>
          </a:xfrm>
          <a:prstGeom prst="snip2DiagRect">
            <a:avLst>
              <a:gd name="adj1" fmla="val 0"/>
              <a:gd name="adj2" fmla="val 10697"/>
            </a:avLst>
          </a:prstGeom>
          <a:solidFill>
            <a:schemeClr val="accent3"/>
          </a:solidFill>
          <a:ln>
            <a:noFill/>
          </a:ln>
          <a:effectLst>
            <a:outerShdw blurRad="63500" sx="102000" sy="102000" algn="ctr"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6930776" y="477366"/>
            <a:ext cx="4644000" cy="1341602"/>
          </a:xfrm>
        </p:spPr>
        <p:txBody>
          <a:bodyPr anchor="ctr" anchorCtr="0">
            <a:normAutofit/>
          </a:bodyPr>
          <a:lstStyle>
            <a:lvl1pPr algn="ctr">
              <a:lnSpc>
                <a:spcPct val="84000"/>
              </a:lnSpc>
              <a:defRPr sz="4800" baseline="0">
                <a:solidFill>
                  <a:schemeClr val="tx2"/>
                </a:solidFill>
              </a:defRPr>
            </a:lvl1pPr>
          </a:lstStyle>
          <a:p>
            <a:r>
              <a:rPr lang="en-US" noProof="0"/>
              <a:t>Click To Edit Master Title Style</a:t>
            </a:r>
          </a:p>
        </p:txBody>
      </p:sp>
      <p:sp>
        <p:nvSpPr>
          <p:cNvPr id="4" name="Text Placeholder 3"/>
          <p:cNvSpPr>
            <a:spLocks noGrp="1"/>
          </p:cNvSpPr>
          <p:nvPr>
            <p:ph type="body" sz="half" idx="2"/>
          </p:nvPr>
        </p:nvSpPr>
        <p:spPr>
          <a:xfrm>
            <a:off x="6930775" y="1966451"/>
            <a:ext cx="4644001" cy="4388615"/>
          </a:xfrm>
        </p:spPr>
        <p:txBody>
          <a:bodyPr/>
          <a:lstStyle>
            <a:lvl1pPr marL="285750" indent="-285750">
              <a:lnSpc>
                <a:spcPct val="100000"/>
              </a:lnSpc>
              <a:spcBef>
                <a:spcPts val="0"/>
              </a:spcBef>
              <a:spcAft>
                <a:spcPts val="0"/>
              </a:spcAft>
              <a:buFont typeface="Arial" panose="020B0604020202020204" pitchFamily="34" charset="0"/>
              <a:buChar char="•"/>
              <a:defRPr sz="18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07591" y="6453386"/>
            <a:ext cx="120457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3403965" y="6453386"/>
            <a:ext cx="2373675"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234897" y="-376"/>
            <a:ext cx="144000" cy="687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L-Shape 11">
            <a:extLst>
              <a:ext uri="{FF2B5EF4-FFF2-40B4-BE49-F238E27FC236}">
                <a16:creationId xmlns:a16="http://schemas.microsoft.com/office/drawing/2014/main" id="{26A5AA85-E28D-4647-B000-742C83A8047D}"/>
              </a:ext>
            </a:extLst>
          </p:cNvPr>
          <p:cNvSpPr>
            <a:spLocks noChangeAspect="1"/>
          </p:cNvSpPr>
          <p:nvPr userDrawn="1"/>
        </p:nvSpPr>
        <p:spPr>
          <a:xfrm flipV="1">
            <a:off x="6845770" y="372071"/>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3" name="L-Shape 12">
            <a:extLst>
              <a:ext uri="{FF2B5EF4-FFF2-40B4-BE49-F238E27FC236}">
                <a16:creationId xmlns:a16="http://schemas.microsoft.com/office/drawing/2014/main" id="{C3CD9875-0A2E-4F4D-ACB7-87DD98EED9D0}"/>
              </a:ext>
            </a:extLst>
          </p:cNvPr>
          <p:cNvSpPr>
            <a:spLocks noChangeAspect="1"/>
          </p:cNvSpPr>
          <p:nvPr userDrawn="1"/>
        </p:nvSpPr>
        <p:spPr>
          <a:xfrm flipH="1">
            <a:off x="11058438" y="5819525"/>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9" name="Picture Placeholder 18">
            <a:extLst>
              <a:ext uri="{FF2B5EF4-FFF2-40B4-BE49-F238E27FC236}">
                <a16:creationId xmlns:a16="http://schemas.microsoft.com/office/drawing/2014/main" id="{D57F3340-8A42-40F0-BF5B-EEF6E3E88E6E}"/>
              </a:ext>
            </a:extLst>
          </p:cNvPr>
          <p:cNvSpPr>
            <a:spLocks noGrp="1"/>
          </p:cNvSpPr>
          <p:nvPr>
            <p:ph type="pic" idx="1"/>
          </p:nvPr>
        </p:nvSpPr>
        <p:spPr>
          <a:xfrm>
            <a:off x="806246" y="668595"/>
            <a:ext cx="4646651" cy="5383413"/>
          </a:xfrm>
          <a:custGeom>
            <a:avLst/>
            <a:gdLst>
              <a:gd name="connsiteX0" fmla="*/ 0 w 4646651"/>
              <a:gd name="connsiteY0" fmla="*/ 0 h 5383413"/>
              <a:gd name="connsiteX1" fmla="*/ 4168046 w 4646651"/>
              <a:gd name="connsiteY1" fmla="*/ 0 h 5383413"/>
              <a:gd name="connsiteX2" fmla="*/ 4646651 w 4646651"/>
              <a:gd name="connsiteY2" fmla="*/ 478605 h 5383413"/>
              <a:gd name="connsiteX3" fmla="*/ 4646651 w 4646651"/>
              <a:gd name="connsiteY3" fmla="*/ 5383413 h 5383413"/>
              <a:gd name="connsiteX4" fmla="*/ 478605 w 4646651"/>
              <a:gd name="connsiteY4" fmla="*/ 5383413 h 5383413"/>
              <a:gd name="connsiteX5" fmla="*/ 0 w 4646651"/>
              <a:gd name="connsiteY5" fmla="*/ 4904808 h 5383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6651" h="5383413">
                <a:moveTo>
                  <a:pt x="0" y="0"/>
                </a:moveTo>
                <a:lnTo>
                  <a:pt x="4168046" y="0"/>
                </a:lnTo>
                <a:lnTo>
                  <a:pt x="4646651" y="478605"/>
                </a:lnTo>
                <a:lnTo>
                  <a:pt x="4646651" y="5383413"/>
                </a:lnTo>
                <a:lnTo>
                  <a:pt x="478605" y="5383413"/>
                </a:lnTo>
                <a:lnTo>
                  <a:pt x="0" y="4904808"/>
                </a:lnTo>
                <a:close/>
              </a:path>
            </a:pathLst>
          </a:custGeom>
          <a:ln w="57150">
            <a:solidFill>
              <a:schemeClr val="bg1"/>
            </a:solidFill>
          </a:ln>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0" name="L-Shape 19">
            <a:extLst>
              <a:ext uri="{FF2B5EF4-FFF2-40B4-BE49-F238E27FC236}">
                <a16:creationId xmlns:a16="http://schemas.microsoft.com/office/drawing/2014/main" id="{CC096F9F-3AD4-4FC8-823F-DBD962E2E1C6}"/>
              </a:ext>
            </a:extLst>
          </p:cNvPr>
          <p:cNvSpPr>
            <a:spLocks noChangeAspect="1"/>
          </p:cNvSpPr>
          <p:nvPr userDrawn="1"/>
        </p:nvSpPr>
        <p:spPr>
          <a:xfrm flipH="1" flipV="1">
            <a:off x="11021316" y="361496"/>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21" name="L-Shape 20">
            <a:extLst>
              <a:ext uri="{FF2B5EF4-FFF2-40B4-BE49-F238E27FC236}">
                <a16:creationId xmlns:a16="http://schemas.microsoft.com/office/drawing/2014/main" id="{9CFFEAD0-9992-49A8-A068-3357E08CD7C0}"/>
              </a:ext>
            </a:extLst>
          </p:cNvPr>
          <p:cNvSpPr>
            <a:spLocks noChangeAspect="1"/>
          </p:cNvSpPr>
          <p:nvPr userDrawn="1"/>
        </p:nvSpPr>
        <p:spPr>
          <a:xfrm>
            <a:off x="6865431" y="5819524"/>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cxnSp>
        <p:nvCxnSpPr>
          <p:cNvPr id="23" name="Straight Connector 22">
            <a:extLst>
              <a:ext uri="{FF2B5EF4-FFF2-40B4-BE49-F238E27FC236}">
                <a16:creationId xmlns:a16="http://schemas.microsoft.com/office/drawing/2014/main" id="{D470145D-417E-4648-AB08-0A7974A629E0}"/>
              </a:ext>
            </a:extLst>
          </p:cNvPr>
          <p:cNvCxnSpPr/>
          <p:nvPr userDrawn="1"/>
        </p:nvCxnSpPr>
        <p:spPr>
          <a:xfrm>
            <a:off x="7118556" y="1789472"/>
            <a:ext cx="4284000"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5789669"/>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blackWhite">
      <p:bgPr>
        <a:gradFill flip="none" rotWithShape="1">
          <a:gsLst>
            <a:gs pos="0">
              <a:schemeClr val="bg2">
                <a:lumMod val="50000"/>
              </a:schemeClr>
            </a:gs>
            <a:gs pos="33000">
              <a:schemeClr val="bg2"/>
            </a:gs>
            <a:gs pos="66000">
              <a:schemeClr val="bg2">
                <a:lumMod val="75000"/>
              </a:schemeClr>
            </a:gs>
            <a:gs pos="97000">
              <a:schemeClr val="bg2">
                <a:lumMod val="50000"/>
              </a:schemeClr>
            </a:gs>
          </a:gsLst>
          <a:lin ang="27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5025" y="1301360"/>
            <a:ext cx="9612971" cy="2852737"/>
          </a:xfrm>
        </p:spPr>
        <p:txBody>
          <a:bodyPr anchor="b">
            <a:normAutofit/>
          </a:bodyPr>
          <a:lstStyle>
            <a:lvl1pPr algn="r">
              <a:defRPr sz="7200" cap="none" baseline="0">
                <a:solidFill>
                  <a:schemeClr val="tx1"/>
                </a:solidFill>
              </a:defRPr>
            </a:lvl1pPr>
          </a:lstStyle>
          <a:p>
            <a:r>
              <a:rPr lang="en-US" noProof="0"/>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r>
              <a:rPr lang="en-US" noProof="0" dirty="0"/>
              <a:t>Add a footer </a:t>
            </a:r>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L-Shape 8">
            <a:extLst>
              <a:ext uri="{FF2B5EF4-FFF2-40B4-BE49-F238E27FC236}">
                <a16:creationId xmlns:a16="http://schemas.microsoft.com/office/drawing/2014/main" id="{BF5B4C6D-2825-4690-8D32-39CBF5E0F7E6}"/>
              </a:ext>
            </a:extLst>
          </p:cNvPr>
          <p:cNvSpPr/>
          <p:nvPr userDrawn="1"/>
        </p:nvSpPr>
        <p:spPr>
          <a:xfrm rot="10800000" flipV="1">
            <a:off x="8532326" y="1820272"/>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L-Shape 7">
            <a:extLst>
              <a:ext uri="{FF2B5EF4-FFF2-40B4-BE49-F238E27FC236}">
                <a16:creationId xmlns:a16="http://schemas.microsoft.com/office/drawing/2014/main" id="{DFD43940-6D78-4E75-BDB6-8792768BB894}"/>
              </a:ext>
            </a:extLst>
          </p:cNvPr>
          <p:cNvSpPr/>
          <p:nvPr userDrawn="1"/>
        </p:nvSpPr>
        <p:spPr>
          <a:xfrm flipH="1">
            <a:off x="8286318" y="1685652"/>
            <a:ext cx="3152309" cy="4408489"/>
          </a:xfrm>
          <a:prstGeom prst="corner">
            <a:avLst>
              <a:gd name="adj1" fmla="val 5837"/>
              <a:gd name="adj2" fmla="val 6502"/>
            </a:avLst>
          </a:prstGeom>
          <a:solidFill>
            <a:srgbClr val="EFEDE3"/>
          </a:solidFill>
          <a:ln>
            <a:solidFill>
              <a:srgbClr val="EFEDE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59214435"/>
      </p:ext>
    </p:extLst>
  </p:cSld>
  <p:clrMapOvr>
    <a:overrideClrMapping bg1="dk1" tx1="lt1" bg2="dk2" tx2="lt2" accent1="accent1" accent2="accent2" accent3="accent3" accent4="accent4" accent5="accent5" accent6="accent6" hlink="hlink" folHlink="folHlink"/>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ormAutofit/>
          </a:bodyPr>
          <a:lstStyle>
            <a:lvl1pPr>
              <a:defRPr sz="4800">
                <a:solidFill>
                  <a:schemeClr val="tx2"/>
                </a:solidFill>
              </a:defRPr>
            </a:lvl1pPr>
          </a:lstStyle>
          <a:p>
            <a:r>
              <a:rPr lang="en-US" noProof="0"/>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6" name="Footer Placeholder 5"/>
          <p:cNvSpPr>
            <a:spLocks noGrp="1"/>
          </p:cNvSpPr>
          <p:nvPr>
            <p:ph type="ftr" sz="quarter" idx="11"/>
          </p:nvPr>
        </p:nvSpPr>
        <p:spPr/>
        <p:txBody>
          <a:bodyPr/>
          <a:lstStyle/>
          <a:p>
            <a:r>
              <a:rPr lang="en-US" noProof="0" dirty="0"/>
              <a:t>Add a footer </a:t>
            </a:r>
          </a:p>
        </p:txBody>
      </p:sp>
      <p:sp>
        <p:nvSpPr>
          <p:cNvPr id="7" name="Slide Number Placeholder 6"/>
          <p:cNvSpPr>
            <a:spLocks noGrp="1"/>
          </p:cNvSpPr>
          <p:nvPr>
            <p:ph type="sldNum" sz="quarter" idx="12"/>
          </p:nvPr>
        </p:nvSpPr>
        <p:spPr/>
        <p:txBody>
          <a:bodyPr/>
          <a:lstStyle/>
          <a:p>
            <a:fld id="{B38049E5-7B53-4E85-8972-7D6C4BCE5BB9}" type="slidenum">
              <a:rPr lang="en-US" noProof="0" smtClean="0"/>
              <a:t>‹#›</a:t>
            </a:fld>
            <a:endParaRPr lang="en-US" noProof="0" dirty="0"/>
          </a:p>
        </p:txBody>
      </p:sp>
    </p:spTree>
    <p:extLst>
      <p:ext uri="{BB962C8B-B14F-4D97-AF65-F5344CB8AC3E}">
        <p14:creationId xmlns:p14="http://schemas.microsoft.com/office/powerpoint/2010/main" val="2968850313"/>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371600" y="685800"/>
            <a:ext cx="9601200" cy="1485900"/>
          </a:xfrm>
        </p:spPr>
        <p:txBody>
          <a:bodyPr>
            <a:normAutofit/>
          </a:bodyPr>
          <a:lstStyle>
            <a:lvl1pPr>
              <a:defRPr sz="4800">
                <a:solidFill>
                  <a:schemeClr val="tx2"/>
                </a:solidFill>
              </a:defRPr>
            </a:lvl1pPr>
          </a:lstStyle>
          <a:p>
            <a:r>
              <a:rPr lang="en-US" noProof="0"/>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8" name="Footer Placeholder 7"/>
          <p:cNvSpPr>
            <a:spLocks noGrp="1"/>
          </p:cNvSpPr>
          <p:nvPr>
            <p:ph type="ftr" sz="quarter" idx="11"/>
          </p:nvPr>
        </p:nvSpPr>
        <p:spPr/>
        <p:txBody>
          <a:bodyPr/>
          <a:lstStyle/>
          <a:p>
            <a:r>
              <a:rPr lang="en-US" noProof="0" dirty="0"/>
              <a:t>Add a footer </a:t>
            </a:r>
          </a:p>
        </p:txBody>
      </p:sp>
      <p:sp>
        <p:nvSpPr>
          <p:cNvPr id="9" name="Slide Number Placeholder 8"/>
          <p:cNvSpPr>
            <a:spLocks noGrp="1"/>
          </p:cNvSpPr>
          <p:nvPr>
            <p:ph type="sldNum" sz="quarter" idx="12"/>
          </p:nvPr>
        </p:nvSpPr>
        <p:spPr/>
        <p:txBody>
          <a:bodyPr/>
          <a:lstStyle/>
          <a:p>
            <a:fld id="{B38049E5-7B53-4E85-8972-7D6C4BCE5BB9}" type="slidenum">
              <a:rPr lang="en-US" noProof="0" smtClean="0"/>
              <a:t>‹#›</a:t>
            </a:fld>
            <a:endParaRPr lang="en-US" noProof="0" dirty="0"/>
          </a:p>
        </p:txBody>
      </p:sp>
      <p:sp>
        <p:nvSpPr>
          <p:cNvPr id="11" name="L-Shape 10">
            <a:extLst>
              <a:ext uri="{FF2B5EF4-FFF2-40B4-BE49-F238E27FC236}">
                <a16:creationId xmlns:a16="http://schemas.microsoft.com/office/drawing/2014/main" id="{91236E78-C797-4C31-BA0C-DB193BAF6D2D}"/>
              </a:ext>
            </a:extLst>
          </p:cNvPr>
          <p:cNvSpPr/>
          <p:nvPr userDrawn="1"/>
        </p:nvSpPr>
        <p:spPr>
          <a:xfrm rot="10800000" flipV="1">
            <a:off x="8391654" y="1873024"/>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0" name="L-Shape 9">
            <a:extLst>
              <a:ext uri="{FF2B5EF4-FFF2-40B4-BE49-F238E27FC236}">
                <a16:creationId xmlns:a16="http://schemas.microsoft.com/office/drawing/2014/main" id="{BFA658F0-F295-40A9-8BA8-1F6CBDFBBE09}"/>
              </a:ext>
            </a:extLst>
          </p:cNvPr>
          <p:cNvSpPr/>
          <p:nvPr userDrawn="1"/>
        </p:nvSpPr>
        <p:spPr>
          <a:xfrm flipH="1">
            <a:off x="8152968" y="1752327"/>
            <a:ext cx="3152309" cy="4408489"/>
          </a:xfrm>
          <a:prstGeom prst="corner">
            <a:avLst>
              <a:gd name="adj1" fmla="val 7085"/>
              <a:gd name="adj2" fmla="val 7750"/>
            </a:avLst>
          </a:prstGeom>
          <a:solidFill>
            <a:schemeClr val="tx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74007347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ormAutofit/>
          </a:bodyPr>
          <a:lstStyle>
            <a:lvl1pPr>
              <a:defRPr sz="4800"/>
            </a:lvl1pPr>
          </a:lstStyle>
          <a:p>
            <a:r>
              <a:rPr lang="en-US" noProof="0"/>
              <a:t>Click To Edit Master Title Style</a:t>
            </a:r>
          </a:p>
        </p:txBody>
      </p:sp>
      <p:sp>
        <p:nvSpPr>
          <p:cNvPr id="3" name="Date Placeholder 2"/>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4" name="Footer Placeholder 3"/>
          <p:cNvSpPr>
            <a:spLocks noGrp="1"/>
          </p:cNvSpPr>
          <p:nvPr>
            <p:ph type="ftr" sz="quarter" idx="11"/>
          </p:nvPr>
        </p:nvSpPr>
        <p:spPr/>
        <p:txBody>
          <a:bodyPr/>
          <a:lstStyle/>
          <a:p>
            <a:r>
              <a:rPr lang="en-US" noProof="0" dirty="0"/>
              <a:t>Add a footer </a:t>
            </a:r>
          </a:p>
        </p:txBody>
      </p:sp>
      <p:sp>
        <p:nvSpPr>
          <p:cNvPr id="5" name="Slide Number Placeholder 4"/>
          <p:cNvSpPr>
            <a:spLocks noGrp="1"/>
          </p:cNvSpPr>
          <p:nvPr>
            <p:ph type="sldNum" sz="quarter" idx="12"/>
          </p:nvPr>
        </p:nvSpPr>
        <p:spPr/>
        <p:txBody>
          <a:bodyPr/>
          <a:lstStyle/>
          <a:p>
            <a:fld id="{B38049E5-7B53-4E85-8972-7D6C4BCE5BB9}" type="slidenum">
              <a:rPr lang="en-US" noProof="0" smtClean="0"/>
              <a:t>‹#›</a:t>
            </a:fld>
            <a:endParaRPr lang="en-US" noProof="0" dirty="0"/>
          </a:p>
        </p:txBody>
      </p:sp>
    </p:spTree>
    <p:extLst>
      <p:ext uri="{BB962C8B-B14F-4D97-AF65-F5344CB8AC3E}">
        <p14:creationId xmlns:p14="http://schemas.microsoft.com/office/powerpoint/2010/main" val="2572544340"/>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ormAutofit/>
          </a:bodyPr>
          <a:lstStyle>
            <a:lvl1pPr>
              <a:defRPr sz="4800"/>
            </a:lvl1pPr>
          </a:lstStyle>
          <a:p>
            <a:r>
              <a:rPr lang="en-US" noProof="0"/>
              <a:t>Click To Edit Master Title Style</a:t>
            </a:r>
          </a:p>
        </p:txBody>
      </p:sp>
      <p:sp>
        <p:nvSpPr>
          <p:cNvPr id="3" name="Date Placeholder 2"/>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4" name="Footer Placeholder 3"/>
          <p:cNvSpPr>
            <a:spLocks noGrp="1"/>
          </p:cNvSpPr>
          <p:nvPr>
            <p:ph type="ftr" sz="quarter" idx="11"/>
          </p:nvPr>
        </p:nvSpPr>
        <p:spPr/>
        <p:txBody>
          <a:bodyPr/>
          <a:lstStyle/>
          <a:p>
            <a:r>
              <a:rPr lang="en-US" noProof="0" dirty="0"/>
              <a:t>Add a footer </a:t>
            </a:r>
          </a:p>
        </p:txBody>
      </p:sp>
      <p:sp>
        <p:nvSpPr>
          <p:cNvPr id="5" name="Slide Number Placeholder 4"/>
          <p:cNvSpPr>
            <a:spLocks noGrp="1"/>
          </p:cNvSpPr>
          <p:nvPr>
            <p:ph type="sldNum" sz="quarter" idx="12"/>
          </p:nvPr>
        </p:nvSpPr>
        <p:spPr/>
        <p:txBody>
          <a:bodyPr/>
          <a:lstStyle/>
          <a:p>
            <a:fld id="{B38049E5-7B53-4E85-8972-7D6C4BCE5BB9}" type="slidenum">
              <a:rPr lang="en-US" noProof="0" smtClean="0"/>
              <a:t>‹#›</a:t>
            </a:fld>
            <a:endParaRPr lang="en-US" noProof="0" dirty="0"/>
          </a:p>
        </p:txBody>
      </p:sp>
      <p:sp>
        <p:nvSpPr>
          <p:cNvPr id="7" name="Text Placeholder 6">
            <a:extLst>
              <a:ext uri="{FF2B5EF4-FFF2-40B4-BE49-F238E27FC236}">
                <a16:creationId xmlns:a16="http://schemas.microsoft.com/office/drawing/2014/main" id="{CAFD1631-6749-4027-9415-B72D163BBD58}"/>
              </a:ext>
            </a:extLst>
          </p:cNvPr>
          <p:cNvSpPr>
            <a:spLocks noGrp="1"/>
          </p:cNvSpPr>
          <p:nvPr>
            <p:ph type="body" sz="quarter" idx="13"/>
          </p:nvPr>
        </p:nvSpPr>
        <p:spPr>
          <a:xfrm>
            <a:off x="1560471" y="2297695"/>
            <a:ext cx="9071059" cy="2767600"/>
          </a:xfrm>
        </p:spPr>
        <p:txBody>
          <a:bodyPr anchor="ct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2266103089"/>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3" name="Footer Placeholder 2"/>
          <p:cNvSpPr>
            <a:spLocks noGrp="1"/>
          </p:cNvSpPr>
          <p:nvPr>
            <p:ph type="ftr" sz="quarter" idx="11"/>
          </p:nvPr>
        </p:nvSpPr>
        <p:spPr/>
        <p:txBody>
          <a:bodyPr/>
          <a:lstStyle/>
          <a:p>
            <a:r>
              <a:rPr lang="en-US" noProof="0" dirty="0"/>
              <a:t>Add a footer </a:t>
            </a:r>
          </a:p>
        </p:txBody>
      </p:sp>
      <p:sp>
        <p:nvSpPr>
          <p:cNvPr id="4" name="Slide Number Placeholder 3"/>
          <p:cNvSpPr>
            <a:spLocks noGrp="1"/>
          </p:cNvSpPr>
          <p:nvPr>
            <p:ph type="sldNum" sz="quarter" idx="12"/>
          </p:nvPr>
        </p:nvSpPr>
        <p:spPr/>
        <p:txBody>
          <a:bodyPr/>
          <a:lstStyle/>
          <a:p>
            <a:fld id="{B38049E5-7B53-4E85-8972-7D6C4BCE5BB9}" type="slidenum">
              <a:rPr lang="en-US" noProof="0" smtClean="0"/>
              <a:t>‹#›</a:t>
            </a:fld>
            <a:endParaRPr lang="en-US" noProof="0" dirty="0"/>
          </a:p>
        </p:txBody>
      </p:sp>
    </p:spTree>
    <p:extLst>
      <p:ext uri="{BB962C8B-B14F-4D97-AF65-F5344CB8AC3E}">
        <p14:creationId xmlns:p14="http://schemas.microsoft.com/office/powerpoint/2010/main" val="39901407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solidFill>
          <a:schemeClr val="bg2"/>
        </a:solidFill>
        <a:effectLst/>
      </p:bgPr>
    </p:bg>
    <p:spTree>
      <p:nvGrpSpPr>
        <p:cNvPr id="1" name=""/>
        <p:cNvGrpSpPr/>
        <p:nvPr/>
      </p:nvGrpSpPr>
      <p:grpSpPr>
        <a:xfrm>
          <a:off x="0" y="0"/>
          <a:ext cx="0" cy="0"/>
          <a:chOff x="0" y="0"/>
          <a:chExt cx="0" cy="0"/>
        </a:xfrm>
      </p:grpSpPr>
      <p:sp>
        <p:nvSpPr>
          <p:cNvPr id="8" name="Rectangle 7" title="Side bar">
            <a:extLst>
              <a:ext uri="{FF2B5EF4-FFF2-40B4-BE49-F238E27FC236}">
                <a16:creationId xmlns:a16="http://schemas.microsoft.com/office/drawing/2014/main" id="{FFA7AFEF-D97A-4A94-A884-7F95E91332B7}"/>
              </a:ext>
            </a:extLst>
          </p:cNvPr>
          <p:cNvSpPr/>
          <p:nvPr userDrawn="1"/>
        </p:nvSpPr>
        <p:spPr>
          <a:xfrm>
            <a:off x="622095" y="0"/>
            <a:ext cx="144000" cy="687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r>
              <a:rPr lang="en-US" noProof="0" dirty="0"/>
              <a:t>Add a footer </a:t>
            </a:r>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38049E5-7B53-4E85-8972-7D6C4BCE5BB9}" type="slidenum">
              <a:rPr lang="en-US" noProof="0" smtClean="0"/>
              <a:t>‹#›</a:t>
            </a:fld>
            <a:endParaRPr lang="en-US" noProof="0" dirty="0"/>
          </a:p>
        </p:txBody>
      </p:sp>
      <p:sp>
        <p:nvSpPr>
          <p:cNvPr id="9" name="Rectangle 8" title="Side bar"/>
          <p:cNvSpPr/>
          <p:nvPr/>
        </p:nvSpPr>
        <p:spPr>
          <a:xfrm>
            <a:off x="478095" y="376"/>
            <a:ext cx="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6303306"/>
      </p:ext>
    </p:extLst>
  </p:cSld>
  <p:clrMap bg1="lt1" tx1="dk1" bg2="lt2" tx2="dk2" accent1="accent1" accent2="accent2" accent3="accent3" accent4="accent4" accent5="accent5" accent6="accent6" hlink="hlink" folHlink="folHlink"/>
  <p:sldLayoutIdLst>
    <p:sldLayoutId id="2147483661" r:id="rId1"/>
    <p:sldLayoutId id="2147483670" r:id="rId2"/>
    <p:sldLayoutId id="2147483662" r:id="rId3"/>
    <p:sldLayoutId id="2147483668" r:id="rId4"/>
    <p:sldLayoutId id="2147483671" r:id="rId5"/>
    <p:sldLayoutId id="2147483669" r:id="rId6"/>
    <p:sldLayoutId id="2147483672" r:id="rId7"/>
    <p:sldLayoutId id="2147483663" r:id="rId8"/>
    <p:sldLayoutId id="2147483664" r:id="rId9"/>
    <p:sldLayoutId id="2147483665" r:id="rId10"/>
    <p:sldLayoutId id="2147483666" r:id="rId11"/>
    <p:sldLayoutId id="2147483673" r:id="rId12"/>
    <p:sldLayoutId id="2147483667" r:id="rId13"/>
  </p:sldLayoutIdLst>
  <p:transition spd="slow">
    <p:push dir="u"/>
  </p:transition>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42900" indent="-342900" algn="l" defTabSz="914400" rtl="0" eaLnBrk="1" latinLnBrk="0" hangingPunct="1">
        <a:lnSpc>
          <a:spcPct val="94000"/>
        </a:lnSpc>
        <a:spcBef>
          <a:spcPts val="1000"/>
        </a:spcBef>
        <a:spcAft>
          <a:spcPts val="200"/>
        </a:spcAft>
        <a:buFont typeface="Arial" panose="020B0604020202020204" pitchFamily="34" charset="0"/>
        <a:buChar char="•"/>
        <a:defRPr sz="2400" kern="1200" baseline="0">
          <a:solidFill>
            <a:schemeClr val="tx2"/>
          </a:solidFill>
          <a:latin typeface="+mn-lt"/>
          <a:ea typeface="+mn-ea"/>
          <a:cs typeface="+mn-cs"/>
        </a:defRPr>
      </a:lvl1pPr>
      <a:lvl2pPr marL="873252" indent="-342900" algn="l" defTabSz="914400" rtl="0" eaLnBrk="1" latinLnBrk="0" hangingPunct="1">
        <a:lnSpc>
          <a:spcPct val="94000"/>
        </a:lnSpc>
        <a:spcBef>
          <a:spcPts val="500"/>
        </a:spcBef>
        <a:spcAft>
          <a:spcPts val="200"/>
        </a:spcAft>
        <a:buFont typeface="Arial" panose="020B0604020202020204" pitchFamily="34" charset="0"/>
        <a:buChar char="•"/>
        <a:defRPr sz="2400" i="1" kern="1200" baseline="0">
          <a:solidFill>
            <a:schemeClr val="tx2"/>
          </a:solidFill>
          <a:latin typeface="+mn-lt"/>
          <a:ea typeface="+mn-ea"/>
          <a:cs typeface="+mn-cs"/>
        </a:defRPr>
      </a:lvl2pPr>
      <a:lvl3pPr marL="1330452" indent="-342900" algn="l" defTabSz="914400" rtl="0" eaLnBrk="1" latinLnBrk="0" hangingPunct="1">
        <a:lnSpc>
          <a:spcPct val="94000"/>
        </a:lnSpc>
        <a:spcBef>
          <a:spcPts val="500"/>
        </a:spcBef>
        <a:spcAft>
          <a:spcPts val="200"/>
        </a:spcAft>
        <a:buFont typeface="Arial" panose="020B0604020202020204" pitchFamily="34" charset="0"/>
        <a:buChar char="•"/>
        <a:defRPr sz="2000" kern="1200" baseline="0">
          <a:solidFill>
            <a:schemeClr val="tx2"/>
          </a:solidFill>
          <a:latin typeface="+mn-lt"/>
          <a:ea typeface="+mn-ea"/>
          <a:cs typeface="+mn-cs"/>
        </a:defRPr>
      </a:lvl3pPr>
      <a:lvl4pPr marL="1787652" indent="-342900" algn="l" defTabSz="914400" rtl="0" eaLnBrk="1" latinLnBrk="0" hangingPunct="1">
        <a:lnSpc>
          <a:spcPct val="94000"/>
        </a:lnSpc>
        <a:spcBef>
          <a:spcPts val="500"/>
        </a:spcBef>
        <a:spcAft>
          <a:spcPts val="200"/>
        </a:spcAft>
        <a:buFont typeface="Arial" panose="020B0604020202020204" pitchFamily="34" charset="0"/>
        <a:buChar char="•"/>
        <a:defRPr sz="2000" i="1" kern="1200" baseline="0">
          <a:solidFill>
            <a:schemeClr val="tx2"/>
          </a:solidFill>
          <a:latin typeface="+mn-lt"/>
          <a:ea typeface="+mn-ea"/>
          <a:cs typeface="+mn-cs"/>
        </a:defRPr>
      </a:lvl4pPr>
      <a:lvl5pPr marL="2187702" indent="-285750" algn="l" defTabSz="914400" rtl="0" eaLnBrk="1" latinLnBrk="0" hangingPunct="1">
        <a:lnSpc>
          <a:spcPct val="94000"/>
        </a:lnSpc>
        <a:spcBef>
          <a:spcPts val="500"/>
        </a:spcBef>
        <a:spcAft>
          <a:spcPts val="200"/>
        </a:spcAft>
        <a:buFont typeface="Arial" panose="020B0604020202020204" pitchFamily="34" charset="0"/>
        <a:buChar char="•"/>
        <a:defRPr sz="18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hyperlink" Target="https://citeseerx.ist.psu.edu/viewdoc/download?doi=10.1.1.1050.1278&amp;rep=rep1&amp;type=pdf" TargetMode="External"/><Relationship Id="rId2" Type="http://schemas.openxmlformats.org/officeDocument/2006/relationships/hyperlink" Target="https://www.sciencedirect.com/science/article/pii/S0925527300001584?casa_token=-coB7VpWsrIAAAAA:br567jvFvvJrX_dc1jWao7sODaPj3BTdBvW3veVh5lWzuY8XpNaI67qh2JqYitnVg7Ijj7_WukP2" TargetMode="External"/><Relationship Id="rId1" Type="http://schemas.openxmlformats.org/officeDocument/2006/relationships/slideLayout" Target="../slideLayouts/slideLayout3.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889FE-7B85-40C7-8441-909223A9B382}"/>
              </a:ext>
            </a:extLst>
          </p:cNvPr>
          <p:cNvSpPr>
            <a:spLocks noGrp="1"/>
          </p:cNvSpPr>
          <p:nvPr>
            <p:ph type="title"/>
          </p:nvPr>
        </p:nvSpPr>
        <p:spPr>
          <a:xfrm>
            <a:off x="765025" y="1301360"/>
            <a:ext cx="9612971" cy="2852737"/>
          </a:xfrm>
        </p:spPr>
        <p:txBody>
          <a:bodyPr anchor="b">
            <a:normAutofit/>
          </a:bodyPr>
          <a:lstStyle/>
          <a:p>
            <a:r>
              <a:rPr lang="en-US" sz="4500" dirty="0"/>
              <a:t>University of Wales Trinity Saint David</a:t>
            </a:r>
            <a:br>
              <a:rPr lang="en-US" sz="4500" dirty="0"/>
            </a:br>
            <a:br>
              <a:rPr lang="en-US" sz="4500" dirty="0"/>
            </a:br>
            <a:br>
              <a:rPr lang="en-US" sz="4500" dirty="0"/>
            </a:br>
            <a:endParaRPr lang="en-US" sz="4500" dirty="0"/>
          </a:p>
        </p:txBody>
      </p:sp>
      <p:sp>
        <p:nvSpPr>
          <p:cNvPr id="8" name="Subtitle 2">
            <a:extLst>
              <a:ext uri="{FF2B5EF4-FFF2-40B4-BE49-F238E27FC236}">
                <a16:creationId xmlns:a16="http://schemas.microsoft.com/office/drawing/2014/main" id="{142EA232-D6A6-4539-8739-F9FF448C4D54}"/>
              </a:ext>
            </a:extLst>
          </p:cNvPr>
          <p:cNvSpPr>
            <a:spLocks noGrp="1"/>
          </p:cNvSpPr>
          <p:nvPr>
            <p:ph type="body" idx="1"/>
          </p:nvPr>
        </p:nvSpPr>
        <p:spPr>
          <a:xfrm>
            <a:off x="-162560" y="2743200"/>
            <a:ext cx="10911839" cy="2616452"/>
          </a:xfrm>
        </p:spPr>
        <p:txBody>
          <a:bodyPr>
            <a:normAutofit fontScale="92500" lnSpcReduction="10000"/>
          </a:bodyPr>
          <a:lstStyle/>
          <a:p>
            <a:pPr>
              <a:spcAft>
                <a:spcPts val="600"/>
              </a:spcAft>
            </a:pPr>
            <a:r>
              <a:rPr lang="en-US" dirty="0"/>
              <a:t>Effective Team Working and Communication   </a:t>
            </a:r>
          </a:p>
          <a:p>
            <a:pPr>
              <a:spcAft>
                <a:spcPts val="600"/>
              </a:spcAft>
            </a:pPr>
            <a:r>
              <a:rPr lang="en-US" dirty="0"/>
              <a:t>BMSW4002-LON</a:t>
            </a:r>
          </a:p>
          <a:p>
            <a:pPr>
              <a:spcAft>
                <a:spcPts val="600"/>
              </a:spcAft>
            </a:pPr>
            <a:r>
              <a:rPr lang="en-US" dirty="0"/>
              <a:t>Students: Alina Ionela Ghinea-2020634 Group Leader</a:t>
            </a:r>
          </a:p>
          <a:p>
            <a:pPr>
              <a:spcAft>
                <a:spcPts val="600"/>
              </a:spcAft>
            </a:pPr>
            <a:r>
              <a:rPr lang="en-US" dirty="0"/>
              <a:t>Ana Maria Olaru-2027949</a:t>
            </a:r>
          </a:p>
          <a:p>
            <a:pPr>
              <a:spcAft>
                <a:spcPts val="600"/>
              </a:spcAft>
            </a:pPr>
            <a:r>
              <a:rPr lang="en-US" dirty="0"/>
              <a:t>Gelu Sorin Paraschiv-2027632</a:t>
            </a:r>
          </a:p>
          <a:p>
            <a:pPr>
              <a:spcAft>
                <a:spcPts val="600"/>
              </a:spcAft>
            </a:pPr>
            <a:r>
              <a:rPr lang="en-US" dirty="0"/>
              <a:t>Kristian Topolovski-</a:t>
            </a:r>
            <a:r>
              <a:rPr lang="en-US" sz="2400" dirty="0">
                <a:solidFill>
                  <a:srgbClr val="FFFFFF"/>
                </a:solidFill>
              </a:rPr>
              <a:t> 20188313</a:t>
            </a:r>
            <a:endParaRPr lang="en-US" dirty="0"/>
          </a:p>
          <a:p>
            <a:pPr>
              <a:spcAft>
                <a:spcPts val="600"/>
              </a:spcAft>
            </a:pPr>
            <a:endParaRPr lang="en-US" dirty="0"/>
          </a:p>
        </p:txBody>
      </p:sp>
      <p:pic>
        <p:nvPicPr>
          <p:cNvPr id="4" name="Picture 3" descr="A picture containing text&#10;&#10;Description automatically generated">
            <a:extLst>
              <a:ext uri="{FF2B5EF4-FFF2-40B4-BE49-F238E27FC236}">
                <a16:creationId xmlns:a16="http://schemas.microsoft.com/office/drawing/2014/main" id="{4CE5DBB6-3917-4708-A593-FC34FC037355}"/>
              </a:ext>
            </a:extLst>
          </p:cNvPr>
          <p:cNvPicPr>
            <a:picLocks noChangeAspect="1"/>
          </p:cNvPicPr>
          <p:nvPr/>
        </p:nvPicPr>
        <p:blipFill>
          <a:blip r:embed="rId2"/>
          <a:stretch>
            <a:fillRect/>
          </a:stretch>
        </p:blipFill>
        <p:spPr>
          <a:xfrm>
            <a:off x="144347" y="171298"/>
            <a:ext cx="1453561" cy="1366347"/>
          </a:xfrm>
          <a:prstGeom prst="rect">
            <a:avLst/>
          </a:prstGeom>
          <a:noFill/>
        </p:spPr>
      </p:pic>
    </p:spTree>
    <p:extLst>
      <p:ext uri="{BB962C8B-B14F-4D97-AF65-F5344CB8AC3E}">
        <p14:creationId xmlns:p14="http://schemas.microsoft.com/office/powerpoint/2010/main" val="246167827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DF258-FBDF-4B27-9629-7EDE5A44E595}"/>
              </a:ext>
            </a:extLst>
          </p:cNvPr>
          <p:cNvSpPr>
            <a:spLocks noGrp="1"/>
          </p:cNvSpPr>
          <p:nvPr>
            <p:ph type="title"/>
          </p:nvPr>
        </p:nvSpPr>
        <p:spPr/>
        <p:txBody>
          <a:bodyPr/>
          <a:lstStyle/>
          <a:p>
            <a:pPr algn="ctr"/>
            <a:r>
              <a:rPr lang="en-US" dirty="0">
                <a:latin typeface="+mn-lt"/>
              </a:rPr>
              <a:t>Table of Contents</a:t>
            </a:r>
          </a:p>
        </p:txBody>
      </p:sp>
      <p:sp>
        <p:nvSpPr>
          <p:cNvPr id="3" name="Content Placeholder 2">
            <a:extLst>
              <a:ext uri="{FF2B5EF4-FFF2-40B4-BE49-F238E27FC236}">
                <a16:creationId xmlns:a16="http://schemas.microsoft.com/office/drawing/2014/main" id="{9276B044-A495-4FDE-B341-D8F787F3BAD4}"/>
              </a:ext>
            </a:extLst>
          </p:cNvPr>
          <p:cNvSpPr>
            <a:spLocks noGrp="1"/>
          </p:cNvSpPr>
          <p:nvPr>
            <p:ph idx="1"/>
          </p:nvPr>
        </p:nvSpPr>
        <p:spPr/>
        <p:txBody>
          <a:bodyPr/>
          <a:lstStyle/>
          <a:p>
            <a:endParaRPr lang="en-US" dirty="0"/>
          </a:p>
          <a:p>
            <a:pPr marL="0" indent="0">
              <a:buNone/>
            </a:pPr>
            <a:endParaRPr lang="en-US" dirty="0"/>
          </a:p>
        </p:txBody>
      </p:sp>
      <p:sp>
        <p:nvSpPr>
          <p:cNvPr id="4" name="TextBox 3">
            <a:extLst>
              <a:ext uri="{FF2B5EF4-FFF2-40B4-BE49-F238E27FC236}">
                <a16:creationId xmlns:a16="http://schemas.microsoft.com/office/drawing/2014/main" id="{8C87B042-0E82-4855-A268-32CFA31C80C3}"/>
              </a:ext>
            </a:extLst>
          </p:cNvPr>
          <p:cNvSpPr txBox="1"/>
          <p:nvPr/>
        </p:nvSpPr>
        <p:spPr>
          <a:xfrm>
            <a:off x="1885950" y="2198707"/>
            <a:ext cx="9086850" cy="2954655"/>
          </a:xfrm>
          <a:prstGeom prst="rect">
            <a:avLst/>
          </a:prstGeom>
          <a:noFill/>
        </p:spPr>
        <p:txBody>
          <a:bodyPr wrap="square" rtlCol="0">
            <a:spAutoFit/>
          </a:bodyPr>
          <a:lstStyle/>
          <a:p>
            <a:pPr>
              <a:buFont typeface="Wingdings" panose="05000000000000000000" pitchFamily="2" charset="2"/>
              <a:buChar char="q"/>
            </a:pPr>
            <a:r>
              <a:rPr lang="en-GB" sz="2800" dirty="0">
                <a:solidFill>
                  <a:schemeClr val="accent5">
                    <a:lumMod val="50000"/>
                  </a:schemeClr>
                </a:solidFill>
              </a:rPr>
              <a:t>Introduction</a:t>
            </a:r>
          </a:p>
          <a:p>
            <a:pPr>
              <a:buFont typeface="Wingdings" panose="05000000000000000000" pitchFamily="2" charset="2"/>
              <a:buChar char="q"/>
            </a:pPr>
            <a:r>
              <a:rPr lang="en-GB" sz="2800" dirty="0">
                <a:solidFill>
                  <a:schemeClr val="accent5">
                    <a:lumMod val="50000"/>
                  </a:schemeClr>
                </a:solidFill>
              </a:rPr>
              <a:t>Benefits of team working</a:t>
            </a:r>
          </a:p>
          <a:p>
            <a:pPr>
              <a:buFont typeface="Wingdings" panose="05000000000000000000" pitchFamily="2" charset="2"/>
              <a:buChar char="q"/>
            </a:pPr>
            <a:r>
              <a:rPr lang="en-GB" sz="2800" dirty="0">
                <a:solidFill>
                  <a:schemeClr val="accent5">
                    <a:lumMod val="50000"/>
                  </a:schemeClr>
                </a:solidFill>
              </a:rPr>
              <a:t>Stages of team development </a:t>
            </a:r>
          </a:p>
          <a:p>
            <a:pPr>
              <a:buFont typeface="Wingdings" panose="05000000000000000000" pitchFamily="2" charset="2"/>
              <a:buChar char="q"/>
            </a:pPr>
            <a:r>
              <a:rPr lang="en-GB" sz="2800" dirty="0">
                <a:solidFill>
                  <a:schemeClr val="accent5">
                    <a:lumMod val="50000"/>
                  </a:schemeClr>
                </a:solidFill>
              </a:rPr>
              <a:t>Team roles</a:t>
            </a:r>
          </a:p>
          <a:p>
            <a:pPr>
              <a:buFont typeface="Wingdings" panose="05000000000000000000" pitchFamily="2" charset="2"/>
              <a:buChar char="q"/>
            </a:pPr>
            <a:r>
              <a:rPr lang="en-GB" sz="2800" dirty="0">
                <a:solidFill>
                  <a:schemeClr val="accent5">
                    <a:lumMod val="50000"/>
                  </a:schemeClr>
                </a:solidFill>
              </a:rPr>
              <a:t> Managing conflict </a:t>
            </a:r>
          </a:p>
          <a:p>
            <a:pPr>
              <a:buFont typeface="Wingdings" panose="05000000000000000000" pitchFamily="2" charset="2"/>
              <a:buChar char="q"/>
            </a:pPr>
            <a:r>
              <a:rPr lang="en-GB" sz="2800" dirty="0">
                <a:solidFill>
                  <a:schemeClr val="accent5">
                    <a:lumMod val="50000"/>
                  </a:schemeClr>
                </a:solidFill>
              </a:rPr>
              <a:t> Successful team development</a:t>
            </a:r>
          </a:p>
          <a:p>
            <a:endParaRPr lang="en-GB" dirty="0"/>
          </a:p>
        </p:txBody>
      </p:sp>
      <p:pic>
        <p:nvPicPr>
          <p:cNvPr id="5" name="Picture 4" descr="A picture containing text&#10;&#10;Description automatically generated">
            <a:extLst>
              <a:ext uri="{FF2B5EF4-FFF2-40B4-BE49-F238E27FC236}">
                <a16:creationId xmlns:a16="http://schemas.microsoft.com/office/drawing/2014/main" id="{2A08F801-FCE7-4344-95E4-BC55E02D1419}"/>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6845354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8594-E3E7-4921-BB26-C93A4252F5E9}"/>
              </a:ext>
            </a:extLst>
          </p:cNvPr>
          <p:cNvSpPr>
            <a:spLocks noGrp="1"/>
          </p:cNvSpPr>
          <p:nvPr>
            <p:ph type="ctrTitle"/>
          </p:nvPr>
        </p:nvSpPr>
        <p:spPr>
          <a:xfrm>
            <a:off x="1915128" y="1397977"/>
            <a:ext cx="8590947" cy="811823"/>
          </a:xfrm>
        </p:spPr>
        <p:txBody>
          <a:bodyPr/>
          <a:lstStyle/>
          <a:p>
            <a:r>
              <a:rPr lang="en-US" sz="4800" cap="none" dirty="0">
                <a:latin typeface="+mn-lt"/>
              </a:rPr>
              <a:t>Introduction</a:t>
            </a:r>
          </a:p>
        </p:txBody>
      </p:sp>
      <p:sp>
        <p:nvSpPr>
          <p:cNvPr id="3" name="TextBox 2">
            <a:extLst>
              <a:ext uri="{FF2B5EF4-FFF2-40B4-BE49-F238E27FC236}">
                <a16:creationId xmlns:a16="http://schemas.microsoft.com/office/drawing/2014/main" id="{8FB59954-652D-4E08-924A-B39E9D246745}"/>
              </a:ext>
            </a:extLst>
          </p:cNvPr>
          <p:cNvSpPr txBox="1"/>
          <p:nvPr/>
        </p:nvSpPr>
        <p:spPr>
          <a:xfrm>
            <a:off x="1609725" y="2209800"/>
            <a:ext cx="9353550" cy="4401205"/>
          </a:xfrm>
          <a:prstGeom prst="rect">
            <a:avLst/>
          </a:prstGeom>
          <a:noFill/>
        </p:spPr>
        <p:txBody>
          <a:bodyPr wrap="square" rtlCol="0">
            <a:spAutoFit/>
          </a:bodyPr>
          <a:lstStyle/>
          <a:p>
            <a:r>
              <a:rPr lang="en-GB" sz="2000" dirty="0">
                <a:solidFill>
                  <a:srgbClr val="1F497D"/>
                </a:solidFill>
              </a:rPr>
              <a:t>	Researchers all over the world have highlighted the significance of teams in an organisational perspective. Most organisations that seek improved efficiency have embraced teams in the belief that, they are the way to meet the demands of a turbulent and challenging market place . (Fisher, Hunter and Macrosson,1997, pp.232-242) 		</a:t>
            </a:r>
          </a:p>
          <a:p>
            <a:endParaRPr lang="en-GB" sz="2000" dirty="0">
              <a:solidFill>
                <a:srgbClr val="1F497D"/>
              </a:solidFill>
            </a:endParaRPr>
          </a:p>
          <a:p>
            <a:endParaRPr lang="en-GB" sz="2000" dirty="0">
              <a:solidFill>
                <a:srgbClr val="1F497D"/>
              </a:solidFill>
            </a:endParaRPr>
          </a:p>
          <a:p>
            <a:endParaRPr lang="en-GB" sz="2000" dirty="0">
              <a:solidFill>
                <a:srgbClr val="1F497D"/>
              </a:solidFill>
            </a:endParaRPr>
          </a:p>
          <a:p>
            <a:r>
              <a:rPr lang="en-GB" sz="2000" dirty="0">
                <a:solidFill>
                  <a:srgbClr val="1F497D"/>
                </a:solidFill>
              </a:rPr>
              <a:t>	In this presentation we are going to present Teamwork, its benefits and roles, outlining the steps and considerations that need to be made in order to introduce effective team working.</a:t>
            </a:r>
          </a:p>
          <a:p>
            <a:endParaRPr lang="en-GB" sz="2000" dirty="0">
              <a:solidFill>
                <a:srgbClr val="1F497D"/>
              </a:solidFill>
            </a:endParaRPr>
          </a:p>
          <a:p>
            <a:endParaRPr lang="en-GB" sz="2000" dirty="0">
              <a:solidFill>
                <a:srgbClr val="1F497D"/>
              </a:solidFill>
            </a:endParaRPr>
          </a:p>
          <a:p>
            <a:r>
              <a:rPr lang="en-GB" sz="2000" dirty="0">
                <a:solidFill>
                  <a:srgbClr val="1F497D"/>
                </a:solidFill>
              </a:rPr>
              <a:t>	</a:t>
            </a:r>
          </a:p>
        </p:txBody>
      </p:sp>
      <p:pic>
        <p:nvPicPr>
          <p:cNvPr id="4" name="Picture 3" descr="A picture containing text&#10;&#10;Description automatically generated">
            <a:extLst>
              <a:ext uri="{FF2B5EF4-FFF2-40B4-BE49-F238E27FC236}">
                <a16:creationId xmlns:a16="http://schemas.microsoft.com/office/drawing/2014/main" id="{C1C726C5-F448-4D96-B365-63F96DCC5B9A}"/>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68254508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FAA9C-DDDA-49B6-B168-3A17B3DEC6AF}"/>
              </a:ext>
            </a:extLst>
          </p:cNvPr>
          <p:cNvSpPr>
            <a:spLocks noGrp="1"/>
          </p:cNvSpPr>
          <p:nvPr>
            <p:ph type="title"/>
          </p:nvPr>
        </p:nvSpPr>
        <p:spPr/>
        <p:txBody>
          <a:bodyPr/>
          <a:lstStyle/>
          <a:p>
            <a:r>
              <a:rPr lang="en-US" dirty="0">
                <a:latin typeface="+mn-lt"/>
              </a:rPr>
              <a:t>Benefits of Team Working</a:t>
            </a:r>
            <a:endParaRPr lang="en-GB" dirty="0"/>
          </a:p>
        </p:txBody>
      </p:sp>
      <p:sp>
        <p:nvSpPr>
          <p:cNvPr id="3" name="Content Placeholder 2">
            <a:extLst>
              <a:ext uri="{FF2B5EF4-FFF2-40B4-BE49-F238E27FC236}">
                <a16:creationId xmlns:a16="http://schemas.microsoft.com/office/drawing/2014/main" id="{A142967C-4519-424F-B71C-876F4B17D12F}"/>
              </a:ext>
            </a:extLst>
          </p:cNvPr>
          <p:cNvSpPr>
            <a:spLocks noGrp="1"/>
          </p:cNvSpPr>
          <p:nvPr>
            <p:ph idx="1"/>
          </p:nvPr>
        </p:nvSpPr>
        <p:spPr/>
        <p:txBody>
          <a:bodyPr/>
          <a:lstStyle/>
          <a:p>
            <a:r>
              <a:rPr lang="en-GB" sz="2400" dirty="0"/>
              <a:t>Working together facilities idea generation and more creativity.</a:t>
            </a:r>
          </a:p>
          <a:p>
            <a:r>
              <a:rPr lang="en-GB" sz="2400" dirty="0"/>
              <a:t>Multi skilled personnel. </a:t>
            </a:r>
          </a:p>
          <a:p>
            <a:r>
              <a:rPr lang="en-GB" sz="2400" dirty="0"/>
              <a:t>Highlights leaders. </a:t>
            </a:r>
          </a:p>
          <a:p>
            <a:r>
              <a:rPr lang="en-GB" sz="2400" dirty="0"/>
              <a:t>Increases service levels. </a:t>
            </a:r>
          </a:p>
          <a:p>
            <a:r>
              <a:rPr lang="en-GB" sz="2400" dirty="0"/>
              <a:t>Boost staff morale &amp; motivation. </a:t>
            </a:r>
          </a:p>
          <a:p>
            <a:r>
              <a:rPr lang="en-GB" sz="2400" dirty="0"/>
              <a:t>Sharing of knowledge and skills. </a:t>
            </a:r>
            <a:endParaRPr lang="en-US" sz="2400" dirty="0"/>
          </a:p>
          <a:p>
            <a:endParaRPr lang="en-GB" dirty="0"/>
          </a:p>
        </p:txBody>
      </p:sp>
      <p:pic>
        <p:nvPicPr>
          <p:cNvPr id="4" name="Picture 3" descr="A picture containing text&#10;&#10;Description automatically generated">
            <a:extLst>
              <a:ext uri="{FF2B5EF4-FFF2-40B4-BE49-F238E27FC236}">
                <a16:creationId xmlns:a16="http://schemas.microsoft.com/office/drawing/2014/main" id="{2E76A3F8-C8A4-4E5A-8507-0A31D928C304}"/>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12791367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ine 4">
            <a:extLst>
              <a:ext uri="{FF2B5EF4-FFF2-40B4-BE49-F238E27FC236}">
                <a16:creationId xmlns:a16="http://schemas.microsoft.com/office/drawing/2014/main" id="{45B6033F-122A-EB47-A194-9F3988474A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9845" y="2285999"/>
            <a:ext cx="3711296" cy="3581401"/>
          </a:xfrm>
          <a:prstGeom prst="rect">
            <a:avLst/>
          </a:prstGeom>
          <a:noFill/>
        </p:spPr>
      </p:pic>
      <p:sp>
        <p:nvSpPr>
          <p:cNvPr id="3" name="Content Placeholder 2">
            <a:extLst>
              <a:ext uri="{FF2B5EF4-FFF2-40B4-BE49-F238E27FC236}">
                <a16:creationId xmlns:a16="http://schemas.microsoft.com/office/drawing/2014/main" id="{F4877922-221D-44CF-894B-9834ACF575B7}"/>
              </a:ext>
            </a:extLst>
          </p:cNvPr>
          <p:cNvSpPr>
            <a:spLocks noGrp="1"/>
          </p:cNvSpPr>
          <p:nvPr>
            <p:ph sz="half" idx="2"/>
          </p:nvPr>
        </p:nvSpPr>
        <p:spPr>
          <a:xfrm>
            <a:off x="5695950" y="419101"/>
            <a:ext cx="5277239" cy="5448300"/>
          </a:xfrm>
        </p:spPr>
        <p:txBody>
          <a:bodyPr>
            <a:normAutofit/>
          </a:bodyPr>
          <a:lstStyle/>
          <a:p>
            <a:pPr marL="0" indent="0">
              <a:buNone/>
            </a:pPr>
            <a:endParaRPr lang="en-GB" sz="2000" dirty="0"/>
          </a:p>
          <a:p>
            <a:pPr marL="0" indent="0">
              <a:buNone/>
            </a:pPr>
            <a:endParaRPr lang="en-GB" sz="2600" dirty="0"/>
          </a:p>
          <a:p>
            <a:pPr marL="0" indent="0">
              <a:buNone/>
            </a:pPr>
            <a:r>
              <a:rPr lang="en-GB" sz="2600" dirty="0"/>
              <a:t>	</a:t>
            </a:r>
            <a:r>
              <a:rPr lang="en-GB" dirty="0"/>
              <a:t>1. Deadlines</a:t>
            </a:r>
          </a:p>
          <a:p>
            <a:pPr marL="0" indent="0">
              <a:buNone/>
            </a:pPr>
            <a:r>
              <a:rPr lang="en-GB" dirty="0"/>
              <a:t>‐Don’t work alone always work in a team, and it will be easier. </a:t>
            </a:r>
          </a:p>
          <a:p>
            <a:pPr marL="0" indent="0">
              <a:buNone/>
            </a:pPr>
            <a:endParaRPr lang="en-GB" dirty="0"/>
          </a:p>
          <a:p>
            <a:pPr marL="0" indent="0">
              <a:buNone/>
            </a:pPr>
            <a:endParaRPr lang="en-GB" dirty="0"/>
          </a:p>
          <a:p>
            <a:pPr marL="0" indent="0">
              <a:buNone/>
            </a:pPr>
            <a:r>
              <a:rPr lang="en-GB" dirty="0"/>
              <a:t>	2. Support Network </a:t>
            </a:r>
          </a:p>
          <a:p>
            <a:pPr marL="0" indent="0">
              <a:buNone/>
            </a:pPr>
            <a:r>
              <a:rPr lang="en-GB" dirty="0"/>
              <a:t>‐keeping people united in the team overcomes any difficulties. </a:t>
            </a:r>
          </a:p>
          <a:p>
            <a:pPr marL="0" indent="0">
              <a:buNone/>
            </a:pPr>
            <a:r>
              <a:rPr lang="en-GB" sz="2400" dirty="0">
                <a:latin typeface="Calibri" panose="020F0502020204030204" pitchFamily="34" charset="0"/>
              </a:rPr>
              <a:t> </a:t>
            </a:r>
            <a:r>
              <a:rPr lang="en-GB" sz="2000" dirty="0">
                <a:latin typeface="Calibri" panose="020F0502020204030204" pitchFamily="34" charset="0"/>
              </a:rPr>
              <a:t>(By Ricardo Singh updated: 23 November 2020, first publication: </a:t>
            </a:r>
            <a:r>
              <a:rPr lang="en-GB" sz="2000" dirty="0" err="1">
                <a:latin typeface="Calibri" panose="020F0502020204030204" pitchFamily="34" charset="0"/>
              </a:rPr>
              <a:t>july</a:t>
            </a:r>
            <a:r>
              <a:rPr lang="en-GB" sz="2000" dirty="0">
                <a:latin typeface="Calibri" panose="020F0502020204030204" pitchFamily="34" charset="0"/>
              </a:rPr>
              <a:t> 2020)</a:t>
            </a:r>
            <a:endParaRPr lang="en-US" sz="2000" dirty="0"/>
          </a:p>
          <a:p>
            <a:endParaRPr lang="en-GB" sz="1500" dirty="0"/>
          </a:p>
        </p:txBody>
      </p:sp>
    </p:spTree>
    <p:extLst>
      <p:ext uri="{BB962C8B-B14F-4D97-AF65-F5344CB8AC3E}">
        <p14:creationId xmlns:p14="http://schemas.microsoft.com/office/powerpoint/2010/main" val="178934305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E9443C-DB6E-4057-BB36-38AE2BB52BBA}"/>
              </a:ext>
            </a:extLst>
          </p:cNvPr>
          <p:cNvSpPr>
            <a:spLocks noGrp="1"/>
          </p:cNvSpPr>
          <p:nvPr>
            <p:ph idx="1"/>
          </p:nvPr>
        </p:nvSpPr>
        <p:spPr/>
        <p:txBody>
          <a:bodyPr/>
          <a:lstStyle/>
          <a:p>
            <a:pPr marL="0" indent="0">
              <a:buNone/>
            </a:pPr>
            <a:r>
              <a:rPr lang="en-GB" sz="2400" dirty="0"/>
              <a:t>	</a:t>
            </a:r>
          </a:p>
          <a:p>
            <a:pPr marL="0" indent="0">
              <a:buNone/>
            </a:pPr>
            <a:r>
              <a:rPr lang="en-GB" dirty="0"/>
              <a:t>	</a:t>
            </a:r>
            <a:r>
              <a:rPr lang="en-GB" sz="2400" dirty="0"/>
              <a:t>3. Problem solving </a:t>
            </a:r>
          </a:p>
          <a:p>
            <a:pPr marL="0" indent="0">
              <a:buNone/>
            </a:pPr>
            <a:r>
              <a:rPr lang="en-GB" sz="2400" dirty="0"/>
              <a:t>‐The image of group of people is differentiated by skills and knowledge. </a:t>
            </a:r>
          </a:p>
          <a:p>
            <a:pPr marL="0" indent="0">
              <a:buNone/>
            </a:pPr>
            <a:r>
              <a:rPr lang="en-GB" sz="2400" dirty="0"/>
              <a:t>	4. Trust within teams </a:t>
            </a:r>
          </a:p>
          <a:p>
            <a:pPr marL="0" indent="0">
              <a:buNone/>
            </a:pPr>
            <a:r>
              <a:rPr lang="en-GB" sz="2400" dirty="0"/>
              <a:t>‐Team members begin to collaborate and achieve their goals together, and begin to have confidence, efficiency in the team. </a:t>
            </a:r>
          </a:p>
          <a:p>
            <a:endParaRPr lang="en-GB" dirty="0"/>
          </a:p>
        </p:txBody>
      </p:sp>
    </p:spTree>
    <p:extLst>
      <p:ext uri="{BB962C8B-B14F-4D97-AF65-F5344CB8AC3E}">
        <p14:creationId xmlns:p14="http://schemas.microsoft.com/office/powerpoint/2010/main" val="532866189"/>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picture containing text&#10;&#10;Description automatically generated">
            <a:extLst>
              <a:ext uri="{FF2B5EF4-FFF2-40B4-BE49-F238E27FC236}">
                <a16:creationId xmlns:a16="http://schemas.microsoft.com/office/drawing/2014/main" id="{38B85400-56E8-499C-8317-05E210AF49E4}"/>
              </a:ext>
            </a:extLst>
          </p:cNvPr>
          <p:cNvPicPr>
            <a:picLocks noChangeAspect="1"/>
          </p:cNvPicPr>
          <p:nvPr/>
        </p:nvPicPr>
        <p:blipFill>
          <a:blip r:embed="rId2"/>
          <a:stretch>
            <a:fillRect/>
          </a:stretch>
        </p:blipFill>
        <p:spPr>
          <a:xfrm>
            <a:off x="10707243" y="52550"/>
            <a:ext cx="1453561" cy="1366347"/>
          </a:xfrm>
          <a:prstGeom prst="rect">
            <a:avLst/>
          </a:prstGeom>
          <a:noFill/>
        </p:spPr>
      </p:pic>
      <p:sp>
        <p:nvSpPr>
          <p:cNvPr id="3" name="TextBox 2">
            <a:extLst>
              <a:ext uri="{FF2B5EF4-FFF2-40B4-BE49-F238E27FC236}">
                <a16:creationId xmlns:a16="http://schemas.microsoft.com/office/drawing/2014/main" id="{122134EE-A8A0-44E9-81BE-079100B7079A}"/>
              </a:ext>
            </a:extLst>
          </p:cNvPr>
          <p:cNvSpPr txBox="1"/>
          <p:nvPr/>
        </p:nvSpPr>
        <p:spPr>
          <a:xfrm>
            <a:off x="1047750" y="466725"/>
            <a:ext cx="9953625" cy="4247317"/>
          </a:xfrm>
          <a:prstGeom prst="rect">
            <a:avLst/>
          </a:prstGeom>
          <a:noFill/>
        </p:spPr>
        <p:txBody>
          <a:bodyPr wrap="square" rtlCol="0">
            <a:spAutoFit/>
          </a:bodyPr>
          <a:lstStyle/>
          <a:p>
            <a:pPr marL="0" indent="0">
              <a:buNone/>
            </a:pPr>
            <a:endParaRPr lang="en-GB" sz="2400" dirty="0">
              <a:solidFill>
                <a:srgbClr val="1F497D"/>
              </a:solidFill>
            </a:endParaRPr>
          </a:p>
          <a:p>
            <a:pPr marL="0" indent="0">
              <a:buNone/>
            </a:pPr>
            <a:endParaRPr lang="en-GB" sz="2400" dirty="0">
              <a:solidFill>
                <a:srgbClr val="1F497D"/>
              </a:solidFill>
            </a:endParaRPr>
          </a:p>
          <a:p>
            <a:pPr marL="0" indent="0">
              <a:buNone/>
            </a:pPr>
            <a:endParaRPr lang="en-GB" sz="2400" dirty="0">
              <a:solidFill>
                <a:srgbClr val="1F497D"/>
              </a:solidFill>
            </a:endParaRPr>
          </a:p>
          <a:p>
            <a:pPr marL="0" indent="0">
              <a:buNone/>
            </a:pPr>
            <a:r>
              <a:rPr lang="en-GB" sz="2400" dirty="0">
                <a:solidFill>
                  <a:srgbClr val="1F497D"/>
                </a:solidFill>
              </a:rPr>
              <a:t>	5. Sharing of knowledge and skills </a:t>
            </a:r>
          </a:p>
          <a:p>
            <a:pPr marL="0" indent="0">
              <a:buNone/>
            </a:pPr>
            <a:r>
              <a:rPr lang="en-GB" sz="2000" dirty="0">
                <a:solidFill>
                  <a:srgbClr val="1F497D"/>
                </a:solidFill>
              </a:rPr>
              <a:t>‐Sharing knowledge and skills will benefit the team, and ultimately the entire company to progress. </a:t>
            </a:r>
          </a:p>
          <a:p>
            <a:pPr marL="0" indent="0">
              <a:buNone/>
            </a:pPr>
            <a:r>
              <a:rPr lang="en-GB" sz="2400" dirty="0">
                <a:solidFill>
                  <a:srgbClr val="1F497D"/>
                </a:solidFill>
              </a:rPr>
              <a:t>	6. Team leadership </a:t>
            </a:r>
          </a:p>
          <a:p>
            <a:pPr marL="0" indent="0">
              <a:buNone/>
            </a:pPr>
            <a:r>
              <a:rPr lang="en-GB" sz="2000" dirty="0">
                <a:solidFill>
                  <a:srgbClr val="1F497D"/>
                </a:solidFill>
              </a:rPr>
              <a:t>‐The leader makes decisions for his team. </a:t>
            </a:r>
          </a:p>
          <a:p>
            <a:pPr marL="0" indent="0">
              <a:buNone/>
            </a:pPr>
            <a:endParaRPr lang="en-GB" sz="2400" dirty="0">
              <a:solidFill>
                <a:srgbClr val="1F497D"/>
              </a:solidFill>
            </a:endParaRPr>
          </a:p>
          <a:p>
            <a:pPr marL="0" indent="0">
              <a:buNone/>
            </a:pPr>
            <a:r>
              <a:rPr lang="en-GB" sz="2400" b="1" dirty="0">
                <a:solidFill>
                  <a:srgbClr val="1F497D"/>
                </a:solidFill>
              </a:rPr>
              <a:t>Behind every genius is a team, each invidual has unique gifts, talents and skills that they bring together. </a:t>
            </a:r>
            <a:endParaRPr lang="en-US" sz="2400" b="1" dirty="0">
              <a:solidFill>
                <a:srgbClr val="1F497D"/>
              </a:solidFill>
            </a:endParaRPr>
          </a:p>
          <a:p>
            <a:endParaRPr lang="en-GB" dirty="0"/>
          </a:p>
        </p:txBody>
      </p:sp>
      <p:pic>
        <p:nvPicPr>
          <p:cNvPr id="4" name="Imagine 4">
            <a:extLst>
              <a:ext uri="{FF2B5EF4-FFF2-40B4-BE49-F238E27FC236}">
                <a16:creationId xmlns:a16="http://schemas.microsoft.com/office/drawing/2014/main" id="{CEDAD7C5-AEB1-421A-8D49-A3EA9A0D2A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4417457"/>
            <a:ext cx="5485090" cy="1973818"/>
          </a:xfrm>
          <a:prstGeom prst="rect">
            <a:avLst/>
          </a:prstGeom>
        </p:spPr>
      </p:pic>
    </p:spTree>
    <p:extLst>
      <p:ext uri="{BB962C8B-B14F-4D97-AF65-F5344CB8AC3E}">
        <p14:creationId xmlns:p14="http://schemas.microsoft.com/office/powerpoint/2010/main" val="281405026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41CED-AB52-4A70-A7B2-9FFB47CF8325}"/>
              </a:ext>
            </a:extLst>
          </p:cNvPr>
          <p:cNvSpPr>
            <a:spLocks noGrp="1"/>
          </p:cNvSpPr>
          <p:nvPr>
            <p:ph type="title"/>
          </p:nvPr>
        </p:nvSpPr>
        <p:spPr/>
        <p:txBody>
          <a:bodyPr/>
          <a:lstStyle/>
          <a:p>
            <a:r>
              <a:rPr lang="en-GB" dirty="0">
                <a:latin typeface="+mn-lt"/>
              </a:rPr>
              <a:t>Team development</a:t>
            </a:r>
          </a:p>
        </p:txBody>
      </p:sp>
      <p:sp>
        <p:nvSpPr>
          <p:cNvPr id="3" name="Content Placeholder 2">
            <a:extLst>
              <a:ext uri="{FF2B5EF4-FFF2-40B4-BE49-F238E27FC236}">
                <a16:creationId xmlns:a16="http://schemas.microsoft.com/office/drawing/2014/main" id="{CC86F374-735C-480B-B303-455213EC8DEB}"/>
              </a:ext>
            </a:extLst>
          </p:cNvPr>
          <p:cNvSpPr>
            <a:spLocks noGrp="1"/>
          </p:cNvSpPr>
          <p:nvPr>
            <p:ph idx="1"/>
          </p:nvPr>
        </p:nvSpPr>
        <p:spPr>
          <a:xfrm>
            <a:off x="1295400" y="1589446"/>
            <a:ext cx="9601200" cy="4382729"/>
          </a:xfrm>
        </p:spPr>
        <p:txBody>
          <a:bodyPr/>
          <a:lstStyle/>
          <a:p>
            <a:pPr marL="0" indent="0" algn="ctr">
              <a:buNone/>
            </a:pPr>
            <a:r>
              <a:rPr lang="en-GB" sz="2000" dirty="0"/>
              <a:t>		</a:t>
            </a:r>
          </a:p>
          <a:p>
            <a:pPr marL="0" indent="0" algn="ctr">
              <a:buNone/>
            </a:pPr>
            <a:r>
              <a:rPr lang="en-GB" sz="2000" dirty="0"/>
              <a:t>“a team is a small number of people with complementary skills, who are committed to a common purpose, performance goals and approach for which they hold themselves mutually accountable.” (Katzanbach and Smith 1993)</a:t>
            </a:r>
          </a:p>
          <a:p>
            <a:pPr marL="0" indent="0" algn="ctr">
              <a:buNone/>
            </a:pPr>
            <a:endParaRPr lang="en-GB" sz="2000" dirty="0"/>
          </a:p>
          <a:p>
            <a:pPr marL="0" indent="0" algn="ctr">
              <a:buNone/>
            </a:pPr>
            <a:endParaRPr lang="en-GB" sz="2000" dirty="0"/>
          </a:p>
          <a:p>
            <a:pPr marL="0" indent="0">
              <a:buNone/>
            </a:pPr>
            <a:r>
              <a:rPr lang="en-GB" sz="2000" dirty="0"/>
              <a:t>	</a:t>
            </a:r>
          </a:p>
        </p:txBody>
      </p:sp>
      <p:pic>
        <p:nvPicPr>
          <p:cNvPr id="4" name="Picture 3" descr="A picture containing text&#10;&#10;Description automatically generated">
            <a:extLst>
              <a:ext uri="{FF2B5EF4-FFF2-40B4-BE49-F238E27FC236}">
                <a16:creationId xmlns:a16="http://schemas.microsoft.com/office/drawing/2014/main" id="{F99DF3D4-43F1-4D3F-A7E4-F5A9CC133685}"/>
              </a:ext>
            </a:extLst>
          </p:cNvPr>
          <p:cNvPicPr>
            <a:picLocks noChangeAspect="1"/>
          </p:cNvPicPr>
          <p:nvPr/>
        </p:nvPicPr>
        <p:blipFill>
          <a:blip r:embed="rId2"/>
          <a:stretch>
            <a:fillRect/>
          </a:stretch>
        </p:blipFill>
        <p:spPr>
          <a:xfrm>
            <a:off x="10707243" y="52550"/>
            <a:ext cx="1453561" cy="1366347"/>
          </a:xfrm>
          <a:prstGeom prst="rect">
            <a:avLst/>
          </a:prstGeom>
          <a:noFill/>
        </p:spPr>
      </p:pic>
      <p:pic>
        <p:nvPicPr>
          <p:cNvPr id="6" name="Graphic 5" descr="Group of people with solid fill">
            <a:extLst>
              <a:ext uri="{FF2B5EF4-FFF2-40B4-BE49-F238E27FC236}">
                <a16:creationId xmlns:a16="http://schemas.microsoft.com/office/drawing/2014/main" id="{54DBE610-B589-4B36-AD96-91B57C2DEE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28823" y="3103880"/>
            <a:ext cx="3505200" cy="3505200"/>
          </a:xfrm>
          <a:prstGeom prst="rect">
            <a:avLst/>
          </a:prstGeom>
        </p:spPr>
      </p:pic>
    </p:spTree>
    <p:extLst>
      <p:ext uri="{BB962C8B-B14F-4D97-AF65-F5344CB8AC3E}">
        <p14:creationId xmlns:p14="http://schemas.microsoft.com/office/powerpoint/2010/main" val="141625584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3E17C-C2A1-42F8-A4BB-E6D1E71F2887}"/>
              </a:ext>
            </a:extLst>
          </p:cNvPr>
          <p:cNvSpPr>
            <a:spLocks noGrp="1"/>
          </p:cNvSpPr>
          <p:nvPr>
            <p:ph type="title"/>
          </p:nvPr>
        </p:nvSpPr>
        <p:spPr/>
        <p:txBody>
          <a:bodyPr/>
          <a:lstStyle/>
          <a:p>
            <a:r>
              <a:rPr lang="en-US" sz="4800" spc="-60" dirty="0">
                <a:latin typeface="Arial" panose="020B0604020202020204" pitchFamily="34" charset="0"/>
                <a:cs typeface="Arial" panose="020B0604020202020204" pitchFamily="34" charset="0"/>
              </a:rPr>
              <a:t>Bruce Tuckman Theory</a:t>
            </a:r>
            <a:endParaRPr lang="en-GB" dirty="0"/>
          </a:p>
        </p:txBody>
      </p:sp>
      <p:pic>
        <p:nvPicPr>
          <p:cNvPr id="5" name="Content Placeholder 4" descr="brucetuckman01">
            <a:extLst>
              <a:ext uri="{FF2B5EF4-FFF2-40B4-BE49-F238E27FC236}">
                <a16:creationId xmlns:a16="http://schemas.microsoft.com/office/drawing/2014/main" id="{7ED102BE-95B5-48AA-8454-CE7F1622AE4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676" r="7420"/>
          <a:stretch/>
        </p:blipFill>
        <p:spPr bwMode="auto">
          <a:xfrm>
            <a:off x="10076497" y="1675410"/>
            <a:ext cx="1934846" cy="285134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9818B9D3-C0FF-4B06-9831-76A80A92E59E}"/>
              </a:ext>
            </a:extLst>
          </p:cNvPr>
          <p:cNvSpPr txBox="1"/>
          <p:nvPr/>
        </p:nvSpPr>
        <p:spPr>
          <a:xfrm>
            <a:off x="1143000" y="1675410"/>
            <a:ext cx="8515350" cy="1292662"/>
          </a:xfrm>
          <a:prstGeom prst="rect">
            <a:avLst/>
          </a:prstGeom>
          <a:noFill/>
        </p:spPr>
        <p:txBody>
          <a:bodyPr wrap="square" rtlCol="0">
            <a:spAutoFit/>
          </a:bodyPr>
          <a:lstStyle/>
          <a:p>
            <a:r>
              <a:rPr lang="en-US" sz="2000" dirty="0">
                <a:solidFill>
                  <a:srgbClr val="1F497D"/>
                </a:solidFill>
              </a:rPr>
              <a:t>	Research carried out in the 1960s by Tuckman (1965) indicated that development of the team will occur in a number  of stages, each of which can affect interaction between members of the team. ( Morgan 2017) </a:t>
            </a:r>
          </a:p>
          <a:p>
            <a:endParaRPr lang="en-GB" dirty="0"/>
          </a:p>
        </p:txBody>
      </p:sp>
      <p:sp>
        <p:nvSpPr>
          <p:cNvPr id="7" name="TextBox 6">
            <a:extLst>
              <a:ext uri="{FF2B5EF4-FFF2-40B4-BE49-F238E27FC236}">
                <a16:creationId xmlns:a16="http://schemas.microsoft.com/office/drawing/2014/main" id="{9084200A-B54A-48AF-8283-BC9F199F736B}"/>
              </a:ext>
            </a:extLst>
          </p:cNvPr>
          <p:cNvSpPr txBox="1"/>
          <p:nvPr/>
        </p:nvSpPr>
        <p:spPr>
          <a:xfrm>
            <a:off x="847725" y="3002444"/>
            <a:ext cx="8904605" cy="2677656"/>
          </a:xfrm>
          <a:prstGeom prst="rect">
            <a:avLst/>
          </a:prstGeom>
          <a:noFill/>
        </p:spPr>
        <p:txBody>
          <a:bodyPr wrap="square" rtlCol="0">
            <a:spAutoFit/>
          </a:bodyPr>
          <a:lstStyle/>
          <a:p>
            <a:endParaRPr lang="en-US" sz="2400" dirty="0">
              <a:solidFill>
                <a:srgbClr val="1F497D"/>
              </a:solidFill>
            </a:endParaRPr>
          </a:p>
          <a:p>
            <a:pPr marL="342900" indent="-182880">
              <a:buFont typeface="Wingdings 2" pitchFamily="18" charset="2"/>
              <a:buChar char=""/>
            </a:pPr>
            <a:r>
              <a:rPr lang="en-US" sz="2400" dirty="0">
                <a:solidFill>
                  <a:srgbClr val="1F497D"/>
                </a:solidFill>
              </a:rPr>
              <a:t>FORMING</a:t>
            </a:r>
          </a:p>
          <a:p>
            <a:pPr marL="342900" indent="-182880">
              <a:buFont typeface="Wingdings 2" pitchFamily="18" charset="2"/>
              <a:buChar char=""/>
            </a:pPr>
            <a:r>
              <a:rPr lang="en-US" sz="2400" dirty="0">
                <a:solidFill>
                  <a:srgbClr val="1F497D"/>
                </a:solidFill>
              </a:rPr>
              <a:t>STORMING</a:t>
            </a:r>
          </a:p>
          <a:p>
            <a:pPr marL="342900" indent="-182880">
              <a:buFont typeface="Wingdings 2" pitchFamily="18" charset="2"/>
              <a:buChar char=""/>
            </a:pPr>
            <a:r>
              <a:rPr lang="en-US" sz="2400" dirty="0">
                <a:solidFill>
                  <a:srgbClr val="1F497D"/>
                </a:solidFill>
              </a:rPr>
              <a:t>NORMING</a:t>
            </a:r>
          </a:p>
          <a:p>
            <a:pPr marL="342900" indent="-182880">
              <a:buFont typeface="Wingdings 2" pitchFamily="18" charset="2"/>
              <a:buChar char=""/>
            </a:pPr>
            <a:r>
              <a:rPr lang="en-US" sz="2400" dirty="0">
                <a:solidFill>
                  <a:srgbClr val="1F497D"/>
                </a:solidFill>
              </a:rPr>
              <a:t>PERFORMING</a:t>
            </a:r>
          </a:p>
          <a:p>
            <a:pPr marL="342900" indent="-182880">
              <a:buFont typeface="Wingdings 2" pitchFamily="18" charset="2"/>
              <a:buChar char=""/>
            </a:pPr>
            <a:endParaRPr lang="en-US" sz="2400" dirty="0">
              <a:solidFill>
                <a:srgbClr val="1F497D"/>
              </a:solidFill>
            </a:endParaRPr>
          </a:p>
          <a:p>
            <a:pPr marL="160020"/>
            <a:endParaRPr lang="en-GB" sz="2400" dirty="0">
              <a:solidFill>
                <a:srgbClr val="1F497D"/>
              </a:solidFill>
            </a:endParaRPr>
          </a:p>
        </p:txBody>
      </p:sp>
      <p:pic>
        <p:nvPicPr>
          <p:cNvPr id="8" name="Picture 7" descr="A picture containing text&#10;&#10;Description automatically generated">
            <a:extLst>
              <a:ext uri="{FF2B5EF4-FFF2-40B4-BE49-F238E27FC236}">
                <a16:creationId xmlns:a16="http://schemas.microsoft.com/office/drawing/2014/main" id="{9599D443-2B2C-47EF-BCD4-7B796874FEFF}"/>
              </a:ext>
            </a:extLst>
          </p:cNvPr>
          <p:cNvPicPr>
            <a:picLocks noChangeAspect="1"/>
          </p:cNvPicPr>
          <p:nvPr/>
        </p:nvPicPr>
        <p:blipFill>
          <a:blip r:embed="rId3"/>
          <a:stretch>
            <a:fillRect/>
          </a:stretch>
        </p:blipFill>
        <p:spPr>
          <a:xfrm>
            <a:off x="10707243" y="31530"/>
            <a:ext cx="1453561" cy="1366347"/>
          </a:xfrm>
          <a:prstGeom prst="rect">
            <a:avLst/>
          </a:prstGeom>
          <a:noFill/>
        </p:spPr>
      </p:pic>
    </p:spTree>
    <p:extLst>
      <p:ext uri="{BB962C8B-B14F-4D97-AF65-F5344CB8AC3E}">
        <p14:creationId xmlns:p14="http://schemas.microsoft.com/office/powerpoint/2010/main" val="9002602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44A20-51F4-4963-BD17-F2DDB308FD2E}"/>
              </a:ext>
            </a:extLst>
          </p:cNvPr>
          <p:cNvSpPr>
            <a:spLocks noGrp="1"/>
          </p:cNvSpPr>
          <p:nvPr>
            <p:ph type="title" idx="4294967295"/>
          </p:nvPr>
        </p:nvSpPr>
        <p:spPr>
          <a:xfrm>
            <a:off x="1162050" y="93506"/>
            <a:ext cx="9601200" cy="720725"/>
          </a:xfrm>
        </p:spPr>
        <p:txBody>
          <a:bodyPr/>
          <a:lstStyle/>
          <a:p>
            <a:r>
              <a:rPr lang="en-GB" dirty="0">
                <a:latin typeface="+mn-lt"/>
              </a:rPr>
              <a:t>Stages of team development</a:t>
            </a:r>
          </a:p>
        </p:txBody>
      </p:sp>
      <p:graphicFrame>
        <p:nvGraphicFramePr>
          <p:cNvPr id="13" name="Table 13">
            <a:extLst>
              <a:ext uri="{FF2B5EF4-FFF2-40B4-BE49-F238E27FC236}">
                <a16:creationId xmlns:a16="http://schemas.microsoft.com/office/drawing/2014/main" id="{21755BA9-1559-47C6-970F-2CF67C0A7C9D}"/>
              </a:ext>
            </a:extLst>
          </p:cNvPr>
          <p:cNvGraphicFramePr>
            <a:graphicFrameLocks noGrp="1"/>
          </p:cNvGraphicFramePr>
          <p:nvPr>
            <p:ph idx="4294967295"/>
            <p:extLst>
              <p:ext uri="{D42A27DB-BD31-4B8C-83A1-F6EECF244321}">
                <p14:modId xmlns:p14="http://schemas.microsoft.com/office/powerpoint/2010/main" val="1256551280"/>
              </p:ext>
            </p:extLst>
          </p:nvPr>
        </p:nvGraphicFramePr>
        <p:xfrm>
          <a:off x="904874" y="898525"/>
          <a:ext cx="11287126" cy="5656419"/>
        </p:xfrm>
        <a:graphic>
          <a:graphicData uri="http://schemas.openxmlformats.org/drawingml/2006/table">
            <a:tbl>
              <a:tblPr bandRow="1">
                <a:tableStyleId>{5940675A-B579-460E-94D1-54222C63F5DA}</a:tableStyleId>
              </a:tblPr>
              <a:tblGrid>
                <a:gridCol w="1628774">
                  <a:extLst>
                    <a:ext uri="{9D8B030D-6E8A-4147-A177-3AD203B41FA5}">
                      <a16:colId xmlns:a16="http://schemas.microsoft.com/office/drawing/2014/main" val="1168719237"/>
                    </a:ext>
                  </a:extLst>
                </a:gridCol>
                <a:gridCol w="2152650">
                  <a:extLst>
                    <a:ext uri="{9D8B030D-6E8A-4147-A177-3AD203B41FA5}">
                      <a16:colId xmlns:a16="http://schemas.microsoft.com/office/drawing/2014/main" val="2918060335"/>
                    </a:ext>
                  </a:extLst>
                </a:gridCol>
                <a:gridCol w="2228850">
                  <a:extLst>
                    <a:ext uri="{9D8B030D-6E8A-4147-A177-3AD203B41FA5}">
                      <a16:colId xmlns:a16="http://schemas.microsoft.com/office/drawing/2014/main" val="1095505732"/>
                    </a:ext>
                  </a:extLst>
                </a:gridCol>
                <a:gridCol w="2133600">
                  <a:extLst>
                    <a:ext uri="{9D8B030D-6E8A-4147-A177-3AD203B41FA5}">
                      <a16:colId xmlns:a16="http://schemas.microsoft.com/office/drawing/2014/main" val="3719017636"/>
                    </a:ext>
                  </a:extLst>
                </a:gridCol>
                <a:gridCol w="3143252">
                  <a:extLst>
                    <a:ext uri="{9D8B030D-6E8A-4147-A177-3AD203B41FA5}">
                      <a16:colId xmlns:a16="http://schemas.microsoft.com/office/drawing/2014/main" val="1592456451"/>
                    </a:ext>
                  </a:extLst>
                </a:gridCol>
              </a:tblGrid>
              <a:tr h="1055823">
                <a:tc>
                  <a:txBody>
                    <a:bodyPr/>
                    <a:lstStyle/>
                    <a:p>
                      <a:endParaRPr lang="en-GB" dirty="0">
                        <a:solidFill>
                          <a:schemeClr val="tx2">
                            <a:lumMod val="75000"/>
                          </a:schemeClr>
                        </a:solidFill>
                      </a:endParaRPr>
                    </a:p>
                  </a:txBody>
                  <a:tcPr/>
                </a:tc>
                <a:tc>
                  <a:txBody>
                    <a:bodyPr/>
                    <a:lstStyle/>
                    <a:p>
                      <a:endParaRPr lang="en-GB" dirty="0">
                        <a:solidFill>
                          <a:srgbClr val="002060"/>
                        </a:solidFill>
                      </a:endParaRPr>
                    </a:p>
                    <a:p>
                      <a:r>
                        <a:rPr lang="en-GB" b="1" dirty="0">
                          <a:solidFill>
                            <a:srgbClr val="002060"/>
                          </a:solidFill>
                        </a:rPr>
                        <a:t>FORMING STAGE</a:t>
                      </a:r>
                    </a:p>
                  </a:txBody>
                  <a:tcPr/>
                </a:tc>
                <a:tc>
                  <a:txBody>
                    <a:bodyPr/>
                    <a:lstStyle/>
                    <a:p>
                      <a:endParaRPr lang="en-GB" dirty="0">
                        <a:solidFill>
                          <a:srgbClr val="002060"/>
                        </a:solidFill>
                      </a:endParaRPr>
                    </a:p>
                    <a:p>
                      <a:r>
                        <a:rPr lang="en-GB" b="1" dirty="0">
                          <a:solidFill>
                            <a:srgbClr val="002060"/>
                          </a:solidFill>
                        </a:rPr>
                        <a:t>STORMING STAGE</a:t>
                      </a:r>
                    </a:p>
                  </a:txBody>
                  <a:tcPr/>
                </a:tc>
                <a:tc>
                  <a:txBody>
                    <a:bodyPr/>
                    <a:lstStyle/>
                    <a:p>
                      <a:endParaRPr lang="en-GB" dirty="0">
                        <a:solidFill>
                          <a:srgbClr val="002060"/>
                        </a:solidFill>
                      </a:endParaRPr>
                    </a:p>
                    <a:p>
                      <a:r>
                        <a:rPr lang="en-GB" b="1" dirty="0">
                          <a:solidFill>
                            <a:srgbClr val="002060"/>
                          </a:solidFill>
                        </a:rPr>
                        <a:t>NORMING STAGE</a:t>
                      </a:r>
                    </a:p>
                  </a:txBody>
                  <a:tcPr/>
                </a:tc>
                <a:tc>
                  <a:txBody>
                    <a:bodyPr/>
                    <a:lstStyle/>
                    <a:p>
                      <a:endParaRPr lang="en-GB" dirty="0">
                        <a:solidFill>
                          <a:srgbClr val="002060"/>
                        </a:solidFill>
                      </a:endParaRPr>
                    </a:p>
                    <a:p>
                      <a:r>
                        <a:rPr lang="en-GB" b="1" dirty="0">
                          <a:solidFill>
                            <a:srgbClr val="002060"/>
                          </a:solidFill>
                        </a:rPr>
                        <a:t>PERFORMING STAGE</a:t>
                      </a:r>
                    </a:p>
                    <a:p>
                      <a:endParaRPr lang="en-GB" dirty="0">
                        <a:solidFill>
                          <a:srgbClr val="002060"/>
                        </a:solidFill>
                      </a:endParaRPr>
                    </a:p>
                  </a:txBody>
                  <a:tcPr/>
                </a:tc>
                <a:extLst>
                  <a:ext uri="{0D108BD9-81ED-4DB2-BD59-A6C34878D82A}">
                    <a16:rowId xmlns:a16="http://schemas.microsoft.com/office/drawing/2014/main" val="3422197237"/>
                  </a:ext>
                </a:extLst>
              </a:tr>
              <a:tr h="241124">
                <a:tc>
                  <a:txBody>
                    <a:bodyPr/>
                    <a:lstStyle/>
                    <a:p>
                      <a:r>
                        <a:rPr lang="en-GB" b="1" dirty="0">
                          <a:solidFill>
                            <a:schemeClr val="tx2">
                              <a:lumMod val="75000"/>
                            </a:schemeClr>
                          </a:solidFill>
                        </a:rPr>
                        <a:t>FEELLINGS</a:t>
                      </a:r>
                    </a:p>
                  </a:txBody>
                  <a:tcPr/>
                </a:tc>
                <a:tc>
                  <a:txBody>
                    <a:bodyPr/>
                    <a:lstStyle/>
                    <a:p>
                      <a:pPr marL="285750" lvl="0" indent="-285750">
                        <a:buFont typeface="Wingdings" panose="05000000000000000000" pitchFamily="2" charset="2"/>
                        <a:buChar char="q"/>
                      </a:pPr>
                      <a:r>
                        <a:rPr lang="en-GB" dirty="0">
                          <a:solidFill>
                            <a:srgbClr val="002060"/>
                          </a:solidFill>
                        </a:rPr>
                        <a:t>Optimistic </a:t>
                      </a:r>
                    </a:p>
                    <a:p>
                      <a:pPr marL="285750" lvl="0" indent="-285750">
                        <a:buFont typeface="Wingdings" panose="05000000000000000000" pitchFamily="2" charset="2"/>
                        <a:buChar char="q"/>
                      </a:pPr>
                      <a:r>
                        <a:rPr lang="en-GB" dirty="0">
                          <a:solidFill>
                            <a:srgbClr val="002060"/>
                          </a:solidFill>
                        </a:rPr>
                        <a:t>Pride in being chosen for the team </a:t>
                      </a:r>
                    </a:p>
                    <a:p>
                      <a:pPr marL="285750" lvl="0" indent="-285750">
                        <a:buFont typeface="Wingdings" panose="05000000000000000000" pitchFamily="2" charset="2"/>
                        <a:buChar char="q"/>
                      </a:pPr>
                      <a:r>
                        <a:rPr lang="en-GB" dirty="0">
                          <a:solidFill>
                            <a:srgbClr val="002060"/>
                          </a:solidFill>
                        </a:rPr>
                        <a:t>Anxious </a:t>
                      </a:r>
                    </a:p>
                  </a:txBody>
                  <a:tcPr/>
                </a:tc>
                <a:tc>
                  <a:txBody>
                    <a:bodyPr/>
                    <a:lstStyle/>
                    <a:p>
                      <a:pPr marL="285750" indent="-285750">
                        <a:buFont typeface="Wingdings" panose="05000000000000000000" pitchFamily="2" charset="2"/>
                        <a:buChar char="q"/>
                      </a:pPr>
                      <a:r>
                        <a:rPr lang="en-GB" dirty="0">
                          <a:solidFill>
                            <a:srgbClr val="002060"/>
                          </a:solidFill>
                        </a:rPr>
                        <a:t>Frustration</a:t>
                      </a:r>
                    </a:p>
                    <a:p>
                      <a:pPr marL="285750" indent="-285750">
                        <a:buFont typeface="Wingdings" panose="05000000000000000000" pitchFamily="2" charset="2"/>
                        <a:buChar char="q"/>
                      </a:pPr>
                      <a:r>
                        <a:rPr lang="en-GB" dirty="0">
                          <a:solidFill>
                            <a:srgbClr val="002060"/>
                          </a:solidFill>
                        </a:rPr>
                        <a:t>Anger</a:t>
                      </a:r>
                    </a:p>
                    <a:p>
                      <a:pPr marL="285750" indent="-285750">
                        <a:buFont typeface="Wingdings" panose="05000000000000000000" pitchFamily="2" charset="2"/>
                        <a:buChar char="q"/>
                      </a:pPr>
                      <a:r>
                        <a:rPr lang="en-GB" dirty="0">
                          <a:solidFill>
                            <a:srgbClr val="002060"/>
                          </a:solidFill>
                        </a:rPr>
                        <a:t>Concerns</a:t>
                      </a:r>
                    </a:p>
                    <a:p>
                      <a:pPr marL="285750" indent="-285750">
                        <a:buFont typeface="Wingdings" panose="05000000000000000000" pitchFamily="2" charset="2"/>
                        <a:buChar char="q"/>
                      </a:pPr>
                      <a:endParaRPr lang="en-GB" dirty="0">
                        <a:solidFill>
                          <a:srgbClr val="002060"/>
                        </a:solidFill>
                      </a:endParaRPr>
                    </a:p>
                  </a:txBody>
                  <a:tcPr/>
                </a:tc>
                <a:tc>
                  <a:txBody>
                    <a:bodyPr/>
                    <a:lstStyle/>
                    <a:p>
                      <a:pPr marL="285750" indent="-285750">
                        <a:buFont typeface="Wingdings" panose="05000000000000000000" pitchFamily="2" charset="2"/>
                        <a:buChar char="q"/>
                      </a:pPr>
                      <a:r>
                        <a:rPr lang="en-GB" dirty="0">
                          <a:solidFill>
                            <a:srgbClr val="002060"/>
                          </a:solidFill>
                        </a:rPr>
                        <a:t>Hight confidence</a:t>
                      </a:r>
                    </a:p>
                    <a:p>
                      <a:pPr marL="285750" indent="-285750">
                        <a:buFont typeface="Wingdings" panose="05000000000000000000" pitchFamily="2" charset="2"/>
                        <a:buChar char="q"/>
                      </a:pPr>
                      <a:r>
                        <a:rPr lang="en-GB" dirty="0">
                          <a:solidFill>
                            <a:srgbClr val="002060"/>
                          </a:solidFill>
                        </a:rPr>
                        <a:t>Acceptance</a:t>
                      </a:r>
                    </a:p>
                    <a:p>
                      <a:pPr marL="285750" indent="-285750">
                        <a:buFont typeface="Wingdings" panose="05000000000000000000" pitchFamily="2" charset="2"/>
                        <a:buChar char="q"/>
                      </a:pPr>
                      <a:r>
                        <a:rPr lang="en-GB" dirty="0">
                          <a:solidFill>
                            <a:srgbClr val="002060"/>
                          </a:solidFill>
                        </a:rPr>
                        <a:t>Sense of belonging to a team </a:t>
                      </a:r>
                    </a:p>
                  </a:txBody>
                  <a:tcPr/>
                </a:tc>
                <a:tc>
                  <a:txBody>
                    <a:bodyPr/>
                    <a:lstStyle/>
                    <a:p>
                      <a:pPr marL="285750" indent="-285750">
                        <a:buFont typeface="Wingdings" panose="05000000000000000000" pitchFamily="2" charset="2"/>
                        <a:buChar char="q"/>
                      </a:pPr>
                      <a:r>
                        <a:rPr lang="en-GB" dirty="0">
                          <a:solidFill>
                            <a:srgbClr val="002060"/>
                          </a:solidFill>
                        </a:rPr>
                        <a:t>Satisfaction</a:t>
                      </a:r>
                    </a:p>
                    <a:p>
                      <a:pPr marL="285750" indent="-285750">
                        <a:buFont typeface="Wingdings" panose="05000000000000000000" pitchFamily="2" charset="2"/>
                        <a:buChar char="q"/>
                      </a:pPr>
                      <a:r>
                        <a:rPr lang="en-GB" dirty="0">
                          <a:solidFill>
                            <a:srgbClr val="002060"/>
                          </a:solidFill>
                        </a:rPr>
                        <a:t>Freedom to express and contribute</a:t>
                      </a:r>
                    </a:p>
                    <a:p>
                      <a:pPr marL="285750" indent="-285750">
                        <a:buFont typeface="Wingdings" panose="05000000000000000000" pitchFamily="2" charset="2"/>
                        <a:buChar char="q"/>
                      </a:pPr>
                      <a:r>
                        <a:rPr lang="en-GB" dirty="0">
                          <a:solidFill>
                            <a:srgbClr val="002060"/>
                          </a:solidFill>
                        </a:rPr>
                        <a:t>High commitment </a:t>
                      </a:r>
                    </a:p>
                    <a:p>
                      <a:pPr marL="285750" indent="-285750">
                        <a:buFont typeface="Wingdings" panose="05000000000000000000" pitchFamily="2" charset="2"/>
                        <a:buChar char="q"/>
                      </a:pPr>
                      <a:endParaRPr lang="en-GB" dirty="0">
                        <a:solidFill>
                          <a:srgbClr val="002060"/>
                        </a:solidFill>
                      </a:endParaRPr>
                    </a:p>
                    <a:p>
                      <a:pPr marL="285750" indent="-285750">
                        <a:buFont typeface="Wingdings" panose="05000000000000000000" pitchFamily="2" charset="2"/>
                        <a:buChar char="q"/>
                      </a:pPr>
                      <a:endParaRPr lang="en-GB" dirty="0">
                        <a:solidFill>
                          <a:srgbClr val="002060"/>
                        </a:solidFill>
                      </a:endParaRPr>
                    </a:p>
                  </a:txBody>
                  <a:tcPr/>
                </a:tc>
                <a:extLst>
                  <a:ext uri="{0D108BD9-81ED-4DB2-BD59-A6C34878D82A}">
                    <a16:rowId xmlns:a16="http://schemas.microsoft.com/office/drawing/2014/main" val="2796791279"/>
                  </a:ext>
                </a:extLst>
              </a:tr>
              <a:tr h="1392158">
                <a:tc>
                  <a:txBody>
                    <a:bodyPr/>
                    <a:lstStyle/>
                    <a:p>
                      <a:r>
                        <a:rPr lang="en-GB" b="1" dirty="0">
                          <a:solidFill>
                            <a:schemeClr val="tx2">
                              <a:lumMod val="75000"/>
                            </a:schemeClr>
                          </a:solidFill>
                        </a:rPr>
                        <a:t>BEHAVIOUR</a:t>
                      </a:r>
                    </a:p>
                    <a:p>
                      <a:endParaRPr lang="en-GB" dirty="0">
                        <a:solidFill>
                          <a:schemeClr val="tx2">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rgbClr val="002060"/>
                          </a:solidFill>
                          <a:effectLst/>
                        </a:rPr>
                        <a:t>Reflecting: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b="0" kern="1200" dirty="0">
                          <a:solidFill>
                            <a:srgbClr val="002060"/>
                          </a:solidFill>
                          <a:effectLst/>
                        </a:rPr>
                        <a:t>excitement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b="0" kern="1200" dirty="0">
                          <a:solidFill>
                            <a:srgbClr val="002060"/>
                          </a:solidFill>
                          <a:effectLst/>
                        </a:rPr>
                        <a:t>uncertainty</a:t>
                      </a:r>
                    </a:p>
                  </a:txBody>
                  <a:tcPr/>
                </a:tc>
                <a:tc>
                  <a:txBody>
                    <a:bodyPr/>
                    <a:lstStyle/>
                    <a:p>
                      <a:pPr marL="285750" indent="-285750">
                        <a:buFont typeface="Wingdings" panose="05000000000000000000" pitchFamily="2" charset="2"/>
                        <a:buChar char="q"/>
                      </a:pPr>
                      <a:r>
                        <a:rPr lang="en-GB" dirty="0">
                          <a:solidFill>
                            <a:srgbClr val="002060"/>
                          </a:solidFill>
                        </a:rPr>
                        <a:t>Arguing among members </a:t>
                      </a:r>
                    </a:p>
                    <a:p>
                      <a:pPr marL="285750" indent="-285750">
                        <a:buFont typeface="Wingdings" panose="05000000000000000000" pitchFamily="2" charset="2"/>
                        <a:buChar char="q"/>
                      </a:pPr>
                      <a:r>
                        <a:rPr lang="en-GB" dirty="0">
                          <a:solidFill>
                            <a:srgbClr val="002060"/>
                          </a:solidFill>
                        </a:rPr>
                        <a:t>Lack of progress </a:t>
                      </a:r>
                    </a:p>
                    <a:p>
                      <a:pPr marL="285750" indent="-285750">
                        <a:buFont typeface="Wingdings" panose="05000000000000000000" pitchFamily="2" charset="2"/>
                        <a:buChar char="q"/>
                      </a:pPr>
                      <a:r>
                        <a:rPr lang="en-GB" dirty="0">
                          <a:solidFill>
                            <a:srgbClr val="002060"/>
                          </a:solidFill>
                        </a:rPr>
                        <a:t> Establishment of unrealistic goals</a:t>
                      </a:r>
                    </a:p>
                  </a:txBody>
                  <a:tcPr/>
                </a:tc>
                <a:tc>
                  <a:txBody>
                    <a:bodyPr/>
                    <a:lstStyle/>
                    <a:p>
                      <a:pPr marL="285750" indent="-285750">
                        <a:buFont typeface="Wingdings" panose="05000000000000000000" pitchFamily="2" charset="2"/>
                        <a:buChar char="q"/>
                      </a:pPr>
                      <a:r>
                        <a:rPr lang="en-GB" dirty="0">
                          <a:solidFill>
                            <a:srgbClr val="002060"/>
                          </a:solidFill>
                        </a:rPr>
                        <a:t>Focused</a:t>
                      </a:r>
                    </a:p>
                    <a:p>
                      <a:pPr marL="285750" indent="-285750">
                        <a:buFont typeface="Wingdings" panose="05000000000000000000" pitchFamily="2" charset="2"/>
                        <a:buChar char="q"/>
                      </a:pPr>
                      <a:r>
                        <a:rPr lang="en-GB" dirty="0">
                          <a:solidFill>
                            <a:srgbClr val="002060"/>
                          </a:solidFill>
                        </a:rPr>
                        <a:t>Effective conflict resolution skills</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dirty="0">
                          <a:solidFill>
                            <a:srgbClr val="002060"/>
                          </a:solidFill>
                        </a:rPr>
                        <a:t>Better understanding of each other’s strengths and weaknesses and insights into group processes </a:t>
                      </a:r>
                    </a:p>
                  </a:txBody>
                  <a:tcPr/>
                </a:tc>
                <a:extLst>
                  <a:ext uri="{0D108BD9-81ED-4DB2-BD59-A6C34878D82A}">
                    <a16:rowId xmlns:a16="http://schemas.microsoft.com/office/drawing/2014/main" val="244346501"/>
                  </a:ext>
                </a:extLst>
              </a:tr>
              <a:tr h="1400196">
                <a:tc>
                  <a:txBody>
                    <a:bodyPr/>
                    <a:lstStyle/>
                    <a:p>
                      <a:r>
                        <a:rPr lang="en-GB" b="1" dirty="0">
                          <a:solidFill>
                            <a:schemeClr val="tx2">
                              <a:lumMod val="75000"/>
                            </a:schemeClr>
                          </a:solidFill>
                        </a:rPr>
                        <a:t>TEAM TASK</a:t>
                      </a:r>
                    </a:p>
                  </a:txBody>
                  <a:tcPr/>
                </a:tc>
                <a:tc>
                  <a:txBody>
                    <a:bodyPr/>
                    <a:lstStyle/>
                    <a:p>
                      <a:r>
                        <a:rPr lang="en-GB" sz="1800" kern="1200" dirty="0">
                          <a:solidFill>
                            <a:srgbClr val="002060"/>
                          </a:solidFill>
                          <a:effectLst/>
                        </a:rPr>
                        <a:t>To create a team with clear structure, goals, direction.</a:t>
                      </a:r>
                      <a:endParaRPr lang="en-GB" dirty="0">
                        <a:solidFill>
                          <a:srgbClr val="002060"/>
                        </a:solidFill>
                      </a:endParaRPr>
                    </a:p>
                  </a:txBody>
                  <a:tcPr/>
                </a:tc>
                <a:tc>
                  <a:txBody>
                    <a:bodyPr/>
                    <a:lstStyle/>
                    <a:p>
                      <a:r>
                        <a:rPr lang="en-GB" dirty="0">
                          <a:solidFill>
                            <a:srgbClr val="002060"/>
                          </a:solidFill>
                        </a:rPr>
                        <a:t>To refocus on it’s goals.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02060"/>
                          </a:solidFill>
                          <a:effectLst/>
                          <a:latin typeface="+mn-lt"/>
                          <a:ea typeface="+mn-ea"/>
                          <a:cs typeface="+mn-cs"/>
                        </a:rPr>
                        <a:t>An appropriate time for an evaluation of team process.</a:t>
                      </a:r>
                      <a:endParaRPr lang="en-GB" dirty="0">
                        <a:solidFill>
                          <a:srgbClr val="00206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800" kern="1200" dirty="0">
                          <a:solidFill>
                            <a:srgbClr val="002060"/>
                          </a:solidFill>
                          <a:effectLst/>
                          <a:latin typeface="+mn-lt"/>
                          <a:ea typeface="+mn-ea"/>
                          <a:cs typeface="+mn-cs"/>
                        </a:rPr>
                        <a:t>Accomplishments in team progress are measured and celebrated.</a:t>
                      </a:r>
                    </a:p>
                    <a:p>
                      <a:pPr marL="0" indent="0">
                        <a:buFont typeface="Wingdings" panose="05000000000000000000" pitchFamily="2" charset="2"/>
                        <a:buNone/>
                      </a:pPr>
                      <a:endParaRPr lang="en-GB" dirty="0">
                        <a:solidFill>
                          <a:srgbClr val="002060"/>
                        </a:solidFill>
                      </a:endParaRPr>
                    </a:p>
                  </a:txBody>
                  <a:tcPr/>
                </a:tc>
                <a:extLst>
                  <a:ext uri="{0D108BD9-81ED-4DB2-BD59-A6C34878D82A}">
                    <a16:rowId xmlns:a16="http://schemas.microsoft.com/office/drawing/2014/main" val="957182166"/>
                  </a:ext>
                </a:extLst>
              </a:tr>
            </a:tbl>
          </a:graphicData>
        </a:graphic>
      </p:graphicFrame>
    </p:spTree>
    <p:extLst>
      <p:ext uri="{BB962C8B-B14F-4D97-AF65-F5344CB8AC3E}">
        <p14:creationId xmlns:p14="http://schemas.microsoft.com/office/powerpoint/2010/main" val="7176579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4FD0-0E75-4931-9F22-43C22EA6FAEE}"/>
              </a:ext>
            </a:extLst>
          </p:cNvPr>
          <p:cNvSpPr>
            <a:spLocks noGrp="1"/>
          </p:cNvSpPr>
          <p:nvPr>
            <p:ph type="title"/>
          </p:nvPr>
        </p:nvSpPr>
        <p:spPr>
          <a:xfrm>
            <a:off x="1371600" y="142875"/>
            <a:ext cx="9601200" cy="720213"/>
          </a:xfrm>
        </p:spPr>
        <p:txBody>
          <a:bodyPr/>
          <a:lstStyle/>
          <a:p>
            <a:r>
              <a:rPr lang="en-GB" dirty="0">
                <a:latin typeface="+mn-lt"/>
              </a:rPr>
              <a:t>Tuckman’s theory applied </a:t>
            </a:r>
          </a:p>
        </p:txBody>
      </p:sp>
      <p:sp>
        <p:nvSpPr>
          <p:cNvPr id="3" name="Content Placeholder 2">
            <a:extLst>
              <a:ext uri="{FF2B5EF4-FFF2-40B4-BE49-F238E27FC236}">
                <a16:creationId xmlns:a16="http://schemas.microsoft.com/office/drawing/2014/main" id="{F4BCCC5B-DBF1-42E7-868F-D956DD08203E}"/>
              </a:ext>
            </a:extLst>
          </p:cNvPr>
          <p:cNvSpPr>
            <a:spLocks noGrp="1"/>
          </p:cNvSpPr>
          <p:nvPr>
            <p:ph idx="1"/>
          </p:nvPr>
        </p:nvSpPr>
        <p:spPr/>
        <p:txBody>
          <a:bodyPr/>
          <a:lstStyle/>
          <a:p>
            <a:pPr marL="0" indent="0">
              <a:buNone/>
            </a:pPr>
            <a:r>
              <a:rPr lang="en-GB" sz="1600" dirty="0"/>
              <a:t>	</a:t>
            </a:r>
          </a:p>
          <a:p>
            <a:pPr marL="0" indent="0">
              <a:buNone/>
            </a:pPr>
            <a:r>
              <a:rPr lang="en-GB" sz="1600" dirty="0"/>
              <a:t>	Thompson et. al. (2000) mentioned, ―disputes arising primarily due to lack of communication, distrust, misinterpretations of contracts, uncertainties of role and responsibilities, and an ‘‘ us versus them‘‘ posture based on an imbalance in risk allocations. </a:t>
            </a:r>
          </a:p>
          <a:p>
            <a:pPr marL="0" indent="0">
              <a:buNone/>
            </a:pPr>
            <a:endParaRPr lang="en-GB" sz="1600" dirty="0"/>
          </a:p>
          <a:p>
            <a:pPr marL="0" indent="0">
              <a:buNone/>
            </a:pPr>
            <a:r>
              <a:rPr lang="en-GB" sz="1600" dirty="0"/>
              <a:t>	Applying Tuckman’s theory we can:</a:t>
            </a:r>
          </a:p>
          <a:p>
            <a:pPr>
              <a:buFont typeface="Wingdings" panose="05000000000000000000" pitchFamily="2" charset="2"/>
              <a:buChar char="q"/>
            </a:pPr>
            <a:r>
              <a:rPr lang="en-GB" sz="1600" dirty="0"/>
              <a:t> Familiarize our teams with the goals and the direction of the company (forming stage)</a:t>
            </a:r>
          </a:p>
          <a:p>
            <a:pPr>
              <a:buFont typeface="Wingdings" panose="05000000000000000000" pitchFamily="2" charset="2"/>
              <a:buChar char="q"/>
            </a:pPr>
            <a:r>
              <a:rPr lang="en-GB" sz="1600" dirty="0"/>
              <a:t>Differentiate people behaviour, strengths and to set their roles in our organization. (storming)</a:t>
            </a:r>
          </a:p>
          <a:p>
            <a:pPr>
              <a:buFont typeface="Wingdings" panose="05000000000000000000" pitchFamily="2" charset="2"/>
              <a:buChar char="q"/>
            </a:pPr>
            <a:r>
              <a:rPr lang="en-GB" sz="1600" dirty="0"/>
              <a:t>Once team get to the norming stage means that the first 2 stages succeed to bring the team at the point where </a:t>
            </a:r>
            <a:r>
              <a:rPr lang="en-GB" sz="1600" dirty="0">
                <a:solidFill>
                  <a:srgbClr val="1F497D"/>
                </a:solidFill>
              </a:rPr>
              <a:t>they will </a:t>
            </a:r>
            <a:r>
              <a:rPr lang="en-GB" sz="1600" b="0" i="0" dirty="0">
                <a:solidFill>
                  <a:srgbClr val="1F497D"/>
                </a:solidFill>
                <a:effectLst/>
              </a:rPr>
              <a:t>share a stronger commitment to the team's goals, and they would make good progress toward it.</a:t>
            </a:r>
          </a:p>
          <a:p>
            <a:pPr>
              <a:buFont typeface="Wingdings" panose="05000000000000000000" pitchFamily="2" charset="2"/>
              <a:buChar char="q"/>
            </a:pPr>
            <a:r>
              <a:rPr lang="en-GB" sz="1600" dirty="0">
                <a:solidFill>
                  <a:srgbClr val="1F497D"/>
                </a:solidFill>
              </a:rPr>
              <a:t>When the group get on the performing stage it means that is performing to its full potential </a:t>
            </a:r>
            <a:endParaRPr lang="en-GB" sz="1600" b="0" i="0" dirty="0">
              <a:solidFill>
                <a:srgbClr val="1F497D"/>
              </a:solidFill>
              <a:effectLst/>
            </a:endParaRPr>
          </a:p>
          <a:p>
            <a:pPr>
              <a:buFont typeface="Wingdings" panose="05000000000000000000" pitchFamily="2" charset="2"/>
              <a:buChar char="q"/>
            </a:pPr>
            <a:endParaRPr lang="en-GB" sz="1600" b="0" i="0" dirty="0">
              <a:solidFill>
                <a:srgbClr val="1F497D"/>
              </a:solidFill>
              <a:effectLst/>
            </a:endParaRPr>
          </a:p>
          <a:p>
            <a:pPr>
              <a:buFont typeface="Wingdings" panose="05000000000000000000" pitchFamily="2" charset="2"/>
              <a:buChar char="q"/>
            </a:pPr>
            <a:endParaRPr lang="en-GB" sz="1600" dirty="0">
              <a:solidFill>
                <a:srgbClr val="1F497D"/>
              </a:solidFill>
            </a:endParaRPr>
          </a:p>
        </p:txBody>
      </p:sp>
      <p:pic>
        <p:nvPicPr>
          <p:cNvPr id="4" name="Picture 3" descr="A picture containing text&#10;&#10;Description automatically generated">
            <a:extLst>
              <a:ext uri="{FF2B5EF4-FFF2-40B4-BE49-F238E27FC236}">
                <a16:creationId xmlns:a16="http://schemas.microsoft.com/office/drawing/2014/main" id="{172E2B95-0056-488C-9DDE-283526550547}"/>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32947696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F4B2-1DB7-414F-A4A4-4F72BEAFAFC9}"/>
              </a:ext>
            </a:extLst>
          </p:cNvPr>
          <p:cNvSpPr>
            <a:spLocks noGrp="1"/>
          </p:cNvSpPr>
          <p:nvPr>
            <p:ph type="title"/>
          </p:nvPr>
        </p:nvSpPr>
        <p:spPr>
          <a:xfrm>
            <a:off x="1371600" y="685800"/>
            <a:ext cx="9601200" cy="720213"/>
          </a:xfrm>
        </p:spPr>
        <p:txBody>
          <a:bodyPr anchor="t">
            <a:noAutofit/>
          </a:bodyPr>
          <a:lstStyle/>
          <a:p>
            <a:r>
              <a:rPr lang="en-US" dirty="0">
                <a:latin typeface="+mn-lt"/>
              </a:rPr>
              <a:t>Team roles</a:t>
            </a:r>
            <a:br>
              <a:rPr lang="en-US" dirty="0"/>
            </a:br>
            <a:endParaRPr lang="en-US" dirty="0">
              <a:latin typeface="+mn-lt"/>
            </a:endParaRPr>
          </a:p>
        </p:txBody>
      </p:sp>
      <p:sp>
        <p:nvSpPr>
          <p:cNvPr id="4" name="Text Placeholder 3">
            <a:extLst>
              <a:ext uri="{FF2B5EF4-FFF2-40B4-BE49-F238E27FC236}">
                <a16:creationId xmlns:a16="http://schemas.microsoft.com/office/drawing/2014/main" id="{88A3B9A3-E4C7-4E87-9EAE-EBDC28D24C12}"/>
              </a:ext>
            </a:extLst>
          </p:cNvPr>
          <p:cNvSpPr>
            <a:spLocks noGrp="1"/>
          </p:cNvSpPr>
          <p:nvPr>
            <p:ph idx="1"/>
          </p:nvPr>
        </p:nvSpPr>
        <p:spPr>
          <a:xfrm>
            <a:off x="1371600" y="1484671"/>
            <a:ext cx="9601200" cy="4382729"/>
          </a:xfrm>
        </p:spPr>
        <p:txBody>
          <a:bodyPr>
            <a:normAutofit/>
          </a:bodyPr>
          <a:lstStyle/>
          <a:p>
            <a:pPr marL="0" indent="0">
              <a:buNone/>
            </a:pPr>
            <a:endParaRPr lang="en-US" dirty="0"/>
          </a:p>
          <a:p>
            <a:pPr marL="0" indent="0">
              <a:buNone/>
            </a:pPr>
            <a:endParaRPr lang="en-US" i="0" dirty="0"/>
          </a:p>
          <a:p>
            <a:pPr marL="342900" indent="-182880">
              <a:buFont typeface="Wingdings 2" pitchFamily="18" charset="2"/>
              <a:buChar char=""/>
            </a:pPr>
            <a:r>
              <a:rPr lang="en-US" b="0" i="0" dirty="0">
                <a:effectLst/>
              </a:rPr>
              <a:t>Roles are shared expectations of how one person must or wants to behave in a group. Different individuals will occupy different roles. </a:t>
            </a:r>
          </a:p>
          <a:p>
            <a:pPr marL="342900" indent="-182880">
              <a:buFont typeface="Wingdings 2" pitchFamily="18" charset="2"/>
              <a:buChar char=""/>
            </a:pPr>
            <a:r>
              <a:rPr lang="en-US" b="0" i="0" dirty="0">
                <a:effectLst/>
              </a:rPr>
              <a:t>A role depends on the context of work, groups, organisations and communities such as teacher, husband, supervisor and chairman. </a:t>
            </a:r>
          </a:p>
          <a:p>
            <a:pPr marL="342900" indent="-182880">
              <a:buFont typeface="Wingdings 2" pitchFamily="18" charset="2"/>
              <a:buChar char=""/>
            </a:pPr>
            <a:r>
              <a:rPr lang="en-US" b="0" i="0" dirty="0">
                <a:effectLst/>
              </a:rPr>
              <a:t>The role at work is a mixture of personal needs, behavior al characteristics and expectations of the environment.      									</a:t>
            </a:r>
            <a:r>
              <a:rPr lang="en-US" dirty="0"/>
              <a:t>(Launonen, (2002)</a:t>
            </a:r>
          </a:p>
          <a:p>
            <a:pPr marL="0" indent="0">
              <a:buNone/>
            </a:pPr>
            <a:endParaRPr lang="en-GB" dirty="0"/>
          </a:p>
        </p:txBody>
      </p:sp>
      <p:pic>
        <p:nvPicPr>
          <p:cNvPr id="5" name="Picture 4" descr="A picture containing text&#10;&#10;Description automatically generated">
            <a:extLst>
              <a:ext uri="{FF2B5EF4-FFF2-40B4-BE49-F238E27FC236}">
                <a16:creationId xmlns:a16="http://schemas.microsoft.com/office/drawing/2014/main" id="{5A381448-228F-487C-A1EB-9ED8D63D6734}"/>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2326916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C9891-6751-47AC-8441-AE5A5C595301}"/>
              </a:ext>
            </a:extLst>
          </p:cNvPr>
          <p:cNvSpPr>
            <a:spLocks noGrp="1"/>
          </p:cNvSpPr>
          <p:nvPr>
            <p:ph type="title"/>
          </p:nvPr>
        </p:nvSpPr>
        <p:spPr>
          <a:xfrm>
            <a:off x="1371600" y="685800"/>
            <a:ext cx="9601200" cy="1485900"/>
          </a:xfrm>
        </p:spPr>
        <p:txBody>
          <a:bodyPr anchor="t">
            <a:normAutofit/>
          </a:bodyPr>
          <a:lstStyle/>
          <a:p>
            <a:r>
              <a:rPr lang="en-GB" i="0" dirty="0">
                <a:latin typeface="Arial" panose="020B0604020202020204" pitchFamily="34" charset="0"/>
                <a:cs typeface="Arial" panose="020B0604020202020204" pitchFamily="34" charset="0"/>
              </a:rPr>
              <a:t>Meredith Belbin Theory </a:t>
            </a:r>
            <a:endParaRPr lang="en-US" dirty="0"/>
          </a:p>
        </p:txBody>
      </p:sp>
      <p:sp>
        <p:nvSpPr>
          <p:cNvPr id="4" name="Text Placeholder 3">
            <a:extLst>
              <a:ext uri="{FF2B5EF4-FFF2-40B4-BE49-F238E27FC236}">
                <a16:creationId xmlns:a16="http://schemas.microsoft.com/office/drawing/2014/main" id="{5F0C8121-738F-4674-914D-B3EE5ED89F54}"/>
              </a:ext>
            </a:extLst>
          </p:cNvPr>
          <p:cNvSpPr>
            <a:spLocks noGrp="1"/>
          </p:cNvSpPr>
          <p:nvPr>
            <p:ph sz="half" idx="1"/>
          </p:nvPr>
        </p:nvSpPr>
        <p:spPr>
          <a:xfrm>
            <a:off x="923925" y="1723846"/>
            <a:ext cx="9896475" cy="723305"/>
          </a:xfrm>
        </p:spPr>
        <p:txBody>
          <a:bodyPr>
            <a:normAutofit/>
          </a:bodyPr>
          <a:lstStyle/>
          <a:p>
            <a:pPr marL="0" indent="0">
              <a:buNone/>
            </a:pPr>
            <a:r>
              <a:rPr lang="en-GB" sz="2800" dirty="0">
                <a:latin typeface="Arial" panose="020B0604020202020204" pitchFamily="34" charset="0"/>
                <a:cs typeface="Arial" panose="020B0604020202020204" pitchFamily="34" charset="0"/>
              </a:rPr>
              <a:t>Belbin’s Theory said that every team have this 8 Roles:</a:t>
            </a:r>
            <a:endParaRPr lang="en-US" sz="2800" dirty="0"/>
          </a:p>
        </p:txBody>
      </p:sp>
      <p:sp>
        <p:nvSpPr>
          <p:cNvPr id="5" name="TextBox 4">
            <a:extLst>
              <a:ext uri="{FF2B5EF4-FFF2-40B4-BE49-F238E27FC236}">
                <a16:creationId xmlns:a16="http://schemas.microsoft.com/office/drawing/2014/main" id="{97D01745-D5D7-473A-B0BF-5520E3F12C29}"/>
              </a:ext>
            </a:extLst>
          </p:cNvPr>
          <p:cNvSpPr txBox="1"/>
          <p:nvPr/>
        </p:nvSpPr>
        <p:spPr>
          <a:xfrm rot="10800000" flipV="1">
            <a:off x="8201025" y="4177784"/>
            <a:ext cx="3990975" cy="2215991"/>
          </a:xfrm>
          <a:prstGeom prst="rect">
            <a:avLst/>
          </a:prstGeom>
          <a:noFill/>
        </p:spPr>
        <p:txBody>
          <a:bodyPr wrap="square" rtlCol="0">
            <a:spAutoFit/>
          </a:bodyPr>
          <a:lstStyle/>
          <a:p>
            <a:r>
              <a:rPr lang="en-GB" sz="2000" dirty="0">
                <a:solidFill>
                  <a:srgbClr val="1F497D"/>
                </a:solidFill>
                <a:latin typeface="Arial" panose="020B0604020202020204" pitchFamily="34" charset="0"/>
                <a:cs typeface="Arial" panose="020B0604020202020204" pitchFamily="34" charset="0"/>
              </a:rPr>
              <a:t>“The work of Dr. R. Meredith Belbin offers an insight in to team dynamics, providing a framework for selection and possible performance enhancement.” Tennant, (2001)</a:t>
            </a:r>
          </a:p>
          <a:p>
            <a:endParaRPr lang="en-GB" dirty="0"/>
          </a:p>
        </p:txBody>
      </p:sp>
      <p:sp>
        <p:nvSpPr>
          <p:cNvPr id="6" name="TextBox 5">
            <a:extLst>
              <a:ext uri="{FF2B5EF4-FFF2-40B4-BE49-F238E27FC236}">
                <a16:creationId xmlns:a16="http://schemas.microsoft.com/office/drawing/2014/main" id="{DF019ECE-7ACB-4F70-8911-28063E9CACD2}"/>
              </a:ext>
            </a:extLst>
          </p:cNvPr>
          <p:cNvSpPr txBox="1"/>
          <p:nvPr/>
        </p:nvSpPr>
        <p:spPr>
          <a:xfrm>
            <a:off x="923925" y="2447151"/>
            <a:ext cx="10172700" cy="3693319"/>
          </a:xfrm>
          <a:prstGeom prst="rect">
            <a:avLst/>
          </a:prstGeom>
          <a:noFill/>
        </p:spPr>
        <p:txBody>
          <a:bodyPr wrap="square" rtlCol="0">
            <a:spAutoFit/>
          </a:bodyPr>
          <a:lstStyle/>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Resource Investigator (bring new Ideas) </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Team Worker (maintains a team spirit)</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Co – Ordinator (guide the team)</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Plant    ( they are creating new ideas)</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Monitor Evaluator  (analysing problems)</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Specialist (specialized knowledge) </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Shaper (drive the team forward) </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Implementer ( terms ideas into actions)</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Completer/Finisher(polish the final touch) </a:t>
            </a:r>
          </a:p>
          <a:p>
            <a:endParaRPr lang="en-GB" dirty="0"/>
          </a:p>
        </p:txBody>
      </p:sp>
      <p:pic>
        <p:nvPicPr>
          <p:cNvPr id="7" name="Picture 6" descr="A picture containing text&#10;&#10;Description automatically generated">
            <a:extLst>
              <a:ext uri="{FF2B5EF4-FFF2-40B4-BE49-F238E27FC236}">
                <a16:creationId xmlns:a16="http://schemas.microsoft.com/office/drawing/2014/main" id="{F203F6D4-0015-4010-85E5-D6FCD64B68D4}"/>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279891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B2AA-F94C-4DB6-B71C-3972C8281026}"/>
              </a:ext>
            </a:extLst>
          </p:cNvPr>
          <p:cNvSpPr>
            <a:spLocks noGrp="1"/>
          </p:cNvSpPr>
          <p:nvPr>
            <p:ph type="title"/>
          </p:nvPr>
        </p:nvSpPr>
        <p:spPr/>
        <p:txBody>
          <a:bodyPr/>
          <a:lstStyle/>
          <a:p>
            <a:r>
              <a:rPr lang="en-GB" sz="4800" i="0" dirty="0">
                <a:latin typeface="Arial" panose="020B0604020202020204" pitchFamily="34" charset="0"/>
                <a:cs typeface="Arial" panose="020B0604020202020204" pitchFamily="34" charset="0"/>
              </a:rPr>
              <a:t>Belbin Theory applied in construction</a:t>
            </a:r>
            <a:endParaRPr lang="en-GB" dirty="0"/>
          </a:p>
        </p:txBody>
      </p:sp>
      <p:sp>
        <p:nvSpPr>
          <p:cNvPr id="3" name="Content Placeholder 2">
            <a:extLst>
              <a:ext uri="{FF2B5EF4-FFF2-40B4-BE49-F238E27FC236}">
                <a16:creationId xmlns:a16="http://schemas.microsoft.com/office/drawing/2014/main" id="{16D5A87A-2D4F-4E33-B177-465971379DB0}"/>
              </a:ext>
            </a:extLst>
          </p:cNvPr>
          <p:cNvSpPr>
            <a:spLocks noGrp="1"/>
          </p:cNvSpPr>
          <p:nvPr>
            <p:ph sz="half" idx="1"/>
          </p:nvPr>
        </p:nvSpPr>
        <p:spPr>
          <a:xfrm>
            <a:off x="1371599" y="2285999"/>
            <a:ext cx="10620375" cy="4438651"/>
          </a:xfrm>
        </p:spPr>
        <p:txBody>
          <a:bodyPr/>
          <a:lstStyle/>
          <a:p>
            <a:pPr marL="0" indent="0">
              <a:lnSpc>
                <a:spcPct val="150000"/>
              </a:lnSpc>
              <a:buNone/>
            </a:pPr>
            <a:r>
              <a:rPr lang="en-GB" sz="2000" dirty="0">
                <a:latin typeface="Arial" panose="020B0604020202020204" pitchFamily="34" charset="0"/>
                <a:cs typeface="Arial" panose="020B0604020202020204" pitchFamily="34" charset="0"/>
              </a:rPr>
              <a:t>1.	 Site manager                                       	Resource Investigator/  Completer/Finisher</a:t>
            </a:r>
          </a:p>
          <a:p>
            <a:pPr marL="0" indent="0">
              <a:lnSpc>
                <a:spcPct val="150000"/>
              </a:lnSpc>
              <a:buNone/>
            </a:pPr>
            <a:r>
              <a:rPr lang="en-GB" sz="2000" dirty="0">
                <a:latin typeface="Arial" panose="020B0604020202020204" pitchFamily="34" charset="0"/>
                <a:cs typeface="Arial" panose="020B0604020202020204" pitchFamily="34" charset="0"/>
              </a:rPr>
              <a:t>2.	Construct manager                               	 Plant/ Specialist </a:t>
            </a:r>
          </a:p>
          <a:p>
            <a:pPr marL="0" indent="0">
              <a:lnSpc>
                <a:spcPct val="150000"/>
              </a:lnSpc>
              <a:buNone/>
            </a:pPr>
            <a:r>
              <a:rPr lang="en-GB" sz="2000" dirty="0">
                <a:latin typeface="Arial" panose="020B0604020202020204" pitchFamily="34" charset="0"/>
                <a:cs typeface="Arial" panose="020B0604020202020204" pitchFamily="34" charset="0"/>
              </a:rPr>
              <a:t>3.	Forman                                                   	Monitor Evaluator/ Shaper    </a:t>
            </a:r>
          </a:p>
          <a:p>
            <a:pPr marL="0" indent="0">
              <a:lnSpc>
                <a:spcPct val="150000"/>
              </a:lnSpc>
              <a:buNone/>
            </a:pPr>
            <a:r>
              <a:rPr lang="en-GB" sz="2000" dirty="0">
                <a:latin typeface="Arial" panose="020B0604020202020204" pitchFamily="34" charset="0"/>
                <a:cs typeface="Arial" panose="020B0604020202020204" pitchFamily="34" charset="0"/>
              </a:rPr>
              <a:t>4.	Supervisor                            		Co- Ordinator/ Implementer</a:t>
            </a:r>
          </a:p>
          <a:p>
            <a:pPr marL="0" indent="0">
              <a:lnSpc>
                <a:spcPct val="150000"/>
              </a:lnSpc>
              <a:buNone/>
            </a:pPr>
            <a:r>
              <a:rPr lang="en-GB" sz="2000" dirty="0">
                <a:latin typeface="Arial" panose="020B0604020202020204" pitchFamily="34" charset="0"/>
                <a:cs typeface="Arial" panose="020B0604020202020204" pitchFamily="34" charset="0"/>
              </a:rPr>
              <a:t>5.	Labour                                                    	Team worker</a:t>
            </a:r>
          </a:p>
          <a:p>
            <a:endParaRPr lang="en-GB" dirty="0"/>
          </a:p>
        </p:txBody>
      </p:sp>
      <p:cxnSp>
        <p:nvCxnSpPr>
          <p:cNvPr id="5" name="Straight Arrow Connector 4">
            <a:extLst>
              <a:ext uri="{FF2B5EF4-FFF2-40B4-BE49-F238E27FC236}">
                <a16:creationId xmlns:a16="http://schemas.microsoft.com/office/drawing/2014/main" id="{349FCADD-2AAF-40A2-BA3E-7F0554BCC115}"/>
              </a:ext>
            </a:extLst>
          </p:cNvPr>
          <p:cNvCxnSpPr>
            <a:cxnSpLocks/>
          </p:cNvCxnSpPr>
          <p:nvPr/>
        </p:nvCxnSpPr>
        <p:spPr>
          <a:xfrm>
            <a:off x="4657725" y="2600325"/>
            <a:ext cx="2047875"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6" name="Straight Arrow Connector 5">
            <a:extLst>
              <a:ext uri="{FF2B5EF4-FFF2-40B4-BE49-F238E27FC236}">
                <a16:creationId xmlns:a16="http://schemas.microsoft.com/office/drawing/2014/main" id="{D0F398B2-BA2A-42BF-9FB0-D33587AE9A67}"/>
              </a:ext>
            </a:extLst>
          </p:cNvPr>
          <p:cNvCxnSpPr>
            <a:cxnSpLocks/>
          </p:cNvCxnSpPr>
          <p:nvPr/>
        </p:nvCxnSpPr>
        <p:spPr>
          <a:xfrm>
            <a:off x="4657725" y="3248025"/>
            <a:ext cx="2047875"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7" name="Straight Arrow Connector 6">
            <a:extLst>
              <a:ext uri="{FF2B5EF4-FFF2-40B4-BE49-F238E27FC236}">
                <a16:creationId xmlns:a16="http://schemas.microsoft.com/office/drawing/2014/main" id="{BE5392B0-5E50-4EAA-8AF9-C9059C9308B5}"/>
              </a:ext>
            </a:extLst>
          </p:cNvPr>
          <p:cNvCxnSpPr>
            <a:cxnSpLocks/>
          </p:cNvCxnSpPr>
          <p:nvPr/>
        </p:nvCxnSpPr>
        <p:spPr>
          <a:xfrm>
            <a:off x="4657725" y="4448175"/>
            <a:ext cx="2114550"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8" name="Straight Arrow Connector 7">
            <a:extLst>
              <a:ext uri="{FF2B5EF4-FFF2-40B4-BE49-F238E27FC236}">
                <a16:creationId xmlns:a16="http://schemas.microsoft.com/office/drawing/2014/main" id="{6F827BCD-A97A-4914-8291-81CE32F8CB88}"/>
              </a:ext>
            </a:extLst>
          </p:cNvPr>
          <p:cNvCxnSpPr>
            <a:cxnSpLocks/>
          </p:cNvCxnSpPr>
          <p:nvPr/>
        </p:nvCxnSpPr>
        <p:spPr>
          <a:xfrm>
            <a:off x="4657725" y="3800476"/>
            <a:ext cx="2114550"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A3EF79FF-6DA9-4CEA-B1ED-C1B0A01AF4DE}"/>
              </a:ext>
            </a:extLst>
          </p:cNvPr>
          <p:cNvCxnSpPr>
            <a:cxnSpLocks/>
          </p:cNvCxnSpPr>
          <p:nvPr/>
        </p:nvCxnSpPr>
        <p:spPr>
          <a:xfrm>
            <a:off x="4657725" y="5019675"/>
            <a:ext cx="2152650"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pic>
        <p:nvPicPr>
          <p:cNvPr id="19" name="Picture 18" descr="A picture containing text&#10;&#10;Description automatically generated">
            <a:extLst>
              <a:ext uri="{FF2B5EF4-FFF2-40B4-BE49-F238E27FC236}">
                <a16:creationId xmlns:a16="http://schemas.microsoft.com/office/drawing/2014/main" id="{CD42F516-6AC8-42EE-A048-F160BFBADE99}"/>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4180010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EF6D3-1DC8-4CAB-B16B-90767869B282}"/>
              </a:ext>
            </a:extLst>
          </p:cNvPr>
          <p:cNvSpPr>
            <a:spLocks noGrp="1"/>
          </p:cNvSpPr>
          <p:nvPr>
            <p:ph type="title"/>
          </p:nvPr>
        </p:nvSpPr>
        <p:spPr/>
        <p:txBody>
          <a:bodyPr/>
          <a:lstStyle/>
          <a:p>
            <a:r>
              <a:rPr lang="ro-RO" dirty="0">
                <a:latin typeface="+mn-lt"/>
              </a:rPr>
              <a:t>What is conflict?</a:t>
            </a:r>
            <a:br>
              <a:rPr lang="ro-RO" sz="4800" dirty="0"/>
            </a:br>
            <a:endParaRPr lang="en-GB" dirty="0"/>
          </a:p>
        </p:txBody>
      </p:sp>
      <p:sp>
        <p:nvSpPr>
          <p:cNvPr id="3" name="Content Placeholder 2">
            <a:extLst>
              <a:ext uri="{FF2B5EF4-FFF2-40B4-BE49-F238E27FC236}">
                <a16:creationId xmlns:a16="http://schemas.microsoft.com/office/drawing/2014/main" id="{D2006DCE-DB71-45C1-9916-1202FD977D8A}"/>
              </a:ext>
            </a:extLst>
          </p:cNvPr>
          <p:cNvSpPr>
            <a:spLocks noGrp="1"/>
          </p:cNvSpPr>
          <p:nvPr>
            <p:ph idx="1"/>
          </p:nvPr>
        </p:nvSpPr>
        <p:spPr/>
        <p:txBody>
          <a:bodyPr/>
          <a:lstStyle/>
          <a:p>
            <a:pPr marL="0" indent="0">
              <a:buNone/>
            </a:pPr>
            <a:r>
              <a:rPr lang="en-GB" sz="2400" dirty="0"/>
              <a:t>	</a:t>
            </a:r>
            <a:r>
              <a:rPr lang="ro-RO" sz="2400" dirty="0"/>
              <a:t>Conflict is a dispute between two or more people who do notreach an agreement with each other, in which the connection is broken or lacking.</a:t>
            </a:r>
            <a:endParaRPr lang="en-GB" sz="2400" dirty="0"/>
          </a:p>
          <a:p>
            <a:pPr marL="0" indent="0">
              <a:buFont typeface="Wingdings" panose="05000000000000000000" pitchFamily="2" charset="2"/>
              <a:buNone/>
            </a:pPr>
            <a:r>
              <a:rPr lang="ro-RO" sz="2400" dirty="0"/>
              <a:t>1. You can keep or create a connection even with” your opponent”…</a:t>
            </a:r>
          </a:p>
          <a:p>
            <a:r>
              <a:rPr lang="ro-RO" sz="2400" dirty="0"/>
              <a:t>The key to avoiding a conflict is to keep in touch or build a connection with the other party.</a:t>
            </a:r>
          </a:p>
          <a:p>
            <a:pPr marL="0" indent="0">
              <a:buFont typeface="Wingdings" panose="05000000000000000000" pitchFamily="2" charset="2"/>
              <a:buNone/>
            </a:pPr>
            <a:r>
              <a:rPr lang="ro-RO" sz="2400" dirty="0"/>
              <a:t>2.  You can have a dialogue and negotiate…</a:t>
            </a:r>
          </a:p>
          <a:p>
            <a:r>
              <a:rPr lang="ro-RO" sz="2400" dirty="0"/>
              <a:t>Is important to have a relevant conversation at all times, to stay focused on positive outcome, and to be aware of the common goal.</a:t>
            </a:r>
          </a:p>
          <a:p>
            <a:pPr marL="0" indent="0">
              <a:buNone/>
            </a:pPr>
            <a:endParaRPr lang="ro-RO" sz="2400" dirty="0"/>
          </a:p>
          <a:p>
            <a:pPr marL="0" indent="0">
              <a:buNone/>
            </a:pPr>
            <a:endParaRPr lang="en-GB" dirty="0"/>
          </a:p>
        </p:txBody>
      </p:sp>
    </p:spTree>
    <p:extLst>
      <p:ext uri="{BB962C8B-B14F-4D97-AF65-F5344CB8AC3E}">
        <p14:creationId xmlns:p14="http://schemas.microsoft.com/office/powerpoint/2010/main" val="342746536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062CC-F912-4759-A7EF-88717686C96A}"/>
              </a:ext>
            </a:extLst>
          </p:cNvPr>
          <p:cNvSpPr>
            <a:spLocks noGrp="1"/>
          </p:cNvSpPr>
          <p:nvPr>
            <p:ph idx="1"/>
          </p:nvPr>
        </p:nvSpPr>
        <p:spPr/>
        <p:txBody>
          <a:bodyPr/>
          <a:lstStyle/>
          <a:p>
            <a:pPr marL="0" indent="0">
              <a:buFont typeface="Wingdings" panose="05000000000000000000" pitchFamily="2" charset="2"/>
              <a:buNone/>
            </a:pPr>
            <a:r>
              <a:rPr lang="ro-RO" sz="2400" dirty="0"/>
              <a:t>3. Builds a positive connection..</a:t>
            </a:r>
          </a:p>
          <a:p>
            <a:r>
              <a:rPr lang="ro-RO" sz="2400" dirty="0"/>
              <a:t>If we communicate our differences and areas more effectively they will agree, but we will better understand each other’s concerns and improve our chances of reaching a mutually acceptableagreement.</a:t>
            </a:r>
          </a:p>
          <a:p>
            <a:pPr marL="0" indent="0">
              <a:buFont typeface="Wingdings" panose="05000000000000000000" pitchFamily="2" charset="2"/>
              <a:buNone/>
            </a:pPr>
            <a:r>
              <a:rPr lang="ro-RO" sz="2400" dirty="0"/>
              <a:t>4. Use the law of reciprocity…</a:t>
            </a:r>
          </a:p>
          <a:p>
            <a:r>
              <a:rPr lang="ro-RO" sz="2400" dirty="0"/>
              <a:t>The law of reciprocity is the foundation of cooperation and collaboration.</a:t>
            </a:r>
          </a:p>
          <a:p>
            <a:r>
              <a:rPr lang="ro-RO" sz="2400" dirty="0"/>
              <a:t>What you give is probably what you will definitely get back.</a:t>
            </a:r>
          </a:p>
          <a:p>
            <a:pPr marL="0" indent="0">
              <a:buNone/>
            </a:pPr>
            <a:r>
              <a:rPr lang="en-GB" sz="2400" dirty="0"/>
              <a:t>							</a:t>
            </a:r>
            <a:r>
              <a:rPr lang="en-GB" sz="1800" dirty="0"/>
              <a:t>(</a:t>
            </a:r>
            <a:r>
              <a:rPr lang="ro-RO" sz="1800" dirty="0"/>
              <a:t>Kohlrieser</a:t>
            </a:r>
            <a:r>
              <a:rPr lang="en-GB" sz="1800" dirty="0"/>
              <a:t> </a:t>
            </a:r>
            <a:r>
              <a:rPr lang="ro-RO" sz="1800" dirty="0"/>
              <a:t>2007</a:t>
            </a:r>
            <a:r>
              <a:rPr lang="en-GB" sz="1800" dirty="0"/>
              <a:t>)</a:t>
            </a:r>
          </a:p>
        </p:txBody>
      </p:sp>
    </p:spTree>
    <p:extLst>
      <p:ext uri="{BB962C8B-B14F-4D97-AF65-F5344CB8AC3E}">
        <p14:creationId xmlns:p14="http://schemas.microsoft.com/office/powerpoint/2010/main" val="2113294014"/>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AA92B-88BF-4C9B-ABBB-F32E61F0F2DF}"/>
              </a:ext>
            </a:extLst>
          </p:cNvPr>
          <p:cNvSpPr>
            <a:spLocks noGrp="1"/>
          </p:cNvSpPr>
          <p:nvPr>
            <p:ph type="title"/>
          </p:nvPr>
        </p:nvSpPr>
        <p:spPr/>
        <p:txBody>
          <a:bodyPr/>
          <a:lstStyle/>
          <a:p>
            <a:r>
              <a:rPr lang="ro-RO" sz="4800" dirty="0">
                <a:latin typeface="+mn-lt"/>
              </a:rPr>
              <a:t>Managing conflict</a:t>
            </a:r>
            <a:endParaRPr lang="en-GB" dirty="0">
              <a:latin typeface="+mn-lt"/>
            </a:endParaRPr>
          </a:p>
        </p:txBody>
      </p:sp>
      <p:sp>
        <p:nvSpPr>
          <p:cNvPr id="3" name="Content Placeholder 2">
            <a:extLst>
              <a:ext uri="{FF2B5EF4-FFF2-40B4-BE49-F238E27FC236}">
                <a16:creationId xmlns:a16="http://schemas.microsoft.com/office/drawing/2014/main" id="{2D1B092E-E14A-4559-A2AE-9F084C744748}"/>
              </a:ext>
            </a:extLst>
          </p:cNvPr>
          <p:cNvSpPr>
            <a:spLocks noGrp="1"/>
          </p:cNvSpPr>
          <p:nvPr>
            <p:ph idx="1"/>
          </p:nvPr>
        </p:nvSpPr>
        <p:spPr/>
        <p:txBody>
          <a:bodyPr/>
          <a:lstStyle/>
          <a:p>
            <a:pPr marL="457200" indent="-457200">
              <a:buFont typeface="+mj-lt"/>
              <a:buAutoNum type="arabicPeriod"/>
            </a:pPr>
            <a:r>
              <a:rPr lang="ro-RO" sz="2400" dirty="0"/>
              <a:t>Accept conflict…</a:t>
            </a:r>
          </a:p>
          <a:p>
            <a:pPr marL="0" indent="0">
              <a:buNone/>
            </a:pPr>
            <a:r>
              <a:rPr lang="ro-RO" sz="2000" b="0" i="0" u="none" strike="noStrike" dirty="0">
                <a:effectLst/>
              </a:rPr>
              <a:t>Accept the conflict, it is something natural and it happen</a:t>
            </a:r>
            <a:r>
              <a:rPr lang="ro-RO" sz="2000" dirty="0"/>
              <a:t>s all the time.</a:t>
            </a:r>
            <a:endParaRPr lang="ro-RO" sz="2000" b="0" i="0" u="none" strike="noStrike" dirty="0">
              <a:effectLst/>
            </a:endParaRPr>
          </a:p>
          <a:p>
            <a:pPr marL="0" indent="0">
              <a:buNone/>
            </a:pPr>
            <a:r>
              <a:rPr lang="ro-RO" sz="2400" dirty="0"/>
              <a:t>2.  </a:t>
            </a:r>
            <a:r>
              <a:rPr lang="ro-RO" sz="2400" i="0" u="none" strike="noStrike" dirty="0">
                <a:effectLst/>
              </a:rPr>
              <a:t>Be a calming agent. .</a:t>
            </a:r>
            <a:endParaRPr lang="ro-RO" sz="2400" dirty="0"/>
          </a:p>
          <a:p>
            <a:pPr marL="0" indent="0">
              <a:buNone/>
            </a:pPr>
            <a:r>
              <a:rPr lang="en-GB" sz="2000" i="0" u="none" strike="noStrike" dirty="0">
                <a:effectLst/>
              </a:rPr>
              <a:t>	</a:t>
            </a:r>
            <a:r>
              <a:rPr lang="ro-RO" sz="2000" i="0" u="none" strike="noStrike" dirty="0">
                <a:effectLst/>
              </a:rPr>
              <a:t>Help</a:t>
            </a:r>
            <a:r>
              <a:rPr lang="en-GB" sz="2000" i="0" u="none" strike="noStrike" dirty="0">
                <a:effectLst/>
              </a:rPr>
              <a:t>, </a:t>
            </a:r>
            <a:r>
              <a:rPr lang="ro-RO" sz="2000" i="0" u="none" strike="noStrike" dirty="0">
                <a:effectLst/>
              </a:rPr>
              <a:t>plan a way to find a solution.</a:t>
            </a:r>
          </a:p>
          <a:p>
            <a:pPr marL="0" indent="0">
              <a:buNone/>
            </a:pPr>
            <a:r>
              <a:rPr lang="en-US" sz="2400" dirty="0"/>
              <a:t>3.  </a:t>
            </a:r>
            <a:r>
              <a:rPr lang="ro-RO" sz="2400" i="0" u="none" strike="noStrike" dirty="0">
                <a:effectLst/>
              </a:rPr>
              <a:t>Listen acti</a:t>
            </a:r>
            <a:r>
              <a:rPr lang="ro-RO" sz="2400" dirty="0"/>
              <a:t>vely…</a:t>
            </a:r>
          </a:p>
          <a:p>
            <a:pPr marL="0" indent="0">
              <a:buNone/>
            </a:pPr>
            <a:r>
              <a:rPr lang="en-GB" sz="2000" i="0" u="none" strike="noStrike" dirty="0">
                <a:effectLst/>
              </a:rPr>
              <a:t>	</a:t>
            </a:r>
            <a:r>
              <a:rPr lang="ro-RO" sz="2000" i="0" u="none" strike="noStrike" dirty="0">
                <a:effectLst/>
              </a:rPr>
              <a:t> Anal</a:t>
            </a:r>
            <a:r>
              <a:rPr lang="ro-RO" sz="2000" dirty="0"/>
              <a:t>yze that problem and what impact it has on you</a:t>
            </a:r>
            <a:r>
              <a:rPr lang="ro-RO" sz="2400" dirty="0"/>
              <a:t>.</a:t>
            </a:r>
          </a:p>
          <a:p>
            <a:pPr marL="0" indent="0">
              <a:buNone/>
            </a:pPr>
            <a:r>
              <a:rPr lang="ro-RO" sz="2400" i="0" u="none" strike="noStrike" dirty="0">
                <a:effectLst/>
              </a:rPr>
              <a:t>4.   Analyze the conflict.</a:t>
            </a:r>
          </a:p>
          <a:p>
            <a:pPr marL="530352" lvl="1" indent="0">
              <a:buNone/>
            </a:pPr>
            <a:r>
              <a:rPr lang="ro-RO" sz="2000" i="0" u="none" strike="noStrike" dirty="0">
                <a:effectLst/>
              </a:rPr>
              <a:t>The issue needs to be clarified.</a:t>
            </a:r>
          </a:p>
          <a:p>
            <a:endParaRPr lang="en-GB" dirty="0"/>
          </a:p>
        </p:txBody>
      </p:sp>
      <p:pic>
        <p:nvPicPr>
          <p:cNvPr id="4" name="Picture 3" descr="A picture containing text&#10;&#10;Description automatically generated">
            <a:extLst>
              <a:ext uri="{FF2B5EF4-FFF2-40B4-BE49-F238E27FC236}">
                <a16:creationId xmlns:a16="http://schemas.microsoft.com/office/drawing/2014/main" id="{A0B7AFD9-1552-48B6-9AFF-6DC211080D78}"/>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28247396"/>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E85F9-A0B0-4FF2-BB54-7E04C7CC3588}"/>
              </a:ext>
            </a:extLst>
          </p:cNvPr>
          <p:cNvSpPr>
            <a:spLocks noGrp="1"/>
          </p:cNvSpPr>
          <p:nvPr>
            <p:ph type="title"/>
          </p:nvPr>
        </p:nvSpPr>
        <p:spPr/>
        <p:txBody>
          <a:bodyPr/>
          <a:lstStyle/>
          <a:p>
            <a:r>
              <a:rPr lang="en-GB" dirty="0">
                <a:latin typeface="+mn-lt"/>
              </a:rPr>
              <a:t>Managing conflict</a:t>
            </a:r>
          </a:p>
        </p:txBody>
      </p:sp>
      <p:sp>
        <p:nvSpPr>
          <p:cNvPr id="3" name="Content Placeholder 2">
            <a:extLst>
              <a:ext uri="{FF2B5EF4-FFF2-40B4-BE49-F238E27FC236}">
                <a16:creationId xmlns:a16="http://schemas.microsoft.com/office/drawing/2014/main" id="{9EB4DC18-30F5-4E83-8AD2-5B97181909A1}"/>
              </a:ext>
            </a:extLst>
          </p:cNvPr>
          <p:cNvSpPr>
            <a:spLocks noGrp="1"/>
          </p:cNvSpPr>
          <p:nvPr>
            <p:ph idx="1"/>
          </p:nvPr>
        </p:nvSpPr>
        <p:spPr/>
        <p:txBody>
          <a:bodyPr/>
          <a:lstStyle/>
          <a:p>
            <a:pPr marL="342900" indent="-342900">
              <a:buAutoNum type="arabicPeriod" startAt="5"/>
            </a:pPr>
            <a:endParaRPr lang="en-GB" sz="2400" b="0" i="0" u="none" strike="noStrike" dirty="0">
              <a:effectLst/>
            </a:endParaRPr>
          </a:p>
          <a:p>
            <a:pPr marL="342900" indent="-342900">
              <a:buAutoNum type="arabicPeriod" startAt="5"/>
            </a:pPr>
            <a:endParaRPr lang="en-GB" dirty="0"/>
          </a:p>
          <a:p>
            <a:pPr marL="342900" indent="-342900">
              <a:buAutoNum type="arabicPeriod" startAt="5"/>
            </a:pPr>
            <a:r>
              <a:rPr lang="ro-RO" sz="2400" b="0" i="0" u="none" strike="noStrike" dirty="0">
                <a:effectLst/>
              </a:rPr>
              <a:t>Model neutral language</a:t>
            </a:r>
            <a:r>
              <a:rPr lang="ro-RO" sz="2400" dirty="0"/>
              <a:t>…</a:t>
            </a:r>
          </a:p>
          <a:p>
            <a:pPr marL="0" indent="0">
              <a:buNone/>
            </a:pPr>
            <a:r>
              <a:rPr lang="en-GB" sz="2000" b="0" i="0" u="none" strike="noStrike" dirty="0">
                <a:effectLst/>
              </a:rPr>
              <a:t>	</a:t>
            </a:r>
            <a:r>
              <a:rPr lang="ro-RO" sz="2000" b="0" i="0" u="none" strike="noStrike" dirty="0">
                <a:effectLst/>
              </a:rPr>
              <a:t>When someone is in conflict they use inappropriate language and exaggerate with that conflict.</a:t>
            </a:r>
            <a:endParaRPr lang="en-GB" sz="2000" b="0" i="0" u="none" strike="noStrike" dirty="0">
              <a:effectLst/>
            </a:endParaRPr>
          </a:p>
          <a:p>
            <a:pPr marL="0" indent="0">
              <a:buNone/>
            </a:pPr>
            <a:endParaRPr lang="ro-RO" sz="2000" dirty="0"/>
          </a:p>
          <a:p>
            <a:pPr marL="342900" indent="-342900">
              <a:buAutoNum type="arabicPeriod" startAt="6"/>
            </a:pPr>
            <a:r>
              <a:rPr lang="ro-RO" sz="2400" dirty="0"/>
              <a:t>Separete the person from the problem…</a:t>
            </a:r>
          </a:p>
          <a:p>
            <a:pPr marL="0" indent="0">
              <a:buNone/>
            </a:pPr>
            <a:r>
              <a:rPr lang="en-GB" sz="2000" b="0" i="0" u="none" strike="noStrike" dirty="0">
                <a:effectLst/>
              </a:rPr>
              <a:t>	</a:t>
            </a:r>
            <a:r>
              <a:rPr lang="ro-RO" sz="2000" b="0" i="0" u="none" strike="noStrike" dirty="0">
                <a:effectLst/>
              </a:rPr>
              <a:t>Look </a:t>
            </a:r>
            <a:r>
              <a:rPr lang="ro-RO" sz="2000" dirty="0"/>
              <a:t>at</a:t>
            </a:r>
            <a:r>
              <a:rPr lang="ro-RO" sz="2000" b="0" i="0" u="none" strike="noStrike" dirty="0">
                <a:effectLst/>
              </a:rPr>
              <a:t> problem in a certain behavior.</a:t>
            </a:r>
          </a:p>
          <a:p>
            <a:endParaRPr lang="en-GB" dirty="0"/>
          </a:p>
        </p:txBody>
      </p:sp>
      <p:pic>
        <p:nvPicPr>
          <p:cNvPr id="5" name="Imagine 4">
            <a:extLst>
              <a:ext uri="{FF2B5EF4-FFF2-40B4-BE49-F238E27FC236}">
                <a16:creationId xmlns:a16="http://schemas.microsoft.com/office/drawing/2014/main" id="{5F7D0C1B-8714-4C16-816F-09152DD075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20125" y="3390484"/>
            <a:ext cx="3075941" cy="3018988"/>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BB2595B1-C27F-47F8-A640-DFA35B1AC1F6}"/>
              </a:ext>
            </a:extLst>
          </p:cNvPr>
          <p:cNvPicPr>
            <a:picLocks noChangeAspect="1"/>
          </p:cNvPicPr>
          <p:nvPr/>
        </p:nvPicPr>
        <p:blipFill>
          <a:blip r:embed="rId3"/>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993901767"/>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9A591-F42E-41E4-87C2-9037473612D8}"/>
              </a:ext>
            </a:extLst>
          </p:cNvPr>
          <p:cNvSpPr>
            <a:spLocks noGrp="1"/>
          </p:cNvSpPr>
          <p:nvPr>
            <p:ph type="title"/>
          </p:nvPr>
        </p:nvSpPr>
        <p:spPr/>
        <p:txBody>
          <a:bodyPr/>
          <a:lstStyle/>
          <a:p>
            <a:r>
              <a:rPr lang="en-GB" dirty="0">
                <a:latin typeface="+mn-lt"/>
              </a:rPr>
              <a:t>Managing conflict</a:t>
            </a:r>
          </a:p>
        </p:txBody>
      </p:sp>
      <p:sp>
        <p:nvSpPr>
          <p:cNvPr id="3" name="Content Placeholder 2">
            <a:extLst>
              <a:ext uri="{FF2B5EF4-FFF2-40B4-BE49-F238E27FC236}">
                <a16:creationId xmlns:a16="http://schemas.microsoft.com/office/drawing/2014/main" id="{7BE11113-E5A5-4C05-9B51-DFA39028436B}"/>
              </a:ext>
            </a:extLst>
          </p:cNvPr>
          <p:cNvSpPr>
            <a:spLocks noGrp="1"/>
          </p:cNvSpPr>
          <p:nvPr>
            <p:ph idx="1"/>
          </p:nvPr>
        </p:nvSpPr>
        <p:spPr>
          <a:xfrm>
            <a:off x="1057275" y="1484671"/>
            <a:ext cx="9915525" cy="5268554"/>
          </a:xfrm>
        </p:spPr>
        <p:txBody>
          <a:bodyPr/>
          <a:lstStyle/>
          <a:p>
            <a:pPr marL="342900" indent="-342900">
              <a:buAutoNum type="arabicPeriod" startAt="7"/>
            </a:pPr>
            <a:endParaRPr lang="en-GB" sz="2400" b="0" i="0" u="none" strike="noStrike" dirty="0">
              <a:effectLst/>
            </a:endParaRPr>
          </a:p>
          <a:p>
            <a:pPr marL="342900" indent="-342900">
              <a:buAutoNum type="arabicPeriod" startAt="7"/>
            </a:pPr>
            <a:endParaRPr lang="en-GB" dirty="0"/>
          </a:p>
          <a:p>
            <a:pPr marL="342900" indent="-342900">
              <a:buAutoNum type="arabicPeriod" startAt="7"/>
            </a:pPr>
            <a:r>
              <a:rPr lang="ro-RO" b="0" i="0" u="none" strike="noStrike" dirty="0">
                <a:effectLst/>
              </a:rPr>
              <a:t>Work together.</a:t>
            </a:r>
            <a:endParaRPr lang="ro-RO" dirty="0"/>
          </a:p>
          <a:p>
            <a:pPr marL="0" indent="0">
              <a:buNone/>
            </a:pPr>
            <a:r>
              <a:rPr lang="en-GB" sz="2000" b="0" i="0" u="none" strike="noStrike" dirty="0">
                <a:effectLst/>
              </a:rPr>
              <a:t>	</a:t>
            </a:r>
            <a:r>
              <a:rPr lang="ro-RO" sz="2000" b="0" i="0" u="none" strike="noStrike" dirty="0">
                <a:effectLst/>
              </a:rPr>
              <a:t>They need to listen to each other to resolve the conflict and work together.</a:t>
            </a:r>
          </a:p>
          <a:p>
            <a:pPr marL="342900" indent="-342900">
              <a:buAutoNum type="arabicPeriod" startAt="8"/>
            </a:pPr>
            <a:r>
              <a:rPr lang="ro-RO" dirty="0"/>
              <a:t>Agree to disagree.</a:t>
            </a:r>
          </a:p>
          <a:p>
            <a:pPr marL="0" indent="0">
              <a:buNone/>
            </a:pPr>
            <a:r>
              <a:rPr lang="en-GB" b="0" i="0" u="none" strike="noStrike" dirty="0">
                <a:effectLst/>
              </a:rPr>
              <a:t>	</a:t>
            </a:r>
            <a:r>
              <a:rPr lang="ro-RO" sz="2000" b="0" i="0" u="none" strike="noStrike" dirty="0">
                <a:effectLst/>
              </a:rPr>
              <a:t>Any person has a point of view and rarely agrees with every detail.</a:t>
            </a:r>
            <a:endParaRPr lang="en-GB" sz="2000" b="0" i="0" u="none" strike="noStrike" dirty="0">
              <a:effectLst/>
            </a:endParaRPr>
          </a:p>
          <a:p>
            <a:pPr marL="342900" indent="-342900">
              <a:buAutoNum type="arabicPeriod" startAt="9"/>
            </a:pPr>
            <a:r>
              <a:rPr lang="ro-RO" dirty="0"/>
              <a:t>Be creative.</a:t>
            </a:r>
          </a:p>
          <a:p>
            <a:pPr marL="0" indent="0">
              <a:buNone/>
            </a:pPr>
            <a:r>
              <a:rPr lang="en-GB" dirty="0"/>
              <a:t>	</a:t>
            </a:r>
            <a:r>
              <a:rPr lang="en-GB" sz="2000" dirty="0"/>
              <a:t>S</a:t>
            </a:r>
            <a:r>
              <a:rPr lang="ro-RO" sz="2000" dirty="0"/>
              <a:t>olution to the problem must be found to satisfy everyone who needs creativity.</a:t>
            </a:r>
          </a:p>
          <a:p>
            <a:pPr marL="0" indent="0">
              <a:buNone/>
            </a:pPr>
            <a:r>
              <a:rPr lang="ro-RO" dirty="0"/>
              <a:t>10. Be specific.</a:t>
            </a:r>
          </a:p>
          <a:p>
            <a:pPr marL="0" indent="0">
              <a:buNone/>
            </a:pPr>
            <a:r>
              <a:rPr lang="en-GB" dirty="0"/>
              <a:t>	</a:t>
            </a:r>
            <a:r>
              <a:rPr lang="ro-RO" dirty="0"/>
              <a:t>You have to be very specific when solving problems.</a:t>
            </a:r>
          </a:p>
          <a:p>
            <a:pPr marL="0" indent="0">
              <a:buNone/>
            </a:pPr>
            <a:endParaRPr lang="ro-RO" sz="2000" b="0" i="0" u="none" strike="noStrike" dirty="0">
              <a:effectLst/>
            </a:endParaRPr>
          </a:p>
          <a:p>
            <a:endParaRPr lang="en-GB" dirty="0"/>
          </a:p>
        </p:txBody>
      </p:sp>
    </p:spTree>
    <p:extLst>
      <p:ext uri="{BB962C8B-B14F-4D97-AF65-F5344CB8AC3E}">
        <p14:creationId xmlns:p14="http://schemas.microsoft.com/office/powerpoint/2010/main" val="167915990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279FE-D627-473D-B7C2-CC840D9952FB}"/>
              </a:ext>
            </a:extLst>
          </p:cNvPr>
          <p:cNvSpPr>
            <a:spLocks noGrp="1"/>
          </p:cNvSpPr>
          <p:nvPr>
            <p:ph type="title"/>
          </p:nvPr>
        </p:nvSpPr>
        <p:spPr>
          <a:xfrm>
            <a:off x="1295400" y="542925"/>
            <a:ext cx="9601200" cy="720213"/>
          </a:xfrm>
        </p:spPr>
        <p:txBody>
          <a:bodyPr/>
          <a:lstStyle/>
          <a:p>
            <a:r>
              <a:rPr lang="en-GB" dirty="0">
                <a:latin typeface="+mn-lt"/>
              </a:rPr>
              <a:t>Successful Team </a:t>
            </a:r>
            <a:br>
              <a:rPr lang="en-GB" dirty="0">
                <a:latin typeface="+mn-lt"/>
              </a:rPr>
            </a:br>
            <a:br>
              <a:rPr lang="en-GB" dirty="0">
                <a:latin typeface="+mn-lt"/>
              </a:rPr>
            </a:br>
            <a:r>
              <a:rPr lang="en-GB" sz="3600" dirty="0">
                <a:latin typeface="+mn-lt"/>
              </a:rPr>
              <a:t>How to build a successful team</a:t>
            </a:r>
          </a:p>
        </p:txBody>
      </p:sp>
      <p:sp>
        <p:nvSpPr>
          <p:cNvPr id="3" name="Content Placeholder 2">
            <a:extLst>
              <a:ext uri="{FF2B5EF4-FFF2-40B4-BE49-F238E27FC236}">
                <a16:creationId xmlns:a16="http://schemas.microsoft.com/office/drawing/2014/main" id="{7A925B90-C6C0-4498-BBFB-6110303C5AF5}"/>
              </a:ext>
            </a:extLst>
          </p:cNvPr>
          <p:cNvSpPr>
            <a:spLocks noGrp="1"/>
          </p:cNvSpPr>
          <p:nvPr>
            <p:ph idx="1"/>
          </p:nvPr>
        </p:nvSpPr>
        <p:spPr>
          <a:xfrm>
            <a:off x="1571625" y="2646721"/>
            <a:ext cx="9601200" cy="4382729"/>
          </a:xfrm>
        </p:spPr>
        <p:txBody>
          <a:bodyPr/>
          <a:lstStyle/>
          <a:p>
            <a:pPr marL="457200" indent="-457200">
              <a:buFont typeface="+mj-lt"/>
              <a:buAutoNum type="arabicPeriod"/>
            </a:pPr>
            <a:r>
              <a:rPr lang="en-GB" dirty="0"/>
              <a:t>Set SMART goals</a:t>
            </a:r>
          </a:p>
          <a:p>
            <a:pPr marL="457200" indent="-457200">
              <a:buFont typeface="+mj-lt"/>
              <a:buAutoNum type="arabicPeriod"/>
            </a:pPr>
            <a:r>
              <a:rPr lang="en-GB" dirty="0"/>
              <a:t>Define each role </a:t>
            </a:r>
          </a:p>
          <a:p>
            <a:pPr marL="457200" indent="-457200">
              <a:buFont typeface="+mj-lt"/>
              <a:buAutoNum type="arabicPeriod"/>
            </a:pPr>
            <a:r>
              <a:rPr lang="en-GB" dirty="0"/>
              <a:t>Establish lines of communication</a:t>
            </a:r>
          </a:p>
          <a:p>
            <a:pPr marL="457200" indent="-457200">
              <a:buFont typeface="+mj-lt"/>
              <a:buAutoNum type="arabicPeriod"/>
            </a:pPr>
            <a:r>
              <a:rPr lang="en-GB" dirty="0"/>
              <a:t>Reward good work</a:t>
            </a:r>
          </a:p>
        </p:txBody>
      </p:sp>
    </p:spTree>
    <p:extLst>
      <p:ext uri="{BB962C8B-B14F-4D97-AF65-F5344CB8AC3E}">
        <p14:creationId xmlns:p14="http://schemas.microsoft.com/office/powerpoint/2010/main" val="377708273"/>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089F-C782-4D0A-87B2-54CDB0E6C459}"/>
              </a:ext>
            </a:extLst>
          </p:cNvPr>
          <p:cNvSpPr>
            <a:spLocks noGrp="1"/>
          </p:cNvSpPr>
          <p:nvPr>
            <p:ph type="title"/>
          </p:nvPr>
        </p:nvSpPr>
        <p:spPr/>
        <p:txBody>
          <a:bodyPr/>
          <a:lstStyle/>
          <a:p>
            <a:r>
              <a:rPr lang="en-GB" dirty="0">
                <a:latin typeface="+mn-lt"/>
              </a:rPr>
              <a:t>Set SMART goals</a:t>
            </a:r>
          </a:p>
        </p:txBody>
      </p:sp>
      <p:sp>
        <p:nvSpPr>
          <p:cNvPr id="3" name="Content Placeholder 2">
            <a:extLst>
              <a:ext uri="{FF2B5EF4-FFF2-40B4-BE49-F238E27FC236}">
                <a16:creationId xmlns:a16="http://schemas.microsoft.com/office/drawing/2014/main" id="{C3A0A208-15C5-4C35-9537-F4A1B744875A}"/>
              </a:ext>
            </a:extLst>
          </p:cNvPr>
          <p:cNvSpPr>
            <a:spLocks noGrp="1"/>
          </p:cNvSpPr>
          <p:nvPr>
            <p:ph idx="1"/>
          </p:nvPr>
        </p:nvSpPr>
        <p:spPr/>
        <p:txBody>
          <a:bodyPr/>
          <a:lstStyle/>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r>
              <a:rPr lang="en-GB" dirty="0"/>
              <a:t>Specific </a:t>
            </a:r>
          </a:p>
          <a:p>
            <a:pPr lvl="1"/>
            <a:r>
              <a:rPr lang="en-GB" dirty="0"/>
              <a:t>Our idea must be clear, precise and achievable because we must be able to focus and motivate for success. </a:t>
            </a:r>
          </a:p>
          <a:p>
            <a:pPr marL="457200" indent="-457200">
              <a:buFont typeface="+mj-lt"/>
              <a:buAutoNum type="arabicPeriod"/>
            </a:pPr>
            <a:r>
              <a:rPr lang="en-GB" dirty="0"/>
              <a:t>Measurable</a:t>
            </a:r>
          </a:p>
          <a:p>
            <a:pPr lvl="1"/>
            <a:r>
              <a:rPr lang="en-GB" dirty="0"/>
              <a:t>It is extremely important to focus on the target with calculated risks in order to be able to track our growth</a:t>
            </a:r>
          </a:p>
        </p:txBody>
      </p:sp>
    </p:spTree>
    <p:extLst>
      <p:ext uri="{BB962C8B-B14F-4D97-AF65-F5344CB8AC3E}">
        <p14:creationId xmlns:p14="http://schemas.microsoft.com/office/powerpoint/2010/main" val="296647480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0C07-4EC5-4A8E-A173-98805E75B247}"/>
              </a:ext>
            </a:extLst>
          </p:cNvPr>
          <p:cNvSpPr>
            <a:spLocks noGrp="1"/>
          </p:cNvSpPr>
          <p:nvPr>
            <p:ph type="title"/>
          </p:nvPr>
        </p:nvSpPr>
        <p:spPr/>
        <p:txBody>
          <a:bodyPr/>
          <a:lstStyle/>
          <a:p>
            <a:r>
              <a:rPr lang="en-GB" dirty="0">
                <a:latin typeface="+mn-lt"/>
              </a:rPr>
              <a:t>Define each role </a:t>
            </a:r>
          </a:p>
        </p:txBody>
      </p:sp>
      <p:sp>
        <p:nvSpPr>
          <p:cNvPr id="3" name="Content Placeholder 2">
            <a:extLst>
              <a:ext uri="{FF2B5EF4-FFF2-40B4-BE49-F238E27FC236}">
                <a16:creationId xmlns:a16="http://schemas.microsoft.com/office/drawing/2014/main" id="{66782B2F-77A8-4A80-83AC-2C25F2DDD4D9}"/>
              </a:ext>
            </a:extLst>
          </p:cNvPr>
          <p:cNvSpPr>
            <a:spLocks noGrp="1"/>
          </p:cNvSpPr>
          <p:nvPr>
            <p:ph idx="1"/>
          </p:nvPr>
        </p:nvSpPr>
        <p:spPr/>
        <p:txBody>
          <a:bodyPr/>
          <a:lstStyle/>
          <a:p>
            <a:pPr marL="457200" indent="-457200">
              <a:buAutoNum type="arabicPeriod"/>
            </a:pPr>
            <a:endParaRPr lang="en-GB" dirty="0"/>
          </a:p>
          <a:p>
            <a:pPr marL="457200" indent="-457200">
              <a:buAutoNum type="arabicPeriod"/>
            </a:pPr>
            <a:endParaRPr lang="en-GB" dirty="0"/>
          </a:p>
          <a:p>
            <a:pPr marL="457200" indent="-457200">
              <a:buAutoNum type="arabicPeriod"/>
            </a:pPr>
            <a:r>
              <a:rPr lang="en-GB" dirty="0"/>
              <a:t>Increased productivity </a:t>
            </a:r>
          </a:p>
          <a:p>
            <a:pPr lvl="1"/>
            <a:r>
              <a:rPr lang="en-GB" dirty="0"/>
              <a:t>In creating the right system for allocating tasks and clarifying the overall goal, the team will be aware of their responsibilities and will increase motivation.</a:t>
            </a:r>
          </a:p>
          <a:p>
            <a:pPr marL="457200" indent="-457200">
              <a:buAutoNum type="arabicPeriod"/>
            </a:pPr>
            <a:r>
              <a:rPr lang="en-GB" dirty="0"/>
              <a:t> 2. Team success </a:t>
            </a:r>
          </a:p>
          <a:p>
            <a:pPr lvl="1"/>
            <a:r>
              <a:rPr lang="en-GB" dirty="0"/>
              <a:t>By effectively defining the necessary tasks and having a system in place, you set up your team for success</a:t>
            </a:r>
          </a:p>
        </p:txBody>
      </p:sp>
    </p:spTree>
    <p:extLst>
      <p:ext uri="{BB962C8B-B14F-4D97-AF65-F5344CB8AC3E}">
        <p14:creationId xmlns:p14="http://schemas.microsoft.com/office/powerpoint/2010/main" val="4178832952"/>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D81C1-3A24-47D9-90F8-0303DA3F3568}"/>
              </a:ext>
            </a:extLst>
          </p:cNvPr>
          <p:cNvSpPr>
            <a:spLocks noGrp="1"/>
          </p:cNvSpPr>
          <p:nvPr>
            <p:ph type="title"/>
          </p:nvPr>
        </p:nvSpPr>
        <p:spPr/>
        <p:txBody>
          <a:bodyPr/>
          <a:lstStyle/>
          <a:p>
            <a:r>
              <a:rPr lang="en-GB" dirty="0">
                <a:latin typeface="+mn-lt"/>
              </a:rPr>
              <a:t>Establish lines of communication</a:t>
            </a:r>
          </a:p>
        </p:txBody>
      </p:sp>
      <p:sp>
        <p:nvSpPr>
          <p:cNvPr id="3" name="Content Placeholder 2">
            <a:extLst>
              <a:ext uri="{FF2B5EF4-FFF2-40B4-BE49-F238E27FC236}">
                <a16:creationId xmlns:a16="http://schemas.microsoft.com/office/drawing/2014/main" id="{FD9993A7-969E-4323-ACF3-326B3B414188}"/>
              </a:ext>
            </a:extLst>
          </p:cNvPr>
          <p:cNvSpPr>
            <a:spLocks noGrp="1"/>
          </p:cNvSpPr>
          <p:nvPr>
            <p:ph idx="1"/>
          </p:nvPr>
        </p:nvSpPr>
        <p:spPr/>
        <p:txBody>
          <a:bodyPr/>
          <a:lstStyle/>
          <a:p>
            <a:pPr marL="457200" indent="-457200">
              <a:buFont typeface="+mj-lt"/>
              <a:buAutoNum type="arabicPeriod"/>
            </a:pPr>
            <a:endParaRPr lang="en-GB" dirty="0"/>
          </a:p>
          <a:p>
            <a:pPr marL="457200" indent="-457200">
              <a:buFont typeface="+mj-lt"/>
              <a:buAutoNum type="arabicPeriod"/>
            </a:pPr>
            <a:r>
              <a:rPr lang="en-GB" dirty="0"/>
              <a:t>Ways you can create good lines of communication. </a:t>
            </a:r>
          </a:p>
          <a:p>
            <a:pPr marL="457200" indent="-457200">
              <a:buFont typeface="+mj-lt"/>
              <a:buAutoNum type="arabicPeriod"/>
            </a:pPr>
            <a:r>
              <a:rPr lang="en-GB" dirty="0"/>
              <a:t>Full staff meetings </a:t>
            </a:r>
          </a:p>
          <a:p>
            <a:pPr marL="457200" indent="-457200">
              <a:buFont typeface="+mj-lt"/>
              <a:buAutoNum type="arabicPeriod"/>
            </a:pPr>
            <a:r>
              <a:rPr lang="en-GB" dirty="0"/>
              <a:t>Regular inspections </a:t>
            </a:r>
          </a:p>
          <a:p>
            <a:pPr marL="457200" indent="-457200">
              <a:buFont typeface="+mj-lt"/>
              <a:buAutoNum type="arabicPeriod"/>
            </a:pPr>
            <a:r>
              <a:rPr lang="en-GB" dirty="0"/>
              <a:t>Emails </a:t>
            </a:r>
          </a:p>
          <a:p>
            <a:pPr marL="457200" indent="-457200">
              <a:buFont typeface="+mj-lt"/>
              <a:buAutoNum type="arabicPeriod"/>
            </a:pPr>
            <a:r>
              <a:rPr lang="en-GB" dirty="0"/>
              <a:t>Team development days </a:t>
            </a:r>
          </a:p>
          <a:p>
            <a:pPr marL="457200" indent="-457200">
              <a:buFont typeface="+mj-lt"/>
              <a:buAutoNum type="arabicPeriod"/>
            </a:pPr>
            <a:r>
              <a:rPr lang="en-GB" dirty="0"/>
              <a:t>Employee surveys </a:t>
            </a:r>
          </a:p>
          <a:p>
            <a:pPr marL="457200" indent="-457200">
              <a:buFont typeface="+mj-lt"/>
              <a:buAutoNum type="arabicPeriod"/>
            </a:pPr>
            <a:r>
              <a:rPr lang="en-GB" dirty="0"/>
              <a:t>360 degree feedback</a:t>
            </a:r>
          </a:p>
        </p:txBody>
      </p:sp>
    </p:spTree>
    <p:extLst>
      <p:ext uri="{BB962C8B-B14F-4D97-AF65-F5344CB8AC3E}">
        <p14:creationId xmlns:p14="http://schemas.microsoft.com/office/powerpoint/2010/main" val="2858938309"/>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A46A-C45C-4A9B-B0CE-317DEBF8599E}"/>
              </a:ext>
            </a:extLst>
          </p:cNvPr>
          <p:cNvSpPr>
            <a:spLocks noGrp="1"/>
          </p:cNvSpPr>
          <p:nvPr>
            <p:ph type="title"/>
          </p:nvPr>
        </p:nvSpPr>
        <p:spPr/>
        <p:txBody>
          <a:bodyPr/>
          <a:lstStyle/>
          <a:p>
            <a:r>
              <a:rPr lang="en-GB" dirty="0">
                <a:latin typeface="+mn-lt"/>
              </a:rPr>
              <a:t>Reward good work</a:t>
            </a:r>
          </a:p>
        </p:txBody>
      </p:sp>
      <p:sp>
        <p:nvSpPr>
          <p:cNvPr id="3" name="Content Placeholder 2">
            <a:extLst>
              <a:ext uri="{FF2B5EF4-FFF2-40B4-BE49-F238E27FC236}">
                <a16:creationId xmlns:a16="http://schemas.microsoft.com/office/drawing/2014/main" id="{281C3945-50DE-482A-9535-14A3AA936671}"/>
              </a:ext>
            </a:extLst>
          </p:cNvPr>
          <p:cNvSpPr>
            <a:spLocks noGrp="1"/>
          </p:cNvSpPr>
          <p:nvPr>
            <p:ph idx="1"/>
          </p:nvPr>
        </p:nvSpPr>
        <p:spPr/>
        <p:txBody>
          <a:bodyPr/>
          <a:lstStyle/>
          <a:p>
            <a:pPr marL="0" indent="0">
              <a:buNone/>
            </a:pPr>
            <a:endParaRPr lang="en-GB" dirty="0"/>
          </a:p>
          <a:p>
            <a:pPr marL="0" indent="0">
              <a:buNone/>
            </a:pPr>
            <a:r>
              <a:rPr lang="en-GB" dirty="0"/>
              <a:t>	To motivate your employees, reward them for a job well done to increase their interest in continuing to do their job and work hard. </a:t>
            </a:r>
          </a:p>
          <a:p>
            <a:r>
              <a:rPr lang="en-GB" sz="2000" dirty="0"/>
              <a:t>Promotion at work </a:t>
            </a:r>
          </a:p>
          <a:p>
            <a:r>
              <a:rPr lang="en-GB" sz="2000" dirty="0"/>
              <a:t>Money prize </a:t>
            </a:r>
          </a:p>
          <a:p>
            <a:r>
              <a:rPr lang="en-GB" sz="2000" dirty="0"/>
              <a:t>Praise the worker</a:t>
            </a:r>
          </a:p>
        </p:txBody>
      </p:sp>
    </p:spTree>
    <p:extLst>
      <p:ext uri="{BB962C8B-B14F-4D97-AF65-F5344CB8AC3E}">
        <p14:creationId xmlns:p14="http://schemas.microsoft.com/office/powerpoint/2010/main" val="3330314278"/>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CC33B-70E7-40D7-BCD1-4C673C1922C3}"/>
              </a:ext>
            </a:extLst>
          </p:cNvPr>
          <p:cNvSpPr>
            <a:spLocks noGrp="1"/>
          </p:cNvSpPr>
          <p:nvPr>
            <p:ph type="title"/>
          </p:nvPr>
        </p:nvSpPr>
        <p:spPr>
          <a:xfrm>
            <a:off x="469750" y="634611"/>
            <a:ext cx="9612971" cy="1213240"/>
          </a:xfrm>
        </p:spPr>
        <p:txBody>
          <a:bodyPr>
            <a:normAutofit/>
          </a:bodyPr>
          <a:lstStyle/>
          <a:p>
            <a:pPr algn="ctr"/>
            <a:r>
              <a:rPr lang="en-GB" sz="4800" dirty="0">
                <a:latin typeface="+mn-lt"/>
              </a:rPr>
              <a:t>Conclusion</a:t>
            </a:r>
          </a:p>
        </p:txBody>
      </p:sp>
      <p:sp>
        <p:nvSpPr>
          <p:cNvPr id="3" name="Text Placeholder 2">
            <a:extLst>
              <a:ext uri="{FF2B5EF4-FFF2-40B4-BE49-F238E27FC236}">
                <a16:creationId xmlns:a16="http://schemas.microsoft.com/office/drawing/2014/main" id="{44974003-4B1F-414A-9A50-E79BE43AA77B}"/>
              </a:ext>
            </a:extLst>
          </p:cNvPr>
          <p:cNvSpPr>
            <a:spLocks noGrp="1"/>
          </p:cNvSpPr>
          <p:nvPr>
            <p:ph type="body" idx="1"/>
          </p:nvPr>
        </p:nvSpPr>
        <p:spPr>
          <a:xfrm>
            <a:off x="469750" y="2511353"/>
            <a:ext cx="9612971" cy="1143324"/>
          </a:xfrm>
        </p:spPr>
        <p:txBody>
          <a:bodyPr/>
          <a:lstStyle/>
          <a:p>
            <a:r>
              <a:rPr lang="en-GB" dirty="0"/>
              <a:t>In addition, implementing teamwork in organizations projects will increase the job satisfaction of project participants.</a:t>
            </a:r>
          </a:p>
        </p:txBody>
      </p:sp>
      <p:pic>
        <p:nvPicPr>
          <p:cNvPr id="4" name="Picture 3" descr="A picture containing text&#10;&#10;Description automatically generated">
            <a:extLst>
              <a:ext uri="{FF2B5EF4-FFF2-40B4-BE49-F238E27FC236}">
                <a16:creationId xmlns:a16="http://schemas.microsoft.com/office/drawing/2014/main" id="{3764B9CE-628A-4CCA-9A5D-B5ED078D3E6D}"/>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561289784"/>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1ECE-16B1-40DB-BA2B-D54191830859}"/>
              </a:ext>
            </a:extLst>
          </p:cNvPr>
          <p:cNvSpPr>
            <a:spLocks noGrp="1"/>
          </p:cNvSpPr>
          <p:nvPr>
            <p:ph type="title"/>
          </p:nvPr>
        </p:nvSpPr>
        <p:spPr/>
        <p:txBody>
          <a:bodyPr/>
          <a:lstStyle/>
          <a:p>
            <a:r>
              <a:rPr lang="en-GB" dirty="0">
                <a:latin typeface="+mn-lt"/>
              </a:rPr>
              <a:t>Reference list</a:t>
            </a:r>
          </a:p>
        </p:txBody>
      </p:sp>
      <p:sp>
        <p:nvSpPr>
          <p:cNvPr id="3" name="Content Placeholder 2">
            <a:extLst>
              <a:ext uri="{FF2B5EF4-FFF2-40B4-BE49-F238E27FC236}">
                <a16:creationId xmlns:a16="http://schemas.microsoft.com/office/drawing/2014/main" id="{F26ACA14-D47E-4F20-9DAB-B9D733260C64}"/>
              </a:ext>
            </a:extLst>
          </p:cNvPr>
          <p:cNvSpPr>
            <a:spLocks noGrp="1"/>
          </p:cNvSpPr>
          <p:nvPr>
            <p:ph idx="1"/>
          </p:nvPr>
        </p:nvSpPr>
        <p:spPr>
          <a:xfrm>
            <a:off x="1371600" y="1484671"/>
            <a:ext cx="10420350" cy="5373329"/>
          </a:xfrm>
        </p:spPr>
        <p:txBody>
          <a:bodyPr/>
          <a:lstStyle/>
          <a:p>
            <a:pPr>
              <a:buFont typeface="Wingdings" panose="05000000000000000000" pitchFamily="2" charset="2"/>
              <a:buChar char="Ø"/>
            </a:pPr>
            <a:r>
              <a:rPr lang="en-GB" sz="1600" dirty="0"/>
              <a:t>	Katzenbach, J.R. And Smith, D.K. (1993) The wisdom of teams: creating the high performance organisation, Boston: Harvard Business School Press. </a:t>
            </a:r>
          </a:p>
          <a:p>
            <a:pPr>
              <a:buFont typeface="Wingdings" panose="05000000000000000000" pitchFamily="2" charset="2"/>
              <a:buChar char="Ø"/>
            </a:pPr>
            <a:r>
              <a:rPr lang="en-GB" sz="1600" dirty="0"/>
              <a:t>	Fisher, S.G., Hunter, T.A. And Macrosson, W.D.K. (1997) Team or group? managers’ perceptions of the differences. Journal of Managerial Psychology, Vol. 12, No.4, pp 232-242. </a:t>
            </a:r>
          </a:p>
          <a:p>
            <a:pPr>
              <a:buFont typeface="Wingdings" panose="05000000000000000000" pitchFamily="2" charset="2"/>
              <a:buChar char="Ø"/>
            </a:pPr>
            <a:r>
              <a:rPr lang="en-GB" sz="1600" dirty="0"/>
              <a:t>	Thompson, R. M., Vorster, M. C., &amp; Groton, J. P. (2000). Innovations To Manage Disputes: DRB and NEC. Journal of Management in Engineering, ASCE, 51-59.</a:t>
            </a:r>
          </a:p>
          <a:p>
            <a:pPr>
              <a:buFont typeface="Wingdings" panose="05000000000000000000" pitchFamily="2" charset="2"/>
              <a:buChar char="Ø"/>
            </a:pPr>
            <a:r>
              <a:rPr lang="en-GB" sz="1600" dirty="0"/>
              <a:t>	</a:t>
            </a:r>
            <a:r>
              <a:rPr lang="ro-RO" sz="1600" dirty="0"/>
              <a:t>Kohlrieser, G., 2007. Six essential skills for managing conflict. Perspectives for managers, 149, pp.1-3</a:t>
            </a:r>
            <a:endParaRPr lang="en-GB" sz="1600" dirty="0"/>
          </a:p>
          <a:p>
            <a:pPr>
              <a:buFont typeface="Wingdings" panose="05000000000000000000" pitchFamily="2" charset="2"/>
              <a:buChar char="Ø"/>
            </a:pPr>
            <a:r>
              <a:rPr lang="en-GB" sz="1600" b="0" i="0" dirty="0">
                <a:solidFill>
                  <a:srgbClr val="1F497D"/>
                </a:solidFill>
                <a:effectLst/>
              </a:rPr>
              <a:t>	Launonen, </a:t>
            </a:r>
            <a:r>
              <a:rPr lang="en-GB" sz="1600" b="0" i="0" dirty="0" err="1">
                <a:solidFill>
                  <a:srgbClr val="1F497D"/>
                </a:solidFill>
                <a:effectLst/>
              </a:rPr>
              <a:t>Martti</a:t>
            </a:r>
            <a:r>
              <a:rPr lang="en-GB" sz="1600" b="0" i="0" dirty="0">
                <a:solidFill>
                  <a:srgbClr val="1F497D"/>
                </a:solidFill>
                <a:effectLst/>
              </a:rPr>
              <a:t>, and </a:t>
            </a:r>
            <a:r>
              <a:rPr lang="en-GB" sz="1600" b="0" i="0" dirty="0" err="1">
                <a:solidFill>
                  <a:srgbClr val="1F497D"/>
                </a:solidFill>
                <a:effectLst/>
              </a:rPr>
              <a:t>Pekka</a:t>
            </a:r>
            <a:r>
              <a:rPr lang="en-GB" sz="1600" b="0" i="0" dirty="0">
                <a:solidFill>
                  <a:srgbClr val="1F497D"/>
                </a:solidFill>
                <a:effectLst/>
              </a:rPr>
              <a:t> </a:t>
            </a:r>
            <a:r>
              <a:rPr lang="en-GB" sz="1600" b="0" i="0" dirty="0" err="1">
                <a:solidFill>
                  <a:srgbClr val="1F497D"/>
                </a:solidFill>
                <a:effectLst/>
              </a:rPr>
              <a:t>Kess</a:t>
            </a:r>
            <a:r>
              <a:rPr lang="en-GB" sz="1600" b="0" i="0" dirty="0">
                <a:solidFill>
                  <a:srgbClr val="1F497D"/>
                </a:solidFill>
                <a:effectLst/>
              </a:rPr>
              <a:t>. "Team roles in business process re-engineering." </a:t>
            </a:r>
            <a:r>
              <a:rPr lang="en-GB" sz="1600" b="0" i="1" dirty="0">
                <a:solidFill>
                  <a:srgbClr val="1F497D"/>
                </a:solidFill>
                <a:effectLst/>
              </a:rPr>
              <a:t>International Journal of Production Economics</a:t>
            </a:r>
            <a:r>
              <a:rPr lang="en-GB" sz="1600" b="0" i="0" dirty="0">
                <a:solidFill>
                  <a:srgbClr val="1F497D"/>
                </a:solidFill>
                <a:effectLst/>
              </a:rPr>
              <a:t> 77.3 (2002): 205-218. </a:t>
            </a:r>
            <a:r>
              <a:rPr lang="en-GB" sz="1600" b="0" i="0" dirty="0">
                <a:solidFill>
                  <a:srgbClr val="1F497D"/>
                </a:solidFill>
                <a:effectLst/>
                <a:hlinkClick r:id="rId2">
                  <a:extLst>
                    <a:ext uri="{A12FA001-AC4F-418D-AE19-62706E023703}">
                      <ahyp:hlinkClr xmlns:ahyp="http://schemas.microsoft.com/office/drawing/2018/hyperlinkcolor" val="tx"/>
                    </a:ext>
                  </a:extLst>
                </a:hlinkClick>
              </a:rPr>
              <a:t>https://www.sciencedirect.com/science/article/pii/S0925527300001584?casa_token=-coB7VpWsrIAAAAA:br567jvFvvJrX_dc1jWao7sODaPj3BTdBvW3veVh5lWzuY8XpNaI67qh2JqYitnVg7Ijj7_WukP2</a:t>
            </a:r>
            <a:r>
              <a:rPr lang="en-GB" sz="1600" b="0" i="0" dirty="0">
                <a:solidFill>
                  <a:srgbClr val="1F497D"/>
                </a:solidFill>
                <a:effectLst/>
              </a:rPr>
              <a:t> </a:t>
            </a:r>
          </a:p>
          <a:p>
            <a:pPr>
              <a:buFont typeface="Wingdings" panose="05000000000000000000" pitchFamily="2" charset="2"/>
              <a:buChar char="Ø"/>
            </a:pPr>
            <a:r>
              <a:rPr lang="en-GB" sz="1600" dirty="0">
                <a:solidFill>
                  <a:srgbClr val="1F497D"/>
                </a:solidFill>
              </a:rPr>
              <a:t>	Tennant, Stuart. "Belbin and the Formation of Construction Project Teams." CIB World Building Congress: Performance in Product and Practice 2nd-6th April. 2001.</a:t>
            </a:r>
            <a:r>
              <a:rPr lang="en-GB" sz="1600" dirty="0">
                <a:solidFill>
                  <a:srgbClr val="0000FF"/>
                </a:solidFill>
                <a:hlinkClick r:id="rId3">
                  <a:extLst>
                    <a:ext uri="{A12FA001-AC4F-418D-AE19-62706E023703}">
                      <ahyp:hlinkClr xmlns:ahyp="http://schemas.microsoft.com/office/drawing/2018/hyperlinkcolor" val="tx"/>
                    </a:ext>
                  </a:extLst>
                </a:hlinkClick>
              </a:rPr>
              <a:t>https://citeseerx.ist.psu.edu/</a:t>
            </a:r>
            <a:r>
              <a:rPr lang="en-GB" sz="1600" dirty="0" err="1">
                <a:solidFill>
                  <a:srgbClr val="0000FF"/>
                </a:solidFill>
                <a:hlinkClick r:id="rId3">
                  <a:extLst>
                    <a:ext uri="{A12FA001-AC4F-418D-AE19-62706E023703}">
                      <ahyp:hlinkClr xmlns:ahyp="http://schemas.microsoft.com/office/drawing/2018/hyperlinkcolor" val="tx"/>
                    </a:ext>
                  </a:extLst>
                </a:hlinkClick>
              </a:rPr>
              <a:t>viewdoc</a:t>
            </a:r>
            <a:r>
              <a:rPr lang="en-GB" sz="1600" dirty="0">
                <a:solidFill>
                  <a:srgbClr val="0000FF"/>
                </a:solidFill>
                <a:hlinkClick r:id="rId3">
                  <a:extLst>
                    <a:ext uri="{A12FA001-AC4F-418D-AE19-62706E023703}">
                      <ahyp:hlinkClr xmlns:ahyp="http://schemas.microsoft.com/office/drawing/2018/hyperlinkcolor" val="tx"/>
                    </a:ext>
                  </a:extLst>
                </a:hlinkClick>
              </a:rPr>
              <a:t>/</a:t>
            </a:r>
            <a:r>
              <a:rPr lang="en-GB" sz="1600" dirty="0" err="1">
                <a:solidFill>
                  <a:srgbClr val="0000FF"/>
                </a:solidFill>
                <a:hlinkClick r:id="rId3">
                  <a:extLst>
                    <a:ext uri="{A12FA001-AC4F-418D-AE19-62706E023703}">
                      <ahyp:hlinkClr xmlns:ahyp="http://schemas.microsoft.com/office/drawing/2018/hyperlinkcolor" val="tx"/>
                    </a:ext>
                  </a:extLst>
                </a:hlinkClick>
              </a:rPr>
              <a:t>download?doi</a:t>
            </a:r>
            <a:r>
              <a:rPr lang="en-GB" sz="1600" dirty="0">
                <a:solidFill>
                  <a:srgbClr val="1F497D"/>
                </a:solidFill>
                <a:hlinkClick r:id="rId3">
                  <a:extLst>
                    <a:ext uri="{A12FA001-AC4F-418D-AE19-62706E023703}">
                      <ahyp:hlinkClr xmlns:ahyp="http://schemas.microsoft.com/office/drawing/2018/hyperlinkcolor" val="tx"/>
                    </a:ext>
                  </a:extLst>
                </a:hlinkClick>
              </a:rPr>
              <a:t>=10.1.1.1050.1278&amp;rep=rep1&amp;type=pdf</a:t>
            </a:r>
            <a:r>
              <a:rPr lang="en-GB" sz="1600" dirty="0">
                <a:solidFill>
                  <a:srgbClr val="1F497D"/>
                </a:solidFill>
              </a:rPr>
              <a:t> </a:t>
            </a:r>
          </a:p>
          <a:p>
            <a:pPr marL="0" indent="0" algn="just">
              <a:buNone/>
            </a:pPr>
            <a:endParaRPr lang="en-GB" sz="1600" dirty="0"/>
          </a:p>
        </p:txBody>
      </p:sp>
      <p:pic>
        <p:nvPicPr>
          <p:cNvPr id="4" name="Picture 3" descr="A picture containing text&#10;&#10;Description automatically generated">
            <a:extLst>
              <a:ext uri="{FF2B5EF4-FFF2-40B4-BE49-F238E27FC236}">
                <a16:creationId xmlns:a16="http://schemas.microsoft.com/office/drawing/2014/main" id="{C445949F-0D89-4C7F-8647-4C7E6CD5A043}"/>
              </a:ext>
            </a:extLst>
          </p:cNvPr>
          <p:cNvPicPr>
            <a:picLocks noChangeAspect="1"/>
          </p:cNvPicPr>
          <p:nvPr/>
        </p:nvPicPr>
        <p:blipFill>
          <a:blip r:embed="rId4"/>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558132910"/>
      </p:ext>
    </p:extLst>
  </p:cSld>
  <p:clrMapOvr>
    <a:masterClrMapping/>
  </p:clrMapOvr>
  <p:transition spd="slow">
    <p:push dir="u"/>
  </p:transition>
</p:sld>
</file>

<file path=ppt/theme/theme1.xml><?xml version="1.0" encoding="utf-8"?>
<a:theme xmlns:a="http://schemas.openxmlformats.org/drawingml/2006/main" name="Crop">
  <a:themeElements>
    <a:clrScheme name="Custom 27">
      <a:dk1>
        <a:sysClr val="windowText" lastClr="000000"/>
      </a:dk1>
      <a:lt1>
        <a:sysClr val="window" lastClr="FFFFFF"/>
      </a:lt1>
      <a:dk2>
        <a:srgbClr val="1F497D"/>
      </a:dk2>
      <a:lt2>
        <a:srgbClr val="EEECE1"/>
      </a:lt2>
      <a:accent1>
        <a:srgbClr val="4F81BD"/>
      </a:accent1>
      <a:accent2>
        <a:srgbClr val="C0504D"/>
      </a:accent2>
      <a:accent3>
        <a:srgbClr val="76923C"/>
      </a:accent3>
      <a:accent4>
        <a:srgbClr val="8064A2"/>
      </a:accent4>
      <a:accent5>
        <a:srgbClr val="4BACC6"/>
      </a:accent5>
      <a:accent6>
        <a:srgbClr val="F79646"/>
      </a:accent6>
      <a:hlink>
        <a:srgbClr val="0000FF"/>
      </a:hlink>
      <a:folHlink>
        <a:srgbClr val="800080"/>
      </a:folHlink>
    </a:clrScheme>
    <a:fontScheme name="Custom 9">
      <a:majorFont>
        <a:latin typeface="Impact"/>
        <a:ea typeface=""/>
        <a:cs typeface=""/>
      </a:majorFont>
      <a:minorFont>
        <a:latin typeface="Arial"/>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dk1">
            <a:shade val="50000"/>
          </a:schemeClr>
        </a:lnRef>
        <a:fillRef idx="1">
          <a:schemeClr val="dk1"/>
        </a:fillRef>
        <a:effectRef idx="0">
          <a:schemeClr val="dk1"/>
        </a:effectRef>
        <a:fontRef idx="minor">
          <a:schemeClr val="lt1"/>
        </a:fontRef>
      </a:style>
    </a:spDef>
  </a:objectDefaults>
  <a:extraClrSchemeLst/>
  <a:extLst>
    <a:ext uri="{05A4C25C-085E-4340-85A3-A5531E510DB2}">
      <thm15:themeFamily xmlns:thm15="http://schemas.microsoft.com/office/thememl/2012/main" name="TF22874644_Trading cards_AAS_v3" id="{4E496154-558D-4612-A753-0794614ED79B}" vid="{A8FAAD10-755F-4F52-9B7F-8A15476B6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F44E19-6F9C-40C6-8F6B-82886B90190C}">
  <ds:schemaRefs>
    <ds:schemaRef ds:uri="http://schemas.microsoft.com/sharepoint/v3/contenttype/forms"/>
  </ds:schemaRefs>
</ds:datastoreItem>
</file>

<file path=customXml/itemProps2.xml><?xml version="1.0" encoding="utf-8"?>
<ds:datastoreItem xmlns:ds="http://schemas.openxmlformats.org/officeDocument/2006/customXml" ds:itemID="{4505DA89-9689-4EB7-83A3-32913C232C3C}">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70FA373-FC71-43C5-B962-D433940CCD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Trading cards</Template>
  <TotalTime>496</TotalTime>
  <Words>1805</Words>
  <Application>Microsoft Office PowerPoint</Application>
  <PresentationFormat>Widescreen</PresentationFormat>
  <Paragraphs>219</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Franklin Gothic Book</vt:lpstr>
      <vt:lpstr>Impact</vt:lpstr>
      <vt:lpstr>Wingdings</vt:lpstr>
      <vt:lpstr>Wingdings 2</vt:lpstr>
      <vt:lpstr>Crop</vt:lpstr>
      <vt:lpstr>University of Wales Trinity Saint David   </vt:lpstr>
      <vt:lpstr>Table of Contents</vt:lpstr>
      <vt:lpstr>Introduction</vt:lpstr>
      <vt:lpstr>Benefits of Team Working</vt:lpstr>
      <vt:lpstr>PowerPoint Presentation</vt:lpstr>
      <vt:lpstr>PowerPoint Presentation</vt:lpstr>
      <vt:lpstr>PowerPoint Presentation</vt:lpstr>
      <vt:lpstr>Team development</vt:lpstr>
      <vt:lpstr>Bruce Tuckman Theory</vt:lpstr>
      <vt:lpstr>Stages of team development</vt:lpstr>
      <vt:lpstr>Tuckman’s theory applied </vt:lpstr>
      <vt:lpstr>Team roles </vt:lpstr>
      <vt:lpstr>Meredith Belbin Theory </vt:lpstr>
      <vt:lpstr>Belbin Theory applied in construction</vt:lpstr>
      <vt:lpstr>What is conflict? </vt:lpstr>
      <vt:lpstr>PowerPoint Presentation</vt:lpstr>
      <vt:lpstr>Managing conflict</vt:lpstr>
      <vt:lpstr>Managing conflict</vt:lpstr>
      <vt:lpstr>Managing conflict</vt:lpstr>
      <vt:lpstr>Successful Team   How to build a successful team</vt:lpstr>
      <vt:lpstr>Set SMART goals</vt:lpstr>
      <vt:lpstr>Define each role </vt:lpstr>
      <vt:lpstr>Establish lines of communication</vt:lpstr>
      <vt:lpstr>Reward good work</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alina ghinea</dc:creator>
  <cp:lastModifiedBy>alina ghinea</cp:lastModifiedBy>
  <cp:revision>6</cp:revision>
  <dcterms:created xsi:type="dcterms:W3CDTF">2021-12-05T23:17:15Z</dcterms:created>
  <dcterms:modified xsi:type="dcterms:W3CDTF">2021-12-18T16:27:24Z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