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7" r:id="rId2"/>
    <p:sldId id="317" r:id="rId3"/>
    <p:sldId id="312" r:id="rId4"/>
    <p:sldId id="260" r:id="rId5"/>
    <p:sldId id="314" r:id="rId6"/>
    <p:sldId id="318" r:id="rId7"/>
    <p:sldId id="263" r:id="rId8"/>
    <p:sldId id="264" r:id="rId9"/>
    <p:sldId id="265" r:id="rId10"/>
    <p:sldId id="315" r:id="rId11"/>
    <p:sldId id="261" r:id="rId12"/>
    <p:sldId id="262" r:id="rId13"/>
    <p:sldId id="302" r:id="rId14"/>
    <p:sldId id="286" r:id="rId15"/>
    <p:sldId id="292" r:id="rId16"/>
    <p:sldId id="293" r:id="rId17"/>
    <p:sldId id="291" r:id="rId18"/>
    <p:sldId id="290" r:id="rId19"/>
    <p:sldId id="280" r:id="rId20"/>
    <p:sldId id="282" r:id="rId21"/>
    <p:sldId id="283" r:id="rId22"/>
    <p:sldId id="28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3C6ED3-86D6-422B-9AD1-2D7BF73666B3}" type="datetimeFigureOut">
              <a:rPr lang="en-GB" smtClean="0"/>
              <a:t>25/02/2021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D87901-F4C9-43A7-BFDD-9D3C56A705A6}" type="slidenum">
              <a:rPr lang="en-GB" smtClean="0"/>
              <a:t>‹#›</a:t>
            </a:fld>
            <a:endParaRPr lang="en-GB"/>
          </a:p>
        </p:txBody>
      </p:sp>
    </p:spTree>
    <p:extLst>
      <p:ext uri="{BB962C8B-B14F-4D97-AF65-F5344CB8AC3E}">
        <p14:creationId xmlns:p14="http://schemas.microsoft.com/office/powerpoint/2010/main" val="344801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31D2-30BA-4751-AFC0-9473BD4035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3E0708-EAD2-4C62-868A-B95E59FD93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2F6318-9D89-4526-9F1C-7D605066548D}"/>
              </a:ext>
            </a:extLst>
          </p:cNvPr>
          <p:cNvSpPr>
            <a:spLocks noGrp="1"/>
          </p:cNvSpPr>
          <p:nvPr>
            <p:ph type="dt" sz="half" idx="10"/>
          </p:nvPr>
        </p:nvSpPr>
        <p:spPr/>
        <p:txBody>
          <a:bodyPr/>
          <a:lstStyle/>
          <a:p>
            <a:fld id="{DA249061-5334-4969-B0D6-5B234C440C5B}" type="datetimeFigureOut">
              <a:rPr lang="en-GB" smtClean="0"/>
              <a:t>25/02/2021</a:t>
            </a:fld>
            <a:endParaRPr lang="en-GB"/>
          </a:p>
        </p:txBody>
      </p:sp>
      <p:sp>
        <p:nvSpPr>
          <p:cNvPr id="5" name="Footer Placeholder 4">
            <a:extLst>
              <a:ext uri="{FF2B5EF4-FFF2-40B4-BE49-F238E27FC236}">
                <a16:creationId xmlns:a16="http://schemas.microsoft.com/office/drawing/2014/main" id="{C638B28B-4451-4C12-B12D-F8750A4074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1E35DF-5AE7-43DB-8CDB-0CF6C6C1697F}"/>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2698272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D89D4-2C21-4D80-85EB-A2C3E99FAF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C26458-D1BB-415B-9585-09DAC0D09D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6FEF5A-5EDF-4320-AC15-9CFDEA68E481}"/>
              </a:ext>
            </a:extLst>
          </p:cNvPr>
          <p:cNvSpPr>
            <a:spLocks noGrp="1"/>
          </p:cNvSpPr>
          <p:nvPr>
            <p:ph type="dt" sz="half" idx="10"/>
          </p:nvPr>
        </p:nvSpPr>
        <p:spPr/>
        <p:txBody>
          <a:bodyPr/>
          <a:lstStyle/>
          <a:p>
            <a:fld id="{DA249061-5334-4969-B0D6-5B234C440C5B}" type="datetimeFigureOut">
              <a:rPr lang="en-GB" smtClean="0"/>
              <a:t>25/02/2021</a:t>
            </a:fld>
            <a:endParaRPr lang="en-GB"/>
          </a:p>
        </p:txBody>
      </p:sp>
      <p:sp>
        <p:nvSpPr>
          <p:cNvPr id="5" name="Footer Placeholder 4">
            <a:extLst>
              <a:ext uri="{FF2B5EF4-FFF2-40B4-BE49-F238E27FC236}">
                <a16:creationId xmlns:a16="http://schemas.microsoft.com/office/drawing/2014/main" id="{5360E6E6-4588-4721-86C6-3B8BB27323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03D1B3-7BF0-4A84-8B50-EA1852CA93A4}"/>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1795496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29BA6-3CCB-48E9-9A1A-F3AFA1CBD3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8689EC-EC6A-4D13-810E-94B9280CB2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7BD708-F1FE-4BE9-AFC1-1EF34F7906CD}"/>
              </a:ext>
            </a:extLst>
          </p:cNvPr>
          <p:cNvSpPr>
            <a:spLocks noGrp="1"/>
          </p:cNvSpPr>
          <p:nvPr>
            <p:ph type="dt" sz="half" idx="10"/>
          </p:nvPr>
        </p:nvSpPr>
        <p:spPr/>
        <p:txBody>
          <a:bodyPr/>
          <a:lstStyle/>
          <a:p>
            <a:fld id="{DA249061-5334-4969-B0D6-5B234C440C5B}" type="datetimeFigureOut">
              <a:rPr lang="en-GB" smtClean="0"/>
              <a:t>25/02/2021</a:t>
            </a:fld>
            <a:endParaRPr lang="en-GB"/>
          </a:p>
        </p:txBody>
      </p:sp>
      <p:sp>
        <p:nvSpPr>
          <p:cNvPr id="5" name="Footer Placeholder 4">
            <a:extLst>
              <a:ext uri="{FF2B5EF4-FFF2-40B4-BE49-F238E27FC236}">
                <a16:creationId xmlns:a16="http://schemas.microsoft.com/office/drawing/2014/main" id="{2B080DA8-E5AB-4EDE-A88D-1780989178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E79383-A3BB-4730-946B-959E317CAF42}"/>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454679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34DE3-A92E-4382-965E-C30147153E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F4F9F6-0FC1-4936-99B0-39AEF2E6D3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05CA2E-28A9-4E16-8F0F-0137A1B691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E4D4C8-046C-4473-81B2-1AA75F6E23EF}"/>
              </a:ext>
            </a:extLst>
          </p:cNvPr>
          <p:cNvSpPr>
            <a:spLocks noGrp="1"/>
          </p:cNvSpPr>
          <p:nvPr>
            <p:ph type="dt" sz="half" idx="10"/>
          </p:nvPr>
        </p:nvSpPr>
        <p:spPr/>
        <p:txBody>
          <a:bodyPr/>
          <a:lstStyle/>
          <a:p>
            <a:fld id="{DA249061-5334-4969-B0D6-5B234C440C5B}" type="datetimeFigureOut">
              <a:rPr lang="en-GB" smtClean="0"/>
              <a:t>25/02/2021</a:t>
            </a:fld>
            <a:endParaRPr lang="en-GB"/>
          </a:p>
        </p:txBody>
      </p:sp>
      <p:sp>
        <p:nvSpPr>
          <p:cNvPr id="6" name="Footer Placeholder 5">
            <a:extLst>
              <a:ext uri="{FF2B5EF4-FFF2-40B4-BE49-F238E27FC236}">
                <a16:creationId xmlns:a16="http://schemas.microsoft.com/office/drawing/2014/main" id="{0A5A5FBF-2703-465B-B234-92AA21E449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1BF6D5-C6F1-4606-88AF-24AFBD8B324F}"/>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2558051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868F3-0A63-4B26-BC25-11A62CD0C8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BFF173-5688-473D-9652-CE48978C9D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CA984E8-B317-4312-BF48-0F3F4A03B8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48BCAD-1DFB-4E37-B0CE-4760F68DCF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867330-C3CC-4EBF-8EEB-9FFE20D15E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A4D396-34CE-45CB-99C5-586F4C345591}"/>
              </a:ext>
            </a:extLst>
          </p:cNvPr>
          <p:cNvSpPr>
            <a:spLocks noGrp="1"/>
          </p:cNvSpPr>
          <p:nvPr>
            <p:ph type="dt" sz="half" idx="10"/>
          </p:nvPr>
        </p:nvSpPr>
        <p:spPr/>
        <p:txBody>
          <a:bodyPr/>
          <a:lstStyle/>
          <a:p>
            <a:fld id="{DA249061-5334-4969-B0D6-5B234C440C5B}" type="datetimeFigureOut">
              <a:rPr lang="en-GB" smtClean="0"/>
              <a:t>25/02/2021</a:t>
            </a:fld>
            <a:endParaRPr lang="en-GB"/>
          </a:p>
        </p:txBody>
      </p:sp>
      <p:sp>
        <p:nvSpPr>
          <p:cNvPr id="8" name="Footer Placeholder 7">
            <a:extLst>
              <a:ext uri="{FF2B5EF4-FFF2-40B4-BE49-F238E27FC236}">
                <a16:creationId xmlns:a16="http://schemas.microsoft.com/office/drawing/2014/main" id="{3072A389-E472-46EF-802C-5A2EA0FFE3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6558F8-D760-468A-BF68-E4302296C04D}"/>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1692287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5A8A3-5A40-4A3D-A8CD-CAB1EABE37D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F63A51-1C99-4245-A745-DA83003B5ED6}"/>
              </a:ext>
            </a:extLst>
          </p:cNvPr>
          <p:cNvSpPr>
            <a:spLocks noGrp="1"/>
          </p:cNvSpPr>
          <p:nvPr>
            <p:ph type="dt" sz="half" idx="10"/>
          </p:nvPr>
        </p:nvSpPr>
        <p:spPr/>
        <p:txBody>
          <a:bodyPr/>
          <a:lstStyle/>
          <a:p>
            <a:fld id="{DA249061-5334-4969-B0D6-5B234C440C5B}" type="datetimeFigureOut">
              <a:rPr lang="en-GB" smtClean="0"/>
              <a:t>25/02/2021</a:t>
            </a:fld>
            <a:endParaRPr lang="en-GB"/>
          </a:p>
        </p:txBody>
      </p:sp>
      <p:sp>
        <p:nvSpPr>
          <p:cNvPr id="4" name="Footer Placeholder 3">
            <a:extLst>
              <a:ext uri="{FF2B5EF4-FFF2-40B4-BE49-F238E27FC236}">
                <a16:creationId xmlns:a16="http://schemas.microsoft.com/office/drawing/2014/main" id="{B3C13349-D8A4-4D06-B0D3-ED11C5CDEA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18D029-6BFC-4089-BCBF-FE8DF26E1B0C}"/>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2544014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7F4375-1896-42B7-8D88-8B189D9E80C6}"/>
              </a:ext>
            </a:extLst>
          </p:cNvPr>
          <p:cNvSpPr>
            <a:spLocks noGrp="1"/>
          </p:cNvSpPr>
          <p:nvPr>
            <p:ph type="dt" sz="half" idx="10"/>
          </p:nvPr>
        </p:nvSpPr>
        <p:spPr/>
        <p:txBody>
          <a:bodyPr/>
          <a:lstStyle/>
          <a:p>
            <a:fld id="{DA249061-5334-4969-B0D6-5B234C440C5B}" type="datetimeFigureOut">
              <a:rPr lang="en-GB" smtClean="0"/>
              <a:t>25/02/2021</a:t>
            </a:fld>
            <a:endParaRPr lang="en-GB"/>
          </a:p>
        </p:txBody>
      </p:sp>
      <p:sp>
        <p:nvSpPr>
          <p:cNvPr id="3" name="Footer Placeholder 2">
            <a:extLst>
              <a:ext uri="{FF2B5EF4-FFF2-40B4-BE49-F238E27FC236}">
                <a16:creationId xmlns:a16="http://schemas.microsoft.com/office/drawing/2014/main" id="{59EBB30B-3D4B-4051-8D90-BA4258C14B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249AE6-7D30-44CD-AC6F-CFD51E653A89}"/>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2824203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9229F-B79A-4144-A859-9E2CDC1D16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50A420-661A-46D1-A7D2-45460A7AD1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9F5A2-3F74-4EE5-9CC9-D666DA7020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0278AC-D1DF-4465-9614-B29083C71E27}"/>
              </a:ext>
            </a:extLst>
          </p:cNvPr>
          <p:cNvSpPr>
            <a:spLocks noGrp="1"/>
          </p:cNvSpPr>
          <p:nvPr>
            <p:ph type="dt" sz="half" idx="10"/>
          </p:nvPr>
        </p:nvSpPr>
        <p:spPr/>
        <p:txBody>
          <a:bodyPr/>
          <a:lstStyle/>
          <a:p>
            <a:fld id="{DA249061-5334-4969-B0D6-5B234C440C5B}" type="datetimeFigureOut">
              <a:rPr lang="en-GB" smtClean="0"/>
              <a:t>25/02/2021</a:t>
            </a:fld>
            <a:endParaRPr lang="en-GB"/>
          </a:p>
        </p:txBody>
      </p:sp>
      <p:sp>
        <p:nvSpPr>
          <p:cNvPr id="6" name="Footer Placeholder 5">
            <a:extLst>
              <a:ext uri="{FF2B5EF4-FFF2-40B4-BE49-F238E27FC236}">
                <a16:creationId xmlns:a16="http://schemas.microsoft.com/office/drawing/2014/main" id="{8BBE5A51-D9BF-42B2-A4F3-AE0148052E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608637-0521-4B93-A500-DF5127DF070C}"/>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1504299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63AB3-F4F8-4105-92E7-559E7C5067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10591E-43C3-4ED8-9490-69C585FADD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19E323-E84C-406F-BE23-1C0961EC6B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D1273E-027D-4F81-A4FF-089DE38CAE69}"/>
              </a:ext>
            </a:extLst>
          </p:cNvPr>
          <p:cNvSpPr>
            <a:spLocks noGrp="1"/>
          </p:cNvSpPr>
          <p:nvPr>
            <p:ph type="dt" sz="half" idx="10"/>
          </p:nvPr>
        </p:nvSpPr>
        <p:spPr/>
        <p:txBody>
          <a:bodyPr/>
          <a:lstStyle/>
          <a:p>
            <a:fld id="{DA249061-5334-4969-B0D6-5B234C440C5B}" type="datetimeFigureOut">
              <a:rPr lang="en-GB" smtClean="0"/>
              <a:t>25/02/2021</a:t>
            </a:fld>
            <a:endParaRPr lang="en-GB"/>
          </a:p>
        </p:txBody>
      </p:sp>
      <p:sp>
        <p:nvSpPr>
          <p:cNvPr id="6" name="Footer Placeholder 5">
            <a:extLst>
              <a:ext uri="{FF2B5EF4-FFF2-40B4-BE49-F238E27FC236}">
                <a16:creationId xmlns:a16="http://schemas.microsoft.com/office/drawing/2014/main" id="{FF3B42C4-B487-4E60-A08D-5194464838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B63D37-CB5A-4099-8051-FE499824F192}"/>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410490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9CE2F-69FF-4F8F-BD86-99F8C37CD2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3D549B-C6B8-4D79-A89C-6FFDBA8EB5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82EFA2-1332-4E3F-80D5-F250B5D73744}"/>
              </a:ext>
            </a:extLst>
          </p:cNvPr>
          <p:cNvSpPr>
            <a:spLocks noGrp="1"/>
          </p:cNvSpPr>
          <p:nvPr>
            <p:ph type="dt" sz="half" idx="10"/>
          </p:nvPr>
        </p:nvSpPr>
        <p:spPr/>
        <p:txBody>
          <a:bodyPr/>
          <a:lstStyle/>
          <a:p>
            <a:fld id="{DA249061-5334-4969-B0D6-5B234C440C5B}" type="datetimeFigureOut">
              <a:rPr lang="en-GB" smtClean="0"/>
              <a:t>25/02/2021</a:t>
            </a:fld>
            <a:endParaRPr lang="en-GB"/>
          </a:p>
        </p:txBody>
      </p:sp>
      <p:sp>
        <p:nvSpPr>
          <p:cNvPr id="5" name="Footer Placeholder 4">
            <a:extLst>
              <a:ext uri="{FF2B5EF4-FFF2-40B4-BE49-F238E27FC236}">
                <a16:creationId xmlns:a16="http://schemas.microsoft.com/office/drawing/2014/main" id="{A70F8C1E-1AC8-4E0B-8E37-C80BC0B888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0DBEE9-F2E0-426B-B47B-1F0CC27B87B0}"/>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3500279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61F270-8E18-4FBA-A268-54C6515A97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019FE9-9BFA-443F-852C-EF7B69CD85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EDF508-535D-44F1-800F-62E10723C451}"/>
              </a:ext>
            </a:extLst>
          </p:cNvPr>
          <p:cNvSpPr>
            <a:spLocks noGrp="1"/>
          </p:cNvSpPr>
          <p:nvPr>
            <p:ph type="dt" sz="half" idx="10"/>
          </p:nvPr>
        </p:nvSpPr>
        <p:spPr/>
        <p:txBody>
          <a:bodyPr/>
          <a:lstStyle/>
          <a:p>
            <a:fld id="{DA249061-5334-4969-B0D6-5B234C440C5B}" type="datetimeFigureOut">
              <a:rPr lang="en-GB" smtClean="0"/>
              <a:t>25/02/2021</a:t>
            </a:fld>
            <a:endParaRPr lang="en-GB"/>
          </a:p>
        </p:txBody>
      </p:sp>
      <p:sp>
        <p:nvSpPr>
          <p:cNvPr id="5" name="Footer Placeholder 4">
            <a:extLst>
              <a:ext uri="{FF2B5EF4-FFF2-40B4-BE49-F238E27FC236}">
                <a16:creationId xmlns:a16="http://schemas.microsoft.com/office/drawing/2014/main" id="{F788AA03-8732-40B1-85AB-05AC763039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05351E-4AF9-4EEC-B6BB-C41827F00447}"/>
              </a:ext>
            </a:extLst>
          </p:cNvPr>
          <p:cNvSpPr>
            <a:spLocks noGrp="1"/>
          </p:cNvSpPr>
          <p:nvPr>
            <p:ph type="sldNum" sz="quarter" idx="12"/>
          </p:nvPr>
        </p:nvSpPr>
        <p:spPr/>
        <p:txBody>
          <a:bodyPr/>
          <a:lstStyle/>
          <a:p>
            <a:fld id="{DEAD912F-B00D-4D80-AD81-8599B309096A}" type="slidenum">
              <a:rPr lang="en-GB" smtClean="0"/>
              <a:t>‹#›</a:t>
            </a:fld>
            <a:endParaRPr lang="en-GB"/>
          </a:p>
        </p:txBody>
      </p:sp>
    </p:spTree>
    <p:extLst>
      <p:ext uri="{BB962C8B-B14F-4D97-AF65-F5344CB8AC3E}">
        <p14:creationId xmlns:p14="http://schemas.microsoft.com/office/powerpoint/2010/main" val="2543197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D28416-0BA8-48F0-898E-54FA7AC13F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091037-7E79-43CE-836E-9E540543F6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A62F8A-9C07-4F19-9321-FEF98D557D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49061-5334-4969-B0D6-5B234C440C5B}" type="datetimeFigureOut">
              <a:rPr lang="en-GB" smtClean="0"/>
              <a:t>25/02/2021</a:t>
            </a:fld>
            <a:endParaRPr lang="en-GB"/>
          </a:p>
        </p:txBody>
      </p:sp>
      <p:sp>
        <p:nvSpPr>
          <p:cNvPr id="5" name="Footer Placeholder 4">
            <a:extLst>
              <a:ext uri="{FF2B5EF4-FFF2-40B4-BE49-F238E27FC236}">
                <a16:creationId xmlns:a16="http://schemas.microsoft.com/office/drawing/2014/main" id="{1856EB71-02B9-41E6-8F96-FFC7EE1D96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E9ECFC-B3D2-434D-8AFE-10E5CBC014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AD912F-B00D-4D80-AD81-8599B309096A}" type="slidenum">
              <a:rPr lang="en-GB" smtClean="0"/>
              <a:t>‹#›</a:t>
            </a:fld>
            <a:endParaRPr lang="en-GB"/>
          </a:p>
        </p:txBody>
      </p:sp>
    </p:spTree>
    <p:extLst>
      <p:ext uri="{BB962C8B-B14F-4D97-AF65-F5344CB8AC3E}">
        <p14:creationId xmlns:p14="http://schemas.microsoft.com/office/powerpoint/2010/main" val="350343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a:extLst>
              <a:ext uri="{FF2B5EF4-FFF2-40B4-BE49-F238E27FC236}">
                <a16:creationId xmlns:a16="http://schemas.microsoft.com/office/drawing/2014/main" id="{A54B4A8B-28D9-405A-B77C-41FFEF61EC55}"/>
              </a:ext>
            </a:extLst>
          </p:cNvPr>
          <p:cNvSpPr>
            <a:spLocks noGrp="1" noChangeArrowheads="1"/>
          </p:cNvSpPr>
          <p:nvPr>
            <p:ph type="title"/>
          </p:nvPr>
        </p:nvSpPr>
        <p:spPr/>
        <p:txBody>
          <a:bodyPr>
            <a:normAutofit/>
          </a:bodyPr>
          <a:lstStyle/>
          <a:p>
            <a:pPr eaLnBrk="1" hangingPunct="1">
              <a:defRPr/>
            </a:pPr>
            <a:r>
              <a:rPr lang="en-US" b="1" dirty="0">
                <a:solidFill>
                  <a:schemeClr val="accent6">
                    <a:lumMod val="75000"/>
                  </a:schemeClr>
                </a:solidFill>
                <a:latin typeface="Times New Roman" pitchFamily="18" charset="0"/>
                <a:cs typeface="Times New Roman" pitchFamily="18" charset="0"/>
              </a:rPr>
              <a:t>Vaccination: A Cornerstone of Public Health </a:t>
            </a:r>
          </a:p>
        </p:txBody>
      </p:sp>
      <p:pic>
        <p:nvPicPr>
          <p:cNvPr id="4" name="Content Placeholder 3" descr="A picture containing graphical user interface&#10;&#10;Description automatically generated">
            <a:extLst>
              <a:ext uri="{FF2B5EF4-FFF2-40B4-BE49-F238E27FC236}">
                <a16:creationId xmlns:a16="http://schemas.microsoft.com/office/drawing/2014/main" id="{9F0B0FFE-A98B-4E44-83D2-D97BBEC14F7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144" y="1825625"/>
            <a:ext cx="7735712" cy="4351338"/>
          </a:xfrm>
        </p:spPr>
      </p:pic>
      <p:sp>
        <p:nvSpPr>
          <p:cNvPr id="3074" name="Slide Number Placeholder 5">
            <a:extLst>
              <a:ext uri="{FF2B5EF4-FFF2-40B4-BE49-F238E27FC236}">
                <a16:creationId xmlns:a16="http://schemas.microsoft.com/office/drawing/2014/main" id="{06CCE843-610A-4155-BF47-46B5F3B8BA9B}"/>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C0D8D18E-B523-4AC8-B297-A1DA8D836A5E}" type="slidenum">
              <a:rPr lang="ar-SA" altLang="en-US" sz="1400"/>
              <a:pPr>
                <a:spcBef>
                  <a:spcPct val="0"/>
                </a:spcBef>
                <a:buFontTx/>
                <a:buNone/>
              </a:pPr>
              <a:t>1</a:t>
            </a:fld>
            <a:endParaRPr lang="en-US" altLang="en-US" sz="14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3">
            <a:extLst>
              <a:ext uri="{FF2B5EF4-FFF2-40B4-BE49-F238E27FC236}">
                <a16:creationId xmlns:a16="http://schemas.microsoft.com/office/drawing/2014/main" id="{41166326-C9C5-450B-B1EA-F391E87DC9F2}"/>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AC51E345-5636-4BFF-95CC-B5FC761E3DF8}" type="slidenum">
              <a:rPr lang="ar-SA" altLang="en-US" sz="1400"/>
              <a:pPr>
                <a:spcBef>
                  <a:spcPct val="0"/>
                </a:spcBef>
                <a:buFontTx/>
                <a:buNone/>
              </a:pPr>
              <a:t>2</a:t>
            </a:fld>
            <a:endParaRPr lang="en-US" altLang="en-US" sz="1400"/>
          </a:p>
        </p:txBody>
      </p:sp>
      <p:pic>
        <p:nvPicPr>
          <p:cNvPr id="4099" name="Picture 4">
            <a:extLst>
              <a:ext uri="{FF2B5EF4-FFF2-40B4-BE49-F238E27FC236}">
                <a16:creationId xmlns:a16="http://schemas.microsoft.com/office/drawing/2014/main" id="{D143708B-A1EB-4445-9CAC-0A998FC190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9963" y="5791200"/>
            <a:ext cx="30035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0" name="Picture 5">
            <a:extLst>
              <a:ext uri="{FF2B5EF4-FFF2-40B4-BE49-F238E27FC236}">
                <a16:creationId xmlns:a16="http://schemas.microsoft.com/office/drawing/2014/main" id="{3064421C-8968-4BAB-AFDC-E1B0346126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0189" y="638175"/>
            <a:ext cx="3925887" cy="584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 Box 6">
            <a:extLst>
              <a:ext uri="{FF2B5EF4-FFF2-40B4-BE49-F238E27FC236}">
                <a16:creationId xmlns:a16="http://schemas.microsoft.com/office/drawing/2014/main" id="{606516B7-0353-44F4-A145-7A2AC60089B4}"/>
              </a:ext>
            </a:extLst>
          </p:cNvPr>
          <p:cNvSpPr txBox="1">
            <a:spLocks noChangeArrowheads="1"/>
          </p:cNvSpPr>
          <p:nvPr/>
        </p:nvSpPr>
        <p:spPr bwMode="auto">
          <a:xfrm>
            <a:off x="1703389" y="6645275"/>
            <a:ext cx="8785225" cy="215900"/>
          </a:xfrm>
          <a:prstGeom prst="rect">
            <a:avLst/>
          </a:prstGeom>
          <a:noFill/>
          <a:ln w="9525">
            <a:noFill/>
            <a:miter lim="800000"/>
            <a:headEnd/>
            <a:tailEnd/>
          </a:ln>
        </p:spPr>
        <p:txBody>
          <a:bodyPr lIns="0" tIns="0" rIns="0" bIns="0" anchorCtr="1">
            <a:spAutoFit/>
          </a:bodyPr>
          <a:lstStyle/>
          <a:p>
            <a:pPr algn="ctr" eaLnBrk="1" hangingPunct="1">
              <a:defRPr/>
            </a:pPr>
            <a:r>
              <a:rPr lang="en-GB" sz="1400" b="1" dirty="0">
                <a:solidFill>
                  <a:schemeClr val="accent6">
                    <a:lumMod val="75000"/>
                  </a:schemeClr>
                </a:solidFill>
                <a:latin typeface="Arial" pitchFamily="34" charset="0"/>
              </a:rPr>
              <a:t>Smith, J. C. et. al. Ann Intern Med 2009;150:45-49</a:t>
            </a:r>
            <a:endParaRPr lang="en-US" dirty="0">
              <a:solidFill>
                <a:schemeClr val="accent6">
                  <a:lumMod val="75000"/>
                </a:schemeClr>
              </a:solidFill>
            </a:endParaRPr>
          </a:p>
        </p:txBody>
      </p:sp>
      <p:sp>
        <p:nvSpPr>
          <p:cNvPr id="6150" name="Text Box 7">
            <a:extLst>
              <a:ext uri="{FF2B5EF4-FFF2-40B4-BE49-F238E27FC236}">
                <a16:creationId xmlns:a16="http://schemas.microsoft.com/office/drawing/2014/main" id="{9DEE87E1-B66A-4202-B109-345BF79BA7F5}"/>
              </a:ext>
            </a:extLst>
          </p:cNvPr>
          <p:cNvSpPr txBox="1">
            <a:spLocks noChangeArrowheads="1"/>
          </p:cNvSpPr>
          <p:nvPr/>
        </p:nvSpPr>
        <p:spPr bwMode="auto">
          <a:xfrm>
            <a:off x="1703389" y="328613"/>
            <a:ext cx="8785225" cy="304800"/>
          </a:xfrm>
          <a:prstGeom prst="rect">
            <a:avLst/>
          </a:prstGeom>
          <a:noFill/>
          <a:ln w="9525">
            <a:noFill/>
            <a:miter lim="800000"/>
            <a:headEnd/>
            <a:tailEnd/>
          </a:ln>
        </p:spPr>
        <p:txBody>
          <a:bodyPr lIns="0" tIns="0" rIns="0" bIns="0" anchor="ctr" anchorCtr="1">
            <a:spAutoFit/>
          </a:bodyPr>
          <a:lstStyle/>
          <a:p>
            <a:pPr algn="ctr" eaLnBrk="1" hangingPunct="1">
              <a:defRPr/>
            </a:pPr>
            <a:r>
              <a:rPr lang="en-GB" sz="2000" b="1" dirty="0">
                <a:solidFill>
                  <a:schemeClr val="accent6">
                    <a:lumMod val="75000"/>
                  </a:schemeClr>
                </a:solidFill>
                <a:latin typeface="Arial" pitchFamily="34" charset="0"/>
              </a:rPr>
              <a:t>Licensed Vaccines in Routine Use in the UK and United States</a:t>
            </a:r>
            <a:endParaRPr lang="en-US" dirty="0">
              <a:solidFill>
                <a:schemeClr val="accent6">
                  <a:lumMod val="7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44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3" name="Picture 4" descr="VPDs">
            <a:extLst>
              <a:ext uri="{FF2B5EF4-FFF2-40B4-BE49-F238E27FC236}">
                <a16:creationId xmlns:a16="http://schemas.microsoft.com/office/drawing/2014/main" id="{38DDD363-47CA-4C2C-9EB8-2CD6E0A07A6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29623" y="643467"/>
            <a:ext cx="4732753"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2" name="Slide Number Placeholder 3">
            <a:extLst>
              <a:ext uri="{FF2B5EF4-FFF2-40B4-BE49-F238E27FC236}">
                <a16:creationId xmlns:a16="http://schemas.microsoft.com/office/drawing/2014/main" id="{D7D8AFB2-E1D1-4131-909C-340E85247AC7}"/>
              </a:ext>
            </a:extLst>
          </p:cNvPr>
          <p:cNvSpPr>
            <a:spLocks noGrp="1"/>
          </p:cNvSpPr>
          <p:nvPr>
            <p:ph type="sldNum" sz="quarter" idx="12"/>
          </p:nvPr>
        </p:nvSpPr>
        <p:spPr>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nSpc>
                <a:spcPct val="90000"/>
              </a:lnSpc>
              <a:spcBef>
                <a:spcPct val="0"/>
              </a:spcBef>
              <a:spcAft>
                <a:spcPts val="600"/>
              </a:spcAft>
              <a:buFontTx/>
              <a:buNone/>
            </a:pPr>
            <a:fld id="{AF1D6A8B-DE13-4D82-95EC-D351BBD96E59}" type="slidenum">
              <a:rPr lang="ar-SA" altLang="en-US" sz="1800">
                <a:solidFill>
                  <a:srgbClr val="FFFFFF"/>
                </a:solidFill>
              </a:rPr>
              <a:pPr>
                <a:lnSpc>
                  <a:spcPct val="90000"/>
                </a:lnSpc>
                <a:spcBef>
                  <a:spcPct val="0"/>
                </a:spcBef>
                <a:spcAft>
                  <a:spcPts val="600"/>
                </a:spcAft>
                <a:buFontTx/>
                <a:buNone/>
              </a:pPr>
              <a:t>3</a:t>
            </a:fld>
            <a:endParaRPr lang="en-US" altLang="en-US" sz="180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Rectangle 83">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8195" name="Rectangle 2">
            <a:extLst>
              <a:ext uri="{FF2B5EF4-FFF2-40B4-BE49-F238E27FC236}">
                <a16:creationId xmlns:a16="http://schemas.microsoft.com/office/drawing/2014/main" id="{8CE4E422-90D6-4B3E-A2F7-2DEB5DBC66C1}"/>
              </a:ext>
            </a:extLst>
          </p:cNvPr>
          <p:cNvSpPr>
            <a:spLocks noGrp="1" noChangeArrowheads="1"/>
          </p:cNvSpPr>
          <p:nvPr>
            <p:ph type="title"/>
          </p:nvPr>
        </p:nvSpPr>
        <p:spPr>
          <a:xfrm>
            <a:off x="958506" y="800392"/>
            <a:ext cx="10264697" cy="1212102"/>
          </a:xfrm>
        </p:spPr>
        <p:txBody>
          <a:bodyPr>
            <a:normAutofit/>
          </a:bodyPr>
          <a:lstStyle/>
          <a:p>
            <a:pPr eaLnBrk="1" hangingPunct="1">
              <a:defRPr/>
            </a:pPr>
            <a:r>
              <a:rPr lang="en-US" sz="4000" b="1">
                <a:solidFill>
                  <a:srgbClr val="FFFFFF"/>
                </a:solidFill>
                <a:latin typeface="Times New Roman" pitchFamily="18" charset="0"/>
                <a:cs typeface="Times New Roman" pitchFamily="18" charset="0"/>
              </a:rPr>
              <a:t>Vaccine Preventable Deaths and the Global Immunization Vision and Strategy, 2006-2015</a:t>
            </a:r>
          </a:p>
        </p:txBody>
      </p:sp>
      <p:sp>
        <p:nvSpPr>
          <p:cNvPr id="6148" name="Rectangle 7">
            <a:extLst>
              <a:ext uri="{FF2B5EF4-FFF2-40B4-BE49-F238E27FC236}">
                <a16:creationId xmlns:a16="http://schemas.microsoft.com/office/drawing/2014/main" id="{1DA57829-7136-446D-8C38-98B7A3497375}"/>
              </a:ext>
            </a:extLst>
          </p:cNvPr>
          <p:cNvSpPr>
            <a:spLocks noGrp="1" noChangeArrowheads="1"/>
          </p:cNvSpPr>
          <p:nvPr>
            <p:ph type="body" idx="1"/>
          </p:nvPr>
        </p:nvSpPr>
        <p:spPr>
          <a:xfrm>
            <a:off x="1367624" y="2490436"/>
            <a:ext cx="9708995" cy="3567173"/>
          </a:xfrm>
        </p:spPr>
        <p:txBody>
          <a:bodyPr anchor="ctr">
            <a:normAutofit/>
          </a:bodyPr>
          <a:lstStyle/>
          <a:p>
            <a:pPr eaLnBrk="1" hangingPunct="1"/>
            <a:r>
              <a:rPr lang="en-US" altLang="en-US" sz="1700" b="1">
                <a:latin typeface="Times New Roman" panose="02020603050405020304" pitchFamily="18" charset="0"/>
                <a:cs typeface="Times New Roman" panose="02020603050405020304" pitchFamily="18" charset="0"/>
              </a:rPr>
              <a:t>Priorities in PH interventions </a:t>
            </a:r>
          </a:p>
          <a:p>
            <a:pPr eaLnBrk="1" hangingPunct="1"/>
            <a:r>
              <a:rPr lang="en-US" altLang="en-US" sz="1700" b="1">
                <a:latin typeface="Times New Roman" panose="02020603050405020304" pitchFamily="18" charset="0"/>
                <a:cs typeface="Times New Roman" panose="02020603050405020304" pitchFamily="18" charset="0"/>
              </a:rPr>
              <a:t>VPD deaths can be averted if existing vaccines used at full potential </a:t>
            </a:r>
          </a:p>
          <a:p>
            <a:pPr eaLnBrk="1" hangingPunct="1"/>
            <a:r>
              <a:rPr lang="en-US" altLang="en-US" sz="1700" b="1">
                <a:latin typeface="Times New Roman" panose="02020603050405020304" pitchFamily="18" charset="0"/>
                <a:cs typeface="Times New Roman" panose="02020603050405020304" pitchFamily="18" charset="0"/>
              </a:rPr>
              <a:t>2002 deaths from diseases for which vaccines are WHO recommended </a:t>
            </a:r>
          </a:p>
          <a:p>
            <a:pPr eaLnBrk="1" hangingPunct="1"/>
            <a:r>
              <a:rPr lang="en-US" altLang="en-US" sz="1700" b="1">
                <a:latin typeface="Times New Roman" panose="02020603050405020304" pitchFamily="18" charset="0"/>
                <a:cs typeface="Times New Roman" panose="02020603050405020304" pitchFamily="18" charset="0"/>
              </a:rPr>
              <a:t>&lt;1,000 children &lt;5 died from polio; </a:t>
            </a:r>
          </a:p>
          <a:p>
            <a:pPr eaLnBrk="1" hangingPunct="1"/>
            <a:r>
              <a:rPr lang="en-US" altLang="en-US" sz="1700" b="1">
                <a:latin typeface="Times New Roman" panose="02020603050405020304" pitchFamily="18" charset="0"/>
                <a:cs typeface="Times New Roman" panose="02020603050405020304" pitchFamily="18" charset="0"/>
              </a:rPr>
              <a:t>4,000 children died from diphtheria; </a:t>
            </a:r>
          </a:p>
          <a:p>
            <a:pPr eaLnBrk="1" hangingPunct="1"/>
            <a:r>
              <a:rPr lang="en-US" altLang="en-US" sz="1700" b="1">
                <a:latin typeface="Times New Roman" panose="02020603050405020304" pitchFamily="18" charset="0"/>
                <a:cs typeface="Times New Roman" panose="02020603050405020304" pitchFamily="18" charset="0"/>
              </a:rPr>
              <a:t>15,000 children died from yellow fever;</a:t>
            </a:r>
          </a:p>
          <a:p>
            <a:pPr eaLnBrk="1" hangingPunct="1"/>
            <a:r>
              <a:rPr lang="en-US" altLang="en-US" sz="1700" b="1">
                <a:latin typeface="Times New Roman" panose="02020603050405020304" pitchFamily="18" charset="0"/>
                <a:cs typeface="Times New Roman" panose="02020603050405020304" pitchFamily="18" charset="0"/>
              </a:rPr>
              <a:t>198,000 children died from tetanus;</a:t>
            </a:r>
          </a:p>
          <a:p>
            <a:pPr eaLnBrk="1" hangingPunct="1"/>
            <a:r>
              <a:rPr lang="en-US" altLang="en-US" sz="1700" b="1">
                <a:latin typeface="Times New Roman" panose="02020603050405020304" pitchFamily="18" charset="0"/>
                <a:cs typeface="Times New Roman" panose="02020603050405020304" pitchFamily="18" charset="0"/>
              </a:rPr>
              <a:t>294,000 children died from pertussis;</a:t>
            </a:r>
          </a:p>
          <a:p>
            <a:pPr eaLnBrk="1" hangingPunct="1"/>
            <a:r>
              <a:rPr lang="en-US" altLang="en-US" sz="1700" b="1">
                <a:latin typeface="Times New Roman" panose="02020603050405020304" pitchFamily="18" charset="0"/>
                <a:cs typeface="Times New Roman" panose="02020603050405020304" pitchFamily="18" charset="0"/>
              </a:rPr>
              <a:t>386,000 children died from (Hib) </a:t>
            </a:r>
            <a:r>
              <a:rPr lang="en-US" altLang="en-US" sz="1700" b="1" i="1">
                <a:latin typeface="Times New Roman" panose="02020603050405020304" pitchFamily="18" charset="0"/>
                <a:cs typeface="Times New Roman" panose="02020603050405020304" pitchFamily="18" charset="0"/>
              </a:rPr>
              <a:t>Hemophilus influenzae</a:t>
            </a:r>
            <a:r>
              <a:rPr lang="en-US" altLang="en-US" sz="1700" b="1">
                <a:latin typeface="Times New Roman" panose="02020603050405020304" pitchFamily="18" charset="0"/>
                <a:cs typeface="Times New Roman" panose="02020603050405020304" pitchFamily="18" charset="0"/>
              </a:rPr>
              <a:t> type b); </a:t>
            </a:r>
          </a:p>
          <a:p>
            <a:pPr eaLnBrk="1" hangingPunct="1"/>
            <a:r>
              <a:rPr lang="en-US" altLang="en-US" sz="1700" b="1">
                <a:latin typeface="Times New Roman" panose="02020603050405020304" pitchFamily="18" charset="0"/>
                <a:cs typeface="Times New Roman" panose="02020603050405020304" pitchFamily="18" charset="0"/>
              </a:rPr>
              <a:t>540,000 children died from measles</a:t>
            </a:r>
          </a:p>
          <a:p>
            <a:pPr eaLnBrk="1" hangingPunct="1">
              <a:buFontTx/>
              <a:buNone/>
            </a:pPr>
            <a:endParaRPr lang="en-US" altLang="en-US" sz="1700"/>
          </a:p>
        </p:txBody>
      </p:sp>
      <p:sp>
        <p:nvSpPr>
          <p:cNvPr id="6146" name="Slide Number Placeholder 5">
            <a:extLst>
              <a:ext uri="{FF2B5EF4-FFF2-40B4-BE49-F238E27FC236}">
                <a16:creationId xmlns:a16="http://schemas.microsoft.com/office/drawing/2014/main" id="{980E6EA8-9AB0-46B3-BA1B-4391765412F7}"/>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AD461DE0-5E5D-4126-8685-DA428D4CBB69}" type="slidenum">
              <a:rPr lang="ar-SA" altLang="en-US" sz="1000"/>
              <a:pPr>
                <a:spcBef>
                  <a:spcPct val="0"/>
                </a:spcBef>
                <a:spcAft>
                  <a:spcPts val="600"/>
                </a:spcAft>
                <a:buFontTx/>
                <a:buNone/>
              </a:pPr>
              <a:t>4</a:t>
            </a:fld>
            <a:endParaRPr lang="en-US" altLang="en-US" sz="1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1" name="Picture 4" descr="Measles in sub Saharan Africa 1990-2005">
            <a:extLst>
              <a:ext uri="{FF2B5EF4-FFF2-40B4-BE49-F238E27FC236}">
                <a16:creationId xmlns:a16="http://schemas.microsoft.com/office/drawing/2014/main" id="{6226CA04-9879-4065-B5B6-B5554DAEB76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02177" y="643467"/>
            <a:ext cx="4187646"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0" name="Slide Number Placeholder 3">
            <a:extLst>
              <a:ext uri="{FF2B5EF4-FFF2-40B4-BE49-F238E27FC236}">
                <a16:creationId xmlns:a16="http://schemas.microsoft.com/office/drawing/2014/main" id="{27A41AE1-0AC0-4A7A-814B-8788A6E807EA}"/>
              </a:ext>
            </a:extLst>
          </p:cNvPr>
          <p:cNvSpPr>
            <a:spLocks noGrp="1"/>
          </p:cNvSpPr>
          <p:nvPr>
            <p:ph type="sldNum" sz="quarter" idx="12"/>
          </p:nvPr>
        </p:nvSpPr>
        <p:spPr>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nSpc>
                <a:spcPct val="90000"/>
              </a:lnSpc>
              <a:spcBef>
                <a:spcPct val="0"/>
              </a:spcBef>
              <a:spcAft>
                <a:spcPts val="600"/>
              </a:spcAft>
              <a:buFontTx/>
              <a:buNone/>
            </a:pPr>
            <a:fld id="{69F6D7C1-DE9F-4141-976A-BACAA04B911C}" type="slidenum">
              <a:rPr lang="ar-SA" altLang="en-US" sz="1800">
                <a:solidFill>
                  <a:srgbClr val="FFFFFF"/>
                </a:solidFill>
              </a:rPr>
              <a:pPr>
                <a:lnSpc>
                  <a:spcPct val="90000"/>
                </a:lnSpc>
                <a:spcBef>
                  <a:spcPct val="0"/>
                </a:spcBef>
                <a:spcAft>
                  <a:spcPts val="600"/>
                </a:spcAft>
                <a:buFontTx/>
                <a:buNone/>
              </a:pPr>
              <a:t>5</a:t>
            </a:fld>
            <a:endParaRPr lang="en-US" altLang="en-US" sz="1800">
              <a:solidFill>
                <a:srgbClr val="FFFFFF"/>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Rectangle 83">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1267" name="Rectangle 2">
            <a:extLst>
              <a:ext uri="{FF2B5EF4-FFF2-40B4-BE49-F238E27FC236}">
                <a16:creationId xmlns:a16="http://schemas.microsoft.com/office/drawing/2014/main" id="{F089B0E4-3C8D-4E00-843E-42740B66CF89}"/>
              </a:ext>
            </a:extLst>
          </p:cNvPr>
          <p:cNvSpPr>
            <a:spLocks noGrp="1" noChangeArrowheads="1"/>
          </p:cNvSpPr>
          <p:nvPr>
            <p:ph type="title"/>
          </p:nvPr>
        </p:nvSpPr>
        <p:spPr>
          <a:xfrm>
            <a:off x="958506" y="800392"/>
            <a:ext cx="10264697" cy="1212102"/>
          </a:xfrm>
        </p:spPr>
        <p:txBody>
          <a:bodyPr>
            <a:normAutofit/>
          </a:bodyPr>
          <a:lstStyle/>
          <a:p>
            <a:pPr eaLnBrk="1" hangingPunct="1">
              <a:defRPr/>
            </a:pPr>
            <a:r>
              <a:rPr lang="en-US" sz="4000" b="1">
                <a:solidFill>
                  <a:srgbClr val="FFFFFF"/>
                </a:solidFill>
                <a:latin typeface="Times New Roman" pitchFamily="18" charset="0"/>
                <a:cs typeface="Times New Roman" pitchFamily="18" charset="0"/>
              </a:rPr>
              <a:t>Vaccination and Prevention</a:t>
            </a:r>
          </a:p>
        </p:txBody>
      </p:sp>
      <p:sp>
        <p:nvSpPr>
          <p:cNvPr id="11268" name="Rectangle 3">
            <a:extLst>
              <a:ext uri="{FF2B5EF4-FFF2-40B4-BE49-F238E27FC236}">
                <a16:creationId xmlns:a16="http://schemas.microsoft.com/office/drawing/2014/main" id="{316DA9FB-88C3-4C7B-9008-B285181834C6}"/>
              </a:ext>
            </a:extLst>
          </p:cNvPr>
          <p:cNvSpPr>
            <a:spLocks noGrp="1" noChangeArrowheads="1"/>
          </p:cNvSpPr>
          <p:nvPr>
            <p:ph type="body" idx="1"/>
          </p:nvPr>
        </p:nvSpPr>
        <p:spPr>
          <a:xfrm>
            <a:off x="1367624" y="2490436"/>
            <a:ext cx="9708995" cy="3567173"/>
          </a:xfrm>
        </p:spPr>
        <p:txBody>
          <a:bodyPr anchor="ctr">
            <a:normAutofit/>
          </a:bodyPr>
          <a:lstStyle/>
          <a:p>
            <a:pPr eaLnBrk="1" hangingPunct="1">
              <a:buFontTx/>
              <a:buNone/>
              <a:defRPr/>
            </a:pPr>
            <a:r>
              <a:rPr lang="en-US" sz="2000" b="1" dirty="0"/>
              <a:t>	</a:t>
            </a:r>
            <a:r>
              <a:rPr lang="en-US" sz="2000" b="1" dirty="0">
                <a:latin typeface="Times New Roman" pitchFamily="18" charset="0"/>
                <a:cs typeface="Times New Roman" pitchFamily="18" charset="0"/>
              </a:rPr>
              <a:t>The Greeks had two gods of health. Aesculapius and Hygiea, therapy and prevention, respectively.  </a:t>
            </a:r>
          </a:p>
          <a:p>
            <a:pPr eaLnBrk="1" hangingPunct="1">
              <a:buFontTx/>
              <a:buNone/>
              <a:defRPr/>
            </a:pPr>
            <a:r>
              <a:rPr lang="en-US" sz="2000" b="1" dirty="0">
                <a:latin typeface="Times New Roman" pitchFamily="18" charset="0"/>
                <a:cs typeface="Times New Roman" pitchFamily="18" charset="0"/>
              </a:rPr>
              <a:t>	Medicine in the twentieth century retains those two concepts, and vaccination is a powerful means of prevention. What follows is information on the vaccines that together with sanitation, make modern society possible,  and that if wisely used will continue to bestow on mankind the gift of prevention, which according to  proverb is worth far more than cure.</a:t>
            </a:r>
            <a:r>
              <a:rPr lang="en-US" sz="2000" dirty="0">
                <a:latin typeface="Times New Roman" pitchFamily="18" charset="0"/>
                <a:cs typeface="Times New Roman" pitchFamily="18" charset="0"/>
              </a:rPr>
              <a:t>  </a:t>
            </a:r>
          </a:p>
          <a:p>
            <a:pPr eaLnBrk="1" hangingPunct="1">
              <a:buFontTx/>
              <a:buNone/>
              <a:defRPr/>
            </a:pPr>
            <a:endParaRPr lang="en-US" sz="2000" dirty="0">
              <a:latin typeface="Times New Roman" pitchFamily="18" charset="0"/>
              <a:cs typeface="Times New Roman" pitchFamily="18" charset="0"/>
            </a:endParaRPr>
          </a:p>
        </p:txBody>
      </p:sp>
      <p:sp>
        <p:nvSpPr>
          <p:cNvPr id="9218" name="Slide Number Placeholder 5">
            <a:extLst>
              <a:ext uri="{FF2B5EF4-FFF2-40B4-BE49-F238E27FC236}">
                <a16:creationId xmlns:a16="http://schemas.microsoft.com/office/drawing/2014/main" id="{947C7E1F-D658-41AF-A2EB-8F1DED550A1E}"/>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9BAD3AF6-F475-47C4-817C-69E61E247EE6}" type="slidenum">
              <a:rPr lang="ar-SA" altLang="en-US" sz="1000"/>
              <a:pPr>
                <a:spcBef>
                  <a:spcPct val="0"/>
                </a:spcBef>
                <a:spcAft>
                  <a:spcPts val="600"/>
                </a:spcAft>
                <a:buFontTx/>
                <a:buNone/>
              </a:pPr>
              <a:t>6</a:t>
            </a:fld>
            <a:endParaRPr lang="en-US" altLang="en-US" sz="1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8" name="Group 137">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9"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3315" name="Rectangle 2">
            <a:extLst>
              <a:ext uri="{FF2B5EF4-FFF2-40B4-BE49-F238E27FC236}">
                <a16:creationId xmlns:a16="http://schemas.microsoft.com/office/drawing/2014/main" id="{9492F07C-47B9-444D-AD12-680E5620CEB7}"/>
              </a:ext>
            </a:extLst>
          </p:cNvPr>
          <p:cNvSpPr>
            <a:spLocks noGrp="1" noChangeArrowheads="1"/>
          </p:cNvSpPr>
          <p:nvPr>
            <p:ph type="title"/>
          </p:nvPr>
        </p:nvSpPr>
        <p:spPr>
          <a:xfrm>
            <a:off x="1098468" y="885651"/>
            <a:ext cx="3229803" cy="4624603"/>
          </a:xfrm>
        </p:spPr>
        <p:txBody>
          <a:bodyPr>
            <a:normAutofit/>
          </a:bodyPr>
          <a:lstStyle/>
          <a:p>
            <a:pPr eaLnBrk="1" hangingPunct="1">
              <a:defRPr/>
            </a:pPr>
            <a:r>
              <a:rPr lang="en-US" b="1">
                <a:solidFill>
                  <a:srgbClr val="FFFFFF"/>
                </a:solidFill>
                <a:latin typeface="Times New Roman" pitchFamily="18" charset="0"/>
                <a:cs typeface="Times New Roman" pitchFamily="18" charset="0"/>
              </a:rPr>
              <a:t>Vaccines</a:t>
            </a:r>
          </a:p>
        </p:txBody>
      </p:sp>
      <p:sp>
        <p:nvSpPr>
          <p:cNvPr id="11268" name="Rectangle 3">
            <a:extLst>
              <a:ext uri="{FF2B5EF4-FFF2-40B4-BE49-F238E27FC236}">
                <a16:creationId xmlns:a16="http://schemas.microsoft.com/office/drawing/2014/main" id="{10636935-EE21-43AF-ABD0-DA54819F5993}"/>
              </a:ext>
            </a:extLst>
          </p:cNvPr>
          <p:cNvSpPr>
            <a:spLocks noGrp="1" noChangeArrowheads="1"/>
          </p:cNvSpPr>
          <p:nvPr>
            <p:ph type="body" idx="1"/>
          </p:nvPr>
        </p:nvSpPr>
        <p:spPr>
          <a:xfrm>
            <a:off x="4978708" y="885651"/>
            <a:ext cx="6525220" cy="4616849"/>
          </a:xfrm>
        </p:spPr>
        <p:txBody>
          <a:bodyPr anchor="ctr">
            <a:normAutofit/>
          </a:bodyPr>
          <a:lstStyle/>
          <a:p>
            <a:pPr>
              <a:spcBef>
                <a:spcPct val="50000"/>
              </a:spcBef>
              <a:buFontTx/>
              <a:buNone/>
            </a:pPr>
            <a:r>
              <a:rPr lang="en-US" altLang="en-US" sz="2400" b="1">
                <a:latin typeface="Times New Roman" panose="02020603050405020304" pitchFamily="18" charset="0"/>
                <a:cs typeface="Times New Roman" panose="02020603050405020304" pitchFamily="18" charset="0"/>
              </a:rPr>
              <a:t>    	A suspension of live or killed microorganisms or antigenic portion of those agents presented to a potential host to induce immunity to prevent the specific disease cause by that organism.</a:t>
            </a:r>
            <a:endParaRPr lang="en-US" altLang="en-US" sz="2400">
              <a:latin typeface="Times New Roman" panose="02020603050405020304" pitchFamily="18" charset="0"/>
              <a:cs typeface="Times New Roman" panose="02020603050405020304" pitchFamily="18" charset="0"/>
            </a:endParaRPr>
          </a:p>
        </p:txBody>
      </p:sp>
      <p:sp>
        <p:nvSpPr>
          <p:cNvPr id="11266" name="Slide Number Placeholder 5">
            <a:extLst>
              <a:ext uri="{FF2B5EF4-FFF2-40B4-BE49-F238E27FC236}">
                <a16:creationId xmlns:a16="http://schemas.microsoft.com/office/drawing/2014/main" id="{6EA7A95E-BA3D-485D-A19A-A61728B9D66E}"/>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0DD9665A-D154-47CE-A86D-3E69F22114E0}" type="slidenum">
              <a:rPr lang="ar-SA" altLang="en-US" sz="1000"/>
              <a:pPr>
                <a:spcBef>
                  <a:spcPct val="0"/>
                </a:spcBef>
                <a:spcAft>
                  <a:spcPts val="600"/>
                </a:spcAft>
                <a:buFontTx/>
                <a:buNone/>
              </a:pPr>
              <a:t>7</a:t>
            </a:fld>
            <a:endParaRPr lang="en-US" altLang="en-US" sz="10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75">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7"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4339" name="Rectangle 2">
            <a:extLst>
              <a:ext uri="{FF2B5EF4-FFF2-40B4-BE49-F238E27FC236}">
                <a16:creationId xmlns:a16="http://schemas.microsoft.com/office/drawing/2014/main" id="{C6834809-1672-442B-B383-15EEEA51AB2D}"/>
              </a:ext>
            </a:extLst>
          </p:cNvPr>
          <p:cNvSpPr>
            <a:spLocks noGrp="1" noChangeArrowheads="1"/>
          </p:cNvSpPr>
          <p:nvPr>
            <p:ph type="title"/>
          </p:nvPr>
        </p:nvSpPr>
        <p:spPr>
          <a:xfrm>
            <a:off x="1098468" y="885651"/>
            <a:ext cx="3229803" cy="4624603"/>
          </a:xfrm>
        </p:spPr>
        <p:txBody>
          <a:bodyPr>
            <a:normAutofit/>
          </a:bodyPr>
          <a:lstStyle/>
          <a:p>
            <a:pPr eaLnBrk="1" hangingPunct="1">
              <a:defRPr/>
            </a:pPr>
            <a:r>
              <a:rPr lang="en-US" b="1">
                <a:solidFill>
                  <a:srgbClr val="FFFFFF"/>
                </a:solidFill>
                <a:latin typeface="Times New Roman" pitchFamily="18" charset="0"/>
                <a:cs typeface="Times New Roman" pitchFamily="18" charset="0"/>
              </a:rPr>
              <a:t>Preparation of Vaccines I</a:t>
            </a:r>
          </a:p>
        </p:txBody>
      </p:sp>
      <p:sp>
        <p:nvSpPr>
          <p:cNvPr id="12292" name="Rectangle 3">
            <a:extLst>
              <a:ext uri="{FF2B5EF4-FFF2-40B4-BE49-F238E27FC236}">
                <a16:creationId xmlns:a16="http://schemas.microsoft.com/office/drawing/2014/main" id="{35CFD706-170D-44D1-B33F-350E598A6A4D}"/>
              </a:ext>
            </a:extLst>
          </p:cNvPr>
          <p:cNvSpPr>
            <a:spLocks noGrp="1" noChangeArrowheads="1"/>
          </p:cNvSpPr>
          <p:nvPr>
            <p:ph type="body" idx="1"/>
          </p:nvPr>
        </p:nvSpPr>
        <p:spPr>
          <a:xfrm>
            <a:off x="4978708" y="885651"/>
            <a:ext cx="6525220" cy="4616849"/>
          </a:xfrm>
        </p:spPr>
        <p:txBody>
          <a:bodyPr anchor="ctr">
            <a:normAutofit/>
          </a:bodyPr>
          <a:lstStyle/>
          <a:p>
            <a:pPr>
              <a:spcBef>
                <a:spcPct val="50000"/>
              </a:spcBef>
            </a:pPr>
            <a:r>
              <a:rPr lang="en-US" altLang="en-US" sz="2400" b="1" i="1">
                <a:latin typeface="Times New Roman" panose="02020603050405020304" pitchFamily="18" charset="0"/>
                <a:cs typeface="Times New Roman" panose="02020603050405020304" pitchFamily="18" charset="0"/>
              </a:rPr>
              <a:t>Live attenuated</a:t>
            </a:r>
            <a:r>
              <a:rPr lang="en-US" altLang="en-US" sz="2400" b="1">
                <a:latin typeface="Times New Roman" panose="02020603050405020304" pitchFamily="18" charset="0"/>
                <a:cs typeface="Times New Roman" panose="02020603050405020304" pitchFamily="18" charset="0"/>
              </a:rPr>
              <a:t> organisms passed repeatedly in tissue culture or chick embryos so they lose their capacity to cause disease, but retain ability to induce antibody response, such as polio (Sabin), measles, rubella, mumps, yellow fever, BCG, typhoid and plague. </a:t>
            </a:r>
          </a:p>
          <a:p>
            <a:pPr>
              <a:spcBef>
                <a:spcPct val="50000"/>
              </a:spcBef>
            </a:pPr>
            <a:r>
              <a:rPr lang="en-US" altLang="en-US" sz="2400" b="1" i="1">
                <a:latin typeface="Times New Roman" panose="02020603050405020304" pitchFamily="18" charset="0"/>
                <a:cs typeface="Times New Roman" panose="02020603050405020304" pitchFamily="18" charset="0"/>
              </a:rPr>
              <a:t>Inactivated or killed</a:t>
            </a:r>
            <a:r>
              <a:rPr lang="en-US" altLang="en-US" sz="2400" b="1">
                <a:latin typeface="Times New Roman" panose="02020603050405020304" pitchFamily="18" charset="0"/>
                <a:cs typeface="Times New Roman" panose="02020603050405020304" pitchFamily="18" charset="0"/>
              </a:rPr>
              <a:t> organisms which have been killed by heat or chemicals yet retain ability to induce antibody response; are generally safe but less efficacious than live vaccines and require multiple doses; e.g. polio (Salk), influenza, rabies and Japanese encephalitis. </a:t>
            </a:r>
          </a:p>
        </p:txBody>
      </p:sp>
      <p:sp>
        <p:nvSpPr>
          <p:cNvPr id="12290" name="Slide Number Placeholder 5">
            <a:extLst>
              <a:ext uri="{FF2B5EF4-FFF2-40B4-BE49-F238E27FC236}">
                <a16:creationId xmlns:a16="http://schemas.microsoft.com/office/drawing/2014/main" id="{182DB6D3-AE33-48AB-9F00-B1EF2C81C9DD}"/>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5EB56539-1307-4AD0-9AA4-DCB450DD7945}" type="slidenum">
              <a:rPr lang="ar-SA" altLang="en-US" sz="1000"/>
              <a:pPr>
                <a:spcBef>
                  <a:spcPct val="0"/>
                </a:spcBef>
                <a:spcAft>
                  <a:spcPts val="600"/>
                </a:spcAft>
                <a:buFontTx/>
                <a:buNone/>
              </a:pPr>
              <a:t>8</a:t>
            </a:fld>
            <a:endParaRPr lang="en-US" altLang="en-US" sz="10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75">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7"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5363" name="Rectangle 2">
            <a:extLst>
              <a:ext uri="{FF2B5EF4-FFF2-40B4-BE49-F238E27FC236}">
                <a16:creationId xmlns:a16="http://schemas.microsoft.com/office/drawing/2014/main" id="{CC482BC5-4A00-4218-AF2B-1C102E496167}"/>
              </a:ext>
            </a:extLst>
          </p:cNvPr>
          <p:cNvSpPr>
            <a:spLocks noGrp="1" noChangeArrowheads="1"/>
          </p:cNvSpPr>
          <p:nvPr>
            <p:ph type="title"/>
          </p:nvPr>
        </p:nvSpPr>
        <p:spPr>
          <a:xfrm>
            <a:off x="1098468" y="885651"/>
            <a:ext cx="3229803" cy="4624603"/>
          </a:xfrm>
        </p:spPr>
        <p:txBody>
          <a:bodyPr>
            <a:normAutofit/>
          </a:bodyPr>
          <a:lstStyle/>
          <a:p>
            <a:pPr eaLnBrk="1" hangingPunct="1">
              <a:defRPr/>
            </a:pPr>
            <a:r>
              <a:rPr lang="en-US" b="1">
                <a:solidFill>
                  <a:srgbClr val="FFFFFF"/>
                </a:solidFill>
                <a:latin typeface="Times New Roman" pitchFamily="18" charset="0"/>
                <a:cs typeface="Times New Roman" pitchFamily="18" charset="0"/>
              </a:rPr>
              <a:t>Preparation of Vaccines II</a:t>
            </a:r>
          </a:p>
        </p:txBody>
      </p:sp>
      <p:sp>
        <p:nvSpPr>
          <p:cNvPr id="13316" name="Rectangle 3">
            <a:extLst>
              <a:ext uri="{FF2B5EF4-FFF2-40B4-BE49-F238E27FC236}">
                <a16:creationId xmlns:a16="http://schemas.microsoft.com/office/drawing/2014/main" id="{E963AA0D-8CE4-4223-95BB-2A45255A55C1}"/>
              </a:ext>
            </a:extLst>
          </p:cNvPr>
          <p:cNvSpPr>
            <a:spLocks noGrp="1" noChangeArrowheads="1"/>
          </p:cNvSpPr>
          <p:nvPr>
            <p:ph type="body" idx="1"/>
          </p:nvPr>
        </p:nvSpPr>
        <p:spPr>
          <a:xfrm>
            <a:off x="4978708" y="885651"/>
            <a:ext cx="6525220" cy="4616849"/>
          </a:xfrm>
        </p:spPr>
        <p:txBody>
          <a:bodyPr anchor="ctr">
            <a:normAutofit/>
          </a:bodyPr>
          <a:lstStyle/>
          <a:p>
            <a:pPr>
              <a:spcBef>
                <a:spcPct val="50000"/>
              </a:spcBef>
            </a:pPr>
            <a:r>
              <a:rPr lang="en-US" altLang="en-US" sz="2400" b="1" i="1">
                <a:latin typeface="Times New Roman" panose="02020603050405020304" pitchFamily="18" charset="0"/>
                <a:cs typeface="Times New Roman" panose="02020603050405020304" pitchFamily="18" charset="0"/>
              </a:rPr>
              <a:t>Cellular fractions: </a:t>
            </a:r>
            <a:r>
              <a:rPr lang="en-US" altLang="en-US" sz="2400" b="1">
                <a:latin typeface="Times New Roman" panose="02020603050405020304" pitchFamily="18" charset="0"/>
                <a:cs typeface="Times New Roman" panose="02020603050405020304" pitchFamily="18" charset="0"/>
              </a:rPr>
              <a:t>usually polysaccharide fraction of the cell wall of a disease causing organism, such as pneumococcal pneumonia or meningococcal meningitis</a:t>
            </a:r>
          </a:p>
          <a:p>
            <a:pPr>
              <a:spcBef>
                <a:spcPct val="50000"/>
              </a:spcBef>
            </a:pPr>
            <a:r>
              <a:rPr lang="en-US" altLang="en-US" sz="2400" b="1" i="1">
                <a:latin typeface="Times New Roman" panose="02020603050405020304" pitchFamily="18" charset="0"/>
                <a:cs typeface="Times New Roman" panose="02020603050405020304" pitchFamily="18" charset="0"/>
              </a:rPr>
              <a:t>Recombinant vaccines</a:t>
            </a:r>
            <a:r>
              <a:rPr lang="en-US" altLang="en-US" sz="2400" b="1">
                <a:latin typeface="Times New Roman" panose="02020603050405020304" pitchFamily="18" charset="0"/>
                <a:cs typeface="Times New Roman" panose="02020603050405020304" pitchFamily="18" charset="0"/>
              </a:rPr>
              <a:t>: produced by use of specific DNA sequences spliced by molecular engineering techniques to vaccinia virus grown in cell culture to produces an effective influenza and Hepatitis B vaccines</a:t>
            </a:r>
          </a:p>
          <a:p>
            <a:pPr>
              <a:spcBef>
                <a:spcPct val="50000"/>
              </a:spcBef>
            </a:pPr>
            <a:r>
              <a:rPr lang="en-US" altLang="en-US" sz="2400" b="1" i="1">
                <a:latin typeface="Times New Roman" panose="02020603050405020304" pitchFamily="18" charset="0"/>
                <a:cs typeface="Times New Roman" panose="02020603050405020304" pitchFamily="18" charset="0"/>
              </a:rPr>
              <a:t>Antitoxins and toxoids</a:t>
            </a:r>
          </a:p>
        </p:txBody>
      </p:sp>
      <p:sp>
        <p:nvSpPr>
          <p:cNvPr id="13314" name="Slide Number Placeholder 5">
            <a:extLst>
              <a:ext uri="{FF2B5EF4-FFF2-40B4-BE49-F238E27FC236}">
                <a16:creationId xmlns:a16="http://schemas.microsoft.com/office/drawing/2014/main" id="{A3C237C8-9AA3-4327-B147-E935729AA653}"/>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138586F8-0169-43D5-BFBB-65FE02F39535}" type="slidenum">
              <a:rPr lang="ar-SA" altLang="en-US" sz="1000"/>
              <a:pPr>
                <a:spcBef>
                  <a:spcPct val="0"/>
                </a:spcBef>
                <a:spcAft>
                  <a:spcPts val="600"/>
                </a:spcAft>
                <a:buFontTx/>
                <a:buNone/>
              </a:pPr>
              <a:t>9</a:t>
            </a:fld>
            <a:endParaRPr lang="en-US" altLang="en-US" sz="1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02D44074-0B69-4F0C-A7B3-5645CE40D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2" name="Rectangle 7">
            <a:extLst>
              <a:ext uri="{FF2B5EF4-FFF2-40B4-BE49-F238E27FC236}">
                <a16:creationId xmlns:a16="http://schemas.microsoft.com/office/drawing/2014/main" id="{CB819F54-CFF9-43E0-8F43-87D362A7033B}"/>
              </a:ext>
            </a:extLst>
          </p:cNvPr>
          <p:cNvSpPr>
            <a:spLocks noChangeArrowheads="1"/>
          </p:cNvSpPr>
          <p:nvPr/>
        </p:nvSpPr>
        <p:spPr bwMode="auto">
          <a:xfrm>
            <a:off x="3681413" y="5500688"/>
            <a:ext cx="3530600" cy="712788"/>
          </a:xfrm>
          <a:prstGeom prst="rect">
            <a:avLst/>
          </a:prstGeom>
          <a:solidFill>
            <a:schemeClr val="accent1"/>
          </a:solidFill>
          <a:ln w="9525">
            <a:solidFill>
              <a:schemeClr val="tx1"/>
            </a:solidFill>
            <a:miter lim="800000"/>
            <a:headEnd/>
            <a:tailEnd/>
          </a:ln>
        </p:spPr>
        <p:txBody>
          <a:bodyPr wrap="square" anchor="t">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lnSpc>
                <a:spcPct val="90000"/>
              </a:lnSpc>
              <a:spcBef>
                <a:spcPct val="0"/>
              </a:spcBef>
              <a:spcAft>
                <a:spcPts val="600"/>
              </a:spcAft>
              <a:buFontTx/>
              <a:buNone/>
            </a:pPr>
            <a:r>
              <a:rPr lang="en-US" altLang="en-US" sz="2400" dirty="0">
                <a:latin typeface="Times New Roman" panose="02020603050405020304" pitchFamily="18" charset="0"/>
                <a:cs typeface="Times New Roman" panose="02020603050405020304" pitchFamily="18" charset="0"/>
              </a:rPr>
              <a:t>Plotkin SA, Mortimer EA </a:t>
            </a:r>
          </a:p>
        </p:txBody>
      </p:sp>
      <p:sp>
        <p:nvSpPr>
          <p:cNvPr id="14338" name="Slide Number Placeholder 6">
            <a:extLst>
              <a:ext uri="{FF2B5EF4-FFF2-40B4-BE49-F238E27FC236}">
                <a16:creationId xmlns:a16="http://schemas.microsoft.com/office/drawing/2014/main" id="{73FF2DB3-9465-4F53-98A4-0746CB29BA52}"/>
              </a:ext>
            </a:extLst>
          </p:cNvPr>
          <p:cNvSpPr>
            <a:spLocks noGrp="1"/>
          </p:cNvSpPr>
          <p:nvPr>
            <p:ph type="sldNum" sz="quarter" idx="12"/>
          </p:nvPr>
        </p:nvSpPr>
        <p:spPr>
          <a:xfrm>
            <a:off x="10680970" y="6356350"/>
            <a:ext cx="67283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7C6925D1-F846-4D10-AD7A-5F885ECF69A4}" type="slidenum">
              <a:rPr lang="en-US" altLang="en-US" sz="1200">
                <a:solidFill>
                  <a:srgbClr val="FFFFFF">
                    <a:alpha val="70000"/>
                  </a:srgbClr>
                </a:solidFill>
                <a:latin typeface="+mn-lt"/>
                <a:cs typeface="+mn-cs"/>
              </a:rPr>
              <a:pPr>
                <a:spcBef>
                  <a:spcPct val="0"/>
                </a:spcBef>
                <a:spcAft>
                  <a:spcPts val="600"/>
                </a:spcAft>
                <a:buFontTx/>
                <a:buNone/>
              </a:pPr>
              <a:t>10</a:t>
            </a:fld>
            <a:endParaRPr lang="en-US" altLang="en-US" sz="1200">
              <a:solidFill>
                <a:srgbClr val="FFFFFF">
                  <a:alpha val="70000"/>
                </a:srgbClr>
              </a:solidFill>
              <a:latin typeface="+mn-lt"/>
              <a:cs typeface="+mn-cs"/>
            </a:endParaRPr>
          </a:p>
        </p:txBody>
      </p:sp>
      <p:sp>
        <p:nvSpPr>
          <p:cNvPr id="16387" name="Rectangle 4">
            <a:extLst>
              <a:ext uri="{FF2B5EF4-FFF2-40B4-BE49-F238E27FC236}">
                <a16:creationId xmlns:a16="http://schemas.microsoft.com/office/drawing/2014/main" id="{095CFB16-0674-4894-BBBC-779554C2DEDB}"/>
              </a:ext>
            </a:extLst>
          </p:cNvPr>
          <p:cNvSpPr>
            <a:spLocks noGrp="1" noChangeArrowheads="1"/>
          </p:cNvSpPr>
          <p:nvPr>
            <p:ph type="title"/>
          </p:nvPr>
        </p:nvSpPr>
        <p:spPr>
          <a:xfrm>
            <a:off x="8153399" y="640081"/>
            <a:ext cx="3395133" cy="5574452"/>
          </a:xfrm>
        </p:spPr>
        <p:txBody>
          <a:bodyPr vert="horz" lIns="91440" tIns="45720" rIns="91440" bIns="45720" rtlCol="0" anchor="ctr">
            <a:normAutofit/>
          </a:bodyPr>
          <a:lstStyle/>
          <a:p>
            <a:pPr>
              <a:defRPr/>
            </a:pPr>
            <a:r>
              <a:rPr lang="en-US" b="1" kern="1200">
                <a:solidFill>
                  <a:srgbClr val="FFFFFF"/>
                </a:solidFill>
                <a:latin typeface="+mj-lt"/>
                <a:ea typeface="+mj-ea"/>
                <a:cs typeface="+mj-cs"/>
              </a:rPr>
              <a:t>Introduction of first generation of vaccines for use in humans</a:t>
            </a:r>
          </a:p>
        </p:txBody>
      </p:sp>
      <p:sp>
        <p:nvSpPr>
          <p:cNvPr id="14340" name="Rectangle 5">
            <a:extLst>
              <a:ext uri="{FF2B5EF4-FFF2-40B4-BE49-F238E27FC236}">
                <a16:creationId xmlns:a16="http://schemas.microsoft.com/office/drawing/2014/main" id="{1B421E54-366E-4373-B31C-B859D28EA537}"/>
              </a:ext>
            </a:extLst>
          </p:cNvPr>
          <p:cNvSpPr>
            <a:spLocks noGrp="1" noChangeArrowheads="1"/>
          </p:cNvSpPr>
          <p:nvPr>
            <p:ph type="body" sz="half" idx="1"/>
          </p:nvPr>
        </p:nvSpPr>
        <p:spPr>
          <a:xfrm>
            <a:off x="642938" y="639763"/>
            <a:ext cx="2994025" cy="5573713"/>
          </a:xfrm>
        </p:spPr>
        <p:txBody>
          <a:bodyPr wrap="square" anchor="t">
            <a:normAutofit/>
          </a:bodyPr>
          <a:lstStyle/>
          <a:p>
            <a:pPr eaLnBrk="1" hangingPunct="1">
              <a:lnSpc>
                <a:spcPct val="80000"/>
              </a:lnSpc>
              <a:buFontTx/>
              <a:buNone/>
            </a:pPr>
            <a:r>
              <a:rPr lang="en-US" altLang="en-US" sz="2600" b="1">
                <a:latin typeface="Times New Roman" panose="02020603050405020304" pitchFamily="18" charset="0"/>
                <a:cs typeface="Times New Roman" panose="02020603050405020304" pitchFamily="18" charset="0"/>
              </a:rPr>
              <a:t>Originals</a:t>
            </a:r>
            <a:r>
              <a:rPr lang="en-US" altLang="en-US" sz="2600">
                <a:latin typeface="Times New Roman" panose="02020603050405020304" pitchFamily="18" charset="0"/>
                <a:cs typeface="Times New Roman" panose="02020603050405020304" pitchFamily="18" charset="0"/>
              </a:rPr>
              <a:t> </a:t>
            </a:r>
          </a:p>
          <a:p>
            <a:pPr eaLnBrk="1" hangingPunct="1">
              <a:lnSpc>
                <a:spcPct val="80000"/>
              </a:lnSpc>
            </a:pPr>
            <a:endParaRPr lang="en-US" altLang="en-US" sz="2600">
              <a:latin typeface="Times New Roman" panose="02020603050405020304" pitchFamily="18" charset="0"/>
              <a:cs typeface="Times New Roman" panose="02020603050405020304" pitchFamily="18" charset="0"/>
            </a:endParaRPr>
          </a:p>
          <a:p>
            <a:pPr eaLnBrk="1" hangingPunct="1">
              <a:lnSpc>
                <a:spcPct val="80000"/>
              </a:lnSpc>
            </a:pPr>
            <a:r>
              <a:rPr lang="en-US" altLang="en-US" sz="2600" b="1">
                <a:latin typeface="Times New Roman" panose="02020603050405020304" pitchFamily="18" charset="0"/>
                <a:cs typeface="Times New Roman" panose="02020603050405020304" pitchFamily="18" charset="0"/>
              </a:rPr>
              <a:t>1798   Smallpox </a:t>
            </a:r>
          </a:p>
          <a:p>
            <a:pPr eaLnBrk="1" hangingPunct="1">
              <a:lnSpc>
                <a:spcPct val="80000"/>
              </a:lnSpc>
            </a:pPr>
            <a:r>
              <a:rPr lang="en-US" altLang="en-US" sz="2600" b="1">
                <a:latin typeface="Times New Roman" panose="02020603050405020304" pitchFamily="18" charset="0"/>
                <a:cs typeface="Times New Roman" panose="02020603050405020304" pitchFamily="18" charset="0"/>
              </a:rPr>
              <a:t>1885   Rabies </a:t>
            </a:r>
          </a:p>
          <a:p>
            <a:pPr eaLnBrk="1" hangingPunct="1">
              <a:lnSpc>
                <a:spcPct val="80000"/>
              </a:lnSpc>
            </a:pPr>
            <a:r>
              <a:rPr lang="en-US" altLang="en-US" sz="2600" b="1">
                <a:latin typeface="Times New Roman" panose="02020603050405020304" pitchFamily="18" charset="0"/>
                <a:cs typeface="Times New Roman" panose="02020603050405020304" pitchFamily="18" charset="0"/>
              </a:rPr>
              <a:t>1897   Plague </a:t>
            </a:r>
          </a:p>
          <a:p>
            <a:pPr eaLnBrk="1" hangingPunct="1">
              <a:lnSpc>
                <a:spcPct val="80000"/>
              </a:lnSpc>
            </a:pPr>
            <a:r>
              <a:rPr lang="en-US" altLang="en-US" sz="2600" b="1">
                <a:latin typeface="Times New Roman" panose="02020603050405020304" pitchFamily="18" charset="0"/>
                <a:cs typeface="Times New Roman" panose="02020603050405020304" pitchFamily="18" charset="0"/>
              </a:rPr>
              <a:t>1923   Diphtheria </a:t>
            </a:r>
          </a:p>
          <a:p>
            <a:pPr eaLnBrk="1" hangingPunct="1">
              <a:lnSpc>
                <a:spcPct val="80000"/>
              </a:lnSpc>
            </a:pPr>
            <a:r>
              <a:rPr lang="en-US" altLang="en-US" sz="2600" b="1">
                <a:latin typeface="Times New Roman" panose="02020603050405020304" pitchFamily="18" charset="0"/>
                <a:cs typeface="Times New Roman" panose="02020603050405020304" pitchFamily="18" charset="0"/>
              </a:rPr>
              <a:t>1926   Pertussis </a:t>
            </a:r>
          </a:p>
          <a:p>
            <a:pPr eaLnBrk="1" hangingPunct="1">
              <a:lnSpc>
                <a:spcPct val="80000"/>
              </a:lnSpc>
            </a:pPr>
            <a:r>
              <a:rPr lang="en-US" altLang="en-US" sz="2600" b="1">
                <a:latin typeface="Times New Roman" panose="02020603050405020304" pitchFamily="18" charset="0"/>
                <a:cs typeface="Times New Roman" panose="02020603050405020304" pitchFamily="18" charset="0"/>
              </a:rPr>
              <a:t>1927   Tuberculosis (BCG) </a:t>
            </a:r>
          </a:p>
          <a:p>
            <a:pPr eaLnBrk="1" hangingPunct="1">
              <a:lnSpc>
                <a:spcPct val="80000"/>
              </a:lnSpc>
            </a:pPr>
            <a:r>
              <a:rPr lang="en-US" altLang="en-US" sz="2600" b="1">
                <a:latin typeface="Times New Roman" panose="02020603050405020304" pitchFamily="18" charset="0"/>
                <a:cs typeface="Times New Roman" panose="02020603050405020304" pitchFamily="18" charset="0"/>
              </a:rPr>
              <a:t>1927   Tetanus </a:t>
            </a:r>
          </a:p>
          <a:p>
            <a:pPr eaLnBrk="1" hangingPunct="1">
              <a:lnSpc>
                <a:spcPct val="80000"/>
              </a:lnSpc>
            </a:pPr>
            <a:r>
              <a:rPr lang="en-US" altLang="en-US" sz="2600" b="1">
                <a:latin typeface="Times New Roman" panose="02020603050405020304" pitchFamily="18" charset="0"/>
                <a:cs typeface="Times New Roman" panose="02020603050405020304" pitchFamily="18" charset="0"/>
              </a:rPr>
              <a:t>1935    Yellow Fever </a:t>
            </a:r>
            <a:br>
              <a:rPr lang="en-US" altLang="en-US" sz="2600" b="1">
                <a:latin typeface="Times New Roman" panose="02020603050405020304" pitchFamily="18" charset="0"/>
                <a:cs typeface="Times New Roman" panose="02020603050405020304" pitchFamily="18" charset="0"/>
              </a:rPr>
            </a:br>
            <a:endParaRPr lang="en-US" altLang="en-US" sz="2600" b="1">
              <a:latin typeface="Times New Roman" panose="02020603050405020304" pitchFamily="18" charset="0"/>
              <a:cs typeface="Times New Roman" panose="02020603050405020304" pitchFamily="18" charset="0"/>
            </a:endParaRPr>
          </a:p>
        </p:txBody>
      </p:sp>
      <p:sp>
        <p:nvSpPr>
          <p:cNvPr id="14341" name="Rectangle 6">
            <a:extLst>
              <a:ext uri="{FF2B5EF4-FFF2-40B4-BE49-F238E27FC236}">
                <a16:creationId xmlns:a16="http://schemas.microsoft.com/office/drawing/2014/main" id="{9146A0E1-681E-427D-B230-07A1462C8EEB}"/>
              </a:ext>
            </a:extLst>
          </p:cNvPr>
          <p:cNvSpPr>
            <a:spLocks noGrp="1" noChangeArrowheads="1"/>
          </p:cNvSpPr>
          <p:nvPr>
            <p:ph type="body" sz="half" idx="2"/>
          </p:nvPr>
        </p:nvSpPr>
        <p:spPr>
          <a:xfrm>
            <a:off x="3681413" y="639763"/>
            <a:ext cx="3530600" cy="4792663"/>
          </a:xfrm>
        </p:spPr>
        <p:txBody>
          <a:bodyPr wrap="square" anchor="t">
            <a:normAutofit/>
          </a:bodyPr>
          <a:lstStyle/>
          <a:p>
            <a:pPr eaLnBrk="1" hangingPunct="1">
              <a:lnSpc>
                <a:spcPct val="80000"/>
              </a:lnSpc>
              <a:buFontTx/>
              <a:buNone/>
            </a:pPr>
            <a:r>
              <a:rPr lang="en-US" altLang="en-US" sz="2400" b="1">
                <a:latin typeface="Times New Roman" panose="02020603050405020304" pitchFamily="18" charset="0"/>
                <a:cs typeface="Times New Roman" panose="02020603050405020304" pitchFamily="18" charset="0"/>
              </a:rPr>
              <a:t>After World War II</a:t>
            </a:r>
            <a:r>
              <a:rPr lang="en-US" altLang="en-US" sz="2400">
                <a:latin typeface="Times New Roman" panose="02020603050405020304" pitchFamily="18" charset="0"/>
                <a:cs typeface="Times New Roman" panose="02020603050405020304" pitchFamily="18" charset="0"/>
              </a:rPr>
              <a:t> </a:t>
            </a:r>
          </a:p>
          <a:p>
            <a:pPr eaLnBrk="1" hangingPunct="1">
              <a:lnSpc>
                <a:spcPct val="80000"/>
              </a:lnSpc>
            </a:pPr>
            <a:endParaRPr lang="en-US" altLang="en-US" sz="2400">
              <a:latin typeface="Times New Roman" panose="02020603050405020304" pitchFamily="18" charset="0"/>
              <a:cs typeface="Times New Roman" panose="02020603050405020304" pitchFamily="18" charset="0"/>
            </a:endParaRPr>
          </a:p>
          <a:p>
            <a:pPr eaLnBrk="1" hangingPunct="1">
              <a:lnSpc>
                <a:spcPct val="80000"/>
              </a:lnSpc>
            </a:pPr>
            <a:r>
              <a:rPr lang="en-US" altLang="en-US" sz="2400" b="1">
                <a:latin typeface="Times New Roman" panose="02020603050405020304" pitchFamily="18" charset="0"/>
                <a:cs typeface="Times New Roman" panose="02020603050405020304" pitchFamily="18" charset="0"/>
              </a:rPr>
              <a:t>1955   Injectable Polio Vaccine (IPV) </a:t>
            </a:r>
          </a:p>
          <a:p>
            <a:pPr eaLnBrk="1" hangingPunct="1">
              <a:lnSpc>
                <a:spcPct val="80000"/>
              </a:lnSpc>
            </a:pPr>
            <a:r>
              <a:rPr lang="en-US" altLang="en-US" sz="2400" b="1">
                <a:latin typeface="Times New Roman" panose="02020603050405020304" pitchFamily="18" charset="0"/>
                <a:cs typeface="Times New Roman" panose="02020603050405020304" pitchFamily="18" charset="0"/>
              </a:rPr>
              <a:t>1962   Oral Polio Vaccine (OPV) </a:t>
            </a:r>
          </a:p>
          <a:p>
            <a:pPr eaLnBrk="1" hangingPunct="1">
              <a:lnSpc>
                <a:spcPct val="80000"/>
              </a:lnSpc>
            </a:pPr>
            <a:r>
              <a:rPr lang="en-US" altLang="en-US" sz="2400" b="1">
                <a:latin typeface="Times New Roman" panose="02020603050405020304" pitchFamily="18" charset="0"/>
                <a:cs typeface="Times New Roman" panose="02020603050405020304" pitchFamily="18" charset="0"/>
              </a:rPr>
              <a:t>1964   Measles </a:t>
            </a:r>
          </a:p>
          <a:p>
            <a:pPr eaLnBrk="1" hangingPunct="1">
              <a:lnSpc>
                <a:spcPct val="80000"/>
              </a:lnSpc>
            </a:pPr>
            <a:r>
              <a:rPr lang="en-US" altLang="en-US" sz="2400" b="1">
                <a:latin typeface="Times New Roman" panose="02020603050405020304" pitchFamily="18" charset="0"/>
                <a:cs typeface="Times New Roman" panose="02020603050405020304" pitchFamily="18" charset="0"/>
              </a:rPr>
              <a:t>1967   Mumps </a:t>
            </a:r>
          </a:p>
          <a:p>
            <a:pPr eaLnBrk="1" hangingPunct="1">
              <a:lnSpc>
                <a:spcPct val="80000"/>
              </a:lnSpc>
            </a:pPr>
            <a:r>
              <a:rPr lang="en-US" altLang="en-US" sz="2400" b="1">
                <a:latin typeface="Times New Roman" panose="02020603050405020304" pitchFamily="18" charset="0"/>
                <a:cs typeface="Times New Roman" panose="02020603050405020304" pitchFamily="18" charset="0"/>
              </a:rPr>
              <a:t>1970   Rubella </a:t>
            </a:r>
          </a:p>
          <a:p>
            <a:pPr eaLnBrk="1" hangingPunct="1">
              <a:lnSpc>
                <a:spcPct val="80000"/>
              </a:lnSpc>
            </a:pPr>
            <a:r>
              <a:rPr lang="en-US" altLang="en-US" sz="2400" b="1">
                <a:latin typeface="Times New Roman" panose="02020603050405020304" pitchFamily="18" charset="0"/>
                <a:cs typeface="Times New Roman" panose="02020603050405020304" pitchFamily="18" charset="0"/>
              </a:rPr>
              <a:t>1981   Hepatitis B </a:t>
            </a:r>
          </a:p>
          <a:p>
            <a:pPr eaLnBrk="1" hangingPunct="1">
              <a:lnSpc>
                <a:spcPct val="80000"/>
              </a:lnSpc>
              <a:buFontTx/>
              <a:buNone/>
            </a:pPr>
            <a:br>
              <a:rPr lang="en-US" altLang="en-US" sz="2400">
                <a:latin typeface="Times New Roman" panose="02020603050405020304" pitchFamily="18" charset="0"/>
                <a:cs typeface="Times New Roman" panose="02020603050405020304" pitchFamily="18" charset="0"/>
              </a:rPr>
            </a:br>
            <a:endParaRPr lang="en-US" altLang="en-US" sz="2400">
              <a:latin typeface="Times New Roman" panose="02020603050405020304" pitchFamily="18" charset="0"/>
              <a:cs typeface="Times New Roman" panose="02020603050405020304" pitchFamily="18" charset="0"/>
            </a:endParaRPr>
          </a:p>
          <a:p>
            <a:pPr eaLnBrk="1" hangingPunct="1">
              <a:lnSpc>
                <a:spcPct val="80000"/>
              </a:lnSpc>
            </a:pPr>
            <a:endParaRPr lang="en-US" altLang="en-US" sz="240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75">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7"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8435" name="Rectangle 2">
            <a:extLst>
              <a:ext uri="{FF2B5EF4-FFF2-40B4-BE49-F238E27FC236}">
                <a16:creationId xmlns:a16="http://schemas.microsoft.com/office/drawing/2014/main" id="{2D8B6E9D-2EE5-43E7-8F8E-50F8F8B2B9F7}"/>
              </a:ext>
            </a:extLst>
          </p:cNvPr>
          <p:cNvSpPr>
            <a:spLocks noGrp="1" noChangeArrowheads="1"/>
          </p:cNvSpPr>
          <p:nvPr>
            <p:ph type="title"/>
          </p:nvPr>
        </p:nvSpPr>
        <p:spPr>
          <a:xfrm>
            <a:off x="1098468" y="885651"/>
            <a:ext cx="3229803" cy="4624603"/>
          </a:xfrm>
        </p:spPr>
        <p:txBody>
          <a:bodyPr>
            <a:normAutofit/>
          </a:bodyPr>
          <a:lstStyle/>
          <a:p>
            <a:pPr eaLnBrk="1" hangingPunct="1">
              <a:defRPr/>
            </a:pPr>
            <a:r>
              <a:rPr lang="en-US" b="1">
                <a:solidFill>
                  <a:srgbClr val="FFFFFF"/>
                </a:solidFill>
                <a:latin typeface="Times New Roman" pitchFamily="18" charset="0"/>
                <a:cs typeface="Times New Roman" pitchFamily="18" charset="0"/>
              </a:rPr>
              <a:t>Vaccine Preventable Diseases (VPDs)</a:t>
            </a:r>
          </a:p>
        </p:txBody>
      </p:sp>
      <p:sp>
        <p:nvSpPr>
          <p:cNvPr id="16388" name="Rectangle 3">
            <a:extLst>
              <a:ext uri="{FF2B5EF4-FFF2-40B4-BE49-F238E27FC236}">
                <a16:creationId xmlns:a16="http://schemas.microsoft.com/office/drawing/2014/main" id="{82D0F6A7-9AF3-488E-942F-D6A05ABD248C}"/>
              </a:ext>
            </a:extLst>
          </p:cNvPr>
          <p:cNvSpPr>
            <a:spLocks noGrp="1" noChangeArrowheads="1"/>
          </p:cNvSpPr>
          <p:nvPr>
            <p:ph type="body" idx="1"/>
          </p:nvPr>
        </p:nvSpPr>
        <p:spPr>
          <a:xfrm>
            <a:off x="4978708" y="885651"/>
            <a:ext cx="6525220" cy="4616849"/>
          </a:xfrm>
        </p:spPr>
        <p:txBody>
          <a:bodyPr anchor="ctr">
            <a:normAutofit/>
          </a:bodyPr>
          <a:lstStyle/>
          <a:p>
            <a:pPr eaLnBrk="1" hangingPunct="1"/>
            <a:r>
              <a:rPr lang="en-US" altLang="en-US" sz="2400" b="1" dirty="0">
                <a:latin typeface="Times New Roman" panose="02020603050405020304" pitchFamily="18" charset="0"/>
                <a:cs typeface="Times New Roman" panose="02020603050405020304" pitchFamily="18" charset="0"/>
              </a:rPr>
              <a:t>World immunization coverage up from 10% in 1970s to 80% in 1990s, then to 77% in 2004</a:t>
            </a:r>
          </a:p>
          <a:p>
            <a:pPr eaLnBrk="1" hangingPunct="1"/>
            <a:r>
              <a:rPr lang="en-US" altLang="en-US" sz="2400" b="1" dirty="0">
                <a:latin typeface="Times New Roman" panose="02020603050405020304" pitchFamily="18" charset="0"/>
                <a:cs typeface="Times New Roman" panose="02020603050405020304" pitchFamily="18" charset="0"/>
              </a:rPr>
              <a:t>Smallpox eradication achieved 1982 </a:t>
            </a:r>
          </a:p>
          <a:p>
            <a:pPr eaLnBrk="1" hangingPunct="1"/>
            <a:r>
              <a:rPr lang="en-US" altLang="en-US" sz="2400" b="1" dirty="0">
                <a:latin typeface="Times New Roman" panose="02020603050405020304" pitchFamily="18" charset="0"/>
                <a:cs typeface="Times New Roman" panose="02020603050405020304" pitchFamily="18" charset="0"/>
              </a:rPr>
              <a:t> Polio eradication 2005-2010</a:t>
            </a:r>
          </a:p>
          <a:p>
            <a:pPr eaLnBrk="1" hangingPunct="1"/>
            <a:r>
              <a:rPr lang="en-US" altLang="en-US" sz="2400" b="1" dirty="0">
                <a:latin typeface="Times New Roman" panose="02020603050405020304" pitchFamily="18" charset="0"/>
                <a:cs typeface="Times New Roman" panose="02020603050405020304" pitchFamily="18" charset="0"/>
              </a:rPr>
              <a:t> Measles still kills &gt;0.4 million per year, need for a two dose policy (MMR)</a:t>
            </a:r>
          </a:p>
          <a:p>
            <a:pPr eaLnBrk="1" hangingPunct="1"/>
            <a:r>
              <a:rPr lang="en-US" altLang="en-US" sz="2400" b="1" dirty="0">
                <a:latin typeface="Times New Roman" panose="02020603050405020304" pitchFamily="18" charset="0"/>
                <a:cs typeface="Times New Roman" panose="02020603050405020304" pitchFamily="18" charset="0"/>
              </a:rPr>
              <a:t> Many new vaccines available and coming</a:t>
            </a:r>
          </a:p>
          <a:p>
            <a:pPr eaLnBrk="1" hangingPunct="1"/>
            <a:r>
              <a:rPr lang="en-US" altLang="en-US" sz="2400" b="1" dirty="0">
                <a:latin typeface="Times New Roman" panose="02020603050405020304" pitchFamily="18" charset="0"/>
                <a:cs typeface="Times New Roman" panose="02020603050405020304" pitchFamily="18" charset="0"/>
              </a:rPr>
              <a:t> Costs effectiveness and priorities</a:t>
            </a:r>
          </a:p>
        </p:txBody>
      </p:sp>
      <p:sp>
        <p:nvSpPr>
          <p:cNvPr id="16386" name="Slide Number Placeholder 5">
            <a:extLst>
              <a:ext uri="{FF2B5EF4-FFF2-40B4-BE49-F238E27FC236}">
                <a16:creationId xmlns:a16="http://schemas.microsoft.com/office/drawing/2014/main" id="{9D9F8839-366E-47F3-BEA1-5E0A8F56379E}"/>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DA3C35EC-F677-419B-B12B-35D8E63A5AFB}" type="slidenum">
              <a:rPr lang="ar-SA" altLang="en-US" sz="1000"/>
              <a:pPr>
                <a:spcBef>
                  <a:spcPct val="0"/>
                </a:spcBef>
                <a:spcAft>
                  <a:spcPts val="600"/>
                </a:spcAft>
                <a:buFontTx/>
                <a:buNone/>
              </a:pPr>
              <a:t>11</a:t>
            </a:fld>
            <a:endParaRPr lang="en-US" altLang="en-US" sz="10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8" name="Group 137">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9"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0483" name="Rectangle 2">
            <a:extLst>
              <a:ext uri="{FF2B5EF4-FFF2-40B4-BE49-F238E27FC236}">
                <a16:creationId xmlns:a16="http://schemas.microsoft.com/office/drawing/2014/main" id="{5F4491D0-E15D-41C1-9ED7-4E8F490F9BC8}"/>
              </a:ext>
            </a:extLst>
          </p:cNvPr>
          <p:cNvSpPr>
            <a:spLocks noGrp="1" noChangeArrowheads="1"/>
          </p:cNvSpPr>
          <p:nvPr>
            <p:ph type="title"/>
          </p:nvPr>
        </p:nvSpPr>
        <p:spPr>
          <a:xfrm>
            <a:off x="1098468" y="885651"/>
            <a:ext cx="3229803" cy="4624603"/>
          </a:xfrm>
        </p:spPr>
        <p:txBody>
          <a:bodyPr>
            <a:normAutofit/>
          </a:bodyPr>
          <a:lstStyle/>
          <a:p>
            <a:pPr eaLnBrk="1" hangingPunct="1">
              <a:defRPr/>
            </a:pPr>
            <a:r>
              <a:rPr lang="en-US" sz="3700" b="1">
                <a:solidFill>
                  <a:srgbClr val="FFFFFF"/>
                </a:solidFill>
                <a:latin typeface="Times New Roman" pitchFamily="18" charset="0"/>
                <a:cs typeface="Times New Roman" pitchFamily="18" charset="0"/>
              </a:rPr>
              <a:t>New Vaccines and Combinations</a:t>
            </a:r>
          </a:p>
        </p:txBody>
      </p:sp>
      <p:sp>
        <p:nvSpPr>
          <p:cNvPr id="18436" name="Rectangle 3">
            <a:extLst>
              <a:ext uri="{FF2B5EF4-FFF2-40B4-BE49-F238E27FC236}">
                <a16:creationId xmlns:a16="http://schemas.microsoft.com/office/drawing/2014/main" id="{1A7E9350-EFA1-4A2B-A771-5CB29E6BAD2F}"/>
              </a:ext>
            </a:extLst>
          </p:cNvPr>
          <p:cNvSpPr>
            <a:spLocks noGrp="1" noChangeArrowheads="1"/>
          </p:cNvSpPr>
          <p:nvPr>
            <p:ph type="body" idx="1"/>
          </p:nvPr>
        </p:nvSpPr>
        <p:spPr>
          <a:xfrm>
            <a:off x="4978708" y="885651"/>
            <a:ext cx="6525220" cy="4616849"/>
          </a:xfrm>
        </p:spPr>
        <p:txBody>
          <a:bodyPr anchor="ctr">
            <a:normAutofit/>
          </a:bodyPr>
          <a:lstStyle/>
          <a:p>
            <a:pPr>
              <a:spcBef>
                <a:spcPct val="0"/>
              </a:spcBef>
              <a:spcAft>
                <a:spcPts val="600"/>
              </a:spcAft>
            </a:pPr>
            <a:r>
              <a:rPr lang="en-US" altLang="en-US" sz="2000" b="1">
                <a:latin typeface="Times New Roman" panose="02020603050405020304" pitchFamily="18" charset="0"/>
                <a:cs typeface="Times New Roman" panose="02020603050405020304" pitchFamily="18" charset="0"/>
              </a:rPr>
              <a:t>Hepatitis B (and A) catch up</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Haemophilus influenza b (Hib) - universal</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MMR, Measles, mumps, rubella x 2 - universal</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DPT x 4 - update policies, catch up and adult boosters - </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Varicella and catch up, also for elderly (H Zoster)</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Influenza – all ages</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Pneumococcal pneumonia – all ages</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Rotavirus</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Human Papilloma Virus (HPV) and cancer cervix</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Future vaccines – streptococcus,  cytomegalovirus (CMV), helicobacter, HIV, malaria, avian flu</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Cocktails – maximum combination of routine vaccines</a:t>
            </a:r>
          </a:p>
          <a:p>
            <a:pPr>
              <a:spcBef>
                <a:spcPct val="0"/>
              </a:spcBef>
              <a:spcAft>
                <a:spcPts val="600"/>
              </a:spcAft>
            </a:pPr>
            <a:r>
              <a:rPr lang="en-US" altLang="en-US" sz="2000" b="1">
                <a:latin typeface="Times New Roman" panose="02020603050405020304" pitchFamily="18" charset="0"/>
                <a:cs typeface="Times New Roman" panose="02020603050405020304" pitchFamily="18" charset="0"/>
              </a:rPr>
              <a:t>New methods of production of vaccines</a:t>
            </a:r>
          </a:p>
          <a:p>
            <a:pPr>
              <a:spcBef>
                <a:spcPct val="0"/>
              </a:spcBef>
              <a:spcAft>
                <a:spcPts val="600"/>
              </a:spcAft>
            </a:pPr>
            <a:endParaRPr lang="en-US" altLang="en-US" sz="2000" b="1">
              <a:latin typeface="Times New Roman" panose="02020603050405020304" pitchFamily="18" charset="0"/>
              <a:cs typeface="Times New Roman" panose="02020603050405020304" pitchFamily="18" charset="0"/>
            </a:endParaRPr>
          </a:p>
        </p:txBody>
      </p:sp>
      <p:sp>
        <p:nvSpPr>
          <p:cNvPr id="18434" name="Slide Number Placeholder 5">
            <a:extLst>
              <a:ext uri="{FF2B5EF4-FFF2-40B4-BE49-F238E27FC236}">
                <a16:creationId xmlns:a16="http://schemas.microsoft.com/office/drawing/2014/main" id="{3945AF8B-DBCC-4230-9FD5-5AE5C51905FF}"/>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658B4C7D-2B35-4AA5-886B-0D484D5D294A}" type="slidenum">
              <a:rPr lang="ar-SA" altLang="en-US" sz="1000"/>
              <a:pPr>
                <a:spcBef>
                  <a:spcPct val="0"/>
                </a:spcBef>
                <a:spcAft>
                  <a:spcPts val="600"/>
                </a:spcAft>
                <a:buFontTx/>
                <a:buNone/>
              </a:pPr>
              <a:t>12</a:t>
            </a:fld>
            <a:endParaRPr lang="en-US" altLang="en-US" sz="10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5" name="Rectangle 4">
            <a:extLst>
              <a:ext uri="{FF2B5EF4-FFF2-40B4-BE49-F238E27FC236}">
                <a16:creationId xmlns:a16="http://schemas.microsoft.com/office/drawing/2014/main" id="{014E1159-4DB3-4C9D-87D0-4366F8F2E72D}"/>
              </a:ext>
            </a:extLst>
          </p:cNvPr>
          <p:cNvSpPr>
            <a:spLocks noChangeArrowheads="1"/>
          </p:cNvSpPr>
          <p:nvPr/>
        </p:nvSpPr>
        <p:spPr bwMode="auto">
          <a:xfrm>
            <a:off x="6096000" y="6078538"/>
            <a:ext cx="5459413" cy="139700"/>
          </a:xfrm>
          <a:prstGeom prst="rect">
            <a:avLst/>
          </a:prstGeom>
          <a:solidFill>
            <a:srgbClr val="CC3300"/>
          </a:solidFill>
          <a:ln w="9525">
            <a:solidFill>
              <a:schemeClr val="tx2"/>
            </a:solidFill>
            <a:miter lim="800000"/>
            <a:headEnd/>
            <a:tailEnd/>
          </a:ln>
        </p:spPr>
        <p:txBody>
          <a:bodyPr wrap="square" anchor="t">
            <a:normAutofit fontScale="62500" lnSpcReduction="20000"/>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lnSpc>
                <a:spcPct val="90000"/>
              </a:lnSpc>
              <a:spcBef>
                <a:spcPct val="0"/>
              </a:spcBef>
              <a:spcAft>
                <a:spcPts val="600"/>
              </a:spcAft>
              <a:buFontTx/>
              <a:buNone/>
            </a:pPr>
            <a:r>
              <a:rPr lang="en-US" altLang="en-US" sz="700" b="1">
                <a:latin typeface="Times New Roman" panose="02020603050405020304" pitchFamily="18" charset="0"/>
                <a:cs typeface="Times New Roman" panose="02020603050405020304" pitchFamily="18" charset="0"/>
              </a:rPr>
              <a:t>BMJ  2006;333:11 (1 July).</a:t>
            </a:r>
          </a:p>
        </p:txBody>
      </p:sp>
      <p:sp>
        <p:nvSpPr>
          <p:cNvPr id="20482" name="Slide Number Placeholder 5">
            <a:extLst>
              <a:ext uri="{FF2B5EF4-FFF2-40B4-BE49-F238E27FC236}">
                <a16:creationId xmlns:a16="http://schemas.microsoft.com/office/drawing/2014/main" id="{A95FCB46-D34C-43D1-8DB2-27B3717D2D60}"/>
              </a:ext>
            </a:extLst>
          </p:cNvPr>
          <p:cNvSpPr>
            <a:spLocks noGrp="1"/>
          </p:cNvSpPr>
          <p:nvPr>
            <p:ph type="sldNum" sz="quarter" idx="12"/>
          </p:nvPr>
        </p:nvSpPr>
        <p:spPr>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AA527364-F38E-4904-97BB-C1EF4C38E7D0}" type="slidenum">
              <a:rPr lang="en-US" altLang="en-US" sz="1200">
                <a:solidFill>
                  <a:schemeClr val="tx1">
                    <a:tint val="75000"/>
                  </a:schemeClr>
                </a:solidFill>
                <a:latin typeface="+mn-lt"/>
                <a:cs typeface="+mn-cs"/>
              </a:rPr>
              <a:pPr>
                <a:spcBef>
                  <a:spcPct val="0"/>
                </a:spcBef>
                <a:spcAft>
                  <a:spcPts val="600"/>
                </a:spcAft>
                <a:buFontTx/>
                <a:buNone/>
              </a:pPr>
              <a:t>13</a:t>
            </a:fld>
            <a:endParaRPr lang="en-US" altLang="en-US" sz="1200">
              <a:solidFill>
                <a:schemeClr val="tx1">
                  <a:tint val="75000"/>
                </a:schemeClr>
              </a:solidFill>
              <a:latin typeface="+mn-lt"/>
              <a:cs typeface="+mn-cs"/>
            </a:endParaRPr>
          </a:p>
        </p:txBody>
      </p:sp>
      <p:sp>
        <p:nvSpPr>
          <p:cNvPr id="22531" name="Rectangle 2">
            <a:extLst>
              <a:ext uri="{FF2B5EF4-FFF2-40B4-BE49-F238E27FC236}">
                <a16:creationId xmlns:a16="http://schemas.microsoft.com/office/drawing/2014/main" id="{7FB13F76-13FD-499C-872F-E58DB331F312}"/>
              </a:ext>
            </a:extLst>
          </p:cNvPr>
          <p:cNvSpPr>
            <a:spLocks noGrp="1" noChangeArrowheads="1"/>
          </p:cNvSpPr>
          <p:nvPr>
            <p:ph type="title"/>
          </p:nvPr>
        </p:nvSpPr>
        <p:spPr>
          <a:xfrm>
            <a:off x="621629" y="640080"/>
            <a:ext cx="4225290" cy="5578816"/>
          </a:xfrm>
        </p:spPr>
        <p:txBody>
          <a:bodyPr vert="horz" lIns="91440" tIns="45720" rIns="91440" bIns="45720" rtlCol="0" anchor="ctr">
            <a:normAutofit/>
          </a:bodyPr>
          <a:lstStyle/>
          <a:p>
            <a:pPr algn="ctr">
              <a:defRPr/>
            </a:pPr>
            <a:r>
              <a:rPr lang="en-US" kern="1200">
                <a:solidFill>
                  <a:srgbClr val="FFFFFF"/>
                </a:solidFill>
                <a:latin typeface="+mj-lt"/>
                <a:ea typeface="+mj-ea"/>
                <a:cs typeface="+mj-cs"/>
              </a:rPr>
              <a:t>“</a:t>
            </a:r>
            <a:r>
              <a:rPr lang="en-US" b="1" kern="1200">
                <a:solidFill>
                  <a:srgbClr val="FFFFFF"/>
                </a:solidFill>
                <a:latin typeface="+mj-lt"/>
                <a:ea typeface="+mj-ea"/>
                <a:cs typeface="+mj-cs"/>
              </a:rPr>
              <a:t>Drug company chief urges faster introduction of new vaccines in poor nations”</a:t>
            </a:r>
          </a:p>
        </p:txBody>
      </p:sp>
      <p:sp>
        <p:nvSpPr>
          <p:cNvPr id="20484" name="Rectangle 3">
            <a:extLst>
              <a:ext uri="{FF2B5EF4-FFF2-40B4-BE49-F238E27FC236}">
                <a16:creationId xmlns:a16="http://schemas.microsoft.com/office/drawing/2014/main" id="{60F3CE6B-C33F-4D70-BA45-FB13F80E7057}"/>
              </a:ext>
            </a:extLst>
          </p:cNvPr>
          <p:cNvSpPr>
            <a:spLocks noGrp="1" noChangeArrowheads="1"/>
          </p:cNvSpPr>
          <p:nvPr>
            <p:ph type="body" idx="1"/>
          </p:nvPr>
        </p:nvSpPr>
        <p:spPr>
          <a:xfrm>
            <a:off x="6096000" y="639763"/>
            <a:ext cx="5459413" cy="5370513"/>
          </a:xfrm>
        </p:spPr>
        <p:txBody>
          <a:bodyPr wrap="square" anchor="t">
            <a:normAutofit/>
          </a:bodyPr>
          <a:lstStyle/>
          <a:p>
            <a:pPr eaLnBrk="1" hangingPunct="1">
              <a:lnSpc>
                <a:spcPct val="80000"/>
              </a:lnSpc>
            </a:pPr>
            <a:r>
              <a:rPr lang="en-US" altLang="en-US" sz="2000" b="1">
                <a:latin typeface="Times New Roman" panose="02020603050405020304" pitchFamily="18" charset="0"/>
                <a:cs typeface="Times New Roman" panose="02020603050405020304" pitchFamily="18" charset="0"/>
              </a:rPr>
              <a:t>Head of GlaxoSmithKline urges faster introduction of new life saving vaccines in poor countries; avoid customary lengthy delays. </a:t>
            </a:r>
          </a:p>
          <a:p>
            <a:pPr eaLnBrk="1" hangingPunct="1">
              <a:lnSpc>
                <a:spcPct val="80000"/>
              </a:lnSpc>
            </a:pPr>
            <a:r>
              <a:rPr lang="en-US" altLang="en-US" sz="2000" b="1">
                <a:latin typeface="Times New Roman" panose="02020603050405020304" pitchFamily="18" charset="0"/>
                <a:cs typeface="Times New Roman" panose="02020603050405020304" pitchFamily="18" charset="0"/>
              </a:rPr>
              <a:t>Many new vaccines are becoming a reality against rotavirus, pneumococcal disease, and cervical cancer</a:t>
            </a:r>
          </a:p>
          <a:p>
            <a:pPr eaLnBrk="1" hangingPunct="1">
              <a:lnSpc>
                <a:spcPct val="80000"/>
              </a:lnSpc>
            </a:pPr>
            <a:r>
              <a:rPr lang="en-US" altLang="en-US" sz="2000" b="1">
                <a:latin typeface="Times New Roman" panose="02020603050405020304" pitchFamily="18" charset="0"/>
                <a:cs typeface="Times New Roman" panose="02020603050405020304" pitchFamily="18" charset="0"/>
              </a:rPr>
              <a:t>“These vaccines are there, so it’s important to introduce them today in developing countries and not 20 years later.” </a:t>
            </a:r>
          </a:p>
          <a:p>
            <a:pPr eaLnBrk="1" hangingPunct="1">
              <a:lnSpc>
                <a:spcPct val="80000"/>
              </a:lnSpc>
            </a:pPr>
            <a:r>
              <a:rPr lang="en-US" altLang="en-US" sz="2000" b="1">
                <a:latin typeface="Times New Roman" panose="02020603050405020304" pitchFamily="18" charset="0"/>
                <a:cs typeface="Times New Roman" panose="02020603050405020304" pitchFamily="18" charset="0"/>
              </a:rPr>
              <a:t>With the exception of the rotavirus vaccine, introduced in Latin America and Europe at the same time, so far vaccines had been introduced in developing countries 10-20 years after developed countries had received them. </a:t>
            </a:r>
          </a:p>
          <a:p>
            <a:pPr eaLnBrk="1" hangingPunct="1">
              <a:lnSpc>
                <a:spcPct val="80000"/>
              </a:lnSpc>
            </a:pPr>
            <a:r>
              <a:rPr lang="en-US" altLang="en-US" sz="2000" b="1">
                <a:latin typeface="Times New Roman" panose="02020603050405020304" pitchFamily="18" charset="0"/>
                <a:cs typeface="Times New Roman" panose="02020603050405020304" pitchFamily="18" charset="0"/>
              </a:rPr>
              <a:t>What we expect now is that these vaccines be introduced in the poorest countries. “The money is there, the science is there.”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3">
            <a:extLst>
              <a:ext uri="{FF2B5EF4-FFF2-40B4-BE49-F238E27FC236}">
                <a16:creationId xmlns:a16="http://schemas.microsoft.com/office/drawing/2014/main" id="{D37CE633-783B-47C3-905C-8BC8CFDD24B5}"/>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6E767CD4-9C5A-455D-9069-8021B0FF72CA}" type="slidenum">
              <a:rPr lang="ar-SA" altLang="en-US" sz="1400"/>
              <a:pPr>
                <a:spcBef>
                  <a:spcPct val="0"/>
                </a:spcBef>
                <a:buFontTx/>
                <a:buNone/>
              </a:pPr>
              <a:t>14</a:t>
            </a:fld>
            <a:endParaRPr lang="en-US" altLang="en-US" sz="1400"/>
          </a:p>
        </p:txBody>
      </p:sp>
      <p:pic>
        <p:nvPicPr>
          <p:cNvPr id="23555" name="Picture 4">
            <a:extLst>
              <a:ext uri="{FF2B5EF4-FFF2-40B4-BE49-F238E27FC236}">
                <a16:creationId xmlns:a16="http://schemas.microsoft.com/office/drawing/2014/main" id="{90582F32-A0EB-47A8-82BC-DE35A608A3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AutoShape 10">
            <a:extLst>
              <a:ext uri="{FF2B5EF4-FFF2-40B4-BE49-F238E27FC236}">
                <a16:creationId xmlns:a16="http://schemas.microsoft.com/office/drawing/2014/main" id="{233E1AC5-1767-4EFB-84D7-E5C0D2299F5A}"/>
              </a:ext>
            </a:extLst>
          </p:cNvPr>
          <p:cNvSpPr>
            <a:spLocks noChangeArrowheads="1"/>
          </p:cNvSpPr>
          <p:nvPr/>
        </p:nvSpPr>
        <p:spPr bwMode="auto">
          <a:xfrm>
            <a:off x="4008438" y="2924175"/>
            <a:ext cx="1727200" cy="433388"/>
          </a:xfrm>
          <a:prstGeom prst="wedgeRectCallout">
            <a:avLst>
              <a:gd name="adj1" fmla="val -73162"/>
              <a:gd name="adj2" fmla="val 160255"/>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Denmark</a:t>
            </a:r>
          </a:p>
          <a:p>
            <a:pPr algn="ctr" eaLnBrk="1" hangingPunct="1">
              <a:spcBef>
                <a:spcPct val="0"/>
              </a:spcBef>
              <a:buFontTx/>
              <a:buNone/>
            </a:pPr>
            <a:endParaRPr lang="en-US" altLang="en-US" sz="1800">
              <a:latin typeface="Verdana" panose="020B0604030504040204" pitchFamily="34" charset="0"/>
            </a:endParaRPr>
          </a:p>
        </p:txBody>
      </p:sp>
      <p:sp>
        <p:nvSpPr>
          <p:cNvPr id="23557" name="AutoShape 12">
            <a:extLst>
              <a:ext uri="{FF2B5EF4-FFF2-40B4-BE49-F238E27FC236}">
                <a16:creationId xmlns:a16="http://schemas.microsoft.com/office/drawing/2014/main" id="{D668D7A5-48CB-4870-8662-172E878E7B47}"/>
              </a:ext>
            </a:extLst>
          </p:cNvPr>
          <p:cNvSpPr>
            <a:spLocks noChangeArrowheads="1"/>
          </p:cNvSpPr>
          <p:nvPr/>
        </p:nvSpPr>
        <p:spPr bwMode="auto">
          <a:xfrm>
            <a:off x="4800600" y="4508500"/>
            <a:ext cx="863600" cy="433388"/>
          </a:xfrm>
          <a:prstGeom prst="wedgeRectCallout">
            <a:avLst>
              <a:gd name="adj1" fmla="val -87866"/>
              <a:gd name="adj2" fmla="val -6042"/>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UK</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3">
            <a:extLst>
              <a:ext uri="{FF2B5EF4-FFF2-40B4-BE49-F238E27FC236}">
                <a16:creationId xmlns:a16="http://schemas.microsoft.com/office/drawing/2014/main" id="{A135DDA7-2A4D-4820-A08A-DCDE1A82BC78}"/>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0C064018-80F7-49F9-86C1-D9A13F5A3F50}" type="slidenum">
              <a:rPr lang="ar-SA" altLang="en-US" sz="1400"/>
              <a:pPr>
                <a:spcBef>
                  <a:spcPct val="0"/>
                </a:spcBef>
                <a:buFontTx/>
                <a:buNone/>
              </a:pPr>
              <a:t>15</a:t>
            </a:fld>
            <a:endParaRPr lang="en-US" altLang="en-US" sz="1400"/>
          </a:p>
        </p:txBody>
      </p:sp>
      <p:pic>
        <p:nvPicPr>
          <p:cNvPr id="24579" name="Picture 5">
            <a:extLst>
              <a:ext uri="{FF2B5EF4-FFF2-40B4-BE49-F238E27FC236}">
                <a16:creationId xmlns:a16="http://schemas.microsoft.com/office/drawing/2014/main" id="{9CF63F96-9642-4788-B263-D841CF9A41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
            <a:ext cx="9144000" cy="6862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AutoShape 6">
            <a:extLst>
              <a:ext uri="{FF2B5EF4-FFF2-40B4-BE49-F238E27FC236}">
                <a16:creationId xmlns:a16="http://schemas.microsoft.com/office/drawing/2014/main" id="{4A28CA78-E78D-4209-91BD-39418253BF82}"/>
              </a:ext>
            </a:extLst>
          </p:cNvPr>
          <p:cNvSpPr>
            <a:spLocks noChangeArrowheads="1"/>
          </p:cNvSpPr>
          <p:nvPr/>
        </p:nvSpPr>
        <p:spPr bwMode="auto">
          <a:xfrm>
            <a:off x="6383338" y="5013325"/>
            <a:ext cx="863600" cy="433388"/>
          </a:xfrm>
          <a:prstGeom prst="wedgeRectCallout">
            <a:avLst>
              <a:gd name="adj1" fmla="val -95037"/>
              <a:gd name="adj2" fmla="val 125093"/>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UK</a:t>
            </a:r>
          </a:p>
        </p:txBody>
      </p:sp>
      <p:sp>
        <p:nvSpPr>
          <p:cNvPr id="24581" name="AutoShape 7">
            <a:extLst>
              <a:ext uri="{FF2B5EF4-FFF2-40B4-BE49-F238E27FC236}">
                <a16:creationId xmlns:a16="http://schemas.microsoft.com/office/drawing/2014/main" id="{B2229E67-B953-493A-B700-4226C4B1D41D}"/>
              </a:ext>
            </a:extLst>
          </p:cNvPr>
          <p:cNvSpPr>
            <a:spLocks noChangeArrowheads="1"/>
          </p:cNvSpPr>
          <p:nvPr/>
        </p:nvSpPr>
        <p:spPr bwMode="auto">
          <a:xfrm>
            <a:off x="6096000" y="2133600"/>
            <a:ext cx="863600" cy="433388"/>
          </a:xfrm>
          <a:prstGeom prst="wedgeRectCallout">
            <a:avLst>
              <a:gd name="adj1" fmla="val -166176"/>
              <a:gd name="adj2" fmla="val 162454"/>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Israel</a:t>
            </a:r>
          </a:p>
        </p:txBody>
      </p:sp>
      <p:sp>
        <p:nvSpPr>
          <p:cNvPr id="24582" name="AutoShape 8">
            <a:extLst>
              <a:ext uri="{FF2B5EF4-FFF2-40B4-BE49-F238E27FC236}">
                <a16:creationId xmlns:a16="http://schemas.microsoft.com/office/drawing/2014/main" id="{6EE6C746-49A6-4217-8DC0-43824ECAB262}"/>
              </a:ext>
            </a:extLst>
          </p:cNvPr>
          <p:cNvSpPr>
            <a:spLocks noChangeArrowheads="1"/>
          </p:cNvSpPr>
          <p:nvPr/>
        </p:nvSpPr>
        <p:spPr bwMode="auto">
          <a:xfrm>
            <a:off x="3575050" y="1844675"/>
            <a:ext cx="1296988" cy="433388"/>
          </a:xfrm>
          <a:prstGeom prst="wedgeRectCallout">
            <a:avLst>
              <a:gd name="adj1" fmla="val -33111"/>
              <a:gd name="adj2" fmla="val 155130"/>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Denmark</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Number Placeholder 3">
            <a:extLst>
              <a:ext uri="{FF2B5EF4-FFF2-40B4-BE49-F238E27FC236}">
                <a16:creationId xmlns:a16="http://schemas.microsoft.com/office/drawing/2014/main" id="{8C463F36-288A-4F8A-AA55-1DC474E458B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89EA887B-DDEC-44F8-839A-A3A0A0920E85}" type="slidenum">
              <a:rPr lang="ar-SA" altLang="en-US" sz="1400"/>
              <a:pPr>
                <a:spcBef>
                  <a:spcPct val="0"/>
                </a:spcBef>
                <a:buFontTx/>
                <a:buNone/>
              </a:pPr>
              <a:t>16</a:t>
            </a:fld>
            <a:endParaRPr lang="en-US" altLang="en-US" sz="1400"/>
          </a:p>
        </p:txBody>
      </p:sp>
      <p:pic>
        <p:nvPicPr>
          <p:cNvPr id="27651" name="Picture 5">
            <a:extLst>
              <a:ext uri="{FF2B5EF4-FFF2-40B4-BE49-F238E27FC236}">
                <a16:creationId xmlns:a16="http://schemas.microsoft.com/office/drawing/2014/main" id="{5FB933B6-9C8F-4B79-A0D9-85DFCA7E43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2" name="AutoShape 6">
            <a:extLst>
              <a:ext uri="{FF2B5EF4-FFF2-40B4-BE49-F238E27FC236}">
                <a16:creationId xmlns:a16="http://schemas.microsoft.com/office/drawing/2014/main" id="{665680AA-FF74-4086-BF83-212CFB90EDB0}"/>
              </a:ext>
            </a:extLst>
          </p:cNvPr>
          <p:cNvSpPr>
            <a:spLocks noChangeArrowheads="1"/>
          </p:cNvSpPr>
          <p:nvPr/>
        </p:nvSpPr>
        <p:spPr bwMode="auto">
          <a:xfrm>
            <a:off x="8328025" y="836614"/>
            <a:ext cx="1727200" cy="433387"/>
          </a:xfrm>
          <a:prstGeom prst="wedgeRectCallout">
            <a:avLst>
              <a:gd name="adj1" fmla="val -88421"/>
              <a:gd name="adj2" fmla="val 63921"/>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Russia</a:t>
            </a:r>
          </a:p>
          <a:p>
            <a:pPr algn="ctr" eaLnBrk="1" hangingPunct="1">
              <a:spcBef>
                <a:spcPct val="0"/>
              </a:spcBef>
              <a:buFontTx/>
              <a:buNone/>
            </a:pPr>
            <a:endParaRPr lang="en-US" altLang="en-US" sz="1800">
              <a:latin typeface="Verdana" panose="020B0604030504040204" pitchFamily="34" charset="0"/>
            </a:endParaRPr>
          </a:p>
        </p:txBody>
      </p:sp>
      <p:sp>
        <p:nvSpPr>
          <p:cNvPr id="27653" name="AutoShape 7">
            <a:extLst>
              <a:ext uri="{FF2B5EF4-FFF2-40B4-BE49-F238E27FC236}">
                <a16:creationId xmlns:a16="http://schemas.microsoft.com/office/drawing/2014/main" id="{714E70D1-5335-45F6-AE25-85DD94BA8072}"/>
              </a:ext>
            </a:extLst>
          </p:cNvPr>
          <p:cNvSpPr>
            <a:spLocks noChangeArrowheads="1"/>
          </p:cNvSpPr>
          <p:nvPr/>
        </p:nvSpPr>
        <p:spPr bwMode="auto">
          <a:xfrm>
            <a:off x="8183563" y="1916114"/>
            <a:ext cx="1727200" cy="433387"/>
          </a:xfrm>
          <a:prstGeom prst="wedgeRectCallout">
            <a:avLst>
              <a:gd name="adj1" fmla="val -93935"/>
              <a:gd name="adj2" fmla="val 76375"/>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1800">
                <a:latin typeface="Verdana" panose="020B0604030504040204" pitchFamily="34" charset="0"/>
              </a:rPr>
              <a:t>Uzbekistan</a:t>
            </a:r>
          </a:p>
        </p:txBody>
      </p:sp>
      <p:sp>
        <p:nvSpPr>
          <p:cNvPr id="27654" name="AutoShape 8">
            <a:extLst>
              <a:ext uri="{FF2B5EF4-FFF2-40B4-BE49-F238E27FC236}">
                <a16:creationId xmlns:a16="http://schemas.microsoft.com/office/drawing/2014/main" id="{12A2F92D-D92F-40C6-A824-52D304B96939}"/>
              </a:ext>
            </a:extLst>
          </p:cNvPr>
          <p:cNvSpPr>
            <a:spLocks noChangeArrowheads="1"/>
          </p:cNvSpPr>
          <p:nvPr/>
        </p:nvSpPr>
        <p:spPr bwMode="auto">
          <a:xfrm>
            <a:off x="8401050" y="4365625"/>
            <a:ext cx="1727200" cy="433388"/>
          </a:xfrm>
          <a:prstGeom prst="wedgeRectCallout">
            <a:avLst>
              <a:gd name="adj1" fmla="val -118014"/>
              <a:gd name="adj2" fmla="val 2014"/>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1800">
                <a:latin typeface="Verdana" panose="020B0604030504040204" pitchFamily="34" charset="0"/>
              </a:rPr>
              <a:t>Turkey</a:t>
            </a:r>
          </a:p>
        </p:txBody>
      </p:sp>
      <p:sp>
        <p:nvSpPr>
          <p:cNvPr id="27655" name="AutoShape 9">
            <a:extLst>
              <a:ext uri="{FF2B5EF4-FFF2-40B4-BE49-F238E27FC236}">
                <a16:creationId xmlns:a16="http://schemas.microsoft.com/office/drawing/2014/main" id="{EDAB309D-305B-49DD-8E22-8EF2E693604C}"/>
              </a:ext>
            </a:extLst>
          </p:cNvPr>
          <p:cNvSpPr>
            <a:spLocks noChangeArrowheads="1"/>
          </p:cNvSpPr>
          <p:nvPr/>
        </p:nvSpPr>
        <p:spPr bwMode="auto">
          <a:xfrm>
            <a:off x="8904288" y="5516564"/>
            <a:ext cx="863600" cy="433387"/>
          </a:xfrm>
          <a:prstGeom prst="wedgeRectCallout">
            <a:avLst>
              <a:gd name="adj1" fmla="val -169486"/>
              <a:gd name="adj2" fmla="val 9343"/>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UK</a:t>
            </a:r>
          </a:p>
        </p:txBody>
      </p:sp>
      <p:sp>
        <p:nvSpPr>
          <p:cNvPr id="27656" name="AutoShape 10">
            <a:extLst>
              <a:ext uri="{FF2B5EF4-FFF2-40B4-BE49-F238E27FC236}">
                <a16:creationId xmlns:a16="http://schemas.microsoft.com/office/drawing/2014/main" id="{C424A104-70DD-43AB-96E7-EEA6AD4AA177}"/>
              </a:ext>
            </a:extLst>
          </p:cNvPr>
          <p:cNvSpPr>
            <a:spLocks noChangeArrowheads="1"/>
          </p:cNvSpPr>
          <p:nvPr/>
        </p:nvSpPr>
        <p:spPr bwMode="auto">
          <a:xfrm>
            <a:off x="8832850" y="6092825"/>
            <a:ext cx="863600" cy="433388"/>
          </a:xfrm>
          <a:prstGeom prst="wedgeRectCallout">
            <a:avLst>
              <a:gd name="adj1" fmla="val -162685"/>
              <a:gd name="adj2" fmla="val -60625"/>
            </a:avLst>
          </a:prstGeom>
          <a:solidFill>
            <a:schemeClr val="accent1"/>
          </a:solidFill>
          <a:ln w="9525">
            <a:solidFill>
              <a:schemeClr val="tx1"/>
            </a:solidFill>
            <a:miter lim="800000"/>
            <a:headEnd/>
            <a:tailEnd/>
          </a:ln>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US" altLang="en-US" sz="1800">
                <a:latin typeface="Verdana" panose="020B0604030504040204" pitchFamily="34" charset="0"/>
              </a:rPr>
              <a:t>Israel</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3">
            <a:extLst>
              <a:ext uri="{FF2B5EF4-FFF2-40B4-BE49-F238E27FC236}">
                <a16:creationId xmlns:a16="http://schemas.microsoft.com/office/drawing/2014/main" id="{9D96669E-2566-4CA2-8B4A-B1C9855ABB45}"/>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C08B4E28-78DB-449E-976A-10CF86035B58}" type="slidenum">
              <a:rPr lang="ar-SA" altLang="en-US" sz="1400"/>
              <a:pPr>
                <a:spcBef>
                  <a:spcPct val="0"/>
                </a:spcBef>
                <a:buFontTx/>
                <a:buNone/>
              </a:pPr>
              <a:t>17</a:t>
            </a:fld>
            <a:endParaRPr lang="en-US" altLang="en-US" sz="1400"/>
          </a:p>
        </p:txBody>
      </p:sp>
      <p:pic>
        <p:nvPicPr>
          <p:cNvPr id="30723" name="Picture 4">
            <a:extLst>
              <a:ext uri="{FF2B5EF4-FFF2-40B4-BE49-F238E27FC236}">
                <a16:creationId xmlns:a16="http://schemas.microsoft.com/office/drawing/2014/main" id="{E3728903-E9E1-4502-A389-DB5974BB44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5">
            <a:extLst>
              <a:ext uri="{FF2B5EF4-FFF2-40B4-BE49-F238E27FC236}">
                <a16:creationId xmlns:a16="http://schemas.microsoft.com/office/drawing/2014/main" id="{68EF9037-EDA0-460D-897A-66E5D17940AD}"/>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38596CB5-CE8D-4073-983E-E1E79160C69B}" type="slidenum">
              <a:rPr lang="ar-SA" altLang="en-US" sz="1400"/>
              <a:pPr>
                <a:spcBef>
                  <a:spcPct val="0"/>
                </a:spcBef>
                <a:buFontTx/>
                <a:buNone/>
              </a:pPr>
              <a:t>18</a:t>
            </a:fld>
            <a:endParaRPr lang="en-US" altLang="en-US" sz="1400"/>
          </a:p>
        </p:txBody>
      </p:sp>
      <p:pic>
        <p:nvPicPr>
          <p:cNvPr id="31747" name="Picture 4">
            <a:extLst>
              <a:ext uri="{FF2B5EF4-FFF2-40B4-BE49-F238E27FC236}">
                <a16:creationId xmlns:a16="http://schemas.microsoft.com/office/drawing/2014/main" id="{C8D96E93-56CA-4644-9C90-9651B7E0C1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Flowchart: Document 77">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3" name="Text Box 5">
            <a:extLst>
              <a:ext uri="{FF2B5EF4-FFF2-40B4-BE49-F238E27FC236}">
                <a16:creationId xmlns:a16="http://schemas.microsoft.com/office/drawing/2014/main" id="{74387BE7-F0CA-44B2-9AC3-7797818A21C5}"/>
              </a:ext>
            </a:extLst>
          </p:cNvPr>
          <p:cNvSpPr txBox="1">
            <a:spLocks noChangeArrowheads="1"/>
          </p:cNvSpPr>
          <p:nvPr/>
        </p:nvSpPr>
        <p:spPr bwMode="auto">
          <a:xfrm>
            <a:off x="7716838" y="639763"/>
            <a:ext cx="3836988" cy="3849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0"/>
              </a:spcBef>
              <a:spcAft>
                <a:spcPts val="600"/>
              </a:spcAft>
              <a:buFontTx/>
              <a:buNone/>
            </a:pPr>
            <a:r>
              <a:rPr lang="en-US" altLang="en-US" sz="2200" b="1" i="1">
                <a:solidFill>
                  <a:schemeClr val="accent2"/>
                </a:solidFill>
                <a:latin typeface="Verdana" panose="020B0604030504040204" pitchFamily="34" charset="0"/>
              </a:rPr>
              <a:t>“The interaction between nutritional status and infection suggests that efforts to eradicate particular infectious diseases will be strengthened by efforts to eliminate specific micronutrient deficiencies.”</a:t>
            </a:r>
          </a:p>
        </p:txBody>
      </p:sp>
      <p:sp>
        <p:nvSpPr>
          <p:cNvPr id="43014" name="Rectangle 6">
            <a:extLst>
              <a:ext uri="{FF2B5EF4-FFF2-40B4-BE49-F238E27FC236}">
                <a16:creationId xmlns:a16="http://schemas.microsoft.com/office/drawing/2014/main" id="{F2CC877A-419E-4229-A813-FAE40FDF34CB}"/>
              </a:ext>
            </a:extLst>
          </p:cNvPr>
          <p:cNvSpPr>
            <a:spLocks noChangeArrowheads="1"/>
          </p:cNvSpPr>
          <p:nvPr/>
        </p:nvSpPr>
        <p:spPr bwMode="auto">
          <a:xfrm>
            <a:off x="4206875" y="4557713"/>
            <a:ext cx="7346950" cy="1660525"/>
          </a:xfrm>
          <a:prstGeom prst="rect">
            <a:avLst/>
          </a:prstGeom>
          <a:noFill/>
          <a:ln w="9525">
            <a:noFill/>
            <a:miter lim="800000"/>
            <a:headEnd/>
            <a:tailEnd/>
          </a:ln>
        </p:spPr>
        <p:txBody>
          <a:bodyPr wrap="square" anchor="t">
            <a:normAutofit/>
          </a:bodyPr>
          <a:lstStyle/>
          <a:p>
            <a:pPr eaLnBrk="1" hangingPunct="1">
              <a:lnSpc>
                <a:spcPct val="90000"/>
              </a:lnSpc>
              <a:spcAft>
                <a:spcPts val="600"/>
              </a:spcAft>
              <a:defRPr/>
            </a:pPr>
            <a:r>
              <a:rPr lang="en-US" sz="2400" b="1" u="sng">
                <a:solidFill>
                  <a:schemeClr val="accent6">
                    <a:lumMod val="75000"/>
                  </a:schemeClr>
                </a:solidFill>
                <a:latin typeface="Times New Roman" pitchFamily="18" charset="0"/>
                <a:cs typeface="Times New Roman" pitchFamily="18" charset="0"/>
              </a:rPr>
              <a:t>Source:</a:t>
            </a:r>
            <a:r>
              <a:rPr lang="en-US" sz="2400" b="1">
                <a:solidFill>
                  <a:schemeClr val="accent6">
                    <a:lumMod val="75000"/>
                  </a:schemeClr>
                </a:solidFill>
                <a:latin typeface="Times New Roman" pitchFamily="18" charset="0"/>
                <a:cs typeface="Times New Roman" pitchFamily="18" charset="0"/>
              </a:rPr>
              <a:t> Global Disease Elimination and Eradication as Public Health Strategies: Proceedings of a Conference Atlanta, Georgia, USA, 1998. Bull WHO. 1998;76 Supplement 2:1-161</a:t>
            </a:r>
          </a:p>
        </p:txBody>
      </p:sp>
      <p:sp>
        <p:nvSpPr>
          <p:cNvPr id="37890" name="Slide Number Placeholder 5">
            <a:extLst>
              <a:ext uri="{FF2B5EF4-FFF2-40B4-BE49-F238E27FC236}">
                <a16:creationId xmlns:a16="http://schemas.microsoft.com/office/drawing/2014/main" id="{F361D938-B432-49AD-B704-7C819295DA54}"/>
              </a:ext>
            </a:extLst>
          </p:cNvPr>
          <p:cNvSpPr>
            <a:spLocks noGrp="1"/>
          </p:cNvSpPr>
          <p:nvPr>
            <p:ph type="sldNum" sz="quarter" idx="12"/>
          </p:nvPr>
        </p:nvSpPr>
        <p:spPr>
          <a:xfrm>
            <a:off x="10926476" y="6356350"/>
            <a:ext cx="625443"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spcAft>
                <a:spcPts val="600"/>
              </a:spcAft>
              <a:buFontTx/>
              <a:buNone/>
            </a:pPr>
            <a:fld id="{55E4DB6D-2D55-4C64-8CBE-86F2734C5B00}" type="slidenum">
              <a:rPr lang="en-US" altLang="en-US" sz="1200">
                <a:solidFill>
                  <a:schemeClr val="tx1">
                    <a:tint val="75000"/>
                  </a:schemeClr>
                </a:solidFill>
                <a:latin typeface="+mn-lt"/>
                <a:cs typeface="+mn-cs"/>
              </a:rPr>
              <a:pPr algn="l">
                <a:spcBef>
                  <a:spcPct val="0"/>
                </a:spcBef>
                <a:spcAft>
                  <a:spcPts val="600"/>
                </a:spcAft>
                <a:buFontTx/>
                <a:buNone/>
              </a:pPr>
              <a:t>19</a:t>
            </a:fld>
            <a:endParaRPr lang="en-US" altLang="en-US" sz="1200">
              <a:solidFill>
                <a:schemeClr val="tx1">
                  <a:tint val="75000"/>
                </a:schemeClr>
              </a:solidFill>
              <a:latin typeface="+mn-lt"/>
              <a:cs typeface="+mn-cs"/>
            </a:endParaRPr>
          </a:p>
        </p:txBody>
      </p:sp>
      <p:sp>
        <p:nvSpPr>
          <p:cNvPr id="43011" name="Rectangle 2">
            <a:extLst>
              <a:ext uri="{FF2B5EF4-FFF2-40B4-BE49-F238E27FC236}">
                <a16:creationId xmlns:a16="http://schemas.microsoft.com/office/drawing/2014/main" id="{C26C5786-AAF7-443E-B947-136233DB6E33}"/>
              </a:ext>
            </a:extLst>
          </p:cNvPr>
          <p:cNvSpPr>
            <a:spLocks noGrp="1" noChangeArrowheads="1"/>
          </p:cNvSpPr>
          <p:nvPr>
            <p:ph type="title"/>
          </p:nvPr>
        </p:nvSpPr>
        <p:spPr>
          <a:xfrm>
            <a:off x="838200" y="171162"/>
            <a:ext cx="2840182" cy="2371148"/>
          </a:xfrm>
        </p:spPr>
        <p:txBody>
          <a:bodyPr vert="horz" lIns="91440" tIns="45720" rIns="91440" bIns="45720" rtlCol="0" anchor="ctr">
            <a:normAutofit/>
          </a:bodyPr>
          <a:lstStyle/>
          <a:p>
            <a:pPr>
              <a:defRPr/>
            </a:pPr>
            <a:r>
              <a:rPr lang="en-US" sz="3200" b="1" kern="1200">
                <a:solidFill>
                  <a:srgbClr val="FFFFFF"/>
                </a:solidFill>
                <a:latin typeface="+mj-lt"/>
                <a:ea typeface="+mj-ea"/>
                <a:cs typeface="+mj-cs"/>
              </a:rPr>
              <a:t>Non Infectious Disease</a:t>
            </a:r>
          </a:p>
        </p:txBody>
      </p:sp>
      <p:sp>
        <p:nvSpPr>
          <p:cNvPr id="37892" name="Rectangle 3">
            <a:extLst>
              <a:ext uri="{FF2B5EF4-FFF2-40B4-BE49-F238E27FC236}">
                <a16:creationId xmlns:a16="http://schemas.microsoft.com/office/drawing/2014/main" id="{0391ABFF-0FFB-4260-B583-98014DE472F6}"/>
              </a:ext>
            </a:extLst>
          </p:cNvPr>
          <p:cNvSpPr>
            <a:spLocks noGrp="1" noChangeArrowheads="1"/>
          </p:cNvSpPr>
          <p:nvPr>
            <p:ph type="body" idx="1"/>
          </p:nvPr>
        </p:nvSpPr>
        <p:spPr>
          <a:xfrm>
            <a:off x="4206875" y="639763"/>
            <a:ext cx="3459163" cy="3849688"/>
          </a:xfrm>
        </p:spPr>
        <p:txBody>
          <a:bodyPr wrap="square" anchor="t">
            <a:normAutofit/>
          </a:bodyPr>
          <a:lstStyle/>
          <a:p>
            <a:pPr algn="ctr" eaLnBrk="1" hangingPunct="1">
              <a:buFontTx/>
              <a:buNone/>
            </a:pPr>
            <a:r>
              <a:rPr lang="en-US" altLang="en-US" sz="1800" b="1">
                <a:latin typeface="Times New Roman" panose="02020603050405020304" pitchFamily="18" charset="0"/>
                <a:cs typeface="Times New Roman" panose="02020603050405020304" pitchFamily="18" charset="0"/>
              </a:rPr>
              <a:t>Control - Elimination as a PH Problem</a:t>
            </a:r>
          </a:p>
          <a:p>
            <a:pPr lvl="1" eaLnBrk="1" hangingPunct="1"/>
            <a:r>
              <a:rPr lang="en-US" altLang="en-US" sz="1800" b="1">
                <a:latin typeface="Times New Roman" panose="02020603050405020304" pitchFamily="18" charset="0"/>
                <a:cs typeface="Times New Roman" panose="02020603050405020304" pitchFamily="18" charset="0"/>
              </a:rPr>
              <a:t>Iodine deficiency</a:t>
            </a:r>
          </a:p>
          <a:p>
            <a:pPr lvl="1" eaLnBrk="1" hangingPunct="1"/>
            <a:r>
              <a:rPr lang="en-US" altLang="en-US" sz="1800" b="1">
                <a:latin typeface="Times New Roman" panose="02020603050405020304" pitchFamily="18" charset="0"/>
                <a:cs typeface="Times New Roman" panose="02020603050405020304" pitchFamily="18" charset="0"/>
              </a:rPr>
              <a:t>Vitamin A deficiency</a:t>
            </a:r>
          </a:p>
          <a:p>
            <a:pPr lvl="1" eaLnBrk="1" hangingPunct="1"/>
            <a:r>
              <a:rPr lang="en-US" altLang="en-US" sz="1800" b="1">
                <a:latin typeface="Times New Roman" panose="02020603050405020304" pitchFamily="18" charset="0"/>
                <a:cs typeface="Times New Roman" panose="02020603050405020304" pitchFamily="18" charset="0"/>
              </a:rPr>
              <a:t>Folic acid deficiency</a:t>
            </a:r>
          </a:p>
          <a:p>
            <a:pPr lvl="1" eaLnBrk="1" hangingPunct="1"/>
            <a:r>
              <a:rPr lang="en-US" altLang="en-US" sz="1800" b="1">
                <a:latin typeface="Times New Roman" panose="02020603050405020304" pitchFamily="18" charset="0"/>
                <a:cs typeface="Times New Roman" panose="02020603050405020304" pitchFamily="18" charset="0"/>
              </a:rPr>
              <a:t>Iron deficiency</a:t>
            </a:r>
          </a:p>
          <a:p>
            <a:pPr lvl="1" eaLnBrk="1" hangingPunct="1"/>
            <a:r>
              <a:rPr lang="en-US" altLang="en-US" sz="1800" b="1">
                <a:latin typeface="Times New Roman" panose="02020603050405020304" pitchFamily="18" charset="0"/>
                <a:cs typeface="Times New Roman" panose="02020603050405020304" pitchFamily="18" charset="0"/>
              </a:rPr>
              <a:t>Lead poisoning</a:t>
            </a:r>
          </a:p>
          <a:p>
            <a:pPr lvl="1" eaLnBrk="1" hangingPunct="1"/>
            <a:r>
              <a:rPr lang="en-US" altLang="en-US" sz="1800" b="1">
                <a:latin typeface="Times New Roman" panose="02020603050405020304" pitchFamily="18" charset="0"/>
                <a:cs typeface="Times New Roman" panose="02020603050405020304" pitchFamily="18" charset="0"/>
              </a:rPr>
              <a:t>Silicosis</a:t>
            </a:r>
          </a:p>
          <a:p>
            <a:pPr lvl="1" eaLnBrk="1" hangingPunct="1"/>
            <a:r>
              <a:rPr lang="en-US" altLang="en-US" sz="1800" b="1">
                <a:latin typeface="Times New Roman" panose="02020603050405020304" pitchFamily="18" charset="0"/>
                <a:cs typeface="Times New Roman" panose="02020603050405020304" pitchFamily="18" charset="0"/>
              </a:rPr>
              <a:t>Protein energy malnutrition</a:t>
            </a:r>
          </a:p>
          <a:p>
            <a:pPr lvl="1" eaLnBrk="1" hangingPunct="1"/>
            <a:r>
              <a:rPr lang="en-US" altLang="en-US" sz="1800" b="1">
                <a:latin typeface="Times New Roman" panose="02020603050405020304" pitchFamily="18" charset="0"/>
                <a:cs typeface="Times New Roman" panose="02020603050405020304" pitchFamily="18" charset="0"/>
              </a:rPr>
              <a:t>Micronutrient malnutrition</a:t>
            </a:r>
            <a:endParaRPr lang="en-US" altLang="en-US" sz="1800">
              <a:latin typeface="Times New Roman" panose="02020603050405020304" pitchFamily="18"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Number Placeholder 5">
            <a:extLst>
              <a:ext uri="{FF2B5EF4-FFF2-40B4-BE49-F238E27FC236}">
                <a16:creationId xmlns:a16="http://schemas.microsoft.com/office/drawing/2014/main" id="{6C0A0174-8478-438E-ABF2-8C55CA2BB629}"/>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0D1410AF-0770-43AD-83DF-947E6AB4F5DE}" type="slidenum">
              <a:rPr lang="ar-SA" altLang="en-US" sz="1400"/>
              <a:pPr>
                <a:spcBef>
                  <a:spcPct val="0"/>
                </a:spcBef>
                <a:buFontTx/>
                <a:buNone/>
              </a:pPr>
              <a:t>20</a:t>
            </a:fld>
            <a:endParaRPr lang="en-US" altLang="en-US" sz="1400"/>
          </a:p>
        </p:txBody>
      </p:sp>
      <p:sp>
        <p:nvSpPr>
          <p:cNvPr id="45059" name="Rectangle 2">
            <a:extLst>
              <a:ext uri="{FF2B5EF4-FFF2-40B4-BE49-F238E27FC236}">
                <a16:creationId xmlns:a16="http://schemas.microsoft.com/office/drawing/2014/main" id="{C6046E1B-1FD5-4F78-A34B-0BD3046049AC}"/>
              </a:ext>
            </a:extLst>
          </p:cNvPr>
          <p:cNvSpPr>
            <a:spLocks noGrp="1" noChangeArrowheads="1"/>
          </p:cNvSpPr>
          <p:nvPr>
            <p:ph type="title"/>
          </p:nvPr>
        </p:nvSpPr>
        <p:spPr/>
        <p:txBody>
          <a:bodyPr/>
          <a:lstStyle/>
          <a:p>
            <a:pPr eaLnBrk="1" hangingPunct="1">
              <a:defRPr/>
            </a:pPr>
            <a:r>
              <a:rPr lang="en-US" sz="3600" b="1" dirty="0">
                <a:solidFill>
                  <a:schemeClr val="accent6">
                    <a:lumMod val="75000"/>
                  </a:schemeClr>
                </a:solidFill>
                <a:latin typeface="Times New Roman" pitchFamily="18" charset="0"/>
                <a:cs typeface="Times New Roman" pitchFamily="18" charset="0"/>
              </a:rPr>
              <a:t>New Vaccines-New Issues</a:t>
            </a:r>
          </a:p>
        </p:txBody>
      </p:sp>
      <p:sp>
        <p:nvSpPr>
          <p:cNvPr id="40964" name="Rectangle 4">
            <a:extLst>
              <a:ext uri="{FF2B5EF4-FFF2-40B4-BE49-F238E27FC236}">
                <a16:creationId xmlns:a16="http://schemas.microsoft.com/office/drawing/2014/main" id="{4CC97BC4-4794-4AD3-A2C9-3F17EBDB1977}"/>
              </a:ext>
            </a:extLst>
          </p:cNvPr>
          <p:cNvSpPr>
            <a:spLocks noGrp="1" noChangeArrowheads="1"/>
          </p:cNvSpPr>
          <p:nvPr>
            <p:ph type="body" idx="1"/>
          </p:nvPr>
        </p:nvSpPr>
        <p:spPr/>
        <p:txBody>
          <a:bodyPr/>
          <a:lstStyle/>
          <a:p>
            <a:pPr eaLnBrk="1" hangingPunct="1">
              <a:lnSpc>
                <a:spcPct val="90000"/>
              </a:lnSpc>
            </a:pPr>
            <a:r>
              <a:rPr lang="en-US" altLang="en-US" b="1">
                <a:solidFill>
                  <a:srgbClr val="FF0000"/>
                </a:solidFill>
                <a:latin typeface="Times New Roman" panose="02020603050405020304" pitchFamily="18" charset="0"/>
                <a:cs typeface="Times New Roman" panose="02020603050405020304" pitchFamily="18" charset="0"/>
              </a:rPr>
              <a:t>Pneumcoccus</a:t>
            </a:r>
          </a:p>
          <a:p>
            <a:pPr eaLnBrk="1" hangingPunct="1">
              <a:lnSpc>
                <a:spcPct val="90000"/>
              </a:lnSpc>
            </a:pPr>
            <a:r>
              <a:rPr lang="en-US" altLang="en-US" b="1">
                <a:solidFill>
                  <a:srgbClr val="FF0000"/>
                </a:solidFill>
                <a:latin typeface="Times New Roman" panose="02020603050405020304" pitchFamily="18" charset="0"/>
                <a:cs typeface="Times New Roman" panose="02020603050405020304" pitchFamily="18" charset="0"/>
              </a:rPr>
              <a:t>Rotavirus </a:t>
            </a:r>
          </a:p>
          <a:p>
            <a:pPr eaLnBrk="1" hangingPunct="1">
              <a:lnSpc>
                <a:spcPct val="90000"/>
              </a:lnSpc>
            </a:pPr>
            <a:r>
              <a:rPr lang="en-US" altLang="en-US" b="1">
                <a:solidFill>
                  <a:srgbClr val="FF0000"/>
                </a:solidFill>
                <a:latin typeface="Times New Roman" panose="02020603050405020304" pitchFamily="18" charset="0"/>
                <a:cs typeface="Times New Roman" panose="02020603050405020304" pitchFamily="18" charset="0"/>
              </a:rPr>
              <a:t>Human Papilloma Virus</a:t>
            </a:r>
          </a:p>
          <a:p>
            <a:pPr eaLnBrk="1" hangingPunct="1">
              <a:lnSpc>
                <a:spcPct val="90000"/>
              </a:lnSpc>
            </a:pPr>
            <a:r>
              <a:rPr lang="en-US" altLang="en-US" b="1">
                <a:latin typeface="Times New Roman" panose="02020603050405020304" pitchFamily="18" charset="0"/>
                <a:cs typeface="Times New Roman" panose="02020603050405020304" pitchFamily="18" charset="0"/>
              </a:rPr>
              <a:t>HIV</a:t>
            </a:r>
          </a:p>
          <a:p>
            <a:pPr eaLnBrk="1" hangingPunct="1">
              <a:lnSpc>
                <a:spcPct val="90000"/>
              </a:lnSpc>
            </a:pPr>
            <a:r>
              <a:rPr lang="en-US" altLang="en-US" b="1">
                <a:latin typeface="Times New Roman" panose="02020603050405020304" pitchFamily="18" charset="0"/>
                <a:cs typeface="Times New Roman" panose="02020603050405020304" pitchFamily="18" charset="0"/>
              </a:rPr>
              <a:t>Malaria</a:t>
            </a:r>
          </a:p>
          <a:p>
            <a:pPr eaLnBrk="1" hangingPunct="1">
              <a:lnSpc>
                <a:spcPct val="90000"/>
              </a:lnSpc>
            </a:pPr>
            <a:r>
              <a:rPr lang="en-US" altLang="en-US" b="1">
                <a:latin typeface="Times New Roman" panose="02020603050405020304" pitchFamily="18" charset="0"/>
                <a:cs typeface="Times New Roman" panose="02020603050405020304" pitchFamily="18" charset="0"/>
              </a:rPr>
              <a:t>Dengue</a:t>
            </a:r>
          </a:p>
          <a:p>
            <a:pPr eaLnBrk="1" hangingPunct="1">
              <a:lnSpc>
                <a:spcPct val="90000"/>
              </a:lnSpc>
            </a:pPr>
            <a:r>
              <a:rPr lang="en-US" altLang="en-US" b="1">
                <a:latin typeface="Times New Roman" panose="02020603050405020304" pitchFamily="18" charset="0"/>
                <a:cs typeface="Times New Roman" panose="02020603050405020304" pitchFamily="18" charset="0"/>
              </a:rPr>
              <a:t>Salmonella</a:t>
            </a:r>
          </a:p>
          <a:p>
            <a:pPr eaLnBrk="1" hangingPunct="1">
              <a:lnSpc>
                <a:spcPct val="90000"/>
              </a:lnSpc>
            </a:pPr>
            <a:r>
              <a:rPr lang="en-US" altLang="en-US" b="1">
                <a:latin typeface="Times New Roman" panose="02020603050405020304" pitchFamily="18" charset="0"/>
                <a:cs typeface="Times New Roman" panose="02020603050405020304" pitchFamily="18" charset="0"/>
              </a:rPr>
              <a:t>Eschericia coli</a:t>
            </a:r>
          </a:p>
        </p:txBody>
      </p:sp>
      <p:sp>
        <p:nvSpPr>
          <p:cNvPr id="40965" name="Rectangle 5">
            <a:extLst>
              <a:ext uri="{FF2B5EF4-FFF2-40B4-BE49-F238E27FC236}">
                <a16:creationId xmlns:a16="http://schemas.microsoft.com/office/drawing/2014/main" id="{A8157340-33CF-4CC6-A61E-1C72234E987E}"/>
              </a:ext>
            </a:extLst>
          </p:cNvPr>
          <p:cNvSpPr>
            <a:spLocks noGrp="1" noChangeArrowheads="1"/>
          </p:cNvSpPr>
          <p:nvPr>
            <p:ph type="body" sz="half" idx="4294967295"/>
          </p:nvPr>
        </p:nvSpPr>
        <p:spPr>
          <a:xfrm>
            <a:off x="6672263" y="1844676"/>
            <a:ext cx="3744912" cy="3814763"/>
          </a:xfrm>
        </p:spPr>
        <p:txBody>
          <a:bodyPr/>
          <a:lstStyle/>
          <a:p>
            <a:pPr eaLnBrk="1" hangingPunct="1"/>
            <a:r>
              <a:rPr lang="en-US" altLang="en-US" b="1">
                <a:latin typeface="Times New Roman" panose="02020603050405020304" pitchFamily="18" charset="0"/>
                <a:cs typeface="Times New Roman" panose="02020603050405020304" pitchFamily="18" charset="0"/>
              </a:rPr>
              <a:t>Lyme disease</a:t>
            </a:r>
          </a:p>
          <a:p>
            <a:pPr eaLnBrk="1" hangingPunct="1"/>
            <a:r>
              <a:rPr lang="en-US" altLang="en-US" b="1">
                <a:latin typeface="Times New Roman" panose="02020603050405020304" pitchFamily="18" charset="0"/>
                <a:cs typeface="Times New Roman" panose="02020603050405020304" pitchFamily="18" charset="0"/>
              </a:rPr>
              <a:t>Western Equine Encephalitis</a:t>
            </a:r>
          </a:p>
          <a:p>
            <a:pPr eaLnBrk="1" hangingPunct="1"/>
            <a:r>
              <a:rPr lang="en-US" altLang="en-US" b="1">
                <a:latin typeface="Times New Roman" panose="02020603050405020304" pitchFamily="18" charset="0"/>
                <a:cs typeface="Times New Roman" panose="02020603050405020304" pitchFamily="18" charset="0"/>
              </a:rPr>
              <a:t>Ebola virus</a:t>
            </a:r>
          </a:p>
          <a:p>
            <a:pPr eaLnBrk="1" hangingPunct="1"/>
            <a:r>
              <a:rPr lang="en-US" altLang="en-US" b="1">
                <a:latin typeface="Times New Roman" panose="02020603050405020304" pitchFamily="18" charset="0"/>
                <a:cs typeface="Times New Roman" panose="02020603050405020304" pitchFamily="18" charset="0"/>
              </a:rPr>
              <a:t>Leishmaniasis</a:t>
            </a:r>
          </a:p>
          <a:p>
            <a:pPr eaLnBrk="1" hangingPunct="1"/>
            <a:r>
              <a:rPr lang="en-US" altLang="en-US" b="1">
                <a:latin typeface="Times New Roman" panose="02020603050405020304" pitchFamily="18" charset="0"/>
                <a:cs typeface="Times New Roman" panose="02020603050405020304" pitchFamily="18" charset="0"/>
              </a:rPr>
              <a:t>Helicobacter pylori</a:t>
            </a:r>
          </a:p>
          <a:p>
            <a:pPr eaLnBrk="1" hangingPunct="1"/>
            <a:r>
              <a:rPr lang="en-US" altLang="en-US" b="1">
                <a:latin typeface="Times New Roman" panose="02020603050405020304" pitchFamily="18" charset="0"/>
                <a:cs typeface="Times New Roman" panose="02020603050405020304" pitchFamily="18" charset="0"/>
              </a:rPr>
              <a:t>Many others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75">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7"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7107" name="Rectangle 2">
            <a:extLst>
              <a:ext uri="{FF2B5EF4-FFF2-40B4-BE49-F238E27FC236}">
                <a16:creationId xmlns:a16="http://schemas.microsoft.com/office/drawing/2014/main" id="{A01B2440-6FBE-4FD8-8F0F-ADC60B960FAC}"/>
              </a:ext>
            </a:extLst>
          </p:cNvPr>
          <p:cNvSpPr>
            <a:spLocks noGrp="1" noChangeArrowheads="1"/>
          </p:cNvSpPr>
          <p:nvPr>
            <p:ph type="title"/>
          </p:nvPr>
        </p:nvSpPr>
        <p:spPr>
          <a:xfrm>
            <a:off x="1098468" y="885651"/>
            <a:ext cx="3229803" cy="4624603"/>
          </a:xfrm>
        </p:spPr>
        <p:txBody>
          <a:bodyPr>
            <a:normAutofit/>
          </a:bodyPr>
          <a:lstStyle/>
          <a:p>
            <a:pPr eaLnBrk="1" hangingPunct="1">
              <a:defRPr/>
            </a:pPr>
            <a:r>
              <a:rPr lang="en-US" b="1">
                <a:solidFill>
                  <a:srgbClr val="FFFFFF"/>
                </a:solidFill>
                <a:latin typeface="Times New Roman" pitchFamily="18" charset="0"/>
                <a:cs typeface="Times New Roman" pitchFamily="18" charset="0"/>
              </a:rPr>
              <a:t>Human Papilloma Virus</a:t>
            </a:r>
            <a:r>
              <a:rPr lang="en-US">
                <a:solidFill>
                  <a:srgbClr val="FFFFFF"/>
                </a:solidFill>
              </a:rPr>
              <a:t> </a:t>
            </a:r>
          </a:p>
        </p:txBody>
      </p:sp>
      <p:sp>
        <p:nvSpPr>
          <p:cNvPr id="41988" name="Rectangle 3">
            <a:extLst>
              <a:ext uri="{FF2B5EF4-FFF2-40B4-BE49-F238E27FC236}">
                <a16:creationId xmlns:a16="http://schemas.microsoft.com/office/drawing/2014/main" id="{D79090B8-06BD-4817-9D1C-5A2215F7E4EE}"/>
              </a:ext>
            </a:extLst>
          </p:cNvPr>
          <p:cNvSpPr>
            <a:spLocks noGrp="1" noChangeArrowheads="1"/>
          </p:cNvSpPr>
          <p:nvPr>
            <p:ph type="body" idx="1"/>
          </p:nvPr>
        </p:nvSpPr>
        <p:spPr>
          <a:xfrm>
            <a:off x="4978708" y="885651"/>
            <a:ext cx="6525220" cy="4616849"/>
          </a:xfrm>
        </p:spPr>
        <p:txBody>
          <a:bodyPr anchor="ctr">
            <a:normAutofit/>
          </a:bodyPr>
          <a:lstStyle/>
          <a:p>
            <a:pPr eaLnBrk="1" hangingPunct="1"/>
            <a:r>
              <a:rPr lang="en-US" altLang="en-US" sz="2200" b="1">
                <a:latin typeface="Times New Roman" panose="02020603050405020304" pitchFamily="18" charset="0"/>
                <a:cs typeface="Times New Roman" panose="02020603050405020304" pitchFamily="18" charset="0"/>
              </a:rPr>
              <a:t>Screening (Pap smears) effective, but expensive and non-existent in many countries</a:t>
            </a:r>
          </a:p>
          <a:p>
            <a:pPr eaLnBrk="1" hangingPunct="1"/>
            <a:r>
              <a:rPr lang="en-US" altLang="en-US" sz="2200" b="1">
                <a:latin typeface="Times New Roman" panose="02020603050405020304" pitchFamily="18" charset="0"/>
                <a:cs typeface="Times New Roman" panose="02020603050405020304" pitchFamily="18" charset="0"/>
              </a:rPr>
              <a:t>HPVs cause cancer of cervix</a:t>
            </a:r>
          </a:p>
          <a:p>
            <a:pPr eaLnBrk="1" hangingPunct="1"/>
            <a:r>
              <a:rPr lang="en-US" altLang="en-US" sz="2200" b="1">
                <a:latin typeface="Times New Roman" panose="02020603050405020304" pitchFamily="18" charset="0"/>
                <a:cs typeface="Times New Roman" panose="02020603050405020304" pitchFamily="18" charset="0"/>
              </a:rPr>
              <a:t>Cancer of cervix among top cancers of women </a:t>
            </a:r>
          </a:p>
          <a:p>
            <a:pPr eaLnBrk="1" hangingPunct="1"/>
            <a:r>
              <a:rPr lang="en-US" altLang="en-US" sz="2200" b="1">
                <a:latin typeface="Times New Roman" panose="02020603050405020304" pitchFamily="18" charset="0"/>
                <a:cs typeface="Times New Roman" panose="02020603050405020304" pitchFamily="18" charset="0"/>
              </a:rPr>
              <a:t>Sexually transmitted disease</a:t>
            </a:r>
          </a:p>
          <a:p>
            <a:pPr eaLnBrk="1" hangingPunct="1"/>
            <a:r>
              <a:rPr lang="en-US" altLang="en-US" sz="2200" b="1">
                <a:latin typeface="Times New Roman" panose="02020603050405020304" pitchFamily="18" charset="0"/>
                <a:cs typeface="Times New Roman" panose="02020603050405020304" pitchFamily="18" charset="0"/>
              </a:rPr>
              <a:t>High prevalence of HPV in uncircumcised men</a:t>
            </a:r>
          </a:p>
          <a:p>
            <a:pPr eaLnBrk="1" hangingPunct="1"/>
            <a:r>
              <a:rPr lang="en-US" altLang="en-US" sz="2200" b="1">
                <a:latin typeface="Times New Roman" panose="02020603050405020304" pitchFamily="18" charset="0"/>
                <a:cs typeface="Times New Roman" panose="02020603050405020304" pitchFamily="18" charset="0"/>
              </a:rPr>
              <a:t>Vaccine preventable cancer for primary prevention</a:t>
            </a:r>
          </a:p>
          <a:p>
            <a:pPr eaLnBrk="1" hangingPunct="1"/>
            <a:r>
              <a:rPr lang="en-US" altLang="en-US" sz="2200" b="1">
                <a:latin typeface="Times New Roman" panose="02020603050405020304" pitchFamily="18" charset="0"/>
                <a:cs typeface="Times New Roman" panose="02020603050405020304" pitchFamily="18" charset="0"/>
              </a:rPr>
              <a:t>Women’s health issue </a:t>
            </a:r>
          </a:p>
          <a:p>
            <a:pPr eaLnBrk="1" hangingPunct="1"/>
            <a:r>
              <a:rPr lang="en-US" altLang="en-US" sz="2200" b="1">
                <a:latin typeface="Times New Roman" panose="02020603050405020304" pitchFamily="18" charset="0"/>
                <a:cs typeface="Times New Roman" panose="02020603050405020304" pitchFamily="18" charset="0"/>
              </a:rPr>
              <a:t>HPV vaccine approved in 2006, now widely used for 11-12 year old girls; ready for wider use </a:t>
            </a:r>
          </a:p>
          <a:p>
            <a:pPr eaLnBrk="1" hangingPunct="1"/>
            <a:r>
              <a:rPr lang="en-US" altLang="en-US" sz="2200" b="1">
                <a:latin typeface="Times New Roman" panose="02020603050405020304" pitchFamily="18" charset="0"/>
                <a:cs typeface="Times New Roman" panose="02020603050405020304" pitchFamily="18" charset="0"/>
              </a:rPr>
              <a:t>Must continue Pap smear testing</a:t>
            </a:r>
          </a:p>
        </p:txBody>
      </p:sp>
      <p:sp>
        <p:nvSpPr>
          <p:cNvPr id="41986" name="Slide Number Placeholder 5">
            <a:extLst>
              <a:ext uri="{FF2B5EF4-FFF2-40B4-BE49-F238E27FC236}">
                <a16:creationId xmlns:a16="http://schemas.microsoft.com/office/drawing/2014/main" id="{C3CF72E9-1267-48A7-BBB6-CA89A0EDD611}"/>
              </a:ext>
            </a:extLst>
          </p:cNvPr>
          <p:cNvSpPr>
            <a:spLocks noGrp="1"/>
          </p:cNvSpPr>
          <p:nvPr>
            <p:ph type="sldNum" sz="quarter" idx="12"/>
          </p:nvPr>
        </p:nvSpPr>
        <p:spPr>
          <a:xfrm>
            <a:off x="10707624" y="6382512"/>
            <a:ext cx="685800" cy="3200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spcBef>
                <a:spcPct val="0"/>
              </a:spcBef>
              <a:spcAft>
                <a:spcPts val="600"/>
              </a:spcAft>
              <a:buFontTx/>
              <a:buNone/>
            </a:pPr>
            <a:fld id="{DB2E672E-2EA9-484E-BF45-F4F95F19A1E8}" type="slidenum">
              <a:rPr lang="ar-SA" altLang="en-US" sz="1000"/>
              <a:pPr>
                <a:spcBef>
                  <a:spcPct val="0"/>
                </a:spcBef>
                <a:spcAft>
                  <a:spcPts val="600"/>
                </a:spcAft>
                <a:buFontTx/>
                <a:buNone/>
              </a:pPr>
              <a:t>21</a:t>
            </a:fld>
            <a:endParaRPr lang="en-US" altLang="en-US" sz="10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 name="Flowchart: Document 137">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3" name="Rectangle 4">
            <a:extLst>
              <a:ext uri="{FF2B5EF4-FFF2-40B4-BE49-F238E27FC236}">
                <a16:creationId xmlns:a16="http://schemas.microsoft.com/office/drawing/2014/main" id="{ACBA0A62-F571-4E57-A107-549B5F0D4F31}"/>
              </a:ext>
            </a:extLst>
          </p:cNvPr>
          <p:cNvSpPr>
            <a:spLocks noChangeArrowheads="1"/>
          </p:cNvSpPr>
          <p:nvPr/>
        </p:nvSpPr>
        <p:spPr bwMode="auto">
          <a:xfrm>
            <a:off x="4206875" y="5905500"/>
            <a:ext cx="7346950" cy="314325"/>
          </a:xfrm>
          <a:prstGeom prst="rect">
            <a:avLst/>
          </a:prstGeom>
          <a:noFill/>
          <a:ln w="9525">
            <a:noFill/>
            <a:miter lim="800000"/>
            <a:headEnd/>
            <a:tailEnd/>
          </a:ln>
        </p:spPr>
        <p:txBody>
          <a:bodyPr wrap="square" anchor="t">
            <a:normAutofit/>
          </a:bodyPr>
          <a:lstStyle/>
          <a:p>
            <a:pPr eaLnBrk="1" hangingPunct="1">
              <a:lnSpc>
                <a:spcPct val="90000"/>
              </a:lnSpc>
              <a:spcAft>
                <a:spcPts val="600"/>
              </a:spcAft>
              <a:defRPr/>
            </a:pPr>
            <a:r>
              <a:rPr lang="en-US" sz="1500" b="1">
                <a:solidFill>
                  <a:schemeClr val="accent6">
                    <a:lumMod val="75000"/>
                  </a:schemeClr>
                </a:solidFill>
                <a:latin typeface="Times New Roman" pitchFamily="18" charset="0"/>
                <a:cs typeface="Times New Roman" pitchFamily="18" charset="0"/>
              </a:rPr>
              <a:t>Marshall and Warren Nobel Prize in Medicine 2005</a:t>
            </a:r>
          </a:p>
        </p:txBody>
      </p:sp>
      <p:sp>
        <p:nvSpPr>
          <p:cNvPr id="43010" name="Slide Number Placeholder 5">
            <a:extLst>
              <a:ext uri="{FF2B5EF4-FFF2-40B4-BE49-F238E27FC236}">
                <a16:creationId xmlns:a16="http://schemas.microsoft.com/office/drawing/2014/main" id="{8D05AE2B-71CD-430E-923A-EA6F75D404E7}"/>
              </a:ext>
            </a:extLst>
          </p:cNvPr>
          <p:cNvSpPr>
            <a:spLocks noGrp="1"/>
          </p:cNvSpPr>
          <p:nvPr>
            <p:ph type="sldNum" sz="quarter" idx="12"/>
          </p:nvPr>
        </p:nvSpPr>
        <p:spPr>
          <a:xfrm>
            <a:off x="10926476" y="6356350"/>
            <a:ext cx="625443"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l">
              <a:spcBef>
                <a:spcPct val="0"/>
              </a:spcBef>
              <a:spcAft>
                <a:spcPts val="600"/>
              </a:spcAft>
              <a:buFontTx/>
              <a:buNone/>
            </a:pPr>
            <a:fld id="{D4B47DB7-E6C2-49DA-A1AB-44A0BC6DD74F}" type="slidenum">
              <a:rPr lang="en-US" altLang="en-US" sz="1200">
                <a:solidFill>
                  <a:schemeClr val="tx1">
                    <a:tint val="75000"/>
                  </a:schemeClr>
                </a:solidFill>
                <a:latin typeface="+mn-lt"/>
                <a:cs typeface="+mn-cs"/>
              </a:rPr>
              <a:pPr algn="l">
                <a:spcBef>
                  <a:spcPct val="0"/>
                </a:spcBef>
                <a:spcAft>
                  <a:spcPts val="600"/>
                </a:spcAft>
                <a:buFontTx/>
                <a:buNone/>
              </a:pPr>
              <a:t>22</a:t>
            </a:fld>
            <a:endParaRPr lang="en-US" altLang="en-US" sz="1200">
              <a:solidFill>
                <a:schemeClr val="tx1">
                  <a:tint val="75000"/>
                </a:schemeClr>
              </a:solidFill>
              <a:latin typeface="+mn-lt"/>
              <a:cs typeface="+mn-cs"/>
            </a:endParaRPr>
          </a:p>
        </p:txBody>
      </p:sp>
      <p:sp>
        <p:nvSpPr>
          <p:cNvPr id="48131" name="Rectangle 2">
            <a:extLst>
              <a:ext uri="{FF2B5EF4-FFF2-40B4-BE49-F238E27FC236}">
                <a16:creationId xmlns:a16="http://schemas.microsoft.com/office/drawing/2014/main" id="{F6F1D56B-4965-42FD-85DF-452BC5A2EA03}"/>
              </a:ext>
            </a:extLst>
          </p:cNvPr>
          <p:cNvSpPr>
            <a:spLocks noGrp="1" noChangeArrowheads="1"/>
          </p:cNvSpPr>
          <p:nvPr>
            <p:ph type="title"/>
          </p:nvPr>
        </p:nvSpPr>
        <p:spPr>
          <a:xfrm>
            <a:off x="838200" y="171162"/>
            <a:ext cx="2840182" cy="2371148"/>
          </a:xfrm>
        </p:spPr>
        <p:txBody>
          <a:bodyPr vert="horz" lIns="91440" tIns="45720" rIns="91440" bIns="45720" rtlCol="0" anchor="ctr">
            <a:normAutofit/>
          </a:bodyPr>
          <a:lstStyle/>
          <a:p>
            <a:pPr>
              <a:defRPr/>
            </a:pPr>
            <a:r>
              <a:rPr lang="en-US" sz="3200" b="1" kern="1200">
                <a:solidFill>
                  <a:srgbClr val="FFFFFF"/>
                </a:solidFill>
                <a:latin typeface="+mj-lt"/>
                <a:ea typeface="+mj-ea"/>
                <a:cs typeface="+mj-cs"/>
              </a:rPr>
              <a:t>Helicobacter Pylori</a:t>
            </a:r>
          </a:p>
        </p:txBody>
      </p:sp>
      <p:sp>
        <p:nvSpPr>
          <p:cNvPr id="43012" name="Rectangle 3">
            <a:extLst>
              <a:ext uri="{FF2B5EF4-FFF2-40B4-BE49-F238E27FC236}">
                <a16:creationId xmlns:a16="http://schemas.microsoft.com/office/drawing/2014/main" id="{055E8BBB-1EB1-4BC8-AF9F-3B1E30F917C5}"/>
              </a:ext>
            </a:extLst>
          </p:cNvPr>
          <p:cNvSpPr>
            <a:spLocks noGrp="1" noChangeArrowheads="1"/>
          </p:cNvSpPr>
          <p:nvPr>
            <p:ph type="body" idx="1"/>
          </p:nvPr>
        </p:nvSpPr>
        <p:spPr>
          <a:xfrm>
            <a:off x="4206875" y="639763"/>
            <a:ext cx="7346950" cy="5197475"/>
          </a:xfrm>
        </p:spPr>
        <p:txBody>
          <a:bodyPr wrap="square" anchor="t">
            <a:normAutofit/>
          </a:bodyPr>
          <a:lstStyle/>
          <a:p>
            <a:pPr eaLnBrk="1" hangingPunct="1"/>
            <a:r>
              <a:rPr lang="en-US" altLang="en-US" sz="2000" b="1" i="1">
                <a:latin typeface="Times New Roman" panose="02020603050405020304" pitchFamily="18" charset="0"/>
                <a:cs typeface="Times New Roman" panose="02020603050405020304" pitchFamily="18" charset="0"/>
              </a:rPr>
              <a:t>H. pylori</a:t>
            </a:r>
            <a:r>
              <a:rPr lang="en-US" altLang="en-US" sz="2000" b="1">
                <a:latin typeface="Times New Roman" panose="02020603050405020304" pitchFamily="18" charset="0"/>
                <a:cs typeface="Times New Roman" panose="02020603050405020304" pitchFamily="18" charset="0"/>
              </a:rPr>
              <a:t> among commonest bacterial infections</a:t>
            </a:r>
            <a:r>
              <a:rPr lang="en-US" altLang="en-US" sz="2000" b="1" baseline="30000">
                <a:latin typeface="Times New Roman" panose="02020603050405020304" pitchFamily="18" charset="0"/>
                <a:cs typeface="Times New Roman" panose="02020603050405020304" pitchFamily="18" charset="0"/>
              </a:rPr>
              <a:t> </a:t>
            </a:r>
            <a:r>
              <a:rPr lang="en-US" altLang="en-US" sz="2000" b="1">
                <a:latin typeface="Times New Roman" panose="02020603050405020304" pitchFamily="18" charset="0"/>
                <a:cs typeface="Times New Roman" panose="02020603050405020304" pitchFamily="18" charset="0"/>
              </a:rPr>
              <a:t>in humans, and may be transmitted by water, food via oral fecal route</a:t>
            </a:r>
          </a:p>
          <a:p>
            <a:pPr eaLnBrk="1" hangingPunct="1"/>
            <a:r>
              <a:rPr lang="en-US" altLang="en-US" sz="2000" b="1">
                <a:latin typeface="Times New Roman" panose="02020603050405020304" pitchFamily="18" charset="0"/>
                <a:cs typeface="Times New Roman" panose="02020603050405020304" pitchFamily="18" charset="0"/>
              </a:rPr>
              <a:t>Cause of peptic ulcers and cancer of stomach </a:t>
            </a:r>
          </a:p>
          <a:p>
            <a:pPr eaLnBrk="1" hangingPunct="1"/>
            <a:r>
              <a:rPr lang="en-US" altLang="en-US" sz="2000" b="1">
                <a:latin typeface="Times New Roman" panose="02020603050405020304" pitchFamily="18" charset="0"/>
                <a:cs typeface="Times New Roman" panose="02020603050405020304" pitchFamily="18" charset="0"/>
              </a:rPr>
              <a:t>Discovered in 1982 by Warren and Marshall</a:t>
            </a:r>
          </a:p>
          <a:p>
            <a:pPr eaLnBrk="1" hangingPunct="1"/>
            <a:r>
              <a:rPr lang="en-US" altLang="en-US" sz="2000" b="1">
                <a:latin typeface="Times New Roman" panose="02020603050405020304" pitchFamily="18" charset="0"/>
                <a:cs typeface="Times New Roman" panose="02020603050405020304" pitchFamily="18" charset="0"/>
              </a:rPr>
              <a:t>Genomics may help development of new therapies, including</a:t>
            </a:r>
            <a:r>
              <a:rPr lang="en-US" altLang="en-US" sz="2000" b="1" baseline="30000">
                <a:latin typeface="Times New Roman" panose="02020603050405020304" pitchFamily="18" charset="0"/>
                <a:cs typeface="Times New Roman" panose="02020603050405020304" pitchFamily="18" charset="0"/>
              </a:rPr>
              <a:t> </a:t>
            </a:r>
            <a:r>
              <a:rPr lang="en-US" altLang="en-US" sz="2000" b="1">
                <a:latin typeface="Times New Roman" panose="02020603050405020304" pitchFamily="18" charset="0"/>
                <a:cs typeface="Times New Roman" panose="02020603050405020304" pitchFamily="18" charset="0"/>
              </a:rPr>
              <a:t>specific antimicrobial agents and vaccines</a:t>
            </a:r>
          </a:p>
          <a:p>
            <a:pPr eaLnBrk="1" hangingPunct="1"/>
            <a:r>
              <a:rPr lang="en-US" altLang="en-US" sz="2000" b="1">
                <a:latin typeface="Times New Roman" panose="02020603050405020304" pitchFamily="18" charset="0"/>
                <a:cs typeface="Times New Roman" panose="02020603050405020304" pitchFamily="18" charset="0"/>
              </a:rPr>
              <a:t>Enormous</a:t>
            </a:r>
            <a:r>
              <a:rPr lang="en-US" altLang="en-US" sz="2000" b="1" baseline="30000">
                <a:latin typeface="Times New Roman" panose="02020603050405020304" pitchFamily="18" charset="0"/>
                <a:cs typeface="Times New Roman" panose="02020603050405020304" pitchFamily="18" charset="0"/>
              </a:rPr>
              <a:t> </a:t>
            </a:r>
            <a:r>
              <a:rPr lang="en-US" altLang="en-US" sz="2000" b="1">
                <a:latin typeface="Times New Roman" panose="02020603050405020304" pitchFamily="18" charset="0"/>
                <a:cs typeface="Times New Roman" panose="02020603050405020304" pitchFamily="18" charset="0"/>
              </a:rPr>
              <a:t>progress in studying the virulence factors of</a:t>
            </a:r>
            <a:r>
              <a:rPr lang="en-US" altLang="en-US" sz="2000" b="1" baseline="30000">
                <a:latin typeface="Times New Roman" panose="02020603050405020304" pitchFamily="18" charset="0"/>
                <a:cs typeface="Times New Roman" panose="02020603050405020304" pitchFamily="18" charset="0"/>
              </a:rPr>
              <a:t> </a:t>
            </a:r>
            <a:r>
              <a:rPr lang="en-US" altLang="en-US" sz="2000" b="1" i="1">
                <a:latin typeface="Times New Roman" panose="02020603050405020304" pitchFamily="18" charset="0"/>
                <a:cs typeface="Times New Roman" panose="02020603050405020304" pitchFamily="18" charset="0"/>
              </a:rPr>
              <a:t>H. pylori</a:t>
            </a:r>
            <a:r>
              <a:rPr lang="en-US" altLang="en-US" sz="2000" b="1">
                <a:latin typeface="Times New Roman" panose="02020603050405020304" pitchFamily="18" charset="0"/>
                <a:cs typeface="Times New Roman" panose="02020603050405020304" pitchFamily="18" charset="0"/>
              </a:rPr>
              <a:t> and their variation, but not yet in clinical practice </a:t>
            </a:r>
          </a:p>
          <a:p>
            <a:pPr eaLnBrk="1" hangingPunct="1"/>
            <a:r>
              <a:rPr lang="en-US" altLang="en-US" sz="2000" b="1">
                <a:latin typeface="Times New Roman" panose="02020603050405020304" pitchFamily="18" charset="0"/>
                <a:cs typeface="Times New Roman" panose="02020603050405020304" pitchFamily="18" charset="0"/>
              </a:rPr>
              <a:t>Px and Rx vaccination have been successful</a:t>
            </a:r>
            <a:r>
              <a:rPr lang="en-US" altLang="en-US" sz="2000" b="1" baseline="30000">
                <a:latin typeface="Times New Roman" panose="02020603050405020304" pitchFamily="18" charset="0"/>
                <a:cs typeface="Times New Roman" panose="02020603050405020304" pitchFamily="18" charset="0"/>
              </a:rPr>
              <a:t> </a:t>
            </a:r>
            <a:r>
              <a:rPr lang="en-US" altLang="en-US" sz="2000" b="1">
                <a:latin typeface="Times New Roman" panose="02020603050405020304" pitchFamily="18" charset="0"/>
                <a:cs typeface="Times New Roman" panose="02020603050405020304" pitchFamily="18" charset="0"/>
              </a:rPr>
              <a:t>in animal models, but the translation to human vaccine remains</a:t>
            </a:r>
            <a:r>
              <a:rPr lang="en-US" altLang="en-US" sz="2000" b="1" baseline="30000">
                <a:latin typeface="Times New Roman" panose="02020603050405020304" pitchFamily="18" charset="0"/>
                <a:cs typeface="Times New Roman" panose="02020603050405020304" pitchFamily="18" charset="0"/>
              </a:rPr>
              <a:t> </a:t>
            </a:r>
            <a:r>
              <a:rPr lang="en-US" altLang="en-US" sz="2000" b="1">
                <a:latin typeface="Times New Roman" panose="02020603050405020304" pitchFamily="18" charset="0"/>
                <a:cs typeface="Times New Roman" panose="02020603050405020304" pitchFamily="18" charset="0"/>
              </a:rPr>
              <a:t>difficult</a:t>
            </a:r>
          </a:p>
          <a:p>
            <a:pPr eaLnBrk="1" hangingPunct="1"/>
            <a:r>
              <a:rPr lang="en-US" altLang="en-US" sz="2000" b="1">
                <a:latin typeface="Times New Roman" panose="02020603050405020304" pitchFamily="18" charset="0"/>
                <a:cs typeface="Times New Roman" panose="02020603050405020304" pitchFamily="18" charset="0"/>
              </a:rPr>
              <a:t>Vaccine likely in next 5 years; needed to prevent infection in areas</a:t>
            </a:r>
            <a:r>
              <a:rPr lang="en-US" altLang="en-US" sz="2000" b="1" baseline="30000">
                <a:latin typeface="Times New Roman" panose="02020603050405020304" pitchFamily="18" charset="0"/>
                <a:cs typeface="Times New Roman" panose="02020603050405020304" pitchFamily="18" charset="0"/>
              </a:rPr>
              <a:t> </a:t>
            </a:r>
            <a:r>
              <a:rPr lang="en-US" altLang="en-US" sz="2000" b="1">
                <a:latin typeface="Times New Roman" panose="02020603050405020304" pitchFamily="18" charset="0"/>
                <a:cs typeface="Times New Roman" panose="02020603050405020304" pitchFamily="18" charset="0"/>
              </a:rPr>
              <a:t>of the world with high prevalence of chronic infection</a:t>
            </a:r>
            <a:r>
              <a:rPr lang="en-US" altLang="en-US" sz="2000" b="1" baseline="30000"/>
              <a:t> </a:t>
            </a:r>
            <a:endParaRPr lang="en-US" altLang="en-US" sz="20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1120</Words>
  <Application>Microsoft Office PowerPoint</Application>
  <PresentationFormat>Widescreen</PresentationFormat>
  <Paragraphs>152</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Times New Roman</vt:lpstr>
      <vt:lpstr>Verdana</vt:lpstr>
      <vt:lpstr>Office Theme</vt:lpstr>
      <vt:lpstr>Vaccination: A Cornerstone of Public Health </vt:lpstr>
      <vt:lpstr>PowerPoint Presentation</vt:lpstr>
      <vt:lpstr>PowerPoint Presentation</vt:lpstr>
      <vt:lpstr>Vaccine Preventable Deaths and the Global Immunization Vision and Strategy, 2006-2015</vt:lpstr>
      <vt:lpstr>PowerPoint Presentation</vt:lpstr>
      <vt:lpstr>Vaccination and Prevention</vt:lpstr>
      <vt:lpstr>Vaccines</vt:lpstr>
      <vt:lpstr>Preparation of Vaccines I</vt:lpstr>
      <vt:lpstr>Preparation of Vaccines II</vt:lpstr>
      <vt:lpstr>Introduction of first generation of vaccines for use in humans</vt:lpstr>
      <vt:lpstr>Vaccine Preventable Diseases (VPDs)</vt:lpstr>
      <vt:lpstr>New Vaccines and Combinations</vt:lpstr>
      <vt:lpstr>“Drug company chief urges faster introduction of new vaccines in poor nations”</vt:lpstr>
      <vt:lpstr>PowerPoint Presentation</vt:lpstr>
      <vt:lpstr>PowerPoint Presentation</vt:lpstr>
      <vt:lpstr>PowerPoint Presentation</vt:lpstr>
      <vt:lpstr>PowerPoint Presentation</vt:lpstr>
      <vt:lpstr>PowerPoint Presentation</vt:lpstr>
      <vt:lpstr>Non Infectious Disease</vt:lpstr>
      <vt:lpstr>New Vaccines-New Issues</vt:lpstr>
      <vt:lpstr>Human Papilloma Virus </vt:lpstr>
      <vt:lpstr>Helicobacter Pylori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Vaccination: A Cornerstone of Public Health </dc:title>
  <dc:creator>Felicity Page</dc:creator>
  <cp:lastModifiedBy>Felicity Page</cp:lastModifiedBy>
  <cp:revision>1</cp:revision>
  <dcterms:created xsi:type="dcterms:W3CDTF">2021-02-25T11:51:46Z</dcterms:created>
  <dcterms:modified xsi:type="dcterms:W3CDTF">2021-02-25T12:09:50Z</dcterms:modified>
</cp:coreProperties>
</file>