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57"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27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99" autoAdjust="0"/>
    <p:restoredTop sz="96301" autoAdjust="0"/>
  </p:normalViewPr>
  <p:slideViewPr>
    <p:cSldViewPr snapToGrid="0" snapToObjects="1">
      <p:cViewPr varScale="1">
        <p:scale>
          <a:sx n="108" d="100"/>
          <a:sy n="108" d="100"/>
        </p:scale>
        <p:origin x="102" y="19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Network operation applications include Network Time Protocol (NTP); TN3270; FTP; Domain</a:t>
            </a:r>
          </a:p>
          <a:p>
            <a:r>
              <a:rPr lang="en-GB" sz="1200" b="0" i="0" u="none" strike="noStrike" kern="1200" baseline="0" dirty="0">
                <a:solidFill>
                  <a:schemeClr val="tx1"/>
                </a:solidFill>
                <a:latin typeface="+mn-lt"/>
                <a:ea typeface="+mn-ea"/>
                <a:cs typeface="+mn-cs"/>
              </a:rPr>
              <a:t>Name System (DNS); Dynamic Host Configuration Protocol (DHCP); Simple Network</a:t>
            </a:r>
          </a:p>
          <a:p>
            <a:r>
              <a:rPr lang="en-GB" sz="1200" b="0" i="0" u="none" strike="noStrike" kern="1200" baseline="0" dirty="0">
                <a:solidFill>
                  <a:schemeClr val="tx1"/>
                </a:solidFill>
                <a:latin typeface="+mn-lt"/>
                <a:ea typeface="+mn-ea"/>
                <a:cs typeface="+mn-cs"/>
              </a:rPr>
              <a:t>Management Protocol (SNMP); TFTP; Network File System (NFS); and network-based</a:t>
            </a:r>
          </a:p>
          <a:p>
            <a:r>
              <a:rPr lang="en-GB" sz="1200" b="0" i="0" u="none" strike="noStrike" kern="1200" baseline="0" dirty="0">
                <a:solidFill>
                  <a:schemeClr val="tx1"/>
                </a:solidFill>
                <a:latin typeface="+mn-lt"/>
                <a:ea typeface="+mn-ea"/>
                <a:cs typeface="+mn-cs"/>
              </a:rPr>
              <a:t>applications, including IP telephony, video streaming over IP, IP video conferencing,</a:t>
            </a:r>
          </a:p>
          <a:p>
            <a:r>
              <a:rPr lang="en-GB" sz="1200" b="0" i="0" u="none" strike="noStrike" kern="1200" baseline="0" dirty="0">
                <a:solidFill>
                  <a:schemeClr val="tx1"/>
                </a:solidFill>
                <a:latin typeface="+mn-lt"/>
                <a:ea typeface="+mn-ea"/>
                <a:cs typeface="+mn-cs"/>
              </a:rPr>
              <a:t>and so on.</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a:t>
            </a:fld>
            <a:endParaRPr lang="en-US"/>
          </a:p>
        </p:txBody>
      </p:sp>
    </p:spTree>
    <p:extLst>
      <p:ext uri="{BB962C8B-B14F-4D97-AF65-F5344CB8AC3E}">
        <p14:creationId xmlns:p14="http://schemas.microsoft.com/office/powerpoint/2010/main" val="119782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VSANs are equivalent to VLANs yet are supported by SAN switches instead of Ethernet switches.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FCIP connects SANs that are geographically distributed, and iSCSI is a</a:t>
            </a:r>
          </a:p>
          <a:p>
            <a:r>
              <a:rPr lang="en-GB" sz="1200" b="0" i="0" u="none" strike="noStrike" kern="1200" baseline="0" dirty="0">
                <a:solidFill>
                  <a:schemeClr val="tx1"/>
                </a:solidFill>
                <a:latin typeface="+mn-lt"/>
                <a:ea typeface="+mn-ea"/>
                <a:cs typeface="+mn-cs"/>
              </a:rPr>
              <a:t>lower-cost alternative to Fibre Channel. These services are used both in local SANs and</a:t>
            </a:r>
          </a:p>
          <a:p>
            <a:r>
              <a:rPr lang="en-GB" sz="1200" b="0" i="0" u="none" strike="noStrike" kern="1200" baseline="0" dirty="0">
                <a:solidFill>
                  <a:schemeClr val="tx1"/>
                </a:solidFill>
                <a:latin typeface="+mn-lt"/>
                <a:ea typeface="+mn-ea"/>
                <a:cs typeface="+mn-cs"/>
              </a:rPr>
              <a:t>SANs that might be extended beyond a single Data centre.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23</a:t>
            </a:fld>
            <a:endParaRPr lang="en-US"/>
          </a:p>
        </p:txBody>
      </p:sp>
    </p:spTree>
    <p:extLst>
      <p:ext uri="{BB962C8B-B14F-4D97-AF65-F5344CB8AC3E}">
        <p14:creationId xmlns:p14="http://schemas.microsoft.com/office/powerpoint/2010/main" val="4048312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Data Centre Architecture</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536"/>
            <a:ext cx="8042276" cy="551643"/>
          </a:xfrm>
        </p:spPr>
        <p:txBody>
          <a:bodyPr/>
          <a:lstStyle/>
          <a:p>
            <a:r>
              <a:rPr lang="en-GB" dirty="0"/>
              <a:t>Data Centres</a:t>
            </a:r>
          </a:p>
        </p:txBody>
      </p:sp>
      <p:sp>
        <p:nvSpPr>
          <p:cNvPr id="3" name="Content Placeholder 2"/>
          <p:cNvSpPr>
            <a:spLocks noGrp="1"/>
          </p:cNvSpPr>
          <p:nvPr>
            <p:ph idx="1"/>
          </p:nvPr>
        </p:nvSpPr>
        <p:spPr>
          <a:xfrm>
            <a:off x="549274" y="476970"/>
            <a:ext cx="8520297" cy="4681329"/>
          </a:xfrm>
        </p:spPr>
        <p:txBody>
          <a:bodyPr>
            <a:noAutofit/>
          </a:bodyPr>
          <a:lstStyle/>
          <a:p>
            <a:pPr algn="just">
              <a:lnSpc>
                <a:spcPct val="120000"/>
              </a:lnSpc>
            </a:pPr>
            <a:r>
              <a:rPr lang="en-GB" sz="1400" b="1" u="sng" dirty="0"/>
              <a:t>Definition</a:t>
            </a:r>
            <a:r>
              <a:rPr lang="en-GB" sz="1400" dirty="0"/>
              <a:t>: According to a report from the Renewable Energy Policy Project on Energy Smart Data centres, Data centres are:</a:t>
            </a:r>
          </a:p>
          <a:p>
            <a:pPr marL="0" indent="0" algn="just">
              <a:lnSpc>
                <a:spcPct val="120000"/>
              </a:lnSpc>
              <a:buNone/>
            </a:pPr>
            <a:r>
              <a:rPr lang="en-GB" sz="1600" i="1" dirty="0"/>
              <a:t>“. . . an essential component of the infrastructure supporting the Internet and the digital commerce and electronic communication sector. Continued growth of these sectors requires a reliable infrastructure because . . . interruptions in digital services can have significant economic consequences.”</a:t>
            </a:r>
          </a:p>
          <a:p>
            <a:pPr algn="just">
              <a:lnSpc>
                <a:spcPct val="120000"/>
              </a:lnSpc>
            </a:pPr>
            <a:r>
              <a:rPr lang="en-GB" sz="1400" dirty="0"/>
              <a:t>Data centres house critical computing resources in controlled environments and under centralized management, which enable enterprises to operate around the clock or according to their business needs. </a:t>
            </a:r>
          </a:p>
          <a:p>
            <a:pPr algn="just">
              <a:lnSpc>
                <a:spcPct val="120000"/>
              </a:lnSpc>
            </a:pPr>
            <a:r>
              <a:rPr lang="en-GB" sz="1400" dirty="0"/>
              <a:t>These computing resources include mainframes; web and application servers; file and print servers; messaging servers; application software and the operating systems that run them; storage subsystems; and the network infrastructure, whether </a:t>
            </a:r>
            <a:r>
              <a:rPr lang="en-GB" sz="1400" dirty="0" err="1"/>
              <a:t>IPor</a:t>
            </a:r>
            <a:r>
              <a:rPr lang="en-GB" sz="1400" dirty="0"/>
              <a:t> storage-area network (SAN).</a:t>
            </a:r>
          </a:p>
          <a:p>
            <a:pPr algn="just">
              <a:lnSpc>
                <a:spcPct val="120000"/>
              </a:lnSpc>
            </a:pPr>
            <a:r>
              <a:rPr lang="en-GB" sz="1400" dirty="0"/>
              <a:t>Applications range from internal financial and human resources to external e-commerce and business-to-business applications. Additionally, a number of servers support network operations and network-based applications.</a:t>
            </a:r>
          </a:p>
        </p:txBody>
      </p:sp>
    </p:spTree>
    <p:extLst>
      <p:ext uri="{BB962C8B-B14F-4D97-AF65-F5344CB8AC3E}">
        <p14:creationId xmlns:p14="http://schemas.microsoft.com/office/powerpoint/2010/main" val="23048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34"/>
            <a:ext cx="8042276" cy="562275"/>
          </a:xfrm>
        </p:spPr>
        <p:txBody>
          <a:bodyPr/>
          <a:lstStyle/>
          <a:p>
            <a:r>
              <a:rPr lang="en-GB" dirty="0"/>
              <a:t>Data centres cont..</a:t>
            </a:r>
          </a:p>
        </p:txBody>
      </p:sp>
      <p:sp>
        <p:nvSpPr>
          <p:cNvPr id="3" name="Content Placeholder 2"/>
          <p:cNvSpPr>
            <a:spLocks noGrp="1"/>
          </p:cNvSpPr>
          <p:nvPr>
            <p:ph idx="1"/>
          </p:nvPr>
        </p:nvSpPr>
        <p:spPr>
          <a:xfrm>
            <a:off x="676866" y="770861"/>
            <a:ext cx="8467134" cy="4343400"/>
          </a:xfrm>
        </p:spPr>
        <p:txBody>
          <a:bodyPr>
            <a:normAutofit fontScale="92500"/>
          </a:bodyPr>
          <a:lstStyle/>
          <a:p>
            <a:pPr algn="just"/>
            <a:r>
              <a:rPr lang="en-GB" dirty="0"/>
              <a:t>Virtually, every enterprise has one or more Data centres.</a:t>
            </a:r>
          </a:p>
          <a:p>
            <a:pPr algn="just"/>
            <a:r>
              <a:rPr lang="en-GB" dirty="0"/>
              <a:t>The evolution has resulted in complex and disparate environments that are expensive to manage and maintain. In addition to the application environment, the supporting network infrastructure might not have changed fast enough to be flexible in accommodating ongoing redundancy, scalability, security, and management requirements.</a:t>
            </a:r>
          </a:p>
          <a:p>
            <a:pPr algn="just"/>
            <a:r>
              <a:rPr lang="en-GB" dirty="0"/>
              <a:t>Data centre downtime, service degradation, or the inability to roll new services implies that SLAs are not met, which leads to a loss of access to critical resources and a quantifiable impact on normal business operation.</a:t>
            </a:r>
          </a:p>
        </p:txBody>
      </p:sp>
    </p:spTree>
    <p:extLst>
      <p:ext uri="{BB962C8B-B14F-4D97-AF65-F5344CB8AC3E}">
        <p14:creationId xmlns:p14="http://schemas.microsoft.com/office/powerpoint/2010/main" val="162708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6071"/>
          </a:xfrm>
        </p:spPr>
        <p:txBody>
          <a:bodyPr/>
          <a:lstStyle/>
          <a:p>
            <a:r>
              <a:rPr lang="en-GB" dirty="0"/>
              <a:t>Data Centre Goals</a:t>
            </a:r>
          </a:p>
        </p:txBody>
      </p:sp>
      <p:sp>
        <p:nvSpPr>
          <p:cNvPr id="3" name="Content Placeholder 2"/>
          <p:cNvSpPr>
            <a:spLocks noGrp="1"/>
          </p:cNvSpPr>
          <p:nvPr>
            <p:ph idx="1"/>
          </p:nvPr>
        </p:nvSpPr>
        <p:spPr>
          <a:xfrm>
            <a:off x="623703" y="760228"/>
            <a:ext cx="8382074" cy="4700707"/>
          </a:xfrm>
        </p:spPr>
        <p:txBody>
          <a:bodyPr>
            <a:normAutofit fontScale="70000" lnSpcReduction="20000"/>
          </a:bodyPr>
          <a:lstStyle/>
          <a:p>
            <a:pPr algn="just">
              <a:lnSpc>
                <a:spcPct val="120000"/>
              </a:lnSpc>
            </a:pPr>
            <a:r>
              <a:rPr lang="en-GB" dirty="0"/>
              <a:t>The benefits provided by a Data centre include traditional business-oriented goals such as </a:t>
            </a:r>
          </a:p>
          <a:p>
            <a:pPr lvl="1" algn="just">
              <a:lnSpc>
                <a:spcPct val="120000"/>
              </a:lnSpc>
            </a:pPr>
            <a:r>
              <a:rPr lang="en-GB" dirty="0"/>
              <a:t>The support for business operations around the clock (resiliency)</a:t>
            </a:r>
          </a:p>
          <a:p>
            <a:pPr lvl="1" algn="just">
              <a:lnSpc>
                <a:spcPct val="120000"/>
              </a:lnSpc>
            </a:pPr>
            <a:r>
              <a:rPr lang="en-GB" dirty="0"/>
              <a:t>Lowering the total cost of operation and the maintenance needed to sustain the business functions (total cost of ownership)</a:t>
            </a:r>
          </a:p>
          <a:p>
            <a:pPr lvl="1" algn="just">
              <a:lnSpc>
                <a:spcPct val="120000"/>
              </a:lnSpc>
            </a:pPr>
            <a:r>
              <a:rPr lang="en-GB" dirty="0"/>
              <a:t>The rapid deployment of applications and consolidation of computing resources (flexibility).</a:t>
            </a:r>
          </a:p>
          <a:p>
            <a:pPr algn="just">
              <a:lnSpc>
                <a:spcPct val="120000"/>
              </a:lnSpc>
            </a:pPr>
            <a:r>
              <a:rPr lang="en-GB" dirty="0"/>
              <a:t>These business goals generate a number of information technology (IT) initiatives, including the following:</a:t>
            </a:r>
          </a:p>
          <a:p>
            <a:pPr lvl="1" algn="just">
              <a:lnSpc>
                <a:spcPct val="120000"/>
              </a:lnSpc>
            </a:pPr>
            <a:r>
              <a:rPr lang="en-GB" dirty="0"/>
              <a:t>Business continuance</a:t>
            </a:r>
          </a:p>
          <a:p>
            <a:pPr lvl="1" algn="just">
              <a:lnSpc>
                <a:spcPct val="120000"/>
              </a:lnSpc>
            </a:pPr>
            <a:r>
              <a:rPr lang="en-GB" dirty="0"/>
              <a:t>Increased security in the Data centre</a:t>
            </a:r>
          </a:p>
          <a:p>
            <a:pPr lvl="1" algn="just">
              <a:lnSpc>
                <a:spcPct val="120000"/>
              </a:lnSpc>
            </a:pPr>
            <a:r>
              <a:rPr lang="en-GB" dirty="0"/>
              <a:t>Application, server, and Data centre consolidation</a:t>
            </a:r>
          </a:p>
          <a:p>
            <a:pPr lvl="1" algn="just">
              <a:lnSpc>
                <a:spcPct val="120000"/>
              </a:lnSpc>
            </a:pPr>
            <a:r>
              <a:rPr lang="en-GB" dirty="0"/>
              <a:t>Integration of applications whether client/server and multitier (n-tier), or web services-related applications</a:t>
            </a:r>
          </a:p>
          <a:p>
            <a:pPr lvl="1" algn="just">
              <a:lnSpc>
                <a:spcPct val="120000"/>
              </a:lnSpc>
            </a:pPr>
            <a:r>
              <a:rPr lang="en-GB" dirty="0"/>
              <a:t>Storage consolidation</a:t>
            </a:r>
          </a:p>
        </p:txBody>
      </p:sp>
    </p:spTree>
    <p:extLst>
      <p:ext uri="{BB962C8B-B14F-4D97-AF65-F5344CB8AC3E}">
        <p14:creationId xmlns:p14="http://schemas.microsoft.com/office/powerpoint/2010/main" val="206272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2908"/>
          </a:xfrm>
        </p:spPr>
        <p:txBody>
          <a:bodyPr/>
          <a:lstStyle/>
          <a:p>
            <a:r>
              <a:rPr lang="en-GB" dirty="0"/>
              <a:t>Data Centre Design Criteria</a:t>
            </a:r>
          </a:p>
        </p:txBody>
      </p:sp>
      <p:sp>
        <p:nvSpPr>
          <p:cNvPr id="3" name="Content Placeholder 2"/>
          <p:cNvSpPr>
            <a:spLocks noGrp="1"/>
          </p:cNvSpPr>
          <p:nvPr>
            <p:ph idx="1"/>
          </p:nvPr>
        </p:nvSpPr>
        <p:spPr>
          <a:xfrm>
            <a:off x="361191" y="675169"/>
            <a:ext cx="8644586" cy="4273826"/>
          </a:xfrm>
        </p:spPr>
        <p:txBody>
          <a:bodyPr>
            <a:noAutofit/>
          </a:bodyPr>
          <a:lstStyle/>
          <a:p>
            <a:pPr algn="just">
              <a:lnSpc>
                <a:spcPct val="120000"/>
              </a:lnSpc>
            </a:pPr>
            <a:r>
              <a:rPr lang="en-GB" sz="1600" dirty="0"/>
              <a:t>The design criteria are:</a:t>
            </a:r>
          </a:p>
          <a:p>
            <a:pPr marL="349250" lvl="1" indent="0" algn="just">
              <a:lnSpc>
                <a:spcPct val="120000"/>
              </a:lnSpc>
              <a:buNone/>
            </a:pPr>
            <a:r>
              <a:rPr lang="en-GB" sz="1600" i="1" dirty="0"/>
              <a:t>Availability			Scalability</a:t>
            </a:r>
          </a:p>
          <a:p>
            <a:pPr marL="349250" lvl="1" indent="0" algn="just">
              <a:lnSpc>
                <a:spcPct val="120000"/>
              </a:lnSpc>
              <a:buNone/>
            </a:pPr>
            <a:r>
              <a:rPr lang="en-GB" sz="1600" i="1" dirty="0"/>
              <a:t>Security			Performance		Manageability</a:t>
            </a:r>
          </a:p>
          <a:p>
            <a:pPr algn="just">
              <a:lnSpc>
                <a:spcPct val="120000"/>
              </a:lnSpc>
            </a:pPr>
            <a:r>
              <a:rPr lang="en-GB" sz="1600" dirty="0"/>
              <a:t>These design criteria are applied to these distinct functional areas of a Data centre network:</a:t>
            </a:r>
          </a:p>
          <a:p>
            <a:pPr lvl="1" algn="just">
              <a:lnSpc>
                <a:spcPct val="120000"/>
              </a:lnSpc>
            </a:pPr>
            <a:r>
              <a:rPr lang="en-GB" sz="1600" b="1" dirty="0"/>
              <a:t>Infrastructure services</a:t>
            </a:r>
            <a:r>
              <a:rPr lang="en-GB" sz="1600" dirty="0"/>
              <a:t>—Routing, switching, and server-farm architecture</a:t>
            </a:r>
          </a:p>
          <a:p>
            <a:pPr lvl="1" algn="just">
              <a:lnSpc>
                <a:spcPct val="120000"/>
              </a:lnSpc>
            </a:pPr>
            <a:r>
              <a:rPr lang="en-GB" sz="1600" b="1" dirty="0"/>
              <a:t>Application services</a:t>
            </a:r>
            <a:r>
              <a:rPr lang="en-GB" sz="1600" dirty="0"/>
              <a:t>—Load balancing, Secure Socket Layer (SSL) offloading, and caching</a:t>
            </a:r>
          </a:p>
          <a:p>
            <a:pPr lvl="1" algn="just">
              <a:lnSpc>
                <a:spcPct val="120000"/>
              </a:lnSpc>
            </a:pPr>
            <a:r>
              <a:rPr lang="en-GB" sz="1600" b="1" dirty="0"/>
              <a:t>Security services</a:t>
            </a:r>
            <a:r>
              <a:rPr lang="en-GB" sz="1600" dirty="0"/>
              <a:t>—Packet filtering and inspection, intrusion detection, and intrusion prevention</a:t>
            </a:r>
          </a:p>
          <a:p>
            <a:pPr lvl="1" algn="just">
              <a:lnSpc>
                <a:spcPct val="120000"/>
              </a:lnSpc>
            </a:pPr>
            <a:r>
              <a:rPr lang="en-GB" sz="1600" b="1" dirty="0"/>
              <a:t>Storage services</a:t>
            </a:r>
            <a:r>
              <a:rPr lang="en-GB" sz="1600" dirty="0"/>
              <a:t>—SAN architecture, Fibre Channel switching, backup, and archival</a:t>
            </a:r>
          </a:p>
          <a:p>
            <a:pPr lvl="1" algn="just">
              <a:lnSpc>
                <a:spcPct val="120000"/>
              </a:lnSpc>
            </a:pPr>
            <a:r>
              <a:rPr lang="en-GB" sz="1600" b="1" dirty="0"/>
              <a:t>Business continuance</a:t>
            </a:r>
            <a:r>
              <a:rPr lang="en-GB" sz="1600" dirty="0"/>
              <a:t>—SAN extension, site selection, and Data centre interconnectivity</a:t>
            </a:r>
            <a:endParaRPr lang="en-GB" sz="1400" dirty="0"/>
          </a:p>
        </p:txBody>
      </p:sp>
    </p:spTree>
    <p:extLst>
      <p:ext uri="{BB962C8B-B14F-4D97-AF65-F5344CB8AC3E}">
        <p14:creationId xmlns:p14="http://schemas.microsoft.com/office/powerpoint/2010/main" val="752920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34"/>
            <a:ext cx="8042276" cy="604805"/>
          </a:xfrm>
        </p:spPr>
        <p:txBody>
          <a:bodyPr/>
          <a:lstStyle/>
          <a:p>
            <a:r>
              <a:rPr lang="en-GB" dirty="0"/>
              <a:t>Data Centre Facilities</a:t>
            </a:r>
          </a:p>
        </p:txBody>
      </p:sp>
      <p:sp>
        <p:nvSpPr>
          <p:cNvPr id="3" name="Content Placeholder 2"/>
          <p:cNvSpPr>
            <a:spLocks noGrp="1"/>
          </p:cNvSpPr>
          <p:nvPr>
            <p:ph idx="1"/>
          </p:nvPr>
        </p:nvSpPr>
        <p:spPr>
          <a:xfrm>
            <a:off x="625889" y="738962"/>
            <a:ext cx="8231032" cy="4661451"/>
          </a:xfrm>
        </p:spPr>
        <p:txBody>
          <a:bodyPr>
            <a:normAutofit fontScale="77500" lnSpcReduction="20000"/>
          </a:bodyPr>
          <a:lstStyle/>
          <a:p>
            <a:pPr algn="just">
              <a:lnSpc>
                <a:spcPct val="120000"/>
              </a:lnSpc>
            </a:pPr>
            <a:r>
              <a:rPr lang="en-GB" dirty="0"/>
              <a:t>Because Data centres house critical computing resources, enterprises must make special arrangements with respect to both the facilities that house the equipment and the personnel required for a 24-by-7 operation.</a:t>
            </a:r>
          </a:p>
          <a:p>
            <a:pPr algn="just">
              <a:lnSpc>
                <a:spcPct val="120000"/>
              </a:lnSpc>
            </a:pPr>
            <a:r>
              <a:rPr lang="en-GB" dirty="0"/>
              <a:t>These facilities are likely to support a high concentration of server resources and network infrastructure.</a:t>
            </a:r>
          </a:p>
          <a:p>
            <a:pPr lvl="1" algn="just">
              <a:lnSpc>
                <a:spcPct val="120000"/>
              </a:lnSpc>
            </a:pPr>
            <a:r>
              <a:rPr lang="en-GB" dirty="0"/>
              <a:t>Power capacity</a:t>
            </a:r>
          </a:p>
          <a:p>
            <a:pPr lvl="1" algn="just">
              <a:lnSpc>
                <a:spcPct val="120000"/>
              </a:lnSpc>
            </a:pPr>
            <a:r>
              <a:rPr lang="en-GB" dirty="0"/>
              <a:t>Cooling capacity</a:t>
            </a:r>
          </a:p>
          <a:p>
            <a:pPr lvl="1" algn="just">
              <a:lnSpc>
                <a:spcPct val="120000"/>
              </a:lnSpc>
            </a:pPr>
            <a:r>
              <a:rPr lang="en-GB" dirty="0"/>
              <a:t>Cabling</a:t>
            </a:r>
          </a:p>
          <a:p>
            <a:pPr lvl="1" algn="just">
              <a:lnSpc>
                <a:spcPct val="120000"/>
              </a:lnSpc>
            </a:pPr>
            <a:r>
              <a:rPr lang="en-GB" dirty="0"/>
              <a:t>Temperature and humidity controls</a:t>
            </a:r>
          </a:p>
          <a:p>
            <a:pPr lvl="1" algn="just">
              <a:lnSpc>
                <a:spcPct val="120000"/>
              </a:lnSpc>
            </a:pPr>
            <a:r>
              <a:rPr lang="en-GB" dirty="0"/>
              <a:t>Fire and smoke systems</a:t>
            </a:r>
          </a:p>
          <a:p>
            <a:pPr lvl="1" algn="just">
              <a:lnSpc>
                <a:spcPct val="120000"/>
              </a:lnSpc>
            </a:pPr>
            <a:r>
              <a:rPr lang="en-GB" dirty="0"/>
              <a:t>Physical security: restricted access and surveillance systems</a:t>
            </a:r>
          </a:p>
          <a:p>
            <a:pPr lvl="1" algn="just">
              <a:lnSpc>
                <a:spcPct val="120000"/>
              </a:lnSpc>
            </a:pPr>
            <a:r>
              <a:rPr lang="en-GB" dirty="0"/>
              <a:t>Rack space and raised floors</a:t>
            </a:r>
          </a:p>
        </p:txBody>
      </p:sp>
    </p:spTree>
    <p:extLst>
      <p:ext uri="{BB962C8B-B14F-4D97-AF65-F5344CB8AC3E}">
        <p14:creationId xmlns:p14="http://schemas.microsoft.com/office/powerpoint/2010/main" val="389165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7336"/>
          </a:xfrm>
        </p:spPr>
        <p:txBody>
          <a:bodyPr/>
          <a:lstStyle/>
          <a:p>
            <a:r>
              <a:rPr lang="en-GB" dirty="0"/>
              <a:t>Role of Data Centre</a:t>
            </a:r>
          </a:p>
        </p:txBody>
      </p:sp>
      <p:sp>
        <p:nvSpPr>
          <p:cNvPr id="3" name="Content Placeholder 2"/>
          <p:cNvSpPr>
            <a:spLocks noGrp="1"/>
          </p:cNvSpPr>
          <p:nvPr>
            <p:ph idx="1"/>
          </p:nvPr>
        </p:nvSpPr>
        <p:spPr>
          <a:xfrm>
            <a:off x="549275" y="859742"/>
            <a:ext cx="8042276" cy="4343400"/>
          </a:xfrm>
        </p:spPr>
        <p:txBody>
          <a:bodyPr/>
          <a:lstStyle/>
          <a:p>
            <a:r>
              <a:rPr lang="en-GB" dirty="0"/>
              <a:t>In the Enterprise</a:t>
            </a:r>
          </a:p>
        </p:txBody>
      </p:sp>
      <p:pic>
        <p:nvPicPr>
          <p:cNvPr id="4" name="Picture 3"/>
          <p:cNvPicPr>
            <a:picLocks noChangeAspect="1"/>
          </p:cNvPicPr>
          <p:nvPr/>
        </p:nvPicPr>
        <p:blipFill>
          <a:blip r:embed="rId2"/>
          <a:stretch>
            <a:fillRect/>
          </a:stretch>
        </p:blipFill>
        <p:spPr>
          <a:xfrm>
            <a:off x="700028" y="1327370"/>
            <a:ext cx="8093097" cy="4969177"/>
          </a:xfrm>
          <a:prstGeom prst="rect">
            <a:avLst/>
          </a:prstGeom>
        </p:spPr>
      </p:pic>
    </p:spTree>
    <p:extLst>
      <p:ext uri="{BB962C8B-B14F-4D97-AF65-F5344CB8AC3E}">
        <p14:creationId xmlns:p14="http://schemas.microsoft.com/office/powerpoint/2010/main" val="279079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619" y="0"/>
            <a:ext cx="8042276" cy="668601"/>
          </a:xfrm>
        </p:spPr>
        <p:txBody>
          <a:bodyPr/>
          <a:lstStyle/>
          <a:p>
            <a:r>
              <a:rPr lang="en-GB" dirty="0"/>
              <a:t>In the Service Provider Environment</a:t>
            </a:r>
          </a:p>
        </p:txBody>
      </p:sp>
      <p:sp>
        <p:nvSpPr>
          <p:cNvPr id="3" name="Content Placeholder 2"/>
          <p:cNvSpPr>
            <a:spLocks noGrp="1"/>
          </p:cNvSpPr>
          <p:nvPr>
            <p:ph idx="1"/>
          </p:nvPr>
        </p:nvSpPr>
        <p:spPr>
          <a:xfrm>
            <a:off x="549275" y="834657"/>
            <a:ext cx="8042276" cy="4343400"/>
          </a:xfrm>
        </p:spPr>
        <p:txBody>
          <a:bodyPr>
            <a:normAutofit fontScale="85000" lnSpcReduction="20000"/>
          </a:bodyPr>
          <a:lstStyle/>
          <a:p>
            <a:pPr algn="just">
              <a:lnSpc>
                <a:spcPct val="120000"/>
              </a:lnSpc>
            </a:pPr>
            <a:r>
              <a:rPr lang="en-GB" dirty="0"/>
              <a:t>Data centres in service provider (SP) environments, known as Internet Data centres (IDCs), unlike in enterprise environments, are the source of revenue that supports collocated server farms for enterprise customers.</a:t>
            </a:r>
          </a:p>
          <a:p>
            <a:pPr algn="just">
              <a:lnSpc>
                <a:spcPct val="120000"/>
              </a:lnSpc>
            </a:pPr>
            <a:r>
              <a:rPr lang="en-GB" dirty="0"/>
              <a:t>The SP Data centre is a service-oriented environment built to house, or </a:t>
            </a:r>
            <a:r>
              <a:rPr lang="en-GB" i="1" dirty="0"/>
              <a:t>host</a:t>
            </a:r>
            <a:r>
              <a:rPr lang="en-GB" dirty="0"/>
              <a:t>, an enterprise customer’s application environment under tightly controlled SLAs for uptime and availability. </a:t>
            </a:r>
          </a:p>
          <a:p>
            <a:pPr algn="just">
              <a:lnSpc>
                <a:spcPct val="120000"/>
              </a:lnSpc>
            </a:pPr>
            <a:r>
              <a:rPr lang="en-GB" dirty="0"/>
              <a:t>Enterprises also build IDCs when the sole reason for the Data centre is to support Internet-facing applications.</a:t>
            </a:r>
          </a:p>
          <a:p>
            <a:pPr algn="just">
              <a:lnSpc>
                <a:spcPct val="120000"/>
              </a:lnSpc>
            </a:pPr>
            <a:r>
              <a:rPr lang="en-GB" dirty="0"/>
              <a:t>The IDCs are separated from the SP internal Data centres that support the internal business applications environments.</a:t>
            </a:r>
          </a:p>
        </p:txBody>
      </p:sp>
    </p:spTree>
    <p:extLst>
      <p:ext uri="{BB962C8B-B14F-4D97-AF65-F5344CB8AC3E}">
        <p14:creationId xmlns:p14="http://schemas.microsoft.com/office/powerpoint/2010/main" val="348176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8601"/>
          </a:xfrm>
        </p:spPr>
        <p:txBody>
          <a:bodyPr/>
          <a:lstStyle/>
          <a:p>
            <a:r>
              <a:rPr lang="en-GB" dirty="0"/>
              <a:t>Application Architecture Models</a:t>
            </a:r>
          </a:p>
        </p:txBody>
      </p:sp>
      <p:sp>
        <p:nvSpPr>
          <p:cNvPr id="3" name="Content Placeholder 2"/>
          <p:cNvSpPr>
            <a:spLocks noGrp="1"/>
          </p:cNvSpPr>
          <p:nvPr>
            <p:ph idx="1"/>
          </p:nvPr>
        </p:nvSpPr>
        <p:spPr>
          <a:xfrm>
            <a:off x="549275" y="1115259"/>
            <a:ext cx="3507895" cy="4084065"/>
          </a:xfrm>
        </p:spPr>
        <p:txBody>
          <a:bodyPr/>
          <a:lstStyle/>
          <a:p>
            <a:r>
              <a:rPr lang="en-GB" dirty="0"/>
              <a:t>Client-Server Model</a:t>
            </a:r>
          </a:p>
          <a:p>
            <a:endParaRPr lang="en-GB" dirty="0"/>
          </a:p>
          <a:p>
            <a:endParaRPr lang="en-GB" dirty="0"/>
          </a:p>
        </p:txBody>
      </p:sp>
      <p:pic>
        <p:nvPicPr>
          <p:cNvPr id="4" name="Picture 3"/>
          <p:cNvPicPr>
            <a:picLocks noChangeAspect="1"/>
          </p:cNvPicPr>
          <p:nvPr/>
        </p:nvPicPr>
        <p:blipFill>
          <a:blip r:embed="rId2"/>
          <a:stretch>
            <a:fillRect/>
          </a:stretch>
        </p:blipFill>
        <p:spPr>
          <a:xfrm>
            <a:off x="640465" y="1983557"/>
            <a:ext cx="3325514" cy="1899876"/>
          </a:xfrm>
          <a:prstGeom prst="rect">
            <a:avLst/>
          </a:prstGeom>
        </p:spPr>
      </p:pic>
      <p:pic>
        <p:nvPicPr>
          <p:cNvPr id="5" name="Picture 4"/>
          <p:cNvPicPr>
            <a:picLocks noChangeAspect="1"/>
          </p:cNvPicPr>
          <p:nvPr/>
        </p:nvPicPr>
        <p:blipFill>
          <a:blip r:embed="rId3"/>
          <a:stretch>
            <a:fillRect/>
          </a:stretch>
        </p:blipFill>
        <p:spPr>
          <a:xfrm>
            <a:off x="5494084" y="2063066"/>
            <a:ext cx="3242493" cy="2848107"/>
          </a:xfrm>
          <a:prstGeom prst="rect">
            <a:avLst/>
          </a:prstGeom>
        </p:spPr>
      </p:pic>
      <p:sp>
        <p:nvSpPr>
          <p:cNvPr id="6" name="Content Placeholder 2"/>
          <p:cNvSpPr txBox="1">
            <a:spLocks/>
          </p:cNvSpPr>
          <p:nvPr/>
        </p:nvSpPr>
        <p:spPr>
          <a:xfrm>
            <a:off x="5481144" y="1008325"/>
            <a:ext cx="4038093"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n-Tire application interaction</a:t>
            </a:r>
          </a:p>
        </p:txBody>
      </p:sp>
    </p:spTree>
    <p:extLst>
      <p:ext uri="{BB962C8B-B14F-4D97-AF65-F5344CB8AC3E}">
        <p14:creationId xmlns:p14="http://schemas.microsoft.com/office/powerpoint/2010/main" val="410347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4805"/>
          </a:xfrm>
        </p:spPr>
        <p:txBody>
          <a:bodyPr/>
          <a:lstStyle/>
          <a:p>
            <a:r>
              <a:rPr lang="en-GB" dirty="0"/>
              <a:t>The n-Tier Model</a:t>
            </a:r>
          </a:p>
        </p:txBody>
      </p:sp>
      <p:sp>
        <p:nvSpPr>
          <p:cNvPr id="3" name="Content Placeholder 2"/>
          <p:cNvSpPr>
            <a:spLocks noGrp="1"/>
          </p:cNvSpPr>
          <p:nvPr>
            <p:ph idx="1"/>
          </p:nvPr>
        </p:nvSpPr>
        <p:spPr>
          <a:xfrm>
            <a:off x="549275" y="717698"/>
            <a:ext cx="8042276" cy="4343400"/>
          </a:xfrm>
        </p:spPr>
        <p:txBody>
          <a:bodyPr/>
          <a:lstStyle/>
          <a:p>
            <a:pPr algn="just"/>
            <a:r>
              <a:rPr lang="en-GB" dirty="0"/>
              <a:t>The n-tier model uses a thin client and a web browser to access the data in many different ways.</a:t>
            </a:r>
          </a:p>
          <a:p>
            <a:pPr algn="just"/>
            <a:r>
              <a:rPr lang="en-GB" dirty="0"/>
              <a:t>The server side of the n-tier model is divided into distinct functional areas that include the web, application, and database servers.</a:t>
            </a:r>
          </a:p>
        </p:txBody>
      </p:sp>
      <p:pic>
        <p:nvPicPr>
          <p:cNvPr id="4" name="Picture 3"/>
          <p:cNvPicPr>
            <a:picLocks noChangeAspect="1"/>
          </p:cNvPicPr>
          <p:nvPr/>
        </p:nvPicPr>
        <p:blipFill>
          <a:blip r:embed="rId2"/>
          <a:stretch>
            <a:fillRect/>
          </a:stretch>
        </p:blipFill>
        <p:spPr>
          <a:xfrm>
            <a:off x="1563181" y="2889398"/>
            <a:ext cx="6014463" cy="2515975"/>
          </a:xfrm>
          <a:prstGeom prst="rect">
            <a:avLst/>
          </a:prstGeom>
        </p:spPr>
      </p:pic>
    </p:spTree>
    <p:extLst>
      <p:ext uri="{BB962C8B-B14F-4D97-AF65-F5344CB8AC3E}">
        <p14:creationId xmlns:p14="http://schemas.microsoft.com/office/powerpoint/2010/main" val="3376402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883"/>
            <a:ext cx="8042276" cy="615438"/>
          </a:xfrm>
        </p:spPr>
        <p:txBody>
          <a:bodyPr/>
          <a:lstStyle/>
          <a:p>
            <a:r>
              <a:rPr lang="en-GB" dirty="0"/>
              <a:t>The n-Tier Model</a:t>
            </a:r>
          </a:p>
        </p:txBody>
      </p:sp>
      <p:sp>
        <p:nvSpPr>
          <p:cNvPr id="3" name="Content Placeholder 2"/>
          <p:cNvSpPr>
            <a:spLocks noGrp="1"/>
          </p:cNvSpPr>
          <p:nvPr>
            <p:ph idx="1"/>
          </p:nvPr>
        </p:nvSpPr>
        <p:spPr>
          <a:xfrm>
            <a:off x="549275" y="951615"/>
            <a:ext cx="8392706" cy="4343400"/>
          </a:xfrm>
        </p:spPr>
        <p:txBody>
          <a:bodyPr>
            <a:normAutofit fontScale="77500" lnSpcReduction="20000"/>
          </a:bodyPr>
          <a:lstStyle/>
          <a:p>
            <a:pPr algn="just">
              <a:lnSpc>
                <a:spcPct val="120000"/>
              </a:lnSpc>
            </a:pPr>
            <a:r>
              <a:rPr lang="en-GB" dirty="0"/>
              <a:t>The n-tier model relies on a standard web architecture where the web browser formats and presents the information received from the web server.</a:t>
            </a:r>
          </a:p>
          <a:p>
            <a:pPr algn="just">
              <a:lnSpc>
                <a:spcPct val="120000"/>
              </a:lnSpc>
            </a:pPr>
            <a:r>
              <a:rPr lang="en-GB" dirty="0"/>
              <a:t>The server side in the web architecture consists of multiple and distinct servers that are functionally separate. </a:t>
            </a:r>
          </a:p>
          <a:p>
            <a:pPr algn="just">
              <a:lnSpc>
                <a:spcPct val="120000"/>
              </a:lnSpc>
            </a:pPr>
            <a:r>
              <a:rPr lang="en-GB" dirty="0"/>
              <a:t>This model is more scalable and manageable, and even though it is more complex than the classic client/server model, it enables application environments to evolve toward distributed computing environments.</a:t>
            </a:r>
          </a:p>
          <a:p>
            <a:pPr algn="just">
              <a:lnSpc>
                <a:spcPct val="120000"/>
              </a:lnSpc>
            </a:pPr>
            <a:r>
              <a:rPr lang="en-GB" dirty="0"/>
              <a:t>The n-tier model provides a mechanism to increase performance and maintainability of client/server applications while the control and management of application code is simplified.</a:t>
            </a:r>
          </a:p>
        </p:txBody>
      </p:sp>
    </p:spTree>
    <p:extLst>
      <p:ext uri="{BB962C8B-B14F-4D97-AF65-F5344CB8AC3E}">
        <p14:creationId xmlns:p14="http://schemas.microsoft.com/office/powerpoint/2010/main" val="385601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516"/>
            <a:ext cx="8042276" cy="562275"/>
          </a:xfrm>
        </p:spPr>
        <p:txBody>
          <a:bodyPr/>
          <a:lstStyle/>
          <a:p>
            <a:r>
              <a:rPr lang="en-GB" dirty="0"/>
              <a:t>Multitier Architecture</a:t>
            </a:r>
          </a:p>
        </p:txBody>
      </p:sp>
      <p:sp>
        <p:nvSpPr>
          <p:cNvPr id="3" name="Content Placeholder 2"/>
          <p:cNvSpPr>
            <a:spLocks noGrp="1"/>
          </p:cNvSpPr>
          <p:nvPr>
            <p:ph idx="1"/>
          </p:nvPr>
        </p:nvSpPr>
        <p:spPr>
          <a:xfrm>
            <a:off x="549275" y="622006"/>
            <a:ext cx="8499032" cy="4343400"/>
          </a:xfrm>
        </p:spPr>
        <p:txBody>
          <a:bodyPr>
            <a:normAutofit/>
          </a:bodyPr>
          <a:lstStyle/>
          <a:p>
            <a:pPr algn="just"/>
            <a:r>
              <a:rPr lang="en-GB" sz="1800" dirty="0"/>
              <a:t>Multitier architectures refer to the Data centre server farms supporting applications that provide a logical and physical separation between various application functions, such as web, application, and database (n-tier model).</a:t>
            </a:r>
          </a:p>
          <a:p>
            <a:pPr algn="just"/>
            <a:r>
              <a:rPr lang="en-GB" sz="1800" dirty="0"/>
              <a:t>The network architecture is then dictated by the requirements of applications in use and their specific availability, scalability, and security and management goals. </a:t>
            </a:r>
          </a:p>
          <a:p>
            <a:pPr algn="just"/>
            <a:r>
              <a:rPr lang="en-GB" sz="1800" dirty="0"/>
              <a:t>For each server-side tier, there is a one-to-one mapping to a network segment that supports the specific application function and its requirements. </a:t>
            </a:r>
          </a:p>
        </p:txBody>
      </p:sp>
      <p:pic>
        <p:nvPicPr>
          <p:cNvPr id="4" name="Picture 3"/>
          <p:cNvPicPr>
            <a:picLocks noChangeAspect="1"/>
          </p:cNvPicPr>
          <p:nvPr/>
        </p:nvPicPr>
        <p:blipFill>
          <a:blip r:embed="rId2"/>
          <a:stretch>
            <a:fillRect/>
          </a:stretch>
        </p:blipFill>
        <p:spPr>
          <a:xfrm>
            <a:off x="2592948" y="3725692"/>
            <a:ext cx="4411685" cy="2000348"/>
          </a:xfrm>
          <a:prstGeom prst="rect">
            <a:avLst/>
          </a:prstGeom>
        </p:spPr>
      </p:pic>
    </p:spTree>
    <p:extLst>
      <p:ext uri="{BB962C8B-B14F-4D97-AF65-F5344CB8AC3E}">
        <p14:creationId xmlns:p14="http://schemas.microsoft.com/office/powerpoint/2010/main" val="236676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09112"/>
          </a:xfrm>
        </p:spPr>
        <p:txBody>
          <a:bodyPr/>
          <a:lstStyle/>
          <a:p>
            <a:r>
              <a:rPr lang="en-GB" dirty="0"/>
              <a:t>Data Centre Architecture</a:t>
            </a:r>
          </a:p>
        </p:txBody>
      </p:sp>
      <p:pic>
        <p:nvPicPr>
          <p:cNvPr id="4" name="Content Placeholder 3"/>
          <p:cNvPicPr>
            <a:picLocks noGrp="1" noChangeAspect="1"/>
          </p:cNvPicPr>
          <p:nvPr>
            <p:ph idx="1"/>
          </p:nvPr>
        </p:nvPicPr>
        <p:blipFill>
          <a:blip r:embed="rId2"/>
          <a:stretch>
            <a:fillRect/>
          </a:stretch>
        </p:blipFill>
        <p:spPr>
          <a:xfrm>
            <a:off x="1600200" y="763081"/>
            <a:ext cx="6172200" cy="4771406"/>
          </a:xfrm>
          <a:prstGeom prst="rect">
            <a:avLst/>
          </a:prstGeom>
        </p:spPr>
      </p:pic>
    </p:spTree>
    <p:extLst>
      <p:ext uri="{BB962C8B-B14F-4D97-AF65-F5344CB8AC3E}">
        <p14:creationId xmlns:p14="http://schemas.microsoft.com/office/powerpoint/2010/main" val="12813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7336"/>
          </a:xfrm>
        </p:spPr>
        <p:txBody>
          <a:bodyPr/>
          <a:lstStyle/>
          <a:p>
            <a:r>
              <a:rPr lang="en-GB" dirty="0"/>
              <a:t>Data Centre Architecture</a:t>
            </a:r>
          </a:p>
        </p:txBody>
      </p:sp>
      <p:sp>
        <p:nvSpPr>
          <p:cNvPr id="3" name="Content Placeholder 2"/>
          <p:cNvSpPr>
            <a:spLocks noGrp="1"/>
          </p:cNvSpPr>
          <p:nvPr>
            <p:ph idx="1"/>
          </p:nvPr>
        </p:nvSpPr>
        <p:spPr>
          <a:xfrm>
            <a:off x="666233" y="855921"/>
            <a:ext cx="8350176" cy="4610099"/>
          </a:xfrm>
        </p:spPr>
        <p:txBody>
          <a:bodyPr>
            <a:normAutofit fontScale="77500" lnSpcReduction="20000"/>
          </a:bodyPr>
          <a:lstStyle/>
          <a:p>
            <a:pPr algn="just"/>
            <a:r>
              <a:rPr lang="en-GB" dirty="0"/>
              <a:t>A fully redundant enterprise Data centre supports: </a:t>
            </a:r>
          </a:p>
          <a:p>
            <a:pPr lvl="1" algn="just"/>
            <a:r>
              <a:rPr lang="en-GB" dirty="0"/>
              <a:t>No single point of failure—redundant components</a:t>
            </a:r>
          </a:p>
          <a:p>
            <a:pPr lvl="1" algn="just"/>
            <a:r>
              <a:rPr lang="en-GB" dirty="0"/>
              <a:t>Redundant Data centres</a:t>
            </a:r>
          </a:p>
          <a:p>
            <a:pPr algn="just"/>
            <a:r>
              <a:rPr lang="en-GB" dirty="0"/>
              <a:t>The core connectivity functions supported by Data centres are Internet Edge connectivity, campus connectivity, and server-farm connectivity.</a:t>
            </a:r>
          </a:p>
          <a:p>
            <a:pPr algn="just"/>
            <a:r>
              <a:rPr lang="en-GB" dirty="0"/>
              <a:t>The Internet Edge provides the connectivity from the enterprise to the Internet and its associated redundancy and security functions, such as the following:</a:t>
            </a:r>
          </a:p>
          <a:p>
            <a:pPr lvl="1" algn="just"/>
            <a:r>
              <a:rPr lang="en-GB" dirty="0"/>
              <a:t>Redundant connections to different service providers</a:t>
            </a:r>
          </a:p>
          <a:p>
            <a:pPr lvl="1" algn="just"/>
            <a:r>
              <a:rPr lang="en-GB" dirty="0"/>
              <a:t>External and internal routing through exterior border gateway protocol (EBGP) and</a:t>
            </a:r>
          </a:p>
          <a:p>
            <a:pPr lvl="1" algn="just"/>
            <a:r>
              <a:rPr lang="en-GB" dirty="0"/>
              <a:t>Interior border gateway protocol (IBGP)</a:t>
            </a:r>
          </a:p>
          <a:p>
            <a:pPr lvl="1" algn="just"/>
            <a:r>
              <a:rPr lang="en-GB" dirty="0"/>
              <a:t>Edge security to control access from the Internet</a:t>
            </a:r>
          </a:p>
          <a:p>
            <a:pPr lvl="1" algn="just"/>
            <a:r>
              <a:rPr lang="en-GB" dirty="0"/>
              <a:t>Control for access to the Internet from the enterprise clients</a:t>
            </a:r>
          </a:p>
        </p:txBody>
      </p:sp>
    </p:spTree>
    <p:extLst>
      <p:ext uri="{BB962C8B-B14F-4D97-AF65-F5344CB8AC3E}">
        <p14:creationId xmlns:p14="http://schemas.microsoft.com/office/powerpoint/2010/main" val="46680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5438"/>
          </a:xfrm>
        </p:spPr>
        <p:txBody>
          <a:bodyPr/>
          <a:lstStyle/>
          <a:p>
            <a:r>
              <a:rPr lang="en-GB" dirty="0" err="1"/>
              <a:t>Cont</a:t>
            </a:r>
            <a:r>
              <a:rPr lang="en-GB" dirty="0"/>
              <a:t>…</a:t>
            </a:r>
          </a:p>
        </p:txBody>
      </p:sp>
      <p:sp>
        <p:nvSpPr>
          <p:cNvPr id="3" name="Content Placeholder 2"/>
          <p:cNvSpPr>
            <a:spLocks noGrp="1"/>
          </p:cNvSpPr>
          <p:nvPr>
            <p:ph idx="1"/>
          </p:nvPr>
        </p:nvSpPr>
        <p:spPr>
          <a:xfrm>
            <a:off x="549274" y="1068573"/>
            <a:ext cx="8435237" cy="4343400"/>
          </a:xfrm>
        </p:spPr>
        <p:txBody>
          <a:bodyPr/>
          <a:lstStyle/>
          <a:p>
            <a:pPr algn="just"/>
            <a:r>
              <a:rPr lang="en-GB" dirty="0"/>
              <a:t>The campus core switches provide connectivity between the Internet Edge, the intranet server farms, the campus network, and the private WAN.</a:t>
            </a:r>
          </a:p>
          <a:p>
            <a:pPr algn="just"/>
            <a:r>
              <a:rPr lang="en-GB" dirty="0"/>
              <a:t>The core switches physically connect to the devices that provide access to other major network areas, such as the private WAN edge routers, the server-farm aggregation switches, and campus distribution switches.</a:t>
            </a:r>
          </a:p>
        </p:txBody>
      </p:sp>
    </p:spTree>
    <p:extLst>
      <p:ext uri="{BB962C8B-B14F-4D97-AF65-F5344CB8AC3E}">
        <p14:creationId xmlns:p14="http://schemas.microsoft.com/office/powerpoint/2010/main" val="330930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8601"/>
          </a:xfrm>
        </p:spPr>
        <p:txBody>
          <a:bodyPr/>
          <a:lstStyle/>
          <a:p>
            <a:r>
              <a:rPr lang="en-GB" dirty="0"/>
              <a:t>Aggregation and Access Layers</a:t>
            </a:r>
          </a:p>
        </p:txBody>
      </p:sp>
      <p:pic>
        <p:nvPicPr>
          <p:cNvPr id="4" name="Content Placeholder 3"/>
          <p:cNvPicPr>
            <a:picLocks noGrp="1" noChangeAspect="1"/>
          </p:cNvPicPr>
          <p:nvPr>
            <p:ph idx="1"/>
          </p:nvPr>
        </p:nvPicPr>
        <p:blipFill>
          <a:blip r:embed="rId2"/>
          <a:stretch>
            <a:fillRect/>
          </a:stretch>
        </p:blipFill>
        <p:spPr>
          <a:xfrm>
            <a:off x="1332323" y="855921"/>
            <a:ext cx="6476180" cy="4343400"/>
          </a:xfrm>
          <a:prstGeom prst="rect">
            <a:avLst/>
          </a:prstGeom>
        </p:spPr>
      </p:pic>
    </p:spTree>
    <p:extLst>
      <p:ext uri="{BB962C8B-B14F-4D97-AF65-F5344CB8AC3E}">
        <p14:creationId xmlns:p14="http://schemas.microsoft.com/office/powerpoint/2010/main" val="52419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632"/>
            <a:ext cx="8042276" cy="700498"/>
          </a:xfrm>
        </p:spPr>
        <p:txBody>
          <a:bodyPr/>
          <a:lstStyle/>
          <a:p>
            <a:r>
              <a:rPr lang="en-GB" dirty="0"/>
              <a:t>Access Layer Segments</a:t>
            </a:r>
          </a:p>
        </p:txBody>
      </p:sp>
      <p:pic>
        <p:nvPicPr>
          <p:cNvPr id="4" name="Content Placeholder 3"/>
          <p:cNvPicPr>
            <a:picLocks noGrp="1" noChangeAspect="1"/>
          </p:cNvPicPr>
          <p:nvPr>
            <p:ph idx="1"/>
          </p:nvPr>
        </p:nvPicPr>
        <p:blipFill>
          <a:blip r:embed="rId2"/>
          <a:stretch>
            <a:fillRect/>
          </a:stretch>
        </p:blipFill>
        <p:spPr>
          <a:xfrm>
            <a:off x="1052666" y="711130"/>
            <a:ext cx="6787073" cy="4829268"/>
          </a:xfrm>
          <a:prstGeom prst="rect">
            <a:avLst/>
          </a:prstGeom>
        </p:spPr>
      </p:pic>
    </p:spTree>
    <p:extLst>
      <p:ext uri="{BB962C8B-B14F-4D97-AF65-F5344CB8AC3E}">
        <p14:creationId xmlns:p14="http://schemas.microsoft.com/office/powerpoint/2010/main" val="249771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962" y="0"/>
            <a:ext cx="8042276" cy="647336"/>
          </a:xfrm>
        </p:spPr>
        <p:txBody>
          <a:bodyPr/>
          <a:lstStyle/>
          <a:p>
            <a:r>
              <a:rPr lang="en-GB" dirty="0"/>
              <a:t>Storage and Transport Layers</a:t>
            </a:r>
          </a:p>
        </p:txBody>
      </p:sp>
      <p:pic>
        <p:nvPicPr>
          <p:cNvPr id="4" name="Content Placeholder 3"/>
          <p:cNvPicPr>
            <a:picLocks noGrp="1" noChangeAspect="1"/>
          </p:cNvPicPr>
          <p:nvPr>
            <p:ph idx="1"/>
          </p:nvPr>
        </p:nvPicPr>
        <p:blipFill>
          <a:blip r:embed="rId2"/>
          <a:stretch>
            <a:fillRect/>
          </a:stretch>
        </p:blipFill>
        <p:spPr>
          <a:xfrm>
            <a:off x="927100" y="781493"/>
            <a:ext cx="7366000" cy="4787900"/>
          </a:xfrm>
          <a:prstGeom prst="rect">
            <a:avLst/>
          </a:prstGeom>
        </p:spPr>
      </p:pic>
    </p:spTree>
    <p:extLst>
      <p:ext uri="{BB962C8B-B14F-4D97-AF65-F5344CB8AC3E}">
        <p14:creationId xmlns:p14="http://schemas.microsoft.com/office/powerpoint/2010/main" val="63540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413"/>
            <a:ext cx="8042276" cy="572908"/>
          </a:xfrm>
        </p:spPr>
        <p:txBody>
          <a:bodyPr/>
          <a:lstStyle/>
          <a:p>
            <a:r>
              <a:rPr lang="en-GB" dirty="0"/>
              <a:t>Data Centre Services</a:t>
            </a:r>
          </a:p>
        </p:txBody>
      </p:sp>
      <p:sp>
        <p:nvSpPr>
          <p:cNvPr id="3" name="Content Placeholder 2"/>
          <p:cNvSpPr>
            <a:spLocks noGrp="1"/>
          </p:cNvSpPr>
          <p:nvPr>
            <p:ph idx="1"/>
          </p:nvPr>
        </p:nvSpPr>
        <p:spPr>
          <a:xfrm>
            <a:off x="549274" y="643271"/>
            <a:ext cx="8488399" cy="4343400"/>
          </a:xfrm>
        </p:spPr>
        <p:txBody>
          <a:bodyPr>
            <a:normAutofit/>
          </a:bodyPr>
          <a:lstStyle/>
          <a:p>
            <a:pPr algn="just"/>
            <a:r>
              <a:rPr lang="en-GB" sz="2000" dirty="0"/>
              <a:t>Data centre services are not only related to one another but are also, in certain cases, dependent on each other.</a:t>
            </a:r>
          </a:p>
          <a:p>
            <a:pPr algn="just"/>
            <a:r>
              <a:rPr lang="en-GB" sz="2000" dirty="0"/>
              <a:t>The IP and storage infrastructure services are the pillars of all other services because they provide the fundamental building blocks of any network and thus of any service.</a:t>
            </a:r>
          </a:p>
          <a:p>
            <a:pPr algn="just"/>
            <a:endParaRPr lang="en-GB" sz="2000" dirty="0"/>
          </a:p>
          <a:p>
            <a:pPr algn="just"/>
            <a:endParaRPr lang="en-GB" sz="2000" dirty="0"/>
          </a:p>
        </p:txBody>
      </p:sp>
      <p:pic>
        <p:nvPicPr>
          <p:cNvPr id="5" name="Picture 4"/>
          <p:cNvPicPr>
            <a:picLocks noChangeAspect="1"/>
          </p:cNvPicPr>
          <p:nvPr/>
        </p:nvPicPr>
        <p:blipFill>
          <a:blip r:embed="rId2"/>
          <a:stretch>
            <a:fillRect/>
          </a:stretch>
        </p:blipFill>
        <p:spPr>
          <a:xfrm>
            <a:off x="2830624" y="2513287"/>
            <a:ext cx="4419600" cy="2985231"/>
          </a:xfrm>
          <a:prstGeom prst="rect">
            <a:avLst/>
          </a:prstGeom>
        </p:spPr>
      </p:pic>
    </p:spTree>
    <p:extLst>
      <p:ext uri="{BB962C8B-B14F-4D97-AF65-F5344CB8AC3E}">
        <p14:creationId xmlns:p14="http://schemas.microsoft.com/office/powerpoint/2010/main" val="265044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250"/>
            <a:ext cx="8042276" cy="572908"/>
          </a:xfrm>
        </p:spPr>
        <p:txBody>
          <a:bodyPr/>
          <a:lstStyle/>
          <a:p>
            <a:r>
              <a:rPr lang="en-GB" dirty="0"/>
              <a:t>IP Infrastructure Services</a:t>
            </a:r>
          </a:p>
        </p:txBody>
      </p:sp>
      <p:sp>
        <p:nvSpPr>
          <p:cNvPr id="3" name="Content Placeholder 2"/>
          <p:cNvSpPr>
            <a:spLocks noGrp="1"/>
          </p:cNvSpPr>
          <p:nvPr>
            <p:ph idx="1"/>
          </p:nvPr>
        </p:nvSpPr>
        <p:spPr>
          <a:xfrm>
            <a:off x="549274" y="675168"/>
            <a:ext cx="8477767" cy="4483099"/>
          </a:xfrm>
        </p:spPr>
        <p:txBody>
          <a:bodyPr>
            <a:normAutofit fontScale="92500" lnSpcReduction="10000"/>
          </a:bodyPr>
          <a:lstStyle/>
          <a:p>
            <a:pPr algn="just">
              <a:lnSpc>
                <a:spcPct val="120000"/>
              </a:lnSpc>
            </a:pPr>
            <a:r>
              <a:rPr lang="en-GB" dirty="0"/>
              <a:t>Infrastructure services include all core features needed for the Data centre IP infrastructure to function and serve as the foundation, along with the storage infrastructure, of all other Data centre services.</a:t>
            </a:r>
          </a:p>
          <a:p>
            <a:pPr algn="just">
              <a:lnSpc>
                <a:spcPct val="120000"/>
              </a:lnSpc>
            </a:pPr>
            <a:r>
              <a:rPr lang="en-GB" dirty="0"/>
              <a:t>The IP infrastructure features are organized as follows:</a:t>
            </a:r>
          </a:p>
          <a:p>
            <a:pPr lvl="1" algn="just">
              <a:lnSpc>
                <a:spcPct val="120000"/>
              </a:lnSpc>
            </a:pPr>
            <a:r>
              <a:rPr lang="en-GB" dirty="0"/>
              <a:t>Layer 2 – L2 adjacency, VLANs, STP, additional features such as </a:t>
            </a:r>
            <a:r>
              <a:rPr lang="en-GB" dirty="0" err="1"/>
              <a:t>loopguard</a:t>
            </a:r>
            <a:r>
              <a:rPr lang="en-GB" dirty="0"/>
              <a:t>, port security, </a:t>
            </a:r>
            <a:r>
              <a:rPr lang="en-GB" dirty="0" err="1"/>
              <a:t>portfast</a:t>
            </a:r>
            <a:r>
              <a:rPr lang="en-GB" dirty="0"/>
              <a:t>, link aggregation, and UDLD. </a:t>
            </a:r>
          </a:p>
          <a:p>
            <a:pPr lvl="1" algn="just">
              <a:lnSpc>
                <a:spcPct val="120000"/>
              </a:lnSpc>
            </a:pPr>
            <a:r>
              <a:rPr lang="en-GB" dirty="0"/>
              <a:t>Layer 3 – fast convergence, redundancy, high availability, routing,  and gateway redundancy. </a:t>
            </a:r>
          </a:p>
          <a:p>
            <a:pPr lvl="1" algn="just">
              <a:lnSpc>
                <a:spcPct val="120000"/>
              </a:lnSpc>
            </a:pPr>
            <a:r>
              <a:rPr lang="en-GB" dirty="0"/>
              <a:t>Intelligent Network Services – QoS, multicast, policy-bases routing, private VLANs. </a:t>
            </a:r>
          </a:p>
        </p:txBody>
      </p:sp>
    </p:spTree>
    <p:extLst>
      <p:ext uri="{BB962C8B-B14F-4D97-AF65-F5344CB8AC3E}">
        <p14:creationId xmlns:p14="http://schemas.microsoft.com/office/powerpoint/2010/main" val="206713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9745"/>
          </a:xfrm>
        </p:spPr>
        <p:txBody>
          <a:bodyPr/>
          <a:lstStyle/>
          <a:p>
            <a:r>
              <a:rPr lang="en-GB" dirty="0"/>
              <a:t>Application Services</a:t>
            </a:r>
          </a:p>
        </p:txBody>
      </p:sp>
      <p:sp>
        <p:nvSpPr>
          <p:cNvPr id="3" name="Content Placeholder 2"/>
          <p:cNvSpPr>
            <a:spLocks noGrp="1"/>
          </p:cNvSpPr>
          <p:nvPr>
            <p:ph idx="1"/>
          </p:nvPr>
        </p:nvSpPr>
        <p:spPr>
          <a:xfrm>
            <a:off x="495300" y="760228"/>
            <a:ext cx="8150225" cy="4559299"/>
          </a:xfrm>
        </p:spPr>
        <p:txBody>
          <a:bodyPr>
            <a:normAutofit fontScale="70000" lnSpcReduction="20000"/>
          </a:bodyPr>
          <a:lstStyle/>
          <a:p>
            <a:pPr algn="just">
              <a:lnSpc>
                <a:spcPct val="120000"/>
              </a:lnSpc>
            </a:pPr>
            <a:r>
              <a:rPr lang="en-GB" dirty="0"/>
              <a:t>Application services include a number of features that enhance the network awareness of applications and use network intelligence to optimize application environments. </a:t>
            </a:r>
          </a:p>
          <a:p>
            <a:pPr algn="just">
              <a:lnSpc>
                <a:spcPct val="120000"/>
              </a:lnSpc>
            </a:pPr>
            <a:r>
              <a:rPr lang="en-GB" dirty="0"/>
              <a:t>These features are equally available to scale server-farm performance, to perform packet inspection at Layer 4 or Layer 5, and to improve server response time.</a:t>
            </a:r>
          </a:p>
          <a:p>
            <a:pPr algn="just">
              <a:lnSpc>
                <a:spcPct val="120000"/>
              </a:lnSpc>
            </a:pPr>
            <a:r>
              <a:rPr lang="en-GB" dirty="0"/>
              <a:t>The server-farm features are organized by the devices that support them.</a:t>
            </a:r>
          </a:p>
          <a:p>
            <a:pPr lvl="1" algn="just">
              <a:lnSpc>
                <a:spcPct val="120000"/>
              </a:lnSpc>
            </a:pPr>
            <a:r>
              <a:rPr lang="en-GB" dirty="0"/>
              <a:t>Load balancing</a:t>
            </a:r>
          </a:p>
          <a:p>
            <a:pPr lvl="1" algn="just">
              <a:lnSpc>
                <a:spcPct val="120000"/>
              </a:lnSpc>
            </a:pPr>
            <a:r>
              <a:rPr lang="en-GB" dirty="0"/>
              <a:t>Caching</a:t>
            </a:r>
          </a:p>
          <a:p>
            <a:pPr lvl="1" algn="just">
              <a:lnSpc>
                <a:spcPct val="120000"/>
              </a:lnSpc>
            </a:pPr>
            <a:r>
              <a:rPr lang="en-GB" dirty="0"/>
              <a:t>SSL termination</a:t>
            </a:r>
          </a:p>
          <a:p>
            <a:pPr algn="just">
              <a:lnSpc>
                <a:spcPct val="120000"/>
              </a:lnSpc>
            </a:pPr>
            <a:r>
              <a:rPr lang="en-GB" dirty="0"/>
              <a:t>Load balancers perform two core functions:</a:t>
            </a:r>
          </a:p>
          <a:p>
            <a:pPr lvl="1" algn="just">
              <a:lnSpc>
                <a:spcPct val="120000"/>
              </a:lnSpc>
            </a:pPr>
            <a:r>
              <a:rPr lang="en-GB" dirty="0"/>
              <a:t>Scale and distribute the load to server farms</a:t>
            </a:r>
          </a:p>
          <a:p>
            <a:pPr lvl="1" algn="just">
              <a:lnSpc>
                <a:spcPct val="120000"/>
              </a:lnSpc>
            </a:pPr>
            <a:r>
              <a:rPr lang="en-GB" dirty="0"/>
              <a:t>Track server health to ensure high availability</a:t>
            </a:r>
          </a:p>
        </p:txBody>
      </p:sp>
    </p:spTree>
    <p:extLst>
      <p:ext uri="{BB962C8B-B14F-4D97-AF65-F5344CB8AC3E}">
        <p14:creationId xmlns:p14="http://schemas.microsoft.com/office/powerpoint/2010/main" val="200130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4805"/>
          </a:xfrm>
        </p:spPr>
        <p:txBody>
          <a:bodyPr/>
          <a:lstStyle/>
          <a:p>
            <a:r>
              <a:rPr lang="en-GB" dirty="0"/>
              <a:t>Security Services</a:t>
            </a:r>
          </a:p>
        </p:txBody>
      </p:sp>
      <p:sp>
        <p:nvSpPr>
          <p:cNvPr id="3" name="Content Placeholder 2"/>
          <p:cNvSpPr>
            <a:spLocks noGrp="1"/>
          </p:cNvSpPr>
          <p:nvPr>
            <p:ph idx="1"/>
          </p:nvPr>
        </p:nvSpPr>
        <p:spPr>
          <a:xfrm>
            <a:off x="549275" y="845289"/>
            <a:ext cx="8042276" cy="4343400"/>
          </a:xfrm>
        </p:spPr>
        <p:txBody>
          <a:bodyPr>
            <a:normAutofit fontScale="77500" lnSpcReduction="20000"/>
          </a:bodyPr>
          <a:lstStyle/>
          <a:p>
            <a:pPr algn="just"/>
            <a:r>
              <a:rPr lang="en-GB" dirty="0"/>
              <a:t>Security services include the features and technologies used to secure the Data centre infrastructure and application environments. </a:t>
            </a:r>
          </a:p>
          <a:p>
            <a:pPr algn="just"/>
            <a:r>
              <a:rPr lang="en-GB" dirty="0"/>
              <a:t>Given the variety of likely targets in the Data centre, it is important to use a systems approach to securing the Data centre. </a:t>
            </a:r>
          </a:p>
          <a:p>
            <a:pPr algn="just"/>
            <a:r>
              <a:rPr lang="en-GB" dirty="0"/>
              <a:t>This comprehensive approach considers the use of all possible security tools in addition to hardening every network device and using a secure management infrastructure.</a:t>
            </a:r>
          </a:p>
          <a:p>
            <a:pPr algn="just"/>
            <a:r>
              <a:rPr lang="en-GB" dirty="0"/>
              <a:t>The security tools and features are as follows:</a:t>
            </a:r>
          </a:p>
          <a:p>
            <a:pPr lvl="1" algn="just"/>
            <a:r>
              <a:rPr lang="en-GB" dirty="0"/>
              <a:t>Access control lists (ACLs)</a:t>
            </a:r>
          </a:p>
          <a:p>
            <a:pPr lvl="1" algn="just"/>
            <a:r>
              <a:rPr lang="en-GB" dirty="0"/>
              <a:t>Firewalls</a:t>
            </a:r>
          </a:p>
          <a:p>
            <a:pPr lvl="1" algn="just"/>
            <a:r>
              <a:rPr lang="en-GB" dirty="0"/>
              <a:t>IDSs and host IDSs</a:t>
            </a:r>
          </a:p>
          <a:p>
            <a:pPr lvl="1" algn="just"/>
            <a:r>
              <a:rPr lang="en-GB" dirty="0"/>
              <a:t>Secure management</a:t>
            </a:r>
          </a:p>
          <a:p>
            <a:pPr lvl="1" algn="just"/>
            <a:r>
              <a:rPr lang="en-GB" dirty="0"/>
              <a:t>Layer 2 and Layer 3 security features</a:t>
            </a:r>
          </a:p>
        </p:txBody>
      </p:sp>
    </p:spTree>
    <p:extLst>
      <p:ext uri="{BB962C8B-B14F-4D97-AF65-F5344CB8AC3E}">
        <p14:creationId xmlns:p14="http://schemas.microsoft.com/office/powerpoint/2010/main" val="80895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2275"/>
          </a:xfrm>
        </p:spPr>
        <p:txBody>
          <a:bodyPr/>
          <a:lstStyle/>
          <a:p>
            <a:r>
              <a:rPr lang="en-GB" dirty="0"/>
              <a:t>Storage Services</a:t>
            </a:r>
          </a:p>
        </p:txBody>
      </p:sp>
      <p:sp>
        <p:nvSpPr>
          <p:cNvPr id="3" name="Content Placeholder 2"/>
          <p:cNvSpPr>
            <a:spLocks noGrp="1"/>
          </p:cNvSpPr>
          <p:nvPr>
            <p:ph idx="1"/>
          </p:nvPr>
        </p:nvSpPr>
        <p:spPr>
          <a:xfrm>
            <a:off x="549275" y="675167"/>
            <a:ext cx="8339544" cy="4648199"/>
          </a:xfrm>
        </p:spPr>
        <p:txBody>
          <a:bodyPr>
            <a:normAutofit fontScale="77500" lnSpcReduction="20000"/>
          </a:bodyPr>
          <a:lstStyle/>
          <a:p>
            <a:pPr algn="just">
              <a:lnSpc>
                <a:spcPct val="120000"/>
              </a:lnSpc>
            </a:pPr>
            <a:r>
              <a:rPr lang="en-GB" dirty="0"/>
              <a:t>Storage services include the capability of consolidating direct attached disks by using disk arrays that are connected to the network.</a:t>
            </a:r>
          </a:p>
          <a:p>
            <a:pPr algn="just">
              <a:lnSpc>
                <a:spcPct val="120000"/>
              </a:lnSpc>
            </a:pPr>
            <a:r>
              <a:rPr lang="en-GB" dirty="0"/>
              <a:t>This setup provides a more effective disk utilization mechanism and allows the centralization of storage management. </a:t>
            </a:r>
          </a:p>
          <a:p>
            <a:pPr algn="just">
              <a:lnSpc>
                <a:spcPct val="120000"/>
              </a:lnSpc>
            </a:pPr>
            <a:r>
              <a:rPr lang="en-GB" dirty="0"/>
              <a:t>Two additional services are the capability of consolidating multiple isolated SANs on to the same larger SAN and the virtualization of storage so that multiple servers concurrently use the same set of disk arrays.</a:t>
            </a:r>
          </a:p>
          <a:p>
            <a:pPr algn="just">
              <a:lnSpc>
                <a:spcPct val="120000"/>
              </a:lnSpc>
            </a:pPr>
            <a:r>
              <a:rPr lang="en-GB" dirty="0"/>
              <a:t>Consolidating isolated SANs on to one SAN requires the use of virtual SAN (VSAN) technology available on the SAN switches.</a:t>
            </a:r>
          </a:p>
          <a:p>
            <a:pPr algn="just">
              <a:lnSpc>
                <a:spcPct val="120000"/>
              </a:lnSpc>
            </a:pPr>
            <a:r>
              <a:rPr lang="en-GB" dirty="0"/>
              <a:t>Other storage services include the support for Fibre Channel over IP (FCIP) and iSCSI on the same storage network infrastructure.</a:t>
            </a:r>
          </a:p>
        </p:txBody>
      </p:sp>
    </p:spTree>
    <p:extLst>
      <p:ext uri="{BB962C8B-B14F-4D97-AF65-F5344CB8AC3E}">
        <p14:creationId xmlns:p14="http://schemas.microsoft.com/office/powerpoint/2010/main" val="110751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594173"/>
          </a:xfrm>
        </p:spPr>
        <p:txBody>
          <a:bodyPr/>
          <a:lstStyle/>
          <a:p>
            <a:r>
              <a:rPr lang="en-GB" sz="2800" dirty="0"/>
              <a:t>Business Continuance Infrastructure Services</a:t>
            </a:r>
          </a:p>
        </p:txBody>
      </p:sp>
      <p:sp>
        <p:nvSpPr>
          <p:cNvPr id="3" name="Content Placeholder 2"/>
          <p:cNvSpPr>
            <a:spLocks noGrp="1"/>
          </p:cNvSpPr>
          <p:nvPr>
            <p:ph idx="1"/>
          </p:nvPr>
        </p:nvSpPr>
        <p:spPr>
          <a:xfrm>
            <a:off x="623703" y="770860"/>
            <a:ext cx="8042276" cy="4584699"/>
          </a:xfrm>
        </p:spPr>
        <p:txBody>
          <a:bodyPr>
            <a:normAutofit fontScale="77500" lnSpcReduction="20000"/>
          </a:bodyPr>
          <a:lstStyle/>
          <a:p>
            <a:pPr algn="just">
              <a:lnSpc>
                <a:spcPct val="120000"/>
              </a:lnSpc>
            </a:pPr>
            <a:r>
              <a:rPr lang="en-GB" dirty="0"/>
              <a:t>Business continuance infrastructure services support the highest levels of application availability through the use of networking technology in the three major areas:</a:t>
            </a:r>
          </a:p>
          <a:p>
            <a:pPr lvl="1" algn="just">
              <a:lnSpc>
                <a:spcPct val="120000"/>
              </a:lnSpc>
            </a:pPr>
            <a:r>
              <a:rPr lang="en-GB" dirty="0"/>
              <a:t>Site selection </a:t>
            </a:r>
          </a:p>
          <a:p>
            <a:pPr marL="349250" lvl="1" indent="0" algn="just">
              <a:lnSpc>
                <a:spcPct val="120000"/>
              </a:lnSpc>
              <a:buNone/>
            </a:pPr>
            <a:r>
              <a:rPr lang="en-GB" dirty="0"/>
              <a:t>Site selection refers to the features that allow the automatic detection of the failure of a Datacentre on the application level and the subsequent reroute of all requests to an available site and server farm.</a:t>
            </a:r>
          </a:p>
          <a:p>
            <a:pPr lvl="1" algn="just">
              <a:lnSpc>
                <a:spcPct val="120000"/>
              </a:lnSpc>
            </a:pPr>
            <a:r>
              <a:rPr lang="en-GB" dirty="0"/>
              <a:t>SAN extension</a:t>
            </a:r>
          </a:p>
          <a:p>
            <a:pPr marL="349250" lvl="1" indent="0" algn="just">
              <a:lnSpc>
                <a:spcPct val="120000"/>
              </a:lnSpc>
              <a:buNone/>
            </a:pPr>
            <a:r>
              <a:rPr lang="en-GB" dirty="0"/>
              <a:t>SAN extension refers to the process of stretching an existing SAN to a secondary location, which could be located in the same Data centre or on a different geographical location.</a:t>
            </a:r>
          </a:p>
          <a:p>
            <a:pPr lvl="1" algn="just">
              <a:lnSpc>
                <a:spcPct val="120000"/>
              </a:lnSpc>
            </a:pPr>
            <a:r>
              <a:rPr lang="en-GB" dirty="0"/>
              <a:t>Data centre interconnectivity</a:t>
            </a:r>
          </a:p>
          <a:p>
            <a:pPr marL="349250" lvl="1" indent="0" algn="just">
              <a:lnSpc>
                <a:spcPct val="120000"/>
              </a:lnSpc>
              <a:buNone/>
            </a:pPr>
            <a:r>
              <a:rPr lang="en-GB" dirty="0"/>
              <a:t>Data centre interconnectivity services are connectivity alternatives provided by various technologies. These connectivity alternatives support the communication requirements for site selection and SAN extension.</a:t>
            </a:r>
          </a:p>
        </p:txBody>
      </p:sp>
    </p:spTree>
    <p:extLst>
      <p:ext uri="{BB962C8B-B14F-4D97-AF65-F5344CB8AC3E}">
        <p14:creationId xmlns:p14="http://schemas.microsoft.com/office/powerpoint/2010/main" val="329667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2275"/>
          </a:xfrm>
        </p:spPr>
        <p:txBody>
          <a:bodyPr/>
          <a:lstStyle/>
          <a:p>
            <a:r>
              <a:rPr lang="en-GB" dirty="0"/>
              <a:t>Summary</a:t>
            </a:r>
          </a:p>
        </p:txBody>
      </p:sp>
      <p:sp>
        <p:nvSpPr>
          <p:cNvPr id="3" name="Content Placeholder 2"/>
          <p:cNvSpPr>
            <a:spLocks noGrp="1"/>
          </p:cNvSpPr>
          <p:nvPr>
            <p:ph idx="1"/>
          </p:nvPr>
        </p:nvSpPr>
        <p:spPr>
          <a:xfrm>
            <a:off x="549275" y="802758"/>
            <a:ext cx="8042276" cy="4533899"/>
          </a:xfrm>
        </p:spPr>
        <p:txBody>
          <a:bodyPr>
            <a:normAutofit fontScale="77500" lnSpcReduction="20000"/>
          </a:bodyPr>
          <a:lstStyle/>
          <a:p>
            <a:pPr algn="just">
              <a:lnSpc>
                <a:spcPct val="120000"/>
              </a:lnSpc>
            </a:pPr>
            <a:r>
              <a:rPr lang="en-GB" dirty="0"/>
              <a:t>Data centres are strategic components of an enterprise that house the critical assets of the business: applications, data, and the computing infrastructure.</a:t>
            </a:r>
          </a:p>
          <a:p>
            <a:pPr algn="just">
              <a:lnSpc>
                <a:spcPct val="120000"/>
              </a:lnSpc>
            </a:pPr>
            <a:r>
              <a:rPr lang="en-GB" dirty="0"/>
              <a:t>The Data centre network is vital to sustaining the normal operations of the business.</a:t>
            </a:r>
          </a:p>
          <a:p>
            <a:pPr algn="just">
              <a:lnSpc>
                <a:spcPct val="120000"/>
              </a:lnSpc>
            </a:pPr>
            <a:r>
              <a:rPr lang="en-GB" dirty="0"/>
              <a:t>The criteria that guide the design of a Data centre are availability, scalability, security, performance, and manageability.</a:t>
            </a:r>
          </a:p>
          <a:p>
            <a:pPr algn="just">
              <a:lnSpc>
                <a:spcPct val="120000"/>
              </a:lnSpc>
            </a:pPr>
            <a:r>
              <a:rPr lang="en-GB" dirty="0"/>
              <a:t>The distinct services likely offered by the Data centre network include IP infrastructure connectivity, SAN infrastructure connectivity, application optimizations, security, and business continuance.</a:t>
            </a:r>
          </a:p>
          <a:p>
            <a:pPr algn="just">
              <a:lnSpc>
                <a:spcPct val="120000"/>
              </a:lnSpc>
            </a:pPr>
            <a:r>
              <a:rPr lang="en-GB" dirty="0"/>
              <a:t>Data Centre Architectures – </a:t>
            </a:r>
            <a:r>
              <a:rPr lang="en-GB" dirty="0" err="1"/>
              <a:t>Clinet</a:t>
            </a:r>
            <a:r>
              <a:rPr lang="en-GB" dirty="0"/>
              <a:t>-Serve, n-Tier, and Multitier</a:t>
            </a:r>
          </a:p>
        </p:txBody>
      </p:sp>
    </p:spTree>
    <p:extLst>
      <p:ext uri="{BB962C8B-B14F-4D97-AF65-F5344CB8AC3E}">
        <p14:creationId xmlns:p14="http://schemas.microsoft.com/office/powerpoint/2010/main" val="209904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lgn="just">
              <a:buNone/>
            </a:pPr>
            <a:r>
              <a:rPr lang="en-GB" dirty="0"/>
              <a:t>All materials of this lecture are from Data Centre Fundamentals by Mauricio </a:t>
            </a:r>
            <a:r>
              <a:rPr lang="en-GB" dirty="0" err="1"/>
              <a:t>Arregoces</a:t>
            </a:r>
            <a:r>
              <a:rPr lang="en-GB" dirty="0"/>
              <a:t> &amp; Maurizio </a:t>
            </a:r>
            <a:r>
              <a:rPr lang="en-GB" dirty="0" err="1"/>
              <a:t>Portolani</a:t>
            </a:r>
            <a:r>
              <a:rPr lang="en-GB" dirty="0"/>
              <a:t> published Cisco press (2004).</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4775</TotalTime>
  <Words>1869</Words>
  <Application>Microsoft Office PowerPoint</Application>
  <PresentationFormat>On-screen Show (4:3)</PresentationFormat>
  <Paragraphs>145</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News Gothic MT</vt:lpstr>
      <vt:lpstr>Times New Roman</vt:lpstr>
      <vt:lpstr>Wingdings 2</vt:lpstr>
      <vt:lpstr>Breeze</vt:lpstr>
      <vt:lpstr>Data Centre Architecture</vt:lpstr>
      <vt:lpstr>Data Centres</vt:lpstr>
      <vt:lpstr>Data centres cont..</vt:lpstr>
      <vt:lpstr>Data Centre Goals</vt:lpstr>
      <vt:lpstr>Data Centre Design Criteria</vt:lpstr>
      <vt:lpstr>Data Centre Facilities</vt:lpstr>
      <vt:lpstr>Role of Data Centre</vt:lpstr>
      <vt:lpstr>In the Service Provider Environment</vt:lpstr>
      <vt:lpstr>Application Architecture Models</vt:lpstr>
      <vt:lpstr>The n-Tier Model</vt:lpstr>
      <vt:lpstr>The n-Tier Model</vt:lpstr>
      <vt:lpstr>Multitier Architecture</vt:lpstr>
      <vt:lpstr>Data Centre Architecture</vt:lpstr>
      <vt:lpstr>Data Centre Architecture</vt:lpstr>
      <vt:lpstr>Cont…</vt:lpstr>
      <vt:lpstr>Aggregation and Access Layers</vt:lpstr>
      <vt:lpstr>Access Layer Segments</vt:lpstr>
      <vt:lpstr>Storage and Transport Layers</vt:lpstr>
      <vt:lpstr>Data Centre Services</vt:lpstr>
      <vt:lpstr>IP Infrastructure Services</vt:lpstr>
      <vt:lpstr>Application Services</vt:lpstr>
      <vt:lpstr>Security Services</vt:lpstr>
      <vt:lpstr>Storage Services</vt:lpstr>
      <vt:lpstr>Business Continuance Infrastructure Services</vt:lpstr>
      <vt:lpstr>Summary</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180</cp:revision>
  <dcterms:created xsi:type="dcterms:W3CDTF">2011-10-03T10:20:59Z</dcterms:created>
  <dcterms:modified xsi:type="dcterms:W3CDTF">2018-10-07T19:22:51Z</dcterms:modified>
</cp:coreProperties>
</file>