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4" r:id="rId8"/>
    <p:sldId id="265" r:id="rId9"/>
    <p:sldId id="261" r:id="rId10"/>
    <p:sldId id="262" r:id="rId11"/>
    <p:sldId id="260" r:id="rId12"/>
    <p:sldId id="269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71DF0-CC77-49FB-9751-30E1AD24EA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FDA433-7DC5-4D95-AEA2-BD8CB1C71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240B1-DCE1-4E4D-9AD5-9AFF6A685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D6943-F0B1-45FE-BC80-88ADD25CE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055DA-4E02-436C-8F82-3E80C211E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103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D7369-3D76-4B84-998B-CF0B552FD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1E18B-C6FD-403B-A48C-985A22F9E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14E12-31D5-4077-9D02-2BFFA477F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87F8B-5654-4824-9A86-3D50ECA5D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08B7-A1CD-4778-8D90-0641D4C8A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645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0A388-2A0F-46DF-BC3A-D971DCCBC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E3BCAD-3460-4AF8-9941-093F3F4EA1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07236-E85B-49DD-BD88-BEED5D105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573B1-E5D3-44BF-8941-E06B11D87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213F2-412C-4471-B7F4-FBB80F5DF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256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964E8-0D6C-4C49-8A32-C10CEF29F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17125-E6D1-4BFE-9569-C1FFCBB7CF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4F899-8784-4FD1-909A-9B11721123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0FAE36-4548-41AE-B3DB-A893AB77E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E62685-BC1F-4E60-9379-A76326394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A805BC-1C87-4058-B355-4F35B79E1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73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D1DEA-4EAD-4987-899F-096AA9BBA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CBA48-66EA-47C0-B972-7C965FB2DD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3E96E-E2EE-448B-A040-1329FE3B7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757212-18A7-440E-8522-59AA6F452D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C492D4-E062-439F-9E15-505349BCA8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76C238-4F84-4A8B-9B20-6265004E7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0FBDFF-9D4D-42AA-9006-D82850734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1AB2B1-7F9D-43C7-A08E-E49A5A9EC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816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F4D60-2AFC-41B7-AF01-D131B6FB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5C33A3-5063-4A89-81D1-11F689DD8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23D01D-33D2-43EB-A055-E7B82AD2F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A33D29-7159-4561-80D5-EA05D24BE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105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0E8AF2-82B2-4D19-9357-AFEC30EE4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78EF70-86AC-47C7-8B3D-9D4CBE7B1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D12BE3-B2BB-4007-AF74-35BDC8604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931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4E7C1-2BB2-4213-BA54-DFA1E395D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F451B-F16E-4683-917E-7E214881A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2EA252-C67F-44AB-AC6F-B7535FD1D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01A37-5A1D-48CE-84A1-7BFD5DDFE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E01CE2-5A2F-4916-8DEF-8A4D62460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025744-E3E6-4BB1-BA34-BFF81BB92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937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7099F-2E59-4E02-AD5C-677BD9855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84540F-90D5-48BE-8CD7-75DC269F2B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FD551-4987-414A-AB5E-9F00E172AD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2E4A44-B620-46D2-8AF2-DB0152569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7BFCE6-4C67-49BB-A9F4-3D3E69BB5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9A7BE-3367-4E1F-AD41-E825C3A4E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250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B99F5-E619-4DEA-8E09-0E59FA234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E0A494-E4C2-4186-979D-87B0B4981D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33C5D-F7CC-4D02-8CD7-1A24A81F0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DA3B9-FB65-449D-B57D-9F74DFE22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27BBC-D368-4D28-8CD0-CDAA0914C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109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6F7068-AE23-4A06-80A5-365E37BAA9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81E96D-91E7-4166-ABF5-0E94F32F17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40754-1F23-4507-A4B6-83C6312DA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EB869-8911-45AF-86CD-81C296CC5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B02DE9-5529-4FB1-ADAF-6FD7A3A70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87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BB6A5C-FA45-4394-B5F2-25FBD4EAF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B9A6A-3A4F-4323-8E40-83E8E72E50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E8796-54D7-4435-868C-B8B0AABB08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03F16-4D3E-413C-BDF5-E316FDEDC061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F50F7-EFD4-4673-9ECF-1FCEA07742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48C4E-35BA-4186-8D9D-E202B96B0E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C3054-4401-489F-ADDC-7F305783F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00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ywionbach.co.uk/" TargetMode="External"/><Relationship Id="rId2" Type="http://schemas.openxmlformats.org/officeDocument/2006/relationships/hyperlink" Target="https://www.brookings.edu/research/using-technology-to-personalize-learning-and-assess-students-in-real-tim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estschoolassociation.org/history-of-forest-school/" TargetMode="External"/><Relationship Id="rId5" Type="http://schemas.openxmlformats.org/officeDocument/2006/relationships/hyperlink" Target="https://www.forestschoolassociation.org/what-is-forest-school/" TargetMode="External"/><Relationship Id="rId4" Type="http://schemas.openxmlformats.org/officeDocument/2006/relationships/hyperlink" Target="https://www.estyn.gov.wales/sites/www.estyn.gov.wales/files/documents/Outdoor%20learning%3A%20%20an%20evaluation%20of%20learning%20in%20the%20outdoors%20for%20children%20under%20five%20in%20the%20Foundation%20Phase%20-%20September%202011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lwynbayforestschool.co.uk/en/forest-school/" TargetMode="External"/><Relationship Id="rId2" Type="http://schemas.openxmlformats.org/officeDocument/2006/relationships/hyperlink" Target="https://www.pinterest.co.uk/pin/7986859337123722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Sophi\AppData\Local\Packages\Microsoft.MicrosoftEdge_8wekyb3d8bbwe\TempState\Downloads\A_Brief_History_of_Forest_School_Part_2%20(1).pdf" TargetMode="External"/><Relationship Id="rId5" Type="http://schemas.openxmlformats.org/officeDocument/2006/relationships/hyperlink" Target="https://books.google.co.uk/books?hl=en&amp;lr=&amp;id=q-64DwAAQBAJ&amp;oi=fnd&amp;pg=PA17&amp;dq=friederich+frobel+theory+of+play&amp;ots=aNAVpIpawk&amp;sig=Sd2ooO0sjcPTpLejeFBD9Jw8IGE#v=onepage&amp;q=friederich%20frobel%20theory%20of%20play&amp;f=false" TargetMode="External"/><Relationship Id="rId4" Type="http://schemas.openxmlformats.org/officeDocument/2006/relationships/hyperlink" Target="http://clipart-library.com/image_gallery/n692958.jpg%20-%20Photo%203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nottingham.ac.uk/sustainablenottingham/2015/05/28/forest-school-at-the-university-of-nottingham/" TargetMode="External"/><Relationship Id="rId2" Type="http://schemas.openxmlformats.org/officeDocument/2006/relationships/hyperlink" Target="https://www.lboro.ac.uk/media-centre/press-releases/2017/october/study-reveals-forest-school-benefi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tudentblogs.le.ac.uk/interdisciplinary-science/tag/john-dewey/" TargetMode="External"/><Relationship Id="rId4" Type="http://schemas.openxmlformats.org/officeDocument/2006/relationships/hyperlink" Target="https://www.theguardian.com/education/2014/dec/09/the-school-in-the-woods-outdoor-education-modern-brita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62F1A-50C2-4F02-8733-9C30C007F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u="sng" dirty="0"/>
              <a:t>Forest Schools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FC0A6-0E09-411D-9805-D0CD324CD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 dirty="0"/>
              <a:t> My chosen topic is Forest Schools. </a:t>
            </a:r>
          </a:p>
          <a:p>
            <a:r>
              <a:rPr lang="en-GB" sz="1800" dirty="0"/>
              <a:t>Forest schools is a process that gives all learners regular opportunities to further their confidence and nurture their self -  esteem through hand – on learning experiences within a natural environment.  </a:t>
            </a:r>
          </a:p>
          <a:p>
            <a:r>
              <a:rPr lang="en-GB" sz="1800" dirty="0"/>
              <a:t> Forest schools allow children to learn through outdoor play, through interacting with their piers. </a:t>
            </a:r>
          </a:p>
          <a:p>
            <a:r>
              <a:rPr lang="en-GB" sz="1800" dirty="0"/>
              <a:t>The premise of a Forest School is to focus on the outside environment and the importance of fresh air. Additionally it focuses on Frobel’s theory of interactive education.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sign on the grass&#10;&#10;Description automatically generated">
            <a:extLst>
              <a:ext uri="{FF2B5EF4-FFF2-40B4-BE49-F238E27FC236}">
                <a16:creationId xmlns:a16="http://schemas.microsoft.com/office/drawing/2014/main" id="{33A15392-A419-4E0C-BDEE-CBCD128130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771460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ign next to a tree in a forest&#10;&#10;Description automatically generated">
            <a:extLst>
              <a:ext uri="{FF2B5EF4-FFF2-40B4-BE49-F238E27FC236}">
                <a16:creationId xmlns:a16="http://schemas.microsoft.com/office/drawing/2014/main" id="{DA87AC79-7386-4036-9B4B-05F2FCD54D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57" b="1488"/>
          <a:stretch/>
        </p:blipFill>
        <p:spPr>
          <a:xfrm>
            <a:off x="0" y="-11422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9D516-4C5E-4132-BC66-F0B841ECC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/>
              <a:t>Forest Schools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7116E-9A19-4313-BFE0-2A83A746F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  “There is no such thing as bad weather, only inappropriate clothing.” – The Guardian, no date.</a:t>
            </a:r>
          </a:p>
          <a:p>
            <a:r>
              <a:rPr lang="en-GB" sz="1800" dirty="0"/>
              <a:t> Children adapt easily to their environments. </a:t>
            </a:r>
          </a:p>
          <a:p>
            <a:r>
              <a:rPr lang="en-GB" sz="1800" dirty="0"/>
              <a:t> “They are learning through unstructured play”- The Guardian, no date. </a:t>
            </a:r>
          </a:p>
          <a:p>
            <a:r>
              <a:rPr lang="en-GB" sz="1800" dirty="0"/>
              <a:t> Forest schools are vitally important to children’s welfare and educational needs. </a:t>
            </a:r>
          </a:p>
        </p:txBody>
      </p:sp>
    </p:spTree>
    <p:extLst>
      <p:ext uri="{BB962C8B-B14F-4D97-AF65-F5344CB8AC3E}">
        <p14:creationId xmlns:p14="http://schemas.microsoft.com/office/powerpoint/2010/main" val="2851644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outdoor, person, man, grass&#10;&#10;Description automatically generated">
            <a:extLst>
              <a:ext uri="{FF2B5EF4-FFF2-40B4-BE49-F238E27FC236}">
                <a16:creationId xmlns:a16="http://schemas.microsoft.com/office/drawing/2014/main" id="{C5F3C00C-8663-4702-8D84-67AEB71E8A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3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724E9-B1E6-4734-A207-61B5D18E0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/>
              <a:t>The importance of Forest Schools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07CAC-958D-4131-943A-F65DEF975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100" dirty="0"/>
              <a:t> “The best classroom and the richest cupboard is roofed only by the sky.” – McMillan (1925) cited in </a:t>
            </a:r>
            <a:r>
              <a:rPr lang="en-GB" sz="1100" dirty="0" err="1"/>
              <a:t>Giardello</a:t>
            </a:r>
            <a:r>
              <a:rPr lang="en-GB" sz="1100" dirty="0"/>
              <a:t> (2013) </a:t>
            </a:r>
          </a:p>
          <a:p>
            <a:r>
              <a:rPr lang="en-GB" sz="1100" dirty="0"/>
              <a:t> This displays the importance of the outdoors. </a:t>
            </a:r>
          </a:p>
          <a:p>
            <a:r>
              <a:rPr lang="en-GB" sz="1100" dirty="0"/>
              <a:t>Forest schools are important for the following reasons </a:t>
            </a:r>
          </a:p>
          <a:p>
            <a:r>
              <a:rPr lang="en-GB" sz="1100" dirty="0"/>
              <a:t>Having a prepared environment allows for the opportunity for children to participate in activities.</a:t>
            </a:r>
          </a:p>
          <a:p>
            <a:r>
              <a:rPr lang="en-GB" sz="1100" dirty="0"/>
              <a:t> Stimulate their human instincts and interests for learning purposes.  </a:t>
            </a:r>
          </a:p>
          <a:p>
            <a:r>
              <a:rPr lang="en-GB" sz="1100" dirty="0"/>
              <a:t>It allows children's development to be supported. </a:t>
            </a:r>
          </a:p>
          <a:p>
            <a:r>
              <a:rPr lang="en-GB" sz="1100" dirty="0"/>
              <a:t> “The environment must be rich in motives which lend interest to activity and invite the child to conduct his own experiences.” Montessori (1955:81) 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51821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58C9B-3333-407D-9895-9F4B3BBDD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u="sng" dirty="0"/>
              <a:t>Friedrich Frobel 1782 - 1852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F0AC9-9160-4D9B-B7C7-0F1B710EB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 Frobel established there was a need for an interactive educational  process, called the kindergarten which translates to the ‘children’s Garden’. </a:t>
            </a:r>
          </a:p>
          <a:p>
            <a:r>
              <a:rPr lang="en-GB" sz="2000" dirty="0"/>
              <a:t> Freedom of play </a:t>
            </a:r>
          </a:p>
          <a:p>
            <a:r>
              <a:rPr lang="en-GB" sz="2000" dirty="0"/>
              <a:t> “Play is a child’s work” – Friedrich Froebel </a:t>
            </a:r>
          </a:p>
          <a:p>
            <a:r>
              <a:rPr lang="en-GB" sz="2000" dirty="0"/>
              <a:t> According to Frobel during childhood the individual should be familiar with nature. 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Content Placeholder 5" descr="Friedrich Froebel">
            <a:extLst>
              <a:ext uri="{FF2B5EF4-FFF2-40B4-BE49-F238E27FC236}">
                <a16:creationId xmlns:a16="http://schemas.microsoft.com/office/drawing/2014/main" id="{231BF229-E9A8-4988-9D45-D39FD3294AD4}"/>
              </a:ext>
            </a:extLst>
          </p:cNvPr>
          <p:cNvPicPr>
            <a:picLocks noGr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82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1016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AF864-D1A9-46E8-AFD9-02F1209E1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John Dewey 1859 - 1952</a:t>
            </a:r>
          </a:p>
        </p:txBody>
      </p:sp>
      <p:pic>
        <p:nvPicPr>
          <p:cNvPr id="6" name="Content Placeholder 5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5ED87C3F-91F8-4E48-964D-369D00DDCD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00" y="0"/>
            <a:ext cx="2032000" cy="20320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FED099-F1E3-434D-86DC-AAEABB32D22D}"/>
              </a:ext>
            </a:extLst>
          </p:cNvPr>
          <p:cNvSpPr txBox="1"/>
          <p:nvPr/>
        </p:nvSpPr>
        <p:spPr>
          <a:xfrm>
            <a:off x="756920" y="2242939"/>
            <a:ext cx="104190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Dewey believed that education needed to develop in order for children to have the best possible learning opportunities.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“If we teach today’s students as we taught yesterday’s, we rob them of tomorrow.”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Forest schools within the UK although it is a fairly new programme it is based on a rich heritage of learning  outdoors.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Within the 1970s and 80s to improve numeracy and literacy skills the education system altered and became predominantly a teacher outcome -  centred approach, this was the introduction of the national curriculum as we know it today.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After this time there was a need for different educational methods. Therefore, in the 1990s Forest Schools were discussed and later emerged.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“Give the pupils something to do, not something to learn; and the doing is of such a nature as to demand thinking; learning naturally results.” – John Dewey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displays the importance of Forest Schools. </a:t>
            </a:r>
          </a:p>
        </p:txBody>
      </p:sp>
    </p:spTree>
    <p:extLst>
      <p:ext uri="{BB962C8B-B14F-4D97-AF65-F5344CB8AC3E}">
        <p14:creationId xmlns:p14="http://schemas.microsoft.com/office/powerpoint/2010/main" val="125366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45A35D-02C2-4700-976D-B47A238FF5BB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37" b="13211"/>
          <a:stretch/>
        </p:blipFill>
        <p:spPr bwMode="auto">
          <a:xfrm>
            <a:off x="0" y="3637280"/>
            <a:ext cx="2577070" cy="32207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0C0EB1B-23C6-4D20-AAD3-9ADE7AB01B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240" y="0"/>
            <a:ext cx="4287520" cy="2164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12E35C-1EB1-4DEC-82F4-C6D2249E11FD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37" b="12738"/>
          <a:stretch/>
        </p:blipFill>
        <p:spPr bwMode="auto">
          <a:xfrm>
            <a:off x="9702800" y="3637280"/>
            <a:ext cx="2489200" cy="32207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B3FBD1-67AF-48D7-BBC5-976A451263A0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66" b="12738"/>
          <a:stretch/>
        </p:blipFill>
        <p:spPr bwMode="auto">
          <a:xfrm>
            <a:off x="3186670" y="3637280"/>
            <a:ext cx="2540000" cy="32207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D5FAA6-09F0-4A78-B045-83DF94739763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81" b="12810"/>
          <a:stretch/>
        </p:blipFill>
        <p:spPr bwMode="auto">
          <a:xfrm>
            <a:off x="6412230" y="3637280"/>
            <a:ext cx="2680970" cy="32207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65E4C45-7BC3-45B0-9D0A-5B0922BD0300}"/>
              </a:ext>
            </a:extLst>
          </p:cNvPr>
          <p:cNvSpPr txBox="1"/>
          <p:nvPr/>
        </p:nvSpPr>
        <p:spPr>
          <a:xfrm>
            <a:off x="391160" y="2062480"/>
            <a:ext cx="11409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visited </a:t>
            </a:r>
            <a:r>
              <a:rPr lang="en-GB" dirty="0" err="1"/>
              <a:t>Cywion</a:t>
            </a:r>
            <a:r>
              <a:rPr lang="en-GB" dirty="0"/>
              <a:t> Bach.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Cywon</a:t>
            </a:r>
            <a:r>
              <a:rPr lang="en-GB" dirty="0"/>
              <a:t> Bach won the award for best nursery of 2019.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were a variety of activity stations within the nursery.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example a camp fire and mud kitchens. </a:t>
            </a:r>
          </a:p>
        </p:txBody>
      </p:sp>
    </p:spTree>
    <p:extLst>
      <p:ext uri="{BB962C8B-B14F-4D97-AF65-F5344CB8AC3E}">
        <p14:creationId xmlns:p14="http://schemas.microsoft.com/office/powerpoint/2010/main" val="2707507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1100801">
            <a:extLst>
              <a:ext uri="{FF2B5EF4-FFF2-40B4-BE49-F238E27FC236}">
                <a16:creationId xmlns:a16="http://schemas.microsoft.com/office/drawing/2014/main" id="{F8D480CE-9887-4644-B1A2-0895883385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"/>
          <a:stretch/>
        </p:blipFill>
        <p:spPr bwMode="auto">
          <a:xfrm>
            <a:off x="0" y="-11422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8DC09-FA73-4533-8E56-F257B08BD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92" y="127169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2800" u="sng" dirty="0"/>
              <a:t>Tina Bruce</a:t>
            </a:r>
            <a:br>
              <a:rPr lang="en-GB" sz="2800" u="sng" dirty="0"/>
            </a:br>
            <a:r>
              <a:rPr lang="en-GB" sz="2800" u="sng" dirty="0"/>
              <a:t>12 features of play (1987) 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5A881-A32C-476F-972F-559DF3A77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28" y="1482290"/>
            <a:ext cx="5573028" cy="5755907"/>
          </a:xfrm>
        </p:spPr>
        <p:txBody>
          <a:bodyPr anchor="ctr">
            <a:normAutofit/>
          </a:bodyPr>
          <a:lstStyle/>
          <a:p>
            <a:r>
              <a:rPr lang="en-GB" sz="1400" dirty="0"/>
              <a:t> Using first hand experiences</a:t>
            </a:r>
          </a:p>
          <a:p>
            <a:r>
              <a:rPr lang="en-GB" sz="1400" dirty="0"/>
              <a:t> Making up rules </a:t>
            </a:r>
          </a:p>
          <a:p>
            <a:r>
              <a:rPr lang="en-GB" sz="1400" dirty="0"/>
              <a:t> Making props</a:t>
            </a:r>
          </a:p>
          <a:p>
            <a:r>
              <a:rPr lang="en-GB" sz="1400" dirty="0"/>
              <a:t> Choosing to play </a:t>
            </a:r>
          </a:p>
          <a:p>
            <a:r>
              <a:rPr lang="en-GB" sz="1400" dirty="0"/>
              <a:t> Rehearsing the future </a:t>
            </a:r>
          </a:p>
          <a:p>
            <a:r>
              <a:rPr lang="en-GB" sz="1400" dirty="0"/>
              <a:t> Pretending </a:t>
            </a:r>
          </a:p>
          <a:p>
            <a:r>
              <a:rPr lang="en-GB" sz="1400" dirty="0"/>
              <a:t> Playing alone </a:t>
            </a:r>
          </a:p>
          <a:p>
            <a:r>
              <a:rPr lang="en-GB" sz="1400" dirty="0"/>
              <a:t> Playing together </a:t>
            </a:r>
          </a:p>
          <a:p>
            <a:r>
              <a:rPr lang="en-GB" sz="1400" dirty="0"/>
              <a:t> Having a personal agenda </a:t>
            </a:r>
          </a:p>
          <a:p>
            <a:r>
              <a:rPr lang="en-GB" sz="1400" dirty="0"/>
              <a:t>Being deeply involved </a:t>
            </a:r>
          </a:p>
          <a:p>
            <a:r>
              <a:rPr lang="en-GB" sz="1400" dirty="0"/>
              <a:t>Trying out recent learning </a:t>
            </a:r>
          </a:p>
          <a:p>
            <a:r>
              <a:rPr lang="en-GB" sz="1400" dirty="0"/>
              <a:t>Co – ordinating ideas, feelings and relationships for free – flow play.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B3C18D-4C71-4E39-BE81-2B2029F66E7F}"/>
              </a:ext>
            </a:extLst>
          </p:cNvPr>
          <p:cNvSpPr txBox="1"/>
          <p:nvPr/>
        </p:nvSpPr>
        <p:spPr>
          <a:xfrm>
            <a:off x="2409023" y="3469574"/>
            <a:ext cx="3091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Forest schools are linked to Tina Bruce’s theory that by experiencing something first hand, as it allows an individual to better react to a variety of situations. </a:t>
            </a:r>
          </a:p>
        </p:txBody>
      </p:sp>
    </p:spTree>
    <p:extLst>
      <p:ext uri="{BB962C8B-B14F-4D97-AF65-F5344CB8AC3E}">
        <p14:creationId xmlns:p14="http://schemas.microsoft.com/office/powerpoint/2010/main" val="1032542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ree in a forest&#10;&#10;Description automatically generated">
            <a:extLst>
              <a:ext uri="{FF2B5EF4-FFF2-40B4-BE49-F238E27FC236}">
                <a16:creationId xmlns:a16="http://schemas.microsoft.com/office/drawing/2014/main" id="{7DE88084-369C-4C82-8AA8-E343096175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8DA3A-E292-41EE-8A54-72CA055F0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u="sng"/>
              <a:t>The Benefits of Forest Schools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21F30-B000-4D2C-9D5D-05D4273BF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500" dirty="0"/>
              <a:t> Children learn more efficiently through hands on learning experiences.</a:t>
            </a:r>
          </a:p>
          <a:p>
            <a:r>
              <a:rPr lang="en-GB" sz="1500" dirty="0"/>
              <a:t>Attending a Forest School allows a child to have experience with differing weather, seasons and the natural world. </a:t>
            </a:r>
          </a:p>
          <a:p>
            <a:r>
              <a:rPr lang="en-GB" sz="1500" dirty="0"/>
              <a:t> Allows them to:</a:t>
            </a:r>
          </a:p>
          <a:p>
            <a:r>
              <a:rPr lang="en-GB" sz="1500" dirty="0"/>
              <a:t>Use senses</a:t>
            </a:r>
          </a:p>
          <a:p>
            <a:r>
              <a:rPr lang="en-GB" sz="1500" dirty="0"/>
              <a:t>Physically active </a:t>
            </a:r>
          </a:p>
          <a:p>
            <a:r>
              <a:rPr lang="en-GB" sz="1500" dirty="0"/>
              <a:t>Enthusiastic </a:t>
            </a:r>
          </a:p>
          <a:p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943905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B85D4-15D4-47E4-A866-A518601C5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7FA39-AF56-407B-B810-D0041989C4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In conclusion Forest Schools are extremely beneficial for children's welfare and development. </a:t>
            </a:r>
          </a:p>
          <a:p>
            <a:r>
              <a:rPr lang="en-GB" dirty="0"/>
              <a:t> As a result of children learning better from hands on experiences, Forest Schools are extremely beneficial. </a:t>
            </a:r>
          </a:p>
          <a:p>
            <a:r>
              <a:rPr lang="en-GB" dirty="0"/>
              <a:t> Frobel and Dewey support this view. </a:t>
            </a:r>
          </a:p>
          <a:p>
            <a:r>
              <a:rPr lang="en-GB" dirty="0"/>
              <a:t> </a:t>
            </a:r>
            <a:r>
              <a:rPr lang="en-GB" dirty="0" err="1"/>
              <a:t>Cywion</a:t>
            </a:r>
            <a:r>
              <a:rPr lang="en-GB" dirty="0"/>
              <a:t> Bach gave me a first hand experience of what a Forest School is like. </a:t>
            </a:r>
          </a:p>
          <a:p>
            <a:r>
              <a:rPr lang="en-GB" dirty="0"/>
              <a:t> It allows the development of an individuals confidence.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747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4BF6F-6DF9-4C2F-A871-DDD13F5BF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0CBFD-234D-45CD-B63E-A677DE067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198" y="1825625"/>
            <a:ext cx="10515600" cy="4667250"/>
          </a:xfrm>
        </p:spPr>
        <p:txBody>
          <a:bodyPr>
            <a:normAutofit fontScale="85000" lnSpcReduction="10000"/>
          </a:bodyPr>
          <a:lstStyle/>
          <a:p>
            <a:r>
              <a:rPr lang="en-GB" sz="2600" dirty="0"/>
              <a:t>Brookings (2011) </a:t>
            </a:r>
            <a:r>
              <a:rPr lang="en-GB" sz="2600" i="1" dirty="0"/>
              <a:t>Using Technology to Personalise Learning and Assess Students in Real – Time </a:t>
            </a:r>
            <a:r>
              <a:rPr lang="en-GB" sz="2600" dirty="0"/>
              <a:t>Available </a:t>
            </a:r>
            <a:r>
              <a:rPr lang="en-GB" sz="2600" dirty="0" err="1"/>
              <a:t>at</a:t>
            </a:r>
            <a:r>
              <a:rPr lang="en-GB" sz="2600" i="1" dirty="0" err="1"/>
              <a:t>:</a:t>
            </a:r>
            <a:r>
              <a:rPr lang="en-GB" sz="2600" u="sng" dirty="0" err="1">
                <a:hlinkClick r:id="rId2"/>
              </a:rPr>
              <a:t>https</a:t>
            </a:r>
            <a:r>
              <a:rPr lang="en-GB" sz="2600" u="sng" dirty="0">
                <a:hlinkClick r:id="rId2"/>
              </a:rPr>
              <a:t>://www.brookings.edu/research/using-technology-to-personalize-learning-and-assess-students-in-real-time/</a:t>
            </a:r>
            <a:r>
              <a:rPr lang="en-GB" sz="2600" dirty="0"/>
              <a:t> (Accessed at: 07/01/2020)</a:t>
            </a:r>
          </a:p>
          <a:p>
            <a:r>
              <a:rPr lang="en-GB" sz="2600" dirty="0" err="1"/>
              <a:t>Cywion</a:t>
            </a:r>
            <a:r>
              <a:rPr lang="en-GB" sz="2600" dirty="0"/>
              <a:t> Bach Image 1 </a:t>
            </a:r>
            <a:r>
              <a:rPr lang="en-GB" sz="2600" u="sng" dirty="0">
                <a:hlinkClick r:id="rId3"/>
              </a:rPr>
              <a:t>http://cywionbach.co.uk/</a:t>
            </a:r>
            <a:r>
              <a:rPr lang="en-GB" sz="2600" dirty="0"/>
              <a:t> (Accessed on: 07/01/2020)</a:t>
            </a:r>
          </a:p>
          <a:p>
            <a:r>
              <a:rPr lang="en-GB" sz="2600" dirty="0"/>
              <a:t>Estyn (2011) </a:t>
            </a:r>
            <a:r>
              <a:rPr lang="en-GB" sz="2600" i="1" dirty="0"/>
              <a:t>Outdoor Learning </a:t>
            </a:r>
            <a:r>
              <a:rPr lang="en-GB" sz="2600" dirty="0"/>
              <a:t>Available at: </a:t>
            </a:r>
            <a:r>
              <a:rPr lang="en-GB" sz="2600" u="sng" dirty="0">
                <a:hlinkClick r:id="rId4"/>
              </a:rPr>
              <a:t>https://www.estyn.gov.wales/sites/www.estyn.gov.wales/files/documents/Outdoor%20learning%3A%20%20an%20evaluation%20of%20learning%20in%20the%20outdoors%20for%20children%20under%20five%20in%20the%20Foundation%20Phase%20-%20September%202011.pdf</a:t>
            </a:r>
            <a:r>
              <a:rPr lang="en-GB" sz="2600" dirty="0"/>
              <a:t> (Accessed on: 03/01/2020) </a:t>
            </a:r>
          </a:p>
          <a:p>
            <a:r>
              <a:rPr lang="en-GB" sz="2600" dirty="0"/>
              <a:t>Forest School (no date) </a:t>
            </a:r>
            <a:r>
              <a:rPr lang="en-GB" sz="2600" i="1" dirty="0"/>
              <a:t>What is Forest School?</a:t>
            </a:r>
            <a:r>
              <a:rPr lang="en-GB" sz="2600" dirty="0"/>
              <a:t>  Available at: </a:t>
            </a:r>
            <a:r>
              <a:rPr lang="en-GB" sz="2600" u="sng" dirty="0">
                <a:hlinkClick r:id="rId5"/>
              </a:rPr>
              <a:t>https://www.forestschoolassociation.org/what-is-forest-school/</a:t>
            </a:r>
            <a:r>
              <a:rPr lang="en-GB" sz="2600" dirty="0"/>
              <a:t> (Accessed on: 10/10/2020) </a:t>
            </a:r>
          </a:p>
          <a:p>
            <a:r>
              <a:rPr lang="en-GB" sz="2600" dirty="0"/>
              <a:t>Forest School Association (no date) </a:t>
            </a:r>
            <a:r>
              <a:rPr lang="en-GB" sz="2600" i="1" dirty="0"/>
              <a:t>What is Forest School? </a:t>
            </a:r>
            <a:r>
              <a:rPr lang="en-GB" sz="2600" dirty="0"/>
              <a:t>Available at: </a:t>
            </a:r>
            <a:r>
              <a:rPr lang="en-GB" sz="2600" u="sng" dirty="0">
                <a:hlinkClick r:id="rId6"/>
              </a:rPr>
              <a:t>https://www.forestschoolassociation.org/history-of-forest-school/</a:t>
            </a:r>
            <a:r>
              <a:rPr lang="en-GB" sz="2600" dirty="0"/>
              <a:t> (Accessed on: 07/01/2020)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842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6040E-1548-42C2-B238-4B92C43E2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95363-8E1C-480C-A55D-A459862D7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600" dirty="0"/>
              <a:t>Forest Schools Image 1 </a:t>
            </a:r>
            <a:r>
              <a:rPr lang="en-GB" sz="2600" u="sng" dirty="0">
                <a:hlinkClick r:id="rId2"/>
              </a:rPr>
              <a:t>https://www.pinterest.co.uk/pin/79868593371237224/</a:t>
            </a:r>
            <a:r>
              <a:rPr lang="en-GB" sz="2600" dirty="0"/>
              <a:t> (Accessed on: 10/01/2020) </a:t>
            </a:r>
          </a:p>
          <a:p>
            <a:r>
              <a:rPr lang="en-GB" sz="2600" dirty="0"/>
              <a:t>Forest Schools Image 3, 7 and 8 </a:t>
            </a:r>
            <a:r>
              <a:rPr lang="en-GB" sz="2600" u="sng" dirty="0">
                <a:hlinkClick r:id="rId3"/>
              </a:rPr>
              <a:t>http://www.colwynbayforestschool.co.uk/en/forest-school/</a:t>
            </a:r>
            <a:r>
              <a:rPr lang="en-GB" sz="2600" dirty="0"/>
              <a:t> (Accessed on: 10/01/2020)  </a:t>
            </a:r>
          </a:p>
          <a:p>
            <a:r>
              <a:rPr lang="en-GB" sz="2600" dirty="0"/>
              <a:t>Forest Schools Image </a:t>
            </a:r>
            <a:r>
              <a:rPr lang="en-GB" sz="2600" u="sng" dirty="0">
                <a:hlinkClick r:id="rId4"/>
              </a:rPr>
              <a:t>http://clipart-library.com/image_gallery/n692958.jpg - Photo 3</a:t>
            </a:r>
            <a:r>
              <a:rPr lang="en-GB" sz="2600" dirty="0"/>
              <a:t> (Accessed on: 10/01/2020) </a:t>
            </a:r>
          </a:p>
          <a:p>
            <a:r>
              <a:rPr lang="en-GB" sz="2600" dirty="0"/>
              <a:t>Friedrich Frobel (no date) </a:t>
            </a:r>
            <a:r>
              <a:rPr lang="en-GB" sz="2600" i="1" dirty="0"/>
              <a:t>How children learn</a:t>
            </a:r>
            <a:r>
              <a:rPr lang="en-GB" sz="2600" dirty="0"/>
              <a:t> Available at: </a:t>
            </a:r>
            <a:r>
              <a:rPr lang="en-GB" sz="2600" u="sng" dirty="0">
                <a:hlinkClick r:id="rId5"/>
              </a:rPr>
              <a:t>https://books.google.co.uk/books?hl=en&amp;lr=&amp;id=q-64DwAAQBAJ&amp;oi=fnd&amp;pg=PA17&amp;dq=friederich+frobel+theory+of+play&amp;ots=aNAVpIpawk&amp;sig=Sd2ooO0sjcPTpLejeFBD9Jw8IGE#v=onepage&amp;q=friederich%20frobel%20theory%20of%20play&amp;f=false</a:t>
            </a:r>
            <a:r>
              <a:rPr lang="en-GB" sz="2600" dirty="0"/>
              <a:t> (Available at: 07/07/2020)</a:t>
            </a:r>
          </a:p>
          <a:p>
            <a:r>
              <a:rPr lang="en-US" sz="2600" dirty="0" err="1"/>
              <a:t>Giardello</a:t>
            </a:r>
            <a:r>
              <a:rPr lang="en-US" sz="2600" dirty="0"/>
              <a:t>, P. (2013) </a:t>
            </a:r>
            <a:r>
              <a:rPr lang="en-US" sz="2600" i="1" dirty="0"/>
              <a:t>Pioneers in Early Childhood Education: The roots and legacies of Rachel and Margaret McMillan, Maria Montessori and Susan Isaacs </a:t>
            </a:r>
            <a:r>
              <a:rPr lang="en-US" sz="2600" dirty="0"/>
              <a:t>London: Routledge (Lecture) University of Wales, Trinity Saint David </a:t>
            </a:r>
            <a:r>
              <a:rPr lang="en-GB" sz="2600" dirty="0"/>
              <a:t>(Accessed on: 10/10/2020) </a:t>
            </a:r>
          </a:p>
          <a:p>
            <a:r>
              <a:rPr lang="en-GB" sz="2600" dirty="0"/>
              <a:t>Horizons (no date)</a:t>
            </a:r>
            <a:r>
              <a:rPr lang="en-GB" sz="2600" i="1" dirty="0"/>
              <a:t> Professional Development for Outdoor Practitioners </a:t>
            </a:r>
            <a:r>
              <a:rPr lang="en-GB" sz="2600" dirty="0"/>
              <a:t>Available at: </a:t>
            </a:r>
            <a:r>
              <a:rPr lang="en-GB" sz="2600" u="sng" dirty="0">
                <a:hlinkClick r:id="rId6"/>
              </a:rPr>
              <a:t>file:///C:/Users/Sophi/AppData/Local/Packages/Microsoft.MicrosoftEdge_8wekyb3d8bbwe/TempState/Downloads/A_Brief_History_of_Forest_School_Part_2%20(1).pdf</a:t>
            </a:r>
            <a:r>
              <a:rPr lang="en-GB" sz="2600" dirty="0"/>
              <a:t> (Accessed on: 10/01/2020)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464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C3D66-3291-496C-8287-21F827892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394A9-3F39-4B1B-AA78-989522BF2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Loughborough University, Study reveals how Forest Schools can benefit children’s development </a:t>
            </a:r>
            <a:r>
              <a:rPr lang="en-GB" sz="2600" u="sng" dirty="0">
                <a:hlinkClick r:id="rId2"/>
              </a:rPr>
              <a:t>https://www.lboro.ac.uk/media-centre/press-releases/2017/october/study-reveals-forest-school-benefits/</a:t>
            </a:r>
            <a:r>
              <a:rPr lang="en-GB" sz="2600" dirty="0"/>
              <a:t> (Accessed on: 10/01/2020) </a:t>
            </a:r>
          </a:p>
          <a:p>
            <a:r>
              <a:rPr lang="en-GB" sz="2600" dirty="0"/>
              <a:t>Nottingham University Image 2 </a:t>
            </a:r>
            <a:r>
              <a:rPr lang="en-GB" sz="2600" u="sng" dirty="0">
                <a:hlinkClick r:id="rId3"/>
              </a:rPr>
              <a:t>http://blogs.nottingham.ac.uk/sustainablenottingham/2015/05/28/forest-school-at-the-university-of-nottingham/</a:t>
            </a:r>
            <a:r>
              <a:rPr lang="en-GB" sz="2600" dirty="0"/>
              <a:t> (Accessed on: 10/01/2020)</a:t>
            </a:r>
          </a:p>
          <a:p>
            <a:r>
              <a:rPr lang="en-GB" sz="2600" dirty="0"/>
              <a:t>The Guardian (no date) </a:t>
            </a:r>
            <a:r>
              <a:rPr lang="en-GB" sz="2600" i="1" dirty="0"/>
              <a:t>Forest Schools: fires, trees and mud pies </a:t>
            </a:r>
            <a:r>
              <a:rPr lang="en-GB" sz="2600" dirty="0"/>
              <a:t>Available at: </a:t>
            </a:r>
            <a:r>
              <a:rPr lang="en-GB" sz="2600" u="sng" dirty="0">
                <a:hlinkClick r:id="rId4"/>
              </a:rPr>
              <a:t>https://www.theguardian.com/education/2014/dec/09/the-school-in-the-woods-outdoor-education-modern-britain</a:t>
            </a:r>
            <a:r>
              <a:rPr lang="en-GB" sz="2600" dirty="0"/>
              <a:t> (Accessed on: 10/10/2020) </a:t>
            </a:r>
          </a:p>
          <a:p>
            <a:r>
              <a:rPr lang="en-GB" sz="2600" dirty="0"/>
              <a:t>University of Leicester (2013) </a:t>
            </a:r>
            <a:r>
              <a:rPr lang="en-GB" sz="2600" i="1" dirty="0"/>
              <a:t>John Dewey </a:t>
            </a:r>
            <a:r>
              <a:rPr lang="en-GB" sz="2600" dirty="0"/>
              <a:t>Available at:  </a:t>
            </a:r>
            <a:r>
              <a:rPr lang="en-GB" sz="2600" u="sng" dirty="0">
                <a:hlinkClick r:id="rId5"/>
              </a:rPr>
              <a:t>https://studentblogs.le.ac.uk/interdisciplinary-science/tag/john-dewey/</a:t>
            </a:r>
            <a:r>
              <a:rPr lang="en-GB" sz="2600" dirty="0"/>
              <a:t> (Accessed on 08/01/2020)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124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1663B0E-1BDE-44BC-A3AE-69582F6F40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F5F94A-A40F-4BB8-AB1F-63599A75E2A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107B20-776C-411B-8D15-88FF432DC712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1346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Forest Schools </vt:lpstr>
      <vt:lpstr>Forest Schools </vt:lpstr>
      <vt:lpstr>The importance of Forest Schools </vt:lpstr>
      <vt:lpstr>Friedrich Frobel 1782 - 1852</vt:lpstr>
      <vt:lpstr>John Dewey 1859 - 1952</vt:lpstr>
      <vt:lpstr>PowerPoint Presentation</vt:lpstr>
      <vt:lpstr>Tina Bruce 12 features of play (1987)  </vt:lpstr>
      <vt:lpstr>The Benefits of Forest Schools </vt:lpstr>
      <vt:lpstr>Conclusion </vt:lpstr>
      <vt:lpstr>Reference List </vt:lpstr>
      <vt:lpstr>Reference List continued </vt:lpstr>
      <vt:lpstr>Reference List continued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Schools</dc:title>
  <dc:creator>Sophie Hughes</dc:creator>
  <cp:lastModifiedBy>Sophie Hughes</cp:lastModifiedBy>
  <cp:revision>6</cp:revision>
  <dcterms:created xsi:type="dcterms:W3CDTF">2020-01-13T16:30:24Z</dcterms:created>
  <dcterms:modified xsi:type="dcterms:W3CDTF">2020-01-13T21:33:32Z</dcterms:modified>
</cp:coreProperties>
</file>