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7" r:id="rId1"/>
  </p:sldMasterIdLst>
  <p:sldIdLst>
    <p:sldId id="258" r:id="rId2"/>
    <p:sldId id="263" r:id="rId3"/>
    <p:sldId id="264" r:id="rId4"/>
    <p:sldId id="265" r:id="rId5"/>
    <p:sldId id="266" r:id="rId6"/>
    <p:sldId id="267" r:id="rId7"/>
    <p:sldId id="269" r:id="rId8"/>
    <p:sldId id="259" r:id="rId9"/>
    <p:sldId id="260" r:id="rId10"/>
    <p:sldId id="270" r:id="rId11"/>
    <p:sldId id="261" r:id="rId12"/>
    <p:sldId id="262"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p:scale>
          <a:sx n="66" d="100"/>
          <a:sy n="66" d="100"/>
        </p:scale>
        <p:origin x="605" y="31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C64F3F4-CE19-49F8-9EF4-FF4EE52031C2}" type="datetimeFigureOut">
              <a:rPr lang="en-GB" smtClean="0"/>
              <a:t>31/07/2023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42412285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C64F3F4-CE19-49F8-9EF4-FF4EE52031C2}" type="datetimeFigureOut">
              <a:rPr lang="en-GB" smtClean="0"/>
              <a:t>31/07/2023</a:t>
            </a:fld>
            <a:endParaRPr lang="en-GB"/>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7749221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31/07/2023</a:t>
            </a:fld>
            <a:endParaRPr lang="en-GB"/>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7437847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C64F3F4-CE19-49F8-9EF4-FF4EE52031C2}" type="datetimeFigureOut">
              <a:rPr lang="en-GB" smtClean="0"/>
              <a:t>31/07/2023</a:t>
            </a:fld>
            <a:endParaRPr lang="en-GB"/>
          </a:p>
        </p:txBody>
      </p:sp>
      <p:sp>
        <p:nvSpPr>
          <p:cNvPr id="6" name="Footer Placeholder 5"/>
          <p:cNvSpPr>
            <a:spLocks noGrp="1"/>
          </p:cNvSpPr>
          <p:nvPr>
            <p:ph type="ftr" sz="quarter" idx="11"/>
          </p:nvPr>
        </p:nvSpPr>
        <p:spPr/>
        <p:txBody>
          <a:bodyPr/>
          <a:lstStyle/>
          <a:p>
            <a:r>
              <a:rPr lang="en-US"/>
              <a:t>
              </a:t>
            </a:r>
            <a:endParaRPr lang="en-US" dirty="0"/>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6492807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C64F3F4-CE19-49F8-9EF4-FF4EE52031C2}" type="datetimeFigureOut">
              <a:rPr lang="en-GB" smtClean="0"/>
              <a:t>31/07/2023</a:t>
            </a:fld>
            <a:endParaRPr lang="en-GB"/>
          </a:p>
        </p:txBody>
      </p:sp>
      <p:sp>
        <p:nvSpPr>
          <p:cNvPr id="8" name="Footer Placeholder 7"/>
          <p:cNvSpPr>
            <a:spLocks noGrp="1"/>
          </p:cNvSpPr>
          <p:nvPr>
            <p:ph type="ftr" sz="quarter" idx="11"/>
          </p:nvPr>
        </p:nvSpPr>
        <p:spPr/>
        <p:txBody>
          <a:bodyPr/>
          <a:lstStyle/>
          <a:p>
            <a:r>
              <a:rPr lang="en-US"/>
              <a:t>
              </a:t>
            </a:r>
            <a:endParaRPr lang="en-US" dirty="0"/>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1628214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9C64F3F4-CE19-49F8-9EF4-FF4EE52031C2}" type="datetimeFigureOut">
              <a:rPr lang="en-GB" smtClean="0"/>
              <a:t>31/07/2023</a:t>
            </a:fld>
            <a:endParaRPr lang="en-GB"/>
          </a:p>
        </p:txBody>
      </p:sp>
      <p:sp>
        <p:nvSpPr>
          <p:cNvPr id="5" name="Footer Placeholder 3"/>
          <p:cNvSpPr>
            <a:spLocks noGrp="1"/>
          </p:cNvSpPr>
          <p:nvPr>
            <p:ph type="ftr" sz="quarter" idx="11"/>
          </p:nvPr>
        </p:nvSpPr>
        <p:spPr/>
        <p:txBody>
          <a:bodyPr/>
          <a:lstStyle/>
          <a:p>
            <a:r>
              <a:rPr lang="en-US"/>
              <a:t>
              </a:t>
            </a:r>
            <a:endParaRPr lang="en-US" dirty="0"/>
          </a:p>
        </p:txBody>
      </p:sp>
      <p:sp>
        <p:nvSpPr>
          <p:cNvPr id="6"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6636600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9C64F3F4-CE19-49F8-9EF4-FF4EE52031C2}" type="datetimeFigureOut">
              <a:rPr lang="en-GB" smtClean="0"/>
              <a:t>31/07/2023</a:t>
            </a:fld>
            <a:endParaRPr lang="en-GB"/>
          </a:p>
        </p:txBody>
      </p:sp>
      <p:sp>
        <p:nvSpPr>
          <p:cNvPr id="5" name="Footer Placeholder 2"/>
          <p:cNvSpPr>
            <a:spLocks noGrp="1"/>
          </p:cNvSpPr>
          <p:nvPr>
            <p:ph type="ftr" sz="quarter" idx="11"/>
          </p:nvPr>
        </p:nvSpPr>
        <p:spPr/>
        <p:txBody>
          <a:bodyPr/>
          <a:lstStyle/>
          <a:p>
            <a:r>
              <a:rPr lang="en-US"/>
              <a:t>
              </a:t>
            </a:r>
            <a:endParaRPr lang="en-US" dirty="0"/>
          </a:p>
        </p:txBody>
      </p:sp>
      <p:sp>
        <p:nvSpPr>
          <p:cNvPr id="6"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7118598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4"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9C64F3F4-CE19-49F8-9EF4-FF4EE52031C2}" type="datetimeFigureOut">
              <a:rPr lang="en-GB" smtClean="0"/>
              <a:t>31/07/2023</a:t>
            </a:fld>
            <a:endParaRPr lang="en-GB"/>
          </a:p>
        </p:txBody>
      </p:sp>
      <p:sp>
        <p:nvSpPr>
          <p:cNvPr id="5" name="Footer Placeholder 5"/>
          <p:cNvSpPr>
            <a:spLocks noGrp="1"/>
          </p:cNvSpPr>
          <p:nvPr>
            <p:ph type="ftr" sz="quarter" idx="11"/>
          </p:nvPr>
        </p:nvSpPr>
        <p:spPr/>
        <p:txBody>
          <a:bodyPr/>
          <a:lstStyle/>
          <a:p>
            <a:r>
              <a:rPr lang="en-US"/>
              <a:t>
              </a:t>
            </a:r>
            <a:endParaRPr lang="en-US" dirty="0"/>
          </a:p>
        </p:txBody>
      </p:sp>
      <p:sp>
        <p:nvSpPr>
          <p:cNvPr id="6"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8113784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31/07/2023</a:t>
            </a:fld>
            <a:endParaRPr lang="en-GB"/>
          </a:p>
        </p:txBody>
      </p:sp>
      <p:sp>
        <p:nvSpPr>
          <p:cNvPr id="6" name="Footer Placeholder 5"/>
          <p:cNvSpPr>
            <a:spLocks noGrp="1"/>
          </p:cNvSpPr>
          <p:nvPr>
            <p:ph type="ftr" sz="quarter" idx="11"/>
          </p:nvPr>
        </p:nvSpPr>
        <p:spPr/>
        <p:txBody>
          <a:bodyPr/>
          <a:lstStyle/>
          <a:p>
            <a:r>
              <a:rPr lang="en-US"/>
              <a:t>
              </a:t>
            </a:r>
            <a:endParaRPr lang="en-US" dirty="0"/>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644797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pPr/>
              <a:t>31/07/2023</a:t>
            </a:fld>
            <a:endParaRPr lang="en-GB" dirty="0"/>
          </a:p>
        </p:txBody>
      </p:sp>
      <p:sp>
        <p:nvSpPr>
          <p:cNvPr id="6" name="Footer Placeholder 5"/>
          <p:cNvSpPr>
            <a:spLocks noGrp="1"/>
          </p:cNvSpPr>
          <p:nvPr>
            <p:ph type="ftr" sz="quarter" idx="11"/>
          </p:nvPr>
        </p:nvSpPr>
        <p:spPr/>
        <p:txBody>
          <a:bodyPr/>
          <a:lstStyle/>
          <a:p>
            <a:r>
              <a:rPr lang="en-US"/>
              <a:t>
              </a:t>
            </a:r>
            <a:endParaRPr lang="en-US" dirty="0"/>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18082849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pPr/>
              <a:t>31/07/2023</a:t>
            </a:fld>
            <a:endParaRPr lang="en-GB"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367148624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4" name="Text Placeholder 3"/>
          <p:cNvSpPr>
            <a:spLocks noGrp="1"/>
          </p:cNvSpPr>
          <p:nvPr>
            <p:ph type="body" sz="half" idx="13"/>
          </p:nvPr>
        </p:nvSpPr>
        <p:spPr>
          <a:xfrm>
            <a:off x="1930400" y="3771174"/>
            <a:ext cx="7385828" cy="342174"/>
          </a:xfrm>
        </p:spPr>
        <p:txBody>
          <a:bodyPr anchor="t">
            <a:normAutofit/>
          </a:bodyPr>
          <a:lstStyle>
            <a:lvl1pPr marL="0" indent="0">
              <a:buNone/>
              <a:defRPr lang="en-US" sz="1400" b="0" i="0" kern="1200" cap="small" dirty="0">
                <a:solidFill>
                  <a:schemeClr val="accent1"/>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pPr/>
              <a:t>31/07/2023</a:t>
            </a:fld>
            <a:endParaRPr lang="en-GB"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dirty="0"/>
          </a:p>
        </p:txBody>
      </p:sp>
      <p:sp>
        <p:nvSpPr>
          <p:cNvPr id="11" name="TextBox 10"/>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dirty="0"/>
              <a:t>“</a:t>
            </a:r>
          </a:p>
        </p:txBody>
      </p:sp>
      <p:sp>
        <p:nvSpPr>
          <p:cNvPr id="13" name="TextBox 12"/>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286258397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59"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pPr/>
              <a:t>31/07/2023</a:t>
            </a:fld>
            <a:endParaRPr lang="en-GB"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360585480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9C64F3F4-CE19-49F8-9EF4-FF4EE52031C2}" type="datetimeFigureOut">
              <a:rPr lang="en-GB" smtClean="0"/>
              <a:pPr/>
              <a:t>31/07/2023</a:t>
            </a:fld>
            <a:endParaRPr lang="en-GB" dirty="0"/>
          </a:p>
        </p:txBody>
      </p:sp>
      <p:sp>
        <p:nvSpPr>
          <p:cNvPr id="4"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194467877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9C64F3F4-CE19-49F8-9EF4-FF4EE52031C2}" type="datetimeFigureOut">
              <a:rPr lang="en-GB" smtClean="0"/>
              <a:pPr/>
              <a:t>31/07/2023</a:t>
            </a:fld>
            <a:endParaRPr lang="en-GB" dirty="0"/>
          </a:p>
        </p:txBody>
      </p:sp>
      <p:sp>
        <p:nvSpPr>
          <p:cNvPr id="4"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19657869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C64F3F4-CE19-49F8-9EF4-FF4EE52031C2}" type="datetimeFigureOut">
              <a:rPr lang="en-GB" smtClean="0"/>
              <a:t>31/07/2023</a:t>
            </a:fld>
            <a:endParaRPr lang="en-GB"/>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70756656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C64F3F4-CE19-49F8-9EF4-FF4EE52031C2}" type="datetimeFigureOut">
              <a:rPr lang="en-GB" smtClean="0"/>
              <a:t>31/07/2023</a:t>
            </a:fld>
            <a:endParaRPr lang="en-GB"/>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4139816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accent1">
                  <a:lumMod val="60000"/>
                  <a:lumOff val="40000"/>
                  <a:alpha val="7000"/>
                </a:schemeClr>
              </a:gs>
              <a:gs pos="69000">
                <a:schemeClr val="accent1">
                  <a:lumMod val="60000"/>
                  <a:lumOff val="40000"/>
                  <a:alpha val="0"/>
                </a:schemeClr>
              </a:gs>
              <a:gs pos="36000">
                <a:schemeClr val="accent1">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713"/>
          <a:stretch/>
        </p:blipFill>
        <p:spPr>
          <a:xfrm>
            <a:off x="8000197" y="0"/>
            <a:ext cx="1603387" cy="1143000"/>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4199"/>
          <a:stretch/>
        </p:blipFill>
        <p:spPr>
          <a:xfrm>
            <a:off x="8609012" y="6092866"/>
            <a:ext cx="993734" cy="765134"/>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9C64F3F4-CE19-49F8-9EF4-FF4EE52031C2}" type="datetimeFigureOut">
              <a:rPr lang="en-GB" smtClean="0"/>
              <a:pPr/>
              <a:t>31/07/2023</a:t>
            </a:fld>
            <a:endParaRPr lang="en-GB"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r>
              <a:rPr lang="en-US"/>
              <a:t>
              </a:t>
            </a:r>
            <a:endParaRPr lang="en-US" dirty="0"/>
          </a:p>
        </p:txBody>
      </p:sp>
      <p:sp>
        <p:nvSpPr>
          <p:cNvPr id="6" name="Slide Number Placeholder 5"/>
          <p:cNvSpPr>
            <a:spLocks noGrp="1"/>
          </p:cNvSpPr>
          <p:nvPr>
            <p:ph type="sldNum" sz="quarter" idx="4"/>
          </p:nvPr>
        </p:nvSpPr>
        <p:spPr>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1425565470"/>
      </p:ext>
    </p:extLst>
  </p:cSld>
  <p:clrMap bg1="dk1" tx1="lt1" bg2="dk2" tx2="lt2" accent1="accent1" accent2="accent2" accent3="accent3" accent4="accent4" accent5="accent5" accent6="accent6" hlink="hlink" folHlink="folHlink"/>
  <p:sldLayoutIdLst>
    <p:sldLayoutId id="2147483738" r:id="rId1"/>
    <p:sldLayoutId id="2147483739" r:id="rId2"/>
    <p:sldLayoutId id="2147483740" r:id="rId3"/>
    <p:sldLayoutId id="2147483741" r:id="rId4"/>
    <p:sldLayoutId id="2147483742" r:id="rId5"/>
    <p:sldLayoutId id="2147483743" r:id="rId6"/>
    <p:sldLayoutId id="2147483744" r:id="rId7"/>
    <p:sldLayoutId id="2147483745" r:id="rId8"/>
    <p:sldLayoutId id="2147483746" r:id="rId9"/>
    <p:sldLayoutId id="2147483747" r:id="rId10"/>
    <p:sldLayoutId id="2147483748" r:id="rId11"/>
    <p:sldLayoutId id="2147483749" r:id="rId12"/>
    <p:sldLayoutId id="2147483750" r:id="rId13"/>
    <p:sldLayoutId id="2147483751" r:id="rId14"/>
    <p:sldLayoutId id="2147483752" r:id="rId15"/>
    <p:sldLayoutId id="2147483753" r:id="rId16"/>
    <p:sldLayoutId id="2147483754"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www.towerhamletstogether.com/the-challenge" TargetMode="External"/><Relationship Id="rId2" Type="http://schemas.openxmlformats.org/officeDocument/2006/relationships/hyperlink" Target="https://www.towerhamlets.gov.uk/lgnl/community_and_living/borough_statistics/Borough_profile.aspx"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30333" y="1"/>
            <a:ext cx="9138699" cy="3298784"/>
          </a:xfrm>
        </p:spPr>
        <p:txBody>
          <a:bodyPr>
            <a:normAutofit/>
          </a:bodyPr>
          <a:lstStyle/>
          <a:p>
            <a:r>
              <a:rPr lang="en-GB" altLang="en-US" sz="4000" b="1" dirty="0">
                <a:solidFill>
                  <a:schemeClr val="bg1"/>
                </a:solidFill>
              </a:rPr>
              <a:t>Community Care and Development</a:t>
            </a:r>
            <a:br>
              <a:rPr lang="en-GB" altLang="en-US" sz="4000" b="1" dirty="0">
                <a:solidFill>
                  <a:schemeClr val="bg1"/>
                </a:solidFill>
              </a:rPr>
            </a:br>
            <a:r>
              <a:rPr lang="en-GB" altLang="en-US" sz="4000" b="1" dirty="0">
                <a:solidFill>
                  <a:schemeClr val="bg1"/>
                </a:solidFill>
              </a:rPr>
              <a:t>(BMHP6022)</a:t>
            </a:r>
            <a:br>
              <a:rPr lang="en-GB" altLang="en-US" sz="4000" b="1" dirty="0">
                <a:solidFill>
                  <a:schemeClr val="bg1"/>
                </a:solidFill>
              </a:rPr>
            </a:br>
            <a:r>
              <a:rPr lang="ro-RO" altLang="en-US" sz="2400" b="1" dirty="0">
                <a:solidFill>
                  <a:schemeClr val="bg1"/>
                </a:solidFill>
              </a:rPr>
              <a:t>Student Name Liliana Turbatu</a:t>
            </a:r>
            <a:br>
              <a:rPr lang="ro-RO" altLang="en-US" sz="2400" b="1" dirty="0">
                <a:solidFill>
                  <a:schemeClr val="bg1"/>
                </a:solidFill>
              </a:rPr>
            </a:br>
            <a:r>
              <a:rPr lang="ro-RO" altLang="en-US" sz="2400" b="1" dirty="0">
                <a:solidFill>
                  <a:schemeClr val="bg1"/>
                </a:solidFill>
              </a:rPr>
              <a:t>Student ID 1919066</a:t>
            </a:r>
            <a:br>
              <a:rPr lang="ro-RO" altLang="en-US" sz="2400" b="1" dirty="0">
                <a:solidFill>
                  <a:schemeClr val="bg1"/>
                </a:solidFill>
              </a:rPr>
            </a:br>
            <a:r>
              <a:rPr lang="ro-RO" altLang="en-US" sz="2400" b="1" dirty="0">
                <a:solidFill>
                  <a:schemeClr val="bg1"/>
                </a:solidFill>
              </a:rPr>
              <a:t>Lecturer Name Dr Laila Surani</a:t>
            </a:r>
            <a:br>
              <a:rPr lang="en-GB" altLang="en-US" sz="5400" b="1" dirty="0">
                <a:solidFill>
                  <a:schemeClr val="bg1"/>
                </a:solidFill>
              </a:rPr>
            </a:br>
            <a:endParaRPr lang="en-GB" altLang="en-US" sz="5400" b="1" dirty="0">
              <a:solidFill>
                <a:schemeClr val="bg1"/>
              </a:solidFill>
            </a:endParaRPr>
          </a:p>
        </p:txBody>
      </p:sp>
      <p:sp>
        <p:nvSpPr>
          <p:cNvPr id="3" name="TextBox 2">
            <a:extLst>
              <a:ext uri="{FF2B5EF4-FFF2-40B4-BE49-F238E27FC236}">
                <a16:creationId xmlns:a16="http://schemas.microsoft.com/office/drawing/2014/main" id="{9D1C96DE-C090-4E6B-AC0B-470FD4653840}"/>
              </a:ext>
            </a:extLst>
          </p:cNvPr>
          <p:cNvSpPr txBox="1"/>
          <p:nvPr/>
        </p:nvSpPr>
        <p:spPr>
          <a:xfrm>
            <a:off x="1979801" y="3171039"/>
            <a:ext cx="8388991" cy="1200329"/>
          </a:xfrm>
          <a:prstGeom prst="rect">
            <a:avLst/>
          </a:prstGeom>
          <a:noFill/>
        </p:spPr>
        <p:txBody>
          <a:bodyPr wrap="square" rtlCol="0">
            <a:spAutoFit/>
          </a:bodyPr>
          <a:lstStyle/>
          <a:p>
            <a:pPr algn="ctr"/>
            <a:r>
              <a:rPr lang="en-GB" sz="3600" dirty="0">
                <a:solidFill>
                  <a:schemeClr val="bg1"/>
                </a:solidFill>
              </a:rPr>
              <a:t>Potential barriers for successful community development</a:t>
            </a:r>
          </a:p>
        </p:txBody>
      </p:sp>
      <p:sp>
        <p:nvSpPr>
          <p:cNvPr id="5" name="TextBox 4">
            <a:extLst>
              <a:ext uri="{FF2B5EF4-FFF2-40B4-BE49-F238E27FC236}">
                <a16:creationId xmlns:a16="http://schemas.microsoft.com/office/drawing/2014/main" id="{6FD9DD6C-FA4D-4F3D-8FAF-AAA1FEF0E30B}"/>
              </a:ext>
            </a:extLst>
          </p:cNvPr>
          <p:cNvSpPr txBox="1"/>
          <p:nvPr/>
        </p:nvSpPr>
        <p:spPr>
          <a:xfrm>
            <a:off x="88135" y="5175599"/>
            <a:ext cx="5139791" cy="830997"/>
          </a:xfrm>
          <a:prstGeom prst="rect">
            <a:avLst/>
          </a:prstGeom>
          <a:noFill/>
        </p:spPr>
        <p:txBody>
          <a:bodyPr wrap="square">
            <a:spAutoFit/>
          </a:bodyPr>
          <a:lstStyle/>
          <a:p>
            <a:pPr algn="ctr"/>
            <a:r>
              <a:rPr lang="en-GB" sz="2400" b="1" i="0" dirty="0">
                <a:solidFill>
                  <a:schemeClr val="bg1"/>
                </a:solidFill>
                <a:effectLst/>
                <a:latin typeface="+mj-lt"/>
              </a:rPr>
              <a:t>Presented by:</a:t>
            </a:r>
            <a:r>
              <a:rPr lang="ro-RO" sz="2400" b="1" i="0" dirty="0">
                <a:solidFill>
                  <a:schemeClr val="bg1"/>
                </a:solidFill>
                <a:effectLst/>
                <a:latin typeface="+mj-lt"/>
              </a:rPr>
              <a:t> Liliana Turbatu</a:t>
            </a:r>
            <a:endParaRPr lang="en-GB" sz="2400" b="1" i="0" dirty="0">
              <a:solidFill>
                <a:schemeClr val="bg1"/>
              </a:solidFill>
              <a:effectLst/>
              <a:latin typeface="+mj-lt"/>
            </a:endParaRPr>
          </a:p>
          <a:p>
            <a:pPr algn="ctr"/>
            <a:r>
              <a:rPr lang="en-GB" sz="2400" b="1" dirty="0">
                <a:solidFill>
                  <a:schemeClr val="bg1"/>
                </a:solidFill>
                <a:latin typeface="+mj-lt"/>
              </a:rPr>
              <a:t>Date:</a:t>
            </a:r>
            <a:r>
              <a:rPr lang="ro-RO" sz="2400" b="1" dirty="0">
                <a:solidFill>
                  <a:schemeClr val="bg1"/>
                </a:solidFill>
                <a:latin typeface="+mj-lt"/>
              </a:rPr>
              <a:t> 01 08 2023</a:t>
            </a:r>
            <a:endParaRPr lang="en-GB" sz="2400" b="1" i="0" dirty="0">
              <a:solidFill>
                <a:schemeClr val="bg1"/>
              </a:solidFill>
              <a:effectLst/>
              <a:latin typeface="+mj-lt"/>
            </a:endParaRPr>
          </a:p>
        </p:txBody>
      </p:sp>
    </p:spTree>
    <p:extLst>
      <p:ext uri="{BB962C8B-B14F-4D97-AF65-F5344CB8AC3E}">
        <p14:creationId xmlns:p14="http://schemas.microsoft.com/office/powerpoint/2010/main" val="386181990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Table of contents</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951085453"/>
              </p:ext>
            </p:extLst>
          </p:nvPr>
        </p:nvGraphicFramePr>
        <p:xfrm>
          <a:off x="1103313" y="2052638"/>
          <a:ext cx="8947150" cy="2966720"/>
        </p:xfrm>
        <a:graphic>
          <a:graphicData uri="http://schemas.openxmlformats.org/drawingml/2006/table">
            <a:tbl>
              <a:tblPr firstRow="1" bandRow="1">
                <a:tableStyleId>{5C22544A-7EE6-4342-B048-85BDC9FD1C3A}</a:tableStyleId>
              </a:tblPr>
              <a:tblGrid>
                <a:gridCol w="1263620">
                  <a:extLst>
                    <a:ext uri="{9D8B030D-6E8A-4147-A177-3AD203B41FA5}">
                      <a16:colId xmlns:a16="http://schemas.microsoft.com/office/drawing/2014/main" val="20000"/>
                    </a:ext>
                  </a:extLst>
                </a:gridCol>
                <a:gridCol w="7683530">
                  <a:extLst>
                    <a:ext uri="{9D8B030D-6E8A-4147-A177-3AD203B41FA5}">
                      <a16:colId xmlns:a16="http://schemas.microsoft.com/office/drawing/2014/main" val="20001"/>
                    </a:ext>
                  </a:extLst>
                </a:gridCol>
              </a:tblGrid>
              <a:tr h="370840">
                <a:tc>
                  <a:txBody>
                    <a:bodyPr/>
                    <a:lstStyle/>
                    <a:p>
                      <a:r>
                        <a:rPr lang="en-US" dirty="0"/>
                        <a:t>Slide no.</a:t>
                      </a:r>
                    </a:p>
                  </a:txBody>
                  <a:tcPr marL="74560" marR="74560"/>
                </a:tc>
                <a:tc>
                  <a:txBody>
                    <a:bodyPr/>
                    <a:lstStyle/>
                    <a:p>
                      <a:r>
                        <a:rPr lang="en-US" dirty="0"/>
                        <a:t>Content </a:t>
                      </a:r>
                    </a:p>
                  </a:txBody>
                  <a:tcPr marL="74560" marR="74560"/>
                </a:tc>
                <a:extLst>
                  <a:ext uri="{0D108BD9-81ED-4DB2-BD59-A6C34878D82A}">
                    <a16:rowId xmlns:a16="http://schemas.microsoft.com/office/drawing/2014/main" val="10000"/>
                  </a:ext>
                </a:extLst>
              </a:tr>
              <a:tr h="370840">
                <a:tc>
                  <a:txBody>
                    <a:bodyPr/>
                    <a:lstStyle/>
                    <a:p>
                      <a:r>
                        <a:rPr lang="en-US" dirty="0"/>
                        <a:t>3</a:t>
                      </a:r>
                    </a:p>
                  </a:txBody>
                  <a:tcPr marL="74560" marR="74560"/>
                </a:tc>
                <a:tc>
                  <a:txBody>
                    <a:bodyPr/>
                    <a:lstStyle/>
                    <a:p>
                      <a:r>
                        <a:rPr lang="en-US" dirty="0"/>
                        <a:t>Introduction </a:t>
                      </a:r>
                    </a:p>
                  </a:txBody>
                  <a:tcPr marL="74560" marR="74560"/>
                </a:tc>
                <a:extLst>
                  <a:ext uri="{0D108BD9-81ED-4DB2-BD59-A6C34878D82A}">
                    <a16:rowId xmlns:a16="http://schemas.microsoft.com/office/drawing/2014/main" val="10001"/>
                  </a:ext>
                </a:extLst>
              </a:tr>
              <a:tr h="370840">
                <a:tc>
                  <a:txBody>
                    <a:bodyPr/>
                    <a:lstStyle/>
                    <a:p>
                      <a:r>
                        <a:rPr lang="en-US" dirty="0"/>
                        <a:t>4</a:t>
                      </a:r>
                    </a:p>
                  </a:txBody>
                  <a:tcPr marL="74560" marR="74560"/>
                </a:tc>
                <a:tc>
                  <a:txBody>
                    <a:bodyPr/>
                    <a:lstStyle/>
                    <a:p>
                      <a:r>
                        <a:rPr lang="en-US" dirty="0"/>
                        <a:t>Tower Hamlets in East London</a:t>
                      </a:r>
                    </a:p>
                  </a:txBody>
                  <a:tcPr marL="74560" marR="74560"/>
                </a:tc>
                <a:extLst>
                  <a:ext uri="{0D108BD9-81ED-4DB2-BD59-A6C34878D82A}">
                    <a16:rowId xmlns:a16="http://schemas.microsoft.com/office/drawing/2014/main" val="10002"/>
                  </a:ext>
                </a:extLst>
              </a:tr>
              <a:tr h="370840">
                <a:tc>
                  <a:txBody>
                    <a:bodyPr/>
                    <a:lstStyle/>
                    <a:p>
                      <a:r>
                        <a:rPr lang="en-US" dirty="0"/>
                        <a:t>5</a:t>
                      </a:r>
                    </a:p>
                  </a:txBody>
                  <a:tcPr marL="74560" marR="74560"/>
                </a:tc>
                <a:tc>
                  <a:txBody>
                    <a:bodyPr/>
                    <a:lstStyle/>
                    <a:p>
                      <a:r>
                        <a:rPr lang="en-US" dirty="0"/>
                        <a:t>Barriers/obstacles</a:t>
                      </a:r>
                      <a:r>
                        <a:rPr lang="en-US" b="1" dirty="0"/>
                        <a:t> </a:t>
                      </a:r>
                      <a:r>
                        <a:rPr lang="en-US" dirty="0"/>
                        <a:t>in community development</a:t>
                      </a:r>
                    </a:p>
                  </a:txBody>
                  <a:tcPr marL="74560" marR="74560"/>
                </a:tc>
                <a:extLst>
                  <a:ext uri="{0D108BD9-81ED-4DB2-BD59-A6C34878D82A}">
                    <a16:rowId xmlns:a16="http://schemas.microsoft.com/office/drawing/2014/main" val="10003"/>
                  </a:ext>
                </a:extLst>
              </a:tr>
              <a:tr h="370840">
                <a:tc>
                  <a:txBody>
                    <a:bodyPr/>
                    <a:lstStyle/>
                    <a:p>
                      <a:r>
                        <a:rPr lang="en-US" dirty="0"/>
                        <a:t>7</a:t>
                      </a:r>
                    </a:p>
                  </a:txBody>
                  <a:tcPr marL="74560" marR="74560"/>
                </a:tc>
                <a:tc>
                  <a:txBody>
                    <a:bodyPr/>
                    <a:lstStyle/>
                    <a:p>
                      <a:r>
                        <a:rPr lang="en-US" dirty="0"/>
                        <a:t>Impact of barriers/obstacles on the growth of the community</a:t>
                      </a:r>
                    </a:p>
                  </a:txBody>
                  <a:tcPr marL="74560" marR="74560"/>
                </a:tc>
                <a:extLst>
                  <a:ext uri="{0D108BD9-81ED-4DB2-BD59-A6C34878D82A}">
                    <a16:rowId xmlns:a16="http://schemas.microsoft.com/office/drawing/2014/main" val="10004"/>
                  </a:ext>
                </a:extLst>
              </a:tr>
              <a:tr h="370840">
                <a:tc>
                  <a:txBody>
                    <a:bodyPr/>
                    <a:lstStyle/>
                    <a:p>
                      <a:r>
                        <a:rPr lang="en-US" dirty="0"/>
                        <a:t>9</a:t>
                      </a:r>
                    </a:p>
                  </a:txBody>
                  <a:tcPr marL="74560" marR="74560"/>
                </a:tc>
                <a:tc>
                  <a:txBody>
                    <a:bodyPr/>
                    <a:lstStyle/>
                    <a:p>
                      <a:r>
                        <a:rPr lang="en-US" dirty="0"/>
                        <a:t>Recommendations</a:t>
                      </a:r>
                    </a:p>
                  </a:txBody>
                  <a:tcPr marL="74560" marR="74560"/>
                </a:tc>
                <a:extLst>
                  <a:ext uri="{0D108BD9-81ED-4DB2-BD59-A6C34878D82A}">
                    <a16:rowId xmlns:a16="http://schemas.microsoft.com/office/drawing/2014/main" val="10005"/>
                  </a:ext>
                </a:extLst>
              </a:tr>
              <a:tr h="370840">
                <a:tc>
                  <a:txBody>
                    <a:bodyPr/>
                    <a:lstStyle/>
                    <a:p>
                      <a:r>
                        <a:rPr lang="en-US" dirty="0"/>
                        <a:t>11</a:t>
                      </a:r>
                    </a:p>
                  </a:txBody>
                  <a:tcPr marL="74560" marR="74560"/>
                </a:tc>
                <a:tc>
                  <a:txBody>
                    <a:bodyPr/>
                    <a:lstStyle/>
                    <a:p>
                      <a:r>
                        <a:rPr lang="en-US" dirty="0"/>
                        <a:t>Conclusion </a:t>
                      </a:r>
                    </a:p>
                  </a:txBody>
                  <a:tcPr marL="74560" marR="74560"/>
                </a:tc>
                <a:extLst>
                  <a:ext uri="{0D108BD9-81ED-4DB2-BD59-A6C34878D82A}">
                    <a16:rowId xmlns:a16="http://schemas.microsoft.com/office/drawing/2014/main" val="10006"/>
                  </a:ext>
                </a:extLst>
              </a:tr>
              <a:tr h="370840">
                <a:tc>
                  <a:txBody>
                    <a:bodyPr/>
                    <a:lstStyle/>
                    <a:p>
                      <a:r>
                        <a:rPr lang="en-US" dirty="0"/>
                        <a:t>12</a:t>
                      </a:r>
                    </a:p>
                  </a:txBody>
                  <a:tcPr marL="74560" marR="74560"/>
                </a:tc>
                <a:tc>
                  <a:txBody>
                    <a:bodyPr/>
                    <a:lstStyle/>
                    <a:p>
                      <a:r>
                        <a:rPr lang="en-US" dirty="0"/>
                        <a:t>References </a:t>
                      </a:r>
                    </a:p>
                  </a:txBody>
                  <a:tcPr marL="74560" marR="74560"/>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29108174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Introduction </a:t>
            </a:r>
          </a:p>
        </p:txBody>
      </p:sp>
      <p:sp>
        <p:nvSpPr>
          <p:cNvPr id="6" name="Content Placeholder 5"/>
          <p:cNvSpPr>
            <a:spLocks noGrp="1"/>
          </p:cNvSpPr>
          <p:nvPr>
            <p:ph sz="half" idx="1"/>
          </p:nvPr>
        </p:nvSpPr>
        <p:spPr>
          <a:xfrm>
            <a:off x="609600" y="1600201"/>
            <a:ext cx="6044588" cy="3989040"/>
          </a:xfrm>
        </p:spPr>
        <p:txBody>
          <a:bodyPr>
            <a:normAutofit fontScale="92500"/>
          </a:bodyPr>
          <a:lstStyle/>
          <a:p>
            <a:r>
              <a:rPr lang="en-US" sz="2200" dirty="0"/>
              <a:t>Community care and development encompasses diverse initiatives that are designed to enhance the well-being of communities, ensuring that they are equitable and strong (Christenson, 2019).</a:t>
            </a:r>
          </a:p>
          <a:p>
            <a:r>
              <a:rPr lang="en-US" sz="2200" dirty="0"/>
              <a:t>The following presentation aims to evaluate the barriers to community development and their impact on the growth of the community in the borough of Tower Hamlets in East London and provide suitable recommendations to overcome these barriers.</a:t>
            </a:r>
          </a:p>
        </p:txBody>
      </p:sp>
      <p:pic>
        <p:nvPicPr>
          <p:cNvPr id="8" name="Content Placeholder 7"/>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6871649" y="1825037"/>
            <a:ext cx="4931088" cy="326475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7518755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Tower Hamlets in East London.</a:t>
            </a:r>
          </a:p>
        </p:txBody>
      </p:sp>
      <p:sp>
        <p:nvSpPr>
          <p:cNvPr id="4" name="Content Placeholder 3"/>
          <p:cNvSpPr>
            <a:spLocks noGrp="1"/>
          </p:cNvSpPr>
          <p:nvPr>
            <p:ph sz="half" idx="1"/>
          </p:nvPr>
        </p:nvSpPr>
        <p:spPr/>
        <p:txBody>
          <a:bodyPr>
            <a:normAutofit lnSpcReduction="10000"/>
          </a:bodyPr>
          <a:lstStyle/>
          <a:p>
            <a:r>
              <a:rPr lang="en-US" sz="2000" dirty="0"/>
              <a:t>Tower Hamlets has a population of 324,745, with around 44% of its population aged 25-44 years (Borough profile, 2022).</a:t>
            </a:r>
          </a:p>
          <a:p>
            <a:r>
              <a:rPr lang="en-US" sz="2000" dirty="0"/>
              <a:t>44% identify as Asian British or Asian, and 32% identify as White British, 7% identify as Black British or Black (Borough profile, 2022).</a:t>
            </a:r>
          </a:p>
          <a:p>
            <a:r>
              <a:rPr lang="en-US" sz="2000" dirty="0"/>
              <a:t>Has low life expectancy due to health risks such as alcohol consumption, smoking, crime, poor diet and social isolation. </a:t>
            </a:r>
          </a:p>
        </p:txBody>
      </p:sp>
      <p:pic>
        <p:nvPicPr>
          <p:cNvPr id="6" name="Content Placeholder 5"/>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6208338" y="1600201"/>
            <a:ext cx="5363323" cy="332361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7450435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297456"/>
            <a:ext cx="10972800" cy="1120182"/>
          </a:xfrm>
        </p:spPr>
        <p:txBody>
          <a:bodyPr>
            <a:normAutofit fontScale="90000"/>
          </a:bodyPr>
          <a:lstStyle/>
          <a:p>
            <a:r>
              <a:rPr lang="en-US" dirty="0"/>
              <a:t>Barriers/obstacles</a:t>
            </a:r>
            <a:r>
              <a:rPr lang="en-US" b="1" dirty="0"/>
              <a:t> </a:t>
            </a:r>
            <a:r>
              <a:rPr lang="en-US" dirty="0"/>
              <a:t>in community development</a:t>
            </a:r>
          </a:p>
        </p:txBody>
      </p:sp>
      <p:sp>
        <p:nvSpPr>
          <p:cNvPr id="3" name="Content Placeholder 2"/>
          <p:cNvSpPr>
            <a:spLocks noGrp="1"/>
          </p:cNvSpPr>
          <p:nvPr>
            <p:ph idx="1"/>
          </p:nvPr>
        </p:nvSpPr>
        <p:spPr>
          <a:xfrm>
            <a:off x="609600" y="1600201"/>
            <a:ext cx="11079296" cy="3917032"/>
          </a:xfrm>
        </p:spPr>
        <p:txBody>
          <a:bodyPr/>
          <a:lstStyle/>
          <a:p>
            <a:r>
              <a:rPr lang="en-US" sz="2000" dirty="0"/>
              <a:t>Language barrier/lack of communication as significant section of the population that does not speak English as their first language creating communication barriers.</a:t>
            </a:r>
          </a:p>
          <a:p>
            <a:r>
              <a:rPr lang="en-US" sz="2000" dirty="0"/>
              <a:t>Lack of public participation caused by its history of political indifference and disengagement  hinders community development. (The Challenge, 2023).</a:t>
            </a:r>
          </a:p>
          <a:p>
            <a:r>
              <a:rPr lang="en-US" sz="2000" dirty="0"/>
              <a:t>Lack of competency-based leadership makes it difficult for the community to achieve shared goals as leaders lack the necessary knowledge and skills that are required to manage community development .</a:t>
            </a:r>
          </a:p>
          <a:p>
            <a:r>
              <a:rPr lang="en-US" sz="2000" dirty="0"/>
              <a:t>Lack of infrastructure makes it challenging for people to take part in community development initiatives.</a:t>
            </a:r>
          </a:p>
          <a:p>
            <a:r>
              <a:rPr lang="en-US" sz="2000" dirty="0"/>
              <a:t>Lack of initial funding hinders projects from getting started.</a:t>
            </a:r>
          </a:p>
          <a:p>
            <a:pPr marL="0" indent="0">
              <a:buNone/>
            </a:pPr>
            <a:endParaRPr lang="en-US" dirty="0"/>
          </a:p>
        </p:txBody>
      </p:sp>
    </p:spTree>
    <p:extLst>
      <p:ext uri="{BB962C8B-B14F-4D97-AF65-F5344CB8AC3E}">
        <p14:creationId xmlns:p14="http://schemas.microsoft.com/office/powerpoint/2010/main" val="2280404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dirty="0"/>
              <a:t>Cont..</a:t>
            </a:r>
          </a:p>
        </p:txBody>
      </p:sp>
      <p:sp>
        <p:nvSpPr>
          <p:cNvPr id="3" name="Content Placeholder 2"/>
          <p:cNvSpPr>
            <a:spLocks noGrp="1"/>
          </p:cNvSpPr>
          <p:nvPr>
            <p:ph sz="half" idx="1"/>
          </p:nvPr>
        </p:nvSpPr>
        <p:spPr>
          <a:xfrm>
            <a:off x="609599" y="1600201"/>
            <a:ext cx="6198825" cy="3989040"/>
          </a:xfrm>
        </p:spPr>
        <p:txBody>
          <a:bodyPr>
            <a:normAutofit/>
          </a:bodyPr>
          <a:lstStyle/>
          <a:p>
            <a:r>
              <a:rPr lang="en-US" sz="2000" dirty="0"/>
              <a:t>Lack of short-term funding caused by limited number of funding sources hinders development </a:t>
            </a:r>
          </a:p>
          <a:p>
            <a:r>
              <a:rPr lang="en-US" sz="2000" dirty="0"/>
              <a:t>Lack of ongoing funding acts as a barrier as community development initiatives require to need funding to sustain and maintain their progress (</a:t>
            </a:r>
            <a:r>
              <a:rPr lang="en-US" sz="2000" dirty="0" err="1"/>
              <a:t>Ledwith</a:t>
            </a:r>
            <a:r>
              <a:rPr lang="en-US" sz="2000" dirty="0"/>
              <a:t>, 2020).</a:t>
            </a:r>
          </a:p>
          <a:p>
            <a:r>
              <a:rPr lang="en-US" sz="2000" dirty="0"/>
              <a:t>Lack of stakeholder participation makes them unwilling to work together with each other and invest in activities and initiatives for community development.</a:t>
            </a:r>
          </a:p>
          <a:p>
            <a:endParaRPr lang="en-US" dirty="0"/>
          </a:p>
          <a:p>
            <a:endParaRPr lang="en-US" dirty="0"/>
          </a:p>
        </p:txBody>
      </p:sp>
      <p:pic>
        <p:nvPicPr>
          <p:cNvPr id="5" name="Content Placeholder 4"/>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6847354" y="1600201"/>
            <a:ext cx="4696480" cy="346174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31431187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407624"/>
            <a:ext cx="10972800" cy="1010014"/>
          </a:xfrm>
        </p:spPr>
        <p:txBody>
          <a:bodyPr>
            <a:normAutofit fontScale="90000"/>
          </a:bodyPr>
          <a:lstStyle/>
          <a:p>
            <a:r>
              <a:rPr lang="en-US" dirty="0"/>
              <a:t>Impact of barriers/obstacles on the growth of the community</a:t>
            </a:r>
          </a:p>
        </p:txBody>
      </p:sp>
      <p:sp>
        <p:nvSpPr>
          <p:cNvPr id="3" name="Content Placeholder 2"/>
          <p:cNvSpPr>
            <a:spLocks noGrp="1"/>
          </p:cNvSpPr>
          <p:nvPr>
            <p:ph idx="1"/>
          </p:nvPr>
        </p:nvSpPr>
        <p:spPr/>
        <p:txBody>
          <a:bodyPr>
            <a:normAutofit lnSpcReduction="10000"/>
          </a:bodyPr>
          <a:lstStyle/>
          <a:p>
            <a:r>
              <a:rPr lang="en-US" sz="2000" dirty="0"/>
              <a:t>Language barriers in the borough hinders individuals from acquiring the information that they require to take part in community development activities.</a:t>
            </a:r>
          </a:p>
          <a:p>
            <a:r>
              <a:rPr lang="en-US" sz="2000" dirty="0"/>
              <a:t>Lack of understanding of the challenges facing the community due to language barrier (</a:t>
            </a:r>
            <a:r>
              <a:rPr lang="en-US" sz="2000" dirty="0" err="1"/>
              <a:t>Roitman</a:t>
            </a:r>
            <a:r>
              <a:rPr lang="en-US" sz="2000" dirty="0"/>
              <a:t>, 2019).</a:t>
            </a:r>
          </a:p>
          <a:p>
            <a:r>
              <a:rPr lang="en-US" sz="2000" dirty="0"/>
              <a:t>Development of a sense of disengagement and apathy, which leads to the lack of motivation to work towards achieving community goals.</a:t>
            </a:r>
          </a:p>
          <a:p>
            <a:r>
              <a:rPr lang="en-US" sz="2000" dirty="0"/>
              <a:t>Lack of purpose as well as direction in the community due to poor leadership.</a:t>
            </a:r>
          </a:p>
          <a:p>
            <a:r>
              <a:rPr lang="en-US" sz="2000" dirty="0"/>
              <a:t>Lack of access to various essential services such as proper healthcare, education and transportation due to lack of </a:t>
            </a:r>
            <a:r>
              <a:rPr lang="en-US" sz="2000" dirty="0" err="1"/>
              <a:t>infrastracture</a:t>
            </a:r>
            <a:r>
              <a:rPr lang="en-US" sz="2000" dirty="0"/>
              <a:t>.</a:t>
            </a:r>
          </a:p>
          <a:p>
            <a:endParaRPr lang="en-US" dirty="0"/>
          </a:p>
        </p:txBody>
      </p:sp>
    </p:spTree>
    <p:extLst>
      <p:ext uri="{BB962C8B-B14F-4D97-AF65-F5344CB8AC3E}">
        <p14:creationId xmlns:p14="http://schemas.microsoft.com/office/powerpoint/2010/main" val="266456717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A3C0F6-6454-4AA0-B14C-B3C88BE21E14}"/>
              </a:ext>
            </a:extLst>
          </p:cNvPr>
          <p:cNvSpPr>
            <a:spLocks noGrp="1"/>
          </p:cNvSpPr>
          <p:nvPr>
            <p:ph type="title"/>
          </p:nvPr>
        </p:nvSpPr>
        <p:spPr/>
        <p:txBody>
          <a:bodyPr/>
          <a:lstStyle/>
          <a:p>
            <a:pPr algn="l"/>
            <a:r>
              <a:rPr lang="en-GB" dirty="0" err="1"/>
              <a:t>Cont</a:t>
            </a:r>
            <a:r>
              <a:rPr lang="en-GB" b="1" dirty="0"/>
              <a:t>…</a:t>
            </a:r>
          </a:p>
        </p:txBody>
      </p:sp>
      <p:sp>
        <p:nvSpPr>
          <p:cNvPr id="3" name="Content Placeholder 2">
            <a:extLst>
              <a:ext uri="{FF2B5EF4-FFF2-40B4-BE49-F238E27FC236}">
                <a16:creationId xmlns:a16="http://schemas.microsoft.com/office/drawing/2014/main" id="{513A3F44-5590-4912-BB71-1DAB03926212}"/>
              </a:ext>
            </a:extLst>
          </p:cNvPr>
          <p:cNvSpPr>
            <a:spLocks noGrp="1"/>
          </p:cNvSpPr>
          <p:nvPr>
            <p:ph sz="half" idx="1"/>
          </p:nvPr>
        </p:nvSpPr>
        <p:spPr>
          <a:xfrm>
            <a:off x="609600" y="1600201"/>
            <a:ext cx="6760684" cy="3989040"/>
          </a:xfrm>
        </p:spPr>
        <p:txBody>
          <a:bodyPr>
            <a:noAutofit/>
          </a:bodyPr>
          <a:lstStyle/>
          <a:p>
            <a:r>
              <a:rPr lang="en-US" sz="2000" dirty="0"/>
              <a:t>Delayed projects and a lack of sustainability due to a lack of resources to continue with the project when the initial funds run out.</a:t>
            </a:r>
          </a:p>
          <a:p>
            <a:r>
              <a:rPr lang="en-US" sz="2000" dirty="0"/>
              <a:t>Lack of momentum in the completion of the project, as some projects may need to be stopped due to lack of short-term and ongoing funding.</a:t>
            </a:r>
          </a:p>
          <a:p>
            <a:r>
              <a:rPr lang="en-US" sz="2000" dirty="0"/>
              <a:t>Lack of stakeholder participation hinders the community from acquiring support as well as input from its key stakeholders.</a:t>
            </a:r>
          </a:p>
          <a:p>
            <a:r>
              <a:rPr lang="en-US" sz="2000" dirty="0"/>
              <a:t>Lack of ownership of the community development activities</a:t>
            </a:r>
            <a:endParaRPr lang="en-GB" sz="2000" dirty="0"/>
          </a:p>
        </p:txBody>
      </p:sp>
      <p:pic>
        <p:nvPicPr>
          <p:cNvPr id="5" name="Content Placeholder 4"/>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7535863" y="1839818"/>
            <a:ext cx="4046537" cy="265799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1229746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1D2DE5-05E4-40BC-9CB4-45DA673BF44A}"/>
              </a:ext>
            </a:extLst>
          </p:cNvPr>
          <p:cNvSpPr>
            <a:spLocks noGrp="1"/>
          </p:cNvSpPr>
          <p:nvPr>
            <p:ph type="title"/>
          </p:nvPr>
        </p:nvSpPr>
        <p:spPr/>
        <p:txBody>
          <a:bodyPr/>
          <a:lstStyle/>
          <a:p>
            <a:r>
              <a:rPr lang="en-US" dirty="0"/>
              <a:t>Recommendations</a:t>
            </a:r>
            <a:endParaRPr lang="en-GB" dirty="0"/>
          </a:p>
        </p:txBody>
      </p:sp>
      <p:sp>
        <p:nvSpPr>
          <p:cNvPr id="3" name="Content Placeholder 2">
            <a:extLst>
              <a:ext uri="{FF2B5EF4-FFF2-40B4-BE49-F238E27FC236}">
                <a16:creationId xmlns:a16="http://schemas.microsoft.com/office/drawing/2014/main" id="{F1832A9B-7230-42FB-89A8-490EA2ED097D}"/>
              </a:ext>
            </a:extLst>
          </p:cNvPr>
          <p:cNvSpPr>
            <a:spLocks noGrp="1"/>
          </p:cNvSpPr>
          <p:nvPr>
            <p:ph sz="half" idx="1"/>
          </p:nvPr>
        </p:nvSpPr>
        <p:spPr>
          <a:xfrm>
            <a:off x="609599" y="1600201"/>
            <a:ext cx="6419161" cy="3989040"/>
          </a:xfrm>
        </p:spPr>
        <p:txBody>
          <a:bodyPr>
            <a:normAutofit lnSpcReduction="10000"/>
          </a:bodyPr>
          <a:lstStyle/>
          <a:p>
            <a:r>
              <a:rPr lang="en-US" sz="2000" dirty="0"/>
              <a:t>Communication should be accessible and clear by using translation services and multiple languages.</a:t>
            </a:r>
          </a:p>
          <a:p>
            <a:r>
              <a:rPr lang="en-US" sz="2000" dirty="0"/>
              <a:t>Promoting public participation through public meetings and conducting surveys, as well as creating opportunities for people to provide feedback, opinions and ideas.</a:t>
            </a:r>
          </a:p>
          <a:p>
            <a:r>
              <a:rPr lang="en-US" sz="2000" dirty="0"/>
              <a:t>Build capacity for the development of leadership by offering support and training for potential leaders as well as creating opportunities for the people of the community to develop their knowledge and skills through proper education (Christenson, 2019).</a:t>
            </a:r>
          </a:p>
          <a:p>
            <a:endParaRPr lang="en-GB" dirty="0"/>
          </a:p>
        </p:txBody>
      </p:sp>
      <p:pic>
        <p:nvPicPr>
          <p:cNvPr id="5" name="Content Placeholder 4"/>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7028761" y="1806767"/>
            <a:ext cx="4553640" cy="264456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6507126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dirty="0" err="1"/>
              <a:t>Cont</a:t>
            </a:r>
            <a:r>
              <a:rPr lang="en-US" dirty="0"/>
              <a:t>…</a:t>
            </a:r>
          </a:p>
        </p:txBody>
      </p:sp>
      <p:sp>
        <p:nvSpPr>
          <p:cNvPr id="3" name="Content Placeholder 2"/>
          <p:cNvSpPr>
            <a:spLocks noGrp="1"/>
          </p:cNvSpPr>
          <p:nvPr>
            <p:ph idx="1"/>
          </p:nvPr>
        </p:nvSpPr>
        <p:spPr/>
        <p:txBody>
          <a:bodyPr>
            <a:normAutofit/>
          </a:bodyPr>
          <a:lstStyle/>
          <a:p>
            <a:r>
              <a:rPr lang="en-US" dirty="0"/>
              <a:t>Investing in infrastructure by asking the government to assist by investing in infrastructure projects.</a:t>
            </a:r>
          </a:p>
          <a:p>
            <a:r>
              <a:rPr lang="en-US" dirty="0"/>
              <a:t>Secure initial funding and acquire sustainable funding sources by  creating effective business plans to show the viability of community development initiatives and identify possible sources of funding.</a:t>
            </a:r>
          </a:p>
          <a:p>
            <a:r>
              <a:rPr lang="en-US" dirty="0"/>
              <a:t>Ensure stakeholder participation and also inform them of the decisions and progress while also addressing the stakeholder concerns and developing effective solutions to ensure effective community and development initiatives (</a:t>
            </a:r>
            <a:r>
              <a:rPr lang="en-US" dirty="0" err="1"/>
              <a:t>Ledwith</a:t>
            </a:r>
            <a:r>
              <a:rPr lang="en-US" dirty="0"/>
              <a:t>, 2020).</a:t>
            </a:r>
          </a:p>
          <a:p>
            <a:endParaRPr lang="en-US" dirty="0"/>
          </a:p>
        </p:txBody>
      </p:sp>
    </p:spTree>
    <p:extLst>
      <p:ext uri="{BB962C8B-B14F-4D97-AF65-F5344CB8AC3E}">
        <p14:creationId xmlns:p14="http://schemas.microsoft.com/office/powerpoint/2010/main" val="7471994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C47728-7BAA-4A0E-910B-132FA6D3CAD9}"/>
              </a:ext>
            </a:extLst>
          </p:cNvPr>
          <p:cNvSpPr>
            <a:spLocks noGrp="1"/>
          </p:cNvSpPr>
          <p:nvPr>
            <p:ph type="title"/>
          </p:nvPr>
        </p:nvSpPr>
        <p:spPr/>
        <p:txBody>
          <a:bodyPr>
            <a:normAutofit/>
          </a:bodyPr>
          <a:lstStyle/>
          <a:p>
            <a:r>
              <a:rPr lang="en-GB" dirty="0"/>
              <a:t>Conclusion</a:t>
            </a:r>
            <a:r>
              <a:rPr lang="en-GB" b="1" dirty="0"/>
              <a:t> </a:t>
            </a:r>
          </a:p>
        </p:txBody>
      </p:sp>
      <p:sp>
        <p:nvSpPr>
          <p:cNvPr id="5" name="Content Placeholder 4"/>
          <p:cNvSpPr>
            <a:spLocks noGrp="1"/>
          </p:cNvSpPr>
          <p:nvPr>
            <p:ph idx="1"/>
          </p:nvPr>
        </p:nvSpPr>
        <p:spPr/>
        <p:txBody>
          <a:bodyPr/>
          <a:lstStyle/>
          <a:p>
            <a:r>
              <a:rPr lang="en-US" sz="2000" dirty="0"/>
              <a:t>Community care and development is a crucial issue that can have significant and positive effects on the wellbeing of communities.</a:t>
            </a:r>
          </a:p>
          <a:p>
            <a:r>
              <a:rPr lang="en-US" sz="2000" dirty="0"/>
              <a:t>The well-being of the Tower Hamlets community can be enhanced by using the above recommendations and ensuring collaboration, participation and the development of sustainable community development initiatives.</a:t>
            </a:r>
          </a:p>
          <a:p>
            <a:endParaRPr lang="en-US" dirty="0"/>
          </a:p>
        </p:txBody>
      </p:sp>
    </p:spTree>
    <p:extLst>
      <p:ext uri="{BB962C8B-B14F-4D97-AF65-F5344CB8AC3E}">
        <p14:creationId xmlns:p14="http://schemas.microsoft.com/office/powerpoint/2010/main" val="77178143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a:t>References </a:t>
            </a:r>
          </a:p>
        </p:txBody>
      </p:sp>
      <p:sp>
        <p:nvSpPr>
          <p:cNvPr id="6" name="Content Placeholder 5"/>
          <p:cNvSpPr>
            <a:spLocks noGrp="1"/>
          </p:cNvSpPr>
          <p:nvPr>
            <p:ph idx="1"/>
          </p:nvPr>
        </p:nvSpPr>
        <p:spPr/>
        <p:txBody>
          <a:bodyPr>
            <a:normAutofit lnSpcReduction="10000"/>
          </a:bodyPr>
          <a:lstStyle/>
          <a:p>
            <a:r>
              <a:rPr lang="en-US" dirty="0"/>
              <a:t>Borough profile. (2022). </a:t>
            </a:r>
            <a:r>
              <a:rPr lang="en-US" i="1" dirty="0"/>
              <a:t>Borough profile</a:t>
            </a:r>
            <a:r>
              <a:rPr lang="en-US" dirty="0"/>
              <a:t>. Available at: </a:t>
            </a:r>
            <a:r>
              <a:rPr lang="en-US" u="sng" dirty="0">
                <a:hlinkClick r:id="rId2"/>
              </a:rPr>
              <a:t>https://www.towerhamlets.gov.uk/lgnl/community_and_living/borough_statistics/Borough_profile.aspx</a:t>
            </a:r>
            <a:r>
              <a:rPr lang="en-US" dirty="0"/>
              <a:t>. (Accessed: 29 July 2023). </a:t>
            </a:r>
          </a:p>
          <a:p>
            <a:r>
              <a:rPr lang="en-US" dirty="0"/>
              <a:t>The Challenge (2023). </a:t>
            </a:r>
            <a:r>
              <a:rPr lang="en-US" i="1" dirty="0"/>
              <a:t>Tower Hamlets Together</a:t>
            </a:r>
            <a:r>
              <a:rPr lang="en-US" dirty="0"/>
              <a:t>. Available at: </a:t>
            </a:r>
            <a:r>
              <a:rPr lang="en-US" u="sng" dirty="0">
                <a:hlinkClick r:id="rId3"/>
              </a:rPr>
              <a:t>https://www.towerhamletstogether.com/the-challenge</a:t>
            </a:r>
            <a:r>
              <a:rPr lang="en-US" dirty="0"/>
              <a:t>. (Accessed: 29 July 2023). </a:t>
            </a:r>
          </a:p>
          <a:p>
            <a:r>
              <a:rPr lang="en-US" dirty="0"/>
              <a:t>Christenson, J. A. (2019). Community development. In </a:t>
            </a:r>
            <a:r>
              <a:rPr lang="en-US" i="1" dirty="0"/>
              <a:t>Rural Society in the US</a:t>
            </a:r>
            <a:r>
              <a:rPr lang="en-US" dirty="0"/>
              <a:t> (pp. 264-272). Routledge.</a:t>
            </a:r>
          </a:p>
          <a:p>
            <a:r>
              <a:rPr lang="en-US" dirty="0" err="1"/>
              <a:t>Ledwith</a:t>
            </a:r>
            <a:r>
              <a:rPr lang="en-US" dirty="0"/>
              <a:t>, M. (2020). </a:t>
            </a:r>
            <a:r>
              <a:rPr lang="en-US" i="1" dirty="0"/>
              <a:t>Community development: A critical approach</a:t>
            </a:r>
            <a:r>
              <a:rPr lang="en-US" dirty="0"/>
              <a:t>. Policy Press.</a:t>
            </a:r>
          </a:p>
          <a:p>
            <a:r>
              <a:rPr lang="en-US" dirty="0" err="1"/>
              <a:t>Roitman</a:t>
            </a:r>
            <a:r>
              <a:rPr lang="en-US" dirty="0"/>
              <a:t>, S. (2019). Urban poverty alleviation strategies in Yogyakarta, Indonesia: Contrasting opportunities for community development. </a:t>
            </a:r>
            <a:r>
              <a:rPr lang="en-US" i="1" dirty="0"/>
              <a:t>Asia Pacific Viewpoint</a:t>
            </a:r>
            <a:r>
              <a:rPr lang="en-US" dirty="0"/>
              <a:t>, </a:t>
            </a:r>
            <a:r>
              <a:rPr lang="en-US" i="1" dirty="0"/>
              <a:t>60</a:t>
            </a:r>
            <a:r>
              <a:rPr lang="en-US" dirty="0"/>
              <a:t>(3), 386-401.</a:t>
            </a:r>
          </a:p>
        </p:txBody>
      </p:sp>
    </p:spTree>
    <p:extLst>
      <p:ext uri="{BB962C8B-B14F-4D97-AF65-F5344CB8AC3E}">
        <p14:creationId xmlns:p14="http://schemas.microsoft.com/office/powerpoint/2010/main" val="30739125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EE5818"/>
      </a:dk2>
      <a:lt2>
        <a:srgbClr val="EBEBEB"/>
      </a:lt2>
      <a:accent1>
        <a:srgbClr val="F5A408"/>
      </a:accent1>
      <a:accent2>
        <a:srgbClr val="FA731A"/>
      </a:accent2>
      <a:accent3>
        <a:srgbClr val="AB9281"/>
      </a:accent3>
      <a:accent4>
        <a:srgbClr val="A18CD0"/>
      </a:accent4>
      <a:accent5>
        <a:srgbClr val="8EBBD2"/>
      </a:accent5>
      <a:accent6>
        <a:srgbClr val="ACC995"/>
      </a:accent6>
      <a:hlink>
        <a:srgbClr val="FAC96A"/>
      </a:hlink>
      <a:folHlink>
        <a:srgbClr val="FCDB9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04000"/>
                <a:satMod val="128000"/>
                <a:lumMod val="104000"/>
              </a:schemeClr>
            </a:gs>
            <a:gs pos="100000">
              <a:schemeClr val="phClr">
                <a:shade val="76000"/>
                <a:hueMod val="89000"/>
                <a:satMod val="164000"/>
                <a:lumMod val="68000"/>
              </a:schemeClr>
            </a:gs>
          </a:gsLst>
          <a:path path="circle">
            <a:fillToRect l="45000" t="65000" r="125000" b="100000"/>
          </a:path>
        </a:gradFill>
        <a:blipFill rotWithShape="1">
          <a:blip xmlns:r="http://schemas.openxmlformats.org/officeDocument/2006/relationships" r:embed="rId1">
            <a:duotone>
              <a:schemeClr val="phClr">
                <a:shade val="42000"/>
                <a:hueMod val="42000"/>
                <a:satMod val="124000"/>
                <a:lumMod val="62000"/>
              </a:schemeClr>
              <a:schemeClr val="phClr">
                <a:tint val="96000"/>
                <a:satMod val="130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5A2F9111-B2DB-470C-BA56-608F9B658826}"/>
    </a:ext>
  </a:extLst>
</a:theme>
</file>

<file path=docProps/app.xml><?xml version="1.0" encoding="utf-8"?>
<Properties xmlns="http://schemas.openxmlformats.org/officeDocument/2006/extended-properties" xmlns:vt="http://schemas.openxmlformats.org/officeDocument/2006/docPropsVTypes">
  <Template>Ion</Template>
  <TotalTime>497</TotalTime>
  <Words>957</Words>
  <Application>Microsoft Office PowerPoint</Application>
  <PresentationFormat>Widescreen</PresentationFormat>
  <Paragraphs>66</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Century Gothic</vt:lpstr>
      <vt:lpstr>Wingdings 3</vt:lpstr>
      <vt:lpstr>Ion</vt:lpstr>
      <vt:lpstr>Community Care and Development (BMHP6022) Student Name Liliana Turbatu Student ID 1919066 Lecturer Name Dr Laila Surani </vt:lpstr>
      <vt:lpstr>Table of contents</vt:lpstr>
      <vt:lpstr>Introduction </vt:lpstr>
      <vt:lpstr>Tower Hamlets in East London.</vt:lpstr>
      <vt:lpstr>Barriers/obstacles in community development</vt:lpstr>
      <vt:lpstr>Cont..</vt:lpstr>
      <vt:lpstr>Impact of barriers/obstacles on the growth of the community</vt:lpstr>
      <vt:lpstr>Cont…</vt:lpstr>
      <vt:lpstr>Recommendations</vt:lpstr>
      <vt:lpstr>Cont…</vt:lpstr>
      <vt:lpstr>Conclusion </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Community Care and Development (BMHP6022_LON)</dc:title>
  <dc:creator>bianca sanfilippo</dc:creator>
  <cp:lastModifiedBy>Liliana Turbatu (1919066)</cp:lastModifiedBy>
  <cp:revision>21</cp:revision>
  <dcterms:created xsi:type="dcterms:W3CDTF">2021-11-15T20:49:10Z</dcterms:created>
  <dcterms:modified xsi:type="dcterms:W3CDTF">2023-07-31T13:30:53Z</dcterms:modified>
</cp:coreProperties>
</file>