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3" d="100"/>
          <a:sy n="63" d="100"/>
        </p:scale>
        <p:origin x="-1356" y="-6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878B2CD-4727-44C5-BC08-62D8C936A479}" type="datetimeFigureOut">
              <a:rPr lang="en-GB" smtClean="0"/>
              <a:t>23/11/2011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F56838-C9F2-43BF-8746-38FA9136D6E6}" type="slidenum">
              <a:rPr lang="en-GB" smtClean="0"/>
              <a:t>‹#›</a:t>
            </a:fld>
            <a:endParaRPr lang="en-GB"/>
          </a:p>
        </p:txBody>
      </p:sp>
    </p:spTree>
    <p:extLst>
      <p:ext uri="{BB962C8B-B14F-4D97-AF65-F5344CB8AC3E}">
        <p14:creationId xmlns:p14="http://schemas.microsoft.com/office/powerpoint/2010/main" val="10341922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78B2CD-4727-44C5-BC08-62D8C936A479}" type="datetimeFigureOut">
              <a:rPr lang="en-GB" smtClean="0"/>
              <a:t>23/11/2011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F56838-C9F2-43BF-8746-38FA9136D6E6}" type="slidenum">
              <a:rPr lang="en-GB" smtClean="0"/>
              <a:t>‹#›</a:t>
            </a:fld>
            <a:endParaRPr lang="en-GB"/>
          </a:p>
        </p:txBody>
      </p:sp>
    </p:spTree>
    <p:extLst>
      <p:ext uri="{BB962C8B-B14F-4D97-AF65-F5344CB8AC3E}">
        <p14:creationId xmlns:p14="http://schemas.microsoft.com/office/powerpoint/2010/main" val="3823726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878B2CD-4727-44C5-BC08-62D8C936A479}" type="datetimeFigureOut">
              <a:rPr lang="en-GB" smtClean="0"/>
              <a:t>23/11/2011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F56838-C9F2-43BF-8746-38FA9136D6E6}" type="slidenum">
              <a:rPr lang="en-GB" smtClean="0"/>
              <a:t>‹#›</a:t>
            </a:fld>
            <a:endParaRPr lang="en-GB"/>
          </a:p>
        </p:txBody>
      </p:sp>
    </p:spTree>
    <p:extLst>
      <p:ext uri="{BB962C8B-B14F-4D97-AF65-F5344CB8AC3E}">
        <p14:creationId xmlns:p14="http://schemas.microsoft.com/office/powerpoint/2010/main" val="2375365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878B2CD-4727-44C5-BC08-62D8C936A479}" type="datetimeFigureOut">
              <a:rPr lang="en-GB" smtClean="0"/>
              <a:t>23/11/2011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F56838-C9F2-43BF-8746-38FA9136D6E6}" type="slidenum">
              <a:rPr lang="en-GB" smtClean="0"/>
              <a:t>‹#›</a:t>
            </a:fld>
            <a:endParaRPr lang="en-GB"/>
          </a:p>
        </p:txBody>
      </p:sp>
    </p:spTree>
    <p:extLst>
      <p:ext uri="{BB962C8B-B14F-4D97-AF65-F5344CB8AC3E}">
        <p14:creationId xmlns:p14="http://schemas.microsoft.com/office/powerpoint/2010/main" val="1320192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878B2CD-4727-44C5-BC08-62D8C936A479}" type="datetimeFigureOut">
              <a:rPr lang="en-GB" smtClean="0"/>
              <a:t>23/11/2011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F56838-C9F2-43BF-8746-38FA9136D6E6}" type="slidenum">
              <a:rPr lang="en-GB" smtClean="0"/>
              <a:t>‹#›</a:t>
            </a:fld>
            <a:endParaRPr lang="en-GB"/>
          </a:p>
        </p:txBody>
      </p:sp>
    </p:spTree>
    <p:extLst>
      <p:ext uri="{BB962C8B-B14F-4D97-AF65-F5344CB8AC3E}">
        <p14:creationId xmlns:p14="http://schemas.microsoft.com/office/powerpoint/2010/main" val="3466062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878B2CD-4727-44C5-BC08-62D8C936A479}" type="datetimeFigureOut">
              <a:rPr lang="en-GB" smtClean="0"/>
              <a:t>23/11/2011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F56838-C9F2-43BF-8746-38FA9136D6E6}" type="slidenum">
              <a:rPr lang="en-GB" smtClean="0"/>
              <a:t>‹#›</a:t>
            </a:fld>
            <a:endParaRPr lang="en-GB"/>
          </a:p>
        </p:txBody>
      </p:sp>
    </p:spTree>
    <p:extLst>
      <p:ext uri="{BB962C8B-B14F-4D97-AF65-F5344CB8AC3E}">
        <p14:creationId xmlns:p14="http://schemas.microsoft.com/office/powerpoint/2010/main" val="2240727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78B2CD-4727-44C5-BC08-62D8C936A479}" type="datetimeFigureOut">
              <a:rPr lang="en-GB" smtClean="0"/>
              <a:t>23/11/2011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F56838-C9F2-43BF-8746-38FA9136D6E6}" type="slidenum">
              <a:rPr lang="en-GB" smtClean="0"/>
              <a:t>‹#›</a:t>
            </a:fld>
            <a:endParaRPr lang="en-GB"/>
          </a:p>
        </p:txBody>
      </p:sp>
    </p:spTree>
    <p:extLst>
      <p:ext uri="{BB962C8B-B14F-4D97-AF65-F5344CB8AC3E}">
        <p14:creationId xmlns:p14="http://schemas.microsoft.com/office/powerpoint/2010/main" val="2809924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878B2CD-4727-44C5-BC08-62D8C936A479}" type="datetimeFigureOut">
              <a:rPr lang="en-GB" smtClean="0"/>
              <a:t>23/11/2011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F56838-C9F2-43BF-8746-38FA9136D6E6}" type="slidenum">
              <a:rPr lang="en-GB" smtClean="0"/>
              <a:t>‹#›</a:t>
            </a:fld>
            <a:endParaRPr lang="en-GB"/>
          </a:p>
        </p:txBody>
      </p:sp>
    </p:spTree>
    <p:extLst>
      <p:ext uri="{BB962C8B-B14F-4D97-AF65-F5344CB8AC3E}">
        <p14:creationId xmlns:p14="http://schemas.microsoft.com/office/powerpoint/2010/main" val="188964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878B2CD-4727-44C5-BC08-62D8C936A479}" type="datetimeFigureOut">
              <a:rPr lang="en-GB" smtClean="0"/>
              <a:t>23/11/2011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F56838-C9F2-43BF-8746-38FA9136D6E6}" type="slidenum">
              <a:rPr lang="en-GB" smtClean="0"/>
              <a:t>‹#›</a:t>
            </a:fld>
            <a:endParaRPr lang="en-GB"/>
          </a:p>
        </p:txBody>
      </p:sp>
    </p:spTree>
    <p:extLst>
      <p:ext uri="{BB962C8B-B14F-4D97-AF65-F5344CB8AC3E}">
        <p14:creationId xmlns:p14="http://schemas.microsoft.com/office/powerpoint/2010/main" val="1149458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78B2CD-4727-44C5-BC08-62D8C936A479}" type="datetimeFigureOut">
              <a:rPr lang="en-GB" smtClean="0"/>
              <a:t>23/11/2011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F56838-C9F2-43BF-8746-38FA9136D6E6}" type="slidenum">
              <a:rPr lang="en-GB" smtClean="0"/>
              <a:t>‹#›</a:t>
            </a:fld>
            <a:endParaRPr lang="en-GB"/>
          </a:p>
        </p:txBody>
      </p:sp>
    </p:spTree>
    <p:extLst>
      <p:ext uri="{BB962C8B-B14F-4D97-AF65-F5344CB8AC3E}">
        <p14:creationId xmlns:p14="http://schemas.microsoft.com/office/powerpoint/2010/main" val="1818339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78B2CD-4727-44C5-BC08-62D8C936A479}" type="datetimeFigureOut">
              <a:rPr lang="en-GB" smtClean="0"/>
              <a:t>23/11/2011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F56838-C9F2-43BF-8746-38FA9136D6E6}" type="slidenum">
              <a:rPr lang="en-GB" smtClean="0"/>
              <a:t>‹#›</a:t>
            </a:fld>
            <a:endParaRPr lang="en-GB"/>
          </a:p>
        </p:txBody>
      </p:sp>
    </p:spTree>
    <p:extLst>
      <p:ext uri="{BB962C8B-B14F-4D97-AF65-F5344CB8AC3E}">
        <p14:creationId xmlns:p14="http://schemas.microsoft.com/office/powerpoint/2010/main" val="3798195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78B2CD-4727-44C5-BC08-62D8C936A479}" type="datetimeFigureOut">
              <a:rPr lang="en-GB" smtClean="0"/>
              <a:t>23/11/2011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56838-C9F2-43BF-8746-38FA9136D6E6}" type="slidenum">
              <a:rPr lang="en-GB" smtClean="0"/>
              <a:t>‹#›</a:t>
            </a:fld>
            <a:endParaRPr lang="en-GB"/>
          </a:p>
        </p:txBody>
      </p:sp>
    </p:spTree>
    <p:extLst>
      <p:ext uri="{BB962C8B-B14F-4D97-AF65-F5344CB8AC3E}">
        <p14:creationId xmlns:p14="http://schemas.microsoft.com/office/powerpoint/2010/main" val="41678093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eventimpacts.co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eventimpacts.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eventimpacts.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Iron Man</a:t>
            </a:r>
            <a:endParaRPr lang="en-GB" dirty="0"/>
          </a:p>
        </p:txBody>
      </p:sp>
      <p:sp>
        <p:nvSpPr>
          <p:cNvPr id="3" name="Subtitle 2"/>
          <p:cNvSpPr>
            <a:spLocks noGrp="1"/>
          </p:cNvSpPr>
          <p:nvPr>
            <p:ph type="subTitle" idx="1"/>
          </p:nvPr>
        </p:nvSpPr>
        <p:spPr/>
        <p:txBody>
          <a:bodyPr/>
          <a:lstStyle/>
          <a:p>
            <a:r>
              <a:rPr lang="en-GB" dirty="0" smtClean="0"/>
              <a:t>Impacts</a:t>
            </a:r>
            <a:endParaRPr lang="en-GB" dirty="0"/>
          </a:p>
        </p:txBody>
      </p:sp>
    </p:spTree>
    <p:extLst>
      <p:ext uri="{BB962C8B-B14F-4D97-AF65-F5344CB8AC3E}">
        <p14:creationId xmlns:p14="http://schemas.microsoft.com/office/powerpoint/2010/main" val="2707729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Bolton 2011</a:t>
            </a:r>
            <a:endParaRPr lang="en-GB" dirty="0"/>
          </a:p>
        </p:txBody>
      </p:sp>
      <p:sp>
        <p:nvSpPr>
          <p:cNvPr id="3" name="Content Placeholder 2"/>
          <p:cNvSpPr>
            <a:spLocks noGrp="1"/>
          </p:cNvSpPr>
          <p:nvPr>
            <p:ph idx="1"/>
          </p:nvPr>
        </p:nvSpPr>
        <p:spPr/>
        <p:txBody>
          <a:bodyPr>
            <a:normAutofit/>
          </a:bodyPr>
          <a:lstStyle/>
          <a:p>
            <a:r>
              <a:rPr lang="en-GB" dirty="0" smtClean="0"/>
              <a:t>2011 event saw £2,572,463 injected into the local economy by the athletes, spectators and race organisers.</a:t>
            </a:r>
          </a:p>
          <a:p>
            <a:pPr lvl="0"/>
            <a:r>
              <a:rPr lang="en-GB" sz="2500" dirty="0">
                <a:solidFill>
                  <a:prstClr val="black"/>
                </a:solidFill>
              </a:rPr>
              <a:t>Kevin Stewart, Managing Director of Ironman Britain and Ireland comments: “The success of Ironman UK is measured not only in the achievement of athletes on race day but also the benefits for the local economy and once again 2011 has been a very successful year.”</a:t>
            </a:r>
          </a:p>
          <a:p>
            <a:endParaRPr lang="en-GB" dirty="0"/>
          </a:p>
        </p:txBody>
      </p:sp>
    </p:spTree>
    <p:extLst>
      <p:ext uri="{BB962C8B-B14F-4D97-AF65-F5344CB8AC3E}">
        <p14:creationId xmlns:p14="http://schemas.microsoft.com/office/powerpoint/2010/main" val="1287417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Impacts of Bolton</a:t>
            </a:r>
            <a:endParaRPr lang="en-GB" dirty="0"/>
          </a:p>
        </p:txBody>
      </p:sp>
      <p:sp>
        <p:nvSpPr>
          <p:cNvPr id="3" name="Content Placeholder 2"/>
          <p:cNvSpPr>
            <a:spLocks noGrp="1"/>
          </p:cNvSpPr>
          <p:nvPr>
            <p:ph idx="1"/>
          </p:nvPr>
        </p:nvSpPr>
        <p:spPr/>
        <p:txBody>
          <a:bodyPr>
            <a:normAutofit fontScale="85000" lnSpcReduction="20000"/>
          </a:bodyPr>
          <a:lstStyle/>
          <a:p>
            <a:pPr lvl="0"/>
            <a:endParaRPr lang="en-GB" sz="2500" dirty="0" smtClean="0">
              <a:solidFill>
                <a:prstClr val="black"/>
              </a:solidFill>
            </a:endParaRPr>
          </a:p>
          <a:p>
            <a:pPr lvl="0"/>
            <a:r>
              <a:rPr lang="en-GB" sz="2500" dirty="0" smtClean="0">
                <a:solidFill>
                  <a:prstClr val="black"/>
                </a:solidFill>
              </a:rPr>
              <a:t>Leader </a:t>
            </a:r>
            <a:r>
              <a:rPr lang="en-GB" sz="2500" dirty="0">
                <a:solidFill>
                  <a:prstClr val="black"/>
                </a:solidFill>
              </a:rPr>
              <a:t>of Bolton Council, Councillor Cliff Morris, added: “Ironman continues to provide a welcome boost to the local economy and showcase Bolton to an international audience. The event had fantastic support from residents and volunteers. We’re delighted that the organisers are coming back next year and Bolton is hosting the race again</a:t>
            </a:r>
            <a:r>
              <a:rPr lang="en-GB" sz="2500" dirty="0" smtClean="0">
                <a:solidFill>
                  <a:prstClr val="black"/>
                </a:solidFill>
              </a:rPr>
              <a:t>.”</a:t>
            </a:r>
          </a:p>
          <a:p>
            <a:pPr lvl="0"/>
            <a:r>
              <a:rPr lang="en-GB" sz="2500" dirty="0" smtClean="0">
                <a:solidFill>
                  <a:prstClr val="black"/>
                </a:solidFill>
              </a:rPr>
              <a:t>Media coverage</a:t>
            </a:r>
          </a:p>
          <a:p>
            <a:pPr lvl="0"/>
            <a:r>
              <a:rPr lang="en-GB" sz="2500" dirty="0" smtClean="0">
                <a:solidFill>
                  <a:prstClr val="black"/>
                </a:solidFill>
              </a:rPr>
              <a:t>Channel 4 UK</a:t>
            </a:r>
          </a:p>
          <a:p>
            <a:pPr lvl="0"/>
            <a:r>
              <a:rPr lang="en-GB" sz="2500" dirty="0" smtClean="0">
                <a:solidFill>
                  <a:prstClr val="black"/>
                </a:solidFill>
              </a:rPr>
              <a:t>Canal Plus France</a:t>
            </a:r>
          </a:p>
          <a:p>
            <a:pPr lvl="0"/>
            <a:r>
              <a:rPr lang="en-GB" sz="2500" dirty="0" smtClean="0">
                <a:solidFill>
                  <a:prstClr val="black"/>
                </a:solidFill>
              </a:rPr>
              <a:t>Ireland</a:t>
            </a:r>
          </a:p>
          <a:p>
            <a:pPr lvl="0"/>
            <a:r>
              <a:rPr lang="en-GB" sz="2500" dirty="0" smtClean="0">
                <a:solidFill>
                  <a:prstClr val="black"/>
                </a:solidFill>
              </a:rPr>
              <a:t>Australia and Canada</a:t>
            </a:r>
          </a:p>
          <a:p>
            <a:pPr lvl="0"/>
            <a:r>
              <a:rPr lang="en-GB" sz="2500" dirty="0" smtClean="0">
                <a:solidFill>
                  <a:prstClr val="black"/>
                </a:solidFill>
              </a:rPr>
              <a:t>Asia and Africa</a:t>
            </a:r>
          </a:p>
          <a:p>
            <a:pPr lvl="0"/>
            <a:r>
              <a:rPr lang="en-GB" sz="2500" dirty="0" smtClean="0">
                <a:solidFill>
                  <a:prstClr val="black"/>
                </a:solidFill>
              </a:rPr>
              <a:t>Help for Heroes</a:t>
            </a:r>
            <a:endParaRPr lang="en-GB" sz="2500" dirty="0">
              <a:solidFill>
                <a:prstClr val="black"/>
              </a:solidFill>
            </a:endParaRPr>
          </a:p>
          <a:p>
            <a:endParaRPr lang="en-GB" dirty="0"/>
          </a:p>
        </p:txBody>
      </p:sp>
    </p:spTree>
    <p:extLst>
      <p:ext uri="{BB962C8B-B14F-4D97-AF65-F5344CB8AC3E}">
        <p14:creationId xmlns:p14="http://schemas.microsoft.com/office/powerpoint/2010/main" val="1423952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smtClean="0"/>
              <a:t>Economic Impacts</a:t>
            </a:r>
            <a:endParaRPr lang="en-GB" dirty="0"/>
          </a:p>
        </p:txBody>
      </p:sp>
      <p:sp>
        <p:nvSpPr>
          <p:cNvPr id="3" name="Content Placeholder 2"/>
          <p:cNvSpPr>
            <a:spLocks noGrp="1"/>
          </p:cNvSpPr>
          <p:nvPr>
            <p:ph idx="1"/>
          </p:nvPr>
        </p:nvSpPr>
        <p:spPr>
          <a:xfrm>
            <a:off x="179512" y="1124744"/>
            <a:ext cx="8856984" cy="5616624"/>
          </a:xfrm>
        </p:spPr>
        <p:txBody>
          <a:bodyPr>
            <a:normAutofit fontScale="47500" lnSpcReduction="20000"/>
          </a:bodyPr>
          <a:lstStyle/>
          <a:p>
            <a:pPr>
              <a:buFont typeface="Arial"/>
              <a:buChar char="•"/>
            </a:pPr>
            <a:r>
              <a:rPr lang="en-GB" dirty="0" smtClean="0"/>
              <a:t>£240,000 spend prior to race week, a significant increase on previous years</a:t>
            </a:r>
          </a:p>
          <a:p>
            <a:pPr>
              <a:buFont typeface="Arial"/>
              <a:buChar char="•"/>
            </a:pPr>
            <a:endParaRPr lang="en-GB" dirty="0" smtClean="0"/>
          </a:p>
          <a:p>
            <a:pPr>
              <a:buFont typeface="Arial"/>
              <a:buChar char="•"/>
            </a:pPr>
            <a:r>
              <a:rPr lang="en-GB" dirty="0" smtClean="0"/>
              <a:t>74 per cent of athletes visited the course for racing and training prior to race day</a:t>
            </a:r>
          </a:p>
          <a:p>
            <a:pPr>
              <a:buFont typeface="Arial"/>
              <a:buChar char="•"/>
            </a:pPr>
            <a:endParaRPr lang="en-GB" dirty="0" smtClean="0"/>
          </a:p>
          <a:p>
            <a:pPr>
              <a:buFont typeface="Arial"/>
              <a:buChar char="•"/>
            </a:pPr>
            <a:r>
              <a:rPr lang="en-GB" dirty="0" smtClean="0"/>
              <a:t>£1.25million spend by athletes during race week on food and accommodation</a:t>
            </a:r>
          </a:p>
          <a:p>
            <a:pPr>
              <a:buFont typeface="Arial"/>
              <a:buChar char="•"/>
            </a:pPr>
            <a:endParaRPr lang="en-GB" dirty="0" smtClean="0"/>
          </a:p>
          <a:p>
            <a:pPr>
              <a:buFont typeface="Arial"/>
              <a:buChar char="•"/>
            </a:pPr>
            <a:r>
              <a:rPr lang="en-GB" dirty="0" smtClean="0"/>
              <a:t>Average of two spectators per athletes, average spectator stay three days</a:t>
            </a:r>
          </a:p>
          <a:p>
            <a:pPr>
              <a:buFont typeface="Arial"/>
              <a:buChar char="•"/>
            </a:pPr>
            <a:endParaRPr lang="en-GB" dirty="0" smtClean="0"/>
          </a:p>
          <a:p>
            <a:pPr>
              <a:buFont typeface="Arial"/>
              <a:buChar char="•"/>
            </a:pPr>
            <a:r>
              <a:rPr lang="en-GB" dirty="0" smtClean="0"/>
              <a:t>£900,000 spend by spectator on food and accommodation</a:t>
            </a:r>
          </a:p>
          <a:p>
            <a:pPr>
              <a:buFont typeface="Arial"/>
              <a:buChar char="•"/>
            </a:pPr>
            <a:endParaRPr lang="en-GB" dirty="0" smtClean="0"/>
          </a:p>
          <a:p>
            <a:pPr>
              <a:buFont typeface="Arial"/>
              <a:buChar char="•"/>
            </a:pPr>
            <a:r>
              <a:rPr lang="en-GB" dirty="0" smtClean="0"/>
              <a:t>72% of athletes stayed in hotels</a:t>
            </a:r>
          </a:p>
          <a:p>
            <a:pPr>
              <a:buFont typeface="Arial"/>
              <a:buChar char="•"/>
            </a:pPr>
            <a:endParaRPr lang="en-GB" dirty="0" smtClean="0"/>
          </a:p>
          <a:p>
            <a:pPr>
              <a:buFont typeface="Arial"/>
              <a:buChar char="•"/>
            </a:pPr>
            <a:r>
              <a:rPr lang="en-GB" dirty="0" smtClean="0"/>
              <a:t>£180,000 directly spent by race organisers with north west based business.</a:t>
            </a:r>
          </a:p>
          <a:p>
            <a:pPr>
              <a:buFont typeface="Arial"/>
              <a:buChar char="•"/>
            </a:pPr>
            <a:endParaRPr lang="en-GB" dirty="0" smtClean="0"/>
          </a:p>
          <a:p>
            <a:pPr>
              <a:buFont typeface="Arial"/>
              <a:buChar char="•"/>
            </a:pPr>
            <a:r>
              <a:rPr lang="en-GB" dirty="0" smtClean="0"/>
              <a:t>Of the athletes surveyed 83 per cent said they would not have considered visiting Bolton prior to the race being announced there. Post-race, 79 per cent said they would consider returning to Bolton for a holiday or visit</a:t>
            </a:r>
          </a:p>
          <a:p>
            <a:pPr>
              <a:buFont typeface="Arial"/>
              <a:buChar char="•"/>
            </a:pPr>
            <a:r>
              <a:rPr lang="en-GB" dirty="0" smtClean="0"/>
              <a:t>.</a:t>
            </a:r>
          </a:p>
          <a:p>
            <a:pPr>
              <a:buFont typeface="Arial"/>
              <a:buChar char="•"/>
            </a:pPr>
            <a:r>
              <a:rPr lang="en-GB" dirty="0" smtClean="0"/>
              <a:t>25 per cent of those athletes surveyed raised money for charity. This ranged from the official IRONMAN UK charities, Scope and the Rotary and the athletes own charity.</a:t>
            </a:r>
          </a:p>
          <a:p>
            <a:pPr>
              <a:buFont typeface="Arial"/>
              <a:buChar char="•"/>
            </a:pPr>
            <a:endParaRPr lang="en-GB" dirty="0" smtClean="0"/>
          </a:p>
          <a:p>
            <a:pPr>
              <a:buFont typeface="Arial"/>
              <a:buChar char="•"/>
            </a:pPr>
            <a:r>
              <a:rPr lang="en-GB" dirty="0" smtClean="0"/>
              <a:t>The average money raised of those surveyed was £1519.23. The athletes surveyed raised a combined £79K.</a:t>
            </a:r>
          </a:p>
          <a:p>
            <a:endParaRPr lang="en-GB" dirty="0"/>
          </a:p>
        </p:txBody>
      </p:sp>
    </p:spTree>
    <p:extLst>
      <p:ext uri="{BB962C8B-B14F-4D97-AF65-F5344CB8AC3E}">
        <p14:creationId xmlns:p14="http://schemas.microsoft.com/office/powerpoint/2010/main" val="2123430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Investigations into Iron Man Wales 2011</a:t>
            </a:r>
            <a:endParaRPr lang="en-GB" dirty="0"/>
          </a:p>
        </p:txBody>
      </p:sp>
      <p:sp>
        <p:nvSpPr>
          <p:cNvPr id="3" name="Content Placeholder 2"/>
          <p:cNvSpPr>
            <a:spLocks noGrp="1"/>
          </p:cNvSpPr>
          <p:nvPr>
            <p:ph idx="1"/>
          </p:nvPr>
        </p:nvSpPr>
        <p:spPr/>
        <p:txBody>
          <a:bodyPr>
            <a:normAutofit fontScale="92500"/>
          </a:bodyPr>
          <a:lstStyle/>
          <a:p>
            <a:pPr>
              <a:spcAft>
                <a:spcPts val="0"/>
              </a:spcAft>
            </a:pPr>
            <a:r>
              <a:rPr lang="en-GB" dirty="0" smtClean="0">
                <a:effectLst/>
                <a:latin typeface="Tahoma"/>
              </a:rPr>
              <a:t>	</a:t>
            </a:r>
            <a:r>
              <a:rPr lang="en-GB" u="sng" dirty="0" smtClean="0">
                <a:effectLst/>
                <a:latin typeface="Tahoma"/>
              </a:rPr>
              <a:t>Amount of funding the Welsh Government has provided to Ironman Wales</a:t>
            </a:r>
            <a:endParaRPr lang="en-GB" dirty="0" smtClean="0">
              <a:effectLst/>
            </a:endParaRPr>
          </a:p>
          <a:p>
            <a:pPr>
              <a:spcAft>
                <a:spcPts val="0"/>
              </a:spcAft>
            </a:pPr>
            <a:r>
              <a:rPr lang="en-GB" dirty="0" smtClean="0">
                <a:effectLst/>
                <a:latin typeface="Tahoma"/>
              </a:rPr>
              <a:t> </a:t>
            </a:r>
            <a:endParaRPr lang="en-GB" dirty="0" smtClean="0">
              <a:effectLst/>
            </a:endParaRPr>
          </a:p>
          <a:p>
            <a:pPr>
              <a:spcAft>
                <a:spcPts val="0"/>
              </a:spcAft>
            </a:pPr>
            <a:r>
              <a:rPr lang="en-GB" dirty="0" smtClean="0">
                <a:effectLst/>
                <a:latin typeface="Tahoma"/>
              </a:rPr>
              <a:t>	£435,000 has been invested, paid in instalments to Ironman Wales, to establish and grow the Ironman Wales event for the financial years 2011, 2012 and 2013 event.</a:t>
            </a:r>
            <a:endParaRPr lang="en-GB" dirty="0" smtClean="0">
              <a:effectLst/>
            </a:endParaRPr>
          </a:p>
          <a:p>
            <a:pPr>
              <a:spcAft>
                <a:spcPts val="0"/>
              </a:spcAft>
            </a:pPr>
            <a:r>
              <a:rPr lang="en-GB" dirty="0" smtClean="0">
                <a:effectLst/>
                <a:latin typeface="Tahoma"/>
              </a:rPr>
              <a:t> </a:t>
            </a:r>
            <a:endParaRPr lang="en-GB" dirty="0" smtClean="0">
              <a:effectLst/>
            </a:endParaRPr>
          </a:p>
          <a:p>
            <a:endParaRPr lang="en-GB" dirty="0"/>
          </a:p>
        </p:txBody>
      </p:sp>
    </p:spTree>
    <p:extLst>
      <p:ext uri="{BB962C8B-B14F-4D97-AF65-F5344CB8AC3E}">
        <p14:creationId xmlns:p14="http://schemas.microsoft.com/office/powerpoint/2010/main" val="598431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2011 Targets</a:t>
            </a:r>
            <a:endParaRPr lang="en-GB" dirty="0"/>
          </a:p>
        </p:txBody>
      </p:sp>
      <p:sp>
        <p:nvSpPr>
          <p:cNvPr id="3" name="Content Placeholder 2"/>
          <p:cNvSpPr>
            <a:spLocks noGrp="1"/>
          </p:cNvSpPr>
          <p:nvPr>
            <p:ph idx="1"/>
          </p:nvPr>
        </p:nvSpPr>
        <p:spPr>
          <a:xfrm>
            <a:off x="323528" y="1196752"/>
            <a:ext cx="8363272" cy="5400600"/>
          </a:xfrm>
        </p:spPr>
        <p:txBody>
          <a:bodyPr>
            <a:normAutofit fontScale="47500" lnSpcReduction="20000"/>
          </a:bodyPr>
          <a:lstStyle/>
          <a:p>
            <a:pPr marL="0" indent="0">
              <a:spcAft>
                <a:spcPts val="0"/>
              </a:spcAft>
              <a:buNone/>
            </a:pPr>
            <a:endParaRPr lang="en-GB" dirty="0" smtClean="0">
              <a:effectLst/>
            </a:endParaRPr>
          </a:p>
          <a:p>
            <a:pPr>
              <a:spcAft>
                <a:spcPts val="0"/>
              </a:spcAft>
            </a:pPr>
            <a:r>
              <a:rPr lang="en-GB" dirty="0" smtClean="0">
                <a:effectLst/>
                <a:latin typeface="Tahoma"/>
              </a:rPr>
              <a:t> </a:t>
            </a: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To attract at least 1,200 registrants;</a:t>
            </a:r>
          </a:p>
          <a:p>
            <a:pPr lvl="0">
              <a:tabLst>
                <a:tab pos="457200" algn="l"/>
              </a:tabLst>
            </a:pP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To generate at least £3.5 million of additional spending into the Welsh economy as a result of the Event.  This should be evidenced using the Economic Calculator available on the website: </a:t>
            </a:r>
            <a:r>
              <a:rPr lang="en-GB" dirty="0" smtClean="0">
                <a:effectLst/>
                <a:latin typeface="Tahoma"/>
                <a:hlinkClick r:id="rId2"/>
              </a:rPr>
              <a:t>http://www.eventimpacts.com</a:t>
            </a:r>
            <a:r>
              <a:rPr lang="en-GB" dirty="0" smtClean="0">
                <a:effectLst/>
                <a:latin typeface="Tahoma"/>
              </a:rPr>
              <a:t> (external site);</a:t>
            </a:r>
          </a:p>
          <a:p>
            <a:pPr lvl="0">
              <a:tabLst>
                <a:tab pos="457200" algn="l"/>
              </a:tabLst>
            </a:pP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To secure national and international press and media coverage;</a:t>
            </a:r>
          </a:p>
          <a:p>
            <a:pPr lvl="0">
              <a:tabLst>
                <a:tab pos="457200" algn="l"/>
              </a:tabLst>
            </a:pP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To secure UK broadcast coverage of the 2011 Event of at least 26 minutes in duration on Channel 4 and Channel 4hd to include helicopter HD aerial shots;</a:t>
            </a:r>
          </a:p>
          <a:p>
            <a:pPr lvl="0">
              <a:tabLst>
                <a:tab pos="457200" algn="l"/>
              </a:tabLst>
            </a:pP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Use your best endeavours to secure international TV coverage in the US TV market;</a:t>
            </a:r>
          </a:p>
          <a:p>
            <a:pPr lvl="0">
              <a:tabLst>
                <a:tab pos="457200" algn="l"/>
              </a:tabLst>
            </a:pP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Recruiting and providing appropriate training to a 500 volunteers. Providing 10 team leaders with additional training prior to the race to include, where possible, attendance at other Ironman events.</a:t>
            </a:r>
          </a:p>
          <a:p>
            <a:pPr lvl="0">
              <a:tabLst>
                <a:tab pos="457200" algn="l"/>
              </a:tabLst>
            </a:pP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To secure at least £100,000 of private sector sponsorship</a:t>
            </a:r>
          </a:p>
          <a:p>
            <a:pPr lvl="0">
              <a:tabLst>
                <a:tab pos="457200" algn="l"/>
              </a:tabLst>
            </a:pPr>
            <a:r>
              <a:rPr lang="en-GB" dirty="0" smtClean="0">
                <a:effectLst/>
                <a:latin typeface="Tahoma"/>
              </a:rPr>
              <a:t> </a:t>
            </a: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To offer 50 qualifying slots for Hawaii 2012</a:t>
            </a:r>
            <a:endParaRPr lang="en-GB" dirty="0" smtClean="0">
              <a:effectLst/>
            </a:endParaRPr>
          </a:p>
          <a:p>
            <a:pPr marL="97155">
              <a:spcAft>
                <a:spcPts val="0"/>
              </a:spcAft>
            </a:pPr>
            <a:r>
              <a:rPr lang="en-GB" dirty="0" smtClean="0">
                <a:effectLst/>
                <a:latin typeface="Tahoma"/>
              </a:rPr>
              <a:t> </a:t>
            </a:r>
            <a:endParaRPr lang="en-GB" dirty="0" smtClean="0">
              <a:effectLst/>
            </a:endParaRPr>
          </a:p>
          <a:p>
            <a:endParaRPr lang="en-GB" dirty="0"/>
          </a:p>
        </p:txBody>
      </p:sp>
    </p:spTree>
    <p:extLst>
      <p:ext uri="{BB962C8B-B14F-4D97-AF65-F5344CB8AC3E}">
        <p14:creationId xmlns:p14="http://schemas.microsoft.com/office/powerpoint/2010/main" val="1988523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2012 Targets</a:t>
            </a:r>
            <a:endParaRPr lang="en-GB" dirty="0"/>
          </a:p>
        </p:txBody>
      </p:sp>
      <p:sp>
        <p:nvSpPr>
          <p:cNvPr id="3" name="Content Placeholder 2"/>
          <p:cNvSpPr>
            <a:spLocks noGrp="1"/>
          </p:cNvSpPr>
          <p:nvPr>
            <p:ph idx="1"/>
          </p:nvPr>
        </p:nvSpPr>
        <p:spPr>
          <a:xfrm>
            <a:off x="395536" y="1268760"/>
            <a:ext cx="8229600" cy="5246043"/>
          </a:xfrm>
        </p:spPr>
        <p:txBody>
          <a:bodyPr>
            <a:normAutofit fontScale="55000" lnSpcReduction="20000"/>
          </a:bodyPr>
          <a:lstStyle/>
          <a:p>
            <a:pPr lvl="0">
              <a:tabLst>
                <a:tab pos="457200" algn="l"/>
              </a:tabLst>
            </a:pPr>
            <a:r>
              <a:rPr lang="en-GB" dirty="0" smtClean="0">
                <a:effectLst/>
                <a:latin typeface="Tahoma"/>
              </a:rPr>
              <a:t>To attract at least 1,500 registrants;</a:t>
            </a:r>
          </a:p>
          <a:p>
            <a:pPr lvl="0">
              <a:tabLst>
                <a:tab pos="457200" algn="l"/>
              </a:tabLst>
            </a:pP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To generate at least £4.5 million of additional spending into the local economy as a result of the Event.  This should be evidenced using the Economic Calculator available on the website: </a:t>
            </a:r>
            <a:r>
              <a:rPr lang="en-GB" dirty="0" smtClean="0">
                <a:effectLst/>
                <a:latin typeface="Tahoma"/>
                <a:hlinkClick r:id="rId2"/>
              </a:rPr>
              <a:t>http://www.eventimpacts.com</a:t>
            </a:r>
            <a:r>
              <a:rPr lang="en-GB" dirty="0" smtClean="0">
                <a:effectLst/>
                <a:latin typeface="Tahoma"/>
              </a:rPr>
              <a:t> (external site);</a:t>
            </a:r>
          </a:p>
          <a:p>
            <a:pPr lvl="0">
              <a:tabLst>
                <a:tab pos="457200" algn="l"/>
              </a:tabLst>
            </a:pP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To secure national and international press and media coverage and UK and international TV coverage and distribution that is at least similar to, and where possible better than, that secured in relation to the 2011 Event.</a:t>
            </a:r>
          </a:p>
          <a:p>
            <a:pPr lvl="0">
              <a:tabLst>
                <a:tab pos="457200" algn="l"/>
              </a:tabLst>
            </a:pP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Recruiting and providing appropriate training to a 500 volunteers. Providing 10 team leaders with additional training prior to the race to include, where possible, attendance at other Ironman events.</a:t>
            </a:r>
          </a:p>
          <a:p>
            <a:pPr lvl="0">
              <a:tabLst>
                <a:tab pos="457200" algn="l"/>
              </a:tabLst>
            </a:pP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To secure at least £100,000 of private sector sponsorship. </a:t>
            </a:r>
          </a:p>
          <a:p>
            <a:pPr lvl="0">
              <a:tabLst>
                <a:tab pos="457200" algn="l"/>
              </a:tabLst>
            </a:pP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To offer 50 qualifying slots for Hawaii 2013</a:t>
            </a:r>
            <a:endParaRPr lang="en-GB" dirty="0" smtClean="0">
              <a:effectLst/>
            </a:endParaRPr>
          </a:p>
          <a:p>
            <a:endParaRPr lang="en-GB" dirty="0"/>
          </a:p>
        </p:txBody>
      </p:sp>
    </p:spTree>
    <p:extLst>
      <p:ext uri="{BB962C8B-B14F-4D97-AF65-F5344CB8AC3E}">
        <p14:creationId xmlns:p14="http://schemas.microsoft.com/office/powerpoint/2010/main" val="3591940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2013 Targets</a:t>
            </a:r>
            <a:endParaRPr lang="en-GB" dirty="0"/>
          </a:p>
        </p:txBody>
      </p:sp>
      <p:sp>
        <p:nvSpPr>
          <p:cNvPr id="3" name="Content Placeholder 2"/>
          <p:cNvSpPr>
            <a:spLocks noGrp="1"/>
          </p:cNvSpPr>
          <p:nvPr>
            <p:ph idx="1"/>
          </p:nvPr>
        </p:nvSpPr>
        <p:spPr>
          <a:xfrm>
            <a:off x="457200" y="1340768"/>
            <a:ext cx="8229600" cy="5400600"/>
          </a:xfrm>
        </p:spPr>
        <p:txBody>
          <a:bodyPr>
            <a:normAutofit fontScale="62500" lnSpcReduction="20000"/>
          </a:bodyPr>
          <a:lstStyle/>
          <a:p>
            <a:pPr lvl="0">
              <a:tabLst>
                <a:tab pos="457200" algn="l"/>
              </a:tabLst>
            </a:pPr>
            <a:r>
              <a:rPr lang="en-GB" sz="800" dirty="0" smtClean="0">
                <a:effectLst/>
                <a:latin typeface="Tahoma"/>
                <a:ea typeface="Wingdings"/>
                <a:cs typeface="Wingdings"/>
              </a:rPr>
              <a:t>To attract at least 1,800 registrants;</a:t>
            </a:r>
            <a:endParaRPr lang="en-GB" sz="800" dirty="0" smtClean="0">
              <a:effectLst/>
              <a:latin typeface="Times New Roman"/>
              <a:ea typeface="Wingdings"/>
              <a:cs typeface="Wingdings"/>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To generate at least £5.5 million of additional spending into the local economy as a result of the Event.  This should be evidenced using the Economic Calculator available on the website: </a:t>
            </a:r>
            <a:r>
              <a:rPr lang="en-GB" dirty="0" smtClean="0">
                <a:effectLst/>
                <a:latin typeface="Tahoma"/>
                <a:hlinkClick r:id="rId2"/>
              </a:rPr>
              <a:t>http://www.eventimpacts.com</a:t>
            </a:r>
            <a:r>
              <a:rPr lang="en-GB" dirty="0" smtClean="0">
                <a:effectLst/>
                <a:latin typeface="Tahoma"/>
              </a:rPr>
              <a:t> (external site);</a:t>
            </a:r>
          </a:p>
          <a:p>
            <a:pPr lvl="0">
              <a:tabLst>
                <a:tab pos="457200" algn="l"/>
              </a:tabLst>
            </a:pP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To secure national and international press and media coverage and UK and international TV coverage and distribution that is at least similar to, and where possible better than, that secured in relation to the 2011 and 2012 Events.</a:t>
            </a:r>
          </a:p>
          <a:p>
            <a:pPr lvl="0">
              <a:tabLst>
                <a:tab pos="457200" algn="l"/>
              </a:tabLst>
            </a:pP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Recruiting and providing appropriate training to a 500 volunteers. Providing 10 team leaders with additional training prior to the race to include, where possible, attendance at other Ironman events.</a:t>
            </a:r>
          </a:p>
          <a:p>
            <a:pPr lvl="0">
              <a:tabLst>
                <a:tab pos="457200" algn="l"/>
              </a:tabLst>
            </a:pP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To secure at least £100,000 of private sector sponsorship</a:t>
            </a:r>
          </a:p>
          <a:p>
            <a:pPr lvl="0">
              <a:tabLst>
                <a:tab pos="457200" algn="l"/>
              </a:tabLst>
            </a:pPr>
            <a:r>
              <a:rPr lang="en-GB" dirty="0" smtClean="0">
                <a:effectLst/>
                <a:latin typeface="Tahoma"/>
              </a:rPr>
              <a:t> </a:t>
            </a:r>
            <a:endParaRPr lang="en-GB" dirty="0" smtClean="0">
              <a:effectLst/>
            </a:endParaRPr>
          </a:p>
          <a:p>
            <a:pPr lvl="0">
              <a:tabLst>
                <a:tab pos="457200" algn="l"/>
              </a:tabLst>
            </a:pPr>
            <a:r>
              <a:rPr lang="en-GB" dirty="0" smtClean="0">
                <a:effectLst/>
                <a:latin typeface="Wingdings"/>
                <a:ea typeface="Wingdings"/>
                <a:cs typeface="Wingdings"/>
              </a:rPr>
              <a:t>Ø</a:t>
            </a:r>
            <a:r>
              <a:rPr lang="en-GB" sz="800" dirty="0" smtClean="0">
                <a:effectLst/>
                <a:latin typeface="Times New Roman"/>
                <a:ea typeface="Wingdings"/>
                <a:cs typeface="Wingdings"/>
              </a:rPr>
              <a:t>              </a:t>
            </a:r>
            <a:r>
              <a:rPr lang="en-GB" dirty="0" smtClean="0">
                <a:effectLst/>
                <a:latin typeface="Tahoma"/>
              </a:rPr>
              <a:t>To offer 50 qualifying slots for Hawaii 2014.</a:t>
            </a:r>
            <a:endParaRPr lang="en-GB" dirty="0" smtClean="0">
              <a:effectLst/>
            </a:endParaRPr>
          </a:p>
          <a:p>
            <a:pPr>
              <a:spcAft>
                <a:spcPts val="0"/>
              </a:spcAft>
            </a:pPr>
            <a:r>
              <a:rPr lang="en-GB" u="none" strike="noStrike" dirty="0" smtClean="0">
                <a:effectLst/>
                <a:latin typeface="Tahoma"/>
              </a:rPr>
              <a:t> </a:t>
            </a:r>
            <a:endParaRPr lang="en-GB" dirty="0" smtClean="0">
              <a:effectLst/>
            </a:endParaRPr>
          </a:p>
          <a:p>
            <a:endParaRPr lang="en-GB" dirty="0"/>
          </a:p>
        </p:txBody>
      </p:sp>
    </p:spTree>
    <p:extLst>
      <p:ext uri="{BB962C8B-B14F-4D97-AF65-F5344CB8AC3E}">
        <p14:creationId xmlns:p14="http://schemas.microsoft.com/office/powerpoint/2010/main" val="34831715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100</TotalTime>
  <Words>358</Words>
  <Application>Microsoft Office PowerPoint</Application>
  <PresentationFormat>On-screen Show (4:3)</PresentationFormat>
  <Paragraphs>83</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Iron Man</vt:lpstr>
      <vt:lpstr>Bolton 2011</vt:lpstr>
      <vt:lpstr>Impacts of Bolton</vt:lpstr>
      <vt:lpstr>Economic Impacts</vt:lpstr>
      <vt:lpstr>Investigations into Iron Man Wales 2011</vt:lpstr>
      <vt:lpstr>2011 Targets</vt:lpstr>
      <vt:lpstr>2012 Targets</vt:lpstr>
      <vt:lpstr>2013 Targets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Jacqui</dc:creator>
  <cp:lastModifiedBy>Jacqui</cp:lastModifiedBy>
  <cp:revision>3</cp:revision>
  <dcterms:created xsi:type="dcterms:W3CDTF">2011-11-23T20:48:36Z</dcterms:created>
  <dcterms:modified xsi:type="dcterms:W3CDTF">2011-11-23T22:29:28Z</dcterms:modified>
</cp:coreProperties>
</file>