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1"/>
  </p:notesMasterIdLst>
  <p:sldIdLst>
    <p:sldId id="256" r:id="rId2"/>
    <p:sldId id="258" r:id="rId3"/>
    <p:sldId id="259" r:id="rId4"/>
    <p:sldId id="260" r:id="rId5"/>
    <p:sldId id="261" r:id="rId6"/>
    <p:sldId id="262" r:id="rId7"/>
    <p:sldId id="263" r:id="rId8"/>
    <p:sldId id="264" r:id="rId9"/>
    <p:sldId id="265" r:id="rId10"/>
  </p:sldIdLst>
  <p:sldSz cx="9144000" cy="5143500" type="screen16x9"/>
  <p:notesSz cx="6858000" cy="9144000"/>
  <p:embeddedFontLst>
    <p:embeddedFont>
      <p:font typeface="Roboto" panose="02000000000000000000" pitchFamily="2" charset="0"/>
      <p:regular r:id="rId12"/>
      <p:bold r:id="rId13"/>
      <p:italic r:id="rId14"/>
      <p:boldItalic r:id="rId1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7" d="100"/>
          <a:sy n="107" d="100"/>
        </p:scale>
        <p:origin x="754" y="8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22519935ec4_0_8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22519935ec4_0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2400"/>
              </a:spcBef>
              <a:spcAft>
                <a:spcPts val="0"/>
              </a:spcAft>
              <a:buClr>
                <a:schemeClr val="dk1"/>
              </a:buClr>
              <a:buSzPts val="1100"/>
              <a:buFont typeface="Arial"/>
              <a:buNone/>
            </a:pPr>
            <a:r>
              <a:rPr lang="en" sz="2300" b="1">
                <a:solidFill>
                  <a:schemeClr val="dk1"/>
                </a:solidFill>
              </a:rPr>
              <a:t>Introduction</a:t>
            </a:r>
            <a:endParaRPr sz="2300" b="1">
              <a:solidFill>
                <a:schemeClr val="dk1"/>
              </a:solidFill>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Hospitality and guest services guide to the blowout and enjoyment of guests, while consumer services are more concentrated on giving help and managing the requirements of the consumers. This report highlights the brief introduction of St. Regis Hotels &amp; Resorts and its main consumer. It will also analyse the nature, scope and role of the guest services and facilities that are provided to these guests by the St. Regis Hotels &amp; Resorts. Further. The role and function of guest services in general have been explained and in the last part significance of hospitality and how hotels meet/exceed guest expectations have been analysed.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22519935ec4_0_8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g22519935ec4_0_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2400"/>
              </a:spcBef>
              <a:spcAft>
                <a:spcPts val="0"/>
              </a:spcAft>
              <a:buClr>
                <a:schemeClr val="dk1"/>
              </a:buClr>
              <a:buSzPts val="1100"/>
              <a:buFont typeface="Arial"/>
              <a:buNone/>
            </a:pPr>
            <a:r>
              <a:rPr lang="en" sz="2300" b="1">
                <a:solidFill>
                  <a:schemeClr val="dk1"/>
                </a:solidFill>
              </a:rPr>
              <a:t>“Briefly introduce your chosen hotel brand”</a:t>
            </a:r>
            <a:endParaRPr sz="2300" b="1">
              <a:solidFill>
                <a:schemeClr val="dk1"/>
              </a:solidFill>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St. Regis Hotels &amp; Resorts is one of the luxury hotel chains, currently owned and managed by Marriott International. It was founded in the year 1904 with its headquarters situated in Bethesda, Maryland (St. Regis, 2023). The organisation is global and mainly deals with hotel rooms and resort properties for its customers.</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22519935ec4_0_9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22519935ec4_0_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2400"/>
              </a:spcBef>
              <a:spcAft>
                <a:spcPts val="0"/>
              </a:spcAft>
              <a:buClr>
                <a:schemeClr val="dk1"/>
              </a:buClr>
              <a:buSzPts val="1100"/>
              <a:buFont typeface="Arial"/>
              <a:buNone/>
            </a:pPr>
            <a:r>
              <a:rPr lang="en" sz="2300" b="1">
                <a:solidFill>
                  <a:schemeClr val="dk1"/>
                </a:solidFill>
              </a:rPr>
              <a:t>“Identify the hotel brand’s main consumers”</a:t>
            </a:r>
            <a:endParaRPr sz="2300" b="1">
              <a:solidFill>
                <a:schemeClr val="dk1"/>
              </a:solidFill>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overall income generated by the chain along with St. Regis New York for the year 2022 was expected to be 3.46 billion dollars (Statista, 2023). It is one of the largest shareholders in the hospitality industry. Since the brand is famous for providing luxury services and experiences to its customers and clients. Therefore the main customer share of St. Regis Hotels and Resorts comprises people that are in love with luxury and those who are fond of experiencing high-end services and more. Another characteristic feature of the customers visiting the firm is mostly found to be people belonging form higher economic classes. It includes the members of Royal families, businessmen, celebrities and more. It is mainly because these sections of people are always provided by St. Regis.s concerned about their comforts and are willing to pay lavish prices for the services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22519935ec4_0_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 name="Google Shape;115;g22519935ec4_0_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2400"/>
              </a:spcBef>
              <a:spcAft>
                <a:spcPts val="0"/>
              </a:spcAft>
              <a:buClr>
                <a:schemeClr val="dk1"/>
              </a:buClr>
              <a:buSzPts val="1100"/>
              <a:buFont typeface="Arial"/>
              <a:buNone/>
            </a:pPr>
            <a:r>
              <a:rPr lang="en" sz="2300" b="1">
                <a:solidFill>
                  <a:schemeClr val="dk1"/>
                </a:solidFill>
              </a:rPr>
              <a:t>“Outline the nature, scope and role of the guest services and facilities that are provided to these guests by the hotel brand”</a:t>
            </a:r>
            <a:endParaRPr sz="2300" b="1">
              <a:solidFill>
                <a:schemeClr val="dk1"/>
              </a:solidFill>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St. Regis Inns and Resorts is a cordiality specialist co-op that works lodgings and eateries. It runs hotels, residential properties, and timeshares as well as franchises and licenses them under a variety of luxury, premium, and select brand names. The goal of hospitality is to make guests' lives better by providing high-quality service. The consistent provision of goods and services that not only meet but also go above and beyond the guests' expectations is what defines quality guest service. The primary objective of St. Regis Hotels &amp; Resorts' guest services and facilities is to ensure that guests have an enjoyable and memorable stay at one of its properties. The mission of the St. Regis Hotels and Resorts is to be accessible and present for visitors previously, during and after their visit (Olorunsola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2022). The job of their customer service department is to make sure that your guests have a good time, whether it's by giving them information, and advice, or making them feel at ease and confident.  The responsibilities and duties of the guest service role contain maintaining consumer services, incoming calls, creating sales information which evolves into new consumers and recognising and evaluating consumer requirements to reach satisfaction.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g22519935ec4_0_10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g22519935ec4_0_1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 </a:t>
            </a:r>
            <a:r>
              <a:rPr lang="en" sz="1200" b="1">
                <a:solidFill>
                  <a:schemeClr val="dk1"/>
                </a:solidFill>
                <a:latin typeface="Times New Roman"/>
                <a:ea typeface="Times New Roman"/>
                <a:cs typeface="Times New Roman"/>
                <a:sym typeface="Times New Roman"/>
              </a:rPr>
              <a:t>“Explain the need to consider the role and function of guest services in general”</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hospitality industry is mainly known for its diverse profession that continues to value hospitality and service as well. It includes the front desk, staff, answering phone calls and many more. Every hotel must consider the role of guest services on their premises as it plays a major role in maintaining a better image among its customers. As service is considered to be the most crucial factor in the hospitality industry (Juanamasta</a:t>
            </a:r>
            <a:r>
              <a:rPr lang="en" sz="1200" i="1">
                <a:solidFill>
                  <a:schemeClr val="dk1"/>
                </a:solidFill>
                <a:latin typeface="Times New Roman"/>
                <a:ea typeface="Times New Roman"/>
                <a:cs typeface="Times New Roman"/>
                <a:sym typeface="Times New Roman"/>
              </a:rPr>
              <a:t> et al</a:t>
            </a:r>
            <a:r>
              <a:rPr lang="en" sz="1200">
                <a:solidFill>
                  <a:schemeClr val="dk1"/>
                </a:solidFill>
                <a:latin typeface="Times New Roman"/>
                <a:ea typeface="Times New Roman"/>
                <a:cs typeface="Times New Roman"/>
                <a:sym typeface="Times New Roman"/>
              </a:rPr>
              <a:t>., 2019). Therefore the hotel must have good guest services to improve the relationship between its clients and establishments. It is mainly because satisfied guests are more likely to visit again and be loyal to the particular hotel. Therefore the role of customer service plays a very important role in its development and growth within the market.</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primary functions of guest service are to help the guests with the activities such as check-in and check-out and more. It is very important to the hotel as it helps them to showcase its services and information to its guests or customers. Moreover, it also helps the hotel to maintain a better and friendlier relationship among its customers or clients. Expanding visitor fulfilment is straightforwardly associated with business execution. A good experience makes it more likely that a guest will return and is more satisfied. That, in turn, generates marketing for businesses and raises their revenue (Xiao and Kumar, 2021).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g22519935ec4_0_10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 name="Google Shape;129;g22519935ec4_0_1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 </a:t>
            </a:r>
            <a:r>
              <a:rPr lang="en" sz="2300" b="1">
                <a:solidFill>
                  <a:schemeClr val="dk1"/>
                </a:solidFill>
              </a:rPr>
              <a:t>“Discuss the importance of hospitality and how hotels meet/exceed guest expectations”</a:t>
            </a:r>
            <a:endParaRPr sz="2300" b="1">
              <a:solidFill>
                <a:schemeClr val="dk1"/>
              </a:solidFill>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To have a stable stream of bookings all over the year, a hotel must at least meet the expectations of its guests, but exceeding those expectations is the key to turning visitors into brand ambassadors. They will be able to ensure that they provide these minimum services while also going above and beyond if they have a better understanding of what guests are looking for at each stage of the buyer journey. A guest who receives only the bare necessities, such as a clean room, a hotel in a convenient location, a comfortable bed, and pillows, is unlikely to return to your establishment because it lacks anything that sets it apart from the competition (Freitas and Correia, 2019). On the other hand, guests are more likely to become repeat customers, friends, and advocates of their brand if they offer exceptional service and special amenities, make use of technology, and streamline the guest experience. Try personalising their brand to make an emotional connection for bonus points. The utilisation of innovation and availability with admittance to quick Wi-Fi are two things visitors have generally expected.  The Hotel's uses of technology like self-service kiosks and online check-in, on the other hand, can aid them to stand out. Since visitors anticipate these administrations, they likewise assist their activities with running all the more easily by permitting visitors to stay away from huge delays at the front work area and to check in rapidly regardless of what time they show up. Unquestionably, providing excellent service is one of the most essential requirements. In point of fact, it is probably the most significant factor in determining whether or not a customer will return to your hotel. Even though technology has come a long way and could possibly replace humans at many stages of the guest journey, nothing can set their hotel apart from the competition like excellent customer service (Kyule, 2022).</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g22519935ec4_0_1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 name="Google Shape;136;g22519935ec4_0_1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 </a:t>
            </a:r>
            <a:r>
              <a:rPr lang="en" sz="2300" b="1">
                <a:solidFill>
                  <a:schemeClr val="dk1"/>
                </a:solidFill>
              </a:rPr>
              <a:t>Conclusion</a:t>
            </a:r>
            <a:endParaRPr sz="2300" b="1">
              <a:solidFill>
                <a:schemeClr val="dk1"/>
              </a:solidFill>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above report concludes that the main customer share of St. Regis Hotels and Resorts comprises people that are in love with luxury and those who are fond of experiencing high-end services and more.  The primary objective of St. Regis Hotels &amp; Resorts' guest services and facilities is to ensure that guests have an enjoyable and memorable stay at one of its properties. Moreover, it also helps the hotel to maintain a better and friendlier relationship among its customers or clients.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g22519935ec4_0_1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3" name="Google Shape;143;g22519935ec4_0_1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6098378" y="5"/>
            <a:ext cx="3045625" cy="2030570"/>
            <a:chOff x="6098378" y="5"/>
            <a:chExt cx="3045625" cy="2030570"/>
          </a:xfrm>
        </p:grpSpPr>
        <p:sp>
          <p:nvSpPr>
            <p:cNvPr id="11" name="Google Shape;11;p2"/>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598100" y="1775222"/>
            <a:ext cx="8222100" cy="838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17" name="Google Shape;17;p2"/>
          <p:cNvSpPr txBox="1">
            <a:spLocks noGrp="1"/>
          </p:cNvSpPr>
          <p:nvPr>
            <p:ph type="subTitle" idx="1"/>
          </p:nvPr>
        </p:nvSpPr>
        <p:spPr>
          <a:xfrm>
            <a:off x="598088" y="2715913"/>
            <a:ext cx="8222100" cy="4329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2100"/>
              <a:buNone/>
              <a:defRPr sz="2100">
                <a:solidFill>
                  <a:schemeClr val="lt1"/>
                </a:solidFill>
              </a:defRPr>
            </a:lvl1pPr>
            <a:lvl2pPr lvl="1">
              <a:lnSpc>
                <a:spcPct val="100000"/>
              </a:lnSpc>
              <a:spcBef>
                <a:spcPts val="0"/>
              </a:spcBef>
              <a:spcAft>
                <a:spcPts val="0"/>
              </a:spcAft>
              <a:buClr>
                <a:schemeClr val="lt1"/>
              </a:buClr>
              <a:buSzPts val="2100"/>
              <a:buNone/>
              <a:defRPr sz="2100">
                <a:solidFill>
                  <a:schemeClr val="lt1"/>
                </a:solidFill>
              </a:defRPr>
            </a:lvl2pPr>
            <a:lvl3pPr lvl="2">
              <a:lnSpc>
                <a:spcPct val="100000"/>
              </a:lnSpc>
              <a:spcBef>
                <a:spcPts val="0"/>
              </a:spcBef>
              <a:spcAft>
                <a:spcPts val="0"/>
              </a:spcAft>
              <a:buClr>
                <a:schemeClr val="lt1"/>
              </a:buClr>
              <a:buSzPts val="2100"/>
              <a:buNone/>
              <a:defRPr sz="2100">
                <a:solidFill>
                  <a:schemeClr val="lt1"/>
                </a:solidFill>
              </a:defRPr>
            </a:lvl3pPr>
            <a:lvl4pPr lvl="3">
              <a:lnSpc>
                <a:spcPct val="100000"/>
              </a:lnSpc>
              <a:spcBef>
                <a:spcPts val="0"/>
              </a:spcBef>
              <a:spcAft>
                <a:spcPts val="0"/>
              </a:spcAft>
              <a:buClr>
                <a:schemeClr val="lt1"/>
              </a:buClr>
              <a:buSzPts val="2100"/>
              <a:buNone/>
              <a:defRPr sz="2100">
                <a:solidFill>
                  <a:schemeClr val="lt1"/>
                </a:solidFill>
              </a:defRPr>
            </a:lvl4pPr>
            <a:lvl5pPr lvl="4">
              <a:lnSpc>
                <a:spcPct val="100000"/>
              </a:lnSpc>
              <a:spcBef>
                <a:spcPts val="0"/>
              </a:spcBef>
              <a:spcAft>
                <a:spcPts val="0"/>
              </a:spcAft>
              <a:buClr>
                <a:schemeClr val="lt1"/>
              </a:buClr>
              <a:buSzPts val="2100"/>
              <a:buNone/>
              <a:defRPr sz="2100">
                <a:solidFill>
                  <a:schemeClr val="lt1"/>
                </a:solidFill>
              </a:defRPr>
            </a:lvl5pPr>
            <a:lvl6pPr lvl="5">
              <a:lnSpc>
                <a:spcPct val="100000"/>
              </a:lnSpc>
              <a:spcBef>
                <a:spcPts val="0"/>
              </a:spcBef>
              <a:spcAft>
                <a:spcPts val="0"/>
              </a:spcAft>
              <a:buClr>
                <a:schemeClr val="lt1"/>
              </a:buClr>
              <a:buSzPts val="2100"/>
              <a:buNone/>
              <a:defRPr sz="2100">
                <a:solidFill>
                  <a:schemeClr val="lt1"/>
                </a:solidFill>
              </a:defRPr>
            </a:lvl6pPr>
            <a:lvl7pPr lvl="6">
              <a:lnSpc>
                <a:spcPct val="100000"/>
              </a:lnSpc>
              <a:spcBef>
                <a:spcPts val="0"/>
              </a:spcBef>
              <a:spcAft>
                <a:spcPts val="0"/>
              </a:spcAft>
              <a:buClr>
                <a:schemeClr val="lt1"/>
              </a:buClr>
              <a:buSzPts val="2100"/>
              <a:buNone/>
              <a:defRPr sz="2100">
                <a:solidFill>
                  <a:schemeClr val="lt1"/>
                </a:solidFill>
              </a:defRPr>
            </a:lvl7pPr>
            <a:lvl8pPr lvl="7">
              <a:lnSpc>
                <a:spcPct val="100000"/>
              </a:lnSpc>
              <a:spcBef>
                <a:spcPts val="0"/>
              </a:spcBef>
              <a:spcAft>
                <a:spcPts val="0"/>
              </a:spcAft>
              <a:buClr>
                <a:schemeClr val="lt1"/>
              </a:buClr>
              <a:buSzPts val="2100"/>
              <a:buNone/>
              <a:defRPr sz="2100">
                <a:solidFill>
                  <a:schemeClr val="lt1"/>
                </a:solidFill>
              </a:defRPr>
            </a:lvl8pPr>
            <a:lvl9pPr lvl="8">
              <a:lnSpc>
                <a:spcPct val="100000"/>
              </a:lnSpc>
              <a:spcBef>
                <a:spcPts val="0"/>
              </a:spcBef>
              <a:spcAft>
                <a:spcPts val="0"/>
              </a:spcAft>
              <a:buClr>
                <a:schemeClr val="lt1"/>
              </a:buClr>
              <a:buSzPts val="2100"/>
              <a:buNone/>
              <a:defRPr sz="2100">
                <a:solidFill>
                  <a:schemeClr val="lt1"/>
                </a:solidFill>
              </a:defRPr>
            </a:lvl9pPr>
          </a:lstStyle>
          <a:p>
            <a:endParaRPr/>
          </a:p>
        </p:txBody>
      </p:sp>
      <p:sp>
        <p:nvSpPr>
          <p:cNvPr id="18" name="Google Shape;18;p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9"/>
        <p:cNvGrpSpPr/>
        <p:nvPr/>
      </p:nvGrpSpPr>
      <p:grpSpPr>
        <a:xfrm>
          <a:off x="0" y="0"/>
          <a:ext cx="0" cy="0"/>
          <a:chOff x="0" y="0"/>
          <a:chExt cx="0" cy="0"/>
        </a:xfrm>
      </p:grpSpPr>
      <p:grpSp>
        <p:nvGrpSpPr>
          <p:cNvPr id="20" name="Google Shape;20;p3"/>
          <p:cNvGrpSpPr/>
          <p:nvPr/>
        </p:nvGrpSpPr>
        <p:grpSpPr>
          <a:xfrm>
            <a:off x="6098378" y="5"/>
            <a:ext cx="3045625" cy="2030570"/>
            <a:chOff x="6098378" y="5"/>
            <a:chExt cx="3045625" cy="2030570"/>
          </a:xfrm>
        </p:grpSpPr>
        <p:sp>
          <p:nvSpPr>
            <p:cNvPr id="21" name="Google Shape;21;p3"/>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 name="Google Shape;26;p3"/>
          <p:cNvSpPr txBox="1">
            <a:spLocks noGrp="1"/>
          </p:cNvSpPr>
          <p:nvPr>
            <p:ph type="title"/>
          </p:nvPr>
        </p:nvSpPr>
        <p:spPr>
          <a:xfrm>
            <a:off x="598100" y="2152347"/>
            <a:ext cx="8222100" cy="838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27" name="Google Shape;27;p3"/>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8"/>
        <p:cNvGrpSpPr/>
        <p:nvPr/>
      </p:nvGrpSpPr>
      <p:grpSpPr>
        <a:xfrm>
          <a:off x="0" y="0"/>
          <a:ext cx="0" cy="0"/>
          <a:chOff x="0" y="0"/>
          <a:chExt cx="0" cy="0"/>
        </a:xfrm>
      </p:grpSpPr>
      <p:grpSp>
        <p:nvGrpSpPr>
          <p:cNvPr id="29" name="Google Shape;29;p4"/>
          <p:cNvGrpSpPr/>
          <p:nvPr/>
        </p:nvGrpSpPr>
        <p:grpSpPr>
          <a:xfrm>
            <a:off x="0" y="3903669"/>
            <a:ext cx="9144000" cy="1239925"/>
            <a:chOff x="0" y="3903669"/>
            <a:chExt cx="9144000" cy="1239925"/>
          </a:xfrm>
        </p:grpSpPr>
        <p:sp>
          <p:nvSpPr>
            <p:cNvPr id="30" name="Google Shape;30;p4"/>
            <p:cNvSpPr/>
            <p:nvPr/>
          </p:nvSpPr>
          <p:spPr>
            <a:xfrm>
              <a:off x="8154895"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flipH="1">
              <a:off x="6181163"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4"/>
            <p:cNvSpPr/>
            <p:nvPr/>
          </p:nvSpPr>
          <p:spPr>
            <a:xfrm>
              <a:off x="7170274" y="3903669"/>
              <a:ext cx="989100" cy="9879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p:nvPr/>
          </p:nvSpPr>
          <p:spPr>
            <a:xfrm rot="10800000">
              <a:off x="8154757" y="3903682"/>
              <a:ext cx="989100" cy="9879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a:off x="0" y="4891594"/>
              <a:ext cx="9144000" cy="252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 name="Google Shape;35;p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6" name="Google Shape;36;p4"/>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37" name="Google Shape;37;p4"/>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
        <p:cNvGrpSpPr/>
        <p:nvPr/>
      </p:nvGrpSpPr>
      <p:grpSpPr>
        <a:xfrm>
          <a:off x="0" y="0"/>
          <a:ext cx="0" cy="0"/>
          <a:chOff x="0" y="0"/>
          <a:chExt cx="0" cy="0"/>
        </a:xfrm>
      </p:grpSpPr>
      <p:sp>
        <p:nvSpPr>
          <p:cNvPr id="39" name="Google Shape;39;p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0" name="Google Shape;40;p5"/>
          <p:cNvSpPr txBox="1">
            <a:spLocks noGrp="1"/>
          </p:cNvSpPr>
          <p:nvPr>
            <p:ph type="body" idx="1"/>
          </p:nvPr>
        </p:nvSpPr>
        <p:spPr>
          <a:xfrm>
            <a:off x="3117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1" name="Google Shape;41;p5"/>
          <p:cNvSpPr txBox="1">
            <a:spLocks noGrp="1"/>
          </p:cNvSpPr>
          <p:nvPr>
            <p:ph type="body" idx="2"/>
          </p:nvPr>
        </p:nvSpPr>
        <p:spPr>
          <a:xfrm>
            <a:off x="48324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2" name="Google Shape;42;p5"/>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3"/>
        <p:cNvGrpSpPr/>
        <p:nvPr/>
      </p:nvGrpSpPr>
      <p:grpSpPr>
        <a:xfrm>
          <a:off x="0" y="0"/>
          <a:ext cx="0" cy="0"/>
          <a:chOff x="0" y="0"/>
          <a:chExt cx="0" cy="0"/>
        </a:xfrm>
      </p:grpSpPr>
      <p:sp>
        <p:nvSpPr>
          <p:cNvPr id="44" name="Google Shape;44;p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5" name="Google Shape;45;p6"/>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6"/>
        <p:cNvGrpSpPr/>
        <p:nvPr/>
      </p:nvGrpSpPr>
      <p:grpSpPr>
        <a:xfrm>
          <a:off x="0" y="0"/>
          <a:ext cx="0" cy="0"/>
          <a:chOff x="0" y="0"/>
          <a:chExt cx="0" cy="0"/>
        </a:xfrm>
      </p:grpSpPr>
      <p:sp>
        <p:nvSpPr>
          <p:cNvPr id="47" name="Google Shape;47;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8" name="Google Shape;48;p7"/>
          <p:cNvSpPr txBox="1">
            <a:spLocks noGrp="1"/>
          </p:cNvSpPr>
          <p:nvPr>
            <p:ph type="body" idx="1"/>
          </p:nvPr>
        </p:nvSpPr>
        <p:spPr>
          <a:xfrm>
            <a:off x="311700" y="1465804"/>
            <a:ext cx="2808000" cy="31032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9" name="Google Shape;49;p7"/>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50"/>
        <p:cNvGrpSpPr/>
        <p:nvPr/>
      </p:nvGrpSpPr>
      <p:grpSpPr>
        <a:xfrm>
          <a:off x="0" y="0"/>
          <a:ext cx="0" cy="0"/>
          <a:chOff x="0" y="0"/>
          <a:chExt cx="0" cy="0"/>
        </a:xfrm>
      </p:grpSpPr>
      <p:grpSp>
        <p:nvGrpSpPr>
          <p:cNvPr id="51" name="Google Shape;51;p8"/>
          <p:cNvGrpSpPr/>
          <p:nvPr/>
        </p:nvGrpSpPr>
        <p:grpSpPr>
          <a:xfrm>
            <a:off x="6098378" y="5"/>
            <a:ext cx="3045625" cy="2030570"/>
            <a:chOff x="6098378" y="5"/>
            <a:chExt cx="3045625" cy="2030570"/>
          </a:xfrm>
        </p:grpSpPr>
        <p:sp>
          <p:nvSpPr>
            <p:cNvPr id="52" name="Google Shape;52;p8"/>
            <p:cNvSpPr/>
            <p:nvPr/>
          </p:nvSpPr>
          <p:spPr>
            <a:xfrm>
              <a:off x="8128803" y="16"/>
              <a:ext cx="1015200" cy="1015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8"/>
            <p:cNvSpPr/>
            <p:nvPr/>
          </p:nvSpPr>
          <p:spPr>
            <a:xfrm flipH="1">
              <a:off x="7113463" y="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8"/>
            <p:cNvSpPr/>
            <p:nvPr/>
          </p:nvSpPr>
          <p:spPr>
            <a:xfrm rot="10800000" flipH="1">
              <a:off x="7113588" y="107"/>
              <a:ext cx="1015200" cy="1015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8"/>
            <p:cNvSpPr/>
            <p:nvPr/>
          </p:nvSpPr>
          <p:spPr>
            <a:xfrm rot="10800000">
              <a:off x="6098378" y="97"/>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8"/>
            <p:cNvSpPr/>
            <p:nvPr/>
          </p:nvSpPr>
          <p:spPr>
            <a:xfrm rot="10800000">
              <a:off x="8128789" y="101537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 name="Google Shape;57;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58" name="Google Shape;58;p8"/>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9"/>
        <p:cNvGrpSpPr/>
        <p:nvPr/>
      </p:nvGrpSpPr>
      <p:grpSpPr>
        <a:xfrm>
          <a:off x="0" y="0"/>
          <a:ext cx="0" cy="0"/>
          <a:chOff x="0" y="0"/>
          <a:chExt cx="0" cy="0"/>
        </a:xfrm>
      </p:grpSpPr>
      <p:sp>
        <p:nvSpPr>
          <p:cNvPr id="60" name="Google Shape;60;p9"/>
          <p:cNvSpPr/>
          <p:nvPr/>
        </p:nvSpPr>
        <p:spPr>
          <a:xfrm>
            <a:off x="4572000" y="-1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61" name="Google Shape;61;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62" name="Google Shape;62;p9"/>
          <p:cNvSpPr txBox="1">
            <a:spLocks noGrp="1"/>
          </p:cNvSpPr>
          <p:nvPr>
            <p:ph type="title"/>
          </p:nvPr>
        </p:nvSpPr>
        <p:spPr>
          <a:xfrm>
            <a:off x="265500" y="1151100"/>
            <a:ext cx="4045200" cy="15645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63" name="Google Shape;63;p9"/>
          <p:cNvSpPr txBox="1">
            <a:spLocks noGrp="1"/>
          </p:cNvSpPr>
          <p:nvPr>
            <p:ph type="subTitle" idx="1"/>
          </p:nvPr>
        </p:nvSpPr>
        <p:spPr>
          <a:xfrm>
            <a:off x="265500" y="2769001"/>
            <a:ext cx="4045200" cy="12693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64" name="Google Shape;64;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65" name="Google Shape;65;p9"/>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6"/>
        <p:cNvGrpSpPr/>
        <p:nvPr/>
      </p:nvGrpSpPr>
      <p:grpSpPr>
        <a:xfrm>
          <a:off x="0" y="0"/>
          <a:ext cx="0" cy="0"/>
          <a:chOff x="0" y="0"/>
          <a:chExt cx="0" cy="0"/>
        </a:xfrm>
      </p:grpSpPr>
      <p:sp>
        <p:nvSpPr>
          <p:cNvPr id="67" name="Google Shape;67;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68" name="Google Shape;68;p10"/>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69"/>
        <p:cNvGrpSpPr/>
        <p:nvPr/>
      </p:nvGrpSpPr>
      <p:grpSpPr>
        <a:xfrm>
          <a:off x="0" y="0"/>
          <a:ext cx="0" cy="0"/>
          <a:chOff x="0" y="0"/>
          <a:chExt cx="0" cy="0"/>
        </a:xfrm>
      </p:grpSpPr>
      <p:grpSp>
        <p:nvGrpSpPr>
          <p:cNvPr id="70" name="Google Shape;70;p11"/>
          <p:cNvGrpSpPr/>
          <p:nvPr/>
        </p:nvGrpSpPr>
        <p:grpSpPr>
          <a:xfrm>
            <a:off x="6098378" y="5"/>
            <a:ext cx="3045625" cy="2030570"/>
            <a:chOff x="6098378" y="5"/>
            <a:chExt cx="3045625" cy="2030570"/>
          </a:xfrm>
        </p:grpSpPr>
        <p:sp>
          <p:nvSpPr>
            <p:cNvPr id="71" name="Google Shape;71;p11"/>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1"/>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11"/>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11"/>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11"/>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 name="Google Shape;76;p11"/>
          <p:cNvSpPr txBox="1">
            <a:spLocks noGrp="1"/>
          </p:cNvSpPr>
          <p:nvPr>
            <p:ph type="title" hasCustomPrompt="1"/>
          </p:nvPr>
        </p:nvSpPr>
        <p:spPr>
          <a:xfrm>
            <a:off x="311700" y="1256050"/>
            <a:ext cx="8520600" cy="20307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12000"/>
              <a:buNone/>
              <a:defRPr sz="12000">
                <a:solidFill>
                  <a:schemeClr val="lt1"/>
                </a:solidFill>
              </a:defRPr>
            </a:lvl1pPr>
            <a:lvl2pPr lvl="1" algn="ctr">
              <a:spcBef>
                <a:spcPts val="0"/>
              </a:spcBef>
              <a:spcAft>
                <a:spcPts val="0"/>
              </a:spcAft>
              <a:buClr>
                <a:schemeClr val="lt1"/>
              </a:buClr>
              <a:buSzPts val="12000"/>
              <a:buNone/>
              <a:defRPr sz="12000">
                <a:solidFill>
                  <a:schemeClr val="lt1"/>
                </a:solidFill>
              </a:defRPr>
            </a:lvl2pPr>
            <a:lvl3pPr lvl="2" algn="ctr">
              <a:spcBef>
                <a:spcPts val="0"/>
              </a:spcBef>
              <a:spcAft>
                <a:spcPts val="0"/>
              </a:spcAft>
              <a:buClr>
                <a:schemeClr val="lt1"/>
              </a:buClr>
              <a:buSzPts val="12000"/>
              <a:buNone/>
              <a:defRPr sz="12000">
                <a:solidFill>
                  <a:schemeClr val="lt1"/>
                </a:solidFill>
              </a:defRPr>
            </a:lvl3pPr>
            <a:lvl4pPr lvl="3" algn="ctr">
              <a:spcBef>
                <a:spcPts val="0"/>
              </a:spcBef>
              <a:spcAft>
                <a:spcPts val="0"/>
              </a:spcAft>
              <a:buClr>
                <a:schemeClr val="lt1"/>
              </a:buClr>
              <a:buSzPts val="12000"/>
              <a:buNone/>
              <a:defRPr sz="12000">
                <a:solidFill>
                  <a:schemeClr val="lt1"/>
                </a:solidFill>
              </a:defRPr>
            </a:lvl4pPr>
            <a:lvl5pPr lvl="4" algn="ctr">
              <a:spcBef>
                <a:spcPts val="0"/>
              </a:spcBef>
              <a:spcAft>
                <a:spcPts val="0"/>
              </a:spcAft>
              <a:buClr>
                <a:schemeClr val="lt1"/>
              </a:buClr>
              <a:buSzPts val="12000"/>
              <a:buNone/>
              <a:defRPr sz="12000">
                <a:solidFill>
                  <a:schemeClr val="lt1"/>
                </a:solidFill>
              </a:defRPr>
            </a:lvl5pPr>
            <a:lvl6pPr lvl="5" algn="ctr">
              <a:spcBef>
                <a:spcPts val="0"/>
              </a:spcBef>
              <a:spcAft>
                <a:spcPts val="0"/>
              </a:spcAft>
              <a:buClr>
                <a:schemeClr val="lt1"/>
              </a:buClr>
              <a:buSzPts val="12000"/>
              <a:buNone/>
              <a:defRPr sz="12000">
                <a:solidFill>
                  <a:schemeClr val="lt1"/>
                </a:solidFill>
              </a:defRPr>
            </a:lvl6pPr>
            <a:lvl7pPr lvl="6" algn="ctr">
              <a:spcBef>
                <a:spcPts val="0"/>
              </a:spcBef>
              <a:spcAft>
                <a:spcPts val="0"/>
              </a:spcAft>
              <a:buClr>
                <a:schemeClr val="lt1"/>
              </a:buClr>
              <a:buSzPts val="12000"/>
              <a:buNone/>
              <a:defRPr sz="12000">
                <a:solidFill>
                  <a:schemeClr val="lt1"/>
                </a:solidFill>
              </a:defRPr>
            </a:lvl7pPr>
            <a:lvl8pPr lvl="7" algn="ctr">
              <a:spcBef>
                <a:spcPts val="0"/>
              </a:spcBef>
              <a:spcAft>
                <a:spcPts val="0"/>
              </a:spcAft>
              <a:buClr>
                <a:schemeClr val="lt1"/>
              </a:buClr>
              <a:buSzPts val="12000"/>
              <a:buNone/>
              <a:defRPr sz="12000">
                <a:solidFill>
                  <a:schemeClr val="lt1"/>
                </a:solidFill>
              </a:defRPr>
            </a:lvl8pPr>
            <a:lvl9pPr lvl="8" algn="ctr">
              <a:spcBef>
                <a:spcPts val="0"/>
              </a:spcBef>
              <a:spcAft>
                <a:spcPts val="0"/>
              </a:spcAft>
              <a:buClr>
                <a:schemeClr val="lt1"/>
              </a:buClr>
              <a:buSzPts val="12000"/>
              <a:buNone/>
              <a:defRPr sz="12000">
                <a:solidFill>
                  <a:schemeClr val="lt1"/>
                </a:solidFill>
              </a:defRPr>
            </a:lvl9pPr>
          </a:lstStyle>
          <a:p>
            <a:r>
              <a:t>xx%</a:t>
            </a:r>
          </a:p>
        </p:txBody>
      </p:sp>
      <p:sp>
        <p:nvSpPr>
          <p:cNvPr id="77" name="Google Shape;77;p11"/>
          <p:cNvSpPr txBox="1">
            <a:spLocks noGrp="1"/>
          </p:cNvSpPr>
          <p:nvPr>
            <p:ph type="body" idx="1"/>
          </p:nvPr>
        </p:nvSpPr>
        <p:spPr>
          <a:xfrm>
            <a:off x="311700" y="3369225"/>
            <a:ext cx="8520600" cy="12819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Clr>
                <a:schemeClr val="lt1"/>
              </a:buClr>
              <a:buSzPts val="1800"/>
              <a:buChar char="●"/>
              <a:defRPr>
                <a:solidFill>
                  <a:schemeClr val="lt1"/>
                </a:solidFill>
              </a:defRPr>
            </a:lvl1pPr>
            <a:lvl2pPr marL="914400" lvl="1" indent="-317500" algn="ctr">
              <a:spcBef>
                <a:spcPts val="0"/>
              </a:spcBef>
              <a:spcAft>
                <a:spcPts val="0"/>
              </a:spcAft>
              <a:buClr>
                <a:schemeClr val="lt1"/>
              </a:buClr>
              <a:buSzPts val="1400"/>
              <a:buChar char="○"/>
              <a:defRPr>
                <a:solidFill>
                  <a:schemeClr val="lt1"/>
                </a:solidFill>
              </a:defRPr>
            </a:lvl2pPr>
            <a:lvl3pPr marL="1371600" lvl="2" indent="-317500" algn="ctr">
              <a:spcBef>
                <a:spcPts val="0"/>
              </a:spcBef>
              <a:spcAft>
                <a:spcPts val="0"/>
              </a:spcAft>
              <a:buClr>
                <a:schemeClr val="lt1"/>
              </a:buClr>
              <a:buSzPts val="1400"/>
              <a:buChar char="■"/>
              <a:defRPr>
                <a:solidFill>
                  <a:schemeClr val="lt1"/>
                </a:solidFill>
              </a:defRPr>
            </a:lvl3pPr>
            <a:lvl4pPr marL="1828800" lvl="3" indent="-317500" algn="ctr">
              <a:spcBef>
                <a:spcPts val="0"/>
              </a:spcBef>
              <a:spcAft>
                <a:spcPts val="0"/>
              </a:spcAft>
              <a:buClr>
                <a:schemeClr val="lt1"/>
              </a:buClr>
              <a:buSzPts val="1400"/>
              <a:buChar char="●"/>
              <a:defRPr>
                <a:solidFill>
                  <a:schemeClr val="lt1"/>
                </a:solidFill>
              </a:defRPr>
            </a:lvl4pPr>
            <a:lvl5pPr marL="2286000" lvl="4" indent="-317500" algn="ctr">
              <a:spcBef>
                <a:spcPts val="0"/>
              </a:spcBef>
              <a:spcAft>
                <a:spcPts val="0"/>
              </a:spcAft>
              <a:buClr>
                <a:schemeClr val="lt1"/>
              </a:buClr>
              <a:buSzPts val="1400"/>
              <a:buChar char="○"/>
              <a:defRPr>
                <a:solidFill>
                  <a:schemeClr val="lt1"/>
                </a:solidFill>
              </a:defRPr>
            </a:lvl5pPr>
            <a:lvl6pPr marL="2743200" lvl="5" indent="-317500" algn="ctr">
              <a:spcBef>
                <a:spcPts val="0"/>
              </a:spcBef>
              <a:spcAft>
                <a:spcPts val="0"/>
              </a:spcAft>
              <a:buClr>
                <a:schemeClr val="lt1"/>
              </a:buClr>
              <a:buSzPts val="1400"/>
              <a:buChar char="■"/>
              <a:defRPr>
                <a:solidFill>
                  <a:schemeClr val="lt1"/>
                </a:solidFill>
              </a:defRPr>
            </a:lvl6pPr>
            <a:lvl7pPr marL="3200400" lvl="6" indent="-317500" algn="ctr">
              <a:spcBef>
                <a:spcPts val="0"/>
              </a:spcBef>
              <a:spcAft>
                <a:spcPts val="0"/>
              </a:spcAft>
              <a:buClr>
                <a:schemeClr val="lt1"/>
              </a:buClr>
              <a:buSzPts val="1400"/>
              <a:buChar char="●"/>
              <a:defRPr>
                <a:solidFill>
                  <a:schemeClr val="lt1"/>
                </a:solidFill>
              </a:defRPr>
            </a:lvl7pPr>
            <a:lvl8pPr marL="3657600" lvl="7" indent="-317500" algn="ctr">
              <a:spcBef>
                <a:spcPts val="0"/>
              </a:spcBef>
              <a:spcAft>
                <a:spcPts val="0"/>
              </a:spcAft>
              <a:buClr>
                <a:schemeClr val="lt1"/>
              </a:buClr>
              <a:buSzPts val="1400"/>
              <a:buChar char="○"/>
              <a:defRPr>
                <a:solidFill>
                  <a:schemeClr val="lt1"/>
                </a:solidFill>
              </a:defRPr>
            </a:lvl8pPr>
            <a:lvl9pPr marL="4114800" lvl="8" indent="-317500" algn="ctr">
              <a:spcBef>
                <a:spcPts val="0"/>
              </a:spcBef>
              <a:spcAft>
                <a:spcPts val="0"/>
              </a:spcAft>
              <a:buClr>
                <a:schemeClr val="lt1"/>
              </a:buClr>
              <a:buSzPts val="1400"/>
              <a:buChar char="■"/>
              <a:defRPr>
                <a:solidFill>
                  <a:schemeClr val="lt1"/>
                </a:solidFill>
              </a:defRPr>
            </a:lvl9pPr>
          </a:lstStyle>
          <a:p>
            <a:endParaRPr/>
          </a:p>
        </p:txBody>
      </p:sp>
      <p:sp>
        <p:nvSpPr>
          <p:cNvPr id="78" name="Google Shape;78;p11"/>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9"/>
        <p:cNvGrpSpPr/>
        <p:nvPr/>
      </p:nvGrpSpPr>
      <p:grpSpPr>
        <a:xfrm>
          <a:off x="0" y="0"/>
          <a:ext cx="0" cy="0"/>
          <a:chOff x="0" y="0"/>
          <a:chExt cx="0" cy="0"/>
        </a:xfrm>
      </p:grpSpPr>
      <p:sp>
        <p:nvSpPr>
          <p:cNvPr id="80" name="Google Shape;80;p1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eometric">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1pPr>
            <a:lvl2pPr lvl="1">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2pPr>
            <a:lvl3pPr lvl="2">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3pPr>
            <a:lvl4pPr lvl="3">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4pPr>
            <a:lvl5pPr lvl="4">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5pPr>
            <a:lvl6pPr lvl="5">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6pPr>
            <a:lvl7pPr lvl="6">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7pPr>
            <a:lvl8pPr lvl="7">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8pPr>
            <a:lvl9pPr lvl="8">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9pPr>
          </a:lstStyle>
          <a:p>
            <a:endParaRPr/>
          </a:p>
        </p:txBody>
      </p:sp>
      <p:sp>
        <p:nvSpPr>
          <p:cNvPr id="7" name="Google Shape;7;p1"/>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Roboto"/>
              <a:buChar char="●"/>
              <a:defRPr sz="1800">
                <a:solidFill>
                  <a:schemeClr val="dk2"/>
                </a:solidFill>
                <a:latin typeface="Roboto"/>
                <a:ea typeface="Roboto"/>
                <a:cs typeface="Roboto"/>
                <a:sym typeface="Roboto"/>
              </a:defRPr>
            </a:lvl1pPr>
            <a:lvl2pPr marL="914400" lvl="1"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2pPr>
            <a:lvl3pPr marL="1371600" lvl="2"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3pPr>
            <a:lvl4pPr marL="1828800" lvl="3"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4pPr>
            <a:lvl5pPr marL="2286000" lvl="4"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5pPr>
            <a:lvl6pPr marL="2743200" lvl="5"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6pPr>
            <a:lvl7pPr marL="3200400" lvl="6"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7pPr>
            <a:lvl8pPr marL="3657600" lvl="7"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8pPr>
            <a:lvl9pPr marL="4114800" lvl="8"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Roboto"/>
                <a:ea typeface="Roboto"/>
                <a:cs typeface="Roboto"/>
                <a:sym typeface="Roboto"/>
              </a:defRPr>
            </a:lvl1pPr>
            <a:lvl2pPr lvl="1" algn="r">
              <a:buNone/>
              <a:defRPr sz="1000">
                <a:solidFill>
                  <a:schemeClr val="lt1"/>
                </a:solidFill>
                <a:latin typeface="Roboto"/>
                <a:ea typeface="Roboto"/>
                <a:cs typeface="Roboto"/>
                <a:sym typeface="Roboto"/>
              </a:defRPr>
            </a:lvl2pPr>
            <a:lvl3pPr lvl="2" algn="r">
              <a:buNone/>
              <a:defRPr sz="1000">
                <a:solidFill>
                  <a:schemeClr val="lt1"/>
                </a:solidFill>
                <a:latin typeface="Roboto"/>
                <a:ea typeface="Roboto"/>
                <a:cs typeface="Roboto"/>
                <a:sym typeface="Roboto"/>
              </a:defRPr>
            </a:lvl3pPr>
            <a:lvl4pPr lvl="3" algn="r">
              <a:buNone/>
              <a:defRPr sz="1000">
                <a:solidFill>
                  <a:schemeClr val="lt1"/>
                </a:solidFill>
                <a:latin typeface="Roboto"/>
                <a:ea typeface="Roboto"/>
                <a:cs typeface="Roboto"/>
                <a:sym typeface="Roboto"/>
              </a:defRPr>
            </a:lvl4pPr>
            <a:lvl5pPr lvl="4" algn="r">
              <a:buNone/>
              <a:defRPr sz="1000">
                <a:solidFill>
                  <a:schemeClr val="lt1"/>
                </a:solidFill>
                <a:latin typeface="Roboto"/>
                <a:ea typeface="Roboto"/>
                <a:cs typeface="Roboto"/>
                <a:sym typeface="Roboto"/>
              </a:defRPr>
            </a:lvl5pPr>
            <a:lvl6pPr lvl="5" algn="r">
              <a:buNone/>
              <a:defRPr sz="1000">
                <a:solidFill>
                  <a:schemeClr val="lt1"/>
                </a:solidFill>
                <a:latin typeface="Roboto"/>
                <a:ea typeface="Roboto"/>
                <a:cs typeface="Roboto"/>
                <a:sym typeface="Roboto"/>
              </a:defRPr>
            </a:lvl6pPr>
            <a:lvl7pPr lvl="6" algn="r">
              <a:buNone/>
              <a:defRPr sz="1000">
                <a:solidFill>
                  <a:schemeClr val="lt1"/>
                </a:solidFill>
                <a:latin typeface="Roboto"/>
                <a:ea typeface="Roboto"/>
                <a:cs typeface="Roboto"/>
                <a:sym typeface="Roboto"/>
              </a:defRPr>
            </a:lvl7pPr>
            <a:lvl8pPr lvl="7" algn="r">
              <a:buNone/>
              <a:defRPr sz="1000">
                <a:solidFill>
                  <a:schemeClr val="lt1"/>
                </a:solidFill>
                <a:latin typeface="Roboto"/>
                <a:ea typeface="Roboto"/>
                <a:cs typeface="Roboto"/>
                <a:sym typeface="Roboto"/>
              </a:defRPr>
            </a:lvl8pPr>
            <a:lvl9pPr lvl="8" algn="r">
              <a:buNone/>
              <a:defRPr sz="1000">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3"/>
          <p:cNvSpPr txBox="1">
            <a:spLocks noGrp="1"/>
          </p:cNvSpPr>
          <p:nvPr>
            <p:ph type="ctrTitle"/>
          </p:nvPr>
        </p:nvSpPr>
        <p:spPr>
          <a:xfrm>
            <a:off x="543375" y="1173326"/>
            <a:ext cx="8222100" cy="12753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b" anchorCtr="0">
            <a:noAutofit/>
          </a:bodyPr>
          <a:lstStyle/>
          <a:p>
            <a:pPr marL="0" lvl="0" indent="0" algn="l" rtl="0">
              <a:spcBef>
                <a:spcPts val="0"/>
              </a:spcBef>
              <a:spcAft>
                <a:spcPts val="0"/>
              </a:spcAft>
              <a:buNone/>
            </a:pPr>
            <a:r>
              <a:rPr lang="en" sz="5100" b="1" u="sng">
                <a:highlight>
                  <a:schemeClr val="accent2"/>
                </a:highlight>
                <a:latin typeface="Times New Roman"/>
                <a:ea typeface="Times New Roman"/>
                <a:cs typeface="Times New Roman"/>
                <a:sym typeface="Times New Roman"/>
              </a:rPr>
              <a:t>Hospitality &amp; Guest Services</a:t>
            </a:r>
            <a:endParaRPr sz="7500">
              <a:highlight>
                <a:schemeClr val="accent2"/>
              </a:highlight>
              <a:latin typeface="Times New Roman"/>
              <a:ea typeface="Times New Roman"/>
              <a:cs typeface="Times New Roman"/>
              <a:sym typeface="Times New Roman"/>
            </a:endParaRPr>
          </a:p>
        </p:txBody>
      </p:sp>
      <p:sp>
        <p:nvSpPr>
          <p:cNvPr id="3" name="TextBox 2">
            <a:extLst>
              <a:ext uri="{FF2B5EF4-FFF2-40B4-BE49-F238E27FC236}">
                <a16:creationId xmlns:a16="http://schemas.microsoft.com/office/drawing/2014/main" id="{8E3B7F76-226D-4B1E-347D-28B3D0A168EB}"/>
              </a:ext>
            </a:extLst>
          </p:cNvPr>
          <p:cNvSpPr txBox="1"/>
          <p:nvPr/>
        </p:nvSpPr>
        <p:spPr>
          <a:xfrm>
            <a:off x="2107406" y="2571751"/>
            <a:ext cx="4400550" cy="1275157"/>
          </a:xfrm>
          <a:prstGeom prst="rect">
            <a:avLst/>
          </a:prstGeom>
          <a:noFill/>
        </p:spPr>
        <p:txBody>
          <a:bodyPr wrap="square">
            <a:spAutoFit/>
          </a:bodyPr>
          <a:lstStyle/>
          <a:p>
            <a:pPr algn="ctr">
              <a:lnSpc>
                <a:spcPct val="150000"/>
              </a:lnSpc>
            </a:pPr>
            <a:r>
              <a:rPr lang="en-GB" sz="1400" b="1" dirty="0">
                <a:effectLst/>
                <a:latin typeface="Times New Roman" panose="02020603050405020304" pitchFamily="18" charset="0"/>
                <a:ea typeface="Times New Roman" panose="02020603050405020304" pitchFamily="18" charset="0"/>
              </a:rPr>
              <a:t>Student Name: Dumitru Nicolae Silviu</a:t>
            </a:r>
            <a:endParaRPr lang="en-GB" sz="1050" dirty="0">
              <a:effectLst/>
              <a:latin typeface="Times New Roman" panose="02020603050405020304" pitchFamily="18" charset="0"/>
              <a:ea typeface="Times New Roman" panose="02020603050405020304" pitchFamily="18" charset="0"/>
            </a:endParaRPr>
          </a:p>
          <a:p>
            <a:pPr algn="ctr">
              <a:lnSpc>
                <a:spcPct val="150000"/>
              </a:lnSpc>
            </a:pPr>
            <a:r>
              <a:rPr lang="en-GB" sz="1400" b="1" dirty="0">
                <a:effectLst/>
                <a:latin typeface="Times New Roman" panose="02020603050405020304" pitchFamily="18" charset="0"/>
                <a:ea typeface="Times New Roman" panose="02020603050405020304" pitchFamily="18" charset="0"/>
              </a:rPr>
              <a:t>Student ID:2235616</a:t>
            </a:r>
            <a:endParaRPr lang="en-GB" sz="1050" dirty="0">
              <a:effectLst/>
              <a:latin typeface="Times New Roman" panose="02020603050405020304" pitchFamily="18" charset="0"/>
              <a:ea typeface="Times New Roman" panose="02020603050405020304" pitchFamily="18" charset="0"/>
            </a:endParaRPr>
          </a:p>
          <a:p>
            <a:pPr algn="ctr">
              <a:lnSpc>
                <a:spcPct val="150000"/>
              </a:lnSpc>
            </a:pPr>
            <a:r>
              <a:rPr lang="en-GB" sz="1400" b="1" dirty="0">
                <a:effectLst/>
                <a:latin typeface="Times New Roman" panose="02020603050405020304" pitchFamily="18" charset="0"/>
                <a:ea typeface="Times New Roman" panose="02020603050405020304" pitchFamily="18" charset="0"/>
              </a:rPr>
              <a:t>Lecturer’s name: Luciana </a:t>
            </a:r>
            <a:r>
              <a:rPr lang="en-GB" sz="1400" b="1" dirty="0" err="1">
                <a:effectLst/>
                <a:latin typeface="Times New Roman" panose="02020603050405020304" pitchFamily="18" charset="0"/>
                <a:ea typeface="Times New Roman" panose="02020603050405020304" pitchFamily="18" charset="0"/>
              </a:rPr>
              <a:t>Suardi</a:t>
            </a:r>
            <a:br>
              <a:rPr lang="en-GB" sz="1050" dirty="0">
                <a:effectLst/>
                <a:latin typeface="Times New Roman" panose="02020603050405020304" pitchFamily="18" charset="0"/>
                <a:ea typeface="Times New Roman" panose="02020603050405020304" pitchFamily="18" charset="0"/>
              </a:rPr>
            </a:br>
            <a:endParaRPr lang="en-GB" sz="1050" dirty="0">
              <a:effectLst/>
              <a:latin typeface="Times New Roman" panose="02020603050405020304" pitchFamily="18" charset="0"/>
              <a:ea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just" rtl="0">
              <a:lnSpc>
                <a:spcPct val="115000"/>
              </a:lnSpc>
              <a:spcBef>
                <a:spcPts val="2400"/>
              </a:spcBef>
              <a:spcAft>
                <a:spcPts val="0"/>
              </a:spcAft>
              <a:buNone/>
            </a:pPr>
            <a:r>
              <a:rPr lang="en" sz="2411" b="1">
                <a:solidFill>
                  <a:srgbClr val="000000"/>
                </a:solidFill>
                <a:latin typeface="Times New Roman"/>
                <a:ea typeface="Times New Roman"/>
                <a:cs typeface="Times New Roman"/>
                <a:sym typeface="Times New Roman"/>
              </a:rPr>
              <a:t>Introduction </a:t>
            </a:r>
            <a:endParaRPr sz="2411" b="1">
              <a:solidFill>
                <a:srgbClr val="000000"/>
              </a:solidFill>
              <a:latin typeface="Times New Roman"/>
              <a:ea typeface="Times New Roman"/>
              <a:cs typeface="Times New Roman"/>
              <a:sym typeface="Times New Roman"/>
            </a:endParaRPr>
          </a:p>
          <a:p>
            <a:pPr marL="0" lvl="0" indent="0" algn="l" rtl="0">
              <a:spcBef>
                <a:spcPts val="600"/>
              </a:spcBef>
              <a:spcAft>
                <a:spcPts val="0"/>
              </a:spcAft>
              <a:buNone/>
            </a:pPr>
            <a:endParaRPr/>
          </a:p>
        </p:txBody>
      </p:sp>
      <p:sp>
        <p:nvSpPr>
          <p:cNvPr id="97" name="Google Shape;97;p15"/>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p>
            <a:pPr marL="457200" lvl="0" indent="-368300" algn="l" rtl="0">
              <a:spcBef>
                <a:spcPts val="0"/>
              </a:spcBef>
              <a:spcAft>
                <a:spcPts val="0"/>
              </a:spcAft>
              <a:buSzPts val="2200"/>
              <a:buChar char="●"/>
            </a:pPr>
            <a:r>
              <a:rPr lang="en" sz="1600">
                <a:solidFill>
                  <a:srgbClr val="000000"/>
                </a:solidFill>
                <a:latin typeface="Times New Roman"/>
                <a:ea typeface="Times New Roman"/>
                <a:cs typeface="Times New Roman"/>
                <a:sym typeface="Times New Roman"/>
              </a:rPr>
              <a:t>This report highlights the brief introduction of St. Regis Hotels &amp; Resorts and its main consumer.</a:t>
            </a:r>
            <a:endParaRPr sz="1600">
              <a:solidFill>
                <a:srgbClr val="000000"/>
              </a:solidFill>
              <a:latin typeface="Times New Roman"/>
              <a:ea typeface="Times New Roman"/>
              <a:cs typeface="Times New Roman"/>
              <a:sym typeface="Times New Roman"/>
            </a:endParaRPr>
          </a:p>
          <a:p>
            <a:pPr marL="457200" lvl="0" indent="-330200" algn="l" rtl="0">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It will also analyse the nature, scope and role of the guest services and facilities that are provided to these guests by the St. Regis Hotels &amp; Resorts. Further</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The role and function of guest services in general have been explained and in the last part significance of hospitality and how hotels meet/exceed guest expectations have been analysed. </a:t>
            </a:r>
            <a:endParaRPr sz="1600">
              <a:solidFill>
                <a:srgbClr val="000000"/>
              </a:solidFill>
              <a:latin typeface="Times New Roman"/>
              <a:ea typeface="Times New Roman"/>
              <a:cs typeface="Times New Roman"/>
              <a:sym typeface="Times New Roman"/>
            </a:endParaRPr>
          </a:p>
          <a:p>
            <a:pPr marL="457200" lvl="0" indent="0" algn="l" rtl="0">
              <a:spcBef>
                <a:spcPts val="1200"/>
              </a:spcBef>
              <a:spcAft>
                <a:spcPts val="1200"/>
              </a:spcAft>
              <a:buNone/>
            </a:pPr>
            <a:endParaRPr sz="1200">
              <a:solidFill>
                <a:srgbClr val="000000"/>
              </a:solidFill>
              <a:latin typeface="Times New Roman"/>
              <a:ea typeface="Times New Roman"/>
              <a:cs typeface="Times New Roman"/>
              <a:sym typeface="Times New Roman"/>
            </a:endParaRPr>
          </a:p>
        </p:txBody>
      </p:sp>
      <p:pic>
        <p:nvPicPr>
          <p:cNvPr id="98" name="Google Shape;98;p15"/>
          <p:cNvPicPr preferRelativeResize="0"/>
          <p:nvPr/>
        </p:nvPicPr>
        <p:blipFill>
          <a:blip r:embed="rId3">
            <a:alphaModFix/>
          </a:blip>
          <a:stretch>
            <a:fillRect/>
          </a:stretch>
        </p:blipFill>
        <p:spPr>
          <a:xfrm>
            <a:off x="2940275" y="3252463"/>
            <a:ext cx="3086100" cy="147637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1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just" rtl="0">
              <a:spcBef>
                <a:spcPts val="0"/>
              </a:spcBef>
              <a:spcAft>
                <a:spcPts val="0"/>
              </a:spcAft>
              <a:buNone/>
            </a:pPr>
            <a:r>
              <a:rPr lang="en" b="1">
                <a:latin typeface="Times New Roman"/>
                <a:ea typeface="Times New Roman"/>
                <a:cs typeface="Times New Roman"/>
                <a:sym typeface="Times New Roman"/>
              </a:rPr>
              <a:t>Briefly introduce your chosen hotel brand</a:t>
            </a:r>
            <a:endParaRPr b="1">
              <a:latin typeface="Times New Roman"/>
              <a:ea typeface="Times New Roman"/>
              <a:cs typeface="Times New Roman"/>
              <a:sym typeface="Times New Roman"/>
            </a:endParaRPr>
          </a:p>
        </p:txBody>
      </p:sp>
      <p:sp>
        <p:nvSpPr>
          <p:cNvPr id="104" name="Google Shape;104;p16"/>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p>
            <a:pPr marL="457200" lvl="0" indent="-361950" algn="l" rtl="0">
              <a:spcBef>
                <a:spcPts val="0"/>
              </a:spcBef>
              <a:spcAft>
                <a:spcPts val="0"/>
              </a:spcAft>
              <a:buSzPts val="2100"/>
              <a:buChar char="●"/>
            </a:pPr>
            <a:r>
              <a:rPr lang="en" sz="1500">
                <a:solidFill>
                  <a:srgbClr val="000000"/>
                </a:solidFill>
                <a:latin typeface="Times New Roman"/>
                <a:ea typeface="Times New Roman"/>
                <a:cs typeface="Times New Roman"/>
                <a:sym typeface="Times New Roman"/>
              </a:rPr>
              <a:t>St. Regis Hotels &amp; Resorts is one of the luxury hotel chains, currently owned and managed by Marriott International.</a:t>
            </a:r>
            <a:endParaRPr sz="1500">
              <a:solidFill>
                <a:srgbClr val="000000"/>
              </a:solidFill>
              <a:latin typeface="Times New Roman"/>
              <a:ea typeface="Times New Roman"/>
              <a:cs typeface="Times New Roman"/>
              <a:sym typeface="Times New Roman"/>
            </a:endParaRPr>
          </a:p>
          <a:p>
            <a:pPr marL="457200" lvl="0" indent="-323850" algn="l" rtl="0">
              <a:spcBef>
                <a:spcPts val="0"/>
              </a:spcBef>
              <a:spcAft>
                <a:spcPts val="0"/>
              </a:spcAft>
              <a:buClr>
                <a:srgbClr val="000000"/>
              </a:buClr>
              <a:buSzPts val="1500"/>
              <a:buFont typeface="Times New Roman"/>
              <a:buChar char="●"/>
            </a:pPr>
            <a:r>
              <a:rPr lang="en" sz="1500">
                <a:solidFill>
                  <a:srgbClr val="000000"/>
                </a:solidFill>
                <a:latin typeface="Times New Roman"/>
                <a:ea typeface="Times New Roman"/>
                <a:cs typeface="Times New Roman"/>
                <a:sym typeface="Times New Roman"/>
              </a:rPr>
              <a:t>founded in the year 1904 with its headquarters situated in Bethesda, Maryland (St. Regis, 2023).</a:t>
            </a:r>
            <a:endParaRPr sz="1500">
              <a:solidFill>
                <a:srgbClr val="000000"/>
              </a:solidFill>
              <a:latin typeface="Times New Roman"/>
              <a:ea typeface="Times New Roman"/>
              <a:cs typeface="Times New Roman"/>
              <a:sym typeface="Times New Roman"/>
            </a:endParaRPr>
          </a:p>
          <a:p>
            <a:pPr marL="0" lvl="0" indent="0" algn="l" rtl="0">
              <a:spcBef>
                <a:spcPts val="1200"/>
              </a:spcBef>
              <a:spcAft>
                <a:spcPts val="1200"/>
              </a:spcAft>
              <a:buNone/>
            </a:pPr>
            <a:endParaRPr sz="1200">
              <a:solidFill>
                <a:srgbClr val="000000"/>
              </a:solidFill>
              <a:latin typeface="Times New Roman"/>
              <a:ea typeface="Times New Roman"/>
              <a:cs typeface="Times New Roman"/>
              <a:sym typeface="Times New Roman"/>
            </a:endParaRPr>
          </a:p>
        </p:txBody>
      </p:sp>
      <p:pic>
        <p:nvPicPr>
          <p:cNvPr id="105" name="Google Shape;105;p16"/>
          <p:cNvPicPr preferRelativeResize="0"/>
          <p:nvPr/>
        </p:nvPicPr>
        <p:blipFill>
          <a:blip r:embed="rId3">
            <a:alphaModFix/>
          </a:blip>
          <a:stretch>
            <a:fillRect/>
          </a:stretch>
        </p:blipFill>
        <p:spPr>
          <a:xfrm>
            <a:off x="3990650" y="2698100"/>
            <a:ext cx="2008875" cy="20088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17"/>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just" rtl="0">
              <a:spcBef>
                <a:spcPts val="0"/>
              </a:spcBef>
              <a:spcAft>
                <a:spcPts val="0"/>
              </a:spcAft>
              <a:buNone/>
            </a:pPr>
            <a:r>
              <a:rPr lang="en" b="1">
                <a:solidFill>
                  <a:srgbClr val="222222"/>
                </a:solidFill>
                <a:latin typeface="Times New Roman"/>
                <a:ea typeface="Times New Roman"/>
                <a:cs typeface="Times New Roman"/>
                <a:sym typeface="Times New Roman"/>
              </a:rPr>
              <a:t>Identify the hotel brand’s main consumers</a:t>
            </a:r>
            <a:endParaRPr b="1">
              <a:solidFill>
                <a:srgbClr val="222222"/>
              </a:solidFill>
              <a:latin typeface="Times New Roman"/>
              <a:ea typeface="Times New Roman"/>
              <a:cs typeface="Times New Roman"/>
              <a:sym typeface="Times New Roman"/>
            </a:endParaRPr>
          </a:p>
        </p:txBody>
      </p:sp>
      <p:sp>
        <p:nvSpPr>
          <p:cNvPr id="111" name="Google Shape;111;p17"/>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p>
            <a:pPr marL="457200" lvl="0" indent="-374650" algn="l" rtl="0">
              <a:spcBef>
                <a:spcPts val="0"/>
              </a:spcBef>
              <a:spcAft>
                <a:spcPts val="0"/>
              </a:spcAft>
              <a:buSzPts val="2300"/>
              <a:buChar char="●"/>
            </a:pPr>
            <a:r>
              <a:rPr lang="en" sz="1700">
                <a:solidFill>
                  <a:srgbClr val="000000"/>
                </a:solidFill>
                <a:latin typeface="Times New Roman"/>
                <a:ea typeface="Times New Roman"/>
                <a:cs typeface="Times New Roman"/>
                <a:sym typeface="Times New Roman"/>
              </a:rPr>
              <a:t>It is one of the largest shareholders in the hospitality industry. </a:t>
            </a:r>
            <a:endParaRPr sz="1700">
              <a:solidFill>
                <a:srgbClr val="000000"/>
              </a:solidFill>
              <a:latin typeface="Times New Roman"/>
              <a:ea typeface="Times New Roman"/>
              <a:cs typeface="Times New Roman"/>
              <a:sym typeface="Times New Roman"/>
            </a:endParaRPr>
          </a:p>
          <a:p>
            <a:pPr marL="457200" lvl="0" indent="-336550" algn="l" rtl="0">
              <a:spcBef>
                <a:spcPts val="0"/>
              </a:spcBef>
              <a:spcAft>
                <a:spcPts val="0"/>
              </a:spcAft>
              <a:buClr>
                <a:srgbClr val="000000"/>
              </a:buClr>
              <a:buSzPts val="1700"/>
              <a:buFont typeface="Times New Roman"/>
              <a:buChar char="●"/>
            </a:pPr>
            <a:r>
              <a:rPr lang="en" sz="1700">
                <a:solidFill>
                  <a:srgbClr val="000000"/>
                </a:solidFill>
                <a:latin typeface="Times New Roman"/>
                <a:ea typeface="Times New Roman"/>
                <a:cs typeface="Times New Roman"/>
                <a:sym typeface="Times New Roman"/>
              </a:rPr>
              <a:t>Therefore the main customer share of St. Regis Hotels and Resorts comprises people that are in love with luxury and those who are fond of experiencing high-end services and more.</a:t>
            </a:r>
            <a:endParaRPr sz="1700">
              <a:solidFill>
                <a:srgbClr val="000000"/>
              </a:solidFill>
              <a:latin typeface="Times New Roman"/>
              <a:ea typeface="Times New Roman"/>
              <a:cs typeface="Times New Roman"/>
              <a:sym typeface="Times New Roman"/>
            </a:endParaRPr>
          </a:p>
          <a:p>
            <a:pPr marL="457200" lvl="0" indent="-336550" algn="l" rtl="0">
              <a:spcBef>
                <a:spcPts val="0"/>
              </a:spcBef>
              <a:spcAft>
                <a:spcPts val="0"/>
              </a:spcAft>
              <a:buClr>
                <a:srgbClr val="000000"/>
              </a:buClr>
              <a:buSzPts val="1700"/>
              <a:buFont typeface="Times New Roman"/>
              <a:buChar char="●"/>
            </a:pPr>
            <a:r>
              <a:rPr lang="en" sz="1700">
                <a:solidFill>
                  <a:srgbClr val="000000"/>
                </a:solidFill>
                <a:latin typeface="Times New Roman"/>
                <a:ea typeface="Times New Roman"/>
                <a:cs typeface="Times New Roman"/>
                <a:sym typeface="Times New Roman"/>
              </a:rPr>
              <a:t>It includes the members of Royal families, businessmen, celebrities and more.</a:t>
            </a:r>
            <a:endParaRPr sz="1700">
              <a:solidFill>
                <a:srgbClr val="000000"/>
              </a:solidFill>
              <a:latin typeface="Times New Roman"/>
              <a:ea typeface="Times New Roman"/>
              <a:cs typeface="Times New Roman"/>
              <a:sym typeface="Times New Roman"/>
            </a:endParaRPr>
          </a:p>
          <a:p>
            <a:pPr marL="457200" lvl="0" indent="-336550" algn="l" rtl="0">
              <a:spcBef>
                <a:spcPts val="0"/>
              </a:spcBef>
              <a:spcAft>
                <a:spcPts val="0"/>
              </a:spcAft>
              <a:buClr>
                <a:srgbClr val="000000"/>
              </a:buClr>
              <a:buSzPts val="1700"/>
              <a:buFont typeface="Times New Roman"/>
              <a:buChar char="●"/>
            </a:pPr>
            <a:r>
              <a:rPr lang="en" sz="1700">
                <a:solidFill>
                  <a:srgbClr val="000000"/>
                </a:solidFill>
                <a:latin typeface="Times New Roman"/>
                <a:ea typeface="Times New Roman"/>
                <a:cs typeface="Times New Roman"/>
                <a:sym typeface="Times New Roman"/>
              </a:rPr>
              <a:t>It is mainly because these sections of people are always provided by St. Regis.s concerned about their comforts and are willing to pay lavish prices for the services</a:t>
            </a:r>
            <a:endParaRPr sz="1700">
              <a:solidFill>
                <a:srgbClr val="000000"/>
              </a:solidFill>
              <a:latin typeface="Times New Roman"/>
              <a:ea typeface="Times New Roman"/>
              <a:cs typeface="Times New Roman"/>
              <a:sym typeface="Times New Roman"/>
            </a:endParaRPr>
          </a:p>
          <a:p>
            <a:pPr marL="457200" lvl="0" indent="0" algn="l" rtl="0">
              <a:spcBef>
                <a:spcPts val="1200"/>
              </a:spcBef>
              <a:spcAft>
                <a:spcPts val="1200"/>
              </a:spcAft>
              <a:buNone/>
            </a:pPr>
            <a:endParaRPr sz="1000">
              <a:solidFill>
                <a:srgbClr val="000000"/>
              </a:solidFill>
              <a:latin typeface="Times New Roman"/>
              <a:ea typeface="Times New Roman"/>
              <a:cs typeface="Times New Roman"/>
              <a:sym typeface="Times New Roman"/>
            </a:endParaRPr>
          </a:p>
        </p:txBody>
      </p:sp>
      <p:pic>
        <p:nvPicPr>
          <p:cNvPr id="112" name="Google Shape;112;p17"/>
          <p:cNvPicPr preferRelativeResize="0"/>
          <p:nvPr/>
        </p:nvPicPr>
        <p:blipFill>
          <a:blip r:embed="rId3">
            <a:alphaModFix/>
          </a:blip>
          <a:stretch>
            <a:fillRect/>
          </a:stretch>
        </p:blipFill>
        <p:spPr>
          <a:xfrm>
            <a:off x="3262300" y="3648602"/>
            <a:ext cx="2619375" cy="12139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18"/>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SzPts val="990"/>
              <a:buNone/>
            </a:pPr>
            <a:r>
              <a:rPr lang="en" sz="2400" b="1">
                <a:solidFill>
                  <a:srgbClr val="222222"/>
                </a:solidFill>
                <a:latin typeface="Times New Roman"/>
                <a:ea typeface="Times New Roman"/>
                <a:cs typeface="Times New Roman"/>
                <a:sym typeface="Times New Roman"/>
              </a:rPr>
              <a:t>Outline the nature, scope and role of the guest services and facilities that are provided to these guests by the hotel brand</a:t>
            </a:r>
            <a:endParaRPr sz="2400" b="1">
              <a:solidFill>
                <a:srgbClr val="222222"/>
              </a:solidFill>
              <a:latin typeface="Times New Roman"/>
              <a:ea typeface="Times New Roman"/>
              <a:cs typeface="Times New Roman"/>
              <a:sym typeface="Times New Roman"/>
            </a:endParaRPr>
          </a:p>
        </p:txBody>
      </p:sp>
      <p:sp>
        <p:nvSpPr>
          <p:cNvPr id="118" name="Google Shape;118;p18"/>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p>
            <a:pPr marL="457200" lvl="0" indent="-368300" algn="l" rtl="0">
              <a:spcBef>
                <a:spcPts val="0"/>
              </a:spcBef>
              <a:spcAft>
                <a:spcPts val="0"/>
              </a:spcAft>
              <a:buSzPts val="2200"/>
              <a:buChar char="●"/>
            </a:pPr>
            <a:r>
              <a:rPr lang="en" sz="1600">
                <a:solidFill>
                  <a:srgbClr val="000000"/>
                </a:solidFill>
                <a:latin typeface="Times New Roman"/>
                <a:ea typeface="Times New Roman"/>
                <a:cs typeface="Times New Roman"/>
                <a:sym typeface="Times New Roman"/>
              </a:rPr>
              <a:t>The goal of hospitality is to make guests' lives better by providing high-quality service. </a:t>
            </a:r>
            <a:endParaRPr sz="1600">
              <a:solidFill>
                <a:srgbClr val="000000"/>
              </a:solidFill>
              <a:latin typeface="Times New Roman"/>
              <a:ea typeface="Times New Roman"/>
              <a:cs typeface="Times New Roman"/>
              <a:sym typeface="Times New Roman"/>
            </a:endParaRPr>
          </a:p>
          <a:p>
            <a:pPr marL="457200" lvl="0" indent="-330200" algn="l" rtl="0">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The primary objective of St. Regis Hotels &amp; Resorts' guest services and facilities is to ensure that guests have an enjoyable and memorable stay at one of its properties. </a:t>
            </a:r>
            <a:endParaRPr sz="1600">
              <a:solidFill>
                <a:srgbClr val="000000"/>
              </a:solidFill>
              <a:latin typeface="Times New Roman"/>
              <a:ea typeface="Times New Roman"/>
              <a:cs typeface="Times New Roman"/>
              <a:sym typeface="Times New Roman"/>
            </a:endParaRPr>
          </a:p>
          <a:p>
            <a:pPr marL="457200" lvl="0" indent="-330200" algn="l" rtl="0">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The mission of the St. Regis Hotels and Resorts is to be accessible and present for visitors previously, during and after their visit (Olorunsola </a:t>
            </a:r>
            <a:r>
              <a:rPr lang="en" sz="1600" i="1">
                <a:solidFill>
                  <a:srgbClr val="000000"/>
                </a:solidFill>
                <a:latin typeface="Times New Roman"/>
                <a:ea typeface="Times New Roman"/>
                <a:cs typeface="Times New Roman"/>
                <a:sym typeface="Times New Roman"/>
              </a:rPr>
              <a:t>et al</a:t>
            </a:r>
            <a:r>
              <a:rPr lang="en" sz="1600">
                <a:solidFill>
                  <a:srgbClr val="000000"/>
                </a:solidFill>
                <a:latin typeface="Times New Roman"/>
                <a:ea typeface="Times New Roman"/>
                <a:cs typeface="Times New Roman"/>
                <a:sym typeface="Times New Roman"/>
              </a:rPr>
              <a:t>., 2022).</a:t>
            </a:r>
            <a:endParaRPr sz="1600">
              <a:solidFill>
                <a:srgbClr val="000000"/>
              </a:solidFill>
              <a:latin typeface="Times New Roman"/>
              <a:ea typeface="Times New Roman"/>
              <a:cs typeface="Times New Roman"/>
              <a:sym typeface="Times New Roman"/>
            </a:endParaRPr>
          </a:p>
          <a:p>
            <a:pPr marL="457200" lvl="0" indent="-330200" algn="l" rtl="0">
              <a:spcBef>
                <a:spcPts val="0"/>
              </a:spcBef>
              <a:spcAft>
                <a:spcPts val="0"/>
              </a:spcAft>
              <a:buClr>
                <a:srgbClr val="000000"/>
              </a:buClr>
              <a:buSzPts val="1600"/>
              <a:buFont typeface="Times New Roman"/>
              <a:buChar char="●"/>
            </a:pPr>
            <a:r>
              <a:rPr lang="en" sz="1600">
                <a:solidFill>
                  <a:srgbClr val="000000"/>
                </a:solidFill>
                <a:latin typeface="Times New Roman"/>
                <a:ea typeface="Times New Roman"/>
                <a:cs typeface="Times New Roman"/>
                <a:sym typeface="Times New Roman"/>
              </a:rPr>
              <a:t>The responsibilities and duties of the guest service role contain maintaining consumer services, incoming calls, creating sales information </a:t>
            </a:r>
            <a:endParaRPr sz="1600">
              <a:solidFill>
                <a:srgbClr val="000000"/>
              </a:solidFill>
              <a:latin typeface="Times New Roman"/>
              <a:ea typeface="Times New Roman"/>
              <a:cs typeface="Times New Roman"/>
              <a:sym typeface="Times New Roman"/>
            </a:endParaRPr>
          </a:p>
        </p:txBody>
      </p:sp>
      <p:pic>
        <p:nvPicPr>
          <p:cNvPr id="119" name="Google Shape;119;p18"/>
          <p:cNvPicPr preferRelativeResize="0"/>
          <p:nvPr/>
        </p:nvPicPr>
        <p:blipFill>
          <a:blip r:embed="rId3">
            <a:alphaModFix/>
          </a:blip>
          <a:stretch>
            <a:fillRect/>
          </a:stretch>
        </p:blipFill>
        <p:spPr>
          <a:xfrm>
            <a:off x="3006782" y="3478262"/>
            <a:ext cx="3269325" cy="1255238"/>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19"/>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 sz="2100" b="1">
                <a:solidFill>
                  <a:srgbClr val="000000"/>
                </a:solidFill>
                <a:latin typeface="Times New Roman"/>
                <a:ea typeface="Times New Roman"/>
                <a:cs typeface="Times New Roman"/>
                <a:sym typeface="Times New Roman"/>
              </a:rPr>
              <a:t>Explaian the need to consider the role and function of guest services in general</a:t>
            </a:r>
            <a:endParaRPr sz="3900" b="1"/>
          </a:p>
        </p:txBody>
      </p:sp>
      <p:sp>
        <p:nvSpPr>
          <p:cNvPr id="125" name="Google Shape;125;p19"/>
          <p:cNvSpPr txBox="1">
            <a:spLocks noGrp="1"/>
          </p:cNvSpPr>
          <p:nvPr>
            <p:ph type="body" idx="1"/>
          </p:nvPr>
        </p:nvSpPr>
        <p:spPr>
          <a:xfrm>
            <a:off x="311700" y="1229875"/>
            <a:ext cx="5997300" cy="34830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 sz="2000">
                <a:latin typeface="Times New Roman"/>
                <a:ea typeface="Times New Roman"/>
                <a:cs typeface="Times New Roman"/>
                <a:sym typeface="Times New Roman"/>
              </a:rPr>
              <a:t> </a:t>
            </a:r>
            <a:r>
              <a:rPr lang="en" sz="1400">
                <a:solidFill>
                  <a:srgbClr val="000000"/>
                </a:solidFill>
                <a:latin typeface="Times New Roman"/>
                <a:ea typeface="Times New Roman"/>
                <a:cs typeface="Times New Roman"/>
                <a:sym typeface="Times New Roman"/>
              </a:rPr>
              <a:t>Every hotel must consider the role of guest services on their premises as it plays a major role in maintaining a better image among its customers. </a:t>
            </a:r>
            <a:endParaRPr sz="140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Therefore the role of customer service plays a very important role in its development and growth within the market. </a:t>
            </a:r>
            <a:endParaRPr sz="1400">
              <a:solidFill>
                <a:srgbClr val="000000"/>
              </a:solidFill>
              <a:latin typeface="Times New Roman"/>
              <a:ea typeface="Times New Roman"/>
              <a:cs typeface="Times New Roman"/>
              <a:sym typeface="Times New Roman"/>
            </a:endParaRPr>
          </a:p>
          <a:p>
            <a:pPr marL="457200" lvl="0" indent="-317500" algn="l" rtl="0">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 It is very important to the hotel as it helps them to showcase its services and information to its guests or customers.</a:t>
            </a:r>
            <a:endParaRPr sz="140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A good experience makes it more likely that a guest will return and is more satisfied. That, in turn, generates marketing for businesses and raises their revenue (Xiao and Kumar, 2021). </a:t>
            </a:r>
            <a:endParaRPr sz="1400">
              <a:solidFill>
                <a:srgbClr val="000000"/>
              </a:solidFill>
              <a:latin typeface="Times New Roman"/>
              <a:ea typeface="Times New Roman"/>
              <a:cs typeface="Times New Roman"/>
              <a:sym typeface="Times New Roman"/>
            </a:endParaRPr>
          </a:p>
          <a:p>
            <a:pPr marL="457200" lvl="0" indent="0" algn="l" rtl="0">
              <a:spcBef>
                <a:spcPts val="1200"/>
              </a:spcBef>
              <a:spcAft>
                <a:spcPts val="1200"/>
              </a:spcAft>
              <a:buNone/>
            </a:pPr>
            <a:endParaRPr sz="1200">
              <a:solidFill>
                <a:srgbClr val="000000"/>
              </a:solidFill>
              <a:latin typeface="Times New Roman"/>
              <a:ea typeface="Times New Roman"/>
              <a:cs typeface="Times New Roman"/>
              <a:sym typeface="Times New Roman"/>
            </a:endParaRPr>
          </a:p>
        </p:txBody>
      </p:sp>
      <p:pic>
        <p:nvPicPr>
          <p:cNvPr id="126" name="Google Shape;126;p19"/>
          <p:cNvPicPr preferRelativeResize="0"/>
          <p:nvPr/>
        </p:nvPicPr>
        <p:blipFill>
          <a:blip r:embed="rId3">
            <a:alphaModFix/>
          </a:blip>
          <a:stretch>
            <a:fillRect/>
          </a:stretch>
        </p:blipFill>
        <p:spPr>
          <a:xfrm>
            <a:off x="6689163" y="1437350"/>
            <a:ext cx="2143125" cy="21431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20"/>
          <p:cNvSpPr txBox="1">
            <a:spLocks noGrp="1"/>
          </p:cNvSpPr>
          <p:nvPr>
            <p:ph type="title"/>
          </p:nvPr>
        </p:nvSpPr>
        <p:spPr>
          <a:xfrm>
            <a:off x="362375" y="283325"/>
            <a:ext cx="8520600" cy="607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SzPts val="990"/>
              <a:buNone/>
            </a:pPr>
            <a:r>
              <a:rPr lang="en" sz="2600" b="1">
                <a:solidFill>
                  <a:srgbClr val="222222"/>
                </a:solidFill>
                <a:latin typeface="Times New Roman"/>
                <a:ea typeface="Times New Roman"/>
                <a:cs typeface="Times New Roman"/>
                <a:sym typeface="Times New Roman"/>
              </a:rPr>
              <a:t>Discuss the importance of hospitality and how hotels meet/exceed guest expectations</a:t>
            </a:r>
            <a:endParaRPr sz="2600" b="1">
              <a:solidFill>
                <a:srgbClr val="222222"/>
              </a:solidFill>
              <a:latin typeface="Times New Roman"/>
              <a:ea typeface="Times New Roman"/>
              <a:cs typeface="Times New Roman"/>
              <a:sym typeface="Times New Roman"/>
            </a:endParaRPr>
          </a:p>
        </p:txBody>
      </p:sp>
      <p:sp>
        <p:nvSpPr>
          <p:cNvPr id="132" name="Google Shape;132;p20"/>
          <p:cNvSpPr txBox="1">
            <a:spLocks noGrp="1"/>
          </p:cNvSpPr>
          <p:nvPr>
            <p:ph type="body" idx="1"/>
          </p:nvPr>
        </p:nvSpPr>
        <p:spPr>
          <a:xfrm>
            <a:off x="311700" y="1229875"/>
            <a:ext cx="8520600" cy="2900100"/>
          </a:xfrm>
          <a:prstGeom prst="rect">
            <a:avLst/>
          </a:prstGeom>
        </p:spPr>
        <p:txBody>
          <a:bodyPr spcFirstLastPara="1" wrap="square" lIns="91425" tIns="91425" rIns="91425" bIns="91425" anchor="t" anchorCtr="0">
            <a:normAutofit lnSpcReduction="20000"/>
          </a:bodyPr>
          <a:lstStyle/>
          <a:p>
            <a:pPr marL="457200" lvl="0" indent="-361950" algn="l" rtl="0">
              <a:spcBef>
                <a:spcPts val="0"/>
              </a:spcBef>
              <a:spcAft>
                <a:spcPts val="0"/>
              </a:spcAft>
              <a:buSzPts val="2100"/>
              <a:buChar char="●"/>
            </a:pPr>
            <a:r>
              <a:rPr lang="en" sz="1500">
                <a:solidFill>
                  <a:srgbClr val="000000"/>
                </a:solidFill>
                <a:latin typeface="Times New Roman"/>
                <a:ea typeface="Times New Roman"/>
                <a:cs typeface="Times New Roman"/>
                <a:sym typeface="Times New Roman"/>
              </a:rPr>
              <a:t>They will be able to ensure that they provide these minimum services while also going above and beyond if they have a better understanding of what guests are looking for at each stage of the buyer journey. </a:t>
            </a:r>
            <a:endParaRPr sz="1500">
              <a:solidFill>
                <a:srgbClr val="000000"/>
              </a:solidFill>
              <a:latin typeface="Times New Roman"/>
              <a:ea typeface="Times New Roman"/>
              <a:cs typeface="Times New Roman"/>
              <a:sym typeface="Times New Roman"/>
            </a:endParaRPr>
          </a:p>
          <a:p>
            <a:pPr marL="457200" lvl="0" indent="-323850" algn="l" rtl="0">
              <a:spcBef>
                <a:spcPts val="0"/>
              </a:spcBef>
              <a:spcAft>
                <a:spcPts val="0"/>
              </a:spcAft>
              <a:buClr>
                <a:srgbClr val="000000"/>
              </a:buClr>
              <a:buSzPts val="1500"/>
              <a:buFont typeface="Times New Roman"/>
              <a:buChar char="●"/>
            </a:pPr>
            <a:r>
              <a:rPr lang="en" sz="1500">
                <a:solidFill>
                  <a:srgbClr val="000000"/>
                </a:solidFill>
                <a:latin typeface="Times New Roman"/>
                <a:ea typeface="Times New Roman"/>
                <a:cs typeface="Times New Roman"/>
                <a:sym typeface="Times New Roman"/>
              </a:rPr>
              <a:t>The utilisation of innovation and availability with admittance to quick Wi-Fi are two things visitors have generally expected.</a:t>
            </a:r>
            <a:endParaRPr sz="1500">
              <a:solidFill>
                <a:srgbClr val="000000"/>
              </a:solidFill>
              <a:latin typeface="Times New Roman"/>
              <a:ea typeface="Times New Roman"/>
              <a:cs typeface="Times New Roman"/>
              <a:sym typeface="Times New Roman"/>
            </a:endParaRPr>
          </a:p>
          <a:p>
            <a:pPr marL="457200" lvl="0" indent="-323850" algn="l" rtl="0">
              <a:spcBef>
                <a:spcPts val="0"/>
              </a:spcBef>
              <a:spcAft>
                <a:spcPts val="0"/>
              </a:spcAft>
              <a:buClr>
                <a:srgbClr val="000000"/>
              </a:buClr>
              <a:buSzPts val="1500"/>
              <a:buFont typeface="Times New Roman"/>
              <a:buChar char="●"/>
            </a:pPr>
            <a:r>
              <a:rPr lang="en" sz="1500">
                <a:solidFill>
                  <a:srgbClr val="000000"/>
                </a:solidFill>
                <a:latin typeface="Times New Roman"/>
                <a:ea typeface="Times New Roman"/>
                <a:cs typeface="Times New Roman"/>
                <a:sym typeface="Times New Roman"/>
              </a:rPr>
              <a:t>Unquestionably, providing excellent service is one of the most essential requirements. </a:t>
            </a:r>
            <a:endParaRPr sz="150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 sz="1500">
                <a:solidFill>
                  <a:srgbClr val="000000"/>
                </a:solidFill>
                <a:latin typeface="Times New Roman"/>
                <a:ea typeface="Times New Roman"/>
                <a:cs typeface="Times New Roman"/>
                <a:sym typeface="Times New Roman"/>
              </a:rPr>
              <a:t>Even though technology has come a long way and could possibly replace humans at many stages of the guest journey, nothing can set their hotel apart from the competition like excellent customer service (Kyule, 2022).</a:t>
            </a:r>
            <a:endParaRPr sz="1500">
              <a:solidFill>
                <a:srgbClr val="000000"/>
              </a:solidFill>
              <a:latin typeface="Times New Roman"/>
              <a:ea typeface="Times New Roman"/>
              <a:cs typeface="Times New Roman"/>
              <a:sym typeface="Times New Roman"/>
            </a:endParaRPr>
          </a:p>
          <a:p>
            <a:pPr marL="0" lvl="0" indent="0" algn="l" rtl="0">
              <a:spcBef>
                <a:spcPts val="1200"/>
              </a:spcBef>
              <a:spcAft>
                <a:spcPts val="1200"/>
              </a:spcAft>
              <a:buNone/>
            </a:pPr>
            <a:endParaRPr sz="1200">
              <a:solidFill>
                <a:srgbClr val="000000"/>
              </a:solidFill>
              <a:latin typeface="Times New Roman"/>
              <a:ea typeface="Times New Roman"/>
              <a:cs typeface="Times New Roman"/>
              <a:sym typeface="Times New Roman"/>
            </a:endParaRPr>
          </a:p>
        </p:txBody>
      </p:sp>
      <p:pic>
        <p:nvPicPr>
          <p:cNvPr id="133" name="Google Shape;133;p20"/>
          <p:cNvPicPr preferRelativeResize="0"/>
          <p:nvPr/>
        </p:nvPicPr>
        <p:blipFill>
          <a:blip r:embed="rId3">
            <a:alphaModFix/>
          </a:blip>
          <a:stretch>
            <a:fillRect/>
          </a:stretch>
        </p:blipFill>
        <p:spPr>
          <a:xfrm>
            <a:off x="2888538" y="3308175"/>
            <a:ext cx="2962275" cy="15430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21"/>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l" rtl="0">
              <a:lnSpc>
                <a:spcPct val="115000"/>
              </a:lnSpc>
              <a:spcBef>
                <a:spcPts val="2400"/>
              </a:spcBef>
              <a:spcAft>
                <a:spcPts val="0"/>
              </a:spcAft>
              <a:buSzPts val="990"/>
              <a:buNone/>
            </a:pPr>
            <a:r>
              <a:rPr lang="en" sz="2270" b="1">
                <a:solidFill>
                  <a:srgbClr val="000000"/>
                </a:solidFill>
                <a:latin typeface="Times New Roman"/>
                <a:ea typeface="Times New Roman"/>
                <a:cs typeface="Times New Roman"/>
                <a:sym typeface="Times New Roman"/>
              </a:rPr>
              <a:t>Conclusion</a:t>
            </a:r>
            <a:endParaRPr sz="2270" b="1">
              <a:solidFill>
                <a:srgbClr val="000000"/>
              </a:solidFill>
              <a:latin typeface="Times New Roman"/>
              <a:ea typeface="Times New Roman"/>
              <a:cs typeface="Times New Roman"/>
              <a:sym typeface="Times New Roman"/>
            </a:endParaRPr>
          </a:p>
          <a:p>
            <a:pPr marL="0" lvl="0" indent="0" algn="l" rtl="0">
              <a:spcBef>
                <a:spcPts val="600"/>
              </a:spcBef>
              <a:spcAft>
                <a:spcPts val="0"/>
              </a:spcAft>
              <a:buSzPts val="990"/>
              <a:buNone/>
            </a:pPr>
            <a:endParaRPr sz="2900">
              <a:latin typeface="Times New Roman"/>
              <a:ea typeface="Times New Roman"/>
              <a:cs typeface="Times New Roman"/>
              <a:sym typeface="Times New Roman"/>
            </a:endParaRPr>
          </a:p>
        </p:txBody>
      </p:sp>
      <p:sp>
        <p:nvSpPr>
          <p:cNvPr id="139" name="Google Shape;139;p21"/>
          <p:cNvSpPr txBox="1">
            <a:spLocks noGrp="1"/>
          </p:cNvSpPr>
          <p:nvPr>
            <p:ph type="body" idx="1"/>
          </p:nvPr>
        </p:nvSpPr>
        <p:spPr>
          <a:xfrm>
            <a:off x="311700" y="1017800"/>
            <a:ext cx="8520600" cy="3223450"/>
          </a:xfrm>
          <a:prstGeom prst="rect">
            <a:avLst/>
          </a:prstGeom>
        </p:spPr>
        <p:txBody>
          <a:bodyPr spcFirstLastPara="1" wrap="square" lIns="91425" tIns="91425" rIns="91425" bIns="91425" anchor="t" anchorCtr="0">
            <a:normAutofit/>
          </a:bodyPr>
          <a:lstStyle/>
          <a:p>
            <a:pPr marL="457200" lvl="0" indent="-387350" algn="l" rtl="0">
              <a:spcBef>
                <a:spcPts val="0"/>
              </a:spcBef>
              <a:spcAft>
                <a:spcPts val="0"/>
              </a:spcAft>
              <a:buSzPts val="2500"/>
              <a:buChar char="●"/>
            </a:pPr>
            <a:r>
              <a:rPr lang="en" sz="1900" dirty="0">
                <a:solidFill>
                  <a:srgbClr val="000000"/>
                </a:solidFill>
                <a:latin typeface="Times New Roman"/>
                <a:ea typeface="Times New Roman"/>
                <a:cs typeface="Times New Roman"/>
                <a:sym typeface="Times New Roman"/>
              </a:rPr>
              <a:t>That the main customer share of St. Regis Hotels and Resorts comprises people that are in love with luxury and those who are fond of experiencing high-end services and more.</a:t>
            </a:r>
            <a:endParaRPr sz="1900" dirty="0">
              <a:solidFill>
                <a:srgbClr val="000000"/>
              </a:solidFill>
              <a:latin typeface="Times New Roman"/>
              <a:ea typeface="Times New Roman"/>
              <a:cs typeface="Times New Roman"/>
              <a:sym typeface="Times New Roman"/>
            </a:endParaRPr>
          </a:p>
          <a:p>
            <a:pPr marL="457200" lvl="0" indent="-349250" algn="l" rtl="0">
              <a:spcBef>
                <a:spcPts val="0"/>
              </a:spcBef>
              <a:spcAft>
                <a:spcPts val="0"/>
              </a:spcAft>
              <a:buClr>
                <a:srgbClr val="000000"/>
              </a:buClr>
              <a:buSzPts val="1900"/>
              <a:buFont typeface="Times New Roman"/>
              <a:buChar char="●"/>
            </a:pPr>
            <a:r>
              <a:rPr lang="en" sz="1900" dirty="0">
                <a:solidFill>
                  <a:srgbClr val="000000"/>
                </a:solidFill>
                <a:latin typeface="Times New Roman"/>
                <a:ea typeface="Times New Roman"/>
                <a:cs typeface="Times New Roman"/>
                <a:sym typeface="Times New Roman"/>
              </a:rPr>
              <a:t>The primary objective of St. Regis Hotels &amp; Resorts' guest services and facilities is to ensure that guests have an enjoyable and memorable stay at one of its properties. </a:t>
            </a:r>
            <a:endParaRPr sz="1900" dirty="0">
              <a:solidFill>
                <a:srgbClr val="000000"/>
              </a:solidFill>
              <a:latin typeface="Times New Roman"/>
              <a:ea typeface="Times New Roman"/>
              <a:cs typeface="Times New Roman"/>
              <a:sym typeface="Times New Roman"/>
            </a:endParaRPr>
          </a:p>
          <a:p>
            <a:pPr marL="457200" lvl="0" indent="-349250" algn="just" rtl="0">
              <a:lnSpc>
                <a:spcPct val="150000"/>
              </a:lnSpc>
              <a:spcBef>
                <a:spcPts val="0"/>
              </a:spcBef>
              <a:spcAft>
                <a:spcPts val="0"/>
              </a:spcAft>
              <a:buClr>
                <a:srgbClr val="000000"/>
              </a:buClr>
              <a:buSzPts val="1900"/>
              <a:buFont typeface="Times New Roman"/>
              <a:buChar char="●"/>
            </a:pPr>
            <a:r>
              <a:rPr lang="en" sz="1900" dirty="0">
                <a:solidFill>
                  <a:srgbClr val="000000"/>
                </a:solidFill>
                <a:latin typeface="Times New Roman"/>
                <a:ea typeface="Times New Roman"/>
                <a:cs typeface="Times New Roman"/>
                <a:sym typeface="Times New Roman"/>
              </a:rPr>
              <a:t>It also helps the hotel to maintain a better and friendlier relationship among its customers or clients.</a:t>
            </a:r>
            <a:endParaRPr sz="1900" dirty="0">
              <a:solidFill>
                <a:srgbClr val="000000"/>
              </a:solidFill>
              <a:latin typeface="Times New Roman"/>
              <a:ea typeface="Times New Roman"/>
              <a:cs typeface="Times New Roman"/>
              <a:sym typeface="Times New Roman"/>
            </a:endParaRPr>
          </a:p>
          <a:p>
            <a:pPr marL="457200" lvl="0" indent="0" algn="just" rtl="0">
              <a:lnSpc>
                <a:spcPct val="150000"/>
              </a:lnSpc>
              <a:spcBef>
                <a:spcPts val="1200"/>
              </a:spcBef>
              <a:spcAft>
                <a:spcPts val="1200"/>
              </a:spcAft>
              <a:buNone/>
            </a:pPr>
            <a:endParaRPr sz="1200" dirty="0">
              <a:solidFill>
                <a:srgbClr val="000000"/>
              </a:solidFill>
              <a:latin typeface="Times New Roman"/>
              <a:ea typeface="Times New Roman"/>
              <a:cs typeface="Times New Roman"/>
              <a:sym typeface="Times New Roman"/>
            </a:endParaRPr>
          </a:p>
        </p:txBody>
      </p:sp>
      <p:pic>
        <p:nvPicPr>
          <p:cNvPr id="140" name="Google Shape;140;p21"/>
          <p:cNvPicPr preferRelativeResize="0"/>
          <p:nvPr/>
        </p:nvPicPr>
        <p:blipFill>
          <a:blip r:embed="rId3">
            <a:alphaModFix/>
          </a:blip>
          <a:stretch>
            <a:fillRect/>
          </a:stretch>
        </p:blipFill>
        <p:spPr>
          <a:xfrm>
            <a:off x="3038475" y="3498300"/>
            <a:ext cx="2890838" cy="13507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22"/>
          <p:cNvSpPr txBox="1">
            <a:spLocks noGrp="1"/>
          </p:cNvSpPr>
          <p:nvPr>
            <p:ph type="title"/>
          </p:nvPr>
        </p:nvSpPr>
        <p:spPr>
          <a:xfrm>
            <a:off x="311700" y="219975"/>
            <a:ext cx="8520600" cy="607800"/>
          </a:xfrm>
          <a:prstGeom prst="rect">
            <a:avLst/>
          </a:prstGeom>
        </p:spPr>
        <p:txBody>
          <a:bodyPr spcFirstLastPara="1" wrap="square" lIns="91425" tIns="91425" rIns="91425" bIns="91425" anchor="t" anchorCtr="0">
            <a:normAutofit fontScale="90000"/>
          </a:bodyPr>
          <a:lstStyle/>
          <a:p>
            <a:pPr marL="0" lvl="0" indent="0" algn="ctr" rtl="0">
              <a:lnSpc>
                <a:spcPct val="115000"/>
              </a:lnSpc>
              <a:spcBef>
                <a:spcPts val="2400"/>
              </a:spcBef>
              <a:spcAft>
                <a:spcPts val="0"/>
              </a:spcAft>
              <a:buNone/>
            </a:pPr>
            <a:r>
              <a:rPr lang="en" sz="2633" b="1">
                <a:solidFill>
                  <a:srgbClr val="000000"/>
                </a:solidFill>
                <a:latin typeface="Times New Roman"/>
                <a:ea typeface="Times New Roman"/>
                <a:cs typeface="Times New Roman"/>
                <a:sym typeface="Times New Roman"/>
              </a:rPr>
              <a:t>References</a:t>
            </a:r>
            <a:endParaRPr sz="2633" b="1">
              <a:solidFill>
                <a:srgbClr val="000000"/>
              </a:solidFill>
              <a:latin typeface="Times New Roman"/>
              <a:ea typeface="Times New Roman"/>
              <a:cs typeface="Times New Roman"/>
              <a:sym typeface="Times New Roman"/>
            </a:endParaRPr>
          </a:p>
          <a:p>
            <a:pPr marL="0" lvl="0" indent="0" algn="l" rtl="0">
              <a:spcBef>
                <a:spcPts val="600"/>
              </a:spcBef>
              <a:spcAft>
                <a:spcPts val="0"/>
              </a:spcAft>
              <a:buNone/>
            </a:pPr>
            <a:endParaRPr/>
          </a:p>
        </p:txBody>
      </p:sp>
      <p:sp>
        <p:nvSpPr>
          <p:cNvPr id="146" name="Google Shape;146;p22"/>
          <p:cNvSpPr txBox="1">
            <a:spLocks noGrp="1"/>
          </p:cNvSpPr>
          <p:nvPr>
            <p:ph type="body" idx="1"/>
          </p:nvPr>
        </p:nvSpPr>
        <p:spPr>
          <a:xfrm>
            <a:off x="476400" y="723125"/>
            <a:ext cx="8520600" cy="3339000"/>
          </a:xfrm>
          <a:prstGeom prst="rect">
            <a:avLst/>
          </a:prstGeom>
        </p:spPr>
        <p:txBody>
          <a:bodyPr spcFirstLastPara="1" wrap="square" lIns="91425" tIns="91425" rIns="91425" bIns="91425" anchor="t" anchorCtr="0">
            <a:normAutofit fontScale="25000"/>
          </a:bodyPr>
          <a:lstStyle/>
          <a:p>
            <a:pPr marL="0" lvl="0" indent="0" algn="just" rtl="0">
              <a:lnSpc>
                <a:spcPct val="150000"/>
              </a:lnSpc>
              <a:spcBef>
                <a:spcPts val="1200"/>
              </a:spcBef>
              <a:spcAft>
                <a:spcPts val="0"/>
              </a:spcAft>
              <a:buNone/>
            </a:pPr>
            <a:r>
              <a:rPr lang="en" sz="3410" dirty="0">
                <a:solidFill>
                  <a:srgbClr val="222222"/>
                </a:solidFill>
                <a:highlight>
                  <a:srgbClr val="FFFFFF"/>
                </a:highlight>
                <a:latin typeface="Times New Roman"/>
                <a:ea typeface="Times New Roman"/>
                <a:cs typeface="Times New Roman"/>
                <a:sym typeface="Times New Roman"/>
              </a:rPr>
              <a:t>Freitas, B.D.A. and Correia, P., (2019). Attractiveness of cultural events organized by hotels. </a:t>
            </a:r>
            <a:r>
              <a:rPr lang="en" sz="3410" i="1" dirty="0">
                <a:solidFill>
                  <a:srgbClr val="222222"/>
                </a:solidFill>
                <a:highlight>
                  <a:srgbClr val="FFFFFF"/>
                </a:highlight>
                <a:latin typeface="Times New Roman"/>
                <a:ea typeface="Times New Roman"/>
                <a:cs typeface="Times New Roman"/>
                <a:sym typeface="Times New Roman"/>
              </a:rPr>
              <a:t>International Journal of Culture, Tourism and Hospitality Research</a:t>
            </a:r>
            <a:r>
              <a:rPr lang="en" sz="3410" dirty="0">
                <a:solidFill>
                  <a:srgbClr val="222222"/>
                </a:solidFill>
                <a:highlight>
                  <a:srgbClr val="FFFFFF"/>
                </a:highlight>
                <a:latin typeface="Times New Roman"/>
                <a:ea typeface="Times New Roman"/>
                <a:cs typeface="Times New Roman"/>
                <a:sym typeface="Times New Roman"/>
              </a:rPr>
              <a:t>, </a:t>
            </a:r>
            <a:r>
              <a:rPr lang="en" sz="3410" i="1" dirty="0">
                <a:solidFill>
                  <a:srgbClr val="222222"/>
                </a:solidFill>
                <a:highlight>
                  <a:srgbClr val="FFFFFF"/>
                </a:highlight>
                <a:latin typeface="Times New Roman"/>
                <a:ea typeface="Times New Roman"/>
                <a:cs typeface="Times New Roman"/>
                <a:sym typeface="Times New Roman"/>
              </a:rPr>
              <a:t>13</a:t>
            </a:r>
            <a:r>
              <a:rPr lang="en" sz="3410" dirty="0">
                <a:solidFill>
                  <a:srgbClr val="222222"/>
                </a:solidFill>
                <a:highlight>
                  <a:srgbClr val="FFFFFF"/>
                </a:highlight>
                <a:latin typeface="Times New Roman"/>
                <a:ea typeface="Times New Roman"/>
                <a:cs typeface="Times New Roman"/>
                <a:sym typeface="Times New Roman"/>
              </a:rPr>
              <a:t>(1), pp.113-127.</a:t>
            </a:r>
            <a:endParaRPr sz="341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3410" dirty="0">
                <a:solidFill>
                  <a:srgbClr val="222222"/>
                </a:solidFill>
                <a:highlight>
                  <a:srgbClr val="FFFFFF"/>
                </a:highlight>
                <a:latin typeface="Times New Roman"/>
                <a:ea typeface="Times New Roman"/>
                <a:cs typeface="Times New Roman"/>
                <a:sym typeface="Times New Roman"/>
              </a:rPr>
              <a:t>Juanamasta, I.G., Wati, N.M.N., Hendrawati, E., Wahyuni, W., Pramudianti, M., Wisnujati, N.S., Setiawati, A.P., Susetyorini, S., Elan, U., Rusdiyanto, R. and Astanto, D., (2019). The role of customer service through customer relationship management (Crm) to increase customer loyalty and good image. </a:t>
            </a:r>
            <a:r>
              <a:rPr lang="en" sz="3410" i="1" dirty="0">
                <a:solidFill>
                  <a:srgbClr val="222222"/>
                </a:solidFill>
                <a:highlight>
                  <a:srgbClr val="FFFFFF"/>
                </a:highlight>
                <a:latin typeface="Times New Roman"/>
                <a:ea typeface="Times New Roman"/>
                <a:cs typeface="Times New Roman"/>
                <a:sym typeface="Times New Roman"/>
              </a:rPr>
              <a:t>International Journal of Scientific and Technology Research</a:t>
            </a:r>
            <a:r>
              <a:rPr lang="en" sz="3410" dirty="0">
                <a:solidFill>
                  <a:srgbClr val="222222"/>
                </a:solidFill>
                <a:highlight>
                  <a:srgbClr val="FFFFFF"/>
                </a:highlight>
                <a:latin typeface="Times New Roman"/>
                <a:ea typeface="Times New Roman"/>
                <a:cs typeface="Times New Roman"/>
                <a:sym typeface="Times New Roman"/>
              </a:rPr>
              <a:t>, </a:t>
            </a:r>
            <a:r>
              <a:rPr lang="en" sz="3410" i="1" dirty="0">
                <a:solidFill>
                  <a:srgbClr val="222222"/>
                </a:solidFill>
                <a:highlight>
                  <a:srgbClr val="FFFFFF"/>
                </a:highlight>
                <a:latin typeface="Times New Roman"/>
                <a:ea typeface="Times New Roman"/>
                <a:cs typeface="Times New Roman"/>
                <a:sym typeface="Times New Roman"/>
              </a:rPr>
              <a:t>8</a:t>
            </a:r>
            <a:r>
              <a:rPr lang="en" sz="3410" dirty="0">
                <a:solidFill>
                  <a:srgbClr val="222222"/>
                </a:solidFill>
                <a:highlight>
                  <a:srgbClr val="FFFFFF"/>
                </a:highlight>
                <a:latin typeface="Times New Roman"/>
                <a:ea typeface="Times New Roman"/>
                <a:cs typeface="Times New Roman"/>
                <a:sym typeface="Times New Roman"/>
              </a:rPr>
              <a:t>(10), pp.2004-2007.</a:t>
            </a:r>
            <a:endParaRPr sz="341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3410" dirty="0">
                <a:solidFill>
                  <a:srgbClr val="222222"/>
                </a:solidFill>
                <a:highlight>
                  <a:srgbClr val="FFFFFF"/>
                </a:highlight>
                <a:latin typeface="Times New Roman"/>
                <a:ea typeface="Times New Roman"/>
                <a:cs typeface="Times New Roman"/>
                <a:sym typeface="Times New Roman"/>
              </a:rPr>
              <a:t>Kyule, A.K., (2022). Influence of Hotel Ambience and Performance of Hotels in Uganda. A Critical Literature Review. </a:t>
            </a:r>
            <a:r>
              <a:rPr lang="en" sz="3410" i="1" dirty="0">
                <a:solidFill>
                  <a:srgbClr val="222222"/>
                </a:solidFill>
                <a:highlight>
                  <a:srgbClr val="FFFFFF"/>
                </a:highlight>
                <a:latin typeface="Times New Roman"/>
                <a:ea typeface="Times New Roman"/>
                <a:cs typeface="Times New Roman"/>
                <a:sym typeface="Times New Roman"/>
              </a:rPr>
              <a:t>Journal of Modern Hospitality</a:t>
            </a:r>
            <a:r>
              <a:rPr lang="en" sz="3410" dirty="0">
                <a:solidFill>
                  <a:srgbClr val="222222"/>
                </a:solidFill>
                <a:highlight>
                  <a:srgbClr val="FFFFFF"/>
                </a:highlight>
                <a:latin typeface="Times New Roman"/>
                <a:ea typeface="Times New Roman"/>
                <a:cs typeface="Times New Roman"/>
                <a:sym typeface="Times New Roman"/>
              </a:rPr>
              <a:t>, </a:t>
            </a:r>
            <a:r>
              <a:rPr lang="en" sz="3410" i="1" dirty="0">
                <a:solidFill>
                  <a:srgbClr val="222222"/>
                </a:solidFill>
                <a:highlight>
                  <a:srgbClr val="FFFFFF"/>
                </a:highlight>
                <a:latin typeface="Times New Roman"/>
                <a:ea typeface="Times New Roman"/>
                <a:cs typeface="Times New Roman"/>
                <a:sym typeface="Times New Roman"/>
              </a:rPr>
              <a:t>1</a:t>
            </a:r>
            <a:r>
              <a:rPr lang="en" sz="3410" dirty="0">
                <a:solidFill>
                  <a:srgbClr val="222222"/>
                </a:solidFill>
                <a:highlight>
                  <a:srgbClr val="FFFFFF"/>
                </a:highlight>
                <a:latin typeface="Times New Roman"/>
                <a:ea typeface="Times New Roman"/>
                <a:cs typeface="Times New Roman"/>
                <a:sym typeface="Times New Roman"/>
              </a:rPr>
              <a:t>(1), pp.40-53.</a:t>
            </a:r>
            <a:endParaRPr sz="341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3410" dirty="0">
                <a:solidFill>
                  <a:srgbClr val="222222"/>
                </a:solidFill>
                <a:highlight>
                  <a:srgbClr val="FFFFFF"/>
                </a:highlight>
                <a:latin typeface="Times New Roman"/>
                <a:ea typeface="Times New Roman"/>
                <a:cs typeface="Times New Roman"/>
                <a:sym typeface="Times New Roman"/>
              </a:rPr>
              <a:t>Olorunsola, V.O., Saydam, M.B., Arasli, H. and Sulu, D., (2022). Guest service experience in eco-centric hotels: a content analysis. </a:t>
            </a:r>
            <a:r>
              <a:rPr lang="en" sz="3410" i="1" dirty="0">
                <a:solidFill>
                  <a:srgbClr val="222222"/>
                </a:solidFill>
                <a:highlight>
                  <a:srgbClr val="FFFFFF"/>
                </a:highlight>
                <a:latin typeface="Times New Roman"/>
                <a:ea typeface="Times New Roman"/>
                <a:cs typeface="Times New Roman"/>
                <a:sym typeface="Times New Roman"/>
              </a:rPr>
              <a:t>International Hospitality Review</a:t>
            </a:r>
            <a:r>
              <a:rPr lang="en" sz="3410" dirty="0">
                <a:solidFill>
                  <a:srgbClr val="222222"/>
                </a:solidFill>
                <a:highlight>
                  <a:srgbClr val="FFFFFF"/>
                </a:highlight>
                <a:latin typeface="Times New Roman"/>
                <a:ea typeface="Times New Roman"/>
                <a:cs typeface="Times New Roman"/>
                <a:sym typeface="Times New Roman"/>
              </a:rPr>
              <a:t>, (ahead-of-print).</a:t>
            </a:r>
            <a:endParaRPr sz="341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3410" dirty="0">
                <a:solidFill>
                  <a:srgbClr val="000000"/>
                </a:solidFill>
                <a:latin typeface="Times New Roman"/>
                <a:ea typeface="Times New Roman"/>
                <a:cs typeface="Times New Roman"/>
                <a:sym typeface="Times New Roman"/>
              </a:rPr>
              <a:t>St. Regis (2023) </a:t>
            </a:r>
            <a:r>
              <a:rPr lang="en" sz="3410" i="1" dirty="0">
                <a:solidFill>
                  <a:srgbClr val="000000"/>
                </a:solidFill>
                <a:latin typeface="Times New Roman"/>
                <a:ea typeface="Times New Roman"/>
                <a:cs typeface="Times New Roman"/>
                <a:sym typeface="Times New Roman"/>
              </a:rPr>
              <a:t>Experience 5-star luxury</a:t>
            </a:r>
            <a:r>
              <a:rPr lang="en" sz="3410" dirty="0">
                <a:solidFill>
                  <a:srgbClr val="000000"/>
                </a:solidFill>
                <a:latin typeface="Times New Roman"/>
                <a:ea typeface="Times New Roman"/>
                <a:cs typeface="Times New Roman"/>
                <a:sym typeface="Times New Roman"/>
              </a:rPr>
              <a:t>, </a:t>
            </a:r>
            <a:r>
              <a:rPr lang="en" sz="3410" i="1" dirty="0">
                <a:solidFill>
                  <a:srgbClr val="000000"/>
                </a:solidFill>
                <a:latin typeface="Times New Roman"/>
                <a:ea typeface="Times New Roman"/>
                <a:cs typeface="Times New Roman"/>
                <a:sym typeface="Times New Roman"/>
              </a:rPr>
              <a:t>St. Regis Hotels &amp; Resorts</a:t>
            </a:r>
            <a:r>
              <a:rPr lang="en" sz="3410" dirty="0">
                <a:solidFill>
                  <a:srgbClr val="000000"/>
                </a:solidFill>
                <a:latin typeface="Times New Roman"/>
                <a:ea typeface="Times New Roman"/>
                <a:cs typeface="Times New Roman"/>
                <a:sym typeface="Times New Roman"/>
              </a:rPr>
              <a:t>. Available at: https://st-regis.marriott.com/ (Accessed: 20 May 2023).</a:t>
            </a:r>
            <a:endParaRPr sz="3410" dirty="0">
              <a:solidFill>
                <a:srgbClr val="000000"/>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3410" dirty="0">
                <a:solidFill>
                  <a:srgbClr val="000000"/>
                </a:solidFill>
                <a:latin typeface="Times New Roman"/>
                <a:ea typeface="Times New Roman"/>
                <a:cs typeface="Times New Roman"/>
                <a:sym typeface="Times New Roman"/>
              </a:rPr>
              <a:t>Statista. (2023). </a:t>
            </a:r>
            <a:r>
              <a:rPr lang="en" sz="3410" i="1" dirty="0">
                <a:solidFill>
                  <a:srgbClr val="000000"/>
                </a:solidFill>
                <a:latin typeface="Times New Roman"/>
                <a:ea typeface="Times New Roman"/>
                <a:cs typeface="Times New Roman"/>
                <a:sym typeface="Times New Roman"/>
              </a:rPr>
              <a:t>Marriott: operating income 2019</a:t>
            </a:r>
            <a:r>
              <a:rPr lang="en" sz="3410" dirty="0">
                <a:solidFill>
                  <a:srgbClr val="000000"/>
                </a:solidFill>
                <a:latin typeface="Times New Roman"/>
                <a:ea typeface="Times New Roman"/>
                <a:cs typeface="Times New Roman"/>
                <a:sym typeface="Times New Roman"/>
              </a:rPr>
              <a:t>. [online] Available at: https://www.statista.com/statistics/256251/operating-income-of-marriott-international/ [Accessed 19 May 2023].</a:t>
            </a:r>
            <a:endParaRPr sz="3410" dirty="0">
              <a:solidFill>
                <a:srgbClr val="000000"/>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3410" dirty="0">
                <a:solidFill>
                  <a:srgbClr val="222222"/>
                </a:solidFill>
                <a:highlight>
                  <a:srgbClr val="FFFFFF"/>
                </a:highlight>
                <a:latin typeface="Times New Roman"/>
                <a:ea typeface="Times New Roman"/>
                <a:cs typeface="Times New Roman"/>
                <a:sym typeface="Times New Roman"/>
              </a:rPr>
              <a:t>Xiao, L. and Kumar, V., (2021). Robotics for customer service: a useful complement or an ultimate substitute?. </a:t>
            </a:r>
            <a:r>
              <a:rPr lang="en" sz="3410" i="1" dirty="0">
                <a:solidFill>
                  <a:srgbClr val="222222"/>
                </a:solidFill>
                <a:highlight>
                  <a:srgbClr val="FFFFFF"/>
                </a:highlight>
                <a:latin typeface="Times New Roman"/>
                <a:ea typeface="Times New Roman"/>
                <a:cs typeface="Times New Roman"/>
                <a:sym typeface="Times New Roman"/>
              </a:rPr>
              <a:t>Journal of Service Research</a:t>
            </a:r>
            <a:r>
              <a:rPr lang="en" sz="3410" dirty="0">
                <a:solidFill>
                  <a:srgbClr val="222222"/>
                </a:solidFill>
                <a:highlight>
                  <a:srgbClr val="FFFFFF"/>
                </a:highlight>
                <a:latin typeface="Times New Roman"/>
                <a:ea typeface="Times New Roman"/>
                <a:cs typeface="Times New Roman"/>
                <a:sym typeface="Times New Roman"/>
              </a:rPr>
              <a:t>, </a:t>
            </a:r>
            <a:r>
              <a:rPr lang="en" sz="3410" i="1" dirty="0">
                <a:solidFill>
                  <a:srgbClr val="222222"/>
                </a:solidFill>
                <a:highlight>
                  <a:srgbClr val="FFFFFF"/>
                </a:highlight>
                <a:latin typeface="Times New Roman"/>
                <a:ea typeface="Times New Roman"/>
                <a:cs typeface="Times New Roman"/>
                <a:sym typeface="Times New Roman"/>
              </a:rPr>
              <a:t>24</a:t>
            </a:r>
            <a:r>
              <a:rPr lang="en" sz="3410" dirty="0">
                <a:solidFill>
                  <a:srgbClr val="222222"/>
                </a:solidFill>
                <a:highlight>
                  <a:srgbClr val="FFFFFF"/>
                </a:highlight>
                <a:latin typeface="Times New Roman"/>
                <a:ea typeface="Times New Roman"/>
                <a:cs typeface="Times New Roman"/>
                <a:sym typeface="Times New Roman"/>
              </a:rPr>
              <a:t>(1), pp.9-29.</a:t>
            </a:r>
            <a:endParaRPr sz="341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 sz="1200" dirty="0">
                <a:solidFill>
                  <a:srgbClr val="000000"/>
                </a:solidFill>
                <a:latin typeface="Times New Roman"/>
                <a:ea typeface="Times New Roman"/>
                <a:cs typeface="Times New Roman"/>
                <a:sym typeface="Times New Roman"/>
              </a:rPr>
              <a:t> </a:t>
            </a:r>
            <a:endParaRPr sz="1200" dirty="0">
              <a:solidFill>
                <a:srgbClr val="000000"/>
              </a:solidFill>
              <a:latin typeface="Times New Roman"/>
              <a:ea typeface="Times New Roman"/>
              <a:cs typeface="Times New Roman"/>
              <a:sym typeface="Times New Roman"/>
            </a:endParaRPr>
          </a:p>
          <a:p>
            <a:pPr marL="0" lvl="0" indent="0" algn="l" rtl="0">
              <a:spcBef>
                <a:spcPts val="1200"/>
              </a:spcBef>
              <a:spcAft>
                <a:spcPts val="1200"/>
              </a:spcAft>
              <a:buNone/>
            </a:pPr>
            <a:endParaRPr dirty="0"/>
          </a:p>
        </p:txBody>
      </p:sp>
      <p:pic>
        <p:nvPicPr>
          <p:cNvPr id="147" name="Google Shape;147;p22"/>
          <p:cNvPicPr preferRelativeResize="0"/>
          <p:nvPr/>
        </p:nvPicPr>
        <p:blipFill>
          <a:blip r:embed="rId3">
            <a:alphaModFix/>
          </a:blip>
          <a:stretch>
            <a:fillRect/>
          </a:stretch>
        </p:blipFill>
        <p:spPr>
          <a:xfrm>
            <a:off x="2487332" y="4169146"/>
            <a:ext cx="3799168" cy="667174"/>
          </a:xfrm>
          <a:prstGeom prst="rect">
            <a:avLst/>
          </a:prstGeom>
          <a:noFill/>
          <a:ln>
            <a:noFill/>
          </a:ln>
        </p:spPr>
      </p:pic>
    </p:spTree>
  </p:cSld>
  <p:clrMapOvr>
    <a:masterClrMapping/>
  </p:clrMapOvr>
</p:sld>
</file>

<file path=ppt/theme/theme1.xml><?xml version="1.0" encoding="utf-8"?>
<a:theme xmlns:a="http://schemas.openxmlformats.org/drawingml/2006/main"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TotalTime>
  <Words>2341</Words>
  <Application>Microsoft Office PowerPoint</Application>
  <PresentationFormat>On-screen Show (16:9)</PresentationFormat>
  <Paragraphs>59</Paragraphs>
  <Slides>9</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Roboto</vt:lpstr>
      <vt:lpstr>Arial</vt:lpstr>
      <vt:lpstr>Times New Roman</vt:lpstr>
      <vt:lpstr>Geometric</vt:lpstr>
      <vt:lpstr>Hospitality &amp; Guest Services</vt:lpstr>
      <vt:lpstr>Introduction  </vt:lpstr>
      <vt:lpstr>Briefly introduce your chosen hotel brand</vt:lpstr>
      <vt:lpstr>Identify the hotel brand’s main consumers</vt:lpstr>
      <vt:lpstr>Outline the nature, scope and role of the guest services and facilities that are provided to these guests by the hotel brand</vt:lpstr>
      <vt:lpstr>Explaian the need to consider the role and function of guest services in general</vt:lpstr>
      <vt:lpstr>Discuss the importance of hospitality and how hotels meet/exceed guest expectations</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&amp; Guest Services</dc:title>
  <cp:lastModifiedBy>dumitru silviu</cp:lastModifiedBy>
  <cp:revision>2</cp:revision>
  <dcterms:modified xsi:type="dcterms:W3CDTF">2023-05-25T16:17:32Z</dcterms:modified>
</cp:coreProperties>
</file>