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85" r:id="rId2"/>
    <p:sldId id="256" r:id="rId3"/>
    <p:sldId id="262" r:id="rId4"/>
    <p:sldId id="266" r:id="rId5"/>
    <p:sldId id="267" r:id="rId6"/>
    <p:sldId id="268" r:id="rId7"/>
    <p:sldId id="4996" r:id="rId8"/>
    <p:sldId id="261" r:id="rId9"/>
    <p:sldId id="270" r:id="rId10"/>
    <p:sldId id="273" r:id="rId11"/>
    <p:sldId id="271" r:id="rId12"/>
    <p:sldId id="269" r:id="rId13"/>
    <p:sldId id="4999" r:id="rId14"/>
    <p:sldId id="1413" r:id="rId15"/>
    <p:sldId id="276" r:id="rId16"/>
    <p:sldId id="4992" r:id="rId17"/>
    <p:sldId id="275" r:id="rId18"/>
    <p:sldId id="4998" r:id="rId19"/>
    <p:sldId id="4943" r:id="rId20"/>
    <p:sldId id="5001" r:id="rId21"/>
    <p:sldId id="4995" r:id="rId22"/>
    <p:sldId id="4812" r:id="rId23"/>
    <p:sldId id="5000" r:id="rId24"/>
    <p:sldId id="258" r:id="rId25"/>
    <p:sldId id="4823" r:id="rId26"/>
    <p:sldId id="5002" r:id="rId27"/>
    <p:sldId id="5003" r:id="rId28"/>
    <p:sldId id="4822" r:id="rId29"/>
    <p:sldId id="4993" r:id="rId30"/>
    <p:sldId id="4810" r:id="rId31"/>
    <p:sldId id="4818" r:id="rId32"/>
    <p:sldId id="4844" r:id="rId33"/>
    <p:sldId id="257" r:id="rId34"/>
    <p:sldId id="4821" r:id="rId35"/>
    <p:sldId id="260" r:id="rId36"/>
    <p:sldId id="499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6CAAB-E43F-3CD9-437C-11939D98502A}" v="31" dt="2025-01-17T09:48:44.8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77273" autoAdjust="0"/>
  </p:normalViewPr>
  <p:slideViewPr>
    <p:cSldViewPr snapToGrid="0">
      <p:cViewPr varScale="1">
        <p:scale>
          <a:sx n="63" d="100"/>
          <a:sy n="63" d="100"/>
        </p:scale>
        <p:origin x="1363" y="67"/>
      </p:cViewPr>
      <p:guideLst/>
    </p:cSldViewPr>
  </p:slideViewPr>
  <p:notesTextViewPr>
    <p:cViewPr>
      <p:scale>
        <a:sx n="400" d="100"/>
        <a:sy n="4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6516CAAB-E43F-3CD9-437C-11939D98502A}"/>
    <pc:docChg chg="modSld">
      <pc:chgData name="Rebecca Stewart" userId="S::r.stewart@uwtsd.ac.uk::e4dbdf3f-b99f-4ed4-aef6-c26f104e6967" providerId="AD" clId="Web-{6516CAAB-E43F-3CD9-437C-11939D98502A}" dt="2025-01-17T09:48:44.856" v="18" actId="14100"/>
      <pc:docMkLst>
        <pc:docMk/>
      </pc:docMkLst>
      <pc:sldChg chg="modSp">
        <pc:chgData name="Rebecca Stewart" userId="S::r.stewart@uwtsd.ac.uk::e4dbdf3f-b99f-4ed4-aef6-c26f104e6967" providerId="AD" clId="Web-{6516CAAB-E43F-3CD9-437C-11939D98502A}" dt="2025-01-17T09:45:57.179" v="0"/>
        <pc:sldMkLst>
          <pc:docMk/>
          <pc:sldMk cId="1089082971" sldId="256"/>
        </pc:sldMkLst>
        <pc:spChg chg="mod">
          <ac:chgData name="Rebecca Stewart" userId="S::r.stewart@uwtsd.ac.uk::e4dbdf3f-b99f-4ed4-aef6-c26f104e6967" providerId="AD" clId="Web-{6516CAAB-E43F-3CD9-437C-11939D98502A}" dt="2025-01-17T09:45:57.179" v="0"/>
          <ac:spMkLst>
            <pc:docMk/>
            <pc:sldMk cId="1089082971" sldId="256"/>
            <ac:spMk id="6" creationId="{5E2CCE91-B376-ED81-1EF6-DA2371700E79}"/>
          </ac:spMkLst>
        </pc:spChg>
      </pc:sldChg>
      <pc:sldChg chg="modSp">
        <pc:chgData name="Rebecca Stewart" userId="S::r.stewart@uwtsd.ac.uk::e4dbdf3f-b99f-4ed4-aef6-c26f104e6967" providerId="AD" clId="Web-{6516CAAB-E43F-3CD9-437C-11939D98502A}" dt="2025-01-17T09:46:40.524" v="6" actId="20577"/>
        <pc:sldMkLst>
          <pc:docMk/>
          <pc:sldMk cId="4185698486" sldId="266"/>
        </pc:sldMkLst>
        <pc:spChg chg="mod">
          <ac:chgData name="Rebecca Stewart" userId="S::r.stewart@uwtsd.ac.uk::e4dbdf3f-b99f-4ed4-aef6-c26f104e6967" providerId="AD" clId="Web-{6516CAAB-E43F-3CD9-437C-11939D98502A}" dt="2025-01-17T09:46:26.555" v="2" actId="1076"/>
          <ac:spMkLst>
            <pc:docMk/>
            <pc:sldMk cId="4185698486" sldId="266"/>
            <ac:spMk id="2" creationId="{888CA0B8-E5B9-4B6D-9611-E5DD050E72DC}"/>
          </ac:spMkLst>
        </pc:spChg>
        <pc:spChg chg="mod">
          <ac:chgData name="Rebecca Stewart" userId="S::r.stewart@uwtsd.ac.uk::e4dbdf3f-b99f-4ed4-aef6-c26f104e6967" providerId="AD" clId="Web-{6516CAAB-E43F-3CD9-437C-11939D98502A}" dt="2025-01-17T09:46:40.524" v="6" actId="20577"/>
          <ac:spMkLst>
            <pc:docMk/>
            <pc:sldMk cId="4185698486" sldId="266"/>
            <ac:spMk id="3" creationId="{E9E279FE-2FD5-4804-A465-E2B1D150ABC6}"/>
          </ac:spMkLst>
        </pc:spChg>
        <pc:spChg chg="mod">
          <ac:chgData name="Rebecca Stewart" userId="S::r.stewart@uwtsd.ac.uk::e4dbdf3f-b99f-4ed4-aef6-c26f104e6967" providerId="AD" clId="Web-{6516CAAB-E43F-3CD9-437C-11939D98502A}" dt="2025-01-17T09:46:29.164" v="4" actId="1076"/>
          <ac:spMkLst>
            <pc:docMk/>
            <pc:sldMk cId="4185698486" sldId="266"/>
            <ac:spMk id="8" creationId="{297C3335-724C-7844-2735-72F7EB8F6371}"/>
          </ac:spMkLst>
        </pc:spChg>
      </pc:sldChg>
      <pc:sldChg chg="addSp delSp">
        <pc:chgData name="Rebecca Stewart" userId="S::r.stewart@uwtsd.ac.uk::e4dbdf3f-b99f-4ed4-aef6-c26f104e6967" providerId="AD" clId="Web-{6516CAAB-E43F-3CD9-437C-11939D98502A}" dt="2025-01-17T09:47:53.027" v="8"/>
        <pc:sldMkLst>
          <pc:docMk/>
          <pc:sldMk cId="2908698003" sldId="270"/>
        </pc:sldMkLst>
        <pc:spChg chg="del">
          <ac:chgData name="Rebecca Stewart" userId="S::r.stewart@uwtsd.ac.uk::e4dbdf3f-b99f-4ed4-aef6-c26f104e6967" providerId="AD" clId="Web-{6516CAAB-E43F-3CD9-437C-11939D98502A}" dt="2025-01-17T09:47:53.027" v="8"/>
          <ac:spMkLst>
            <pc:docMk/>
            <pc:sldMk cId="2908698003" sldId="270"/>
            <ac:spMk id="3" creationId="{D742B549-3464-479C-B235-1C6E3344320E}"/>
          </ac:spMkLst>
        </pc:spChg>
        <pc:graphicFrameChg chg="add">
          <ac:chgData name="Rebecca Stewart" userId="S::r.stewart@uwtsd.ac.uk::e4dbdf3f-b99f-4ed4-aef6-c26f104e6967" providerId="AD" clId="Web-{6516CAAB-E43F-3CD9-437C-11939D98502A}" dt="2025-01-17T09:47:53.027" v="8"/>
          <ac:graphicFrameMkLst>
            <pc:docMk/>
            <pc:sldMk cId="2908698003" sldId="270"/>
            <ac:graphicFrameMk id="3091" creationId="{77B4B3CA-41AD-6F78-D1F5-38D5B2EBC41D}"/>
          </ac:graphicFrameMkLst>
        </pc:graphicFrameChg>
      </pc:sldChg>
      <pc:sldChg chg="addSp delSp modSp mod setBg">
        <pc:chgData name="Rebecca Stewart" userId="S::r.stewart@uwtsd.ac.uk::e4dbdf3f-b99f-4ed4-aef6-c26f104e6967" providerId="AD" clId="Web-{6516CAAB-E43F-3CD9-437C-11939D98502A}" dt="2025-01-17T09:47:20.057" v="7"/>
        <pc:sldMkLst>
          <pc:docMk/>
          <pc:sldMk cId="2258991926" sldId="4996"/>
        </pc:sldMkLst>
        <pc:spChg chg="mod">
          <ac:chgData name="Rebecca Stewart" userId="S::r.stewart@uwtsd.ac.uk::e4dbdf3f-b99f-4ed4-aef6-c26f104e6967" providerId="AD" clId="Web-{6516CAAB-E43F-3CD9-437C-11939D98502A}" dt="2025-01-17T09:47:20.057" v="7"/>
          <ac:spMkLst>
            <pc:docMk/>
            <pc:sldMk cId="2258991926" sldId="4996"/>
            <ac:spMk id="2" creationId="{778326D6-2028-BB7E-C559-9B887F7673CC}"/>
          </ac:spMkLst>
        </pc:spChg>
        <pc:spChg chg="del">
          <ac:chgData name="Rebecca Stewart" userId="S::r.stewart@uwtsd.ac.uk::e4dbdf3f-b99f-4ed4-aef6-c26f104e6967" providerId="AD" clId="Web-{6516CAAB-E43F-3CD9-437C-11939D98502A}" dt="2025-01-17T09:47:20.057" v="7"/>
          <ac:spMkLst>
            <pc:docMk/>
            <pc:sldMk cId="2258991926" sldId="4996"/>
            <ac:spMk id="3" creationId="{9047E9CC-B82D-3E8C-02D7-74E329362AC0}"/>
          </ac:spMkLst>
        </pc:spChg>
        <pc:spChg chg="add">
          <ac:chgData name="Rebecca Stewart" userId="S::r.stewart@uwtsd.ac.uk::e4dbdf3f-b99f-4ed4-aef6-c26f104e6967" providerId="AD" clId="Web-{6516CAAB-E43F-3CD9-437C-11939D98502A}" dt="2025-01-17T09:47:20.057" v="7"/>
          <ac:spMkLst>
            <pc:docMk/>
            <pc:sldMk cId="2258991926" sldId="4996"/>
            <ac:spMk id="9" creationId="{BACC6370-2D7E-4714-9D71-7542949D7D5D}"/>
          </ac:spMkLst>
        </pc:spChg>
        <pc:spChg chg="add">
          <ac:chgData name="Rebecca Stewart" userId="S::r.stewart@uwtsd.ac.uk::e4dbdf3f-b99f-4ed4-aef6-c26f104e6967" providerId="AD" clId="Web-{6516CAAB-E43F-3CD9-437C-11939D98502A}" dt="2025-01-17T09:47:20.057" v="7"/>
          <ac:spMkLst>
            <pc:docMk/>
            <pc:sldMk cId="2258991926" sldId="4996"/>
            <ac:spMk id="11" creationId="{256B2C21-A230-48C0-8DF1-C46611373C44}"/>
          </ac:spMkLst>
        </pc:spChg>
        <pc:spChg chg="add">
          <ac:chgData name="Rebecca Stewart" userId="S::r.stewart@uwtsd.ac.uk::e4dbdf3f-b99f-4ed4-aef6-c26f104e6967" providerId="AD" clId="Web-{6516CAAB-E43F-3CD9-437C-11939D98502A}" dt="2025-01-17T09:47:20.057" v="7"/>
          <ac:spMkLst>
            <pc:docMk/>
            <pc:sldMk cId="2258991926" sldId="4996"/>
            <ac:spMk id="13" creationId="{3847E18C-932D-4C95-AABA-FEC7C9499AD7}"/>
          </ac:spMkLst>
        </pc:spChg>
        <pc:spChg chg="add">
          <ac:chgData name="Rebecca Stewart" userId="S::r.stewart@uwtsd.ac.uk::e4dbdf3f-b99f-4ed4-aef6-c26f104e6967" providerId="AD" clId="Web-{6516CAAB-E43F-3CD9-437C-11939D98502A}" dt="2025-01-17T09:47:20.057" v="7"/>
          <ac:spMkLst>
            <pc:docMk/>
            <pc:sldMk cId="2258991926" sldId="4996"/>
            <ac:spMk id="15" creationId="{3150CB11-0C61-439E-910F-5787759E72A0}"/>
          </ac:spMkLst>
        </pc:spChg>
        <pc:spChg chg="add">
          <ac:chgData name="Rebecca Stewart" userId="S::r.stewart@uwtsd.ac.uk::e4dbdf3f-b99f-4ed4-aef6-c26f104e6967" providerId="AD" clId="Web-{6516CAAB-E43F-3CD9-437C-11939D98502A}" dt="2025-01-17T09:47:20.057" v="7"/>
          <ac:spMkLst>
            <pc:docMk/>
            <pc:sldMk cId="2258991926" sldId="4996"/>
            <ac:spMk id="17" creationId="{43F8A58B-5155-44CE-A5FF-7647B47D0A7A}"/>
          </ac:spMkLst>
        </pc:spChg>
        <pc:spChg chg="add">
          <ac:chgData name="Rebecca Stewart" userId="S::r.stewart@uwtsd.ac.uk::e4dbdf3f-b99f-4ed4-aef6-c26f104e6967" providerId="AD" clId="Web-{6516CAAB-E43F-3CD9-437C-11939D98502A}" dt="2025-01-17T09:47:20.057" v="7"/>
          <ac:spMkLst>
            <pc:docMk/>
            <pc:sldMk cId="2258991926" sldId="4996"/>
            <ac:spMk id="19" creationId="{443F2ACA-E6D6-4028-82DD-F03C262D5DE6}"/>
          </ac:spMkLst>
        </pc:spChg>
        <pc:graphicFrameChg chg="add">
          <ac:chgData name="Rebecca Stewart" userId="S::r.stewart@uwtsd.ac.uk::e4dbdf3f-b99f-4ed4-aef6-c26f104e6967" providerId="AD" clId="Web-{6516CAAB-E43F-3CD9-437C-11939D98502A}" dt="2025-01-17T09:47:20.057" v="7"/>
          <ac:graphicFrameMkLst>
            <pc:docMk/>
            <pc:sldMk cId="2258991926" sldId="4996"/>
            <ac:graphicFrameMk id="5" creationId="{E4787769-C0F3-2808-EB51-7E0A31B47B23}"/>
          </ac:graphicFrameMkLst>
        </pc:graphicFrameChg>
      </pc:sldChg>
      <pc:sldChg chg="addSp delSp modSp">
        <pc:chgData name="Rebecca Stewart" userId="S::r.stewart@uwtsd.ac.uk::e4dbdf3f-b99f-4ed4-aef6-c26f104e6967" providerId="AD" clId="Web-{6516CAAB-E43F-3CD9-437C-11939D98502A}" dt="2025-01-17T09:48:44.856" v="18" actId="14100"/>
        <pc:sldMkLst>
          <pc:docMk/>
          <pc:sldMk cId="3430810423" sldId="4999"/>
        </pc:sldMkLst>
        <pc:spChg chg="mod">
          <ac:chgData name="Rebecca Stewart" userId="S::r.stewart@uwtsd.ac.uk::e4dbdf3f-b99f-4ed4-aef6-c26f104e6967" providerId="AD" clId="Web-{6516CAAB-E43F-3CD9-437C-11939D98502A}" dt="2025-01-17T09:48:34.231" v="16" actId="20577"/>
          <ac:spMkLst>
            <pc:docMk/>
            <pc:sldMk cId="3430810423" sldId="4999"/>
            <ac:spMk id="10" creationId="{A42F632D-2DAC-C835-7DDD-F9DBEC535816}"/>
          </ac:spMkLst>
        </pc:spChg>
        <pc:spChg chg="del">
          <ac:chgData name="Rebecca Stewart" userId="S::r.stewart@uwtsd.ac.uk::e4dbdf3f-b99f-4ed4-aef6-c26f104e6967" providerId="AD" clId="Web-{6516CAAB-E43F-3CD9-437C-11939D98502A}" dt="2025-01-17T09:48:14.012" v="9"/>
          <ac:spMkLst>
            <pc:docMk/>
            <pc:sldMk cId="3430810423" sldId="4999"/>
            <ac:spMk id="11" creationId="{62399CA5-415E-58E5-7F19-00668E50798A}"/>
          </ac:spMkLst>
        </pc:spChg>
        <pc:graphicFrameChg chg="add">
          <ac:chgData name="Rebecca Stewart" userId="S::r.stewart@uwtsd.ac.uk::e4dbdf3f-b99f-4ed4-aef6-c26f104e6967" providerId="AD" clId="Web-{6516CAAB-E43F-3CD9-437C-11939D98502A}" dt="2025-01-17T09:48:14.012" v="9"/>
          <ac:graphicFrameMkLst>
            <pc:docMk/>
            <pc:sldMk cId="3430810423" sldId="4999"/>
            <ac:graphicFrameMk id="13" creationId="{ACA1C906-0AB7-769C-7F03-1A97E5F4B3BC}"/>
          </ac:graphicFrameMkLst>
        </pc:graphicFrameChg>
        <pc:picChg chg="mod">
          <ac:chgData name="Rebecca Stewart" userId="S::r.stewart@uwtsd.ac.uk::e4dbdf3f-b99f-4ed4-aef6-c26f104e6967" providerId="AD" clId="Web-{6516CAAB-E43F-3CD9-437C-11939D98502A}" dt="2025-01-17T09:48:44.856" v="18" actId="14100"/>
          <ac:picMkLst>
            <pc:docMk/>
            <pc:sldMk cId="3430810423" sldId="4999"/>
            <ac:picMk id="8" creationId="{E562E550-CC2F-0DCD-485F-F1AE42D7FF58}"/>
          </ac:picMkLst>
        </pc:picChg>
      </pc:sldChg>
    </pc:docChg>
  </pc:docChgLst>
  <pc:docChgLst>
    <pc:chgData clId="Web-{6516CAAB-E43F-3CD9-437C-11939D98502A}"/>
    <pc:docChg chg="modSld">
      <pc:chgData name="" userId="" providerId="" clId="Web-{6516CAAB-E43F-3CD9-437C-11939D98502A}" dt="2025-01-17T09:45:51.007" v="2" actId="14100"/>
      <pc:docMkLst>
        <pc:docMk/>
      </pc:docMkLst>
      <pc:sldChg chg="modSp">
        <pc:chgData name="" userId="" providerId="" clId="Web-{6516CAAB-E43F-3CD9-437C-11939D98502A}" dt="2025-01-17T09:45:51.007" v="2" actId="14100"/>
        <pc:sldMkLst>
          <pc:docMk/>
          <pc:sldMk cId="1089082971" sldId="256"/>
        </pc:sldMkLst>
        <pc:spChg chg="mod">
          <ac:chgData name="" userId="" providerId="" clId="Web-{6516CAAB-E43F-3CD9-437C-11939D98502A}" dt="2025-01-17T09:45:51.007" v="2" actId="14100"/>
          <ac:spMkLst>
            <pc:docMk/>
            <pc:sldMk cId="1089082971" sldId="256"/>
            <ac:spMk id="6" creationId="{5E2CCE91-B376-ED81-1EF6-DA2371700E79}"/>
          </ac:spMkLst>
        </pc:spChg>
      </pc:sldChg>
      <pc:sldChg chg="modSp">
        <pc:chgData name="" userId="" providerId="" clId="Web-{6516CAAB-E43F-3CD9-437C-11939D98502A}" dt="2025-01-17T09:45:40.694" v="0" actId="20577"/>
        <pc:sldMkLst>
          <pc:docMk/>
          <pc:sldMk cId="3172906470" sldId="285"/>
        </pc:sldMkLst>
        <pc:spChg chg="mod">
          <ac:chgData name="" userId="" providerId="" clId="Web-{6516CAAB-E43F-3CD9-437C-11939D98502A}" dt="2025-01-17T09:45:40.694" v="0" actId="20577"/>
          <ac:spMkLst>
            <pc:docMk/>
            <pc:sldMk cId="3172906470" sldId="285"/>
            <ac:spMk id="4" creationId="{B131D6E6-DB40-DD92-E26E-B2F39FCF92A6}"/>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37CC01-5B0B-4F15-99AF-A6822B8DE8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46BB833-B5F3-4DB1-909D-0553A256F189}">
      <dgm:prSet/>
      <dgm:spPr/>
      <dgm:t>
        <a:bodyPr/>
        <a:lstStyle/>
        <a:p>
          <a:r>
            <a:rPr lang="en-GB"/>
            <a:t>“</a:t>
          </a:r>
          <a:r>
            <a:rPr lang="en-GB" b="0" i="0"/>
            <a:t>If he be in a silent auditory, as at a sermon, he is afraid he shall speak aloud and unaware, something indecent, unfit to be said” (Burton, 1621). </a:t>
          </a:r>
          <a:endParaRPr lang="en-US"/>
        </a:p>
      </dgm:t>
    </dgm:pt>
    <dgm:pt modelId="{7BA7113D-FF5A-4082-8CA1-C0EA4E02FE7D}" type="parTrans" cxnId="{E42D3F96-BF6E-4E77-9F8E-E14624E57559}">
      <dgm:prSet/>
      <dgm:spPr/>
      <dgm:t>
        <a:bodyPr/>
        <a:lstStyle/>
        <a:p>
          <a:endParaRPr lang="en-US"/>
        </a:p>
      </dgm:t>
    </dgm:pt>
    <dgm:pt modelId="{980D49F1-4F39-46C9-BDAC-1752F6C2DB40}" type="sibTrans" cxnId="{E42D3F96-BF6E-4E77-9F8E-E14624E57559}">
      <dgm:prSet/>
      <dgm:spPr/>
      <dgm:t>
        <a:bodyPr/>
        <a:lstStyle/>
        <a:p>
          <a:endParaRPr lang="en-US"/>
        </a:p>
      </dgm:t>
    </dgm:pt>
    <dgm:pt modelId="{6E2AB2AB-6679-455A-8DA4-4A6A2262EB37}">
      <dgm:prSet/>
      <dgm:spPr/>
      <dgm:t>
        <a:bodyPr/>
        <a:lstStyle/>
        <a:p>
          <a:r>
            <a:rPr lang="en-GB"/>
            <a:t>“scruples": [A scruple] is trouble where the trouble is over, a doubt when doubts are resolved” (Taylor, 1660) </a:t>
          </a:r>
          <a:endParaRPr lang="en-US"/>
        </a:p>
      </dgm:t>
    </dgm:pt>
    <dgm:pt modelId="{B5227864-D3D2-4303-A111-9A8FAD22D8F0}" type="parTrans" cxnId="{DFD13760-781F-4618-BDDE-8AA2F24F8A27}">
      <dgm:prSet/>
      <dgm:spPr/>
      <dgm:t>
        <a:bodyPr/>
        <a:lstStyle/>
        <a:p>
          <a:endParaRPr lang="en-US"/>
        </a:p>
      </dgm:t>
    </dgm:pt>
    <dgm:pt modelId="{8166C7F6-9F40-413C-87E1-7E11A036FF9C}" type="sibTrans" cxnId="{DFD13760-781F-4618-BDDE-8AA2F24F8A27}">
      <dgm:prSet/>
      <dgm:spPr/>
      <dgm:t>
        <a:bodyPr/>
        <a:lstStyle/>
        <a:p>
          <a:endParaRPr lang="en-US"/>
        </a:p>
      </dgm:t>
    </dgm:pt>
    <dgm:pt modelId="{645B5967-DD06-405C-97F1-19C47D16FB08}">
      <dgm:prSet/>
      <dgm:spPr/>
      <dgm:t>
        <a:bodyPr/>
        <a:lstStyle/>
        <a:p>
          <a:r>
            <a:rPr lang="en-GB"/>
            <a:t>I</a:t>
          </a:r>
          <a:r>
            <a:rPr lang="en-GB" b="0" i="0"/>
            <a:t>ndividuals obsessed by “…naughty, and sometimes Blasphemous Thoughts [which] start in their Minds, while they are exercised in the Worship of God [despite] all their endeavours to stifle and suppress them ... the more they struggle with them, the more they increase” (Moore, 1691).</a:t>
          </a:r>
          <a:endParaRPr lang="en-US"/>
        </a:p>
      </dgm:t>
    </dgm:pt>
    <dgm:pt modelId="{08F9B585-8549-4C9D-8155-85F83FD77BFB}" type="parTrans" cxnId="{15BA72D5-0A74-4225-BACF-CD3005D31803}">
      <dgm:prSet/>
      <dgm:spPr/>
      <dgm:t>
        <a:bodyPr/>
        <a:lstStyle/>
        <a:p>
          <a:endParaRPr lang="en-US"/>
        </a:p>
      </dgm:t>
    </dgm:pt>
    <dgm:pt modelId="{363F499E-6BFC-4F4B-B28D-01A0C86FE32F}" type="sibTrans" cxnId="{15BA72D5-0A74-4225-BACF-CD3005D31803}">
      <dgm:prSet/>
      <dgm:spPr/>
      <dgm:t>
        <a:bodyPr/>
        <a:lstStyle/>
        <a:p>
          <a:endParaRPr lang="en-US"/>
        </a:p>
      </dgm:t>
    </dgm:pt>
    <dgm:pt modelId="{AA4CA9C0-8AA2-466C-90D2-85457274B8F1}">
      <dgm:prSet/>
      <dgm:spPr/>
      <dgm:t>
        <a:bodyPr/>
        <a:lstStyle/>
        <a:p>
          <a:r>
            <a:rPr lang="en-GB" b="0" i="0"/>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US"/>
        </a:p>
      </dgm:t>
    </dgm:pt>
    <dgm:pt modelId="{DA9E4497-1B49-4E7E-A803-719CF39C785E}" type="parTrans" cxnId="{2177704C-973B-462F-BCCD-51A234395741}">
      <dgm:prSet/>
      <dgm:spPr/>
      <dgm:t>
        <a:bodyPr/>
        <a:lstStyle/>
        <a:p>
          <a:endParaRPr lang="en-US"/>
        </a:p>
      </dgm:t>
    </dgm:pt>
    <dgm:pt modelId="{6B7EC644-D496-45AB-BC51-E90F0D6A675F}" type="sibTrans" cxnId="{2177704C-973B-462F-BCCD-51A234395741}">
      <dgm:prSet/>
      <dgm:spPr/>
      <dgm:t>
        <a:bodyPr/>
        <a:lstStyle/>
        <a:p>
          <a:endParaRPr lang="en-US"/>
        </a:p>
      </dgm:t>
    </dgm:pt>
    <dgm:pt modelId="{496E572B-10B2-453F-BF38-C64187D22662}" type="pres">
      <dgm:prSet presAssocID="{1937CC01-5B0B-4F15-99AF-A6822B8DE8AF}" presName="linear" presStyleCnt="0">
        <dgm:presLayoutVars>
          <dgm:animLvl val="lvl"/>
          <dgm:resizeHandles val="exact"/>
        </dgm:presLayoutVars>
      </dgm:prSet>
      <dgm:spPr/>
    </dgm:pt>
    <dgm:pt modelId="{34791A37-5A08-448D-8C44-79DB292117C3}" type="pres">
      <dgm:prSet presAssocID="{746BB833-B5F3-4DB1-909D-0553A256F189}" presName="parentText" presStyleLbl="node1" presStyleIdx="0" presStyleCnt="4">
        <dgm:presLayoutVars>
          <dgm:chMax val="0"/>
          <dgm:bulletEnabled val="1"/>
        </dgm:presLayoutVars>
      </dgm:prSet>
      <dgm:spPr/>
    </dgm:pt>
    <dgm:pt modelId="{4650C4F0-616B-4058-AABB-A65C53D0DEED}" type="pres">
      <dgm:prSet presAssocID="{980D49F1-4F39-46C9-BDAC-1752F6C2DB40}" presName="spacer" presStyleCnt="0"/>
      <dgm:spPr/>
    </dgm:pt>
    <dgm:pt modelId="{6AAD1C28-1F27-47C7-BFFB-3DBC1913C518}" type="pres">
      <dgm:prSet presAssocID="{6E2AB2AB-6679-455A-8DA4-4A6A2262EB37}" presName="parentText" presStyleLbl="node1" presStyleIdx="1" presStyleCnt="4">
        <dgm:presLayoutVars>
          <dgm:chMax val="0"/>
          <dgm:bulletEnabled val="1"/>
        </dgm:presLayoutVars>
      </dgm:prSet>
      <dgm:spPr/>
    </dgm:pt>
    <dgm:pt modelId="{855CFFF1-C47E-4638-947F-2949E5C32BBA}" type="pres">
      <dgm:prSet presAssocID="{8166C7F6-9F40-413C-87E1-7E11A036FF9C}" presName="spacer" presStyleCnt="0"/>
      <dgm:spPr/>
    </dgm:pt>
    <dgm:pt modelId="{E642C9F7-A93F-4742-97D7-AEE2309D2307}" type="pres">
      <dgm:prSet presAssocID="{645B5967-DD06-405C-97F1-19C47D16FB08}" presName="parentText" presStyleLbl="node1" presStyleIdx="2" presStyleCnt="4">
        <dgm:presLayoutVars>
          <dgm:chMax val="0"/>
          <dgm:bulletEnabled val="1"/>
        </dgm:presLayoutVars>
      </dgm:prSet>
      <dgm:spPr/>
    </dgm:pt>
    <dgm:pt modelId="{5E0D2550-B73C-4878-8005-E8FBCC591E35}" type="pres">
      <dgm:prSet presAssocID="{363F499E-6BFC-4F4B-B28D-01A0C86FE32F}" presName="spacer" presStyleCnt="0"/>
      <dgm:spPr/>
    </dgm:pt>
    <dgm:pt modelId="{6CAB6132-7B43-4B3F-BB7A-111CE6A96972}" type="pres">
      <dgm:prSet presAssocID="{AA4CA9C0-8AA2-466C-90D2-85457274B8F1}" presName="parentText" presStyleLbl="node1" presStyleIdx="3" presStyleCnt="4">
        <dgm:presLayoutVars>
          <dgm:chMax val="0"/>
          <dgm:bulletEnabled val="1"/>
        </dgm:presLayoutVars>
      </dgm:prSet>
      <dgm:spPr/>
    </dgm:pt>
  </dgm:ptLst>
  <dgm:cxnLst>
    <dgm:cxn modelId="{64320705-6D71-450A-91B3-AF116F39DC13}" type="presOf" srcId="{746BB833-B5F3-4DB1-909D-0553A256F189}" destId="{34791A37-5A08-448D-8C44-79DB292117C3}" srcOrd="0" destOrd="0" presId="urn:microsoft.com/office/officeart/2005/8/layout/vList2"/>
    <dgm:cxn modelId="{76EE5B3A-7694-409D-BC7E-4332E0562B0B}" type="presOf" srcId="{1937CC01-5B0B-4F15-99AF-A6822B8DE8AF}" destId="{496E572B-10B2-453F-BF38-C64187D22662}" srcOrd="0" destOrd="0" presId="urn:microsoft.com/office/officeart/2005/8/layout/vList2"/>
    <dgm:cxn modelId="{DFD13760-781F-4618-BDDE-8AA2F24F8A27}" srcId="{1937CC01-5B0B-4F15-99AF-A6822B8DE8AF}" destId="{6E2AB2AB-6679-455A-8DA4-4A6A2262EB37}" srcOrd="1" destOrd="0" parTransId="{B5227864-D3D2-4303-A111-9A8FAD22D8F0}" sibTransId="{8166C7F6-9F40-413C-87E1-7E11A036FF9C}"/>
    <dgm:cxn modelId="{2177704C-973B-462F-BCCD-51A234395741}" srcId="{1937CC01-5B0B-4F15-99AF-A6822B8DE8AF}" destId="{AA4CA9C0-8AA2-466C-90D2-85457274B8F1}" srcOrd="3" destOrd="0" parTransId="{DA9E4497-1B49-4E7E-A803-719CF39C785E}" sibTransId="{6B7EC644-D496-45AB-BC51-E90F0D6A675F}"/>
    <dgm:cxn modelId="{202AD593-6938-4C26-B319-2130DDE1846D}" type="presOf" srcId="{6E2AB2AB-6679-455A-8DA4-4A6A2262EB37}" destId="{6AAD1C28-1F27-47C7-BFFB-3DBC1913C518}" srcOrd="0" destOrd="0" presId="urn:microsoft.com/office/officeart/2005/8/layout/vList2"/>
    <dgm:cxn modelId="{E42D3F96-BF6E-4E77-9F8E-E14624E57559}" srcId="{1937CC01-5B0B-4F15-99AF-A6822B8DE8AF}" destId="{746BB833-B5F3-4DB1-909D-0553A256F189}" srcOrd="0" destOrd="0" parTransId="{7BA7113D-FF5A-4082-8CA1-C0EA4E02FE7D}" sibTransId="{980D49F1-4F39-46C9-BDAC-1752F6C2DB40}"/>
    <dgm:cxn modelId="{08F0B7BB-5C24-492A-A674-491F66C818FD}" type="presOf" srcId="{645B5967-DD06-405C-97F1-19C47D16FB08}" destId="{E642C9F7-A93F-4742-97D7-AEE2309D2307}" srcOrd="0" destOrd="0" presId="urn:microsoft.com/office/officeart/2005/8/layout/vList2"/>
    <dgm:cxn modelId="{15BA72D5-0A74-4225-BACF-CD3005D31803}" srcId="{1937CC01-5B0B-4F15-99AF-A6822B8DE8AF}" destId="{645B5967-DD06-405C-97F1-19C47D16FB08}" srcOrd="2" destOrd="0" parTransId="{08F9B585-8549-4C9D-8155-85F83FD77BFB}" sibTransId="{363F499E-6BFC-4F4B-B28D-01A0C86FE32F}"/>
    <dgm:cxn modelId="{929787EB-BD92-488F-B709-BECA9CB6D6DD}" type="presOf" srcId="{AA4CA9C0-8AA2-466C-90D2-85457274B8F1}" destId="{6CAB6132-7B43-4B3F-BB7A-111CE6A96972}" srcOrd="0" destOrd="0" presId="urn:microsoft.com/office/officeart/2005/8/layout/vList2"/>
    <dgm:cxn modelId="{F3DC88DB-6EE0-49B2-BA26-4BE5422D1DDF}" type="presParOf" srcId="{496E572B-10B2-453F-BF38-C64187D22662}" destId="{34791A37-5A08-448D-8C44-79DB292117C3}" srcOrd="0" destOrd="0" presId="urn:microsoft.com/office/officeart/2005/8/layout/vList2"/>
    <dgm:cxn modelId="{53DA7652-2566-44A8-9FED-8FC57867D4B3}" type="presParOf" srcId="{496E572B-10B2-453F-BF38-C64187D22662}" destId="{4650C4F0-616B-4058-AABB-A65C53D0DEED}" srcOrd="1" destOrd="0" presId="urn:microsoft.com/office/officeart/2005/8/layout/vList2"/>
    <dgm:cxn modelId="{DBA01FCA-B932-485C-9DBF-2360245D217F}" type="presParOf" srcId="{496E572B-10B2-453F-BF38-C64187D22662}" destId="{6AAD1C28-1F27-47C7-BFFB-3DBC1913C518}" srcOrd="2" destOrd="0" presId="urn:microsoft.com/office/officeart/2005/8/layout/vList2"/>
    <dgm:cxn modelId="{7C50B08A-898B-4855-A52D-1F5EB87783B1}" type="presParOf" srcId="{496E572B-10B2-453F-BF38-C64187D22662}" destId="{855CFFF1-C47E-4638-947F-2949E5C32BBA}" srcOrd="3" destOrd="0" presId="urn:microsoft.com/office/officeart/2005/8/layout/vList2"/>
    <dgm:cxn modelId="{8F89176D-91D9-48FB-BD0D-8AA6649EDDDA}" type="presParOf" srcId="{496E572B-10B2-453F-BF38-C64187D22662}" destId="{E642C9F7-A93F-4742-97D7-AEE2309D2307}" srcOrd="4" destOrd="0" presId="urn:microsoft.com/office/officeart/2005/8/layout/vList2"/>
    <dgm:cxn modelId="{CB76F9D9-5009-41AD-9342-B2C77E9EFD39}" type="presParOf" srcId="{496E572B-10B2-453F-BF38-C64187D22662}" destId="{5E0D2550-B73C-4878-8005-E8FBCC591E35}" srcOrd="5" destOrd="0" presId="urn:microsoft.com/office/officeart/2005/8/layout/vList2"/>
    <dgm:cxn modelId="{B740D1FA-F911-43F6-A475-09B0C42760B0}" type="presParOf" srcId="{496E572B-10B2-453F-BF38-C64187D22662}" destId="{6CAB6132-7B43-4B3F-BB7A-111CE6A969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88029E-0AB1-4730-BAF4-C646559497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322274-D7B5-45D6-A979-A59D8F8DCF72}">
      <dgm:prSet/>
      <dgm:spPr/>
      <dgm:t>
        <a:bodyPr/>
        <a:lstStyle/>
        <a:p>
          <a:r>
            <a:rPr lang="en-US"/>
            <a:t>Increased number of asylums were observed.</a:t>
          </a:r>
        </a:p>
      </dgm:t>
    </dgm:pt>
    <dgm:pt modelId="{B33AFE61-4A97-418E-A324-F9D5F3D8110A}" type="parTrans" cxnId="{CE9C0A3B-F808-4D53-B837-F5C66A7A095C}">
      <dgm:prSet/>
      <dgm:spPr/>
      <dgm:t>
        <a:bodyPr/>
        <a:lstStyle/>
        <a:p>
          <a:endParaRPr lang="en-US"/>
        </a:p>
      </dgm:t>
    </dgm:pt>
    <dgm:pt modelId="{85B6991A-F915-4565-B807-EF4651092DBD}" type="sibTrans" cxnId="{CE9C0A3B-F808-4D53-B837-F5C66A7A095C}">
      <dgm:prSet/>
      <dgm:spPr/>
      <dgm:t>
        <a:bodyPr/>
        <a:lstStyle/>
        <a:p>
          <a:endParaRPr lang="en-US"/>
        </a:p>
      </dgm:t>
    </dgm:pt>
    <dgm:pt modelId="{A8049D6E-A9F5-414E-B344-5B6B2203F2A7}">
      <dgm:prSet/>
      <dgm:spPr/>
      <dgm:t>
        <a:bodyPr/>
        <a:lstStyle/>
        <a:p>
          <a:r>
            <a:rPr lang="en-US"/>
            <a:t>Pinel (France), Tuke (England), Dorothea Dix (U.S.) advocated for moral treatment in that individuals with mental health issues should be treated by more humane and respectful techniques.</a:t>
          </a:r>
        </a:p>
      </dgm:t>
    </dgm:pt>
    <dgm:pt modelId="{332F95A8-FEFB-4E7F-9849-C95835CE91AF}" type="parTrans" cxnId="{53609905-582B-4989-B7C4-DB53E0EBBB39}">
      <dgm:prSet/>
      <dgm:spPr/>
      <dgm:t>
        <a:bodyPr/>
        <a:lstStyle/>
        <a:p>
          <a:endParaRPr lang="en-US"/>
        </a:p>
      </dgm:t>
    </dgm:pt>
    <dgm:pt modelId="{D3986CB9-CB86-4EA7-A2EA-44FE358E5EB7}" type="sibTrans" cxnId="{53609905-582B-4989-B7C4-DB53E0EBBB39}">
      <dgm:prSet/>
      <dgm:spPr/>
      <dgm:t>
        <a:bodyPr/>
        <a:lstStyle/>
        <a:p>
          <a:endParaRPr lang="en-US"/>
        </a:p>
      </dgm:t>
    </dgm:pt>
    <dgm:pt modelId="{9DF4ED48-74F5-4A54-A342-8FEFA6080255}">
      <dgm:prSet/>
      <dgm:spPr/>
      <dgm:t>
        <a:bodyPr/>
        <a:lstStyle/>
        <a:p>
          <a:r>
            <a:rPr lang="en-US"/>
            <a:t>However, moral treatments were used in conjunction with other extreme treatments e.g. insulin coma therapy, lobotomy and electro-convulsive therapy (ECT). </a:t>
          </a:r>
        </a:p>
      </dgm:t>
    </dgm:pt>
    <dgm:pt modelId="{1DB613F2-5B5F-4ABD-BCEB-77EF421A882D}" type="parTrans" cxnId="{29F93DD8-886E-4D6B-9186-FBE6BA906349}">
      <dgm:prSet/>
      <dgm:spPr/>
      <dgm:t>
        <a:bodyPr/>
        <a:lstStyle/>
        <a:p>
          <a:endParaRPr lang="en-US"/>
        </a:p>
      </dgm:t>
    </dgm:pt>
    <dgm:pt modelId="{1DBE3613-3822-47F7-B6C9-20F16191B57D}" type="sibTrans" cxnId="{29F93DD8-886E-4D6B-9186-FBE6BA906349}">
      <dgm:prSet/>
      <dgm:spPr/>
      <dgm:t>
        <a:bodyPr/>
        <a:lstStyle/>
        <a:p>
          <a:endParaRPr lang="en-US"/>
        </a:p>
      </dgm:t>
    </dgm:pt>
    <dgm:pt modelId="{75BF6EB3-1629-4DC8-BCEE-DA749B7E81B5}" type="pres">
      <dgm:prSet presAssocID="{BB88029E-0AB1-4730-BAF4-C64655949720}" presName="linear" presStyleCnt="0">
        <dgm:presLayoutVars>
          <dgm:animLvl val="lvl"/>
          <dgm:resizeHandles val="exact"/>
        </dgm:presLayoutVars>
      </dgm:prSet>
      <dgm:spPr/>
    </dgm:pt>
    <dgm:pt modelId="{8A31562F-7295-4D0D-B7D4-BCDFE85311A5}" type="pres">
      <dgm:prSet presAssocID="{7D322274-D7B5-45D6-A979-A59D8F8DCF72}" presName="parentText" presStyleLbl="node1" presStyleIdx="0" presStyleCnt="3">
        <dgm:presLayoutVars>
          <dgm:chMax val="0"/>
          <dgm:bulletEnabled val="1"/>
        </dgm:presLayoutVars>
      </dgm:prSet>
      <dgm:spPr/>
    </dgm:pt>
    <dgm:pt modelId="{4940B247-CA4E-41D8-A0B8-941DF0B0A88C}" type="pres">
      <dgm:prSet presAssocID="{85B6991A-F915-4565-B807-EF4651092DBD}" presName="spacer" presStyleCnt="0"/>
      <dgm:spPr/>
    </dgm:pt>
    <dgm:pt modelId="{9D85BAB4-4F99-4438-8967-9684B366CC94}" type="pres">
      <dgm:prSet presAssocID="{A8049D6E-A9F5-414E-B344-5B6B2203F2A7}" presName="parentText" presStyleLbl="node1" presStyleIdx="1" presStyleCnt="3">
        <dgm:presLayoutVars>
          <dgm:chMax val="0"/>
          <dgm:bulletEnabled val="1"/>
        </dgm:presLayoutVars>
      </dgm:prSet>
      <dgm:spPr/>
    </dgm:pt>
    <dgm:pt modelId="{9B340030-E0E9-4FF6-ACFE-CE42AF44A4B4}" type="pres">
      <dgm:prSet presAssocID="{D3986CB9-CB86-4EA7-A2EA-44FE358E5EB7}" presName="spacer" presStyleCnt="0"/>
      <dgm:spPr/>
    </dgm:pt>
    <dgm:pt modelId="{EC1CBFF1-3C21-4EEA-8479-3F87E6A80026}" type="pres">
      <dgm:prSet presAssocID="{9DF4ED48-74F5-4A54-A342-8FEFA6080255}" presName="parentText" presStyleLbl="node1" presStyleIdx="2" presStyleCnt="3">
        <dgm:presLayoutVars>
          <dgm:chMax val="0"/>
          <dgm:bulletEnabled val="1"/>
        </dgm:presLayoutVars>
      </dgm:prSet>
      <dgm:spPr/>
    </dgm:pt>
  </dgm:ptLst>
  <dgm:cxnLst>
    <dgm:cxn modelId="{53609905-582B-4989-B7C4-DB53E0EBBB39}" srcId="{BB88029E-0AB1-4730-BAF4-C64655949720}" destId="{A8049D6E-A9F5-414E-B344-5B6B2203F2A7}" srcOrd="1" destOrd="0" parTransId="{332F95A8-FEFB-4E7F-9849-C95835CE91AF}" sibTransId="{D3986CB9-CB86-4EA7-A2EA-44FE358E5EB7}"/>
    <dgm:cxn modelId="{29682B19-880D-4FB6-A00C-BF752004FCDD}" type="presOf" srcId="{BB88029E-0AB1-4730-BAF4-C64655949720}" destId="{75BF6EB3-1629-4DC8-BCEE-DA749B7E81B5}" srcOrd="0" destOrd="0" presId="urn:microsoft.com/office/officeart/2005/8/layout/vList2"/>
    <dgm:cxn modelId="{BB285837-C9A5-4941-A9C9-3B774CC87B91}" type="presOf" srcId="{9DF4ED48-74F5-4A54-A342-8FEFA6080255}" destId="{EC1CBFF1-3C21-4EEA-8479-3F87E6A80026}" srcOrd="0" destOrd="0" presId="urn:microsoft.com/office/officeart/2005/8/layout/vList2"/>
    <dgm:cxn modelId="{CE9C0A3B-F808-4D53-B837-F5C66A7A095C}" srcId="{BB88029E-0AB1-4730-BAF4-C64655949720}" destId="{7D322274-D7B5-45D6-A979-A59D8F8DCF72}" srcOrd="0" destOrd="0" parTransId="{B33AFE61-4A97-418E-A324-F9D5F3D8110A}" sibTransId="{85B6991A-F915-4565-B807-EF4651092DBD}"/>
    <dgm:cxn modelId="{56549768-8486-4099-87EA-5E0D229561DA}" type="presOf" srcId="{A8049D6E-A9F5-414E-B344-5B6B2203F2A7}" destId="{9D85BAB4-4F99-4438-8967-9684B366CC94}" srcOrd="0" destOrd="0" presId="urn:microsoft.com/office/officeart/2005/8/layout/vList2"/>
    <dgm:cxn modelId="{E1903FA7-7A9C-4860-A59B-39290CBEFB91}" type="presOf" srcId="{7D322274-D7B5-45D6-A979-A59D8F8DCF72}" destId="{8A31562F-7295-4D0D-B7D4-BCDFE85311A5}" srcOrd="0" destOrd="0" presId="urn:microsoft.com/office/officeart/2005/8/layout/vList2"/>
    <dgm:cxn modelId="{29F93DD8-886E-4D6B-9186-FBE6BA906349}" srcId="{BB88029E-0AB1-4730-BAF4-C64655949720}" destId="{9DF4ED48-74F5-4A54-A342-8FEFA6080255}" srcOrd="2" destOrd="0" parTransId="{1DB613F2-5B5F-4ABD-BCEB-77EF421A882D}" sibTransId="{1DBE3613-3822-47F7-B6C9-20F16191B57D}"/>
    <dgm:cxn modelId="{FB0B56AF-333B-460E-8C36-B240896DD112}" type="presParOf" srcId="{75BF6EB3-1629-4DC8-BCEE-DA749B7E81B5}" destId="{8A31562F-7295-4D0D-B7D4-BCDFE85311A5}" srcOrd="0" destOrd="0" presId="urn:microsoft.com/office/officeart/2005/8/layout/vList2"/>
    <dgm:cxn modelId="{900BA23E-C660-49D4-A28A-ECD7EF5393E6}" type="presParOf" srcId="{75BF6EB3-1629-4DC8-BCEE-DA749B7E81B5}" destId="{4940B247-CA4E-41D8-A0B8-941DF0B0A88C}" srcOrd="1" destOrd="0" presId="urn:microsoft.com/office/officeart/2005/8/layout/vList2"/>
    <dgm:cxn modelId="{E8996DA3-88E4-4789-B0F9-893186BC37F6}" type="presParOf" srcId="{75BF6EB3-1629-4DC8-BCEE-DA749B7E81B5}" destId="{9D85BAB4-4F99-4438-8967-9684B366CC94}" srcOrd="2" destOrd="0" presId="urn:microsoft.com/office/officeart/2005/8/layout/vList2"/>
    <dgm:cxn modelId="{EA347C7A-978C-4ADD-A485-044638C7ED84}" type="presParOf" srcId="{75BF6EB3-1629-4DC8-BCEE-DA749B7E81B5}" destId="{9B340030-E0E9-4FF6-ACFE-CE42AF44A4B4}" srcOrd="3" destOrd="0" presId="urn:microsoft.com/office/officeart/2005/8/layout/vList2"/>
    <dgm:cxn modelId="{92889C8A-6874-40E2-A558-43E36FE529B8}" type="presParOf" srcId="{75BF6EB3-1629-4DC8-BCEE-DA749B7E81B5}" destId="{EC1CBFF1-3C21-4EEA-8479-3F87E6A8002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A3DAD8-294F-4046-BBFC-C978EE99374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CDDB22B-58FA-435F-B76F-F32054393962}">
      <dgm:prSet/>
      <dgm:spPr/>
      <dgm:t>
        <a:bodyPr/>
        <a:lstStyle/>
        <a:p>
          <a:r>
            <a:rPr lang="en-GB"/>
            <a:t>What do you think of these terms? </a:t>
          </a:r>
          <a:endParaRPr lang="en-US"/>
        </a:p>
      </dgm:t>
    </dgm:pt>
    <dgm:pt modelId="{A469F37E-DC1B-40D7-9A03-DEB8CF380712}" type="parTrans" cxnId="{C9D536CE-7AE9-4ED2-876F-85DDC4AFC7F2}">
      <dgm:prSet/>
      <dgm:spPr/>
      <dgm:t>
        <a:bodyPr/>
        <a:lstStyle/>
        <a:p>
          <a:endParaRPr lang="en-US"/>
        </a:p>
      </dgm:t>
    </dgm:pt>
    <dgm:pt modelId="{75D4C22D-D00E-4643-B9A3-B917F447BE66}" type="sibTrans" cxnId="{C9D536CE-7AE9-4ED2-876F-85DDC4AFC7F2}">
      <dgm:prSet/>
      <dgm:spPr/>
      <dgm:t>
        <a:bodyPr/>
        <a:lstStyle/>
        <a:p>
          <a:endParaRPr lang="en-US"/>
        </a:p>
      </dgm:t>
    </dgm:pt>
    <dgm:pt modelId="{6B3ABCEB-BA98-4FD5-8760-E40F7A667E4F}">
      <dgm:prSet/>
      <dgm:spPr/>
      <dgm:t>
        <a:bodyPr/>
        <a:lstStyle/>
        <a:p>
          <a:r>
            <a:rPr lang="en-GB"/>
            <a:t>Insanity, lunatic, imbecile, idiot, mental, ‘committed’ suicide  </a:t>
          </a:r>
          <a:endParaRPr lang="en-US"/>
        </a:p>
      </dgm:t>
    </dgm:pt>
    <dgm:pt modelId="{F7A0275F-0F07-4A65-BBD2-D8C045971916}" type="parTrans" cxnId="{68137EB8-AA42-4E31-9D74-6A8DE8429D6B}">
      <dgm:prSet/>
      <dgm:spPr/>
      <dgm:t>
        <a:bodyPr/>
        <a:lstStyle/>
        <a:p>
          <a:endParaRPr lang="en-US"/>
        </a:p>
      </dgm:t>
    </dgm:pt>
    <dgm:pt modelId="{1403D3F0-EFB1-44AD-A87D-3F00C5862E4E}" type="sibTrans" cxnId="{68137EB8-AA42-4E31-9D74-6A8DE8429D6B}">
      <dgm:prSet/>
      <dgm:spPr/>
      <dgm:t>
        <a:bodyPr/>
        <a:lstStyle/>
        <a:p>
          <a:endParaRPr lang="en-US"/>
        </a:p>
      </dgm:t>
    </dgm:pt>
    <dgm:pt modelId="{85AB4C63-4E4C-48A6-A8AA-590C4DF576F6}" type="pres">
      <dgm:prSet presAssocID="{E9A3DAD8-294F-4046-BBFC-C978EE993740}" presName="hierChild1" presStyleCnt="0">
        <dgm:presLayoutVars>
          <dgm:chPref val="1"/>
          <dgm:dir/>
          <dgm:animOne val="branch"/>
          <dgm:animLvl val="lvl"/>
          <dgm:resizeHandles/>
        </dgm:presLayoutVars>
      </dgm:prSet>
      <dgm:spPr/>
    </dgm:pt>
    <dgm:pt modelId="{0E3379D0-3260-4E6A-BA18-F3A55A9189F2}" type="pres">
      <dgm:prSet presAssocID="{7CDDB22B-58FA-435F-B76F-F32054393962}" presName="hierRoot1" presStyleCnt="0"/>
      <dgm:spPr/>
    </dgm:pt>
    <dgm:pt modelId="{808FBF8F-7252-4E47-8DDA-DB54F53520A8}" type="pres">
      <dgm:prSet presAssocID="{7CDDB22B-58FA-435F-B76F-F32054393962}" presName="composite" presStyleCnt="0"/>
      <dgm:spPr/>
    </dgm:pt>
    <dgm:pt modelId="{4D0505A4-D366-432B-8EDC-B5B379FCEAB1}" type="pres">
      <dgm:prSet presAssocID="{7CDDB22B-58FA-435F-B76F-F32054393962}" presName="background" presStyleLbl="node0" presStyleIdx="0" presStyleCnt="2"/>
      <dgm:spPr/>
    </dgm:pt>
    <dgm:pt modelId="{5C4C7983-9D38-4EFD-91BA-0302203CE8E9}" type="pres">
      <dgm:prSet presAssocID="{7CDDB22B-58FA-435F-B76F-F32054393962}" presName="text" presStyleLbl="fgAcc0" presStyleIdx="0" presStyleCnt="2">
        <dgm:presLayoutVars>
          <dgm:chPref val="3"/>
        </dgm:presLayoutVars>
      </dgm:prSet>
      <dgm:spPr/>
    </dgm:pt>
    <dgm:pt modelId="{317BE243-1675-44B9-A636-3EE7C16BDB8F}" type="pres">
      <dgm:prSet presAssocID="{7CDDB22B-58FA-435F-B76F-F32054393962}" presName="hierChild2" presStyleCnt="0"/>
      <dgm:spPr/>
    </dgm:pt>
    <dgm:pt modelId="{EE873FF1-47E1-43E1-B7C2-D9E06D9BE447}" type="pres">
      <dgm:prSet presAssocID="{6B3ABCEB-BA98-4FD5-8760-E40F7A667E4F}" presName="hierRoot1" presStyleCnt="0"/>
      <dgm:spPr/>
    </dgm:pt>
    <dgm:pt modelId="{FE2218BE-3F36-4CE5-88BB-CBCBDEFFF9EC}" type="pres">
      <dgm:prSet presAssocID="{6B3ABCEB-BA98-4FD5-8760-E40F7A667E4F}" presName="composite" presStyleCnt="0"/>
      <dgm:spPr/>
    </dgm:pt>
    <dgm:pt modelId="{2D09C8A5-E80B-4217-B907-1A60EA81B0B0}" type="pres">
      <dgm:prSet presAssocID="{6B3ABCEB-BA98-4FD5-8760-E40F7A667E4F}" presName="background" presStyleLbl="node0" presStyleIdx="1" presStyleCnt="2"/>
      <dgm:spPr/>
    </dgm:pt>
    <dgm:pt modelId="{14030F29-9EC7-415A-B7CE-FBB7BDBF7CBC}" type="pres">
      <dgm:prSet presAssocID="{6B3ABCEB-BA98-4FD5-8760-E40F7A667E4F}" presName="text" presStyleLbl="fgAcc0" presStyleIdx="1" presStyleCnt="2">
        <dgm:presLayoutVars>
          <dgm:chPref val="3"/>
        </dgm:presLayoutVars>
      </dgm:prSet>
      <dgm:spPr/>
    </dgm:pt>
    <dgm:pt modelId="{34320B0A-A10F-4124-AC81-A5FF12530B52}" type="pres">
      <dgm:prSet presAssocID="{6B3ABCEB-BA98-4FD5-8760-E40F7A667E4F}" presName="hierChild2" presStyleCnt="0"/>
      <dgm:spPr/>
    </dgm:pt>
  </dgm:ptLst>
  <dgm:cxnLst>
    <dgm:cxn modelId="{054ACF0F-9B27-432E-AFCB-DBFE9D16884B}" type="presOf" srcId="{7CDDB22B-58FA-435F-B76F-F32054393962}" destId="{5C4C7983-9D38-4EFD-91BA-0302203CE8E9}" srcOrd="0" destOrd="0" presId="urn:microsoft.com/office/officeart/2005/8/layout/hierarchy1"/>
    <dgm:cxn modelId="{83EFC22C-7874-460C-8755-B4CA421CABA9}" type="presOf" srcId="{E9A3DAD8-294F-4046-BBFC-C978EE993740}" destId="{85AB4C63-4E4C-48A6-A8AA-590C4DF576F6}" srcOrd="0" destOrd="0" presId="urn:microsoft.com/office/officeart/2005/8/layout/hierarchy1"/>
    <dgm:cxn modelId="{68137EB8-AA42-4E31-9D74-6A8DE8429D6B}" srcId="{E9A3DAD8-294F-4046-BBFC-C978EE993740}" destId="{6B3ABCEB-BA98-4FD5-8760-E40F7A667E4F}" srcOrd="1" destOrd="0" parTransId="{F7A0275F-0F07-4A65-BBD2-D8C045971916}" sibTransId="{1403D3F0-EFB1-44AD-A87D-3F00C5862E4E}"/>
    <dgm:cxn modelId="{C9D536CE-7AE9-4ED2-876F-85DDC4AFC7F2}" srcId="{E9A3DAD8-294F-4046-BBFC-C978EE993740}" destId="{7CDDB22B-58FA-435F-B76F-F32054393962}" srcOrd="0" destOrd="0" parTransId="{A469F37E-DC1B-40D7-9A03-DEB8CF380712}" sibTransId="{75D4C22D-D00E-4643-B9A3-B917F447BE66}"/>
    <dgm:cxn modelId="{E01EB6D3-FF62-4E78-AD6B-39FE99E44050}" type="presOf" srcId="{6B3ABCEB-BA98-4FD5-8760-E40F7A667E4F}" destId="{14030F29-9EC7-415A-B7CE-FBB7BDBF7CBC}" srcOrd="0" destOrd="0" presId="urn:microsoft.com/office/officeart/2005/8/layout/hierarchy1"/>
    <dgm:cxn modelId="{8EFF0FC2-AE25-4F9F-885E-171097AD9BB3}" type="presParOf" srcId="{85AB4C63-4E4C-48A6-A8AA-590C4DF576F6}" destId="{0E3379D0-3260-4E6A-BA18-F3A55A9189F2}" srcOrd="0" destOrd="0" presId="urn:microsoft.com/office/officeart/2005/8/layout/hierarchy1"/>
    <dgm:cxn modelId="{60C0A335-D1B0-413D-90E1-C5D443C7489F}" type="presParOf" srcId="{0E3379D0-3260-4E6A-BA18-F3A55A9189F2}" destId="{808FBF8F-7252-4E47-8DDA-DB54F53520A8}" srcOrd="0" destOrd="0" presId="urn:microsoft.com/office/officeart/2005/8/layout/hierarchy1"/>
    <dgm:cxn modelId="{663FF440-8462-46E7-BD3A-C93B746614CC}" type="presParOf" srcId="{808FBF8F-7252-4E47-8DDA-DB54F53520A8}" destId="{4D0505A4-D366-432B-8EDC-B5B379FCEAB1}" srcOrd="0" destOrd="0" presId="urn:microsoft.com/office/officeart/2005/8/layout/hierarchy1"/>
    <dgm:cxn modelId="{023BABC8-50DE-4C37-8171-ECEFAD65DA65}" type="presParOf" srcId="{808FBF8F-7252-4E47-8DDA-DB54F53520A8}" destId="{5C4C7983-9D38-4EFD-91BA-0302203CE8E9}" srcOrd="1" destOrd="0" presId="urn:microsoft.com/office/officeart/2005/8/layout/hierarchy1"/>
    <dgm:cxn modelId="{0ED4E5A3-DA7B-49CD-9C67-B1D64DC6606E}" type="presParOf" srcId="{0E3379D0-3260-4E6A-BA18-F3A55A9189F2}" destId="{317BE243-1675-44B9-A636-3EE7C16BDB8F}" srcOrd="1" destOrd="0" presId="urn:microsoft.com/office/officeart/2005/8/layout/hierarchy1"/>
    <dgm:cxn modelId="{4D86EC40-F52B-47D8-B237-4A70E847C631}" type="presParOf" srcId="{85AB4C63-4E4C-48A6-A8AA-590C4DF576F6}" destId="{EE873FF1-47E1-43E1-B7C2-D9E06D9BE447}" srcOrd="1" destOrd="0" presId="urn:microsoft.com/office/officeart/2005/8/layout/hierarchy1"/>
    <dgm:cxn modelId="{4C097481-CFB5-4AC1-A9A7-014E7D96BEDC}" type="presParOf" srcId="{EE873FF1-47E1-43E1-B7C2-D9E06D9BE447}" destId="{FE2218BE-3F36-4CE5-88BB-CBCBDEFFF9EC}" srcOrd="0" destOrd="0" presId="urn:microsoft.com/office/officeart/2005/8/layout/hierarchy1"/>
    <dgm:cxn modelId="{CB80903D-136D-41E2-9E6D-74FD0C01D70C}" type="presParOf" srcId="{FE2218BE-3F36-4CE5-88BB-CBCBDEFFF9EC}" destId="{2D09C8A5-E80B-4217-B907-1A60EA81B0B0}" srcOrd="0" destOrd="0" presId="urn:microsoft.com/office/officeart/2005/8/layout/hierarchy1"/>
    <dgm:cxn modelId="{D0B3F5C6-2644-48C9-9B43-31696EF3879D}" type="presParOf" srcId="{FE2218BE-3F36-4CE5-88BB-CBCBDEFFF9EC}" destId="{14030F29-9EC7-415A-B7CE-FBB7BDBF7CBC}" srcOrd="1" destOrd="0" presId="urn:microsoft.com/office/officeart/2005/8/layout/hierarchy1"/>
    <dgm:cxn modelId="{9B943327-EBC9-49CE-ACBC-469C37CB12BF}" type="presParOf" srcId="{EE873FF1-47E1-43E1-B7C2-D9E06D9BE447}" destId="{34320B0A-A10F-4124-AC81-A5FF12530B52}"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B7427-9E0D-41E3-B3F6-310FB6AEF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06410E1-8F6D-43D7-BDC7-9234EB9F8996}">
      <dgm:prSet/>
      <dgm:spPr/>
      <dgm:t>
        <a:bodyPr/>
        <a:lstStyle/>
        <a:p>
          <a:r>
            <a:rPr lang="en-US" dirty="0"/>
            <a:t>Psychodynamic perspective</a:t>
          </a:r>
        </a:p>
      </dgm:t>
    </dgm:pt>
    <dgm:pt modelId="{96FC367C-F578-46B8-8481-0DEFB4A45601}" type="parTrans" cxnId="{71E9EFBE-E659-4CA3-9C49-04A2EBD25005}">
      <dgm:prSet/>
      <dgm:spPr/>
      <dgm:t>
        <a:bodyPr/>
        <a:lstStyle/>
        <a:p>
          <a:endParaRPr lang="en-US"/>
        </a:p>
      </dgm:t>
    </dgm:pt>
    <dgm:pt modelId="{351752BF-2FED-4028-BFC2-9DE58D4BEFFD}" type="sibTrans" cxnId="{71E9EFBE-E659-4CA3-9C49-04A2EBD25005}">
      <dgm:prSet/>
      <dgm:spPr/>
      <dgm:t>
        <a:bodyPr/>
        <a:lstStyle/>
        <a:p>
          <a:endParaRPr lang="en-US"/>
        </a:p>
      </dgm:t>
    </dgm:pt>
    <dgm:pt modelId="{1ECD13B2-E859-4A9D-B5A6-B70AB029C3F8}">
      <dgm:prSet/>
      <dgm:spPr/>
      <dgm:t>
        <a:bodyPr/>
        <a:lstStyle/>
        <a:p>
          <a:r>
            <a:rPr lang="en-US" dirty="0"/>
            <a:t>Cognitive perspective </a:t>
          </a:r>
        </a:p>
      </dgm:t>
    </dgm:pt>
    <dgm:pt modelId="{440230F2-2AFF-4A70-AB79-CD2777CD847C}" type="parTrans" cxnId="{C8391531-B1A3-46E0-A00C-9DF210C7446B}">
      <dgm:prSet/>
      <dgm:spPr/>
      <dgm:t>
        <a:bodyPr/>
        <a:lstStyle/>
        <a:p>
          <a:endParaRPr lang="en-US"/>
        </a:p>
      </dgm:t>
    </dgm:pt>
    <dgm:pt modelId="{62498088-A0F4-47B0-BF35-267B264F5336}" type="sibTrans" cxnId="{C8391531-B1A3-46E0-A00C-9DF210C7446B}">
      <dgm:prSet/>
      <dgm:spPr/>
      <dgm:t>
        <a:bodyPr/>
        <a:lstStyle/>
        <a:p>
          <a:endParaRPr lang="en-US"/>
        </a:p>
      </dgm:t>
    </dgm:pt>
    <dgm:pt modelId="{735F3F05-0920-4369-A2E5-2B02B6EBF34B}">
      <dgm:prSet/>
      <dgm:spPr/>
      <dgm:t>
        <a:bodyPr/>
        <a:lstStyle/>
        <a:p>
          <a:r>
            <a:rPr lang="en-US" dirty="0" err="1"/>
            <a:t>Behavioural</a:t>
          </a:r>
          <a:r>
            <a:rPr lang="en-US" dirty="0"/>
            <a:t> perspective </a:t>
          </a:r>
        </a:p>
      </dgm:t>
    </dgm:pt>
    <dgm:pt modelId="{1D710AB1-A6D1-4E22-9724-74773FC93D8D}" type="parTrans" cxnId="{F0ADC00A-1584-4046-8F5E-130B628363AD}">
      <dgm:prSet/>
      <dgm:spPr/>
      <dgm:t>
        <a:bodyPr/>
        <a:lstStyle/>
        <a:p>
          <a:endParaRPr lang="en-US"/>
        </a:p>
      </dgm:t>
    </dgm:pt>
    <dgm:pt modelId="{1BD42778-8FE2-4B0E-8639-C799B2BAC249}" type="sibTrans" cxnId="{F0ADC00A-1584-4046-8F5E-130B628363AD}">
      <dgm:prSet/>
      <dgm:spPr/>
      <dgm:t>
        <a:bodyPr/>
        <a:lstStyle/>
        <a:p>
          <a:endParaRPr lang="en-US"/>
        </a:p>
      </dgm:t>
    </dgm:pt>
    <dgm:pt modelId="{D395CFB7-25CD-42A5-971B-640A783BAEBA}">
      <dgm:prSet/>
      <dgm:spPr/>
      <dgm:t>
        <a:bodyPr/>
        <a:lstStyle/>
        <a:p>
          <a:r>
            <a:rPr lang="en-US" dirty="0"/>
            <a:t>Humanistic-existential perspective </a:t>
          </a:r>
        </a:p>
      </dgm:t>
    </dgm:pt>
    <dgm:pt modelId="{283ADB41-62DA-485D-A5CC-1EE8E28180E5}" type="parTrans" cxnId="{6C209A9D-884F-44AC-802E-A17153FE01B8}">
      <dgm:prSet/>
      <dgm:spPr/>
      <dgm:t>
        <a:bodyPr/>
        <a:lstStyle/>
        <a:p>
          <a:endParaRPr lang="en-US"/>
        </a:p>
      </dgm:t>
    </dgm:pt>
    <dgm:pt modelId="{3F8F63FB-F1EE-4A08-928F-4E731B231E8B}" type="sibTrans" cxnId="{6C209A9D-884F-44AC-802E-A17153FE01B8}">
      <dgm:prSet/>
      <dgm:spPr/>
      <dgm:t>
        <a:bodyPr/>
        <a:lstStyle/>
        <a:p>
          <a:endParaRPr lang="en-US"/>
        </a:p>
      </dgm:t>
    </dgm:pt>
    <dgm:pt modelId="{64CA87DC-9D3E-4E71-AEFE-47443C79BAC9}">
      <dgm:prSet/>
      <dgm:spPr/>
      <dgm:t>
        <a:bodyPr/>
        <a:lstStyle/>
        <a:p>
          <a:r>
            <a:rPr lang="en-US" dirty="0"/>
            <a:t>Social perspective </a:t>
          </a:r>
        </a:p>
      </dgm:t>
    </dgm:pt>
    <dgm:pt modelId="{82E02C5D-AAAC-4764-B50F-A6B6E71AD160}" type="parTrans" cxnId="{D7725A1A-9FD7-41AE-ABD8-32B513A7903C}">
      <dgm:prSet/>
      <dgm:spPr/>
      <dgm:t>
        <a:bodyPr/>
        <a:lstStyle/>
        <a:p>
          <a:endParaRPr lang="en-US"/>
        </a:p>
      </dgm:t>
    </dgm:pt>
    <dgm:pt modelId="{8F8B28AE-16E3-4F5B-A58F-6A8B4D190826}" type="sibTrans" cxnId="{D7725A1A-9FD7-41AE-ABD8-32B513A7903C}">
      <dgm:prSet/>
      <dgm:spPr/>
      <dgm:t>
        <a:bodyPr/>
        <a:lstStyle/>
        <a:p>
          <a:endParaRPr lang="en-US"/>
        </a:p>
      </dgm:t>
    </dgm:pt>
    <dgm:pt modelId="{5F5D1F8F-E8BB-4767-94B1-E916AB0E6F6A}" type="pres">
      <dgm:prSet presAssocID="{128B7427-9E0D-41E3-B3F6-310FB6AEF170}" presName="linear" presStyleCnt="0">
        <dgm:presLayoutVars>
          <dgm:animLvl val="lvl"/>
          <dgm:resizeHandles val="exact"/>
        </dgm:presLayoutVars>
      </dgm:prSet>
      <dgm:spPr/>
    </dgm:pt>
    <dgm:pt modelId="{1D42D8EC-7EA5-416A-B169-B49FFBCC1AF0}" type="pres">
      <dgm:prSet presAssocID="{F06410E1-8F6D-43D7-BDC7-9234EB9F8996}" presName="parentText" presStyleLbl="node1" presStyleIdx="0" presStyleCnt="5">
        <dgm:presLayoutVars>
          <dgm:chMax val="0"/>
          <dgm:bulletEnabled val="1"/>
        </dgm:presLayoutVars>
      </dgm:prSet>
      <dgm:spPr/>
    </dgm:pt>
    <dgm:pt modelId="{90A4C5B6-9FF7-432C-818B-76360CDCD5DE}" type="pres">
      <dgm:prSet presAssocID="{351752BF-2FED-4028-BFC2-9DE58D4BEFFD}" presName="spacer" presStyleCnt="0"/>
      <dgm:spPr/>
    </dgm:pt>
    <dgm:pt modelId="{244F023D-92C6-43DC-8591-C266C64C2584}" type="pres">
      <dgm:prSet presAssocID="{1ECD13B2-E859-4A9D-B5A6-B70AB029C3F8}" presName="parentText" presStyleLbl="node1" presStyleIdx="1" presStyleCnt="5">
        <dgm:presLayoutVars>
          <dgm:chMax val="0"/>
          <dgm:bulletEnabled val="1"/>
        </dgm:presLayoutVars>
      </dgm:prSet>
      <dgm:spPr/>
    </dgm:pt>
    <dgm:pt modelId="{732DA26D-76B2-4BAF-8D47-B3D503877025}" type="pres">
      <dgm:prSet presAssocID="{62498088-A0F4-47B0-BF35-267B264F5336}" presName="spacer" presStyleCnt="0"/>
      <dgm:spPr/>
    </dgm:pt>
    <dgm:pt modelId="{54858D02-8A6B-4509-84BE-CD936E4AFC00}" type="pres">
      <dgm:prSet presAssocID="{735F3F05-0920-4369-A2E5-2B02B6EBF34B}" presName="parentText" presStyleLbl="node1" presStyleIdx="2" presStyleCnt="5">
        <dgm:presLayoutVars>
          <dgm:chMax val="0"/>
          <dgm:bulletEnabled val="1"/>
        </dgm:presLayoutVars>
      </dgm:prSet>
      <dgm:spPr/>
    </dgm:pt>
    <dgm:pt modelId="{472D7F6B-77B4-4D89-ACA6-3E3BA3B91099}" type="pres">
      <dgm:prSet presAssocID="{1BD42778-8FE2-4B0E-8639-C799B2BAC249}" presName="spacer" presStyleCnt="0"/>
      <dgm:spPr/>
    </dgm:pt>
    <dgm:pt modelId="{374F7F71-EED0-4FFD-B576-E14AC1CABE09}" type="pres">
      <dgm:prSet presAssocID="{D395CFB7-25CD-42A5-971B-640A783BAEBA}" presName="parentText" presStyleLbl="node1" presStyleIdx="3" presStyleCnt="5">
        <dgm:presLayoutVars>
          <dgm:chMax val="0"/>
          <dgm:bulletEnabled val="1"/>
        </dgm:presLayoutVars>
      </dgm:prSet>
      <dgm:spPr/>
    </dgm:pt>
    <dgm:pt modelId="{E00B4439-11BD-4074-A77D-514D9A40FF18}" type="pres">
      <dgm:prSet presAssocID="{3F8F63FB-F1EE-4A08-928F-4E731B231E8B}" presName="spacer" presStyleCnt="0"/>
      <dgm:spPr/>
    </dgm:pt>
    <dgm:pt modelId="{2A89FE23-7ED5-47A3-97F3-7F0BABE91B7A}" type="pres">
      <dgm:prSet presAssocID="{64CA87DC-9D3E-4E71-AEFE-47443C79BAC9}" presName="parentText" presStyleLbl="node1" presStyleIdx="4" presStyleCnt="5">
        <dgm:presLayoutVars>
          <dgm:chMax val="0"/>
          <dgm:bulletEnabled val="1"/>
        </dgm:presLayoutVars>
      </dgm:prSet>
      <dgm:spPr/>
    </dgm:pt>
  </dgm:ptLst>
  <dgm:cxnLst>
    <dgm:cxn modelId="{F0ADC00A-1584-4046-8F5E-130B628363AD}" srcId="{128B7427-9E0D-41E3-B3F6-310FB6AEF170}" destId="{735F3F05-0920-4369-A2E5-2B02B6EBF34B}" srcOrd="2" destOrd="0" parTransId="{1D710AB1-A6D1-4E22-9724-74773FC93D8D}" sibTransId="{1BD42778-8FE2-4B0E-8639-C799B2BAC249}"/>
    <dgm:cxn modelId="{3B373E11-2E40-4337-A13A-66B70EA3B4C9}" type="presOf" srcId="{F06410E1-8F6D-43D7-BDC7-9234EB9F8996}" destId="{1D42D8EC-7EA5-416A-B169-B49FFBCC1AF0}" srcOrd="0" destOrd="0" presId="urn:microsoft.com/office/officeart/2005/8/layout/vList2"/>
    <dgm:cxn modelId="{D7725A1A-9FD7-41AE-ABD8-32B513A7903C}" srcId="{128B7427-9E0D-41E3-B3F6-310FB6AEF170}" destId="{64CA87DC-9D3E-4E71-AEFE-47443C79BAC9}" srcOrd="4" destOrd="0" parTransId="{82E02C5D-AAAC-4764-B50F-A6B6E71AD160}" sibTransId="{8F8B28AE-16E3-4F5B-A58F-6A8B4D190826}"/>
    <dgm:cxn modelId="{43D8CC29-AC44-4E4A-B16E-E412884A910C}" type="presOf" srcId="{64CA87DC-9D3E-4E71-AEFE-47443C79BAC9}" destId="{2A89FE23-7ED5-47A3-97F3-7F0BABE91B7A}" srcOrd="0" destOrd="0" presId="urn:microsoft.com/office/officeart/2005/8/layout/vList2"/>
    <dgm:cxn modelId="{74F3DC2A-38EC-4D20-8A77-7669C18B6CDA}" type="presOf" srcId="{128B7427-9E0D-41E3-B3F6-310FB6AEF170}" destId="{5F5D1F8F-E8BB-4767-94B1-E916AB0E6F6A}" srcOrd="0" destOrd="0" presId="urn:microsoft.com/office/officeart/2005/8/layout/vList2"/>
    <dgm:cxn modelId="{C8391531-B1A3-46E0-A00C-9DF210C7446B}" srcId="{128B7427-9E0D-41E3-B3F6-310FB6AEF170}" destId="{1ECD13B2-E859-4A9D-B5A6-B70AB029C3F8}" srcOrd="1" destOrd="0" parTransId="{440230F2-2AFF-4A70-AB79-CD2777CD847C}" sibTransId="{62498088-A0F4-47B0-BF35-267B264F5336}"/>
    <dgm:cxn modelId="{7AE6EB63-1AD9-4EC9-AEE1-FD2E1AA40B38}" type="presOf" srcId="{735F3F05-0920-4369-A2E5-2B02B6EBF34B}" destId="{54858D02-8A6B-4509-84BE-CD936E4AFC00}" srcOrd="0" destOrd="0" presId="urn:microsoft.com/office/officeart/2005/8/layout/vList2"/>
    <dgm:cxn modelId="{71BA9851-E81C-46C9-A197-154B414362EA}" type="presOf" srcId="{1ECD13B2-E859-4A9D-B5A6-B70AB029C3F8}" destId="{244F023D-92C6-43DC-8591-C266C64C2584}" srcOrd="0" destOrd="0" presId="urn:microsoft.com/office/officeart/2005/8/layout/vList2"/>
    <dgm:cxn modelId="{6C209A9D-884F-44AC-802E-A17153FE01B8}" srcId="{128B7427-9E0D-41E3-B3F6-310FB6AEF170}" destId="{D395CFB7-25CD-42A5-971B-640A783BAEBA}" srcOrd="3" destOrd="0" parTransId="{283ADB41-62DA-485D-A5CC-1EE8E28180E5}" sibTransId="{3F8F63FB-F1EE-4A08-928F-4E731B231E8B}"/>
    <dgm:cxn modelId="{71E9EFBE-E659-4CA3-9C49-04A2EBD25005}" srcId="{128B7427-9E0D-41E3-B3F6-310FB6AEF170}" destId="{F06410E1-8F6D-43D7-BDC7-9234EB9F8996}" srcOrd="0" destOrd="0" parTransId="{96FC367C-F578-46B8-8481-0DEFB4A45601}" sibTransId="{351752BF-2FED-4028-BFC2-9DE58D4BEFFD}"/>
    <dgm:cxn modelId="{B526BBFC-61DF-4595-AA5C-175154917DA6}" type="presOf" srcId="{D395CFB7-25CD-42A5-971B-640A783BAEBA}" destId="{374F7F71-EED0-4FFD-B576-E14AC1CABE09}" srcOrd="0" destOrd="0" presId="urn:microsoft.com/office/officeart/2005/8/layout/vList2"/>
    <dgm:cxn modelId="{75E1CE56-36E4-4747-973C-39404F2EE3A9}" type="presParOf" srcId="{5F5D1F8F-E8BB-4767-94B1-E916AB0E6F6A}" destId="{1D42D8EC-7EA5-416A-B169-B49FFBCC1AF0}" srcOrd="0" destOrd="0" presId="urn:microsoft.com/office/officeart/2005/8/layout/vList2"/>
    <dgm:cxn modelId="{DC945C92-02E0-4788-9639-19D8992A3CF2}" type="presParOf" srcId="{5F5D1F8F-E8BB-4767-94B1-E916AB0E6F6A}" destId="{90A4C5B6-9FF7-432C-818B-76360CDCD5DE}" srcOrd="1" destOrd="0" presId="urn:microsoft.com/office/officeart/2005/8/layout/vList2"/>
    <dgm:cxn modelId="{2E086CAC-1CDC-4172-97A2-2CB2F672A796}" type="presParOf" srcId="{5F5D1F8F-E8BB-4767-94B1-E916AB0E6F6A}" destId="{244F023D-92C6-43DC-8591-C266C64C2584}" srcOrd="2" destOrd="0" presId="urn:microsoft.com/office/officeart/2005/8/layout/vList2"/>
    <dgm:cxn modelId="{FF335112-40DF-47D4-A638-FF41F4699407}" type="presParOf" srcId="{5F5D1F8F-E8BB-4767-94B1-E916AB0E6F6A}" destId="{732DA26D-76B2-4BAF-8D47-B3D503877025}" srcOrd="3" destOrd="0" presId="urn:microsoft.com/office/officeart/2005/8/layout/vList2"/>
    <dgm:cxn modelId="{03218FDE-40B0-457E-9840-82220F3485C8}" type="presParOf" srcId="{5F5D1F8F-E8BB-4767-94B1-E916AB0E6F6A}" destId="{54858D02-8A6B-4509-84BE-CD936E4AFC00}" srcOrd="4" destOrd="0" presId="urn:microsoft.com/office/officeart/2005/8/layout/vList2"/>
    <dgm:cxn modelId="{56FAAAA3-7A70-42A8-938C-9D20A2916DD6}" type="presParOf" srcId="{5F5D1F8F-E8BB-4767-94B1-E916AB0E6F6A}" destId="{472D7F6B-77B4-4D89-ACA6-3E3BA3B91099}" srcOrd="5" destOrd="0" presId="urn:microsoft.com/office/officeart/2005/8/layout/vList2"/>
    <dgm:cxn modelId="{B73D5A06-211D-432B-9325-8E8E007E43E6}" type="presParOf" srcId="{5F5D1F8F-E8BB-4767-94B1-E916AB0E6F6A}" destId="{374F7F71-EED0-4FFD-B576-E14AC1CABE09}" srcOrd="6" destOrd="0" presId="urn:microsoft.com/office/officeart/2005/8/layout/vList2"/>
    <dgm:cxn modelId="{52BFA65B-7317-4AB1-B903-58B08C23C20E}" type="presParOf" srcId="{5F5D1F8F-E8BB-4767-94B1-E916AB0E6F6A}" destId="{E00B4439-11BD-4074-A77D-514D9A40FF18}" srcOrd="7" destOrd="0" presId="urn:microsoft.com/office/officeart/2005/8/layout/vList2"/>
    <dgm:cxn modelId="{6EAE4540-7CE3-42DC-B86C-09CF8D9493F8}" type="presParOf" srcId="{5F5D1F8F-E8BB-4767-94B1-E916AB0E6F6A}" destId="{2A89FE23-7ED5-47A3-97F3-7F0BABE91B7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1A7D1E-16E3-402E-8585-83B56121CFD7}"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B2FA9B4-122E-4F5E-B9A9-8EEFF35C0174}">
      <dgm:prSet phldrT="[Text]"/>
      <dgm:spPr/>
      <dgm:t>
        <a:bodyPr/>
        <a:lstStyle/>
        <a:p>
          <a:r>
            <a:rPr lang="en-GB" dirty="0"/>
            <a:t>Cognitive characteristics: obsessive thoughts </a:t>
          </a:r>
        </a:p>
      </dgm:t>
    </dgm:pt>
    <dgm:pt modelId="{00204FA0-0082-4667-8122-B28E7B87B5EE}" type="parTrans" cxnId="{742D55D2-9C6B-46C1-B807-9E181C5B3151}">
      <dgm:prSet/>
      <dgm:spPr/>
      <dgm:t>
        <a:bodyPr/>
        <a:lstStyle/>
        <a:p>
          <a:endParaRPr lang="en-GB"/>
        </a:p>
      </dgm:t>
    </dgm:pt>
    <dgm:pt modelId="{EBCD8410-22E0-498A-8C78-A4EE17D27904}" type="sibTrans" cxnId="{742D55D2-9C6B-46C1-B807-9E181C5B3151}">
      <dgm:prSet/>
      <dgm:spPr/>
      <dgm:t>
        <a:bodyPr/>
        <a:lstStyle/>
        <a:p>
          <a:endParaRPr lang="en-GB"/>
        </a:p>
      </dgm:t>
    </dgm:pt>
    <dgm:pt modelId="{276DE8D0-307E-49B9-A7F1-E087500EAC86}">
      <dgm:prSet phldrT="[Text]"/>
      <dgm:spPr/>
      <dgm:t>
        <a:bodyPr/>
        <a:lstStyle/>
        <a:p>
          <a:r>
            <a:rPr lang="en-GB" dirty="0"/>
            <a:t>thoughts are repetitive , persistent, unpleasant, irrational and unwanted. </a:t>
          </a:r>
        </a:p>
      </dgm:t>
    </dgm:pt>
    <dgm:pt modelId="{D080BEF3-C19A-47E7-8758-25BAD0C5E598}" type="parTrans" cxnId="{53D67EEA-6C2B-4318-824F-3CEEC8FC634A}">
      <dgm:prSet/>
      <dgm:spPr/>
      <dgm:t>
        <a:bodyPr/>
        <a:lstStyle/>
        <a:p>
          <a:endParaRPr lang="en-GB"/>
        </a:p>
      </dgm:t>
    </dgm:pt>
    <dgm:pt modelId="{BAF592D5-0004-44F3-91FD-0A369B227632}" type="sibTrans" cxnId="{53D67EEA-6C2B-4318-824F-3CEEC8FC634A}">
      <dgm:prSet/>
      <dgm:spPr/>
      <dgm:t>
        <a:bodyPr/>
        <a:lstStyle/>
        <a:p>
          <a:endParaRPr lang="en-GB"/>
        </a:p>
      </dgm:t>
    </dgm:pt>
    <dgm:pt modelId="{4BF8C50E-6B23-46B2-85F0-F80FA1873E82}">
      <dgm:prSet phldrT="[Text]"/>
      <dgm:spPr/>
      <dgm:t>
        <a:bodyPr/>
        <a:lstStyle/>
        <a:p>
          <a:r>
            <a:rPr lang="en-GB" dirty="0"/>
            <a:t>Behavioural components: compulsions</a:t>
          </a:r>
        </a:p>
      </dgm:t>
    </dgm:pt>
    <dgm:pt modelId="{980707B1-AB3C-438D-9148-E4F5576E78D4}" type="parTrans" cxnId="{B0AEFCEC-75EC-4B03-9B91-847618FB7915}">
      <dgm:prSet/>
      <dgm:spPr/>
      <dgm:t>
        <a:bodyPr/>
        <a:lstStyle/>
        <a:p>
          <a:endParaRPr lang="en-GB"/>
        </a:p>
      </dgm:t>
    </dgm:pt>
    <dgm:pt modelId="{162A72CC-E5A4-439C-867A-2E1EF1CE7E62}" type="sibTrans" cxnId="{B0AEFCEC-75EC-4B03-9B91-847618FB7915}">
      <dgm:prSet/>
      <dgm:spPr/>
      <dgm:t>
        <a:bodyPr/>
        <a:lstStyle/>
        <a:p>
          <a:endParaRPr lang="en-GB"/>
        </a:p>
      </dgm:t>
    </dgm:pt>
    <dgm:pt modelId="{1BEF6015-9813-4E80-B948-BD168330C6E8}">
      <dgm:prSet phldrT="[Text]"/>
      <dgm:spPr/>
      <dgm:t>
        <a:bodyPr/>
        <a:lstStyle/>
        <a:p>
          <a:r>
            <a:rPr lang="en-GB" dirty="0"/>
            <a:t>repetitive behaviours that individual feels driven to perform to reduce distress or to avoid an imagined catastrophe*.</a:t>
          </a:r>
        </a:p>
      </dgm:t>
    </dgm:pt>
    <dgm:pt modelId="{DC9CDA5F-4BC9-4FF5-AA6D-609AF194C44A}" type="parTrans" cxnId="{BB135482-F8C1-4FAF-A9C6-12A1E2BBB2E4}">
      <dgm:prSet/>
      <dgm:spPr/>
      <dgm:t>
        <a:bodyPr/>
        <a:lstStyle/>
        <a:p>
          <a:endParaRPr lang="en-GB"/>
        </a:p>
      </dgm:t>
    </dgm:pt>
    <dgm:pt modelId="{382F1020-3A6E-40F1-9708-CCC2DC36B747}" type="sibTrans" cxnId="{BB135482-F8C1-4FAF-A9C6-12A1E2BBB2E4}">
      <dgm:prSet/>
      <dgm:spPr/>
      <dgm:t>
        <a:bodyPr/>
        <a:lstStyle/>
        <a:p>
          <a:endParaRPr lang="en-GB"/>
        </a:p>
      </dgm:t>
    </dgm:pt>
    <dgm:pt modelId="{D0CC210B-385D-4081-A958-874AD5C4D3FF}">
      <dgm:prSet phldrT="[Text]"/>
      <dgm:spPr/>
      <dgm:t>
        <a:bodyPr/>
        <a:lstStyle/>
        <a:p>
          <a:r>
            <a:rPr lang="en-GB" dirty="0"/>
            <a:t>Emotional characteristics</a:t>
          </a:r>
        </a:p>
      </dgm:t>
    </dgm:pt>
    <dgm:pt modelId="{24946177-6C60-49F1-8EEC-67EB2908D09F}" type="parTrans" cxnId="{267E0879-D3F3-4ECE-A33E-0BFBC69F4C1E}">
      <dgm:prSet/>
      <dgm:spPr/>
      <dgm:t>
        <a:bodyPr/>
        <a:lstStyle/>
        <a:p>
          <a:endParaRPr lang="en-GB"/>
        </a:p>
      </dgm:t>
    </dgm:pt>
    <dgm:pt modelId="{507B6F08-052F-478C-90BE-9E49F94E93A8}" type="sibTrans" cxnId="{267E0879-D3F3-4ECE-A33E-0BFBC69F4C1E}">
      <dgm:prSet/>
      <dgm:spPr/>
      <dgm:t>
        <a:bodyPr/>
        <a:lstStyle/>
        <a:p>
          <a:endParaRPr lang="en-GB"/>
        </a:p>
      </dgm:t>
    </dgm:pt>
    <dgm:pt modelId="{DAADFEC5-CDFC-4785-AA8B-ED7E1FD4644E}">
      <dgm:prSet phldrT="[Text]"/>
      <dgm:spPr/>
      <dgm:t>
        <a:bodyPr/>
        <a:lstStyle/>
        <a:p>
          <a:r>
            <a:rPr lang="en-GB" dirty="0"/>
            <a:t>Anxiety and distress</a:t>
          </a:r>
        </a:p>
      </dgm:t>
    </dgm:pt>
    <dgm:pt modelId="{A1AA6666-09CC-4E96-95BA-6F095E022A6E}" type="parTrans" cxnId="{6353118A-79DE-4128-BBAF-5A5A5E1868A1}">
      <dgm:prSet/>
      <dgm:spPr/>
      <dgm:t>
        <a:bodyPr/>
        <a:lstStyle/>
        <a:p>
          <a:endParaRPr lang="en-GB"/>
        </a:p>
      </dgm:t>
    </dgm:pt>
    <dgm:pt modelId="{EA1D2B3C-C81B-4452-8743-22A81FC4BC8B}" type="sibTrans" cxnId="{6353118A-79DE-4128-BBAF-5A5A5E1868A1}">
      <dgm:prSet/>
      <dgm:spPr/>
      <dgm:t>
        <a:bodyPr/>
        <a:lstStyle/>
        <a:p>
          <a:endParaRPr lang="en-GB"/>
        </a:p>
      </dgm:t>
    </dgm:pt>
    <dgm:pt modelId="{BBAADA8E-8FA3-4301-A0F0-07C98C67EF9C}">
      <dgm:prSet/>
      <dgm:spPr/>
      <dgm:t>
        <a:bodyPr/>
        <a:lstStyle/>
        <a:p>
          <a:r>
            <a:rPr lang="en-GB" dirty="0"/>
            <a:t>These acts are excessive and not realistically linked with what the individual trying to avoid. </a:t>
          </a:r>
        </a:p>
      </dgm:t>
    </dgm:pt>
    <dgm:pt modelId="{2B38211F-928D-4B90-9A53-345CAFE608BB}" type="parTrans" cxnId="{898378C1-88DC-475B-8DC0-A6377D81B7C1}">
      <dgm:prSet/>
      <dgm:spPr/>
      <dgm:t>
        <a:bodyPr/>
        <a:lstStyle/>
        <a:p>
          <a:endParaRPr lang="en-GB"/>
        </a:p>
      </dgm:t>
    </dgm:pt>
    <dgm:pt modelId="{D0BEA7D4-6A3D-4766-AEED-80F5CB2FB60A}" type="sibTrans" cxnId="{898378C1-88DC-475B-8DC0-A6377D81B7C1}">
      <dgm:prSet/>
      <dgm:spPr/>
      <dgm:t>
        <a:bodyPr/>
        <a:lstStyle/>
        <a:p>
          <a:endParaRPr lang="en-GB"/>
        </a:p>
      </dgm:t>
    </dgm:pt>
    <dgm:pt modelId="{87962AD5-EE14-4335-86E1-C696A5B91681}">
      <dgm:prSet/>
      <dgm:spPr/>
      <dgm:t>
        <a:bodyPr/>
        <a:lstStyle/>
        <a:p>
          <a:r>
            <a:rPr lang="en-GB" dirty="0"/>
            <a:t>Accompanying depression</a:t>
          </a:r>
        </a:p>
      </dgm:t>
    </dgm:pt>
    <dgm:pt modelId="{B42788FD-E4DD-431E-A10A-64FCB32F8FA1}" type="parTrans" cxnId="{2AF5F304-F5F7-4107-AF45-469DE842F494}">
      <dgm:prSet/>
      <dgm:spPr/>
      <dgm:t>
        <a:bodyPr/>
        <a:lstStyle/>
        <a:p>
          <a:endParaRPr lang="en-GB"/>
        </a:p>
      </dgm:t>
    </dgm:pt>
    <dgm:pt modelId="{1F06D79E-21A6-44A1-A752-D87C6F163727}" type="sibTrans" cxnId="{2AF5F304-F5F7-4107-AF45-469DE842F494}">
      <dgm:prSet/>
      <dgm:spPr/>
      <dgm:t>
        <a:bodyPr/>
        <a:lstStyle/>
        <a:p>
          <a:endParaRPr lang="en-GB"/>
        </a:p>
      </dgm:t>
    </dgm:pt>
    <dgm:pt modelId="{CD30F4CF-4062-4CD9-BDFF-8CB8CEE6DFD3}">
      <dgm:prSet/>
      <dgm:spPr/>
      <dgm:t>
        <a:bodyPr/>
        <a:lstStyle/>
        <a:p>
          <a:r>
            <a:rPr lang="en-GB" dirty="0"/>
            <a:t>Guilt and disgust</a:t>
          </a:r>
        </a:p>
      </dgm:t>
    </dgm:pt>
    <dgm:pt modelId="{4192DBF4-7627-409C-AC8D-34C5B254DD13}" type="parTrans" cxnId="{B9A700F6-DF80-4FE2-B0EF-FCAA4D290BC1}">
      <dgm:prSet/>
      <dgm:spPr/>
      <dgm:t>
        <a:bodyPr/>
        <a:lstStyle/>
        <a:p>
          <a:endParaRPr lang="en-GB"/>
        </a:p>
      </dgm:t>
    </dgm:pt>
    <dgm:pt modelId="{BD3710C3-1849-4101-8CA4-A52496CA3967}" type="sibTrans" cxnId="{B9A700F6-DF80-4FE2-B0EF-FCAA4D290BC1}">
      <dgm:prSet/>
      <dgm:spPr/>
      <dgm:t>
        <a:bodyPr/>
        <a:lstStyle/>
        <a:p>
          <a:endParaRPr lang="en-GB"/>
        </a:p>
      </dgm:t>
    </dgm:pt>
    <dgm:pt modelId="{1BE9DAC8-A33C-4CA1-AE80-FDCF08F03A12}" type="pres">
      <dgm:prSet presAssocID="{DD1A7D1E-16E3-402E-8585-83B56121CFD7}" presName="theList" presStyleCnt="0">
        <dgm:presLayoutVars>
          <dgm:dir/>
          <dgm:animLvl val="lvl"/>
          <dgm:resizeHandles val="exact"/>
        </dgm:presLayoutVars>
      </dgm:prSet>
      <dgm:spPr/>
    </dgm:pt>
    <dgm:pt modelId="{8401FC51-BADA-4B7C-9571-B42826A62D1C}" type="pres">
      <dgm:prSet presAssocID="{EB2FA9B4-122E-4F5E-B9A9-8EEFF35C0174}" presName="compNode" presStyleCnt="0"/>
      <dgm:spPr/>
    </dgm:pt>
    <dgm:pt modelId="{A934BCFF-7AF0-4B28-9463-1A3C4E92ED82}" type="pres">
      <dgm:prSet presAssocID="{EB2FA9B4-122E-4F5E-B9A9-8EEFF35C0174}" presName="aNode" presStyleLbl="bgShp" presStyleIdx="0" presStyleCnt="3"/>
      <dgm:spPr/>
    </dgm:pt>
    <dgm:pt modelId="{DBF91E97-7B1D-416D-B4D1-579C3D1845B1}" type="pres">
      <dgm:prSet presAssocID="{EB2FA9B4-122E-4F5E-B9A9-8EEFF35C0174}" presName="textNode" presStyleLbl="bgShp" presStyleIdx="0" presStyleCnt="3"/>
      <dgm:spPr/>
    </dgm:pt>
    <dgm:pt modelId="{0F095D94-F36C-4AAA-89C5-118BD39B5DD3}" type="pres">
      <dgm:prSet presAssocID="{EB2FA9B4-122E-4F5E-B9A9-8EEFF35C0174}" presName="compChildNode" presStyleCnt="0"/>
      <dgm:spPr/>
    </dgm:pt>
    <dgm:pt modelId="{FD8F00B3-0499-468F-B00E-55C80058BA71}" type="pres">
      <dgm:prSet presAssocID="{EB2FA9B4-122E-4F5E-B9A9-8EEFF35C0174}" presName="theInnerList" presStyleCnt="0"/>
      <dgm:spPr/>
    </dgm:pt>
    <dgm:pt modelId="{A2A53B78-17F9-48AF-96BA-F4E69F331B81}" type="pres">
      <dgm:prSet presAssocID="{276DE8D0-307E-49B9-A7F1-E087500EAC86}" presName="childNode" presStyleLbl="node1" presStyleIdx="0" presStyleCnt="6">
        <dgm:presLayoutVars>
          <dgm:bulletEnabled val="1"/>
        </dgm:presLayoutVars>
      </dgm:prSet>
      <dgm:spPr/>
    </dgm:pt>
    <dgm:pt modelId="{77FDEC9A-62C0-4F72-8FDA-ECB79F85F4B8}" type="pres">
      <dgm:prSet presAssocID="{EB2FA9B4-122E-4F5E-B9A9-8EEFF35C0174}" presName="aSpace" presStyleCnt="0"/>
      <dgm:spPr/>
    </dgm:pt>
    <dgm:pt modelId="{4DC9E85B-3926-41C2-979B-91B76D88E0BA}" type="pres">
      <dgm:prSet presAssocID="{4BF8C50E-6B23-46B2-85F0-F80FA1873E82}" presName="compNode" presStyleCnt="0"/>
      <dgm:spPr/>
    </dgm:pt>
    <dgm:pt modelId="{252229C2-515B-42A7-BDC0-3FEEFE41C885}" type="pres">
      <dgm:prSet presAssocID="{4BF8C50E-6B23-46B2-85F0-F80FA1873E82}" presName="aNode" presStyleLbl="bgShp" presStyleIdx="1" presStyleCnt="3"/>
      <dgm:spPr/>
    </dgm:pt>
    <dgm:pt modelId="{6F5226FF-975C-437E-A113-ECFD3AF228E6}" type="pres">
      <dgm:prSet presAssocID="{4BF8C50E-6B23-46B2-85F0-F80FA1873E82}" presName="textNode" presStyleLbl="bgShp" presStyleIdx="1" presStyleCnt="3"/>
      <dgm:spPr/>
    </dgm:pt>
    <dgm:pt modelId="{529C0504-C34F-4658-968D-56BE39EABFB4}" type="pres">
      <dgm:prSet presAssocID="{4BF8C50E-6B23-46B2-85F0-F80FA1873E82}" presName="compChildNode" presStyleCnt="0"/>
      <dgm:spPr/>
    </dgm:pt>
    <dgm:pt modelId="{CD57DD6B-C04D-4D9F-B3E1-D7E934F8B0FD}" type="pres">
      <dgm:prSet presAssocID="{4BF8C50E-6B23-46B2-85F0-F80FA1873E82}" presName="theInnerList" presStyleCnt="0"/>
      <dgm:spPr/>
    </dgm:pt>
    <dgm:pt modelId="{243E4332-5BBB-47E3-9FA3-FA6865D29AC3}" type="pres">
      <dgm:prSet presAssocID="{1BEF6015-9813-4E80-B948-BD168330C6E8}" presName="childNode" presStyleLbl="node1" presStyleIdx="1" presStyleCnt="6">
        <dgm:presLayoutVars>
          <dgm:bulletEnabled val="1"/>
        </dgm:presLayoutVars>
      </dgm:prSet>
      <dgm:spPr/>
    </dgm:pt>
    <dgm:pt modelId="{AF6FAD6D-424E-4944-BDB5-9A522B4E4837}" type="pres">
      <dgm:prSet presAssocID="{1BEF6015-9813-4E80-B948-BD168330C6E8}" presName="aSpace2" presStyleCnt="0"/>
      <dgm:spPr/>
    </dgm:pt>
    <dgm:pt modelId="{7CE05286-B25E-4F60-AC6C-223A7355CBA2}" type="pres">
      <dgm:prSet presAssocID="{BBAADA8E-8FA3-4301-A0F0-07C98C67EF9C}" presName="childNode" presStyleLbl="node1" presStyleIdx="2" presStyleCnt="6">
        <dgm:presLayoutVars>
          <dgm:bulletEnabled val="1"/>
        </dgm:presLayoutVars>
      </dgm:prSet>
      <dgm:spPr/>
    </dgm:pt>
    <dgm:pt modelId="{E51E9A05-F8DA-4FB8-9BE8-807023287A4A}" type="pres">
      <dgm:prSet presAssocID="{4BF8C50E-6B23-46B2-85F0-F80FA1873E82}" presName="aSpace" presStyleCnt="0"/>
      <dgm:spPr/>
    </dgm:pt>
    <dgm:pt modelId="{6D85D910-ED93-432E-86A7-6F53C0F66616}" type="pres">
      <dgm:prSet presAssocID="{D0CC210B-385D-4081-A958-874AD5C4D3FF}" presName="compNode" presStyleCnt="0"/>
      <dgm:spPr/>
    </dgm:pt>
    <dgm:pt modelId="{ED097B47-DD64-4D60-B19C-59B0D0B01E1D}" type="pres">
      <dgm:prSet presAssocID="{D0CC210B-385D-4081-A958-874AD5C4D3FF}" presName="aNode" presStyleLbl="bgShp" presStyleIdx="2" presStyleCnt="3"/>
      <dgm:spPr/>
    </dgm:pt>
    <dgm:pt modelId="{90DF2BEF-B411-43A2-9082-70E261E15ABA}" type="pres">
      <dgm:prSet presAssocID="{D0CC210B-385D-4081-A958-874AD5C4D3FF}" presName="textNode" presStyleLbl="bgShp" presStyleIdx="2" presStyleCnt="3"/>
      <dgm:spPr/>
    </dgm:pt>
    <dgm:pt modelId="{6D71BF13-BECB-4D54-A8F6-F3953F87B00E}" type="pres">
      <dgm:prSet presAssocID="{D0CC210B-385D-4081-A958-874AD5C4D3FF}" presName="compChildNode" presStyleCnt="0"/>
      <dgm:spPr/>
    </dgm:pt>
    <dgm:pt modelId="{BE3A7F3D-9518-4909-9901-27D0DEBC95B2}" type="pres">
      <dgm:prSet presAssocID="{D0CC210B-385D-4081-A958-874AD5C4D3FF}" presName="theInnerList" presStyleCnt="0"/>
      <dgm:spPr/>
    </dgm:pt>
    <dgm:pt modelId="{BD5FE3F9-706A-4E54-898A-8FE0CA536FF5}" type="pres">
      <dgm:prSet presAssocID="{DAADFEC5-CDFC-4785-AA8B-ED7E1FD4644E}" presName="childNode" presStyleLbl="node1" presStyleIdx="3" presStyleCnt="6">
        <dgm:presLayoutVars>
          <dgm:bulletEnabled val="1"/>
        </dgm:presLayoutVars>
      </dgm:prSet>
      <dgm:spPr/>
    </dgm:pt>
    <dgm:pt modelId="{09198DCE-BC26-47E0-8CD0-6B124DC17401}" type="pres">
      <dgm:prSet presAssocID="{DAADFEC5-CDFC-4785-AA8B-ED7E1FD4644E}" presName="aSpace2" presStyleCnt="0"/>
      <dgm:spPr/>
    </dgm:pt>
    <dgm:pt modelId="{F1D55DD6-A05F-43D7-BAC5-63653B22EEEE}" type="pres">
      <dgm:prSet presAssocID="{87962AD5-EE14-4335-86E1-C696A5B91681}" presName="childNode" presStyleLbl="node1" presStyleIdx="4" presStyleCnt="6">
        <dgm:presLayoutVars>
          <dgm:bulletEnabled val="1"/>
        </dgm:presLayoutVars>
      </dgm:prSet>
      <dgm:spPr/>
    </dgm:pt>
    <dgm:pt modelId="{D5A34916-4B2D-47E3-B978-EC892D4AB31B}" type="pres">
      <dgm:prSet presAssocID="{87962AD5-EE14-4335-86E1-C696A5B91681}" presName="aSpace2" presStyleCnt="0"/>
      <dgm:spPr/>
    </dgm:pt>
    <dgm:pt modelId="{C189D0ED-F500-4E65-8D34-8B7ED99D09F2}" type="pres">
      <dgm:prSet presAssocID="{CD30F4CF-4062-4CD9-BDFF-8CB8CEE6DFD3}" presName="childNode" presStyleLbl="node1" presStyleIdx="5" presStyleCnt="6">
        <dgm:presLayoutVars>
          <dgm:bulletEnabled val="1"/>
        </dgm:presLayoutVars>
      </dgm:prSet>
      <dgm:spPr/>
    </dgm:pt>
  </dgm:ptLst>
  <dgm:cxnLst>
    <dgm:cxn modelId="{2AF5F304-F5F7-4107-AF45-469DE842F494}" srcId="{D0CC210B-385D-4081-A958-874AD5C4D3FF}" destId="{87962AD5-EE14-4335-86E1-C696A5B91681}" srcOrd="1" destOrd="0" parTransId="{B42788FD-E4DD-431E-A10A-64FCB32F8FA1}" sibTransId="{1F06D79E-21A6-44A1-A752-D87C6F163727}"/>
    <dgm:cxn modelId="{D2BB4420-B40F-438B-B154-498A9321B860}" type="presOf" srcId="{BBAADA8E-8FA3-4301-A0F0-07C98C67EF9C}" destId="{7CE05286-B25E-4F60-AC6C-223A7355CBA2}" srcOrd="0" destOrd="0" presId="urn:microsoft.com/office/officeart/2005/8/layout/lProcess2"/>
    <dgm:cxn modelId="{42A9D82F-DF1D-4A1F-B576-E6BE80BD300F}" type="presOf" srcId="{276DE8D0-307E-49B9-A7F1-E087500EAC86}" destId="{A2A53B78-17F9-48AF-96BA-F4E69F331B81}" srcOrd="0" destOrd="0" presId="urn:microsoft.com/office/officeart/2005/8/layout/lProcess2"/>
    <dgm:cxn modelId="{AA3F814F-F650-45FD-A002-B7C9C63929CB}" type="presOf" srcId="{D0CC210B-385D-4081-A958-874AD5C4D3FF}" destId="{90DF2BEF-B411-43A2-9082-70E261E15ABA}" srcOrd="1" destOrd="0" presId="urn:microsoft.com/office/officeart/2005/8/layout/lProcess2"/>
    <dgm:cxn modelId="{B7DA4072-29C3-44CB-BF6F-8F576244BF9E}" type="presOf" srcId="{4BF8C50E-6B23-46B2-85F0-F80FA1873E82}" destId="{252229C2-515B-42A7-BDC0-3FEEFE41C885}" srcOrd="0" destOrd="0" presId="urn:microsoft.com/office/officeart/2005/8/layout/lProcess2"/>
    <dgm:cxn modelId="{7F1FC374-C1DF-4B2C-9EE0-35B3A2D210D9}" type="presOf" srcId="{1BEF6015-9813-4E80-B948-BD168330C6E8}" destId="{243E4332-5BBB-47E3-9FA3-FA6865D29AC3}" srcOrd="0" destOrd="0" presId="urn:microsoft.com/office/officeart/2005/8/layout/lProcess2"/>
    <dgm:cxn modelId="{23A50A78-6161-459A-9C28-0988DF923636}" type="presOf" srcId="{DAADFEC5-CDFC-4785-AA8B-ED7E1FD4644E}" destId="{BD5FE3F9-706A-4E54-898A-8FE0CA536FF5}" srcOrd="0" destOrd="0" presId="urn:microsoft.com/office/officeart/2005/8/layout/lProcess2"/>
    <dgm:cxn modelId="{267E0879-D3F3-4ECE-A33E-0BFBC69F4C1E}" srcId="{DD1A7D1E-16E3-402E-8585-83B56121CFD7}" destId="{D0CC210B-385D-4081-A958-874AD5C4D3FF}" srcOrd="2" destOrd="0" parTransId="{24946177-6C60-49F1-8EEC-67EB2908D09F}" sibTransId="{507B6F08-052F-478C-90BE-9E49F94E93A8}"/>
    <dgm:cxn modelId="{BB135482-F8C1-4FAF-A9C6-12A1E2BBB2E4}" srcId="{4BF8C50E-6B23-46B2-85F0-F80FA1873E82}" destId="{1BEF6015-9813-4E80-B948-BD168330C6E8}" srcOrd="0" destOrd="0" parTransId="{DC9CDA5F-4BC9-4FF5-AA6D-609AF194C44A}" sibTransId="{382F1020-3A6E-40F1-9708-CCC2DC36B747}"/>
    <dgm:cxn modelId="{6353118A-79DE-4128-BBAF-5A5A5E1868A1}" srcId="{D0CC210B-385D-4081-A958-874AD5C4D3FF}" destId="{DAADFEC5-CDFC-4785-AA8B-ED7E1FD4644E}" srcOrd="0" destOrd="0" parTransId="{A1AA6666-09CC-4E96-95BA-6F095E022A6E}" sibTransId="{EA1D2B3C-C81B-4452-8743-22A81FC4BC8B}"/>
    <dgm:cxn modelId="{85F7AB93-1257-48B3-A036-2DB1842958EE}" type="presOf" srcId="{EB2FA9B4-122E-4F5E-B9A9-8EEFF35C0174}" destId="{DBF91E97-7B1D-416D-B4D1-579C3D1845B1}" srcOrd="1" destOrd="0" presId="urn:microsoft.com/office/officeart/2005/8/layout/lProcess2"/>
    <dgm:cxn modelId="{898378C1-88DC-475B-8DC0-A6377D81B7C1}" srcId="{4BF8C50E-6B23-46B2-85F0-F80FA1873E82}" destId="{BBAADA8E-8FA3-4301-A0F0-07C98C67EF9C}" srcOrd="1" destOrd="0" parTransId="{2B38211F-928D-4B90-9A53-345CAFE608BB}" sibTransId="{D0BEA7D4-6A3D-4766-AEED-80F5CB2FB60A}"/>
    <dgm:cxn modelId="{D389E1C6-C4A6-440A-A54A-A61BE134E752}" type="presOf" srcId="{DD1A7D1E-16E3-402E-8585-83B56121CFD7}" destId="{1BE9DAC8-A33C-4CA1-AE80-FDCF08F03A12}" srcOrd="0" destOrd="0" presId="urn:microsoft.com/office/officeart/2005/8/layout/lProcess2"/>
    <dgm:cxn modelId="{83CDC0C7-C428-4493-9FD5-D69CFA47A693}" type="presOf" srcId="{4BF8C50E-6B23-46B2-85F0-F80FA1873E82}" destId="{6F5226FF-975C-437E-A113-ECFD3AF228E6}" srcOrd="1" destOrd="0" presId="urn:microsoft.com/office/officeart/2005/8/layout/lProcess2"/>
    <dgm:cxn modelId="{0D0144CB-54E9-4B82-8A47-B42015F23025}" type="presOf" srcId="{CD30F4CF-4062-4CD9-BDFF-8CB8CEE6DFD3}" destId="{C189D0ED-F500-4E65-8D34-8B7ED99D09F2}" srcOrd="0" destOrd="0" presId="urn:microsoft.com/office/officeart/2005/8/layout/lProcess2"/>
    <dgm:cxn modelId="{742D55D2-9C6B-46C1-B807-9E181C5B3151}" srcId="{DD1A7D1E-16E3-402E-8585-83B56121CFD7}" destId="{EB2FA9B4-122E-4F5E-B9A9-8EEFF35C0174}" srcOrd="0" destOrd="0" parTransId="{00204FA0-0082-4667-8122-B28E7B87B5EE}" sibTransId="{EBCD8410-22E0-498A-8C78-A4EE17D27904}"/>
    <dgm:cxn modelId="{7D2437E1-EA6C-4207-812B-6DA24439F94C}" type="presOf" srcId="{87962AD5-EE14-4335-86E1-C696A5B91681}" destId="{F1D55DD6-A05F-43D7-BAC5-63653B22EEEE}" srcOrd="0" destOrd="0" presId="urn:microsoft.com/office/officeart/2005/8/layout/lProcess2"/>
    <dgm:cxn modelId="{53D67EEA-6C2B-4318-824F-3CEEC8FC634A}" srcId="{EB2FA9B4-122E-4F5E-B9A9-8EEFF35C0174}" destId="{276DE8D0-307E-49B9-A7F1-E087500EAC86}" srcOrd="0" destOrd="0" parTransId="{D080BEF3-C19A-47E7-8758-25BAD0C5E598}" sibTransId="{BAF592D5-0004-44F3-91FD-0A369B227632}"/>
    <dgm:cxn modelId="{8BF2FCEB-EEB8-43A2-B076-CB24C2C9A6AE}" type="presOf" srcId="{D0CC210B-385D-4081-A958-874AD5C4D3FF}" destId="{ED097B47-DD64-4D60-B19C-59B0D0B01E1D}" srcOrd="0" destOrd="0" presId="urn:microsoft.com/office/officeart/2005/8/layout/lProcess2"/>
    <dgm:cxn modelId="{B0AEFCEC-75EC-4B03-9B91-847618FB7915}" srcId="{DD1A7D1E-16E3-402E-8585-83B56121CFD7}" destId="{4BF8C50E-6B23-46B2-85F0-F80FA1873E82}" srcOrd="1" destOrd="0" parTransId="{980707B1-AB3C-438D-9148-E4F5576E78D4}" sibTransId="{162A72CC-E5A4-439C-867A-2E1EF1CE7E62}"/>
    <dgm:cxn modelId="{B9A700F6-DF80-4FE2-B0EF-FCAA4D290BC1}" srcId="{D0CC210B-385D-4081-A958-874AD5C4D3FF}" destId="{CD30F4CF-4062-4CD9-BDFF-8CB8CEE6DFD3}" srcOrd="2" destOrd="0" parTransId="{4192DBF4-7627-409C-AC8D-34C5B254DD13}" sibTransId="{BD3710C3-1849-4101-8CA4-A52496CA3967}"/>
    <dgm:cxn modelId="{DE4998F7-5942-4C83-8A61-F5A85E26F748}" type="presOf" srcId="{EB2FA9B4-122E-4F5E-B9A9-8EEFF35C0174}" destId="{A934BCFF-7AF0-4B28-9463-1A3C4E92ED82}" srcOrd="0" destOrd="0" presId="urn:microsoft.com/office/officeart/2005/8/layout/lProcess2"/>
    <dgm:cxn modelId="{B5B51533-24FD-4EA1-9344-C0AF10447843}" type="presParOf" srcId="{1BE9DAC8-A33C-4CA1-AE80-FDCF08F03A12}" destId="{8401FC51-BADA-4B7C-9571-B42826A62D1C}" srcOrd="0" destOrd="0" presId="urn:microsoft.com/office/officeart/2005/8/layout/lProcess2"/>
    <dgm:cxn modelId="{1C841C6B-4064-4C73-8E7C-CF3E0C958FD9}" type="presParOf" srcId="{8401FC51-BADA-4B7C-9571-B42826A62D1C}" destId="{A934BCFF-7AF0-4B28-9463-1A3C4E92ED82}" srcOrd="0" destOrd="0" presId="urn:microsoft.com/office/officeart/2005/8/layout/lProcess2"/>
    <dgm:cxn modelId="{02C26D5C-1FDC-450C-A5F9-96E53F28E329}" type="presParOf" srcId="{8401FC51-BADA-4B7C-9571-B42826A62D1C}" destId="{DBF91E97-7B1D-416D-B4D1-579C3D1845B1}" srcOrd="1" destOrd="0" presId="urn:microsoft.com/office/officeart/2005/8/layout/lProcess2"/>
    <dgm:cxn modelId="{D7584A9C-D440-4590-AED9-9DF9EFA5D460}" type="presParOf" srcId="{8401FC51-BADA-4B7C-9571-B42826A62D1C}" destId="{0F095D94-F36C-4AAA-89C5-118BD39B5DD3}" srcOrd="2" destOrd="0" presId="urn:microsoft.com/office/officeart/2005/8/layout/lProcess2"/>
    <dgm:cxn modelId="{137ED24F-0301-4801-B153-8BF049BFB7D3}" type="presParOf" srcId="{0F095D94-F36C-4AAA-89C5-118BD39B5DD3}" destId="{FD8F00B3-0499-468F-B00E-55C80058BA71}" srcOrd="0" destOrd="0" presId="urn:microsoft.com/office/officeart/2005/8/layout/lProcess2"/>
    <dgm:cxn modelId="{960ADDAA-DB9E-447D-BAD9-3AB00077FF43}" type="presParOf" srcId="{FD8F00B3-0499-468F-B00E-55C80058BA71}" destId="{A2A53B78-17F9-48AF-96BA-F4E69F331B81}" srcOrd="0" destOrd="0" presId="urn:microsoft.com/office/officeart/2005/8/layout/lProcess2"/>
    <dgm:cxn modelId="{FC8CE99C-C63D-4E24-B3D2-30EA3EB78F9C}" type="presParOf" srcId="{1BE9DAC8-A33C-4CA1-AE80-FDCF08F03A12}" destId="{77FDEC9A-62C0-4F72-8FDA-ECB79F85F4B8}" srcOrd="1" destOrd="0" presId="urn:microsoft.com/office/officeart/2005/8/layout/lProcess2"/>
    <dgm:cxn modelId="{2C25F9BD-D5A7-4E70-B206-549DA3146A4F}" type="presParOf" srcId="{1BE9DAC8-A33C-4CA1-AE80-FDCF08F03A12}" destId="{4DC9E85B-3926-41C2-979B-91B76D88E0BA}" srcOrd="2" destOrd="0" presId="urn:microsoft.com/office/officeart/2005/8/layout/lProcess2"/>
    <dgm:cxn modelId="{6C41DA27-7931-4C02-8451-D3886624BED4}" type="presParOf" srcId="{4DC9E85B-3926-41C2-979B-91B76D88E0BA}" destId="{252229C2-515B-42A7-BDC0-3FEEFE41C885}" srcOrd="0" destOrd="0" presId="urn:microsoft.com/office/officeart/2005/8/layout/lProcess2"/>
    <dgm:cxn modelId="{50B4FA14-BF8E-4DF8-88C8-92DA231F0F88}" type="presParOf" srcId="{4DC9E85B-3926-41C2-979B-91B76D88E0BA}" destId="{6F5226FF-975C-437E-A113-ECFD3AF228E6}" srcOrd="1" destOrd="0" presId="urn:microsoft.com/office/officeart/2005/8/layout/lProcess2"/>
    <dgm:cxn modelId="{59C28768-9B4E-45C4-936F-2774EC8ACEB5}" type="presParOf" srcId="{4DC9E85B-3926-41C2-979B-91B76D88E0BA}" destId="{529C0504-C34F-4658-968D-56BE39EABFB4}" srcOrd="2" destOrd="0" presId="urn:microsoft.com/office/officeart/2005/8/layout/lProcess2"/>
    <dgm:cxn modelId="{4CAAA305-EC95-42E4-A943-FEBD0E004E70}" type="presParOf" srcId="{529C0504-C34F-4658-968D-56BE39EABFB4}" destId="{CD57DD6B-C04D-4D9F-B3E1-D7E934F8B0FD}" srcOrd="0" destOrd="0" presId="urn:microsoft.com/office/officeart/2005/8/layout/lProcess2"/>
    <dgm:cxn modelId="{CF35C078-4DC2-4732-ABF1-6CAD3ED60758}" type="presParOf" srcId="{CD57DD6B-C04D-4D9F-B3E1-D7E934F8B0FD}" destId="{243E4332-5BBB-47E3-9FA3-FA6865D29AC3}" srcOrd="0" destOrd="0" presId="urn:microsoft.com/office/officeart/2005/8/layout/lProcess2"/>
    <dgm:cxn modelId="{41CDF098-0DE2-47AB-A44D-A89FC2515D42}" type="presParOf" srcId="{CD57DD6B-C04D-4D9F-B3E1-D7E934F8B0FD}" destId="{AF6FAD6D-424E-4944-BDB5-9A522B4E4837}" srcOrd="1" destOrd="0" presId="urn:microsoft.com/office/officeart/2005/8/layout/lProcess2"/>
    <dgm:cxn modelId="{33C8DBCE-2072-41CA-AF08-62ACF55D2D11}" type="presParOf" srcId="{CD57DD6B-C04D-4D9F-B3E1-D7E934F8B0FD}" destId="{7CE05286-B25E-4F60-AC6C-223A7355CBA2}" srcOrd="2" destOrd="0" presId="urn:microsoft.com/office/officeart/2005/8/layout/lProcess2"/>
    <dgm:cxn modelId="{3E10EF6D-C838-4D77-9147-0153251D2F26}" type="presParOf" srcId="{1BE9DAC8-A33C-4CA1-AE80-FDCF08F03A12}" destId="{E51E9A05-F8DA-4FB8-9BE8-807023287A4A}" srcOrd="3" destOrd="0" presId="urn:microsoft.com/office/officeart/2005/8/layout/lProcess2"/>
    <dgm:cxn modelId="{C52915E9-D4CE-4A24-A63A-92640B7FEB20}" type="presParOf" srcId="{1BE9DAC8-A33C-4CA1-AE80-FDCF08F03A12}" destId="{6D85D910-ED93-432E-86A7-6F53C0F66616}" srcOrd="4" destOrd="0" presId="urn:microsoft.com/office/officeart/2005/8/layout/lProcess2"/>
    <dgm:cxn modelId="{33EE471A-F720-42E7-9A5C-C3FC80C774D6}" type="presParOf" srcId="{6D85D910-ED93-432E-86A7-6F53C0F66616}" destId="{ED097B47-DD64-4D60-B19C-59B0D0B01E1D}" srcOrd="0" destOrd="0" presId="urn:microsoft.com/office/officeart/2005/8/layout/lProcess2"/>
    <dgm:cxn modelId="{7D9DF986-89F9-4D76-89C2-576F8B18C64D}" type="presParOf" srcId="{6D85D910-ED93-432E-86A7-6F53C0F66616}" destId="{90DF2BEF-B411-43A2-9082-70E261E15ABA}" srcOrd="1" destOrd="0" presId="urn:microsoft.com/office/officeart/2005/8/layout/lProcess2"/>
    <dgm:cxn modelId="{5605B3E9-8A0A-4441-9ED2-C118305DE3E0}" type="presParOf" srcId="{6D85D910-ED93-432E-86A7-6F53C0F66616}" destId="{6D71BF13-BECB-4D54-A8F6-F3953F87B00E}" srcOrd="2" destOrd="0" presId="urn:microsoft.com/office/officeart/2005/8/layout/lProcess2"/>
    <dgm:cxn modelId="{5D07DB51-53EC-47F5-9FAD-DD42AA18A9BB}" type="presParOf" srcId="{6D71BF13-BECB-4D54-A8F6-F3953F87B00E}" destId="{BE3A7F3D-9518-4909-9901-27D0DEBC95B2}" srcOrd="0" destOrd="0" presId="urn:microsoft.com/office/officeart/2005/8/layout/lProcess2"/>
    <dgm:cxn modelId="{42BA445E-F0FA-41C6-8124-8E37599935CF}" type="presParOf" srcId="{BE3A7F3D-9518-4909-9901-27D0DEBC95B2}" destId="{BD5FE3F9-706A-4E54-898A-8FE0CA536FF5}" srcOrd="0" destOrd="0" presId="urn:microsoft.com/office/officeart/2005/8/layout/lProcess2"/>
    <dgm:cxn modelId="{843D4849-BA72-4974-861D-84EE08758791}" type="presParOf" srcId="{BE3A7F3D-9518-4909-9901-27D0DEBC95B2}" destId="{09198DCE-BC26-47E0-8CD0-6B124DC17401}" srcOrd="1" destOrd="0" presId="urn:microsoft.com/office/officeart/2005/8/layout/lProcess2"/>
    <dgm:cxn modelId="{B3C33725-712C-410D-AC0F-2FBD121D9146}" type="presParOf" srcId="{BE3A7F3D-9518-4909-9901-27D0DEBC95B2}" destId="{F1D55DD6-A05F-43D7-BAC5-63653B22EEEE}" srcOrd="2" destOrd="0" presId="urn:microsoft.com/office/officeart/2005/8/layout/lProcess2"/>
    <dgm:cxn modelId="{345AF55E-61D3-4A52-B6F4-62225665F5CE}" type="presParOf" srcId="{BE3A7F3D-9518-4909-9901-27D0DEBC95B2}" destId="{D5A34916-4B2D-47E3-B978-EC892D4AB31B}" srcOrd="3" destOrd="0" presId="urn:microsoft.com/office/officeart/2005/8/layout/lProcess2"/>
    <dgm:cxn modelId="{A09221CA-0C1E-49E7-8DA4-0343CC1D6F3D}" type="presParOf" srcId="{BE3A7F3D-9518-4909-9901-27D0DEBC95B2}" destId="{C189D0ED-F500-4E65-8D34-8B7ED99D09F2}"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B265E0-E079-4BAF-A785-6DAFB4231DFE}" type="doc">
      <dgm:prSet loTypeId="urn:microsoft.com/office/officeart/2005/8/layout/rings+Icon" loCatId="relationship" qsTypeId="urn:microsoft.com/office/officeart/2005/8/quickstyle/simple1" qsCatId="simple" csTypeId="urn:microsoft.com/office/officeart/2005/8/colors/colorful3" csCatId="colorful" phldr="1"/>
      <dgm:spPr/>
      <dgm:t>
        <a:bodyPr/>
        <a:lstStyle/>
        <a:p>
          <a:endParaRPr lang="en-GB"/>
        </a:p>
      </dgm:t>
    </dgm:pt>
    <dgm:pt modelId="{D61E0F26-32C9-4F37-8172-BC4614B46F6C}">
      <dgm:prSet phldrT="[Text]"/>
      <dgm:spPr/>
      <dgm:t>
        <a:bodyPr/>
        <a:lstStyle/>
        <a:p>
          <a:r>
            <a:rPr lang="en-GB" dirty="0"/>
            <a:t>Repetitive and persistent obsessions</a:t>
          </a:r>
        </a:p>
      </dgm:t>
    </dgm:pt>
    <dgm:pt modelId="{1A0261CB-3D53-462A-81B2-29BC01CEBD1A}" type="parTrans" cxnId="{5DF63B0E-0771-4E98-BFBC-CEA42F5CD7E3}">
      <dgm:prSet/>
      <dgm:spPr/>
      <dgm:t>
        <a:bodyPr/>
        <a:lstStyle/>
        <a:p>
          <a:endParaRPr lang="en-GB"/>
        </a:p>
      </dgm:t>
    </dgm:pt>
    <dgm:pt modelId="{A87A6F26-BCF6-4718-A916-6BF20FBE0C0F}" type="sibTrans" cxnId="{5DF63B0E-0771-4E98-BFBC-CEA42F5CD7E3}">
      <dgm:prSet/>
      <dgm:spPr/>
      <dgm:t>
        <a:bodyPr/>
        <a:lstStyle/>
        <a:p>
          <a:endParaRPr lang="en-GB"/>
        </a:p>
      </dgm:t>
    </dgm:pt>
    <dgm:pt modelId="{EB7035AC-2257-4822-A8BC-F804899476A5}">
      <dgm:prSet phldrT="[Text]"/>
      <dgm:spPr/>
      <dgm:t>
        <a:bodyPr/>
        <a:lstStyle/>
        <a:p>
          <a:r>
            <a:rPr lang="en-GB" dirty="0"/>
            <a:t>                                                                      Compulsions </a:t>
          </a:r>
        </a:p>
      </dgm:t>
    </dgm:pt>
    <dgm:pt modelId="{219011FC-8595-480D-A372-86F022834753}" type="parTrans" cxnId="{CB0648B8-00EB-4E1C-A933-A5E930EA6984}">
      <dgm:prSet/>
      <dgm:spPr/>
      <dgm:t>
        <a:bodyPr/>
        <a:lstStyle/>
        <a:p>
          <a:endParaRPr lang="en-GB"/>
        </a:p>
      </dgm:t>
    </dgm:pt>
    <dgm:pt modelId="{B23F7AB5-559B-4DD4-A10B-21CC699A184E}" type="sibTrans" cxnId="{CB0648B8-00EB-4E1C-A933-A5E930EA6984}">
      <dgm:prSet/>
      <dgm:spPr/>
      <dgm:t>
        <a:bodyPr/>
        <a:lstStyle/>
        <a:p>
          <a:endParaRPr lang="en-GB"/>
        </a:p>
      </dgm:t>
    </dgm:pt>
    <dgm:pt modelId="{5E5DAF3F-36A8-4ACA-8680-E9A01562D371}">
      <dgm:prSet phldrT="[Text]"/>
      <dgm:spPr/>
      <dgm:t>
        <a:bodyPr/>
        <a:lstStyle/>
        <a:p>
          <a:r>
            <a:rPr lang="en-GB" dirty="0"/>
            <a:t>Thoughts, images or impulses/urges that are intrusive and unwanted </a:t>
          </a:r>
        </a:p>
      </dgm:t>
    </dgm:pt>
    <dgm:pt modelId="{15EA9F63-32F2-440B-89CB-DE397E327D03}" type="parTrans" cxnId="{5DB2A42B-5B11-4860-A9F8-C0B8287808C4}">
      <dgm:prSet/>
      <dgm:spPr/>
      <dgm:t>
        <a:bodyPr/>
        <a:lstStyle/>
        <a:p>
          <a:endParaRPr lang="en-GB"/>
        </a:p>
      </dgm:t>
    </dgm:pt>
    <dgm:pt modelId="{200DAEAB-D960-40A4-9A2F-73C910AE64F1}" type="sibTrans" cxnId="{5DB2A42B-5B11-4860-A9F8-C0B8287808C4}">
      <dgm:prSet/>
      <dgm:spPr/>
      <dgm:t>
        <a:bodyPr/>
        <a:lstStyle/>
        <a:p>
          <a:endParaRPr lang="en-GB"/>
        </a:p>
      </dgm:t>
    </dgm:pt>
    <dgm:pt modelId="{91C1F45B-BE4D-4456-A707-7AE48B46102E}">
      <dgm:prSet phldrT="[Text]"/>
      <dgm:spPr/>
      <dgm:t>
        <a:bodyPr/>
        <a:lstStyle/>
        <a:p>
          <a:r>
            <a:rPr lang="en-GB" dirty="0"/>
            <a:t>Performed to ignore, suppress or neutralise the obsessions </a:t>
          </a:r>
        </a:p>
      </dgm:t>
    </dgm:pt>
    <dgm:pt modelId="{FF9E9675-9134-4512-A476-290508EAEA2D}" type="parTrans" cxnId="{88CC4E0F-E2B0-4508-909B-8ED639BC0C28}">
      <dgm:prSet/>
      <dgm:spPr/>
      <dgm:t>
        <a:bodyPr/>
        <a:lstStyle/>
        <a:p>
          <a:endParaRPr lang="en-GB"/>
        </a:p>
      </dgm:t>
    </dgm:pt>
    <dgm:pt modelId="{E80267FA-B255-4AF2-B57E-FCC36D9602CD}" type="sibTrans" cxnId="{88CC4E0F-E2B0-4508-909B-8ED639BC0C28}">
      <dgm:prSet/>
      <dgm:spPr/>
      <dgm:t>
        <a:bodyPr/>
        <a:lstStyle/>
        <a:p>
          <a:endParaRPr lang="en-GB"/>
        </a:p>
      </dgm:t>
    </dgm:pt>
    <dgm:pt modelId="{6D5191BE-6195-4699-A999-6B0B8A4EBF6F}" type="pres">
      <dgm:prSet presAssocID="{BDB265E0-E079-4BAF-A785-6DAFB4231DFE}" presName="Name0" presStyleCnt="0">
        <dgm:presLayoutVars>
          <dgm:chMax val="7"/>
          <dgm:dir/>
          <dgm:resizeHandles val="exact"/>
        </dgm:presLayoutVars>
      </dgm:prSet>
      <dgm:spPr/>
    </dgm:pt>
    <dgm:pt modelId="{591AF36E-89B5-4E26-9F3C-E6190E6C29DF}" type="pres">
      <dgm:prSet presAssocID="{BDB265E0-E079-4BAF-A785-6DAFB4231DFE}" presName="ellipse1" presStyleLbl="vennNode1" presStyleIdx="0" presStyleCnt="2" custLinFactNeighborX="-2665">
        <dgm:presLayoutVars>
          <dgm:bulletEnabled val="1"/>
        </dgm:presLayoutVars>
      </dgm:prSet>
      <dgm:spPr/>
    </dgm:pt>
    <dgm:pt modelId="{7EB631B8-E912-454D-A502-97E9495F452B}" type="pres">
      <dgm:prSet presAssocID="{BDB265E0-E079-4BAF-A785-6DAFB4231DFE}" presName="ellipse2" presStyleLbl="vennNode1" presStyleIdx="1" presStyleCnt="2" custLinFactNeighborX="-2066" custLinFactNeighborY="-19857">
        <dgm:presLayoutVars>
          <dgm:bulletEnabled val="1"/>
        </dgm:presLayoutVars>
      </dgm:prSet>
      <dgm:spPr/>
    </dgm:pt>
  </dgm:ptLst>
  <dgm:cxnLst>
    <dgm:cxn modelId="{48096202-257F-4E5F-841C-CBB8106E7D59}" type="presOf" srcId="{D61E0F26-32C9-4F37-8172-BC4614B46F6C}" destId="{591AF36E-89B5-4E26-9F3C-E6190E6C29DF}" srcOrd="0" destOrd="0" presId="urn:microsoft.com/office/officeart/2005/8/layout/rings+Icon"/>
    <dgm:cxn modelId="{5DF63B0E-0771-4E98-BFBC-CEA42F5CD7E3}" srcId="{BDB265E0-E079-4BAF-A785-6DAFB4231DFE}" destId="{D61E0F26-32C9-4F37-8172-BC4614B46F6C}" srcOrd="0" destOrd="0" parTransId="{1A0261CB-3D53-462A-81B2-29BC01CEBD1A}" sibTransId="{A87A6F26-BCF6-4718-A916-6BF20FBE0C0F}"/>
    <dgm:cxn modelId="{88CC4E0F-E2B0-4508-909B-8ED639BC0C28}" srcId="{EB7035AC-2257-4822-A8BC-F804899476A5}" destId="{91C1F45B-BE4D-4456-A707-7AE48B46102E}" srcOrd="0" destOrd="0" parTransId="{FF9E9675-9134-4512-A476-290508EAEA2D}" sibTransId="{E80267FA-B255-4AF2-B57E-FCC36D9602CD}"/>
    <dgm:cxn modelId="{5DB2A42B-5B11-4860-A9F8-C0B8287808C4}" srcId="{D61E0F26-32C9-4F37-8172-BC4614B46F6C}" destId="{5E5DAF3F-36A8-4ACA-8680-E9A01562D371}" srcOrd="0" destOrd="0" parTransId="{15EA9F63-32F2-440B-89CB-DE397E327D03}" sibTransId="{200DAEAB-D960-40A4-9A2F-73C910AE64F1}"/>
    <dgm:cxn modelId="{CA7D63B6-D30F-454F-BD3B-1386519B233F}" type="presOf" srcId="{91C1F45B-BE4D-4456-A707-7AE48B46102E}" destId="{7EB631B8-E912-454D-A502-97E9495F452B}" srcOrd="0" destOrd="1" presId="urn:microsoft.com/office/officeart/2005/8/layout/rings+Icon"/>
    <dgm:cxn modelId="{CB0648B8-00EB-4E1C-A933-A5E930EA6984}" srcId="{BDB265E0-E079-4BAF-A785-6DAFB4231DFE}" destId="{EB7035AC-2257-4822-A8BC-F804899476A5}" srcOrd="1" destOrd="0" parTransId="{219011FC-8595-480D-A372-86F022834753}" sibTransId="{B23F7AB5-559B-4DD4-A10B-21CC699A184E}"/>
    <dgm:cxn modelId="{B5A77BC1-8E70-4EE9-9538-25F6CAC792A7}" type="presOf" srcId="{5E5DAF3F-36A8-4ACA-8680-E9A01562D371}" destId="{591AF36E-89B5-4E26-9F3C-E6190E6C29DF}" srcOrd="0" destOrd="1" presId="urn:microsoft.com/office/officeart/2005/8/layout/rings+Icon"/>
    <dgm:cxn modelId="{30D832EB-3300-4B49-A7F2-03BC70D36C12}" type="presOf" srcId="{EB7035AC-2257-4822-A8BC-F804899476A5}" destId="{7EB631B8-E912-454D-A502-97E9495F452B}" srcOrd="0" destOrd="0" presId="urn:microsoft.com/office/officeart/2005/8/layout/rings+Icon"/>
    <dgm:cxn modelId="{EB7B62F3-D250-43DF-A334-0C62986B5BB7}" type="presOf" srcId="{BDB265E0-E079-4BAF-A785-6DAFB4231DFE}" destId="{6D5191BE-6195-4699-A999-6B0B8A4EBF6F}" srcOrd="0" destOrd="0" presId="urn:microsoft.com/office/officeart/2005/8/layout/rings+Icon"/>
    <dgm:cxn modelId="{E636D693-B47B-4EB9-9A1B-D1AC3B5C3640}" type="presParOf" srcId="{6D5191BE-6195-4699-A999-6B0B8A4EBF6F}" destId="{591AF36E-89B5-4E26-9F3C-E6190E6C29DF}" srcOrd="0" destOrd="0" presId="urn:microsoft.com/office/officeart/2005/8/layout/rings+Icon"/>
    <dgm:cxn modelId="{E823B77E-D8EF-43AF-AD2A-48CBD87E79C1}" type="presParOf" srcId="{6D5191BE-6195-4699-A999-6B0B8A4EBF6F}" destId="{7EB631B8-E912-454D-A502-97E9495F452B}" srcOrd="1"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796AC9-9129-4EEB-AA36-BD9D808952B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ACAE686-E6F8-4FF1-9B2E-205929A29E6D}">
      <dgm:prSet phldrT="[Text]"/>
      <dgm:spPr/>
      <dgm:t>
        <a:bodyPr/>
        <a:lstStyle/>
        <a:p>
          <a:r>
            <a:rPr lang="en-GB" dirty="0"/>
            <a:t>Biological</a:t>
          </a:r>
        </a:p>
      </dgm:t>
    </dgm:pt>
    <dgm:pt modelId="{3D1C1F66-4F7D-42FF-8DE1-D57F2DEBEC00}" type="parTrans" cxnId="{8CA365F7-2707-4CB1-85A9-87F0456EBE15}">
      <dgm:prSet/>
      <dgm:spPr/>
      <dgm:t>
        <a:bodyPr/>
        <a:lstStyle/>
        <a:p>
          <a:endParaRPr lang="en-GB"/>
        </a:p>
      </dgm:t>
    </dgm:pt>
    <dgm:pt modelId="{07C1DA0A-362C-4980-86FC-83615A4504C9}" type="sibTrans" cxnId="{8CA365F7-2707-4CB1-85A9-87F0456EBE15}">
      <dgm:prSet/>
      <dgm:spPr/>
      <dgm:t>
        <a:bodyPr/>
        <a:lstStyle/>
        <a:p>
          <a:endParaRPr lang="en-GB"/>
        </a:p>
      </dgm:t>
    </dgm:pt>
    <dgm:pt modelId="{4AE5D0AA-4719-470E-84D9-4AADCCA26EBC}">
      <dgm:prSet/>
      <dgm:spPr/>
      <dgm:t>
        <a:bodyPr/>
        <a:lstStyle/>
        <a:p>
          <a:r>
            <a:rPr lang="en-GB" dirty="0"/>
            <a:t>Levels of neurotransmitters in the brain. </a:t>
          </a:r>
        </a:p>
      </dgm:t>
    </dgm:pt>
    <dgm:pt modelId="{0A4D253D-2EB6-4346-B6E6-7C02BE00EF21}" type="parTrans" cxnId="{0D89F49C-0206-409F-B941-4981026F5E4D}">
      <dgm:prSet/>
      <dgm:spPr/>
      <dgm:t>
        <a:bodyPr/>
        <a:lstStyle/>
        <a:p>
          <a:endParaRPr lang="en-GB"/>
        </a:p>
      </dgm:t>
    </dgm:pt>
    <dgm:pt modelId="{028CAC22-8152-4AF6-A507-9629367F8F4A}" type="sibTrans" cxnId="{0D89F49C-0206-409F-B941-4981026F5E4D}">
      <dgm:prSet/>
      <dgm:spPr/>
      <dgm:t>
        <a:bodyPr/>
        <a:lstStyle/>
        <a:p>
          <a:endParaRPr lang="en-GB"/>
        </a:p>
      </dgm:t>
    </dgm:pt>
    <dgm:pt modelId="{542F7912-329D-44A9-A8B6-1B13FCADE53B}">
      <dgm:prSet phldrT="[Text]"/>
      <dgm:spPr/>
      <dgm:t>
        <a:bodyPr/>
        <a:lstStyle/>
        <a:p>
          <a:r>
            <a:rPr lang="en-GB" dirty="0"/>
            <a:t>Psychological </a:t>
          </a:r>
        </a:p>
      </dgm:t>
    </dgm:pt>
    <dgm:pt modelId="{D4015527-3802-4003-9CAC-9AB99A6319F4}" type="parTrans" cxnId="{9A0C2C83-AF57-4248-9520-74E3F1D6A647}">
      <dgm:prSet/>
      <dgm:spPr/>
      <dgm:t>
        <a:bodyPr/>
        <a:lstStyle/>
        <a:p>
          <a:endParaRPr lang="en-GB"/>
        </a:p>
      </dgm:t>
    </dgm:pt>
    <dgm:pt modelId="{362E9FE3-2C86-4D48-84C8-C09F745D94F1}" type="sibTrans" cxnId="{9A0C2C83-AF57-4248-9520-74E3F1D6A647}">
      <dgm:prSet/>
      <dgm:spPr/>
      <dgm:t>
        <a:bodyPr/>
        <a:lstStyle/>
        <a:p>
          <a:endParaRPr lang="en-GB"/>
        </a:p>
      </dgm:t>
    </dgm:pt>
    <dgm:pt modelId="{AB37B2F7-9010-4E4E-873C-F816711BAEF9}">
      <dgm:prSet/>
      <dgm:spPr/>
      <dgm:t>
        <a:bodyPr/>
        <a:lstStyle/>
        <a:p>
          <a:r>
            <a:rPr lang="en-GB" dirty="0"/>
            <a:t>Behavioural explanations</a:t>
          </a:r>
        </a:p>
      </dgm:t>
    </dgm:pt>
    <dgm:pt modelId="{3EE915F5-5438-4A3F-99DF-9E66A9197B51}" type="parTrans" cxnId="{E1A8FCFD-69EB-4B56-9F62-195D13BF673D}">
      <dgm:prSet/>
      <dgm:spPr/>
      <dgm:t>
        <a:bodyPr/>
        <a:lstStyle/>
        <a:p>
          <a:endParaRPr lang="en-GB"/>
        </a:p>
      </dgm:t>
    </dgm:pt>
    <dgm:pt modelId="{65D36896-209B-40A5-BA11-C7491320FB6B}" type="sibTrans" cxnId="{E1A8FCFD-69EB-4B56-9F62-195D13BF673D}">
      <dgm:prSet/>
      <dgm:spPr/>
      <dgm:t>
        <a:bodyPr/>
        <a:lstStyle/>
        <a:p>
          <a:endParaRPr lang="en-GB"/>
        </a:p>
      </dgm:t>
    </dgm:pt>
    <dgm:pt modelId="{BF2D8080-AD35-4DBF-AD9D-F699E0832DF5}">
      <dgm:prSet phldrT="[Text]"/>
      <dgm:spPr/>
      <dgm:t>
        <a:bodyPr/>
        <a:lstStyle/>
        <a:p>
          <a:r>
            <a:rPr lang="en-GB" dirty="0"/>
            <a:t>Social </a:t>
          </a:r>
        </a:p>
      </dgm:t>
    </dgm:pt>
    <dgm:pt modelId="{01EDA95B-D0EF-44C0-85B0-3DC1898A6F7B}" type="parTrans" cxnId="{1A3FE15A-073C-476C-8B83-8B940447FEDD}">
      <dgm:prSet/>
      <dgm:spPr/>
      <dgm:t>
        <a:bodyPr/>
        <a:lstStyle/>
        <a:p>
          <a:endParaRPr lang="en-GB"/>
        </a:p>
      </dgm:t>
    </dgm:pt>
    <dgm:pt modelId="{F98E79DD-F5FC-43A3-B9AA-17946B41493C}" type="sibTrans" cxnId="{1A3FE15A-073C-476C-8B83-8B940447FEDD}">
      <dgm:prSet/>
      <dgm:spPr/>
      <dgm:t>
        <a:bodyPr/>
        <a:lstStyle/>
        <a:p>
          <a:endParaRPr lang="en-GB"/>
        </a:p>
      </dgm:t>
    </dgm:pt>
    <dgm:pt modelId="{DC4DA4A7-9E27-4DB3-8E5B-6BDE7676508F}">
      <dgm:prSet phldrT="[Text]"/>
      <dgm:spPr/>
      <dgm:t>
        <a:bodyPr/>
        <a:lstStyle/>
        <a:p>
          <a:r>
            <a:rPr lang="en-GB" dirty="0"/>
            <a:t>Social learning </a:t>
          </a:r>
        </a:p>
      </dgm:t>
    </dgm:pt>
    <dgm:pt modelId="{BC352850-36FB-49A6-860C-DFF2B7E9155E}" type="parTrans" cxnId="{C2294783-5ECF-4E25-8EEE-9762394C6AD1}">
      <dgm:prSet/>
      <dgm:spPr/>
      <dgm:t>
        <a:bodyPr/>
        <a:lstStyle/>
        <a:p>
          <a:endParaRPr lang="en-GB"/>
        </a:p>
      </dgm:t>
    </dgm:pt>
    <dgm:pt modelId="{560FB16C-F7DC-4769-8310-2ED081F58171}" type="sibTrans" cxnId="{C2294783-5ECF-4E25-8EEE-9762394C6AD1}">
      <dgm:prSet/>
      <dgm:spPr/>
      <dgm:t>
        <a:bodyPr/>
        <a:lstStyle/>
        <a:p>
          <a:endParaRPr lang="en-GB"/>
        </a:p>
      </dgm:t>
    </dgm:pt>
    <dgm:pt modelId="{69765C88-E5B7-4C51-964E-9D8B1C4AE1A7}">
      <dgm:prSet phldrT="[Text]"/>
      <dgm:spPr/>
      <dgm:t>
        <a:bodyPr/>
        <a:lstStyle/>
        <a:p>
          <a:r>
            <a:rPr lang="en-GB" dirty="0"/>
            <a:t>Cultural </a:t>
          </a:r>
        </a:p>
      </dgm:t>
    </dgm:pt>
    <dgm:pt modelId="{C98D6755-C822-458F-8EFB-E9D436AE0895}" type="parTrans" cxnId="{18A06C73-08E6-48CF-AC50-0AE2540760BB}">
      <dgm:prSet/>
      <dgm:spPr/>
      <dgm:t>
        <a:bodyPr/>
        <a:lstStyle/>
        <a:p>
          <a:endParaRPr lang="en-GB"/>
        </a:p>
      </dgm:t>
    </dgm:pt>
    <dgm:pt modelId="{1075237B-19E0-4652-819B-922DC9232CF1}" type="sibTrans" cxnId="{18A06C73-08E6-48CF-AC50-0AE2540760BB}">
      <dgm:prSet/>
      <dgm:spPr/>
      <dgm:t>
        <a:bodyPr/>
        <a:lstStyle/>
        <a:p>
          <a:endParaRPr lang="en-GB"/>
        </a:p>
      </dgm:t>
    </dgm:pt>
    <dgm:pt modelId="{FE080A3B-CDE6-42EE-8930-7BD3A14E5B96}">
      <dgm:prSet/>
      <dgm:spPr/>
      <dgm:t>
        <a:bodyPr/>
        <a:lstStyle/>
        <a:p>
          <a:r>
            <a:rPr lang="en-GB" dirty="0"/>
            <a:t>Brain structure</a:t>
          </a:r>
          <a:endParaRPr lang="en-US" dirty="0"/>
        </a:p>
      </dgm:t>
    </dgm:pt>
    <dgm:pt modelId="{AAE0BC08-06F9-4BB7-9CB2-8C0B82231E5B}" type="parTrans" cxnId="{655F22E1-98D5-4C2F-810D-35504E9CFB56}">
      <dgm:prSet/>
      <dgm:spPr/>
      <dgm:t>
        <a:bodyPr/>
        <a:lstStyle/>
        <a:p>
          <a:endParaRPr lang="en-GB"/>
        </a:p>
      </dgm:t>
    </dgm:pt>
    <dgm:pt modelId="{F36BC583-BE0B-4B58-8C42-0FA5314ADE36}" type="sibTrans" cxnId="{655F22E1-98D5-4C2F-810D-35504E9CFB56}">
      <dgm:prSet/>
      <dgm:spPr/>
      <dgm:t>
        <a:bodyPr/>
        <a:lstStyle/>
        <a:p>
          <a:endParaRPr lang="en-GB"/>
        </a:p>
      </dgm:t>
    </dgm:pt>
    <dgm:pt modelId="{CE255753-6B6D-4505-980F-AC843B56EEF9}">
      <dgm:prSet/>
      <dgm:spPr/>
      <dgm:t>
        <a:bodyPr/>
        <a:lstStyle/>
        <a:p>
          <a:r>
            <a:rPr lang="en-GB" dirty="0"/>
            <a:t>Genes</a:t>
          </a:r>
          <a:endParaRPr lang="en-US" dirty="0"/>
        </a:p>
      </dgm:t>
    </dgm:pt>
    <dgm:pt modelId="{F05E6783-EC5E-4644-8333-736DA9049090}" type="parTrans" cxnId="{E9D5E22E-6E6F-439F-B91C-5D5D80C79946}">
      <dgm:prSet/>
      <dgm:spPr/>
      <dgm:t>
        <a:bodyPr/>
        <a:lstStyle/>
        <a:p>
          <a:endParaRPr lang="en-GB"/>
        </a:p>
      </dgm:t>
    </dgm:pt>
    <dgm:pt modelId="{28225365-578A-4307-B4C7-FC79E4253DE0}" type="sibTrans" cxnId="{E9D5E22E-6E6F-439F-B91C-5D5D80C79946}">
      <dgm:prSet/>
      <dgm:spPr/>
      <dgm:t>
        <a:bodyPr/>
        <a:lstStyle/>
        <a:p>
          <a:endParaRPr lang="en-GB"/>
        </a:p>
      </dgm:t>
    </dgm:pt>
    <dgm:pt modelId="{85669D25-7CE8-48D4-9471-654729A8C439}">
      <dgm:prSet/>
      <dgm:spPr/>
      <dgm:t>
        <a:bodyPr/>
        <a:lstStyle/>
        <a:p>
          <a:r>
            <a:rPr lang="en-GB" dirty="0"/>
            <a:t>Cognitive explanations</a:t>
          </a:r>
          <a:endParaRPr lang="en-US" dirty="0"/>
        </a:p>
      </dgm:t>
    </dgm:pt>
    <dgm:pt modelId="{868684F8-C943-4F2B-9A2D-4CA66A51FBDC}" type="parTrans" cxnId="{0DFCB6B3-BF69-4FB0-9F64-B7180E2BA729}">
      <dgm:prSet/>
      <dgm:spPr/>
      <dgm:t>
        <a:bodyPr/>
        <a:lstStyle/>
        <a:p>
          <a:endParaRPr lang="en-GB"/>
        </a:p>
      </dgm:t>
    </dgm:pt>
    <dgm:pt modelId="{9744B688-AADF-45DF-8BE7-43A669780D1F}" type="sibTrans" cxnId="{0DFCB6B3-BF69-4FB0-9F64-B7180E2BA729}">
      <dgm:prSet/>
      <dgm:spPr/>
      <dgm:t>
        <a:bodyPr/>
        <a:lstStyle/>
        <a:p>
          <a:endParaRPr lang="en-GB"/>
        </a:p>
      </dgm:t>
    </dgm:pt>
    <dgm:pt modelId="{4632D5A9-9A52-4442-9DE9-D6E5813F876F}">
      <dgm:prSet/>
      <dgm:spPr/>
      <dgm:t>
        <a:bodyPr/>
        <a:lstStyle/>
        <a:p>
          <a:r>
            <a:rPr lang="en-GB" dirty="0"/>
            <a:t>Psychodynamic explanations</a:t>
          </a:r>
          <a:endParaRPr lang="en-US" dirty="0"/>
        </a:p>
      </dgm:t>
    </dgm:pt>
    <dgm:pt modelId="{5B750E9C-2C88-44E7-BA14-4154F18137CC}" type="parTrans" cxnId="{843855B1-E72B-431E-80F1-321E8EDA7424}">
      <dgm:prSet/>
      <dgm:spPr/>
      <dgm:t>
        <a:bodyPr/>
        <a:lstStyle/>
        <a:p>
          <a:endParaRPr lang="en-GB"/>
        </a:p>
      </dgm:t>
    </dgm:pt>
    <dgm:pt modelId="{90B45F8C-E471-428B-98DC-26A3D29EEEFD}" type="sibTrans" cxnId="{843855B1-E72B-431E-80F1-321E8EDA7424}">
      <dgm:prSet/>
      <dgm:spPr/>
      <dgm:t>
        <a:bodyPr/>
        <a:lstStyle/>
        <a:p>
          <a:endParaRPr lang="en-GB"/>
        </a:p>
      </dgm:t>
    </dgm:pt>
    <dgm:pt modelId="{773D72A9-0010-44E4-97FA-C94E9773622B}">
      <dgm:prSet/>
      <dgm:spPr/>
      <dgm:t>
        <a:bodyPr/>
        <a:lstStyle/>
        <a:p>
          <a:r>
            <a:rPr lang="en-US" dirty="0"/>
            <a:t>Psychodynamic</a:t>
          </a:r>
        </a:p>
      </dgm:t>
    </dgm:pt>
    <dgm:pt modelId="{E5D5E1DF-808D-4A08-BFE8-2627290015DE}" type="parTrans" cxnId="{FC7DBCF5-08C3-49F9-96E0-96F746B77A5A}">
      <dgm:prSet/>
      <dgm:spPr/>
      <dgm:t>
        <a:bodyPr/>
        <a:lstStyle/>
        <a:p>
          <a:endParaRPr lang="en-GB"/>
        </a:p>
      </dgm:t>
    </dgm:pt>
    <dgm:pt modelId="{2910A47B-46C5-4378-A813-5E4E23764C69}" type="sibTrans" cxnId="{FC7DBCF5-08C3-49F9-96E0-96F746B77A5A}">
      <dgm:prSet/>
      <dgm:spPr/>
      <dgm:t>
        <a:bodyPr/>
        <a:lstStyle/>
        <a:p>
          <a:endParaRPr lang="en-GB"/>
        </a:p>
      </dgm:t>
    </dgm:pt>
    <dgm:pt modelId="{79A89879-2369-47A9-B636-21F98EA8EC6B}">
      <dgm:prSet/>
      <dgm:spPr/>
      <dgm:t>
        <a:bodyPr/>
        <a:lstStyle/>
        <a:p>
          <a:r>
            <a:rPr lang="en-US" dirty="0"/>
            <a:t>Ego developed coping </a:t>
          </a:r>
          <a:r>
            <a:rPr lang="en-US" dirty="0" err="1"/>
            <a:t>behaviour</a:t>
          </a:r>
          <a:r>
            <a:rPr lang="en-US" dirty="0"/>
            <a:t> to address unacceptable but partially repressed wishes and impulses by Id </a:t>
          </a:r>
        </a:p>
      </dgm:t>
    </dgm:pt>
    <dgm:pt modelId="{95DB3F40-0BD5-43D0-9322-8602C88DB2FD}" type="parTrans" cxnId="{CDCE15D1-EB35-48ED-BDE2-B0D351FC9C47}">
      <dgm:prSet/>
      <dgm:spPr/>
      <dgm:t>
        <a:bodyPr/>
        <a:lstStyle/>
        <a:p>
          <a:endParaRPr lang="en-GB"/>
        </a:p>
      </dgm:t>
    </dgm:pt>
    <dgm:pt modelId="{48D7479C-1A1A-4EF4-AFC1-76FE70961954}" type="sibTrans" cxnId="{CDCE15D1-EB35-48ED-BDE2-B0D351FC9C47}">
      <dgm:prSet/>
      <dgm:spPr/>
      <dgm:t>
        <a:bodyPr/>
        <a:lstStyle/>
        <a:p>
          <a:endParaRPr lang="en-GB"/>
        </a:p>
      </dgm:t>
    </dgm:pt>
    <dgm:pt modelId="{F1470DC1-F3D4-4594-9B06-CFBDE2FC33CD}" type="pres">
      <dgm:prSet presAssocID="{D2796AC9-9129-4EEB-AA36-BD9D808952BC}" presName="Name0" presStyleCnt="0">
        <dgm:presLayoutVars>
          <dgm:dir/>
          <dgm:animLvl val="lvl"/>
          <dgm:resizeHandles val="exact"/>
        </dgm:presLayoutVars>
      </dgm:prSet>
      <dgm:spPr/>
    </dgm:pt>
    <dgm:pt modelId="{43B5B29E-9957-4496-9FA4-68B62DF8499D}" type="pres">
      <dgm:prSet presAssocID="{1ACAE686-E6F8-4FF1-9B2E-205929A29E6D}" presName="composite" presStyleCnt="0"/>
      <dgm:spPr/>
    </dgm:pt>
    <dgm:pt modelId="{EB5F9154-E2C7-453D-85C3-405487E52DFB}" type="pres">
      <dgm:prSet presAssocID="{1ACAE686-E6F8-4FF1-9B2E-205929A29E6D}" presName="parTx" presStyleLbl="alignNode1" presStyleIdx="0" presStyleCnt="4">
        <dgm:presLayoutVars>
          <dgm:chMax val="0"/>
          <dgm:chPref val="0"/>
          <dgm:bulletEnabled val="1"/>
        </dgm:presLayoutVars>
      </dgm:prSet>
      <dgm:spPr/>
    </dgm:pt>
    <dgm:pt modelId="{0602EB51-C885-4C76-BB92-D02FFC3E4E3D}" type="pres">
      <dgm:prSet presAssocID="{1ACAE686-E6F8-4FF1-9B2E-205929A29E6D}" presName="desTx" presStyleLbl="alignAccFollowNode1" presStyleIdx="0" presStyleCnt="4">
        <dgm:presLayoutVars>
          <dgm:bulletEnabled val="1"/>
        </dgm:presLayoutVars>
      </dgm:prSet>
      <dgm:spPr/>
    </dgm:pt>
    <dgm:pt modelId="{02C91F95-9AD2-4575-AF05-D886881B1BDB}" type="pres">
      <dgm:prSet presAssocID="{07C1DA0A-362C-4980-86FC-83615A4504C9}" presName="space" presStyleCnt="0"/>
      <dgm:spPr/>
    </dgm:pt>
    <dgm:pt modelId="{966B598D-CC73-4FD1-9FC0-307581939663}" type="pres">
      <dgm:prSet presAssocID="{542F7912-329D-44A9-A8B6-1B13FCADE53B}" presName="composite" presStyleCnt="0"/>
      <dgm:spPr/>
    </dgm:pt>
    <dgm:pt modelId="{1C0FF150-B92C-4EA1-AFA9-DFFC341AA7DF}" type="pres">
      <dgm:prSet presAssocID="{542F7912-329D-44A9-A8B6-1B13FCADE53B}" presName="parTx" presStyleLbl="alignNode1" presStyleIdx="1" presStyleCnt="4">
        <dgm:presLayoutVars>
          <dgm:chMax val="0"/>
          <dgm:chPref val="0"/>
          <dgm:bulletEnabled val="1"/>
        </dgm:presLayoutVars>
      </dgm:prSet>
      <dgm:spPr/>
    </dgm:pt>
    <dgm:pt modelId="{9129542C-0CB9-4C57-90FC-6ECC6719F7F5}" type="pres">
      <dgm:prSet presAssocID="{542F7912-329D-44A9-A8B6-1B13FCADE53B}" presName="desTx" presStyleLbl="alignAccFollowNode1" presStyleIdx="1" presStyleCnt="4">
        <dgm:presLayoutVars>
          <dgm:bulletEnabled val="1"/>
        </dgm:presLayoutVars>
      </dgm:prSet>
      <dgm:spPr/>
    </dgm:pt>
    <dgm:pt modelId="{D5802130-C11E-4279-BB13-10AB4B0EFB8E}" type="pres">
      <dgm:prSet presAssocID="{362E9FE3-2C86-4D48-84C8-C09F745D94F1}" presName="space" presStyleCnt="0"/>
      <dgm:spPr/>
    </dgm:pt>
    <dgm:pt modelId="{9BF5DE8C-CC68-4EC3-AF1B-DBF4A9046628}" type="pres">
      <dgm:prSet presAssocID="{773D72A9-0010-44E4-97FA-C94E9773622B}" presName="composite" presStyleCnt="0"/>
      <dgm:spPr/>
    </dgm:pt>
    <dgm:pt modelId="{517D2B4D-EFB3-4CB9-99F5-1E19FEEF3B33}" type="pres">
      <dgm:prSet presAssocID="{773D72A9-0010-44E4-97FA-C94E9773622B}" presName="parTx" presStyleLbl="alignNode1" presStyleIdx="2" presStyleCnt="4">
        <dgm:presLayoutVars>
          <dgm:chMax val="0"/>
          <dgm:chPref val="0"/>
          <dgm:bulletEnabled val="1"/>
        </dgm:presLayoutVars>
      </dgm:prSet>
      <dgm:spPr/>
    </dgm:pt>
    <dgm:pt modelId="{659705ED-EB10-4352-A251-8D6579A03C2A}" type="pres">
      <dgm:prSet presAssocID="{773D72A9-0010-44E4-97FA-C94E9773622B}" presName="desTx" presStyleLbl="alignAccFollowNode1" presStyleIdx="2" presStyleCnt="4">
        <dgm:presLayoutVars>
          <dgm:bulletEnabled val="1"/>
        </dgm:presLayoutVars>
      </dgm:prSet>
      <dgm:spPr/>
    </dgm:pt>
    <dgm:pt modelId="{4FA2E3F9-FE80-4096-943B-432619112E26}" type="pres">
      <dgm:prSet presAssocID="{2910A47B-46C5-4378-A813-5E4E23764C69}" presName="space" presStyleCnt="0"/>
      <dgm:spPr/>
    </dgm:pt>
    <dgm:pt modelId="{661E2C70-9E5E-4F13-9EF0-02E1DB7B9D6C}" type="pres">
      <dgm:prSet presAssocID="{BF2D8080-AD35-4DBF-AD9D-F699E0832DF5}" presName="composite" presStyleCnt="0"/>
      <dgm:spPr/>
    </dgm:pt>
    <dgm:pt modelId="{232D19F7-129C-4929-A50F-6A0DA8B36BAE}" type="pres">
      <dgm:prSet presAssocID="{BF2D8080-AD35-4DBF-AD9D-F699E0832DF5}" presName="parTx" presStyleLbl="alignNode1" presStyleIdx="3" presStyleCnt="4">
        <dgm:presLayoutVars>
          <dgm:chMax val="0"/>
          <dgm:chPref val="0"/>
          <dgm:bulletEnabled val="1"/>
        </dgm:presLayoutVars>
      </dgm:prSet>
      <dgm:spPr/>
    </dgm:pt>
    <dgm:pt modelId="{50DE5D8C-32AD-455A-8077-8E9ED3616F2F}" type="pres">
      <dgm:prSet presAssocID="{BF2D8080-AD35-4DBF-AD9D-F699E0832DF5}" presName="desTx" presStyleLbl="alignAccFollowNode1" presStyleIdx="3" presStyleCnt="4">
        <dgm:presLayoutVars>
          <dgm:bulletEnabled val="1"/>
        </dgm:presLayoutVars>
      </dgm:prSet>
      <dgm:spPr/>
    </dgm:pt>
  </dgm:ptLst>
  <dgm:cxnLst>
    <dgm:cxn modelId="{69310600-109E-42DA-A303-C29EF32630A5}" type="presOf" srcId="{69765C88-E5B7-4C51-964E-9D8B1C4AE1A7}" destId="{50DE5D8C-32AD-455A-8077-8E9ED3616F2F}" srcOrd="0" destOrd="1" presId="urn:microsoft.com/office/officeart/2005/8/layout/hList1"/>
    <dgm:cxn modelId="{255F5D0F-A413-4F3D-979C-3CBB93FC1B92}" type="presOf" srcId="{1ACAE686-E6F8-4FF1-9B2E-205929A29E6D}" destId="{EB5F9154-E2C7-453D-85C3-405487E52DFB}" srcOrd="0" destOrd="0" presId="urn:microsoft.com/office/officeart/2005/8/layout/hList1"/>
    <dgm:cxn modelId="{0C62E213-C712-4F36-A7AE-D1255D84F458}" type="presOf" srcId="{4632D5A9-9A52-4442-9DE9-D6E5813F876F}" destId="{9129542C-0CB9-4C57-90FC-6ECC6719F7F5}" srcOrd="0" destOrd="2" presId="urn:microsoft.com/office/officeart/2005/8/layout/hList1"/>
    <dgm:cxn modelId="{E9D5E22E-6E6F-439F-B91C-5D5D80C79946}" srcId="{1ACAE686-E6F8-4FF1-9B2E-205929A29E6D}" destId="{CE255753-6B6D-4505-980F-AC843B56EEF9}" srcOrd="2" destOrd="0" parTransId="{F05E6783-EC5E-4644-8333-736DA9049090}" sibTransId="{28225365-578A-4307-B4C7-FC79E4253DE0}"/>
    <dgm:cxn modelId="{62E24834-607B-4BCA-9FC5-0162C3269126}" type="presOf" srcId="{AB37B2F7-9010-4E4E-873C-F816711BAEF9}" destId="{9129542C-0CB9-4C57-90FC-6ECC6719F7F5}" srcOrd="0" destOrd="0" presId="urn:microsoft.com/office/officeart/2005/8/layout/hList1"/>
    <dgm:cxn modelId="{9F8DEA5E-2829-4DF3-BA4E-2AE245C1B45E}" type="presOf" srcId="{D2796AC9-9129-4EEB-AA36-BD9D808952BC}" destId="{F1470DC1-F3D4-4594-9B06-CFBDE2FC33CD}" srcOrd="0" destOrd="0" presId="urn:microsoft.com/office/officeart/2005/8/layout/hList1"/>
    <dgm:cxn modelId="{CFC33F47-46ED-42ED-ADB1-9AC0D4D21DA5}" type="presOf" srcId="{DC4DA4A7-9E27-4DB3-8E5B-6BDE7676508F}" destId="{50DE5D8C-32AD-455A-8077-8E9ED3616F2F}" srcOrd="0" destOrd="0" presId="urn:microsoft.com/office/officeart/2005/8/layout/hList1"/>
    <dgm:cxn modelId="{18A06C73-08E6-48CF-AC50-0AE2540760BB}" srcId="{BF2D8080-AD35-4DBF-AD9D-F699E0832DF5}" destId="{69765C88-E5B7-4C51-964E-9D8B1C4AE1A7}" srcOrd="1" destOrd="0" parTransId="{C98D6755-C822-458F-8EFB-E9D436AE0895}" sibTransId="{1075237B-19E0-4652-819B-922DC9232CF1}"/>
    <dgm:cxn modelId="{35549D57-C595-4F90-80F5-77ABC1222A7A}" type="presOf" srcId="{4AE5D0AA-4719-470E-84D9-4AADCCA26EBC}" destId="{0602EB51-C885-4C76-BB92-D02FFC3E4E3D}" srcOrd="0" destOrd="0" presId="urn:microsoft.com/office/officeart/2005/8/layout/hList1"/>
    <dgm:cxn modelId="{1A3FE15A-073C-476C-8B83-8B940447FEDD}" srcId="{D2796AC9-9129-4EEB-AA36-BD9D808952BC}" destId="{BF2D8080-AD35-4DBF-AD9D-F699E0832DF5}" srcOrd="3" destOrd="0" parTransId="{01EDA95B-D0EF-44C0-85B0-3DC1898A6F7B}" sibTransId="{F98E79DD-F5FC-43A3-B9AA-17946B41493C}"/>
    <dgm:cxn modelId="{9A0C2C83-AF57-4248-9520-74E3F1D6A647}" srcId="{D2796AC9-9129-4EEB-AA36-BD9D808952BC}" destId="{542F7912-329D-44A9-A8B6-1B13FCADE53B}" srcOrd="1" destOrd="0" parTransId="{D4015527-3802-4003-9CAC-9AB99A6319F4}" sibTransId="{362E9FE3-2C86-4D48-84C8-C09F745D94F1}"/>
    <dgm:cxn modelId="{C2294783-5ECF-4E25-8EEE-9762394C6AD1}" srcId="{BF2D8080-AD35-4DBF-AD9D-F699E0832DF5}" destId="{DC4DA4A7-9E27-4DB3-8E5B-6BDE7676508F}" srcOrd="0" destOrd="0" parTransId="{BC352850-36FB-49A6-860C-DFF2B7E9155E}" sibTransId="{560FB16C-F7DC-4769-8310-2ED081F58171}"/>
    <dgm:cxn modelId="{85AE6789-01E4-4929-941B-D608B4B2447E}" type="presOf" srcId="{CE255753-6B6D-4505-980F-AC843B56EEF9}" destId="{0602EB51-C885-4C76-BB92-D02FFC3E4E3D}" srcOrd="0" destOrd="2" presId="urn:microsoft.com/office/officeart/2005/8/layout/hList1"/>
    <dgm:cxn modelId="{0D89F49C-0206-409F-B941-4981026F5E4D}" srcId="{1ACAE686-E6F8-4FF1-9B2E-205929A29E6D}" destId="{4AE5D0AA-4719-470E-84D9-4AADCCA26EBC}" srcOrd="0" destOrd="0" parTransId="{0A4D253D-2EB6-4346-B6E6-7C02BE00EF21}" sibTransId="{028CAC22-8152-4AF6-A507-9629367F8F4A}"/>
    <dgm:cxn modelId="{FF54299E-ECEC-4DB9-8B30-487F23A66AC9}" type="presOf" srcId="{BF2D8080-AD35-4DBF-AD9D-F699E0832DF5}" destId="{232D19F7-129C-4929-A50F-6A0DA8B36BAE}" srcOrd="0" destOrd="0" presId="urn:microsoft.com/office/officeart/2005/8/layout/hList1"/>
    <dgm:cxn modelId="{5BDF58A4-8D6B-4F2A-92B6-8CDFEAD912E6}" type="presOf" srcId="{85669D25-7CE8-48D4-9471-654729A8C439}" destId="{9129542C-0CB9-4C57-90FC-6ECC6719F7F5}" srcOrd="0" destOrd="1" presId="urn:microsoft.com/office/officeart/2005/8/layout/hList1"/>
    <dgm:cxn modelId="{E75739B0-74C0-4D5E-923C-1E268B39EF2F}" type="presOf" srcId="{79A89879-2369-47A9-B636-21F98EA8EC6B}" destId="{659705ED-EB10-4352-A251-8D6579A03C2A}" srcOrd="0" destOrd="0" presId="urn:microsoft.com/office/officeart/2005/8/layout/hList1"/>
    <dgm:cxn modelId="{843855B1-E72B-431E-80F1-321E8EDA7424}" srcId="{542F7912-329D-44A9-A8B6-1B13FCADE53B}" destId="{4632D5A9-9A52-4442-9DE9-D6E5813F876F}" srcOrd="2" destOrd="0" parTransId="{5B750E9C-2C88-44E7-BA14-4154F18137CC}" sibTransId="{90B45F8C-E471-428B-98DC-26A3D29EEEFD}"/>
    <dgm:cxn modelId="{1913C1B2-4CDC-4F23-B4F2-9A8C2D5F8191}" type="presOf" srcId="{542F7912-329D-44A9-A8B6-1B13FCADE53B}" destId="{1C0FF150-B92C-4EA1-AFA9-DFFC341AA7DF}" srcOrd="0" destOrd="0" presId="urn:microsoft.com/office/officeart/2005/8/layout/hList1"/>
    <dgm:cxn modelId="{0DFCB6B3-BF69-4FB0-9F64-B7180E2BA729}" srcId="{542F7912-329D-44A9-A8B6-1B13FCADE53B}" destId="{85669D25-7CE8-48D4-9471-654729A8C439}" srcOrd="1" destOrd="0" parTransId="{868684F8-C943-4F2B-9A2D-4CA66A51FBDC}" sibTransId="{9744B688-AADF-45DF-8BE7-43A669780D1F}"/>
    <dgm:cxn modelId="{7E6E9EC0-FFD9-4B8D-AAC7-CAB2BF7659F3}" type="presOf" srcId="{773D72A9-0010-44E4-97FA-C94E9773622B}" destId="{517D2B4D-EFB3-4CB9-99F5-1E19FEEF3B33}" srcOrd="0" destOrd="0" presId="urn:microsoft.com/office/officeart/2005/8/layout/hList1"/>
    <dgm:cxn modelId="{CDCE15D1-EB35-48ED-BDE2-B0D351FC9C47}" srcId="{773D72A9-0010-44E4-97FA-C94E9773622B}" destId="{79A89879-2369-47A9-B636-21F98EA8EC6B}" srcOrd="0" destOrd="0" parTransId="{95DB3F40-0BD5-43D0-9322-8602C88DB2FD}" sibTransId="{48D7479C-1A1A-4EF4-AFC1-76FE70961954}"/>
    <dgm:cxn modelId="{CD2AD5D3-1D49-4989-AEF2-9DC1A45DCE7F}" type="presOf" srcId="{FE080A3B-CDE6-42EE-8930-7BD3A14E5B96}" destId="{0602EB51-C885-4C76-BB92-D02FFC3E4E3D}" srcOrd="0" destOrd="1" presId="urn:microsoft.com/office/officeart/2005/8/layout/hList1"/>
    <dgm:cxn modelId="{655F22E1-98D5-4C2F-810D-35504E9CFB56}" srcId="{1ACAE686-E6F8-4FF1-9B2E-205929A29E6D}" destId="{FE080A3B-CDE6-42EE-8930-7BD3A14E5B96}" srcOrd="1" destOrd="0" parTransId="{AAE0BC08-06F9-4BB7-9CB2-8C0B82231E5B}" sibTransId="{F36BC583-BE0B-4B58-8C42-0FA5314ADE36}"/>
    <dgm:cxn modelId="{FC7DBCF5-08C3-49F9-96E0-96F746B77A5A}" srcId="{D2796AC9-9129-4EEB-AA36-BD9D808952BC}" destId="{773D72A9-0010-44E4-97FA-C94E9773622B}" srcOrd="2" destOrd="0" parTransId="{E5D5E1DF-808D-4A08-BFE8-2627290015DE}" sibTransId="{2910A47B-46C5-4378-A813-5E4E23764C69}"/>
    <dgm:cxn modelId="{8CA365F7-2707-4CB1-85A9-87F0456EBE15}" srcId="{D2796AC9-9129-4EEB-AA36-BD9D808952BC}" destId="{1ACAE686-E6F8-4FF1-9B2E-205929A29E6D}" srcOrd="0" destOrd="0" parTransId="{3D1C1F66-4F7D-42FF-8DE1-D57F2DEBEC00}" sibTransId="{07C1DA0A-362C-4980-86FC-83615A4504C9}"/>
    <dgm:cxn modelId="{E1A8FCFD-69EB-4B56-9F62-195D13BF673D}" srcId="{542F7912-329D-44A9-A8B6-1B13FCADE53B}" destId="{AB37B2F7-9010-4E4E-873C-F816711BAEF9}" srcOrd="0" destOrd="0" parTransId="{3EE915F5-5438-4A3F-99DF-9E66A9197B51}" sibTransId="{65D36896-209B-40A5-BA11-C7491320FB6B}"/>
    <dgm:cxn modelId="{28CB01CF-07B5-4335-9A7B-4275F7A5E0E5}" type="presParOf" srcId="{F1470DC1-F3D4-4594-9B06-CFBDE2FC33CD}" destId="{43B5B29E-9957-4496-9FA4-68B62DF8499D}" srcOrd="0" destOrd="0" presId="urn:microsoft.com/office/officeart/2005/8/layout/hList1"/>
    <dgm:cxn modelId="{5DCE1825-615A-49A7-9651-D5FAE000E23B}" type="presParOf" srcId="{43B5B29E-9957-4496-9FA4-68B62DF8499D}" destId="{EB5F9154-E2C7-453D-85C3-405487E52DFB}" srcOrd="0" destOrd="0" presId="urn:microsoft.com/office/officeart/2005/8/layout/hList1"/>
    <dgm:cxn modelId="{C444A8BD-BCE3-4328-8EC9-7C626A2D252F}" type="presParOf" srcId="{43B5B29E-9957-4496-9FA4-68B62DF8499D}" destId="{0602EB51-C885-4C76-BB92-D02FFC3E4E3D}" srcOrd="1" destOrd="0" presId="urn:microsoft.com/office/officeart/2005/8/layout/hList1"/>
    <dgm:cxn modelId="{A7C66D00-A5D9-4A54-A210-E7121F888789}" type="presParOf" srcId="{F1470DC1-F3D4-4594-9B06-CFBDE2FC33CD}" destId="{02C91F95-9AD2-4575-AF05-D886881B1BDB}" srcOrd="1" destOrd="0" presId="urn:microsoft.com/office/officeart/2005/8/layout/hList1"/>
    <dgm:cxn modelId="{8D98D1A7-7C4B-4BF5-BC5E-F84D3647D6C2}" type="presParOf" srcId="{F1470DC1-F3D4-4594-9B06-CFBDE2FC33CD}" destId="{966B598D-CC73-4FD1-9FC0-307581939663}" srcOrd="2" destOrd="0" presId="urn:microsoft.com/office/officeart/2005/8/layout/hList1"/>
    <dgm:cxn modelId="{F4351174-4EE1-4580-8DB3-9EA8E3C775BD}" type="presParOf" srcId="{966B598D-CC73-4FD1-9FC0-307581939663}" destId="{1C0FF150-B92C-4EA1-AFA9-DFFC341AA7DF}" srcOrd="0" destOrd="0" presId="urn:microsoft.com/office/officeart/2005/8/layout/hList1"/>
    <dgm:cxn modelId="{ACF748A9-E614-4C14-8DAF-597260F0651E}" type="presParOf" srcId="{966B598D-CC73-4FD1-9FC0-307581939663}" destId="{9129542C-0CB9-4C57-90FC-6ECC6719F7F5}" srcOrd="1" destOrd="0" presId="urn:microsoft.com/office/officeart/2005/8/layout/hList1"/>
    <dgm:cxn modelId="{44F25603-8DD0-41D4-B7F8-4DC038161134}" type="presParOf" srcId="{F1470DC1-F3D4-4594-9B06-CFBDE2FC33CD}" destId="{D5802130-C11E-4279-BB13-10AB4B0EFB8E}" srcOrd="3" destOrd="0" presId="urn:microsoft.com/office/officeart/2005/8/layout/hList1"/>
    <dgm:cxn modelId="{8E193AE3-C6E3-4DB7-B106-8FEB9A817160}" type="presParOf" srcId="{F1470DC1-F3D4-4594-9B06-CFBDE2FC33CD}" destId="{9BF5DE8C-CC68-4EC3-AF1B-DBF4A9046628}" srcOrd="4" destOrd="0" presId="urn:microsoft.com/office/officeart/2005/8/layout/hList1"/>
    <dgm:cxn modelId="{168CF1A0-9C35-4B9C-BC52-9F55666A8CD3}" type="presParOf" srcId="{9BF5DE8C-CC68-4EC3-AF1B-DBF4A9046628}" destId="{517D2B4D-EFB3-4CB9-99F5-1E19FEEF3B33}" srcOrd="0" destOrd="0" presId="urn:microsoft.com/office/officeart/2005/8/layout/hList1"/>
    <dgm:cxn modelId="{05411921-3F4F-49BA-8742-26841C92EA3B}" type="presParOf" srcId="{9BF5DE8C-CC68-4EC3-AF1B-DBF4A9046628}" destId="{659705ED-EB10-4352-A251-8D6579A03C2A}" srcOrd="1" destOrd="0" presId="urn:microsoft.com/office/officeart/2005/8/layout/hList1"/>
    <dgm:cxn modelId="{75223DA8-E5E6-4A61-9EC8-F48A0EB9A45C}" type="presParOf" srcId="{F1470DC1-F3D4-4594-9B06-CFBDE2FC33CD}" destId="{4FA2E3F9-FE80-4096-943B-432619112E26}" srcOrd="5" destOrd="0" presId="urn:microsoft.com/office/officeart/2005/8/layout/hList1"/>
    <dgm:cxn modelId="{570ECA70-3E7F-439B-9EA8-CDA535128C1A}" type="presParOf" srcId="{F1470DC1-F3D4-4594-9B06-CFBDE2FC33CD}" destId="{661E2C70-9E5E-4F13-9EF0-02E1DB7B9D6C}" srcOrd="6" destOrd="0" presId="urn:microsoft.com/office/officeart/2005/8/layout/hList1"/>
    <dgm:cxn modelId="{F82A40D2-1813-484E-B660-716459F876E9}" type="presParOf" srcId="{661E2C70-9E5E-4F13-9EF0-02E1DB7B9D6C}" destId="{232D19F7-129C-4929-A50F-6A0DA8B36BAE}" srcOrd="0" destOrd="0" presId="urn:microsoft.com/office/officeart/2005/8/layout/hList1"/>
    <dgm:cxn modelId="{9CFC4979-78D2-4A15-B10F-1E88DC4BD6E1}" type="presParOf" srcId="{661E2C70-9E5E-4F13-9EF0-02E1DB7B9D6C}" destId="{50DE5D8C-32AD-455A-8077-8E9ED3616F2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1E38F3-E3EC-4A5F-8698-91F095AD36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32D7BE-1CC3-4A2D-80E8-927F66B8055D}">
      <dgm:prSet custT="1"/>
      <dgm:spPr/>
      <dgm:t>
        <a:bodyPr/>
        <a:lstStyle/>
        <a:p>
          <a:pPr>
            <a:lnSpc>
              <a:spcPct val="100000"/>
            </a:lnSpc>
          </a:pPr>
          <a:r>
            <a:rPr lang="en-GB" sz="2800" dirty="0"/>
            <a:t>Low levels of neurotransmitters in the brain. </a:t>
          </a:r>
          <a:endParaRPr lang="en-US" sz="2800" dirty="0"/>
        </a:p>
      </dgm:t>
    </dgm:pt>
    <dgm:pt modelId="{FEF304A6-1A9C-43A1-AE76-FCBD7910C0A5}" type="parTrans" cxnId="{2CB0B964-681D-4569-A14B-90B92D679F94}">
      <dgm:prSet/>
      <dgm:spPr/>
      <dgm:t>
        <a:bodyPr/>
        <a:lstStyle/>
        <a:p>
          <a:endParaRPr lang="en-US"/>
        </a:p>
      </dgm:t>
    </dgm:pt>
    <dgm:pt modelId="{766C4015-F9EA-4A5C-BF20-DB9D85E0A1C0}" type="sibTrans" cxnId="{2CB0B964-681D-4569-A14B-90B92D679F94}">
      <dgm:prSet/>
      <dgm:spPr/>
      <dgm:t>
        <a:bodyPr/>
        <a:lstStyle/>
        <a:p>
          <a:endParaRPr lang="en-US"/>
        </a:p>
      </dgm:t>
    </dgm:pt>
    <dgm:pt modelId="{81754519-C84E-4918-A97A-A2F567404937}">
      <dgm:prSet/>
      <dgm:spPr/>
      <dgm:t>
        <a:bodyPr/>
        <a:lstStyle/>
        <a:p>
          <a:pPr>
            <a:lnSpc>
              <a:spcPct val="100000"/>
            </a:lnSpc>
          </a:pPr>
          <a:r>
            <a:rPr lang="en-GB" dirty="0"/>
            <a:t>The Orbital Frontal Cortex (OFC) just behind the eyes is the first part of the brain to register activity that may be a cause for concern in the environment. </a:t>
          </a:r>
          <a:endParaRPr lang="en-US" dirty="0"/>
        </a:p>
      </dgm:t>
    </dgm:pt>
    <dgm:pt modelId="{E2FDF24A-5CD3-41B3-A505-D05BA426356B}" type="parTrans" cxnId="{CCC81602-B818-4F05-8D4A-9C4819044BE6}">
      <dgm:prSet/>
      <dgm:spPr/>
      <dgm:t>
        <a:bodyPr/>
        <a:lstStyle/>
        <a:p>
          <a:endParaRPr lang="en-US"/>
        </a:p>
      </dgm:t>
    </dgm:pt>
    <dgm:pt modelId="{3D97CE0B-EC6B-4CF5-83FD-A19A39D8CDF3}" type="sibTrans" cxnId="{CCC81602-B818-4F05-8D4A-9C4819044BE6}">
      <dgm:prSet/>
      <dgm:spPr/>
      <dgm:t>
        <a:bodyPr/>
        <a:lstStyle/>
        <a:p>
          <a:endParaRPr lang="en-US"/>
        </a:p>
      </dgm:t>
    </dgm:pt>
    <dgm:pt modelId="{4FE53094-A619-4F13-81D2-5D4784ADAB32}">
      <dgm:prSet custT="1"/>
      <dgm:spPr/>
      <dgm:t>
        <a:bodyPr/>
        <a:lstStyle/>
        <a:p>
          <a:pPr>
            <a:lnSpc>
              <a:spcPct val="100000"/>
            </a:lnSpc>
          </a:pPr>
          <a:r>
            <a:rPr lang="en-GB" sz="2800" dirty="0"/>
            <a:t>Genetic risks due to high family links</a:t>
          </a:r>
          <a:endParaRPr lang="en-US" sz="2800" dirty="0"/>
        </a:p>
      </dgm:t>
    </dgm:pt>
    <dgm:pt modelId="{EA46FCBB-6E23-4258-84E8-E65A49B198E2}" type="parTrans" cxnId="{013FEA61-03A6-414E-827A-7FF9AC6A39F1}">
      <dgm:prSet/>
      <dgm:spPr/>
      <dgm:t>
        <a:bodyPr/>
        <a:lstStyle/>
        <a:p>
          <a:endParaRPr lang="en-US"/>
        </a:p>
      </dgm:t>
    </dgm:pt>
    <dgm:pt modelId="{FE62125A-4A2B-4973-A18B-542324F80EE0}" type="sibTrans" cxnId="{013FEA61-03A6-414E-827A-7FF9AC6A39F1}">
      <dgm:prSet/>
      <dgm:spPr/>
      <dgm:t>
        <a:bodyPr/>
        <a:lstStyle/>
        <a:p>
          <a:endParaRPr lang="en-US"/>
        </a:p>
      </dgm:t>
    </dgm:pt>
    <dgm:pt modelId="{6718064E-F96B-4EAD-B806-7532FEA4DECD}">
      <dgm:prSet/>
      <dgm:spPr/>
      <dgm:t>
        <a:bodyPr/>
        <a:lstStyle/>
        <a:p>
          <a:pPr>
            <a:lnSpc>
              <a:spcPct val="100000"/>
            </a:lnSpc>
          </a:pPr>
          <a:r>
            <a:rPr lang="en-GB" dirty="0"/>
            <a:t>It creates an anxious response and promotes checking behaviour in order to ensure that all is well. </a:t>
          </a:r>
          <a:endParaRPr lang="en-US" dirty="0"/>
        </a:p>
      </dgm:t>
    </dgm:pt>
    <dgm:pt modelId="{05A8B1E2-AC1A-4B8B-B8FB-CD82F7CE87E4}" type="parTrans" cxnId="{78A6B46B-4A8D-4228-A751-50ECFAD9CABD}">
      <dgm:prSet/>
      <dgm:spPr/>
      <dgm:t>
        <a:bodyPr/>
        <a:lstStyle/>
        <a:p>
          <a:endParaRPr lang="en-GB"/>
        </a:p>
      </dgm:t>
    </dgm:pt>
    <dgm:pt modelId="{C8C8119A-BBD9-4A35-A0EE-3D344B51E503}" type="sibTrans" cxnId="{78A6B46B-4A8D-4228-A751-50ECFAD9CABD}">
      <dgm:prSet/>
      <dgm:spPr/>
      <dgm:t>
        <a:bodyPr/>
        <a:lstStyle/>
        <a:p>
          <a:endParaRPr lang="en-GB"/>
        </a:p>
      </dgm:t>
    </dgm:pt>
    <dgm:pt modelId="{F3D4EA28-D5DA-4350-B2E4-81F9E4041CF5}" type="pres">
      <dgm:prSet presAssocID="{FC1E38F3-E3EC-4A5F-8698-91F095AD362D}" presName="root" presStyleCnt="0">
        <dgm:presLayoutVars>
          <dgm:dir/>
          <dgm:resizeHandles val="exact"/>
        </dgm:presLayoutVars>
      </dgm:prSet>
      <dgm:spPr/>
    </dgm:pt>
    <dgm:pt modelId="{86C4E8D4-28C3-49E6-88E3-8408376C2B99}" type="pres">
      <dgm:prSet presAssocID="{7532D7BE-1CC3-4A2D-80E8-927F66B8055D}" presName="compNode" presStyleCnt="0"/>
      <dgm:spPr/>
    </dgm:pt>
    <dgm:pt modelId="{555762BE-8310-4DBD-93FC-29AD7C8EEAF9}" type="pres">
      <dgm:prSet presAssocID="{7532D7BE-1CC3-4A2D-80E8-927F66B8055D}" presName="bgRect" presStyleLbl="bgShp" presStyleIdx="0" presStyleCnt="3"/>
      <dgm:spPr/>
    </dgm:pt>
    <dgm:pt modelId="{EDD84D9E-FD65-426F-BB0F-43F19908E0A7}" type="pres">
      <dgm:prSet presAssocID="{7532D7BE-1CC3-4A2D-80E8-927F66B805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38798EB-7CFC-4957-9441-DAE1B6196D35}" type="pres">
      <dgm:prSet presAssocID="{7532D7BE-1CC3-4A2D-80E8-927F66B8055D}" presName="spaceRect" presStyleCnt="0"/>
      <dgm:spPr/>
    </dgm:pt>
    <dgm:pt modelId="{5F688887-3CFB-4C47-A41A-AD5EC9D87D27}" type="pres">
      <dgm:prSet presAssocID="{7532D7BE-1CC3-4A2D-80E8-927F66B8055D}" presName="parTx" presStyleLbl="revTx" presStyleIdx="0" presStyleCnt="4">
        <dgm:presLayoutVars>
          <dgm:chMax val="0"/>
          <dgm:chPref val="0"/>
        </dgm:presLayoutVars>
      </dgm:prSet>
      <dgm:spPr/>
    </dgm:pt>
    <dgm:pt modelId="{101779A4-7952-4D8E-AC7F-1AA3B1FFC88A}" type="pres">
      <dgm:prSet presAssocID="{766C4015-F9EA-4A5C-BF20-DB9D85E0A1C0}" presName="sibTrans" presStyleCnt="0"/>
      <dgm:spPr/>
    </dgm:pt>
    <dgm:pt modelId="{49419CDA-BD0C-4E7B-A8BF-B09CA957966F}" type="pres">
      <dgm:prSet presAssocID="{81754519-C84E-4918-A97A-A2F567404937}" presName="compNode" presStyleCnt="0"/>
      <dgm:spPr/>
    </dgm:pt>
    <dgm:pt modelId="{76C4FE31-8317-489F-8FAE-7BEA31D5FDAD}" type="pres">
      <dgm:prSet presAssocID="{81754519-C84E-4918-A97A-A2F567404937}" presName="bgRect" presStyleLbl="bgShp" presStyleIdx="1" presStyleCnt="3"/>
      <dgm:spPr/>
    </dgm:pt>
    <dgm:pt modelId="{2CD535C3-80B4-4768-AA2B-6474FA12ECE9}" type="pres">
      <dgm:prSet presAssocID="{81754519-C84E-4918-A97A-A2F5674049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DBFB37D-1B0E-4071-874E-727D13DA395A}" type="pres">
      <dgm:prSet presAssocID="{81754519-C84E-4918-A97A-A2F567404937}" presName="spaceRect" presStyleCnt="0"/>
      <dgm:spPr/>
    </dgm:pt>
    <dgm:pt modelId="{2C9C4A16-036E-4391-8B59-75E4A8EED1FF}" type="pres">
      <dgm:prSet presAssocID="{81754519-C84E-4918-A97A-A2F567404937}" presName="parTx" presStyleLbl="revTx" presStyleIdx="1" presStyleCnt="4">
        <dgm:presLayoutVars>
          <dgm:chMax val="0"/>
          <dgm:chPref val="0"/>
        </dgm:presLayoutVars>
      </dgm:prSet>
      <dgm:spPr/>
    </dgm:pt>
    <dgm:pt modelId="{DA6E2046-72BC-427D-A448-52F971B2D26D}" type="pres">
      <dgm:prSet presAssocID="{81754519-C84E-4918-A97A-A2F567404937}" presName="desTx" presStyleLbl="revTx" presStyleIdx="2" presStyleCnt="4">
        <dgm:presLayoutVars/>
      </dgm:prSet>
      <dgm:spPr/>
    </dgm:pt>
    <dgm:pt modelId="{D8F3A581-DB4D-411E-9CA8-E083EC2FED35}" type="pres">
      <dgm:prSet presAssocID="{3D97CE0B-EC6B-4CF5-83FD-A19A39D8CDF3}" presName="sibTrans" presStyleCnt="0"/>
      <dgm:spPr/>
    </dgm:pt>
    <dgm:pt modelId="{192FF1EF-926F-441B-BDF0-A19B8FDD1525}" type="pres">
      <dgm:prSet presAssocID="{4FE53094-A619-4F13-81D2-5D4784ADAB32}" presName="compNode" presStyleCnt="0"/>
      <dgm:spPr/>
    </dgm:pt>
    <dgm:pt modelId="{AF4933E5-FF14-4623-9220-5F58E396E2CB}" type="pres">
      <dgm:prSet presAssocID="{4FE53094-A619-4F13-81D2-5D4784ADAB32}" presName="bgRect" presStyleLbl="bgShp" presStyleIdx="2" presStyleCnt="3"/>
      <dgm:spPr/>
    </dgm:pt>
    <dgm:pt modelId="{69F974FF-4113-4C45-B97D-BABCB4F60B2A}" type="pres">
      <dgm:prSet presAssocID="{4FE53094-A619-4F13-81D2-5D4784ADAB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902200C8-B90C-4F51-B1DC-108D8102EB72}" type="pres">
      <dgm:prSet presAssocID="{4FE53094-A619-4F13-81D2-5D4784ADAB32}" presName="spaceRect" presStyleCnt="0"/>
      <dgm:spPr/>
    </dgm:pt>
    <dgm:pt modelId="{A9391812-8FD4-4D00-AF59-A6CE5887BC6D}" type="pres">
      <dgm:prSet presAssocID="{4FE53094-A619-4F13-81D2-5D4784ADAB32}" presName="parTx" presStyleLbl="revTx" presStyleIdx="3" presStyleCnt="4">
        <dgm:presLayoutVars>
          <dgm:chMax val="0"/>
          <dgm:chPref val="0"/>
        </dgm:presLayoutVars>
      </dgm:prSet>
      <dgm:spPr/>
    </dgm:pt>
  </dgm:ptLst>
  <dgm:cxnLst>
    <dgm:cxn modelId="{CCC81602-B818-4F05-8D4A-9C4819044BE6}" srcId="{FC1E38F3-E3EC-4A5F-8698-91F095AD362D}" destId="{81754519-C84E-4918-A97A-A2F567404937}" srcOrd="1" destOrd="0" parTransId="{E2FDF24A-5CD3-41B3-A505-D05BA426356B}" sibTransId="{3D97CE0B-EC6B-4CF5-83FD-A19A39D8CDF3}"/>
    <dgm:cxn modelId="{8090CF1E-7362-4F29-981C-8BDD60C48C34}" type="presOf" srcId="{FC1E38F3-E3EC-4A5F-8698-91F095AD362D}" destId="{F3D4EA28-D5DA-4350-B2E4-81F9E4041CF5}" srcOrd="0" destOrd="0" presId="urn:microsoft.com/office/officeart/2018/2/layout/IconVerticalSolidList"/>
    <dgm:cxn modelId="{013FEA61-03A6-414E-827A-7FF9AC6A39F1}" srcId="{FC1E38F3-E3EC-4A5F-8698-91F095AD362D}" destId="{4FE53094-A619-4F13-81D2-5D4784ADAB32}" srcOrd="2" destOrd="0" parTransId="{EA46FCBB-6E23-4258-84E8-E65A49B198E2}" sibTransId="{FE62125A-4A2B-4973-A18B-542324F80EE0}"/>
    <dgm:cxn modelId="{5A361062-DBCD-4E75-95CB-101CA195ED6C}" type="presOf" srcId="{81754519-C84E-4918-A97A-A2F567404937}" destId="{2C9C4A16-036E-4391-8B59-75E4A8EED1FF}" srcOrd="0" destOrd="0" presId="urn:microsoft.com/office/officeart/2018/2/layout/IconVerticalSolidList"/>
    <dgm:cxn modelId="{2CB0B964-681D-4569-A14B-90B92D679F94}" srcId="{FC1E38F3-E3EC-4A5F-8698-91F095AD362D}" destId="{7532D7BE-1CC3-4A2D-80E8-927F66B8055D}" srcOrd="0" destOrd="0" parTransId="{FEF304A6-1A9C-43A1-AE76-FCBD7910C0A5}" sibTransId="{766C4015-F9EA-4A5C-BF20-DB9D85E0A1C0}"/>
    <dgm:cxn modelId="{78A6B46B-4A8D-4228-A751-50ECFAD9CABD}" srcId="{81754519-C84E-4918-A97A-A2F567404937}" destId="{6718064E-F96B-4EAD-B806-7532FEA4DECD}" srcOrd="0" destOrd="0" parTransId="{05A8B1E2-AC1A-4B8B-B8FB-CD82F7CE87E4}" sibTransId="{C8C8119A-BBD9-4A35-A0EE-3D344B51E503}"/>
    <dgm:cxn modelId="{DD7EF974-1AA1-474F-A381-291E267469CF}" type="presOf" srcId="{4FE53094-A619-4F13-81D2-5D4784ADAB32}" destId="{A9391812-8FD4-4D00-AF59-A6CE5887BC6D}" srcOrd="0" destOrd="0" presId="urn:microsoft.com/office/officeart/2018/2/layout/IconVerticalSolidList"/>
    <dgm:cxn modelId="{67895779-4BA4-4112-A7A7-F13310B69606}" type="presOf" srcId="{7532D7BE-1CC3-4A2D-80E8-927F66B8055D}" destId="{5F688887-3CFB-4C47-A41A-AD5EC9D87D27}" srcOrd="0" destOrd="0" presId="urn:microsoft.com/office/officeart/2018/2/layout/IconVerticalSolidList"/>
    <dgm:cxn modelId="{9BB13CC5-89FB-467C-811A-FE6A3C04C4C3}" type="presOf" srcId="{6718064E-F96B-4EAD-B806-7532FEA4DECD}" destId="{DA6E2046-72BC-427D-A448-52F971B2D26D}" srcOrd="0" destOrd="0" presId="urn:microsoft.com/office/officeart/2018/2/layout/IconVerticalSolidList"/>
    <dgm:cxn modelId="{ABEABBD3-5465-446B-9CE9-6C625932A96B}" type="presParOf" srcId="{F3D4EA28-D5DA-4350-B2E4-81F9E4041CF5}" destId="{86C4E8D4-28C3-49E6-88E3-8408376C2B99}" srcOrd="0" destOrd="0" presId="urn:microsoft.com/office/officeart/2018/2/layout/IconVerticalSolidList"/>
    <dgm:cxn modelId="{D322B853-C5C4-4A52-B896-A07EA9767DFE}" type="presParOf" srcId="{86C4E8D4-28C3-49E6-88E3-8408376C2B99}" destId="{555762BE-8310-4DBD-93FC-29AD7C8EEAF9}" srcOrd="0" destOrd="0" presId="urn:microsoft.com/office/officeart/2018/2/layout/IconVerticalSolidList"/>
    <dgm:cxn modelId="{3B792AE9-633A-404D-8401-B58600AA38F6}" type="presParOf" srcId="{86C4E8D4-28C3-49E6-88E3-8408376C2B99}" destId="{EDD84D9E-FD65-426F-BB0F-43F19908E0A7}" srcOrd="1" destOrd="0" presId="urn:microsoft.com/office/officeart/2018/2/layout/IconVerticalSolidList"/>
    <dgm:cxn modelId="{3BCEB1FF-80EC-41CE-A85E-B406F57DEE80}" type="presParOf" srcId="{86C4E8D4-28C3-49E6-88E3-8408376C2B99}" destId="{138798EB-7CFC-4957-9441-DAE1B6196D35}" srcOrd="2" destOrd="0" presId="urn:microsoft.com/office/officeart/2018/2/layout/IconVerticalSolidList"/>
    <dgm:cxn modelId="{D6BFD318-9A8B-4D63-BA2A-C5723F6923CB}" type="presParOf" srcId="{86C4E8D4-28C3-49E6-88E3-8408376C2B99}" destId="{5F688887-3CFB-4C47-A41A-AD5EC9D87D27}" srcOrd="3" destOrd="0" presId="urn:microsoft.com/office/officeart/2018/2/layout/IconVerticalSolidList"/>
    <dgm:cxn modelId="{C2751253-A65F-49FB-89C0-F161162A938F}" type="presParOf" srcId="{F3D4EA28-D5DA-4350-B2E4-81F9E4041CF5}" destId="{101779A4-7952-4D8E-AC7F-1AA3B1FFC88A}" srcOrd="1" destOrd="0" presId="urn:microsoft.com/office/officeart/2018/2/layout/IconVerticalSolidList"/>
    <dgm:cxn modelId="{5DA213D8-B96F-4A94-98FE-1D4345281A46}" type="presParOf" srcId="{F3D4EA28-D5DA-4350-B2E4-81F9E4041CF5}" destId="{49419CDA-BD0C-4E7B-A8BF-B09CA957966F}" srcOrd="2" destOrd="0" presId="urn:microsoft.com/office/officeart/2018/2/layout/IconVerticalSolidList"/>
    <dgm:cxn modelId="{39673967-A46F-418C-A74E-3C31DDCB4368}" type="presParOf" srcId="{49419CDA-BD0C-4E7B-A8BF-B09CA957966F}" destId="{76C4FE31-8317-489F-8FAE-7BEA31D5FDAD}" srcOrd="0" destOrd="0" presId="urn:microsoft.com/office/officeart/2018/2/layout/IconVerticalSolidList"/>
    <dgm:cxn modelId="{F0A61A8A-52A0-4E7A-81BD-3B0471F2CF8D}" type="presParOf" srcId="{49419CDA-BD0C-4E7B-A8BF-B09CA957966F}" destId="{2CD535C3-80B4-4768-AA2B-6474FA12ECE9}" srcOrd="1" destOrd="0" presId="urn:microsoft.com/office/officeart/2018/2/layout/IconVerticalSolidList"/>
    <dgm:cxn modelId="{28E58C0B-011B-4708-9E4C-A115527ECDF3}" type="presParOf" srcId="{49419CDA-BD0C-4E7B-A8BF-B09CA957966F}" destId="{7DBFB37D-1B0E-4071-874E-727D13DA395A}" srcOrd="2" destOrd="0" presId="urn:microsoft.com/office/officeart/2018/2/layout/IconVerticalSolidList"/>
    <dgm:cxn modelId="{6CD61AD1-0B63-4B08-B8F4-F24E15407D50}" type="presParOf" srcId="{49419CDA-BD0C-4E7B-A8BF-B09CA957966F}" destId="{2C9C4A16-036E-4391-8B59-75E4A8EED1FF}" srcOrd="3" destOrd="0" presId="urn:microsoft.com/office/officeart/2018/2/layout/IconVerticalSolidList"/>
    <dgm:cxn modelId="{B5CAEBF7-40A5-476E-9554-2FE561D77D1E}" type="presParOf" srcId="{49419CDA-BD0C-4E7B-A8BF-B09CA957966F}" destId="{DA6E2046-72BC-427D-A448-52F971B2D26D}" srcOrd="4" destOrd="0" presId="urn:microsoft.com/office/officeart/2018/2/layout/IconVerticalSolidList"/>
    <dgm:cxn modelId="{464DB24A-6093-462A-B041-9414C4CF400B}" type="presParOf" srcId="{F3D4EA28-D5DA-4350-B2E4-81F9E4041CF5}" destId="{D8F3A581-DB4D-411E-9CA8-E083EC2FED35}" srcOrd="3" destOrd="0" presId="urn:microsoft.com/office/officeart/2018/2/layout/IconVerticalSolidList"/>
    <dgm:cxn modelId="{1CEB7DF6-ABEB-4B06-AF9F-214D7A76AC13}" type="presParOf" srcId="{F3D4EA28-D5DA-4350-B2E4-81F9E4041CF5}" destId="{192FF1EF-926F-441B-BDF0-A19B8FDD1525}" srcOrd="4" destOrd="0" presId="urn:microsoft.com/office/officeart/2018/2/layout/IconVerticalSolidList"/>
    <dgm:cxn modelId="{A69DDA71-1744-4241-9939-6388BBC111F5}" type="presParOf" srcId="{192FF1EF-926F-441B-BDF0-A19B8FDD1525}" destId="{AF4933E5-FF14-4623-9220-5F58E396E2CB}" srcOrd="0" destOrd="0" presId="urn:microsoft.com/office/officeart/2018/2/layout/IconVerticalSolidList"/>
    <dgm:cxn modelId="{72D9E07D-3938-4DD7-8580-9F995F2CA1E0}" type="presParOf" srcId="{192FF1EF-926F-441B-BDF0-A19B8FDD1525}" destId="{69F974FF-4113-4C45-B97D-BABCB4F60B2A}" srcOrd="1" destOrd="0" presId="urn:microsoft.com/office/officeart/2018/2/layout/IconVerticalSolidList"/>
    <dgm:cxn modelId="{8373B719-4EB5-46AA-B7B6-CCE26E98A1BE}" type="presParOf" srcId="{192FF1EF-926F-441B-BDF0-A19B8FDD1525}" destId="{902200C8-B90C-4F51-B1DC-108D8102EB72}" srcOrd="2" destOrd="0" presId="urn:microsoft.com/office/officeart/2018/2/layout/IconVerticalSolidList"/>
    <dgm:cxn modelId="{93C3F9F7-1680-4E5F-AF2D-06E4B9E39569}" type="presParOf" srcId="{192FF1EF-926F-441B-BDF0-A19B8FDD1525}" destId="{A9391812-8FD4-4D00-AF59-A6CE5887BC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82DB15-58F3-40D7-B2C6-903FADC18CB1}"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8140F211-561A-4E90-9452-A3FE67FB0415}">
      <dgm:prSet phldrT="[Text]" custT="1"/>
      <dgm:spPr/>
      <dgm:t>
        <a:bodyPr/>
        <a:lstStyle/>
        <a:p>
          <a:r>
            <a:rPr lang="en-GB" sz="3200" dirty="0"/>
            <a:t>evidence shows that drug treatments increase the level of serotonin in the brain (e.g. selective serotonin reuptake inhibitors known as SSRIs) and help to reduce the symptoms of OCD</a:t>
          </a:r>
        </a:p>
      </dgm:t>
    </dgm:pt>
    <dgm:pt modelId="{23A8622A-2EAC-4AB0-AB0D-63D077FA4442}" type="parTrans" cxnId="{6891BA92-2C3C-4BF5-BA5E-8F453E92B61B}">
      <dgm:prSet/>
      <dgm:spPr/>
      <dgm:t>
        <a:bodyPr/>
        <a:lstStyle/>
        <a:p>
          <a:endParaRPr lang="en-GB"/>
        </a:p>
      </dgm:t>
    </dgm:pt>
    <dgm:pt modelId="{795B68C1-C815-497D-AFD9-87AF8EC946BB}" type="sibTrans" cxnId="{6891BA92-2C3C-4BF5-BA5E-8F453E92B61B}">
      <dgm:prSet/>
      <dgm:spPr/>
      <dgm:t>
        <a:bodyPr/>
        <a:lstStyle/>
        <a:p>
          <a:endParaRPr lang="en-GB"/>
        </a:p>
      </dgm:t>
    </dgm:pt>
    <dgm:pt modelId="{8685891D-4629-43C7-8F4F-0BD36C61B251}">
      <dgm:prSet phldrT="[Text]" custT="1"/>
      <dgm:spPr/>
      <dgm:t>
        <a:bodyPr/>
        <a:lstStyle/>
        <a:p>
          <a:r>
            <a:rPr lang="en-GB" sz="3200" dirty="0"/>
            <a:t>Having OCD could lead to reduced serotonin level (effect not the cause) </a:t>
          </a:r>
        </a:p>
      </dgm:t>
    </dgm:pt>
    <dgm:pt modelId="{E61E6A5D-A1AB-4F5F-9193-5915008B23F7}" type="parTrans" cxnId="{520CDE7B-0C17-48AD-9AC4-1ED0E9689A77}">
      <dgm:prSet/>
      <dgm:spPr/>
      <dgm:t>
        <a:bodyPr/>
        <a:lstStyle/>
        <a:p>
          <a:endParaRPr lang="en-GB"/>
        </a:p>
      </dgm:t>
    </dgm:pt>
    <dgm:pt modelId="{1C75F002-E90C-4D10-9180-E056D63806DC}" type="sibTrans" cxnId="{520CDE7B-0C17-48AD-9AC4-1ED0E9689A77}">
      <dgm:prSet/>
      <dgm:spPr/>
      <dgm:t>
        <a:bodyPr/>
        <a:lstStyle/>
        <a:p>
          <a:endParaRPr lang="en-GB"/>
        </a:p>
      </dgm:t>
    </dgm:pt>
    <dgm:pt modelId="{893D54F2-E0F4-4FDD-B5A3-2CDADC671850}">
      <dgm:prSet custT="1"/>
      <dgm:spPr/>
      <dgm:t>
        <a:bodyPr/>
        <a:lstStyle/>
        <a:p>
          <a:r>
            <a:rPr lang="en-GB" sz="2800" dirty="0"/>
            <a:t>Drug treatments do not work for everyone with OCD</a:t>
          </a:r>
        </a:p>
      </dgm:t>
    </dgm:pt>
    <dgm:pt modelId="{5C53C986-AD9C-49F4-90FC-11DF563AD547}" type="parTrans" cxnId="{9F5FFA88-8EA4-4CDF-8748-80CCAC980B9A}">
      <dgm:prSet/>
      <dgm:spPr/>
      <dgm:t>
        <a:bodyPr/>
        <a:lstStyle/>
        <a:p>
          <a:endParaRPr lang="en-GB"/>
        </a:p>
      </dgm:t>
    </dgm:pt>
    <dgm:pt modelId="{4E4DAB9A-4F34-4E70-8E20-699EDE9593EA}" type="sibTrans" cxnId="{9F5FFA88-8EA4-4CDF-8748-80CCAC980B9A}">
      <dgm:prSet/>
      <dgm:spPr/>
      <dgm:t>
        <a:bodyPr/>
        <a:lstStyle/>
        <a:p>
          <a:endParaRPr lang="en-GB"/>
        </a:p>
      </dgm:t>
    </dgm:pt>
    <dgm:pt modelId="{2CAA5341-FC3B-4330-926E-0A19E1046EA8}" type="pres">
      <dgm:prSet presAssocID="{9D82DB15-58F3-40D7-B2C6-903FADC18CB1}" presName="diagram" presStyleCnt="0">
        <dgm:presLayoutVars>
          <dgm:dir/>
          <dgm:resizeHandles val="exact"/>
        </dgm:presLayoutVars>
      </dgm:prSet>
      <dgm:spPr/>
    </dgm:pt>
    <dgm:pt modelId="{F57F4FED-505D-4027-9EA8-F27126390DF7}" type="pres">
      <dgm:prSet presAssocID="{8140F211-561A-4E90-9452-A3FE67FB0415}" presName="arrow" presStyleLbl="node1" presStyleIdx="0" presStyleCnt="2" custScaleX="150939" custScaleY="107331">
        <dgm:presLayoutVars>
          <dgm:bulletEnabled val="1"/>
        </dgm:presLayoutVars>
      </dgm:prSet>
      <dgm:spPr/>
    </dgm:pt>
    <dgm:pt modelId="{EC9F47A8-1766-4895-8246-28F097D08C65}" type="pres">
      <dgm:prSet presAssocID="{8685891D-4629-43C7-8F4F-0BD36C61B251}" presName="arrow" presStyleLbl="node1" presStyleIdx="1" presStyleCnt="2" custScaleX="129343" custScaleY="107331" custRadScaleRad="100128" custRadScaleInc="1610">
        <dgm:presLayoutVars>
          <dgm:bulletEnabled val="1"/>
        </dgm:presLayoutVars>
      </dgm:prSet>
      <dgm:spPr/>
    </dgm:pt>
  </dgm:ptLst>
  <dgm:cxnLst>
    <dgm:cxn modelId="{C2712326-2C08-409B-ABFC-A839B29762B8}" type="presOf" srcId="{9D82DB15-58F3-40D7-B2C6-903FADC18CB1}" destId="{2CAA5341-FC3B-4330-926E-0A19E1046EA8}" srcOrd="0" destOrd="0" presId="urn:microsoft.com/office/officeart/2005/8/layout/arrow5"/>
    <dgm:cxn modelId="{520CDE7B-0C17-48AD-9AC4-1ED0E9689A77}" srcId="{9D82DB15-58F3-40D7-B2C6-903FADC18CB1}" destId="{8685891D-4629-43C7-8F4F-0BD36C61B251}" srcOrd="1" destOrd="0" parTransId="{E61E6A5D-A1AB-4F5F-9193-5915008B23F7}" sibTransId="{1C75F002-E90C-4D10-9180-E056D63806DC}"/>
    <dgm:cxn modelId="{9F5FFA88-8EA4-4CDF-8748-80CCAC980B9A}" srcId="{8685891D-4629-43C7-8F4F-0BD36C61B251}" destId="{893D54F2-E0F4-4FDD-B5A3-2CDADC671850}" srcOrd="0" destOrd="0" parTransId="{5C53C986-AD9C-49F4-90FC-11DF563AD547}" sibTransId="{4E4DAB9A-4F34-4E70-8E20-699EDE9593EA}"/>
    <dgm:cxn modelId="{591ED88A-F53C-4A44-9563-5405FB9D4ABA}" type="presOf" srcId="{8140F211-561A-4E90-9452-A3FE67FB0415}" destId="{F57F4FED-505D-4027-9EA8-F27126390DF7}" srcOrd="0" destOrd="0" presId="urn:microsoft.com/office/officeart/2005/8/layout/arrow5"/>
    <dgm:cxn modelId="{6891BA92-2C3C-4BF5-BA5E-8F453E92B61B}" srcId="{9D82DB15-58F3-40D7-B2C6-903FADC18CB1}" destId="{8140F211-561A-4E90-9452-A3FE67FB0415}" srcOrd="0" destOrd="0" parTransId="{23A8622A-2EAC-4AB0-AB0D-63D077FA4442}" sibTransId="{795B68C1-C815-497D-AFD9-87AF8EC946BB}"/>
    <dgm:cxn modelId="{E3AE45A3-4D29-483C-9EAA-6496542D5112}" type="presOf" srcId="{8685891D-4629-43C7-8F4F-0BD36C61B251}" destId="{EC9F47A8-1766-4895-8246-28F097D08C65}" srcOrd="0" destOrd="0" presId="urn:microsoft.com/office/officeart/2005/8/layout/arrow5"/>
    <dgm:cxn modelId="{05EEFFB2-D5E7-4F5D-9646-1083EF5CF9DB}" type="presOf" srcId="{893D54F2-E0F4-4FDD-B5A3-2CDADC671850}" destId="{EC9F47A8-1766-4895-8246-28F097D08C65}" srcOrd="0" destOrd="1" presId="urn:microsoft.com/office/officeart/2005/8/layout/arrow5"/>
    <dgm:cxn modelId="{01FE722A-6C6E-4C7D-A1F2-86643CA8C15B}" type="presParOf" srcId="{2CAA5341-FC3B-4330-926E-0A19E1046EA8}" destId="{F57F4FED-505D-4027-9EA8-F27126390DF7}" srcOrd="0" destOrd="0" presId="urn:microsoft.com/office/officeart/2005/8/layout/arrow5"/>
    <dgm:cxn modelId="{20DE27A7-83E4-4CCE-BFA0-D17A6A08F03E}" type="presParOf" srcId="{2CAA5341-FC3B-4330-926E-0A19E1046EA8}" destId="{EC9F47A8-1766-4895-8246-28F097D08C65}" srcOrd="1" destOrd="0" presId="urn:microsoft.com/office/officeart/2005/8/layout/arrow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91A37-5A08-448D-8C44-79DB292117C3}">
      <dsp:nvSpPr>
        <dsp:cNvPr id="0" name=""/>
        <dsp:cNvSpPr/>
      </dsp:nvSpPr>
      <dsp:spPr>
        <a:xfrm>
          <a:off x="0" y="390379"/>
          <a:ext cx="6666833" cy="11337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t>
          </a:r>
          <a:r>
            <a:rPr lang="en-GB" sz="1600" b="0" i="0" kern="1200"/>
            <a:t>If he be in a silent auditory, as at a sermon, he is afraid he shall speak aloud and unaware, something indecent, unfit to be said” (Burton, 1621). </a:t>
          </a:r>
          <a:endParaRPr lang="en-US" sz="1600" kern="1200"/>
        </a:p>
      </dsp:txBody>
      <dsp:txXfrm>
        <a:off x="55344" y="445723"/>
        <a:ext cx="6556145" cy="1023042"/>
      </dsp:txXfrm>
    </dsp:sp>
    <dsp:sp modelId="{6AAD1C28-1F27-47C7-BFFB-3DBC1913C518}">
      <dsp:nvSpPr>
        <dsp:cNvPr id="0" name=""/>
        <dsp:cNvSpPr/>
      </dsp:nvSpPr>
      <dsp:spPr>
        <a:xfrm>
          <a:off x="0" y="1570189"/>
          <a:ext cx="6666833" cy="1133730"/>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“scruples": [A scruple] is trouble where the trouble is over, a doubt when doubts are resolved” (Taylor, 1660) </a:t>
          </a:r>
          <a:endParaRPr lang="en-US" sz="1600" kern="1200"/>
        </a:p>
      </dsp:txBody>
      <dsp:txXfrm>
        <a:off x="55344" y="1625533"/>
        <a:ext cx="6556145" cy="1023042"/>
      </dsp:txXfrm>
    </dsp:sp>
    <dsp:sp modelId="{E642C9F7-A93F-4742-97D7-AEE2309D2307}">
      <dsp:nvSpPr>
        <dsp:cNvPr id="0" name=""/>
        <dsp:cNvSpPr/>
      </dsp:nvSpPr>
      <dsp:spPr>
        <a:xfrm>
          <a:off x="0" y="2750000"/>
          <a:ext cx="6666833" cy="1133730"/>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a:t>
          </a:r>
          <a:r>
            <a:rPr lang="en-GB" sz="1600" b="0" i="0" kern="1200"/>
            <a:t>ndividuals obsessed by “…naughty, and sometimes Blasphemous Thoughts [which] start in their Minds, while they are exercised in the Worship of God [despite] all their endeavours to stifle and suppress them ... the more they struggle with them, the more they increase” (Moore, 1691).</a:t>
          </a:r>
          <a:endParaRPr lang="en-US" sz="1600" kern="1200"/>
        </a:p>
      </dsp:txBody>
      <dsp:txXfrm>
        <a:off x="55344" y="2805344"/>
        <a:ext cx="6556145" cy="1023042"/>
      </dsp:txXfrm>
    </dsp:sp>
    <dsp:sp modelId="{6CAB6132-7B43-4B3F-BB7A-111CE6A96972}">
      <dsp:nvSpPr>
        <dsp:cNvPr id="0" name=""/>
        <dsp:cNvSpPr/>
      </dsp:nvSpPr>
      <dsp:spPr>
        <a:xfrm>
          <a:off x="0" y="3929810"/>
          <a:ext cx="6666833" cy="113373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US" sz="1600" kern="1200"/>
        </a:p>
      </dsp:txBody>
      <dsp:txXfrm>
        <a:off x="55344" y="3985154"/>
        <a:ext cx="6556145" cy="1023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1562F-7295-4D0D-B7D4-BCDFE85311A5}">
      <dsp:nvSpPr>
        <dsp:cNvPr id="0" name=""/>
        <dsp:cNvSpPr/>
      </dsp:nvSpPr>
      <dsp:spPr>
        <a:xfrm>
          <a:off x="0" y="35642"/>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Increased number of asylums were observed.</a:t>
          </a:r>
        </a:p>
      </dsp:txBody>
      <dsp:txXfrm>
        <a:off x="61909" y="97551"/>
        <a:ext cx="5639075" cy="1144388"/>
      </dsp:txXfrm>
    </dsp:sp>
    <dsp:sp modelId="{9D85BAB4-4F99-4438-8967-9684B366CC94}">
      <dsp:nvSpPr>
        <dsp:cNvPr id="0" name=""/>
        <dsp:cNvSpPr/>
      </dsp:nvSpPr>
      <dsp:spPr>
        <a:xfrm>
          <a:off x="0" y="1355689"/>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Pinel (France), Tuke (England), Dorothea Dix (U.S.) advocated for moral treatment in that individuals with mental health issues should be treated by more humane and respectful techniques.</a:t>
          </a:r>
        </a:p>
      </dsp:txBody>
      <dsp:txXfrm>
        <a:off x="61909" y="1417598"/>
        <a:ext cx="5639075" cy="1144388"/>
      </dsp:txXfrm>
    </dsp:sp>
    <dsp:sp modelId="{EC1CBFF1-3C21-4EEA-8479-3F87E6A80026}">
      <dsp:nvSpPr>
        <dsp:cNvPr id="0" name=""/>
        <dsp:cNvSpPr/>
      </dsp:nvSpPr>
      <dsp:spPr>
        <a:xfrm>
          <a:off x="0" y="2675735"/>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However, moral treatments were used in conjunction with other extreme treatments e.g. insulin coma therapy, lobotomy and electro-convulsive therapy (ECT). </a:t>
          </a:r>
        </a:p>
      </dsp:txBody>
      <dsp:txXfrm>
        <a:off x="61909" y="2737644"/>
        <a:ext cx="5639075" cy="114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505A4-D366-432B-8EDC-B5B379FCEAB1}">
      <dsp:nvSpPr>
        <dsp:cNvPr id="0" name=""/>
        <dsp:cNvSpPr/>
      </dsp:nvSpPr>
      <dsp:spPr>
        <a:xfrm>
          <a:off x="802"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C7983-9D38-4EFD-91BA-0302203CE8E9}">
      <dsp:nvSpPr>
        <dsp:cNvPr id="0" name=""/>
        <dsp:cNvSpPr/>
      </dsp:nvSpPr>
      <dsp:spPr>
        <a:xfrm>
          <a:off x="313696"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do you think of these terms? </a:t>
          </a:r>
          <a:endParaRPr lang="en-US" sz="2500" kern="1200"/>
        </a:p>
      </dsp:txBody>
      <dsp:txXfrm>
        <a:off x="366070" y="599564"/>
        <a:ext cx="2711302" cy="1683443"/>
      </dsp:txXfrm>
    </dsp:sp>
    <dsp:sp modelId="{2D09C8A5-E80B-4217-B907-1A60EA81B0B0}">
      <dsp:nvSpPr>
        <dsp:cNvPr id="0" name=""/>
        <dsp:cNvSpPr/>
      </dsp:nvSpPr>
      <dsp:spPr>
        <a:xfrm>
          <a:off x="3442641"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30F29-9EC7-415A-B7CE-FBB7BDBF7CBC}">
      <dsp:nvSpPr>
        <dsp:cNvPr id="0" name=""/>
        <dsp:cNvSpPr/>
      </dsp:nvSpPr>
      <dsp:spPr>
        <a:xfrm>
          <a:off x="3755535"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Insanity, lunatic, imbecile, idiot, mental, ‘committed’ suicide  </a:t>
          </a:r>
          <a:endParaRPr lang="en-US" sz="2500" kern="1200"/>
        </a:p>
      </dsp:txBody>
      <dsp:txXfrm>
        <a:off x="3807909" y="599564"/>
        <a:ext cx="2711302" cy="1683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2D8EC-7EA5-416A-B169-B49FFBCC1AF0}">
      <dsp:nvSpPr>
        <dsp:cNvPr id="0" name=""/>
        <dsp:cNvSpPr/>
      </dsp:nvSpPr>
      <dsp:spPr>
        <a:xfrm>
          <a:off x="0" y="24433"/>
          <a:ext cx="6718852"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Psychodynamic perspective</a:t>
          </a:r>
        </a:p>
      </dsp:txBody>
      <dsp:txXfrm>
        <a:off x="40980" y="65413"/>
        <a:ext cx="6636892" cy="757514"/>
      </dsp:txXfrm>
    </dsp:sp>
    <dsp:sp modelId="{244F023D-92C6-43DC-8591-C266C64C2584}">
      <dsp:nvSpPr>
        <dsp:cNvPr id="0" name=""/>
        <dsp:cNvSpPr/>
      </dsp:nvSpPr>
      <dsp:spPr>
        <a:xfrm>
          <a:off x="0" y="964708"/>
          <a:ext cx="6718852" cy="83947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Cognitive perspective </a:t>
          </a:r>
        </a:p>
      </dsp:txBody>
      <dsp:txXfrm>
        <a:off x="40980" y="1005688"/>
        <a:ext cx="6636892" cy="757514"/>
      </dsp:txXfrm>
    </dsp:sp>
    <dsp:sp modelId="{54858D02-8A6B-4509-84BE-CD936E4AFC00}">
      <dsp:nvSpPr>
        <dsp:cNvPr id="0" name=""/>
        <dsp:cNvSpPr/>
      </dsp:nvSpPr>
      <dsp:spPr>
        <a:xfrm>
          <a:off x="0" y="1904983"/>
          <a:ext cx="6718852" cy="8394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err="1"/>
            <a:t>Behavioural</a:t>
          </a:r>
          <a:r>
            <a:rPr lang="en-US" sz="3500" kern="1200" dirty="0"/>
            <a:t> perspective </a:t>
          </a:r>
        </a:p>
      </dsp:txBody>
      <dsp:txXfrm>
        <a:off x="40980" y="1945963"/>
        <a:ext cx="6636892" cy="757514"/>
      </dsp:txXfrm>
    </dsp:sp>
    <dsp:sp modelId="{374F7F71-EED0-4FFD-B576-E14AC1CABE09}">
      <dsp:nvSpPr>
        <dsp:cNvPr id="0" name=""/>
        <dsp:cNvSpPr/>
      </dsp:nvSpPr>
      <dsp:spPr>
        <a:xfrm>
          <a:off x="0" y="2845258"/>
          <a:ext cx="6718852" cy="83947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Humanistic-existential perspective </a:t>
          </a:r>
        </a:p>
      </dsp:txBody>
      <dsp:txXfrm>
        <a:off x="40980" y="2886238"/>
        <a:ext cx="6636892" cy="757514"/>
      </dsp:txXfrm>
    </dsp:sp>
    <dsp:sp modelId="{2A89FE23-7ED5-47A3-97F3-7F0BABE91B7A}">
      <dsp:nvSpPr>
        <dsp:cNvPr id="0" name=""/>
        <dsp:cNvSpPr/>
      </dsp:nvSpPr>
      <dsp:spPr>
        <a:xfrm>
          <a:off x="0" y="3785533"/>
          <a:ext cx="6718852" cy="8394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Social perspective </a:t>
          </a:r>
        </a:p>
      </dsp:txBody>
      <dsp:txXfrm>
        <a:off x="40980" y="3826513"/>
        <a:ext cx="6636892" cy="757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4BCFF-7AF0-4B28-9463-1A3C4E92ED82}">
      <dsp:nvSpPr>
        <dsp:cNvPr id="0" name=""/>
        <dsp:cNvSpPr/>
      </dsp:nvSpPr>
      <dsp:spPr>
        <a:xfrm>
          <a:off x="1054"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Cognitive characteristics: obsessive thoughts </a:t>
          </a:r>
        </a:p>
      </dsp:txBody>
      <dsp:txXfrm>
        <a:off x="1054" y="0"/>
        <a:ext cx="2740917" cy="1646427"/>
      </dsp:txXfrm>
    </dsp:sp>
    <dsp:sp modelId="{A2A53B78-17F9-48AF-96BA-F4E69F331B81}">
      <dsp:nvSpPr>
        <dsp:cNvPr id="0" name=""/>
        <dsp:cNvSpPr/>
      </dsp:nvSpPr>
      <dsp:spPr>
        <a:xfrm>
          <a:off x="275145" y="1646427"/>
          <a:ext cx="2192734" cy="35672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thoughts are repetitive , persistent, unpleasant, irrational and unwanted. </a:t>
          </a:r>
        </a:p>
      </dsp:txBody>
      <dsp:txXfrm>
        <a:off x="339368" y="1710650"/>
        <a:ext cx="2064288" cy="3438814"/>
      </dsp:txXfrm>
    </dsp:sp>
    <dsp:sp modelId="{252229C2-515B-42A7-BDC0-3FEEFE41C885}">
      <dsp:nvSpPr>
        <dsp:cNvPr id="0" name=""/>
        <dsp:cNvSpPr/>
      </dsp:nvSpPr>
      <dsp:spPr>
        <a:xfrm>
          <a:off x="2947541"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Behavioural components: compulsions</a:t>
          </a:r>
        </a:p>
      </dsp:txBody>
      <dsp:txXfrm>
        <a:off x="2947541" y="0"/>
        <a:ext cx="2740917" cy="1646427"/>
      </dsp:txXfrm>
    </dsp:sp>
    <dsp:sp modelId="{243E4332-5BBB-47E3-9FA3-FA6865D29AC3}">
      <dsp:nvSpPr>
        <dsp:cNvPr id="0" name=""/>
        <dsp:cNvSpPr/>
      </dsp:nvSpPr>
      <dsp:spPr>
        <a:xfrm>
          <a:off x="3221632" y="1648035"/>
          <a:ext cx="2192734" cy="165473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repetitive behaviours that individual feels driven to perform to reduce distress or to avoid an imagined catastrophe*.</a:t>
          </a:r>
        </a:p>
      </dsp:txBody>
      <dsp:txXfrm>
        <a:off x="3270098" y="1696501"/>
        <a:ext cx="2095802" cy="1557803"/>
      </dsp:txXfrm>
    </dsp:sp>
    <dsp:sp modelId="{7CE05286-B25E-4F60-AC6C-223A7355CBA2}">
      <dsp:nvSpPr>
        <dsp:cNvPr id="0" name=""/>
        <dsp:cNvSpPr/>
      </dsp:nvSpPr>
      <dsp:spPr>
        <a:xfrm>
          <a:off x="3221632" y="3557345"/>
          <a:ext cx="2192734" cy="165473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These acts are excessive and not realistically linked with what the individual trying to avoid. </a:t>
          </a:r>
        </a:p>
      </dsp:txBody>
      <dsp:txXfrm>
        <a:off x="3270098" y="3605811"/>
        <a:ext cx="2095802" cy="1557803"/>
      </dsp:txXfrm>
    </dsp:sp>
    <dsp:sp modelId="{ED097B47-DD64-4D60-B19C-59B0D0B01E1D}">
      <dsp:nvSpPr>
        <dsp:cNvPr id="0" name=""/>
        <dsp:cNvSpPr/>
      </dsp:nvSpPr>
      <dsp:spPr>
        <a:xfrm>
          <a:off x="5894027"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Emotional characteristics</a:t>
          </a:r>
        </a:p>
      </dsp:txBody>
      <dsp:txXfrm>
        <a:off x="5894027" y="0"/>
        <a:ext cx="2740917" cy="1646427"/>
      </dsp:txXfrm>
    </dsp:sp>
    <dsp:sp modelId="{BD5FE3F9-706A-4E54-898A-8FE0CA536FF5}">
      <dsp:nvSpPr>
        <dsp:cNvPr id="0" name=""/>
        <dsp:cNvSpPr/>
      </dsp:nvSpPr>
      <dsp:spPr>
        <a:xfrm>
          <a:off x="6168119" y="1646896"/>
          <a:ext cx="2192734" cy="107819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Anxiety and distress</a:t>
          </a:r>
        </a:p>
      </dsp:txBody>
      <dsp:txXfrm>
        <a:off x="6199698" y="1678475"/>
        <a:ext cx="2129576" cy="1015032"/>
      </dsp:txXfrm>
    </dsp:sp>
    <dsp:sp modelId="{F1D55DD6-A05F-43D7-BAC5-63653B22EEEE}">
      <dsp:nvSpPr>
        <dsp:cNvPr id="0" name=""/>
        <dsp:cNvSpPr/>
      </dsp:nvSpPr>
      <dsp:spPr>
        <a:xfrm>
          <a:off x="6168119" y="2890962"/>
          <a:ext cx="2192734" cy="107819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Accompanying depression</a:t>
          </a:r>
        </a:p>
      </dsp:txBody>
      <dsp:txXfrm>
        <a:off x="6199698" y="2922541"/>
        <a:ext cx="2129576" cy="1015032"/>
      </dsp:txXfrm>
    </dsp:sp>
    <dsp:sp modelId="{C189D0ED-F500-4E65-8D34-8B7ED99D09F2}">
      <dsp:nvSpPr>
        <dsp:cNvPr id="0" name=""/>
        <dsp:cNvSpPr/>
      </dsp:nvSpPr>
      <dsp:spPr>
        <a:xfrm>
          <a:off x="6168119" y="4135028"/>
          <a:ext cx="2192734" cy="1078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Guilt and disgust</a:t>
          </a:r>
        </a:p>
      </dsp:txBody>
      <dsp:txXfrm>
        <a:off x="6199698" y="4166607"/>
        <a:ext cx="2129576" cy="1015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AF36E-89B5-4E26-9F3C-E6190E6C29DF}">
      <dsp:nvSpPr>
        <dsp:cNvPr id="0" name=""/>
        <dsp:cNvSpPr/>
      </dsp:nvSpPr>
      <dsp:spPr>
        <a:xfrm>
          <a:off x="978494" y="0"/>
          <a:ext cx="3261165" cy="3261395"/>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Repetitive and persistent obsessions</a:t>
          </a:r>
        </a:p>
        <a:p>
          <a:pPr marL="171450" lvl="1" indent="-171450" algn="l" defTabSz="800100">
            <a:lnSpc>
              <a:spcPct val="90000"/>
            </a:lnSpc>
            <a:spcBef>
              <a:spcPct val="0"/>
            </a:spcBef>
            <a:spcAft>
              <a:spcPct val="15000"/>
            </a:spcAft>
            <a:buChar char="•"/>
          </a:pPr>
          <a:r>
            <a:rPr lang="en-GB" sz="1800" kern="1200" dirty="0"/>
            <a:t>Thoughts, images or impulses/urges that are intrusive and unwanted </a:t>
          </a:r>
        </a:p>
      </dsp:txBody>
      <dsp:txXfrm>
        <a:off x="1456081" y="477620"/>
        <a:ext cx="2305991" cy="2306155"/>
      </dsp:txXfrm>
    </dsp:sp>
    <dsp:sp modelId="{7EB631B8-E912-454D-A502-97E9495F452B}">
      <dsp:nvSpPr>
        <dsp:cNvPr id="0" name=""/>
        <dsp:cNvSpPr/>
      </dsp:nvSpPr>
      <dsp:spPr>
        <a:xfrm>
          <a:off x="2676526" y="1527554"/>
          <a:ext cx="3261165" cy="3261395"/>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Compulsions </a:t>
          </a:r>
        </a:p>
        <a:p>
          <a:pPr marL="171450" lvl="1" indent="-171450" algn="l" defTabSz="800100">
            <a:lnSpc>
              <a:spcPct val="90000"/>
            </a:lnSpc>
            <a:spcBef>
              <a:spcPct val="0"/>
            </a:spcBef>
            <a:spcAft>
              <a:spcPct val="15000"/>
            </a:spcAft>
            <a:buChar char="•"/>
          </a:pPr>
          <a:r>
            <a:rPr lang="en-GB" sz="1800" kern="1200" dirty="0"/>
            <a:t>Performed to ignore, suppress or neutralise the obsessions </a:t>
          </a:r>
        </a:p>
      </dsp:txBody>
      <dsp:txXfrm>
        <a:off x="3154113" y="2005174"/>
        <a:ext cx="2305991" cy="23061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9154-E2C7-453D-85C3-405487E52DFB}">
      <dsp:nvSpPr>
        <dsp:cNvPr id="0" name=""/>
        <dsp:cNvSpPr/>
      </dsp:nvSpPr>
      <dsp:spPr>
        <a:xfrm>
          <a:off x="4403" y="256476"/>
          <a:ext cx="2647694"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Biological</a:t>
          </a:r>
        </a:p>
      </dsp:txBody>
      <dsp:txXfrm>
        <a:off x="4403" y="256476"/>
        <a:ext cx="2647694" cy="633600"/>
      </dsp:txXfrm>
    </dsp:sp>
    <dsp:sp modelId="{0602EB51-C885-4C76-BB92-D02FFC3E4E3D}">
      <dsp:nvSpPr>
        <dsp:cNvPr id="0" name=""/>
        <dsp:cNvSpPr/>
      </dsp:nvSpPr>
      <dsp:spPr>
        <a:xfrm>
          <a:off x="4403" y="890076"/>
          <a:ext cx="2647694" cy="25099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Levels of neurotransmitters in the brain. </a:t>
          </a:r>
        </a:p>
        <a:p>
          <a:pPr marL="228600" lvl="1" indent="-228600" algn="l" defTabSz="977900">
            <a:lnSpc>
              <a:spcPct val="90000"/>
            </a:lnSpc>
            <a:spcBef>
              <a:spcPct val="0"/>
            </a:spcBef>
            <a:spcAft>
              <a:spcPct val="15000"/>
            </a:spcAft>
            <a:buChar char="•"/>
          </a:pPr>
          <a:r>
            <a:rPr lang="en-GB" sz="2200" kern="1200" dirty="0"/>
            <a:t>Brain structure</a:t>
          </a:r>
          <a:endParaRPr lang="en-US" sz="2200" kern="1200" dirty="0"/>
        </a:p>
        <a:p>
          <a:pPr marL="228600" lvl="1" indent="-228600" algn="l" defTabSz="977900">
            <a:lnSpc>
              <a:spcPct val="90000"/>
            </a:lnSpc>
            <a:spcBef>
              <a:spcPct val="0"/>
            </a:spcBef>
            <a:spcAft>
              <a:spcPct val="15000"/>
            </a:spcAft>
            <a:buChar char="•"/>
          </a:pPr>
          <a:r>
            <a:rPr lang="en-GB" sz="2200" kern="1200" dirty="0"/>
            <a:t>Genes</a:t>
          </a:r>
          <a:endParaRPr lang="en-US" sz="2200" kern="1200" dirty="0"/>
        </a:p>
      </dsp:txBody>
      <dsp:txXfrm>
        <a:off x="4403" y="890076"/>
        <a:ext cx="2647694" cy="2509959"/>
      </dsp:txXfrm>
    </dsp:sp>
    <dsp:sp modelId="{1C0FF150-B92C-4EA1-AFA9-DFFC341AA7DF}">
      <dsp:nvSpPr>
        <dsp:cNvPr id="0" name=""/>
        <dsp:cNvSpPr/>
      </dsp:nvSpPr>
      <dsp:spPr>
        <a:xfrm>
          <a:off x="3022774" y="256476"/>
          <a:ext cx="2647694"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Psychological </a:t>
          </a:r>
        </a:p>
      </dsp:txBody>
      <dsp:txXfrm>
        <a:off x="3022774" y="256476"/>
        <a:ext cx="2647694" cy="633600"/>
      </dsp:txXfrm>
    </dsp:sp>
    <dsp:sp modelId="{9129542C-0CB9-4C57-90FC-6ECC6719F7F5}">
      <dsp:nvSpPr>
        <dsp:cNvPr id="0" name=""/>
        <dsp:cNvSpPr/>
      </dsp:nvSpPr>
      <dsp:spPr>
        <a:xfrm>
          <a:off x="3022774" y="890076"/>
          <a:ext cx="2647694" cy="25099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Behavioural explanations</a:t>
          </a:r>
        </a:p>
        <a:p>
          <a:pPr marL="228600" lvl="1" indent="-228600" algn="l" defTabSz="977900">
            <a:lnSpc>
              <a:spcPct val="90000"/>
            </a:lnSpc>
            <a:spcBef>
              <a:spcPct val="0"/>
            </a:spcBef>
            <a:spcAft>
              <a:spcPct val="15000"/>
            </a:spcAft>
            <a:buChar char="•"/>
          </a:pPr>
          <a:r>
            <a:rPr lang="en-GB" sz="2200" kern="1200" dirty="0"/>
            <a:t>Cognitive explanations</a:t>
          </a:r>
          <a:endParaRPr lang="en-US" sz="2200" kern="1200" dirty="0"/>
        </a:p>
        <a:p>
          <a:pPr marL="228600" lvl="1" indent="-228600" algn="l" defTabSz="977900">
            <a:lnSpc>
              <a:spcPct val="90000"/>
            </a:lnSpc>
            <a:spcBef>
              <a:spcPct val="0"/>
            </a:spcBef>
            <a:spcAft>
              <a:spcPct val="15000"/>
            </a:spcAft>
            <a:buChar char="•"/>
          </a:pPr>
          <a:r>
            <a:rPr lang="en-GB" sz="2200" kern="1200" dirty="0"/>
            <a:t>Psychodynamic explanations</a:t>
          </a:r>
          <a:endParaRPr lang="en-US" sz="2200" kern="1200" dirty="0"/>
        </a:p>
      </dsp:txBody>
      <dsp:txXfrm>
        <a:off x="3022774" y="890076"/>
        <a:ext cx="2647694" cy="2509959"/>
      </dsp:txXfrm>
    </dsp:sp>
    <dsp:sp modelId="{517D2B4D-EFB3-4CB9-99F5-1E19FEEF3B33}">
      <dsp:nvSpPr>
        <dsp:cNvPr id="0" name=""/>
        <dsp:cNvSpPr/>
      </dsp:nvSpPr>
      <dsp:spPr>
        <a:xfrm>
          <a:off x="6041146" y="256476"/>
          <a:ext cx="2647694"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dirty="0"/>
            <a:t>Psychodynamic</a:t>
          </a:r>
        </a:p>
      </dsp:txBody>
      <dsp:txXfrm>
        <a:off x="6041146" y="256476"/>
        <a:ext cx="2647694" cy="633600"/>
      </dsp:txXfrm>
    </dsp:sp>
    <dsp:sp modelId="{659705ED-EB10-4352-A251-8D6579A03C2A}">
      <dsp:nvSpPr>
        <dsp:cNvPr id="0" name=""/>
        <dsp:cNvSpPr/>
      </dsp:nvSpPr>
      <dsp:spPr>
        <a:xfrm>
          <a:off x="6041146" y="890076"/>
          <a:ext cx="2647694" cy="250995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Ego developed coping </a:t>
          </a:r>
          <a:r>
            <a:rPr lang="en-US" sz="2200" kern="1200" dirty="0" err="1"/>
            <a:t>behaviour</a:t>
          </a:r>
          <a:r>
            <a:rPr lang="en-US" sz="2200" kern="1200" dirty="0"/>
            <a:t> to address unacceptable but partially repressed wishes and impulses by Id </a:t>
          </a:r>
        </a:p>
      </dsp:txBody>
      <dsp:txXfrm>
        <a:off x="6041146" y="890076"/>
        <a:ext cx="2647694" cy="2509959"/>
      </dsp:txXfrm>
    </dsp:sp>
    <dsp:sp modelId="{232D19F7-129C-4929-A50F-6A0DA8B36BAE}">
      <dsp:nvSpPr>
        <dsp:cNvPr id="0" name=""/>
        <dsp:cNvSpPr/>
      </dsp:nvSpPr>
      <dsp:spPr>
        <a:xfrm>
          <a:off x="9059518" y="256476"/>
          <a:ext cx="2647694"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Social </a:t>
          </a:r>
        </a:p>
      </dsp:txBody>
      <dsp:txXfrm>
        <a:off x="9059518" y="256476"/>
        <a:ext cx="2647694" cy="633600"/>
      </dsp:txXfrm>
    </dsp:sp>
    <dsp:sp modelId="{50DE5D8C-32AD-455A-8077-8E9ED3616F2F}">
      <dsp:nvSpPr>
        <dsp:cNvPr id="0" name=""/>
        <dsp:cNvSpPr/>
      </dsp:nvSpPr>
      <dsp:spPr>
        <a:xfrm>
          <a:off x="9059518" y="890076"/>
          <a:ext cx="2647694" cy="250995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Social learning </a:t>
          </a:r>
        </a:p>
        <a:p>
          <a:pPr marL="228600" lvl="1" indent="-228600" algn="l" defTabSz="977900">
            <a:lnSpc>
              <a:spcPct val="90000"/>
            </a:lnSpc>
            <a:spcBef>
              <a:spcPct val="0"/>
            </a:spcBef>
            <a:spcAft>
              <a:spcPct val="15000"/>
            </a:spcAft>
            <a:buChar char="•"/>
          </a:pPr>
          <a:r>
            <a:rPr lang="en-GB" sz="2200" kern="1200" dirty="0"/>
            <a:t>Cultural </a:t>
          </a:r>
        </a:p>
      </dsp:txBody>
      <dsp:txXfrm>
        <a:off x="9059518" y="890076"/>
        <a:ext cx="2647694" cy="25099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762BE-8310-4DBD-93FC-29AD7C8EEAF9}">
      <dsp:nvSpPr>
        <dsp:cNvPr id="0" name=""/>
        <dsp:cNvSpPr/>
      </dsp:nvSpPr>
      <dsp:spPr>
        <a:xfrm>
          <a:off x="0" y="690"/>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84D9E-FD65-426F-BB0F-43F19908E0A7}">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88887-3CFB-4C47-A41A-AD5EC9D87D27}">
      <dsp:nvSpPr>
        <dsp:cNvPr id="0" name=""/>
        <dsp:cNvSpPr/>
      </dsp:nvSpPr>
      <dsp:spPr>
        <a:xfrm>
          <a:off x="1866111" y="690"/>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Low levels of neurotransmitters in the brain. </a:t>
          </a:r>
          <a:endParaRPr lang="en-US" sz="2800" kern="1200" dirty="0"/>
        </a:p>
      </dsp:txBody>
      <dsp:txXfrm>
        <a:off x="1866111" y="690"/>
        <a:ext cx="5517405" cy="1615680"/>
      </dsp:txXfrm>
    </dsp:sp>
    <dsp:sp modelId="{76C4FE31-8317-489F-8FAE-7BEA31D5FDAD}">
      <dsp:nvSpPr>
        <dsp:cNvPr id="0" name=""/>
        <dsp:cNvSpPr/>
      </dsp:nvSpPr>
      <dsp:spPr>
        <a:xfrm>
          <a:off x="0" y="20202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535C3-80B4-4768-AA2B-6474FA12ECE9}">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C4A16-036E-4391-8B59-75E4A8EED1FF}">
      <dsp:nvSpPr>
        <dsp:cNvPr id="0" name=""/>
        <dsp:cNvSpPr/>
      </dsp:nvSpPr>
      <dsp:spPr>
        <a:xfrm>
          <a:off x="1866111" y="2020291"/>
          <a:ext cx="3322582"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711200">
            <a:lnSpc>
              <a:spcPct val="100000"/>
            </a:lnSpc>
            <a:spcBef>
              <a:spcPct val="0"/>
            </a:spcBef>
            <a:spcAft>
              <a:spcPct val="35000"/>
            </a:spcAft>
            <a:buNone/>
          </a:pPr>
          <a:r>
            <a:rPr lang="en-GB" sz="1600" kern="1200" dirty="0"/>
            <a:t>The Orbital Frontal Cortex (OFC) just behind the eyes is the first part of the brain to register activity that may be a cause for concern in the environment. </a:t>
          </a:r>
          <a:endParaRPr lang="en-US" sz="1600" kern="1200" dirty="0"/>
        </a:p>
      </dsp:txBody>
      <dsp:txXfrm>
        <a:off x="1866111" y="2020291"/>
        <a:ext cx="3322582" cy="1615680"/>
      </dsp:txXfrm>
    </dsp:sp>
    <dsp:sp modelId="{DA6E2046-72BC-427D-A448-52F971B2D26D}">
      <dsp:nvSpPr>
        <dsp:cNvPr id="0" name=""/>
        <dsp:cNvSpPr/>
      </dsp:nvSpPr>
      <dsp:spPr>
        <a:xfrm>
          <a:off x="5188693" y="2020291"/>
          <a:ext cx="2194823"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533400">
            <a:lnSpc>
              <a:spcPct val="100000"/>
            </a:lnSpc>
            <a:spcBef>
              <a:spcPct val="0"/>
            </a:spcBef>
            <a:spcAft>
              <a:spcPct val="35000"/>
            </a:spcAft>
            <a:buNone/>
          </a:pPr>
          <a:r>
            <a:rPr lang="en-GB" sz="1200" kern="1200" dirty="0"/>
            <a:t>It creates an anxious response and promotes checking behaviour in order to ensure that all is well. </a:t>
          </a:r>
          <a:endParaRPr lang="en-US" sz="1200" kern="1200" dirty="0"/>
        </a:p>
      </dsp:txBody>
      <dsp:txXfrm>
        <a:off x="5188693" y="2020291"/>
        <a:ext cx="2194823" cy="1615680"/>
      </dsp:txXfrm>
    </dsp:sp>
    <dsp:sp modelId="{AF4933E5-FF14-4623-9220-5F58E396E2CB}">
      <dsp:nvSpPr>
        <dsp:cNvPr id="0" name=""/>
        <dsp:cNvSpPr/>
      </dsp:nvSpPr>
      <dsp:spPr>
        <a:xfrm>
          <a:off x="0" y="40398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74FF-4113-4C45-B97D-BABCB4F60B2A}">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91812-8FD4-4D00-AF59-A6CE5887BC6D}">
      <dsp:nvSpPr>
        <dsp:cNvPr id="0" name=""/>
        <dsp:cNvSpPr/>
      </dsp:nvSpPr>
      <dsp:spPr>
        <a:xfrm>
          <a:off x="1866111" y="4039891"/>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Genetic risks due to high family links</a:t>
          </a:r>
          <a:endParaRPr lang="en-US" sz="2800" kern="1200" dirty="0"/>
        </a:p>
      </dsp:txBody>
      <dsp:txXfrm>
        <a:off x="1866111" y="4039891"/>
        <a:ext cx="5517405" cy="16156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F4FED-505D-4027-9EA8-F27126390DF7}">
      <dsp:nvSpPr>
        <dsp:cNvPr id="0" name=""/>
        <dsp:cNvSpPr/>
      </dsp:nvSpPr>
      <dsp:spPr>
        <a:xfrm rot="16200000">
          <a:off x="-1057228" y="6"/>
          <a:ext cx="7967158" cy="5665355"/>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evidence shows that drug treatments increase the level of serotonin in the brain (e.g. selective serotonin reuptake inhibitors known as SSRIs) and help to reduce the symptoms of OCD</a:t>
          </a:r>
        </a:p>
      </dsp:txBody>
      <dsp:txXfrm rot="5400000">
        <a:off x="93674" y="840893"/>
        <a:ext cx="4673918" cy="3983579"/>
      </dsp:txXfrm>
    </dsp:sp>
    <dsp:sp modelId="{EC9F47A8-1766-4895-8246-28F097D08C65}">
      <dsp:nvSpPr>
        <dsp:cNvPr id="0" name=""/>
        <dsp:cNvSpPr/>
      </dsp:nvSpPr>
      <dsp:spPr>
        <a:xfrm rot="5400000">
          <a:off x="5742403" y="6"/>
          <a:ext cx="6827235" cy="5665355"/>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l" defTabSz="1422400">
            <a:lnSpc>
              <a:spcPct val="90000"/>
            </a:lnSpc>
            <a:spcBef>
              <a:spcPct val="0"/>
            </a:spcBef>
            <a:spcAft>
              <a:spcPct val="35000"/>
            </a:spcAft>
            <a:buNone/>
          </a:pPr>
          <a:r>
            <a:rPr lang="en-GB" sz="3200" kern="1200" dirty="0"/>
            <a:t>Having OCD could lead to reduced serotonin level (effect not the cause) </a:t>
          </a:r>
        </a:p>
        <a:p>
          <a:pPr marL="285750" lvl="1" indent="-285750" algn="l" defTabSz="1244600">
            <a:lnSpc>
              <a:spcPct val="90000"/>
            </a:lnSpc>
            <a:spcBef>
              <a:spcPct val="0"/>
            </a:spcBef>
            <a:spcAft>
              <a:spcPct val="15000"/>
            </a:spcAft>
            <a:buChar char="•"/>
          </a:pPr>
          <a:r>
            <a:rPr lang="en-GB" sz="2800" kern="1200" dirty="0"/>
            <a:t>Drug treatments do not work for everyone with OCD</a:t>
          </a:r>
        </a:p>
      </dsp:txBody>
      <dsp:txXfrm rot="-5400000">
        <a:off x="7314781" y="1125875"/>
        <a:ext cx="4673918" cy="34136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4.79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0 268,'198'8,"197"35,-254-25,421 57,-352-38,-94-14,1-5,165 4,288-24,-373 14,-40-2,582-6,-412-6,-82 16,-95-3,243 30,-142-11,-106-6,-92-14,91 6,80-17,73 2,-188 10,38 2,85-1,40 0,-155-6,160 27,-112-11,62-11,-104-8,-16 8,14 0,186-23,-39-1,1764 14,-1476-47,-215 9,-220 27,494-19,-604 28,0 1,0-1,0-1,0 0,-1 0,1-1,-1-1,1 0,9-5,0 2,-1 1,1 1,0 1,0 1,28-1,5-2,506-54,-91 12,76 1,-186 12,58-1,278-35,-150 8,518 27,-616 11,177-53,-348 58,-183 16,0-3,113-23,-152 19,-1 3,59-1,107 6,-179 4,114-14,-3 1,661 13,-747 1,100 18,-162-20,1 1,-1-1,1 1,-1-1,1 1,-1 0,0 0,1 0,-1 0,0 1,0-1,0 0,0 1,0 0,0-1,0 1,0 0,1 3,0 0,-1 0,0 0,0 0,-1 0,1 0,0 10,2 6,0-5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9.14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0 342,'74'0,"351"14,13 23,-143-14,571 38,744 22,-1342-73,336 4,-327 0,-122-3,60 8,436 66,45-67,-445-21,-168 4,10 0,1-3,132-21,357-56,2 38,-55-4,111-6,40-22,-295 22,-308 43,146-8,413 17,-603-3,0-1,63-14,-8 1,426-44,-241 31,47-9,606-58,-135 65,522 33,-1042-18,-149 6,0 1,137-6,-66 13,296 5,-223 20,-223-18,40 4,-1 5,131 38,-192-47,0 0,0-1,26 1,-26-4,0 2,-1 0,28 9,-10 1,1-2,0-1,1-3,-1-1,54 1,1030-8,-1093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33.5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99,'4443'0,"-4148"-13,13 1,141 13,-417-3,0-1,57-14,31-3,259-6,-27 20,-205 8,320-2,-446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43.1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0 171,'117'3,"-1"5,227 46,-246-34,0-5,0-4,127-2,-210-9,37-1,0 1,98 16,-106-10,0-1,58-2,33 2,44 8,63 9,312 19,-414-35,294 38,-259-28,-48-6,-60-5,-1-3,110-10,574-9,-512 19,867-2,-836 12,-9 1,-190-12,81 12,-48-4,176-7,-134-4,175-10,-28-1,13 15,165-4,-314-9,23-1,221-18,-205 12,-38-6,16-2,19 4,-114 11,367-30,-175 19,103-4,686 28,-1017-5,0-1,45-10,25-3,565-16,-515 30,95-9,96 0,-294 11,46 0,0 5,117 18,-140-9,0-3,1-4,158-10,56-18,657-39,-894 57,342-35,-231 25,193 9,-224 6,-101-3,50-9,-47 5,48 0,1340 5,-654 3,-601-15,-127 7,1 2,0 2,56 5,-47 5,1 2,-1 3,-1 2,90 38,-20-10,-20-9,-93-29,-8-3,1-1,-1 1,0 0,0 0,0 1,0-1,-1 1,1 0,-1 1,1-1,-1 1,0 0,0 0,-1 0,1 0,-1 1,5 8,4 14,-1 0,11 47,-21-71,-3-5,-3-7,-4-10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52D38C-68CB-4166-A180-EC4AF35C1CAE}"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2D336-AEAD-4B17-8E06-C445770D75A4}" type="slidenum">
              <a:rPr lang="en-GB" smtClean="0"/>
              <a:t>‹#›</a:t>
            </a:fld>
            <a:endParaRPr lang="en-GB"/>
          </a:p>
        </p:txBody>
      </p:sp>
    </p:spTree>
    <p:extLst>
      <p:ext uri="{BB962C8B-B14F-4D97-AF65-F5344CB8AC3E}">
        <p14:creationId xmlns:p14="http://schemas.microsoft.com/office/powerpoint/2010/main" val="353666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pmc/articles/PMC1297956/pdf/10741319.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ma.org.uk/advice-and-support/nhs-delivery-and-workforce/pressures/mental-health-pressures-data-analysi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8" Type="http://schemas.openxmlformats.org/officeDocument/2006/relationships/hyperlink" Target="https://www.ocduk.org/" TargetMode="External"/><Relationship Id="rId3" Type="http://schemas.openxmlformats.org/officeDocument/2006/relationships/hyperlink" Target="https://www.nice.org.uk/guidance/cg31" TargetMode="External"/><Relationship Id="rId7" Type="http://schemas.openxmlformats.org/officeDocument/2006/relationships/hyperlink" Target="https://www.nhsinform.scot/illnesses-and-conditions/mental-health/obsessive-compulsive-disorder-ocd/"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www.nhs.uk/mental-health/conditions/obsessive-compulsive-disorder-ocd/overview/" TargetMode="External"/><Relationship Id="rId11" Type="http://schemas.openxmlformats.org/officeDocument/2006/relationships/hyperlink" Target="https://www.nuffieldtrust.org.uk/news-item/mental-health-indicator-update?gad_source=1&amp;gclid=Cj0KCQjwxqayBhDFARIsAANWRnQFU8fgC3TTZ0xKKwvesSyEdHSQKk5_rtrwxoHNRY0c7XbY9g4b_SAaAtu7EALw_wcB" TargetMode="External"/><Relationship Id="rId5" Type="http://schemas.openxmlformats.org/officeDocument/2006/relationships/hyperlink" Target="https://www.nice.org.uk/guidance/cg31/documents/scope-obsessivecompulsive-disorder4" TargetMode="External"/><Relationship Id="rId10" Type="http://schemas.openxmlformats.org/officeDocument/2006/relationships/hyperlink" Target="https://ocdaction.org.uk/" TargetMode="External"/><Relationship Id="rId4" Type="http://schemas.openxmlformats.org/officeDocument/2006/relationships/hyperlink" Target="https://cks.nice.org.uk/topics/obsessive-compulsive-disorder/background-information/prevalence/" TargetMode="External"/><Relationship Id="rId9" Type="http://schemas.openxmlformats.org/officeDocument/2006/relationships/hyperlink" Target="https://www.nelft.nhs.uk/camhs---oc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about their introductory session in LCHS4010.  The same idea that the make up of the four bodily fluids will affect a person’s personality.  </a:t>
            </a:r>
          </a:p>
        </p:txBody>
      </p:sp>
      <p:sp>
        <p:nvSpPr>
          <p:cNvPr id="4" name="Slide Number Placeholder 3"/>
          <p:cNvSpPr>
            <a:spLocks noGrp="1"/>
          </p:cNvSpPr>
          <p:nvPr>
            <p:ph type="sldNum" sz="quarter" idx="5"/>
          </p:nvPr>
        </p:nvSpPr>
        <p:spPr/>
        <p:txBody>
          <a:bodyPr/>
          <a:lstStyle/>
          <a:p>
            <a:fld id="{A7D2D336-AEAD-4B17-8E06-C445770D75A4}" type="slidenum">
              <a:rPr lang="en-GB" smtClean="0"/>
              <a:t>4</a:t>
            </a:fld>
            <a:endParaRPr lang="en-GB"/>
          </a:p>
        </p:txBody>
      </p:sp>
    </p:spTree>
    <p:extLst>
      <p:ext uri="{BB962C8B-B14F-4D97-AF65-F5344CB8AC3E}">
        <p14:creationId xmlns:p14="http://schemas.microsoft.com/office/powerpoint/2010/main" val="898303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read through these examples and see how each might be related to violating societal or religious norms/expectations </a:t>
            </a:r>
          </a:p>
          <a:p>
            <a:endParaRPr lang="en-GB" dirty="0"/>
          </a:p>
          <a:p>
            <a:r>
              <a:rPr lang="en-GB" dirty="0"/>
              <a:t>The last one is more relevant to fear or anxiety over personal safety/survival</a:t>
            </a:r>
          </a:p>
        </p:txBody>
      </p:sp>
      <p:sp>
        <p:nvSpPr>
          <p:cNvPr id="4" name="Slide Number Placeholder 3"/>
          <p:cNvSpPr>
            <a:spLocks noGrp="1"/>
          </p:cNvSpPr>
          <p:nvPr>
            <p:ph type="sldNum" sz="quarter" idx="5"/>
          </p:nvPr>
        </p:nvSpPr>
        <p:spPr/>
        <p:txBody>
          <a:bodyPr/>
          <a:lstStyle/>
          <a:p>
            <a:fld id="{A7D2D336-AEAD-4B17-8E06-C445770D75A4}" type="slidenum">
              <a:rPr lang="en-GB" smtClean="0"/>
              <a:t>7</a:t>
            </a:fld>
            <a:endParaRPr lang="en-GB"/>
          </a:p>
        </p:txBody>
      </p:sp>
    </p:spTree>
    <p:extLst>
      <p:ext uri="{BB962C8B-B14F-4D97-AF65-F5344CB8AC3E}">
        <p14:creationId xmlns:p14="http://schemas.microsoft.com/office/powerpoint/2010/main" val="1832733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rising interests in human anatomy and phrenology around the same time (again, covered in week 1 of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8</a:t>
            </a:fld>
            <a:endParaRPr lang="en-GB"/>
          </a:p>
        </p:txBody>
      </p:sp>
    </p:spTree>
    <p:extLst>
      <p:ext uri="{BB962C8B-B14F-4D97-AF65-F5344CB8AC3E}">
        <p14:creationId xmlns:p14="http://schemas.microsoft.com/office/powerpoint/2010/main" val="4013651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drawing showing unchaining mental health patients in an asylum </a:t>
            </a:r>
          </a:p>
          <a:p>
            <a:r>
              <a:rPr lang="en-GB" dirty="0"/>
              <a:t>The last point on this slide is extended on the next slide</a:t>
            </a:r>
          </a:p>
        </p:txBody>
      </p:sp>
      <p:sp>
        <p:nvSpPr>
          <p:cNvPr id="4" name="Slide Number Placeholder 3"/>
          <p:cNvSpPr>
            <a:spLocks noGrp="1"/>
          </p:cNvSpPr>
          <p:nvPr>
            <p:ph type="sldNum" sz="quarter" idx="5"/>
          </p:nvPr>
        </p:nvSpPr>
        <p:spPr/>
        <p:txBody>
          <a:bodyPr/>
          <a:lstStyle/>
          <a:p>
            <a:fld id="{A7D2D336-AEAD-4B17-8E06-C445770D75A4}" type="slidenum">
              <a:rPr lang="en-GB" smtClean="0"/>
              <a:t>9</a:t>
            </a:fld>
            <a:endParaRPr lang="en-GB"/>
          </a:p>
        </p:txBody>
      </p:sp>
    </p:spTree>
    <p:extLst>
      <p:ext uri="{BB962C8B-B14F-4D97-AF65-F5344CB8AC3E}">
        <p14:creationId xmlns:p14="http://schemas.microsoft.com/office/powerpoint/2010/main" val="4025763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10741319.pdf (nih.gov)</a:t>
            </a:r>
            <a:r>
              <a:rPr lang="en-GB" dirty="0"/>
              <a:t> </a:t>
            </a:r>
            <a:endParaRPr lang="en-US" dirty="0"/>
          </a:p>
          <a:p>
            <a:r>
              <a:rPr lang="en-US" dirty="0"/>
              <a:t>Lobotomy was used to treat Schizophrenia; tissues that connect  frontal lobe and prefrontal cortex is removed. This treatment technique previously received an award and was highly regarded. </a:t>
            </a:r>
          </a:p>
          <a:p>
            <a:endParaRPr lang="en-US" dirty="0"/>
          </a:p>
          <a:p>
            <a:endParaRPr lang="en-US" dirty="0"/>
          </a:p>
          <a:p>
            <a:r>
              <a:rPr lang="en-US" dirty="0"/>
              <a:t>Insulin Coma/shock, causes the insulin level to  drop, temporary loss of consciousness (avg 4hrs). </a:t>
            </a:r>
          </a:p>
          <a:p>
            <a:r>
              <a:rPr lang="en-US" dirty="0"/>
              <a:t>ECT, used to treat depression, mania and some symptoms of schizophrenia. A temporary seizure is induced, causing changes in electrical impulses.  Treatment is offered twice a week, last 6 weeks (avg) . Still in used in severe depression today after most of treatments available been used</a:t>
            </a:r>
          </a:p>
        </p:txBody>
      </p:sp>
      <p:sp>
        <p:nvSpPr>
          <p:cNvPr id="4" name="Slide Number Placeholder 3"/>
          <p:cNvSpPr>
            <a:spLocks noGrp="1"/>
          </p:cNvSpPr>
          <p:nvPr>
            <p:ph type="sldNum" sz="quarter" idx="5"/>
          </p:nvPr>
        </p:nvSpPr>
        <p:spPr/>
        <p:txBody>
          <a:bodyPr/>
          <a:lstStyle/>
          <a:p>
            <a:fld id="{45CFAE6F-765C-4444-AACC-5AA39FBBC377}" type="slidenum">
              <a:rPr lang="en-US" smtClean="0"/>
              <a:t>10</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changes on this slide are more towards legislations</a:t>
            </a:r>
          </a:p>
          <a:p>
            <a:endParaRPr lang="en-GB" dirty="0"/>
          </a:p>
          <a:p>
            <a:r>
              <a:rPr lang="en-GB" dirty="0"/>
              <a:t>Note that medications started around the 50s when deinstitutionalisation started to take hold </a:t>
            </a:r>
          </a:p>
          <a:p>
            <a:r>
              <a:rPr lang="en-GB" dirty="0"/>
              <a:t>60-70s we saw the antipsychiatry movement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12</a:t>
            </a:fld>
            <a:endParaRPr lang="en-GB"/>
          </a:p>
        </p:txBody>
      </p:sp>
    </p:spTree>
    <p:extLst>
      <p:ext uri="{BB962C8B-B14F-4D97-AF65-F5344CB8AC3E}">
        <p14:creationId xmlns:p14="http://schemas.microsoft.com/office/powerpoint/2010/main" val="1305237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ighlight>
                  <a:srgbClr val="FFFFFF"/>
                </a:highlight>
                <a:latin typeface="Times New Roman" panose="02020603050405020304" pitchFamily="18" charset="0"/>
              </a:rPr>
              <a:t>‘lunatic’, ‘imbecile’ and ‘idiot’ that all fell under the catch-all umbrella of ‘insanity’.</a:t>
            </a:r>
          </a:p>
          <a:p>
            <a:endParaRPr lang="en-GB" b="0" i="0" dirty="0">
              <a:effectLst/>
              <a:highlight>
                <a:srgbClr val="FFFFFF"/>
              </a:highlight>
              <a:latin typeface="Times New Roman" panose="02020603050405020304" pitchFamily="18" charset="0"/>
            </a:endParaRPr>
          </a:p>
          <a:p>
            <a:r>
              <a:rPr lang="en-GB" b="0" i="0" dirty="0">
                <a:effectLst/>
                <a:highlight>
                  <a:srgbClr val="FFFFFF"/>
                </a:highlight>
                <a:latin typeface="Times New Roman" panose="02020603050405020304" pitchFamily="18" charset="0"/>
              </a:rPr>
              <a:t>People are more aware of other derogatory terms related to a person’s race, disability, cultural and sexual orientation.  However, we are less aware of terms related to mental health difficulties. Note the link between mental health disorders and intellectual disability </a:t>
            </a:r>
          </a:p>
          <a:p>
            <a:endParaRPr lang="en-GB" b="0" i="0" dirty="0">
              <a:effectLst/>
              <a:highlight>
                <a:srgbClr val="FFFFFF"/>
              </a:highligh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13</a:t>
            </a:fld>
            <a:endParaRPr lang="en-GB"/>
          </a:p>
        </p:txBody>
      </p:sp>
    </p:spTree>
    <p:extLst>
      <p:ext uri="{BB962C8B-B14F-4D97-AF65-F5344CB8AC3E}">
        <p14:creationId xmlns:p14="http://schemas.microsoft.com/office/powerpoint/2010/main" val="1161602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2E4701B3-FCF2-43C5-8C70-C5BA46CCBB3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C1822E-F5FC-4F50-A3E7-9349B1516069}" type="slidenum">
              <a:rPr lang="en-GB" altLang="en-US" smtClean="0">
                <a:cs typeface="Arial" panose="020B0604020202020204" pitchFamily="34" charset="0"/>
              </a:rPr>
              <a:pPr/>
              <a:t>14</a:t>
            </a:fld>
            <a:endParaRPr lang="en-GB" altLang="en-US">
              <a:cs typeface="Arial" panose="020B0604020202020204" pitchFamily="34" charset="0"/>
            </a:endParaRPr>
          </a:p>
        </p:txBody>
      </p:sp>
      <p:sp>
        <p:nvSpPr>
          <p:cNvPr id="5123" name="Rectangle 7">
            <a:extLst>
              <a:ext uri="{FF2B5EF4-FFF2-40B4-BE49-F238E27FC236}">
                <a16:creationId xmlns:a16="http://schemas.microsoft.com/office/drawing/2014/main" id="{4C6C156E-680E-457E-856D-9D185CB8590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C90CB1B-52DB-4C71-9EFC-37142F513E3B}" type="slidenum">
              <a:rPr lang="en-GB" altLang="en-US" sz="1200">
                <a:cs typeface="Arial" panose="020B0604020202020204" pitchFamily="34" charset="0"/>
              </a:rPr>
              <a:pPr algn="r" eaLnBrk="1" hangingPunct="1"/>
              <a:t>14</a:t>
            </a:fld>
            <a:endParaRPr lang="en-GB" altLang="en-US" sz="1200">
              <a:cs typeface="Arial" panose="020B0604020202020204" pitchFamily="34" charset="0"/>
            </a:endParaRPr>
          </a:p>
        </p:txBody>
      </p:sp>
      <p:sp>
        <p:nvSpPr>
          <p:cNvPr id="5124" name="Rectangle 2">
            <a:extLst>
              <a:ext uri="{FF2B5EF4-FFF2-40B4-BE49-F238E27FC236}">
                <a16:creationId xmlns:a16="http://schemas.microsoft.com/office/drawing/2014/main" id="{96933C83-A21C-4885-926E-E7AF4BD87267}"/>
              </a:ext>
            </a:extLst>
          </p:cNvPr>
          <p:cNvSpPr>
            <a:spLocks noGrp="1" noRot="1" noChangeAspect="1" noChangeArrowheads="1" noTextEdit="1"/>
          </p:cNvSpPr>
          <p:nvPr>
            <p:ph type="sldImg"/>
          </p:nvPr>
        </p:nvSpPr>
        <p:spPr>
          <a:ln/>
        </p:spPr>
      </p:sp>
      <p:sp>
        <p:nvSpPr>
          <p:cNvPr id="5125" name="Rectangle 3">
            <a:extLst>
              <a:ext uri="{FF2B5EF4-FFF2-40B4-BE49-F238E27FC236}">
                <a16:creationId xmlns:a16="http://schemas.microsoft.com/office/drawing/2014/main" id="{3B51DE49-4C1C-493B-A6CB-724FCAF64B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An example from the Simpsons.  Ask students what the connotation of this cartoon is.  </a:t>
            </a:r>
          </a:p>
          <a:p>
            <a:pPr eaLnBrk="1" hangingPunct="1"/>
            <a:r>
              <a:rPr lang="en-US" altLang="en-US" dirty="0">
                <a:latin typeface="Arial" panose="020B0604020202020204" pitchFamily="34" charset="0"/>
                <a:cs typeface="Arial" panose="020B0604020202020204" pitchFamily="34" charset="0"/>
              </a:rPr>
              <a:t>Negative? Homer not deemed insane but ‘stupid’? What are they trying to say by Homer being assessed by child psychiatrist?  Note intellectual disability is part of chapter 6 in ICD-11 (and chapter 5 in ICD-10)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did Maslow’s motivation and Rogers’ humanistic theory in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15</a:t>
            </a:fld>
            <a:endParaRPr lang="en-GB"/>
          </a:p>
        </p:txBody>
      </p:sp>
    </p:spTree>
    <p:extLst>
      <p:ext uri="{BB962C8B-B14F-4D97-AF65-F5344CB8AC3E}">
        <p14:creationId xmlns:p14="http://schemas.microsoft.com/office/powerpoint/2010/main" val="4023717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Anxiolytics: </a:t>
            </a:r>
            <a:r>
              <a:rPr lang="en-GB" b="0" i="0" dirty="0">
                <a:solidFill>
                  <a:srgbClr val="202124"/>
                </a:solidFill>
                <a:effectLst/>
                <a:latin typeface="Google Sans"/>
              </a:rPr>
              <a:t>Anxiolytics are </a:t>
            </a:r>
            <a:r>
              <a:rPr lang="en-GB" b="0" i="0" dirty="0">
                <a:solidFill>
                  <a:srgbClr val="040C28"/>
                </a:solidFill>
                <a:effectLst/>
                <a:latin typeface="Google Sans"/>
              </a:rPr>
              <a:t>a class of medications aimed at treating patients with panic disorders, generalized anxiety, and various other uses</a:t>
            </a:r>
            <a:r>
              <a:rPr lang="en-GB" b="0" i="0" dirty="0">
                <a:solidFill>
                  <a:srgbClr val="202124"/>
                </a:solidFill>
                <a:effectLst/>
                <a:latin typeface="Google Sans"/>
              </a:rPr>
              <a:t>. From Wiki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02124"/>
                </a:solidFill>
                <a:effectLst/>
                <a:latin typeface="Google Sans"/>
              </a:rPr>
              <a:t>Ask the students to listen to these podcasts using the useful websites on week 2 Moodle tile.  Remind them to be mindful of the time when the programme was produced.  Ask them to look up more recent literature to further enhance their understanding </a:t>
            </a:r>
            <a:endParaRPr lang="en-US" sz="1200"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16</a:t>
            </a:fld>
            <a:endParaRPr lang="en-GB"/>
          </a:p>
        </p:txBody>
      </p:sp>
    </p:spTree>
    <p:extLst>
      <p:ext uri="{BB962C8B-B14F-4D97-AF65-F5344CB8AC3E}">
        <p14:creationId xmlns:p14="http://schemas.microsoft.com/office/powerpoint/2010/main" val="1696498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Mental health pressures data analysis (bma.org.uk)</a:t>
            </a:r>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18</a:t>
            </a:fld>
            <a:endParaRPr lang="en-GB"/>
          </a:p>
        </p:txBody>
      </p:sp>
    </p:spTree>
    <p:extLst>
      <p:ext uri="{BB962C8B-B14F-4D97-AF65-F5344CB8AC3E}">
        <p14:creationId xmlns:p14="http://schemas.microsoft.com/office/powerpoint/2010/main" val="3820153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carry out independent literature search to answer the last question.  We will touch upon the digital aspect of mental ill health in week 8/9  </a:t>
            </a:r>
          </a:p>
        </p:txBody>
      </p:sp>
      <p:sp>
        <p:nvSpPr>
          <p:cNvPr id="4" name="Slide Number Placeholder 3"/>
          <p:cNvSpPr>
            <a:spLocks noGrp="1"/>
          </p:cNvSpPr>
          <p:nvPr>
            <p:ph type="sldNum" sz="quarter" idx="5"/>
          </p:nvPr>
        </p:nvSpPr>
        <p:spPr/>
        <p:txBody>
          <a:bodyPr/>
          <a:lstStyle/>
          <a:p>
            <a:fld id="{A7D2D336-AEAD-4B17-8E06-C445770D75A4}" type="slidenum">
              <a:rPr lang="en-GB" smtClean="0"/>
              <a:t>19</a:t>
            </a:fld>
            <a:endParaRPr lang="en-GB"/>
          </a:p>
        </p:txBody>
      </p:sp>
    </p:spTree>
    <p:extLst>
      <p:ext uri="{BB962C8B-B14F-4D97-AF65-F5344CB8AC3E}">
        <p14:creationId xmlns:p14="http://schemas.microsoft.com/office/powerpoint/2010/main" val="1183043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questions in the BPS quiz in week 1 LCHS4010 often surprises students completing the quiz. </a:t>
            </a:r>
          </a:p>
          <a:p>
            <a:r>
              <a:rPr lang="en-GB" dirty="0"/>
              <a:t> </a:t>
            </a:r>
          </a:p>
        </p:txBody>
      </p:sp>
      <p:sp>
        <p:nvSpPr>
          <p:cNvPr id="4" name="Slide Number Placeholder 3"/>
          <p:cNvSpPr>
            <a:spLocks noGrp="1"/>
          </p:cNvSpPr>
          <p:nvPr>
            <p:ph type="sldNum" sz="quarter" idx="5"/>
          </p:nvPr>
        </p:nvSpPr>
        <p:spPr/>
        <p:txBody>
          <a:bodyPr/>
          <a:lstStyle/>
          <a:p>
            <a:fld id="{A7D2D336-AEAD-4B17-8E06-C445770D75A4}" type="slidenum">
              <a:rPr lang="en-GB" smtClean="0"/>
              <a:t>20</a:t>
            </a:fld>
            <a:endParaRPr lang="en-GB"/>
          </a:p>
        </p:txBody>
      </p:sp>
    </p:spTree>
    <p:extLst>
      <p:ext uri="{BB962C8B-B14F-4D97-AF65-F5344CB8AC3E}">
        <p14:creationId xmlns:p14="http://schemas.microsoft.com/office/powerpoint/2010/main" val="577847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identify the three elements on the last slide in these four earlier examples of OCD typed behaviour</a:t>
            </a:r>
          </a:p>
        </p:txBody>
      </p:sp>
      <p:sp>
        <p:nvSpPr>
          <p:cNvPr id="4" name="Slide Number Placeholder 3"/>
          <p:cNvSpPr>
            <a:spLocks noGrp="1"/>
          </p:cNvSpPr>
          <p:nvPr>
            <p:ph type="sldNum" sz="quarter" idx="5"/>
          </p:nvPr>
        </p:nvSpPr>
        <p:spPr/>
        <p:txBody>
          <a:bodyPr/>
          <a:lstStyle/>
          <a:p>
            <a:fld id="{A7D2D336-AEAD-4B17-8E06-C445770D75A4}" type="slidenum">
              <a:rPr lang="en-GB" smtClean="0"/>
              <a:t>23</a:t>
            </a:fld>
            <a:endParaRPr lang="en-GB"/>
          </a:p>
        </p:txBody>
      </p:sp>
    </p:spTree>
    <p:extLst>
      <p:ext uri="{BB962C8B-B14F-4D97-AF65-F5344CB8AC3E}">
        <p14:creationId xmlns:p14="http://schemas.microsoft.com/office/powerpoint/2010/main" val="2421162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compulsion of thoughts is not as well known as other overt behavioural compulsions </a:t>
            </a:r>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24</a:t>
            </a:fld>
            <a:endParaRPr lang="en-GB"/>
          </a:p>
        </p:txBody>
      </p:sp>
    </p:spTree>
    <p:extLst>
      <p:ext uri="{BB962C8B-B14F-4D97-AF65-F5344CB8AC3E}">
        <p14:creationId xmlns:p14="http://schemas.microsoft.com/office/powerpoint/2010/main" val="3164124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r>
              <a:rPr lang="en-GB" sz="1200" dirty="0">
                <a:latin typeface="+mn-lt"/>
              </a:rPr>
              <a:t>+ </a:t>
            </a:r>
            <a:br>
              <a:rPr lang="en-GB" sz="1200" dirty="0">
                <a:latin typeface="+mn-lt"/>
              </a:rPr>
            </a:br>
            <a:br>
              <a:rPr lang="en-GB" sz="1200" dirty="0">
                <a:latin typeface="+mn-lt"/>
              </a:rPr>
            </a:br>
            <a:br>
              <a:rPr lang="en-GB" sz="1200" dirty="0">
                <a:latin typeface="+mn-lt"/>
              </a:rPr>
            </a:br>
            <a:r>
              <a:rPr lang="en-GB" sz="1200" dirty="0">
                <a:latin typeface="+mn-lt"/>
              </a:rPr>
              <a:t>3. absence of other mental disorders</a:t>
            </a:r>
            <a:endParaRPr lang="en-GB" sz="1200" dirty="0"/>
          </a:p>
        </p:txBody>
      </p:sp>
      <p:sp>
        <p:nvSpPr>
          <p:cNvPr id="4" name="Slide Number Placeholder 3"/>
          <p:cNvSpPr>
            <a:spLocks noGrp="1"/>
          </p:cNvSpPr>
          <p:nvPr>
            <p:ph type="sldNum" sz="quarter" idx="5"/>
          </p:nvPr>
        </p:nvSpPr>
        <p:spPr/>
        <p:txBody>
          <a:bodyPr/>
          <a:lstStyle/>
          <a:p>
            <a:fld id="{A7D2D336-AEAD-4B17-8E06-C445770D75A4}" type="slidenum">
              <a:rPr lang="en-GB" smtClean="0"/>
              <a:t>25</a:t>
            </a:fld>
            <a:endParaRPr lang="en-GB"/>
          </a:p>
        </p:txBody>
      </p:sp>
    </p:spTree>
    <p:extLst>
      <p:ext uri="{BB962C8B-B14F-4D97-AF65-F5344CB8AC3E}">
        <p14:creationId xmlns:p14="http://schemas.microsoft.com/office/powerpoint/2010/main" val="1787879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26</a:t>
            </a:fld>
            <a:endParaRPr lang="en-GB"/>
          </a:p>
        </p:txBody>
      </p:sp>
    </p:spTree>
    <p:extLst>
      <p:ext uri="{BB962C8B-B14F-4D97-AF65-F5344CB8AC3E}">
        <p14:creationId xmlns:p14="http://schemas.microsoft.com/office/powerpoint/2010/main" val="3852050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ask questions such as:</a:t>
            </a:r>
          </a:p>
          <a:p>
            <a:r>
              <a:rPr lang="en-GB" dirty="0"/>
              <a:t>Were there underlying health issues or mental health difficulties?  </a:t>
            </a:r>
          </a:p>
          <a:p>
            <a:r>
              <a:rPr lang="en-GB" dirty="0"/>
              <a:t>Did the teenager see their handwashing behaviour as unwanted?    </a:t>
            </a:r>
          </a:p>
          <a:p>
            <a:r>
              <a:rPr lang="en-GB" dirty="0"/>
              <a:t>Was they distressed by their obsession and compulsion to wash and sanitise?</a:t>
            </a:r>
          </a:p>
          <a:p>
            <a:r>
              <a:rPr lang="en-GB" dirty="0"/>
              <a:t>How was their other functioning?   </a:t>
            </a:r>
          </a:p>
        </p:txBody>
      </p:sp>
      <p:sp>
        <p:nvSpPr>
          <p:cNvPr id="4" name="Slide Number Placeholder 3"/>
          <p:cNvSpPr>
            <a:spLocks noGrp="1"/>
          </p:cNvSpPr>
          <p:nvPr>
            <p:ph type="sldNum" sz="quarter" idx="5"/>
          </p:nvPr>
        </p:nvSpPr>
        <p:spPr/>
        <p:txBody>
          <a:bodyPr/>
          <a:lstStyle/>
          <a:p>
            <a:fld id="{A7D2D336-AEAD-4B17-8E06-C445770D75A4}" type="slidenum">
              <a:rPr lang="en-GB" smtClean="0"/>
              <a:t>27</a:t>
            </a:fld>
            <a:endParaRPr lang="en-GB"/>
          </a:p>
        </p:txBody>
      </p:sp>
    </p:spTree>
    <p:extLst>
      <p:ext uri="{BB962C8B-B14F-4D97-AF65-F5344CB8AC3E}">
        <p14:creationId xmlns:p14="http://schemas.microsoft.com/office/powerpoint/2010/main" val="567674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28</a:t>
            </a:fld>
            <a:endParaRPr lang="en-GB"/>
          </a:p>
        </p:txBody>
      </p:sp>
    </p:spTree>
    <p:extLst>
      <p:ext uri="{BB962C8B-B14F-4D97-AF65-F5344CB8AC3E}">
        <p14:creationId xmlns:p14="http://schemas.microsoft.com/office/powerpoint/2010/main" val="3456748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lots of evidence which shows that drug treatment which increases the level of serotonin in the brain (e.g. selective serotonin reuptake inhibitors or SSRIs) help to reduce the symptoms of OCD in individuals.</a:t>
            </a:r>
          </a:p>
          <a:p>
            <a:r>
              <a:rPr lang="en-GB" dirty="0"/>
              <a:t>Are low levels of serotonin actually the cause of the disorder or is just the case that as a result of having OCD a person’s serotonin levels reduce (so it is an effect of having OCD)?</a:t>
            </a:r>
          </a:p>
          <a:p>
            <a:endParaRPr lang="en-GB" dirty="0"/>
          </a:p>
          <a:p>
            <a:r>
              <a:rPr lang="en-GB" dirty="0"/>
              <a:t>Drug treatments which increase levels of serotonin do not work for everyone with OCD which suggests that there must be other factors involved.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29</a:t>
            </a:fld>
            <a:endParaRPr lang="en-GB"/>
          </a:p>
        </p:txBody>
      </p:sp>
    </p:spTree>
    <p:extLst>
      <p:ext uri="{BB962C8B-B14F-4D97-AF65-F5344CB8AC3E}">
        <p14:creationId xmlns:p14="http://schemas.microsoft.com/office/powerpoint/2010/main" val="3545417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There is a genetic risk involved because the rate of OCD among first degree relatives of adults with OCD is approximately twice that of those whose family have no history of the disorder.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30</a:t>
            </a:fld>
            <a:endParaRPr lang="en-GB"/>
          </a:p>
        </p:txBody>
      </p:sp>
    </p:spTree>
    <p:extLst>
      <p:ext uri="{BB962C8B-B14F-4D97-AF65-F5344CB8AC3E}">
        <p14:creationId xmlns:p14="http://schemas.microsoft.com/office/powerpoint/2010/main" val="27792402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can get better without the use of drugs. If the only reason people had OCD was because of low levels of serotonin in the brain then this wouldn’t be the case. </a:t>
            </a:r>
          </a:p>
          <a:p>
            <a:endParaRPr lang="en-GB" dirty="0"/>
          </a:p>
          <a:p>
            <a:r>
              <a:rPr lang="en-GB" dirty="0"/>
              <a:t>Drug treatments can be criticised for only working to reduce the symptoms of OCD, rather than tackling the actual cause.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31</a:t>
            </a:fld>
            <a:endParaRPr lang="en-GB"/>
          </a:p>
        </p:txBody>
      </p:sp>
    </p:spTree>
    <p:extLst>
      <p:ext uri="{BB962C8B-B14F-4D97-AF65-F5344CB8AC3E}">
        <p14:creationId xmlns:p14="http://schemas.microsoft.com/office/powerpoint/2010/main" val="30108500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widely cited study but is now 32 years old.   </a:t>
            </a:r>
          </a:p>
          <a:p>
            <a:r>
              <a:rPr lang="en-GB" dirty="0"/>
              <a:t>Ask students to look up more recent studies </a:t>
            </a:r>
          </a:p>
        </p:txBody>
      </p:sp>
      <p:sp>
        <p:nvSpPr>
          <p:cNvPr id="4" name="Slide Number Placeholder 3"/>
          <p:cNvSpPr>
            <a:spLocks noGrp="1"/>
          </p:cNvSpPr>
          <p:nvPr>
            <p:ph type="sldNum" sz="quarter" idx="5"/>
          </p:nvPr>
        </p:nvSpPr>
        <p:spPr/>
        <p:txBody>
          <a:bodyPr/>
          <a:lstStyle/>
          <a:p>
            <a:fld id="{A7D2D336-AEAD-4B17-8E06-C445770D75A4}" type="slidenum">
              <a:rPr lang="en-GB" smtClean="0"/>
              <a:t>32</a:t>
            </a:fld>
            <a:endParaRPr lang="en-GB"/>
          </a:p>
        </p:txBody>
      </p:sp>
    </p:spTree>
    <p:extLst>
      <p:ext uri="{BB962C8B-B14F-4D97-AF65-F5344CB8AC3E}">
        <p14:creationId xmlns:p14="http://schemas.microsoft.com/office/powerpoint/2010/main" val="4067718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information on OCD treatment</a:t>
            </a:r>
          </a:p>
          <a:p>
            <a:r>
              <a:rPr lang="en-GB" dirty="0">
                <a:hlinkClick r:id="rId3"/>
              </a:rPr>
              <a:t>Overview | Obsessive-compulsive disorder and body dysmorphic disorder: treatment | Guidance | NICE</a:t>
            </a:r>
            <a:endParaRPr lang="en-GB" dirty="0"/>
          </a:p>
          <a:p>
            <a:r>
              <a:rPr lang="en-GB" dirty="0">
                <a:hlinkClick r:id="rId4"/>
              </a:rPr>
              <a:t>Prevalence | Background information | Obsessive-compulsive disorder | CKS | NICE</a:t>
            </a:r>
            <a:endParaRPr lang="en-GB" dirty="0"/>
          </a:p>
          <a:p>
            <a:r>
              <a:rPr lang="en-GB" dirty="0">
                <a:hlinkClick r:id="rId5"/>
              </a:rPr>
              <a:t>https://www.nice.org.uk/guidance/cg31/documents/scope-obsessivecompulsive-disorder4</a:t>
            </a:r>
            <a:endParaRPr lang="en-GB" dirty="0"/>
          </a:p>
          <a:p>
            <a:r>
              <a:rPr lang="en-GB" dirty="0">
                <a:hlinkClick r:id="rId6"/>
              </a:rPr>
              <a:t>Overview - Obsessive compulsive disorder (OCD) - NHS (www.nhs.uk)</a:t>
            </a:r>
            <a:endParaRPr lang="en-GB" dirty="0"/>
          </a:p>
          <a:p>
            <a:r>
              <a:rPr lang="en-GB" dirty="0">
                <a:hlinkClick r:id="rId7"/>
              </a:rPr>
              <a:t>Obsessive compulsive disorder (OCD) | NHS inform</a:t>
            </a:r>
            <a:endParaRPr lang="en-GB" dirty="0"/>
          </a:p>
          <a:p>
            <a:r>
              <a:rPr lang="en-GB" dirty="0"/>
              <a:t>Charities and Organisations </a:t>
            </a:r>
          </a:p>
          <a:p>
            <a:r>
              <a:rPr lang="en-GB" dirty="0">
                <a:hlinkClick r:id="rId8"/>
              </a:rPr>
              <a:t>OCD-UK | A national OCD charity, run by, and for people with lived experience of OCD (ocduk.org)</a:t>
            </a:r>
            <a:endParaRPr lang="en-GB" dirty="0"/>
          </a:p>
          <a:p>
            <a:r>
              <a:rPr lang="en-GB" dirty="0">
                <a:hlinkClick r:id="rId9"/>
              </a:rPr>
              <a:t>Obsessive </a:t>
            </a:r>
            <a:r>
              <a:rPr lang="en-GB" dirty="0" err="1">
                <a:hlinkClick r:id="rId9"/>
              </a:rPr>
              <a:t>Complusive</a:t>
            </a:r>
            <a:r>
              <a:rPr lang="en-GB" dirty="0">
                <a:hlinkClick r:id="rId9"/>
              </a:rPr>
              <a:t> Disorder (OCD) | NELFT NHS Foundation Trust</a:t>
            </a:r>
            <a:endParaRPr lang="en-GB" dirty="0"/>
          </a:p>
          <a:p>
            <a:r>
              <a:rPr lang="en-GB" dirty="0">
                <a:hlinkClick r:id="rId10"/>
              </a:rPr>
              <a:t>OCD Action</a:t>
            </a:r>
            <a:endParaRPr lang="en-GB" dirty="0"/>
          </a:p>
          <a:p>
            <a:r>
              <a:rPr lang="en-GB" dirty="0">
                <a:hlinkClick r:id="rId11"/>
              </a:rPr>
              <a:t>Mental health | Nuffield Trust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33</a:t>
            </a:fld>
            <a:endParaRPr lang="en-GB"/>
          </a:p>
        </p:txBody>
      </p:sp>
    </p:spTree>
    <p:extLst>
      <p:ext uri="{BB962C8B-B14F-4D97-AF65-F5344CB8AC3E}">
        <p14:creationId xmlns:p14="http://schemas.microsoft.com/office/powerpoint/2010/main" val="138039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21045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536130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349179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23902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639116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568321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92150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26183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42072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4499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36573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1441427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s.wikipedia.org/wiki/Hip%C3%B3crat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7.png"/><Relationship Id="rId7" Type="http://schemas.openxmlformats.org/officeDocument/2006/relationships/diagramLayout" Target="../diagrams/layout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hyperlink" Target="https://creativecommons.org/licenses/by-nc-nd/3.0/" TargetMode="External"/><Relationship Id="rId10" Type="http://schemas.microsoft.com/office/2007/relationships/diagramDrawing" Target="../diagrams/drawing3.xml"/><Relationship Id="rId4" Type="http://schemas.openxmlformats.org/officeDocument/2006/relationships/hyperlink" Target="https://worditout.com/word-cloud/1617154" TargetMode="External"/><Relationship Id="rId9" Type="http://schemas.openxmlformats.org/officeDocument/2006/relationships/diagramColors" Target="../diagrams/colors3.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2.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lacantastorie.blogspot.com/2011/03/shining.html"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Px-PK8-mFjk?feature=oembed" TargetMode="External"/><Relationship Id="rId1" Type="http://schemas.openxmlformats.org/officeDocument/2006/relationships/video" Target="https://www.youtube.com/embed/jNEUz9v5RYo?feature=oembed" TargetMode="Externa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customXml" Target="../ink/ink2.xml"/><Relationship Id="rId11" Type="http://schemas.openxmlformats.org/officeDocument/2006/relationships/image" Target="../media/image34.png"/><Relationship Id="rId5" Type="http://schemas.openxmlformats.org/officeDocument/2006/relationships/image" Target="../media/image31.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pexels.com/photo/person-washing-his-hand-54501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iocdf.org/about-ocd/"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hyperlink" Target="https://creativecommons.org/licenses/by-nc-sa/3.0/" TargetMode="External"/><Relationship Id="rId5" Type="http://schemas.openxmlformats.org/officeDocument/2006/relationships/diagramQuickStyle" Target="../diagrams/quickStyle7.xml"/><Relationship Id="rId10" Type="http://schemas.openxmlformats.org/officeDocument/2006/relationships/hyperlink" Target="https://www.film-rezensionen.de/2016/03/like-father-like-son/" TargetMode="External"/><Relationship Id="rId4" Type="http://schemas.openxmlformats.org/officeDocument/2006/relationships/diagramLayout" Target="../diagrams/layout7.xml"/><Relationship Id="rId9" Type="http://schemas.openxmlformats.org/officeDocument/2006/relationships/image" Target="../media/image37.jpg"/></Relationships>
</file>

<file path=ppt/slides/_rels/slide30.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awspntest.apa.org/doi/10.1001/archpsyc.1992.01820090009002"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publicdomainpictures.net/view-image.php?image=176655&amp;picture=&amp;jazyk=RU" TargetMode="External"/><Relationship Id="rId2" Type="http://schemas.openxmlformats.org/officeDocument/2006/relationships/image" Target="../media/image4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400" dirty="0">
                <a:latin typeface="+mn-lt"/>
              </a:rPr>
              <a:t>Week 2 Historical contexts of mental disorders and OCD </a:t>
            </a:r>
            <a:br>
              <a:rPr lang="en-GB" sz="4400" dirty="0">
                <a:latin typeface="+mn-lt"/>
              </a:rPr>
            </a:br>
            <a:endParaRPr lang="en-GB" sz="4400" dirty="0">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7715224" y="671502"/>
            <a:ext cx="3822189" cy="5083147"/>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dirty="0"/>
              <a:t>Historical views of mental ill health </a:t>
            </a:r>
          </a:p>
          <a:p>
            <a:pPr indent="-228600">
              <a:buFont typeface="Arial" panose="020B0604020202020204" pitchFamily="34" charset="0"/>
              <a:buChar char="•"/>
            </a:pPr>
            <a:r>
              <a:rPr lang="en-US" sz="3600" dirty="0"/>
              <a:t>Mental Health today </a:t>
            </a:r>
          </a:p>
          <a:p>
            <a:pPr indent="-228600">
              <a:buFont typeface="Arial" panose="020B0604020202020204" pitchFamily="34" charset="0"/>
              <a:buChar char="•"/>
            </a:pPr>
            <a:r>
              <a:rPr lang="en-US" sz="3600" dirty="0"/>
              <a:t>OCD</a:t>
            </a:r>
          </a:p>
          <a:p>
            <a:pPr indent="-228600">
              <a:buFont typeface="Arial" panose="020B0604020202020204" pitchFamily="34" charset="0"/>
              <a:buChar char="•"/>
            </a:pPr>
            <a:r>
              <a:rPr lang="en-US" sz="3600" dirty="0"/>
              <a:t>How to prepare for your poster presentation </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640080" y="325369"/>
            <a:ext cx="4368602" cy="1956841"/>
          </a:xfrm>
        </p:spPr>
        <p:txBody>
          <a:bodyPr anchor="b">
            <a:normAutofit/>
          </a:bodyPr>
          <a:lstStyle/>
          <a:p>
            <a:pPr algn="ctr"/>
            <a:r>
              <a:rPr lang="en-US" sz="4800" dirty="0">
                <a:latin typeface="+mn-lt"/>
              </a:rPr>
              <a:t>Historical Views </a:t>
            </a:r>
          </a:p>
        </p:txBody>
      </p: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640080" y="2872899"/>
            <a:ext cx="4243589" cy="3789158"/>
          </a:xfrm>
        </p:spPr>
        <p:txBody>
          <a:bodyPr>
            <a:normAutofit fontScale="77500" lnSpcReduction="20000"/>
          </a:bodyPr>
          <a:lstStyle/>
          <a:p>
            <a:r>
              <a:rPr lang="en-US" sz="3200" dirty="0"/>
              <a:t>In the past, abnormal </a:t>
            </a:r>
            <a:r>
              <a:rPr lang="en-US" sz="3200" dirty="0" err="1"/>
              <a:t>behaviour</a:t>
            </a:r>
            <a:r>
              <a:rPr lang="en-US" sz="3200" dirty="0"/>
              <a:t> caused by mental health issues were viewed as a product of evil spirits.</a:t>
            </a:r>
          </a:p>
          <a:p>
            <a:endParaRPr lang="en-US" sz="3200" dirty="0"/>
          </a:p>
          <a:p>
            <a:r>
              <a:rPr lang="en-US" altLang="en-US" sz="3200" dirty="0"/>
              <a:t>Therefore, treatments to reduce or rectify such </a:t>
            </a:r>
            <a:r>
              <a:rPr lang="en-US" altLang="en-US" sz="3200" dirty="0" err="1"/>
              <a:t>behaviour</a:t>
            </a:r>
            <a:r>
              <a:rPr lang="en-US" altLang="en-US" sz="3200" dirty="0"/>
              <a:t> included trepanning (used since stone age as shown in the photo) and exorcism</a:t>
            </a:r>
            <a:endParaRPr lang="en-US" sz="3200" dirty="0"/>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2">
            <a:extLst>
              <a:ext uri="{28A0092B-C50C-407E-A947-70E740481C1C}">
                <a14:useLocalDpi xmlns:a14="http://schemas.microsoft.com/office/drawing/2010/main" val="0"/>
              </a:ext>
            </a:extLst>
          </a:blip>
          <a:srcRect l="19675" r="2390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899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8341523" y="1955352"/>
            <a:ext cx="3721357" cy="45719"/>
          </a:xfrm>
        </p:spPr>
        <p:txBody>
          <a:bodyPr>
            <a:normAutofit fontScale="90000"/>
          </a:bodyPr>
          <a:lstStyle/>
          <a:p>
            <a:pPr algn="ctr"/>
            <a:r>
              <a:rPr lang="en-US" sz="3600" dirty="0">
                <a:latin typeface="+mn-lt"/>
              </a:rPr>
              <a:t>Greek and Roman’s Views and Treatment </a:t>
            </a:r>
            <a:br>
              <a:rPr lang="en-US" sz="3600" dirty="0">
                <a:latin typeface="+mn-lt"/>
              </a:rPr>
            </a:br>
            <a:r>
              <a:rPr lang="en-US" sz="3600" dirty="0">
                <a:latin typeface="+mn-lt"/>
              </a:rPr>
              <a:t>(</a:t>
            </a:r>
            <a:r>
              <a:rPr lang="en-US" altLang="en-US" sz="3600" dirty="0">
                <a:latin typeface="+mn-lt"/>
              </a:rPr>
              <a:t>500 B.C. to 500 A.D.)</a:t>
            </a:r>
            <a:endParaRPr lang="en-US" sz="3600" dirty="0">
              <a:latin typeface="+mn-lt"/>
            </a:endParaRPr>
          </a:p>
        </p:txBody>
      </p:sp>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a:xfrm>
            <a:off x="5070895" y="4251502"/>
            <a:ext cx="6537942" cy="2992638"/>
          </a:xfrm>
        </p:spPr>
        <p:txBody>
          <a:bodyPr vert="horz" lIns="91440" tIns="45720" rIns="91440" bIns="45720" rtlCol="0" anchor="t">
            <a:normAutofit/>
          </a:bodyPr>
          <a:lstStyle/>
          <a:p>
            <a:r>
              <a:rPr lang="en-US" dirty="0"/>
              <a:t>Different professionals, philosophers and physicians introduced varying explanations for mental disorders. Based on such explanations various treatments were proposed.</a:t>
            </a:r>
          </a:p>
        </p:txBody>
      </p:sp>
      <p:pic>
        <p:nvPicPr>
          <p:cNvPr id="6" name="Picture 5" descr="A statue of a person&#10;&#10;Description automatically generated">
            <a:extLst>
              <a:ext uri="{FF2B5EF4-FFF2-40B4-BE49-F238E27FC236}">
                <a16:creationId xmlns:a16="http://schemas.microsoft.com/office/drawing/2014/main" id="{496C0ACE-D6B6-74D3-5EBC-68BF0C5245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130870"/>
            <a:ext cx="3860800" cy="5151120"/>
          </a:xfrm>
          <a:prstGeom prst="rect">
            <a:avLst/>
          </a:prstGeom>
        </p:spPr>
      </p:pic>
      <p:sp>
        <p:nvSpPr>
          <p:cNvPr id="7" name="TextBox 6">
            <a:extLst>
              <a:ext uri="{FF2B5EF4-FFF2-40B4-BE49-F238E27FC236}">
                <a16:creationId xmlns:a16="http://schemas.microsoft.com/office/drawing/2014/main" id="{E14F70B7-EDD2-0D2F-8ACB-1F107B028CED}"/>
              </a:ext>
            </a:extLst>
          </p:cNvPr>
          <p:cNvSpPr txBox="1"/>
          <p:nvPr/>
        </p:nvSpPr>
        <p:spPr>
          <a:xfrm>
            <a:off x="293396" y="6125858"/>
            <a:ext cx="3860800" cy="230832"/>
          </a:xfrm>
          <a:prstGeom prst="rect">
            <a:avLst/>
          </a:prstGeom>
          <a:noFill/>
        </p:spPr>
        <p:txBody>
          <a:bodyPr wrap="square" rtlCol="0">
            <a:spAutoFit/>
          </a:bodyPr>
          <a:lstStyle/>
          <a:p>
            <a:r>
              <a:rPr lang="en-GB" sz="900">
                <a:hlinkClick r:id="rId4" tooltip="https://es.wikipedia.org/wiki/Hip%C3%B3crates"/>
              </a:rPr>
              <a:t>This Photo</a:t>
            </a:r>
            <a:r>
              <a:rPr lang="en-GB" sz="900"/>
              <a:t> by Unknown Author is licensed under </a:t>
            </a:r>
            <a:r>
              <a:rPr lang="en-GB" sz="900">
                <a:hlinkClick r:id="rId5" tooltip="https://creativecommons.org/licenses/by-sa/3.0/"/>
              </a:rPr>
              <a:t>CC BY-SA</a:t>
            </a:r>
            <a:endParaRPr lang="en-GB" sz="900"/>
          </a:p>
        </p:txBody>
      </p:sp>
      <p:sp>
        <p:nvSpPr>
          <p:cNvPr id="8" name="Speech Bubble: Rectangle with Corners Rounded 7">
            <a:extLst>
              <a:ext uri="{FF2B5EF4-FFF2-40B4-BE49-F238E27FC236}">
                <a16:creationId xmlns:a16="http://schemas.microsoft.com/office/drawing/2014/main" id="{297C3335-724C-7844-2735-72F7EB8F6371}"/>
              </a:ext>
            </a:extLst>
          </p:cNvPr>
          <p:cNvSpPr/>
          <p:nvPr/>
        </p:nvSpPr>
        <p:spPr>
          <a:xfrm>
            <a:off x="3132320" y="154042"/>
            <a:ext cx="5209203" cy="3515377"/>
          </a:xfrm>
          <a:prstGeom prst="wedgeRoundRectCallout">
            <a:avLst>
              <a:gd name="adj1" fmla="val -62971"/>
              <a:gd name="adj2" fmla="val 76786"/>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dirty="0"/>
              <a:t>According to </a:t>
            </a:r>
            <a:r>
              <a:rPr lang="en-US" sz="2400" b="1" dirty="0"/>
              <a:t>Hippocrates,</a:t>
            </a:r>
            <a:r>
              <a:rPr lang="en-US" sz="2400" dirty="0"/>
              <a:t> mental health issues were naturally caused and that they were influenced by internal mechanisms, not by external factors. </a:t>
            </a:r>
          </a:p>
          <a:p>
            <a:pPr lvl="1"/>
            <a:r>
              <a:rPr lang="en-US" dirty="0"/>
              <a:t>An unbalance was caused by the four humors; blood, yellow bile, black bile and phlegm</a:t>
            </a:r>
          </a:p>
          <a:p>
            <a:pPr lvl="1"/>
            <a:r>
              <a:rPr lang="en-US" dirty="0"/>
              <a:t>Treatment: Rebalance the humors </a:t>
            </a:r>
          </a:p>
        </p:txBody>
      </p:sp>
    </p:spTree>
    <p:extLst>
      <p:ext uri="{BB962C8B-B14F-4D97-AF65-F5344CB8AC3E}">
        <p14:creationId xmlns:p14="http://schemas.microsoft.com/office/powerpoint/2010/main" val="4185698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630936" y="640080"/>
            <a:ext cx="5186390" cy="1481328"/>
          </a:xfrm>
        </p:spPr>
        <p:txBody>
          <a:bodyPr anchor="b">
            <a:noAutofit/>
          </a:bodyPr>
          <a:lstStyle/>
          <a:p>
            <a:pPr algn="ctr"/>
            <a:r>
              <a:rPr lang="en-US" sz="3600" dirty="0">
                <a:latin typeface="+mn-lt"/>
              </a:rPr>
              <a:t>Europe’s view: Demonology </a:t>
            </a:r>
            <a:br>
              <a:rPr lang="en-US" sz="3600" dirty="0">
                <a:latin typeface="+mn-lt"/>
              </a:rPr>
            </a:br>
            <a:r>
              <a:rPr lang="en-US" sz="3600" dirty="0">
                <a:latin typeface="+mn-lt"/>
              </a:rPr>
              <a:t>(</a:t>
            </a:r>
            <a:r>
              <a:rPr lang="en-US" altLang="en-US" sz="3600" dirty="0">
                <a:latin typeface="+mn-lt"/>
              </a:rPr>
              <a:t>500 – 1350 A.D.)</a:t>
            </a:r>
            <a:endParaRPr lang="en-US" sz="3600" dirty="0">
              <a:latin typeface="+mn-lt"/>
            </a:endParaRPr>
          </a:p>
        </p:txBody>
      </p: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263434" y="2315817"/>
            <a:ext cx="6107549" cy="4422913"/>
          </a:xfrm>
        </p:spPr>
        <p:txBody>
          <a:bodyPr anchor="t">
            <a:normAutofit fontScale="92500" lnSpcReduction="10000"/>
          </a:bodyPr>
          <a:lstStyle/>
          <a:p>
            <a:r>
              <a:rPr lang="en-US" sz="3200" dirty="0"/>
              <a:t>Abnormality was identified as an internal conflict between good and evil. </a:t>
            </a:r>
          </a:p>
          <a:p>
            <a:r>
              <a:rPr lang="en-US" sz="3200" dirty="0"/>
              <a:t>This resulted in rejection of science, and submersion of demonology related practice.</a:t>
            </a:r>
          </a:p>
          <a:p>
            <a:r>
              <a:rPr lang="en-GB" sz="3200" dirty="0"/>
              <a:t>When OCD was understood on religious terms, exorcism and tortures were often used as treatments (Simpson &amp; Reddy, 2014)</a:t>
            </a:r>
            <a:endParaRPr lang="en-US" sz="2000" dirty="0"/>
          </a:p>
          <a:p>
            <a:endParaRPr lang="en-US" sz="3200" dirty="0"/>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2">
            <a:extLst>
              <a:ext uri="{28A0092B-C50C-407E-A947-70E740481C1C}">
                <a14:useLocalDpi xmlns:a14="http://schemas.microsoft.com/office/drawing/2010/main" val="0"/>
              </a:ext>
            </a:extLst>
          </a:blip>
          <a:srcRect t="10917" r="-2" b="7896"/>
          <a:stretch/>
        </p:blipFill>
        <p:spPr>
          <a:xfrm>
            <a:off x="6469598" y="783098"/>
            <a:ext cx="5458968" cy="5291803"/>
          </a:xfrm>
          <a:prstGeom prst="rect">
            <a:avLst/>
          </a:prstGeom>
        </p:spPr>
      </p:pic>
    </p:spTree>
    <p:extLst>
      <p:ext uri="{BB962C8B-B14F-4D97-AF65-F5344CB8AC3E}">
        <p14:creationId xmlns:p14="http://schemas.microsoft.com/office/powerpoint/2010/main" val="19377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a:xfrm>
            <a:off x="4654296" y="329184"/>
            <a:ext cx="6894576" cy="1783080"/>
          </a:xfrm>
        </p:spPr>
        <p:txBody>
          <a:bodyPr anchor="b">
            <a:normAutofit/>
          </a:bodyPr>
          <a:lstStyle/>
          <a:p>
            <a:pPr algn="ctr"/>
            <a:r>
              <a:rPr lang="en-US" altLang="en-US" sz="3600" dirty="0">
                <a:latin typeface="+mn-lt"/>
              </a:rPr>
              <a:t>The Renaissance (1400 – 1700 A.D.)</a:t>
            </a:r>
            <a:br>
              <a:rPr lang="en-US" altLang="en-US" sz="3600" dirty="0">
                <a:latin typeface="+mn-lt"/>
              </a:rPr>
            </a:br>
            <a:r>
              <a:rPr lang="en-US" altLang="en-US" sz="3600" dirty="0">
                <a:latin typeface="+mn-lt"/>
              </a:rPr>
              <a:t>and the Rise of Asylums</a:t>
            </a:r>
            <a:endParaRPr lang="en-US" sz="3600" dirty="0">
              <a:latin typeface="+mn-lt"/>
            </a:endParaRPr>
          </a:p>
        </p:txBody>
      </p:sp>
      <p:pic>
        <p:nvPicPr>
          <p:cNvPr id="5" name="Picture 4" descr="Wooden library">
            <a:extLst>
              <a:ext uri="{FF2B5EF4-FFF2-40B4-BE49-F238E27FC236}">
                <a16:creationId xmlns:a16="http://schemas.microsoft.com/office/drawing/2014/main" id="{F669E9B4-9F19-FFA2-DAB1-DB42BE27C42D}"/>
              </a:ext>
            </a:extLst>
          </p:cNvPr>
          <p:cNvPicPr>
            <a:picLocks noChangeAspect="1"/>
          </p:cNvPicPr>
          <p:nvPr/>
        </p:nvPicPr>
        <p:blipFill rotWithShape="1">
          <a:blip r:embed="rId2"/>
          <a:srcRect l="39267" r="21288"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4413380" y="2593537"/>
            <a:ext cx="7623110" cy="4012536"/>
          </a:xfrm>
        </p:spPr>
        <p:txBody>
          <a:bodyPr>
            <a:normAutofit/>
          </a:bodyPr>
          <a:lstStyle/>
          <a:p>
            <a:r>
              <a:rPr lang="en-US" sz="2400" dirty="0"/>
              <a:t>A reduction in demonology was observed. </a:t>
            </a:r>
          </a:p>
          <a:p>
            <a:r>
              <a:rPr lang="en-US" altLang="en-US" sz="2400" dirty="0"/>
              <a:t>Johann </a:t>
            </a:r>
            <a:r>
              <a:rPr lang="en-US" altLang="en-US" sz="2400" dirty="0" err="1"/>
              <a:t>Weyer</a:t>
            </a:r>
            <a:r>
              <a:rPr lang="en-US" altLang="en-US" sz="2400" dirty="0"/>
              <a:t> (a physician): rejected the notion of evil spirits leading to abnormal behaviors. He proposed mental illness as the reasoning for abnormal behaviors. </a:t>
            </a:r>
          </a:p>
          <a:p>
            <a:pPr marL="0" indent="0">
              <a:buNone/>
            </a:pPr>
            <a:endParaRPr lang="en-US" altLang="en-US" sz="2400" dirty="0"/>
          </a:p>
          <a:p>
            <a:r>
              <a:rPr lang="en-US" altLang="en-US" sz="2400" dirty="0"/>
              <a:t>Hallucination was identified as a mental impairment </a:t>
            </a:r>
          </a:p>
          <a:p>
            <a:r>
              <a:rPr lang="en-US" sz="2400" dirty="0"/>
              <a:t>Long-term hospitalization of individuals took place at an excessive level.</a:t>
            </a:r>
          </a:p>
          <a:p>
            <a:r>
              <a:rPr lang="en-US" sz="2400" dirty="0"/>
              <a:t>Asylums became overburdened. </a:t>
            </a:r>
          </a:p>
          <a:p>
            <a:endParaRPr lang="en-US" sz="2200" dirty="0"/>
          </a:p>
        </p:txBody>
      </p:sp>
    </p:spTree>
    <p:extLst>
      <p:ext uri="{BB962C8B-B14F-4D97-AF65-F5344CB8AC3E}">
        <p14:creationId xmlns:p14="http://schemas.microsoft.com/office/powerpoint/2010/main" val="3321838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326D6-2028-BB7E-C559-9B887F7673CC}"/>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How symptoms of OCD were described and understood in the past (Simpson &amp; Reddy, 2014; Stanford Medicine, n.d.)</a:t>
            </a:r>
          </a:p>
        </p:txBody>
      </p:sp>
      <p:graphicFrame>
        <p:nvGraphicFramePr>
          <p:cNvPr id="5" name="Content Placeholder 2">
            <a:extLst>
              <a:ext uri="{FF2B5EF4-FFF2-40B4-BE49-F238E27FC236}">
                <a16:creationId xmlns:a16="http://schemas.microsoft.com/office/drawing/2014/main" id="{E4787769-C0F3-2808-EB51-7E0A31B47B23}"/>
              </a:ext>
            </a:extLst>
          </p:cNvPr>
          <p:cNvGraphicFramePr>
            <a:graphicFrameLocks noGrp="1"/>
          </p:cNvGraphicFramePr>
          <p:nvPr>
            <p:ph idx="1"/>
            <p:extLst>
              <p:ext uri="{D42A27DB-BD31-4B8C-83A1-F6EECF244321}">
                <p14:modId xmlns:p14="http://schemas.microsoft.com/office/powerpoint/2010/main" val="27546934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99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0C774-C649-6659-7CE5-130949D40DE6}"/>
              </a:ext>
            </a:extLst>
          </p:cNvPr>
          <p:cNvSpPr>
            <a:spLocks noGrp="1"/>
          </p:cNvSpPr>
          <p:nvPr>
            <p:ph type="title"/>
          </p:nvPr>
        </p:nvSpPr>
        <p:spPr>
          <a:xfrm>
            <a:off x="838200" y="557190"/>
            <a:ext cx="10515600" cy="1840010"/>
          </a:xfrm>
        </p:spPr>
        <p:txBody>
          <a:bodyPr vert="horz" lIns="91440" tIns="45720" rIns="91440" bIns="45720" rtlCol="0" anchor="ctr">
            <a:normAutofit/>
          </a:bodyPr>
          <a:lstStyle/>
          <a:p>
            <a:r>
              <a:rPr lang="en-US" sz="5200" kern="1200" dirty="0">
                <a:solidFill>
                  <a:schemeClr val="tx1"/>
                </a:solidFill>
                <a:latin typeface="+mj-lt"/>
                <a:ea typeface="+mj-ea"/>
                <a:cs typeface="+mj-cs"/>
              </a:rPr>
              <a:t>From the photos and figures, how was mental illness </a:t>
            </a:r>
            <a:r>
              <a:rPr lang="en-US" sz="5200" dirty="0"/>
              <a:t>perceived</a:t>
            </a:r>
            <a:r>
              <a:rPr lang="en-US" sz="5200" kern="1200" dirty="0">
                <a:solidFill>
                  <a:schemeClr val="tx1"/>
                </a:solidFill>
                <a:latin typeface="+mj-lt"/>
                <a:ea typeface="+mj-ea"/>
                <a:cs typeface="+mj-cs"/>
              </a:rPr>
              <a:t> and treated? </a:t>
            </a:r>
          </a:p>
        </p:txBody>
      </p:sp>
      <p:pic>
        <p:nvPicPr>
          <p:cNvPr id="4" name="Picture 2" descr="Bedlam's theatre of madness: A mental hospital, tourist attraction and the  mirror of a nation - Mirror Online">
            <a:extLst>
              <a:ext uri="{FF2B5EF4-FFF2-40B4-BE49-F238E27FC236}">
                <a16:creationId xmlns:a16="http://schemas.microsoft.com/office/drawing/2014/main" id="{C5754B7B-02DF-4A27-3AC4-86FEDD2CFB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553" r="101" b="3"/>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 group of men sitting in a room&#10;&#10;Description automatically generated">
            <a:extLst>
              <a:ext uri="{FF2B5EF4-FFF2-40B4-BE49-F238E27FC236}">
                <a16:creationId xmlns:a16="http://schemas.microsoft.com/office/drawing/2014/main" id="{26C34686-71CB-EA68-B7B4-74CE400BC5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564" r="-1" b="-1"/>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16 Terrifying Facts About Mental Asylums in the Early 20th Century">
            <a:extLst>
              <a:ext uri="{FF2B5EF4-FFF2-40B4-BE49-F238E27FC236}">
                <a16:creationId xmlns:a16="http://schemas.microsoft.com/office/drawing/2014/main" id="{5A1639E2-AF28-B33C-6E83-608DE0D00D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711" r="14722"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Life in a lunatic asylum: Fair Mile hospital history revealed - Berkshire  Live">
            <a:extLst>
              <a:ext uri="{FF2B5EF4-FFF2-40B4-BE49-F238E27FC236}">
                <a16:creationId xmlns:a16="http://schemas.microsoft.com/office/drawing/2014/main" id="{4B7A1B92-3584-82C8-3827-20FAEDD6B59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041" r="36569" b="2"/>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2CFB75-AC5D-225F-14DE-65B7A6DB1AC7}"/>
              </a:ext>
            </a:extLst>
          </p:cNvPr>
          <p:cNvSpPr txBox="1"/>
          <p:nvPr/>
        </p:nvSpPr>
        <p:spPr>
          <a:xfrm>
            <a:off x="924915" y="6363735"/>
            <a:ext cx="1343608" cy="369332"/>
          </a:xfrm>
          <a:prstGeom prst="rect">
            <a:avLst/>
          </a:prstGeom>
          <a:noFill/>
        </p:spPr>
        <p:txBody>
          <a:bodyPr wrap="square" rtlCol="0">
            <a:spAutoFit/>
          </a:bodyPr>
          <a:lstStyle/>
          <a:p>
            <a:r>
              <a:rPr lang="en-GB" dirty="0"/>
              <a:t>1814</a:t>
            </a:r>
          </a:p>
        </p:txBody>
      </p:sp>
      <p:sp>
        <p:nvSpPr>
          <p:cNvPr id="8" name="TextBox 7">
            <a:extLst>
              <a:ext uri="{FF2B5EF4-FFF2-40B4-BE49-F238E27FC236}">
                <a16:creationId xmlns:a16="http://schemas.microsoft.com/office/drawing/2014/main" id="{A3070F5C-2A97-F704-9BAE-654BB6C53B7B}"/>
              </a:ext>
            </a:extLst>
          </p:cNvPr>
          <p:cNvSpPr txBox="1"/>
          <p:nvPr/>
        </p:nvSpPr>
        <p:spPr>
          <a:xfrm>
            <a:off x="3806890" y="6415093"/>
            <a:ext cx="1343608" cy="369332"/>
          </a:xfrm>
          <a:prstGeom prst="rect">
            <a:avLst/>
          </a:prstGeom>
          <a:noFill/>
        </p:spPr>
        <p:txBody>
          <a:bodyPr wrap="square" rtlCol="0">
            <a:spAutoFit/>
          </a:bodyPr>
          <a:lstStyle/>
          <a:p>
            <a:r>
              <a:rPr lang="en-GB" dirty="0"/>
              <a:t>1936 </a:t>
            </a:r>
          </a:p>
        </p:txBody>
      </p:sp>
    </p:spTree>
    <p:extLst>
      <p:ext uri="{BB962C8B-B14F-4D97-AF65-F5344CB8AC3E}">
        <p14:creationId xmlns:p14="http://schemas.microsoft.com/office/powerpoint/2010/main" val="1677607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a:xfrm>
            <a:off x="589560" y="856180"/>
            <a:ext cx="4560584" cy="1128068"/>
          </a:xfrm>
        </p:spPr>
        <p:txBody>
          <a:bodyPr anchor="ctr">
            <a:normAutofit/>
          </a:bodyPr>
          <a:lstStyle/>
          <a:p>
            <a:r>
              <a:rPr lang="en-US" altLang="en-US" sz="2500">
                <a:latin typeface="+mn-lt"/>
              </a:rPr>
              <a:t>The Nineteenth Century: </a:t>
            </a:r>
            <a:br>
              <a:rPr lang="en-US" altLang="en-US" sz="2500">
                <a:latin typeface="+mn-lt"/>
              </a:rPr>
            </a:br>
            <a:r>
              <a:rPr lang="en-US" altLang="en-US" sz="2500">
                <a:latin typeface="+mn-lt"/>
              </a:rPr>
              <a:t>Reform and Moral Treatment (1800 onwards)</a:t>
            </a:r>
            <a:endParaRPr lang="en-US" sz="2500">
              <a:latin typeface="+mn-lt"/>
            </a:endParaRP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91" name="Content Placeholder 2">
            <a:extLst>
              <a:ext uri="{FF2B5EF4-FFF2-40B4-BE49-F238E27FC236}">
                <a16:creationId xmlns:a16="http://schemas.microsoft.com/office/drawing/2014/main" id="{77B4B3CA-41AD-6F78-D1F5-38D5B2EBC41D}"/>
              </a:ext>
            </a:extLst>
          </p:cNvPr>
          <p:cNvGraphicFramePr>
            <a:graphicFrameLocks noGrp="1"/>
          </p:cNvGraphicFramePr>
          <p:nvPr>
            <p:ph idx="1"/>
          </p:nvPr>
        </p:nvGraphicFramePr>
        <p:xfrm>
          <a:off x="159341" y="2364562"/>
          <a:ext cx="5762894"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epiction of Dr. Pinel Intervening to Unchain a Patient">
            <a:extLst>
              <a:ext uri="{FF2B5EF4-FFF2-40B4-BE49-F238E27FC236}">
                <a16:creationId xmlns:a16="http://schemas.microsoft.com/office/drawing/2014/main" id="{AB163503-C937-F559-751B-5052BBC8CE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5578" r="15765" b="2"/>
          <a:stretch/>
        </p:blipFill>
        <p:spPr bwMode="auto">
          <a:xfrm>
            <a:off x="6269766" y="833409"/>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1C498F-363D-C536-BEAE-9CA49D2859C5}"/>
              </a:ext>
            </a:extLst>
          </p:cNvPr>
          <p:cNvSpPr txBox="1"/>
          <p:nvPr/>
        </p:nvSpPr>
        <p:spPr>
          <a:xfrm>
            <a:off x="5521890" y="6024591"/>
            <a:ext cx="6098458" cy="923330"/>
          </a:xfrm>
          <a:prstGeom prst="rect">
            <a:avLst/>
          </a:prstGeom>
          <a:noFill/>
        </p:spPr>
        <p:txBody>
          <a:bodyPr wrap="square">
            <a:spAutoFit/>
          </a:bodyPr>
          <a:lstStyle/>
          <a:p>
            <a:r>
              <a:rPr lang="en-GB" dirty="0"/>
              <a:t>http://cantonasylumforinsaneindians.com/history_blog/wp-content/uploads/2010/05/Depiction-of-Dr.-Pinel-Intervening-to-Unchain-a-Patient.bmp</a:t>
            </a:r>
          </a:p>
        </p:txBody>
      </p:sp>
    </p:spTree>
    <p:extLst>
      <p:ext uri="{BB962C8B-B14F-4D97-AF65-F5344CB8AC3E}">
        <p14:creationId xmlns:p14="http://schemas.microsoft.com/office/powerpoint/2010/main" val="2908698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207264" y="782863"/>
            <a:ext cx="4453769" cy="2368118"/>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867310"/>
            <a:ext cx="4219439" cy="2074406"/>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4801076" y="341375"/>
            <a:ext cx="4510650" cy="4752423"/>
          </a:xfrm>
          <a:prstGeom prst="rect">
            <a:avLst/>
          </a:prstGeom>
        </p:spPr>
      </p:pic>
      <p:sp>
        <p:nvSpPr>
          <p:cNvPr id="2" name="TextBox 1">
            <a:extLst>
              <a:ext uri="{FF2B5EF4-FFF2-40B4-BE49-F238E27FC236}">
                <a16:creationId xmlns:a16="http://schemas.microsoft.com/office/drawing/2014/main" id="{2594A61B-8D0F-3940-F952-601DA3AA1A6E}"/>
              </a:ext>
            </a:extLst>
          </p:cNvPr>
          <p:cNvSpPr txBox="1"/>
          <p:nvPr/>
        </p:nvSpPr>
        <p:spPr>
          <a:xfrm>
            <a:off x="207264" y="2590581"/>
            <a:ext cx="4650693" cy="954107"/>
          </a:xfrm>
          <a:prstGeom prst="rect">
            <a:avLst/>
          </a:prstGeom>
          <a:noFill/>
        </p:spPr>
        <p:txBody>
          <a:bodyPr wrap="square" rtlCol="0">
            <a:spAutoFit/>
          </a:bodyPr>
          <a:lstStyle/>
          <a:p>
            <a:r>
              <a:rPr lang="en-US" sz="2800" b="1" dirty="0">
                <a:solidFill>
                  <a:srgbClr val="FF0000"/>
                </a:solidFill>
              </a:rPr>
              <a:t>electro-convulsive Therapy (ECT).</a:t>
            </a:r>
            <a:endParaRPr lang="en-GB" sz="2800" b="1" dirty="0">
              <a:solidFill>
                <a:srgbClr val="FF0000"/>
              </a:solidFill>
            </a:endParaRPr>
          </a:p>
        </p:txBody>
      </p:sp>
      <p:sp>
        <p:nvSpPr>
          <p:cNvPr id="4" name="TextBox 3">
            <a:extLst>
              <a:ext uri="{FF2B5EF4-FFF2-40B4-BE49-F238E27FC236}">
                <a16:creationId xmlns:a16="http://schemas.microsoft.com/office/drawing/2014/main" id="{3FB7CFA1-8788-0AED-B3F1-DE42837A7038}"/>
              </a:ext>
            </a:extLst>
          </p:cNvPr>
          <p:cNvSpPr txBox="1"/>
          <p:nvPr/>
        </p:nvSpPr>
        <p:spPr>
          <a:xfrm>
            <a:off x="475488" y="6086359"/>
            <a:ext cx="6096000" cy="584775"/>
          </a:xfrm>
          <a:prstGeom prst="rect">
            <a:avLst/>
          </a:prstGeom>
          <a:noFill/>
        </p:spPr>
        <p:txBody>
          <a:bodyPr wrap="square">
            <a:spAutoFit/>
          </a:bodyPr>
          <a:lstStyle/>
          <a:p>
            <a:r>
              <a:rPr lang="en-US" sz="3200" dirty="0">
                <a:solidFill>
                  <a:srgbClr val="FF0000"/>
                </a:solidFill>
              </a:rPr>
              <a:t>Lobotomy</a:t>
            </a:r>
            <a:endParaRPr lang="en-GB" sz="3200" dirty="0">
              <a:solidFill>
                <a:srgbClr val="FF0000"/>
              </a:solidFill>
            </a:endParaRPr>
          </a:p>
        </p:txBody>
      </p:sp>
      <p:sp>
        <p:nvSpPr>
          <p:cNvPr id="7" name="TextBox 6">
            <a:extLst>
              <a:ext uri="{FF2B5EF4-FFF2-40B4-BE49-F238E27FC236}">
                <a16:creationId xmlns:a16="http://schemas.microsoft.com/office/drawing/2014/main" id="{51BFD03A-E08A-2E17-D0E1-9DA5EB44AC77}"/>
              </a:ext>
            </a:extLst>
          </p:cNvPr>
          <p:cNvSpPr txBox="1"/>
          <p:nvPr/>
        </p:nvSpPr>
        <p:spPr>
          <a:xfrm>
            <a:off x="4661033" y="5147190"/>
            <a:ext cx="7530967" cy="1754326"/>
          </a:xfrm>
          <a:prstGeom prst="rect">
            <a:avLst/>
          </a:prstGeom>
          <a:noFill/>
        </p:spPr>
        <p:txBody>
          <a:bodyPr wrap="square" rtlCol="0">
            <a:spAutoFit/>
          </a:bodyPr>
          <a:lstStyle/>
          <a:p>
            <a:r>
              <a:rPr lang="en-GB" sz="3600" dirty="0"/>
              <a:t>3 major physical treatments for mental illness revolutionised psychiatry in 1930s (Jones, 2000) </a:t>
            </a:r>
          </a:p>
        </p:txBody>
      </p:sp>
      <p:sp>
        <p:nvSpPr>
          <p:cNvPr id="9" name="TextBox 8">
            <a:extLst>
              <a:ext uri="{FF2B5EF4-FFF2-40B4-BE49-F238E27FC236}">
                <a16:creationId xmlns:a16="http://schemas.microsoft.com/office/drawing/2014/main" id="{EABEB84F-2695-5D52-45E1-9CD0561DEAAF}"/>
              </a:ext>
            </a:extLst>
          </p:cNvPr>
          <p:cNvSpPr txBox="1"/>
          <p:nvPr/>
        </p:nvSpPr>
        <p:spPr>
          <a:xfrm>
            <a:off x="9156192" y="3867310"/>
            <a:ext cx="2584704" cy="1200329"/>
          </a:xfrm>
          <a:prstGeom prst="rect">
            <a:avLst/>
          </a:prstGeom>
          <a:noFill/>
        </p:spPr>
        <p:txBody>
          <a:bodyPr wrap="square" rtlCol="0">
            <a:spAutoFit/>
          </a:bodyPr>
          <a:lstStyle/>
          <a:p>
            <a:r>
              <a:rPr lang="en-GB" sz="2400" b="1" dirty="0">
                <a:solidFill>
                  <a:srgbClr val="FF0000"/>
                </a:solidFill>
              </a:rPr>
              <a:t>Insulin coma/shock therapy </a:t>
            </a:r>
          </a:p>
        </p:txBody>
      </p:sp>
    </p:spTree>
    <p:extLst>
      <p:ext uri="{BB962C8B-B14F-4D97-AF65-F5344CB8AC3E}">
        <p14:creationId xmlns:p14="http://schemas.microsoft.com/office/powerpoint/2010/main" val="4119161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a:xfrm>
            <a:off x="4793453" y="149290"/>
            <a:ext cx="6798541" cy="1166326"/>
          </a:xfrm>
        </p:spPr>
        <p:txBody>
          <a:bodyPr anchor="b">
            <a:normAutofit fontScale="90000"/>
          </a:bodyPr>
          <a:lstStyle/>
          <a:p>
            <a:pPr algn="ctr"/>
            <a:r>
              <a:rPr lang="en-US" altLang="en-US" sz="4000" dirty="0">
                <a:latin typeface="+mn-lt"/>
              </a:rPr>
              <a:t>Early Twentieth Century: </a:t>
            </a:r>
            <a:br>
              <a:rPr lang="en-US" altLang="en-US" sz="4000" dirty="0">
                <a:latin typeface="+mn-lt"/>
              </a:rPr>
            </a:br>
            <a:r>
              <a:rPr lang="en-US" altLang="en-US" sz="4000" dirty="0">
                <a:latin typeface="+mn-lt"/>
              </a:rPr>
              <a:t>Dual Perspectives</a:t>
            </a:r>
            <a:endParaRPr lang="en-US" sz="4000" dirty="0">
              <a:latin typeface="+mn-lt"/>
            </a:endParaRPr>
          </a:p>
        </p:txBody>
      </p:sp>
      <p:pic>
        <p:nvPicPr>
          <p:cNvPr id="5" name="Picture 4" descr="Red Triangles">
            <a:extLst>
              <a:ext uri="{FF2B5EF4-FFF2-40B4-BE49-F238E27FC236}">
                <a16:creationId xmlns:a16="http://schemas.microsoft.com/office/drawing/2014/main" id="{7751AE2E-FA2A-239B-7A72-2DC5D7A198A3}"/>
              </a:ext>
            </a:extLst>
          </p:cNvPr>
          <p:cNvPicPr>
            <a:picLocks noChangeAspect="1"/>
          </p:cNvPicPr>
          <p:nvPr/>
        </p:nvPicPr>
        <p:blipFill rotWithShape="1">
          <a:blip r:embed="rId2"/>
          <a:srcRect l="28973" r="28958"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a:xfrm>
            <a:off x="4278489" y="1670180"/>
            <a:ext cx="7758001" cy="5038530"/>
          </a:xfrm>
        </p:spPr>
        <p:txBody>
          <a:bodyPr>
            <a:normAutofit lnSpcReduction="10000"/>
          </a:bodyPr>
          <a:lstStyle/>
          <a:p>
            <a:pPr marL="457200" lvl="1" indent="0">
              <a:buNone/>
            </a:pPr>
            <a:r>
              <a:rPr lang="en-US" altLang="en-US" sz="4000" b="1" dirty="0"/>
              <a:t>The Psychogenic Perspective</a:t>
            </a:r>
          </a:p>
          <a:p>
            <a:pPr lvl="2"/>
            <a:r>
              <a:rPr lang="en-US" altLang="en-US" sz="3600" dirty="0"/>
              <a:t>Stressful life events, trauma, maladaptive thought process, learned behavior</a:t>
            </a:r>
          </a:p>
          <a:p>
            <a:pPr marL="457200" lvl="1" indent="0">
              <a:buNone/>
            </a:pPr>
            <a:endParaRPr lang="en-US" altLang="en-US" sz="4000" dirty="0"/>
          </a:p>
          <a:p>
            <a:pPr marL="457200" lvl="1" indent="0">
              <a:buNone/>
            </a:pPr>
            <a:r>
              <a:rPr lang="en-US" altLang="en-US" sz="4000" b="1" dirty="0"/>
              <a:t>The Somatogenic Perspective</a:t>
            </a:r>
          </a:p>
          <a:p>
            <a:pPr lvl="2"/>
            <a:r>
              <a:rPr lang="en-US" altLang="en-US" sz="3600" dirty="0"/>
              <a:t>Internal mechanisms being the contributor of mental illness i.e. genetics, biochemical imbalance, hormones and brain damage.</a:t>
            </a:r>
          </a:p>
          <a:p>
            <a:pPr marL="0" indent="0">
              <a:buNone/>
            </a:pPr>
            <a:endParaRPr lang="en-US" sz="2000" dirty="0"/>
          </a:p>
        </p:txBody>
      </p:sp>
    </p:spTree>
    <p:extLst>
      <p:ext uri="{BB962C8B-B14F-4D97-AF65-F5344CB8AC3E}">
        <p14:creationId xmlns:p14="http://schemas.microsoft.com/office/powerpoint/2010/main" val="2467956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7133" y="429207"/>
            <a:ext cx="11523414" cy="6136203"/>
          </a:xfrm>
        </p:spPr>
      </p:pic>
      <p:sp>
        <p:nvSpPr>
          <p:cNvPr id="2" name="TextBox 1">
            <a:extLst>
              <a:ext uri="{FF2B5EF4-FFF2-40B4-BE49-F238E27FC236}">
                <a16:creationId xmlns:a16="http://schemas.microsoft.com/office/drawing/2014/main" id="{7CC71C87-E8FE-0D86-0F14-6D563BE47EFA}"/>
              </a:ext>
            </a:extLst>
          </p:cNvPr>
          <p:cNvSpPr txBox="1"/>
          <p:nvPr/>
        </p:nvSpPr>
        <p:spPr>
          <a:xfrm>
            <a:off x="317133" y="5729801"/>
            <a:ext cx="4175926" cy="400110"/>
          </a:xfrm>
          <a:prstGeom prst="rect">
            <a:avLst/>
          </a:prstGeom>
          <a:noFill/>
        </p:spPr>
        <p:txBody>
          <a:bodyPr wrap="square" rtlCol="0">
            <a:spAutoFit/>
          </a:bodyPr>
          <a:lstStyle/>
          <a:p>
            <a:r>
              <a:rPr lang="en-GB" sz="2000" b="1" dirty="0"/>
              <a:t>More changes in the modern time </a:t>
            </a:r>
          </a:p>
        </p:txBody>
      </p:sp>
    </p:spTree>
    <p:extLst>
      <p:ext uri="{BB962C8B-B14F-4D97-AF65-F5344CB8AC3E}">
        <p14:creationId xmlns:p14="http://schemas.microsoft.com/office/powerpoint/2010/main" val="393564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Mental illness word cloud — Stock Photo, Image">
            <a:extLst>
              <a:ext uri="{FF2B5EF4-FFF2-40B4-BE49-F238E27FC236}">
                <a16:creationId xmlns:a16="http://schemas.microsoft.com/office/drawing/2014/main" id="{B05E8663-8363-290F-3014-2F3A913585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Mental illness word cloud — Stock Photo, Image">
            <a:extLst>
              <a:ext uri="{FF2B5EF4-FFF2-40B4-BE49-F238E27FC236}">
                <a16:creationId xmlns:a16="http://schemas.microsoft.com/office/drawing/2014/main" id="{07B63460-E7B9-A0D3-C8F8-5018AF225D4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Trauma word cloud Stock Photos, Royalty Free Trauma word cloud Images |  Depositphotos">
            <a:extLst>
              <a:ext uri="{FF2B5EF4-FFF2-40B4-BE49-F238E27FC236}">
                <a16:creationId xmlns:a16="http://schemas.microsoft.com/office/drawing/2014/main" id="{A0E5AFAC-6CB9-3087-A325-80BD84512992}"/>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close-up of words&#10;&#10;Description automatically generated">
            <a:extLst>
              <a:ext uri="{FF2B5EF4-FFF2-40B4-BE49-F238E27FC236}">
                <a16:creationId xmlns:a16="http://schemas.microsoft.com/office/drawing/2014/main" id="{E562E550-CC2F-0DCD-485F-F1AE42D7FF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42891" y="3880238"/>
            <a:ext cx="5948099" cy="2974050"/>
          </a:xfrm>
          <a:prstGeom prst="rect">
            <a:avLst/>
          </a:prstGeom>
        </p:spPr>
      </p:pic>
      <p:sp>
        <p:nvSpPr>
          <p:cNvPr id="9" name="TextBox 8">
            <a:extLst>
              <a:ext uri="{FF2B5EF4-FFF2-40B4-BE49-F238E27FC236}">
                <a16:creationId xmlns:a16="http://schemas.microsoft.com/office/drawing/2014/main" id="{95DF6C6B-BCB6-5D9E-E5FA-6CB9AE00F220}"/>
              </a:ext>
            </a:extLst>
          </p:cNvPr>
          <p:cNvSpPr txBox="1"/>
          <p:nvPr/>
        </p:nvSpPr>
        <p:spPr>
          <a:xfrm>
            <a:off x="5456904" y="6331962"/>
            <a:ext cx="6572388" cy="230832"/>
          </a:xfrm>
          <a:prstGeom prst="rect">
            <a:avLst/>
          </a:prstGeom>
          <a:noFill/>
        </p:spPr>
        <p:txBody>
          <a:bodyPr wrap="square" rtlCol="0">
            <a:spAutoFit/>
          </a:bodyPr>
          <a:lstStyle/>
          <a:p>
            <a:r>
              <a:rPr lang="en-GB" sz="900" dirty="0">
                <a:hlinkClick r:id="rId4" tooltip="https://worditout.com/word-cloud/1617154"/>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10" name="TextBox 9">
            <a:extLst>
              <a:ext uri="{FF2B5EF4-FFF2-40B4-BE49-F238E27FC236}">
                <a16:creationId xmlns:a16="http://schemas.microsoft.com/office/drawing/2014/main" id="{A42F632D-2DAC-C835-7DDD-F9DBEC535816}"/>
              </a:ext>
            </a:extLst>
          </p:cNvPr>
          <p:cNvSpPr txBox="1"/>
          <p:nvPr/>
        </p:nvSpPr>
        <p:spPr>
          <a:xfrm>
            <a:off x="604682" y="565379"/>
            <a:ext cx="10810570" cy="6740307"/>
          </a:xfrm>
          <a:prstGeom prst="rect">
            <a:avLst/>
          </a:prstGeom>
          <a:noFill/>
        </p:spPr>
        <p:txBody>
          <a:bodyPr wrap="square" lIns="91440" tIns="45720" rIns="91440" bIns="45720" rtlCol="0" anchor="t">
            <a:spAutoFit/>
          </a:bodyPr>
          <a:lstStyle/>
          <a:p>
            <a:r>
              <a:rPr lang="en-GB" sz="3600" dirty="0"/>
              <a:t>The language we use to describe, mental disorders or psychiatry reflects our attitude, even though we might not always be aware of some of the historically associated connotations. </a:t>
            </a:r>
          </a:p>
          <a:p>
            <a:r>
              <a:rPr lang="en-GB" sz="3600" dirty="0"/>
              <a:t>Overusing some clinical terms to describe everyday experience may dilute the meaning such as ‘a depressing news’  </a:t>
            </a:r>
          </a:p>
          <a:p>
            <a:endParaRPr lang="en-GB" sz="3600" dirty="0"/>
          </a:p>
          <a:p>
            <a:r>
              <a:rPr lang="en-GB" sz="3600" dirty="0"/>
              <a:t> </a:t>
            </a:r>
          </a:p>
          <a:p>
            <a:endParaRPr lang="en-GB" sz="3600" dirty="0"/>
          </a:p>
          <a:p>
            <a:endParaRPr lang="en-GB" sz="3600" dirty="0"/>
          </a:p>
          <a:p>
            <a:r>
              <a:rPr lang="en-GB" sz="3600" dirty="0"/>
              <a:t> </a:t>
            </a:r>
          </a:p>
        </p:txBody>
      </p:sp>
      <p:graphicFrame>
        <p:nvGraphicFramePr>
          <p:cNvPr id="13" name="TextBox 10">
            <a:extLst>
              <a:ext uri="{FF2B5EF4-FFF2-40B4-BE49-F238E27FC236}">
                <a16:creationId xmlns:a16="http://schemas.microsoft.com/office/drawing/2014/main" id="{ACA1C906-0AB7-769C-7F03-1A97E5F4B3BC}"/>
              </a:ext>
            </a:extLst>
          </p:cNvPr>
          <p:cNvGraphicFramePr/>
          <p:nvPr/>
        </p:nvGraphicFramePr>
        <p:xfrm>
          <a:off x="162708" y="4485370"/>
          <a:ext cx="6572388" cy="25853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430810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13" descr="Image result for psychiatrist simpsons">
            <a:extLst>
              <a:ext uri="{FF2B5EF4-FFF2-40B4-BE49-F238E27FC236}">
                <a16:creationId xmlns:a16="http://schemas.microsoft.com/office/drawing/2014/main" id="{C68D2825-A161-4E1B-B914-28994622FD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3" r="-2" b="-2"/>
          <a:stretch/>
        </p:blipFill>
        <p:spPr bwMode="auto">
          <a:xfrm>
            <a:off x="198739" y="171717"/>
            <a:ext cx="5804105"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9" descr="Image result for psychiatrist simpsons">
            <a:extLst>
              <a:ext uri="{FF2B5EF4-FFF2-40B4-BE49-F238E27FC236}">
                <a16:creationId xmlns:a16="http://schemas.microsoft.com/office/drawing/2014/main" id="{C2C42AA9-688F-4FDC-A7DB-479D0AA311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040" r="2" b="9634"/>
          <a:stretch/>
        </p:blipFill>
        <p:spPr bwMode="auto">
          <a:xfrm>
            <a:off x="6195373" y="171717"/>
            <a:ext cx="5797883"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11" descr="Image result for psychiatrist simpsons">
            <a:extLst>
              <a:ext uri="{FF2B5EF4-FFF2-40B4-BE49-F238E27FC236}">
                <a16:creationId xmlns:a16="http://schemas.microsoft.com/office/drawing/2014/main" id="{94E7D251-CF56-4D3B-886F-5AB1952B001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5427" r="-2" b="481"/>
          <a:stretch/>
        </p:blipFill>
        <p:spPr bwMode="auto">
          <a:xfrm>
            <a:off x="198739" y="3510858"/>
            <a:ext cx="5804105"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7" descr="Image result for psychiatrist simpsons">
            <a:extLst>
              <a:ext uri="{FF2B5EF4-FFF2-40B4-BE49-F238E27FC236}">
                <a16:creationId xmlns:a16="http://schemas.microsoft.com/office/drawing/2014/main" id="{AFA9157B-105C-4F44-B529-1DE71BBC489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028" r="2" b="15785"/>
          <a:stretch/>
        </p:blipFill>
        <p:spPr bwMode="auto">
          <a:xfrm>
            <a:off x="6195372" y="3510858"/>
            <a:ext cx="5797883"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797313D-0542-7258-9606-24A8D2EBEFF5}"/>
              </a:ext>
            </a:extLst>
          </p:cNvPr>
          <p:cNvPicPr>
            <a:picLocks noChangeAspect="1"/>
          </p:cNvPicPr>
          <p:nvPr/>
        </p:nvPicPr>
        <p:blipFill rotWithShape="1">
          <a:blip r:embed="rId3"/>
          <a:srcRect l="21117" r="3056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a:xfrm>
            <a:off x="5827048" y="407987"/>
            <a:ext cx="5721484" cy="1325563"/>
          </a:xfrm>
        </p:spPr>
        <p:txBody>
          <a:bodyPr>
            <a:normAutofit/>
          </a:bodyPr>
          <a:lstStyle/>
          <a:p>
            <a:pPr algn="ctr"/>
            <a:r>
              <a:rPr lang="en-US" dirty="0">
                <a:latin typeface="+mn-lt"/>
              </a:rPr>
              <a:t>Current models</a:t>
            </a:r>
          </a:p>
        </p:txBody>
      </p:sp>
      <p:graphicFrame>
        <p:nvGraphicFramePr>
          <p:cNvPr id="5" name="Content Placeholder 2">
            <a:extLst>
              <a:ext uri="{FF2B5EF4-FFF2-40B4-BE49-F238E27FC236}">
                <a16:creationId xmlns:a16="http://schemas.microsoft.com/office/drawing/2014/main" id="{803D5C52-E87C-C00C-BF5B-E065ACAC76A8}"/>
              </a:ext>
            </a:extLst>
          </p:cNvPr>
          <p:cNvGraphicFramePr>
            <a:graphicFrameLocks noGrp="1"/>
          </p:cNvGraphicFramePr>
          <p:nvPr>
            <p:ph idx="1"/>
            <p:extLst>
              <p:ext uri="{D42A27DB-BD31-4B8C-83A1-F6EECF244321}">
                <p14:modId xmlns:p14="http://schemas.microsoft.com/office/powerpoint/2010/main" val="2192599540"/>
              </p:ext>
            </p:extLst>
          </p:nvPr>
        </p:nvGraphicFramePr>
        <p:xfrm>
          <a:off x="5237922" y="1570384"/>
          <a:ext cx="6718852" cy="4649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374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E7576B-5C7E-454F-8EB2-5A7E4834F32B}"/>
              </a:ext>
            </a:extLst>
          </p:cNvPr>
          <p:cNvPicPr>
            <a:picLocks noChangeAspect="1"/>
          </p:cNvPicPr>
          <p:nvPr/>
        </p:nvPicPr>
        <p:blipFill rotWithShape="1">
          <a:blip r:embed="rId3"/>
          <a:srcRect l="14286" t="10138" r="13571" b="4529"/>
          <a:stretch/>
        </p:blipFill>
        <p:spPr>
          <a:xfrm>
            <a:off x="458272" y="643467"/>
            <a:ext cx="8373229" cy="5571066"/>
          </a:xfrm>
          <a:prstGeom prst="rect">
            <a:avLst/>
          </a:prstGeom>
        </p:spPr>
      </p:pic>
      <p:sp>
        <p:nvSpPr>
          <p:cNvPr id="5" name="TextBox 4">
            <a:extLst>
              <a:ext uri="{FF2B5EF4-FFF2-40B4-BE49-F238E27FC236}">
                <a16:creationId xmlns:a16="http://schemas.microsoft.com/office/drawing/2014/main" id="{7C05E7FF-3E8B-73A5-B4AE-F479F3BF885F}"/>
              </a:ext>
            </a:extLst>
          </p:cNvPr>
          <p:cNvSpPr txBox="1"/>
          <p:nvPr/>
        </p:nvSpPr>
        <p:spPr>
          <a:xfrm>
            <a:off x="9760226" y="1669774"/>
            <a:ext cx="2067339" cy="1331843"/>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453F65E2-CF7F-59F3-3D42-0E02DD3EC46F}"/>
              </a:ext>
            </a:extLst>
          </p:cNvPr>
          <p:cNvSpPr txBox="1"/>
          <p:nvPr/>
        </p:nvSpPr>
        <p:spPr>
          <a:xfrm>
            <a:off x="8955156" y="1739349"/>
            <a:ext cx="3041373" cy="5201424"/>
          </a:xfrm>
          <a:prstGeom prst="rect">
            <a:avLst/>
          </a:prstGeom>
          <a:noFill/>
        </p:spPr>
        <p:txBody>
          <a:bodyPr wrap="square" rtlCol="0">
            <a:spAutoFit/>
          </a:bodyPr>
          <a:lstStyle/>
          <a:p>
            <a:r>
              <a:rPr lang="en-GB" sz="2800" dirty="0"/>
              <a:t>Current trend in using medication to manage the symptoms of different mental disorders such as </a:t>
            </a:r>
            <a:r>
              <a:rPr lang="en-US" sz="2800" dirty="0"/>
              <a:t>Antipsychotics and </a:t>
            </a:r>
            <a:r>
              <a:rPr lang="en-US" sz="2400" dirty="0"/>
              <a:t>Antidepressants</a:t>
            </a:r>
            <a:endParaRPr lang="en-US" sz="2800" dirty="0"/>
          </a:p>
          <a:p>
            <a:r>
              <a:rPr lang="en-US" sz="2800" dirty="0"/>
              <a:t>Anxiolytics </a:t>
            </a:r>
          </a:p>
          <a:p>
            <a:r>
              <a:rPr lang="en-US" sz="2800" dirty="0"/>
              <a:t>Mood Stabilizers</a:t>
            </a:r>
          </a:p>
          <a:p>
            <a:endParaRPr lang="en-US" sz="2800" dirty="0"/>
          </a:p>
          <a:p>
            <a:r>
              <a:rPr lang="en-GB" sz="2800" dirty="0"/>
              <a:t>  </a:t>
            </a:r>
          </a:p>
        </p:txBody>
      </p:sp>
    </p:spTree>
    <p:extLst>
      <p:ext uri="{BB962C8B-B14F-4D97-AF65-F5344CB8AC3E}">
        <p14:creationId xmlns:p14="http://schemas.microsoft.com/office/powerpoint/2010/main" val="2153264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A1556-3A26-44D0-BC37-B7C7B124FFF5}"/>
              </a:ext>
            </a:extLst>
          </p:cNvPr>
          <p:cNvSpPr>
            <a:spLocks noGrp="1"/>
          </p:cNvSpPr>
          <p:nvPr>
            <p:ph type="title"/>
          </p:nvPr>
        </p:nvSpPr>
        <p:spPr>
          <a:xfrm>
            <a:off x="1606858" y="609598"/>
            <a:ext cx="8922597" cy="979506"/>
          </a:xfrm>
        </p:spPr>
        <p:txBody>
          <a:bodyPr anchor="b">
            <a:normAutofit/>
          </a:bodyPr>
          <a:lstStyle/>
          <a:p>
            <a:r>
              <a:rPr lang="en-US" sz="5400" dirty="0"/>
              <a:t>Mental Illness Today</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0313AD-CC31-440F-8D56-AB3425733EEE}"/>
              </a:ext>
            </a:extLst>
          </p:cNvPr>
          <p:cNvSpPr>
            <a:spLocks noGrp="1"/>
          </p:cNvSpPr>
          <p:nvPr>
            <p:ph idx="1"/>
          </p:nvPr>
        </p:nvSpPr>
        <p:spPr>
          <a:xfrm>
            <a:off x="424300" y="1601788"/>
            <a:ext cx="7649477" cy="5228194"/>
          </a:xfrm>
        </p:spPr>
        <p:txBody>
          <a:bodyPr anchor="t">
            <a:normAutofit/>
          </a:bodyPr>
          <a:lstStyle/>
          <a:p>
            <a:r>
              <a:rPr lang="en-US" sz="2600" dirty="0"/>
              <a:t>Adults accessing NHS mental health treatments up from </a:t>
            </a:r>
            <a:r>
              <a:rPr lang="en-GB" sz="2600" b="0" i="0" dirty="0">
                <a:effectLst/>
              </a:rPr>
              <a:t>23.1% in 2000 to 39.4% in 2014 (</a:t>
            </a:r>
            <a:r>
              <a:rPr lang="en-GB" sz="2600" dirty="0"/>
              <a:t>British Medical Association, 2024</a:t>
            </a:r>
            <a:r>
              <a:rPr lang="en-GB" sz="2600" b="0" i="0" dirty="0">
                <a:effectLst/>
              </a:rPr>
              <a:t>): an increase of 71%.</a:t>
            </a:r>
          </a:p>
          <a:p>
            <a:pPr lvl="1"/>
            <a:endParaRPr lang="en-US" sz="2600" dirty="0"/>
          </a:p>
          <a:p>
            <a:r>
              <a:rPr lang="en-US" sz="2600" dirty="0"/>
              <a:t>Rates in children and young people with a probable mental health  disorder  growing faster </a:t>
            </a:r>
            <a:r>
              <a:rPr lang="en-GB" sz="2600" b="0" i="0" dirty="0">
                <a:effectLst/>
              </a:rPr>
              <a:t>(</a:t>
            </a:r>
            <a:r>
              <a:rPr lang="en-GB" sz="2600" dirty="0"/>
              <a:t>British Medical Association, 2024</a:t>
            </a:r>
            <a:r>
              <a:rPr lang="en-GB" sz="2600" b="0" i="0" dirty="0">
                <a:effectLst/>
              </a:rPr>
              <a:t>). </a:t>
            </a:r>
            <a:r>
              <a:rPr lang="en-US" sz="2600" dirty="0"/>
              <a:t>Between 2017 and 2022, increased</a:t>
            </a:r>
          </a:p>
          <a:p>
            <a:pPr lvl="1"/>
            <a:r>
              <a:rPr lang="en-US" sz="2600" dirty="0"/>
              <a:t>from 1 in 8 to 1 in 6 amongst aged 7-16</a:t>
            </a:r>
          </a:p>
          <a:p>
            <a:pPr lvl="1"/>
            <a:r>
              <a:rPr lang="en-US" sz="2600" dirty="0"/>
              <a:t>From 1 in 10 to 1 in 5 amongst aged 17-19  </a:t>
            </a:r>
          </a:p>
          <a:p>
            <a:pPr lvl="1"/>
            <a:r>
              <a:rPr lang="en-US" sz="2600" dirty="0"/>
              <a:t>Three times increase of children and young people in contact with CAMHS compared to 7 years ago in 2017</a:t>
            </a:r>
          </a:p>
          <a:p>
            <a:endParaRPr lang="en-US" sz="1700" dirty="0"/>
          </a:p>
          <a:p>
            <a:endParaRPr lang="en-US" sz="1700" dirty="0"/>
          </a:p>
        </p:txBody>
      </p:sp>
      <p:pic>
        <p:nvPicPr>
          <p:cNvPr id="1026" name="Picture 2" descr="CAMHS Training Programme for Parents ...">
            <a:extLst>
              <a:ext uri="{FF2B5EF4-FFF2-40B4-BE49-F238E27FC236}">
                <a16:creationId xmlns:a16="http://schemas.microsoft.com/office/drawing/2014/main" id="{B3309BE6-4493-0454-47C6-2FDD13EA5F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p:blipFill>
        <p:spPr bwMode="auto">
          <a:xfrm>
            <a:off x="8076825" y="2874956"/>
            <a:ext cx="3689351" cy="2752823"/>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9256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C342-09B7-E611-CD5B-11227F171698}"/>
              </a:ext>
            </a:extLst>
          </p:cNvPr>
          <p:cNvSpPr>
            <a:spLocks noGrp="1"/>
          </p:cNvSpPr>
          <p:nvPr>
            <p:ph type="title"/>
          </p:nvPr>
        </p:nvSpPr>
        <p:spPr/>
        <p:txBody>
          <a:bodyPr/>
          <a:lstStyle/>
          <a:p>
            <a:r>
              <a:rPr lang="en-GB" dirty="0"/>
              <a:t>Intersectionality of mental illness </a:t>
            </a:r>
          </a:p>
        </p:txBody>
      </p:sp>
      <p:pic>
        <p:nvPicPr>
          <p:cNvPr id="7" name="Content Placeholder 6">
            <a:extLst>
              <a:ext uri="{FF2B5EF4-FFF2-40B4-BE49-F238E27FC236}">
                <a16:creationId xmlns:a16="http://schemas.microsoft.com/office/drawing/2014/main" id="{654DC0EE-6F2B-E036-93BD-54A0FDDD417B}"/>
              </a:ext>
            </a:extLst>
          </p:cNvPr>
          <p:cNvPicPr>
            <a:picLocks noGrp="1" noChangeAspect="1"/>
          </p:cNvPicPr>
          <p:nvPr>
            <p:ph idx="1"/>
          </p:nvPr>
        </p:nvPicPr>
        <p:blipFill>
          <a:blip r:embed="rId3"/>
          <a:stretch>
            <a:fillRect/>
          </a:stretch>
        </p:blipFill>
        <p:spPr>
          <a:xfrm>
            <a:off x="58891" y="1621645"/>
            <a:ext cx="7003571" cy="4032539"/>
          </a:xfrm>
        </p:spPr>
      </p:pic>
      <p:sp>
        <p:nvSpPr>
          <p:cNvPr id="9" name="TextBox 8">
            <a:extLst>
              <a:ext uri="{FF2B5EF4-FFF2-40B4-BE49-F238E27FC236}">
                <a16:creationId xmlns:a16="http://schemas.microsoft.com/office/drawing/2014/main" id="{1AB6519F-AC68-07FA-89A0-A47378501CF5}"/>
              </a:ext>
            </a:extLst>
          </p:cNvPr>
          <p:cNvSpPr txBox="1"/>
          <p:nvPr/>
        </p:nvSpPr>
        <p:spPr>
          <a:xfrm>
            <a:off x="7062462" y="1147156"/>
            <a:ext cx="4981881" cy="5632311"/>
          </a:xfrm>
          <a:prstGeom prst="rect">
            <a:avLst/>
          </a:prstGeom>
          <a:noFill/>
        </p:spPr>
        <p:txBody>
          <a:bodyPr wrap="square">
            <a:spAutoFit/>
          </a:bodyPr>
          <a:lstStyle/>
          <a:p>
            <a:r>
              <a:rPr lang="en-US" sz="2400" dirty="0"/>
              <a:t>Mental illness is comparatively higher among females (20%) than males (14%) among the population in England (National Health Services, 2023). </a:t>
            </a:r>
          </a:p>
          <a:p>
            <a:pPr lvl="1"/>
            <a:r>
              <a:rPr lang="en-US" sz="2400" dirty="0"/>
              <a:t>Prevalence of alcohol dependence is 3 to 1 among males and females respectively</a:t>
            </a:r>
          </a:p>
          <a:p>
            <a:pPr lvl="1"/>
            <a:r>
              <a:rPr lang="en-US" sz="2400" dirty="0"/>
              <a:t>Drug dependence is twice as common in males as opposed to females.</a:t>
            </a:r>
          </a:p>
          <a:p>
            <a:pPr lvl="1"/>
            <a:r>
              <a:rPr lang="en-US" sz="2400" dirty="0"/>
              <a:t>Neurotic disorders are comparatively higher among females (18%) as opposed to males (11%)</a:t>
            </a:r>
            <a:endParaRPr lang="en-GB" sz="2400" dirty="0"/>
          </a:p>
        </p:txBody>
      </p:sp>
      <p:sp>
        <p:nvSpPr>
          <p:cNvPr id="11" name="TextBox 10">
            <a:extLst>
              <a:ext uri="{FF2B5EF4-FFF2-40B4-BE49-F238E27FC236}">
                <a16:creationId xmlns:a16="http://schemas.microsoft.com/office/drawing/2014/main" id="{1AA02DEF-AAD9-25B6-C9B9-52BF62322A24}"/>
              </a:ext>
            </a:extLst>
          </p:cNvPr>
          <p:cNvSpPr txBox="1"/>
          <p:nvPr/>
        </p:nvSpPr>
        <p:spPr>
          <a:xfrm>
            <a:off x="6345" y="5657671"/>
            <a:ext cx="7108662" cy="1200329"/>
          </a:xfrm>
          <a:prstGeom prst="rect">
            <a:avLst/>
          </a:prstGeom>
          <a:noFill/>
        </p:spPr>
        <p:txBody>
          <a:bodyPr wrap="square" rtlCol="0">
            <a:spAutoFit/>
          </a:bodyPr>
          <a:lstStyle/>
          <a:p>
            <a:r>
              <a:rPr lang="en-GB" sz="2400" dirty="0"/>
              <a:t>Big gap in the prevalence rate between people with highest deprivation (left) to the most well-off  (right) (British Medical Association, 2024 ) </a:t>
            </a:r>
          </a:p>
        </p:txBody>
      </p:sp>
    </p:spTree>
    <p:extLst>
      <p:ext uri="{BB962C8B-B14F-4D97-AF65-F5344CB8AC3E}">
        <p14:creationId xmlns:p14="http://schemas.microsoft.com/office/powerpoint/2010/main" val="3377913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BDEA-B36B-DD6C-D7D3-4651ED8FB9E0}"/>
              </a:ext>
            </a:extLst>
          </p:cNvPr>
          <p:cNvSpPr>
            <a:spLocks noGrp="1"/>
          </p:cNvSpPr>
          <p:nvPr>
            <p:ph type="title"/>
          </p:nvPr>
        </p:nvSpPr>
        <p:spPr>
          <a:xfrm>
            <a:off x="4468761" y="329184"/>
            <a:ext cx="7080111" cy="1783080"/>
          </a:xfrm>
        </p:spPr>
        <p:txBody>
          <a:bodyPr anchor="b">
            <a:noAutofit/>
          </a:bodyPr>
          <a:lstStyle/>
          <a:p>
            <a:pPr algn="ctr"/>
            <a:r>
              <a:rPr lang="en-GB" dirty="0">
                <a:latin typeface="+mn-lt"/>
              </a:rPr>
              <a:t>Task: </a:t>
            </a:r>
            <a:br>
              <a:rPr lang="en-GB" dirty="0">
                <a:latin typeface="+mn-lt"/>
              </a:rPr>
            </a:br>
            <a:r>
              <a:rPr lang="en-GB" dirty="0">
                <a:latin typeface="+mn-lt"/>
              </a:rPr>
              <a:t>The portrayal of mental illness in the media. </a:t>
            </a:r>
          </a:p>
        </p:txBody>
      </p:sp>
      <p:pic>
        <p:nvPicPr>
          <p:cNvPr id="5" name="Picture 4" descr="Exclamation mark on a yellow background">
            <a:extLst>
              <a:ext uri="{FF2B5EF4-FFF2-40B4-BE49-F238E27FC236}">
                <a16:creationId xmlns:a16="http://schemas.microsoft.com/office/drawing/2014/main" id="{2FEB8A50-894F-6E9A-12D5-591954725AB6}"/>
              </a:ext>
            </a:extLst>
          </p:cNvPr>
          <p:cNvPicPr>
            <a:picLocks noChangeAspect="1"/>
          </p:cNvPicPr>
          <p:nvPr/>
        </p:nvPicPr>
        <p:blipFill rotWithShape="1">
          <a:blip r:embed="rId3"/>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D84A1DF-3B50-8A48-691C-8A2DBF9268CD}"/>
              </a:ext>
            </a:extLst>
          </p:cNvPr>
          <p:cNvSpPr>
            <a:spLocks noGrp="1"/>
          </p:cNvSpPr>
          <p:nvPr>
            <p:ph idx="1"/>
          </p:nvPr>
        </p:nvSpPr>
        <p:spPr>
          <a:xfrm>
            <a:off x="4837471" y="2706624"/>
            <a:ext cx="6947091" cy="3927814"/>
          </a:xfrm>
        </p:spPr>
        <p:txBody>
          <a:bodyPr>
            <a:normAutofit fontScale="92500" lnSpcReduction="10000"/>
          </a:bodyPr>
          <a:lstStyle/>
          <a:p>
            <a:pPr marL="0" indent="0">
              <a:buNone/>
            </a:pPr>
            <a:r>
              <a:rPr lang="en-GB" sz="3200" b="1" dirty="0"/>
              <a:t>Discuss</a:t>
            </a:r>
            <a:r>
              <a:rPr lang="en-GB" sz="3200" dirty="0"/>
              <a:t>: How do you think mental disorders are portrayed in the media? Accurately? Fairly? </a:t>
            </a:r>
          </a:p>
          <a:p>
            <a:pPr marL="0" indent="0">
              <a:buNone/>
            </a:pPr>
            <a:endParaRPr lang="en-GB" sz="3200" dirty="0"/>
          </a:p>
          <a:p>
            <a:pPr marL="0" indent="0">
              <a:buNone/>
            </a:pPr>
            <a:r>
              <a:rPr lang="en-GB" sz="3200" dirty="0"/>
              <a:t>Would the media, especially social media be used to help educate people?  </a:t>
            </a:r>
          </a:p>
          <a:p>
            <a:pPr marL="0" indent="0">
              <a:buNone/>
            </a:pPr>
            <a:endParaRPr lang="en-GB" sz="3200" dirty="0"/>
          </a:p>
          <a:p>
            <a:pPr marL="0" indent="0">
              <a:buNone/>
            </a:pPr>
            <a:r>
              <a:rPr lang="en-GB" sz="3200" dirty="0"/>
              <a:t>Do research findings in this topic area support your points?  </a:t>
            </a:r>
          </a:p>
        </p:txBody>
      </p:sp>
    </p:spTree>
    <p:extLst>
      <p:ext uri="{BB962C8B-B14F-4D97-AF65-F5344CB8AC3E}">
        <p14:creationId xmlns:p14="http://schemas.microsoft.com/office/powerpoint/2010/main" val="2512163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9C2E6-49A1-1ECF-59A3-B5672265DF0F}"/>
              </a:ext>
            </a:extLst>
          </p:cNvPr>
          <p:cNvSpPr>
            <a:spLocks noGrp="1"/>
          </p:cNvSpPr>
          <p:nvPr>
            <p:ph type="title"/>
          </p:nvPr>
        </p:nvSpPr>
        <p:spPr>
          <a:xfrm>
            <a:off x="836679" y="723898"/>
            <a:ext cx="6002110" cy="1495425"/>
          </a:xfrm>
        </p:spPr>
        <p:txBody>
          <a:bodyPr>
            <a:normAutofit/>
          </a:bodyPr>
          <a:lstStyle/>
          <a:p>
            <a:r>
              <a:rPr lang="en-GB" sz="3400"/>
              <a:t>Why do people think individuals with schizophrenia are dangerous and violent?  </a:t>
            </a:r>
          </a:p>
        </p:txBody>
      </p:sp>
      <p:sp>
        <p:nvSpPr>
          <p:cNvPr id="3" name="Content Placeholder 2">
            <a:extLst>
              <a:ext uri="{FF2B5EF4-FFF2-40B4-BE49-F238E27FC236}">
                <a16:creationId xmlns:a16="http://schemas.microsoft.com/office/drawing/2014/main" id="{23502C38-1FF6-8595-FBB7-C224B4B1B661}"/>
              </a:ext>
            </a:extLst>
          </p:cNvPr>
          <p:cNvSpPr>
            <a:spLocks noGrp="1"/>
          </p:cNvSpPr>
          <p:nvPr>
            <p:ph idx="1"/>
          </p:nvPr>
        </p:nvSpPr>
        <p:spPr>
          <a:xfrm>
            <a:off x="836680" y="2405067"/>
            <a:ext cx="6002110" cy="3729034"/>
          </a:xfrm>
        </p:spPr>
        <p:txBody>
          <a:bodyPr>
            <a:normAutofit/>
          </a:bodyPr>
          <a:lstStyle/>
          <a:p>
            <a:r>
              <a:rPr lang="en-GB" sz="2000" dirty="0"/>
              <a:t>The discourse in media portrayals of individuals with mental health disorders is often inaccurate and sensationalised, leading to further stigmatisation (</a:t>
            </a:r>
            <a:r>
              <a:rPr lang="en-GB" sz="2000" dirty="0" err="1"/>
              <a:t>Bertolín</a:t>
            </a:r>
            <a:r>
              <a:rPr lang="en-GB" sz="2000" dirty="0"/>
              <a:t>-Guillén &amp; </a:t>
            </a:r>
            <a:r>
              <a:rPr lang="en-GB" sz="2000" dirty="0" err="1"/>
              <a:t>Porcel</a:t>
            </a:r>
            <a:r>
              <a:rPr lang="en-GB" sz="2000" dirty="0"/>
              <a:t>-Torrens, 2021; Fang &amp; Zhu, 2023; </a:t>
            </a:r>
            <a:r>
              <a:rPr lang="en-GB" sz="2000" dirty="0" err="1"/>
              <a:t>Sua´rez-Llevat</a:t>
            </a:r>
            <a:r>
              <a:rPr lang="en-GB" sz="2000" dirty="0"/>
              <a:t> et al, 2024) </a:t>
            </a:r>
          </a:p>
          <a:p>
            <a:r>
              <a:rPr lang="en-GB" sz="2000" dirty="0" err="1"/>
              <a:t>Sua´rez-Llevat</a:t>
            </a:r>
            <a:r>
              <a:rPr lang="en-GB" sz="2000" dirty="0"/>
              <a:t> et </a:t>
            </a:r>
            <a:r>
              <a:rPr lang="en-GB" sz="2000" dirty="0" err="1"/>
              <a:t>al’s</a:t>
            </a:r>
            <a:r>
              <a:rPr lang="en-GB" sz="2000" dirty="0"/>
              <a:t> recent review note disinformation and misuse on social media is uneven across different mental disorders (2024)</a:t>
            </a:r>
          </a:p>
          <a:p>
            <a:r>
              <a:rPr lang="en-GB" sz="2000" dirty="0"/>
              <a:t>Implications of health and social care professionals using social media as part of their work to be discussed more as we progress in the module </a:t>
            </a:r>
          </a:p>
        </p:txBody>
      </p:sp>
      <p:pic>
        <p:nvPicPr>
          <p:cNvPr id="5" name="Picture 4" descr="A person looking through a window&#10;&#10;Description automatically generated">
            <a:extLst>
              <a:ext uri="{FF2B5EF4-FFF2-40B4-BE49-F238E27FC236}">
                <a16:creationId xmlns:a16="http://schemas.microsoft.com/office/drawing/2014/main" id="{ABAAB44C-96D8-2590-156B-E06A5C9EDDE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8311"/>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01922F68-1FC5-2297-0520-FDC28F578AE4}"/>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acantastorie.blogspot.com/2011/03/shin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3600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AD1C4D-8C7F-825B-0117-D198AD097D40}"/>
              </a:ext>
            </a:extLst>
          </p:cNvPr>
          <p:cNvSpPr>
            <a:spLocks noGrp="1"/>
          </p:cNvSpPr>
          <p:nvPr>
            <p:ph type="title"/>
          </p:nvPr>
        </p:nvSpPr>
        <p:spPr/>
        <p:txBody>
          <a:bodyPr/>
          <a:lstStyle/>
          <a:p>
            <a:r>
              <a:rPr lang="en-GB" dirty="0"/>
              <a:t>Obsessive-compulsive and related disorders (OCD)</a:t>
            </a:r>
          </a:p>
        </p:txBody>
      </p:sp>
      <p:sp>
        <p:nvSpPr>
          <p:cNvPr id="5" name="Text Placeholder 4">
            <a:extLst>
              <a:ext uri="{FF2B5EF4-FFF2-40B4-BE49-F238E27FC236}">
                <a16:creationId xmlns:a16="http://schemas.microsoft.com/office/drawing/2014/main" id="{97CD5B9F-3BCA-2E73-FEC7-2A15470E7A6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89140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1ED7-7DC0-410E-967C-A803C9EFE272}"/>
              </a:ext>
            </a:extLst>
          </p:cNvPr>
          <p:cNvSpPr>
            <a:spLocks noGrp="1"/>
          </p:cNvSpPr>
          <p:nvPr>
            <p:ph type="title"/>
          </p:nvPr>
        </p:nvSpPr>
        <p:spPr>
          <a:xfrm>
            <a:off x="203200" y="3699086"/>
            <a:ext cx="3048000" cy="2590800"/>
          </a:xfrm>
        </p:spPr>
        <p:txBody>
          <a:bodyPr anchor="b">
            <a:normAutofit fontScale="90000"/>
          </a:bodyPr>
          <a:lstStyle/>
          <a:p>
            <a:pPr algn="ctr"/>
            <a:r>
              <a:rPr lang="en-GB" dirty="0">
                <a:latin typeface="+mn-lt"/>
              </a:rPr>
              <a:t>Three elements to OCD</a:t>
            </a:r>
            <a:br>
              <a:rPr lang="en-GB" dirty="0">
                <a:latin typeface="+mn-lt"/>
              </a:rPr>
            </a:br>
            <a:br>
              <a:rPr lang="en-GB" dirty="0">
                <a:latin typeface="+mn-lt"/>
              </a:rPr>
            </a:br>
            <a:r>
              <a:rPr lang="en-GB" dirty="0">
                <a:latin typeface="+mn-lt"/>
              </a:rPr>
              <a:t>Some overlapping with symptoms of other mental health disorders </a:t>
            </a:r>
          </a:p>
        </p:txBody>
      </p:sp>
      <p:graphicFrame>
        <p:nvGraphicFramePr>
          <p:cNvPr id="4" name="Diagram 3">
            <a:extLst>
              <a:ext uri="{FF2B5EF4-FFF2-40B4-BE49-F238E27FC236}">
                <a16:creationId xmlns:a16="http://schemas.microsoft.com/office/drawing/2014/main" id="{9AC679FB-142A-7FD2-7989-050E51397368}"/>
              </a:ext>
            </a:extLst>
          </p:cNvPr>
          <p:cNvGraphicFramePr/>
          <p:nvPr>
            <p:extLst>
              <p:ext uri="{D42A27DB-BD31-4B8C-83A1-F6EECF244321}">
                <p14:modId xmlns:p14="http://schemas.microsoft.com/office/powerpoint/2010/main" val="3486367049"/>
              </p:ext>
            </p:extLst>
          </p:nvPr>
        </p:nvGraphicFramePr>
        <p:xfrm>
          <a:off x="3302000" y="955040"/>
          <a:ext cx="8636000" cy="5488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D58ECBCC-2B6F-984D-1446-DC6092F63135}"/>
              </a:ext>
            </a:extLst>
          </p:cNvPr>
          <p:cNvSpPr txBox="1"/>
          <p:nvPr/>
        </p:nvSpPr>
        <p:spPr>
          <a:xfrm>
            <a:off x="5881282" y="6119641"/>
            <a:ext cx="3825461" cy="369332"/>
          </a:xfrm>
          <a:prstGeom prst="rect">
            <a:avLst/>
          </a:prstGeom>
          <a:noFill/>
        </p:spPr>
        <p:txBody>
          <a:bodyPr wrap="square">
            <a:spAutoFit/>
          </a:bodyPr>
          <a:lstStyle/>
          <a:p>
            <a:pPr lvl="0"/>
            <a:r>
              <a:rPr lang="en-GB" dirty="0"/>
              <a:t>*often in response to an obsession </a:t>
            </a:r>
          </a:p>
        </p:txBody>
      </p:sp>
    </p:spTree>
    <p:extLst>
      <p:ext uri="{BB962C8B-B14F-4D97-AF65-F5344CB8AC3E}">
        <p14:creationId xmlns:p14="http://schemas.microsoft.com/office/powerpoint/2010/main" val="1767284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26D6-2028-BB7E-C559-9B887F7673CC}"/>
              </a:ext>
            </a:extLst>
          </p:cNvPr>
          <p:cNvSpPr>
            <a:spLocks noGrp="1"/>
          </p:cNvSpPr>
          <p:nvPr>
            <p:ph type="title"/>
          </p:nvPr>
        </p:nvSpPr>
        <p:spPr/>
        <p:txBody>
          <a:bodyPr>
            <a:normAutofit fontScale="90000"/>
          </a:bodyPr>
          <a:lstStyle/>
          <a:p>
            <a:r>
              <a:rPr lang="en-GB" dirty="0"/>
              <a:t>How symptoms of OCD were described and understood in the past (Simpson &amp; Reddy, 2014; Stanford Medicine, n.d.)</a:t>
            </a:r>
          </a:p>
        </p:txBody>
      </p:sp>
      <p:sp>
        <p:nvSpPr>
          <p:cNvPr id="3" name="Content Placeholder 2">
            <a:extLst>
              <a:ext uri="{FF2B5EF4-FFF2-40B4-BE49-F238E27FC236}">
                <a16:creationId xmlns:a16="http://schemas.microsoft.com/office/drawing/2014/main" id="{9047E9CC-B82D-3E8C-02D7-74E329362AC0}"/>
              </a:ext>
            </a:extLst>
          </p:cNvPr>
          <p:cNvSpPr>
            <a:spLocks noGrp="1"/>
          </p:cNvSpPr>
          <p:nvPr>
            <p:ph idx="1"/>
          </p:nvPr>
        </p:nvSpPr>
        <p:spPr>
          <a:xfrm>
            <a:off x="407505" y="1958009"/>
            <a:ext cx="11618843" cy="4830417"/>
          </a:xfrm>
        </p:spPr>
        <p:txBody>
          <a:bodyPr>
            <a:noAutofit/>
          </a:bodyPr>
          <a:lstStyle/>
          <a:p>
            <a:r>
              <a:rPr lang="en-GB" sz="2400" dirty="0">
                <a:solidFill>
                  <a:srgbClr val="333333"/>
                </a:solidFill>
                <a:highlight>
                  <a:srgbClr val="FFFFFF"/>
                </a:highlight>
                <a:latin typeface="Arial" panose="020B0604020202020204" pitchFamily="34" charset="0"/>
                <a:cs typeface="Arial" panose="020B0604020202020204" pitchFamily="34" charset="0"/>
              </a:rPr>
              <a:t>“</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If he be in a silent auditory, as at a sermon, he is afraid he shall speak aloud and unaware, something indecent, unfit to be said” (Burton, 1621). </a:t>
            </a:r>
          </a:p>
          <a:p>
            <a:r>
              <a:rPr lang="en-GB" sz="2400" dirty="0">
                <a:solidFill>
                  <a:srgbClr val="333333"/>
                </a:solidFill>
                <a:highlight>
                  <a:srgbClr val="FFFFFF"/>
                </a:highlight>
                <a:latin typeface="Arial" panose="020B0604020202020204" pitchFamily="34" charset="0"/>
                <a:cs typeface="Arial" panose="020B0604020202020204" pitchFamily="34" charset="0"/>
              </a:rPr>
              <a:t>“scruples": [A scruple] is trouble where the trouble is over, a doubt when doubts are resolved” (Taylor, 1660) </a:t>
            </a:r>
          </a:p>
          <a:p>
            <a:r>
              <a:rPr lang="en-GB" sz="2400" dirty="0">
                <a:solidFill>
                  <a:srgbClr val="333333"/>
                </a:solidFill>
                <a:highlight>
                  <a:srgbClr val="FFFFFF"/>
                </a:highlight>
                <a:latin typeface="Arial" panose="020B0604020202020204" pitchFamily="34" charset="0"/>
                <a:cs typeface="Arial" panose="020B0604020202020204" pitchFamily="34" charset="0"/>
              </a:rPr>
              <a:t>I</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ndividuals obsessed by “…naughty, and sometimes Blasphemous Thoughts [which] start in their Minds, while they are exercised in the Worship of God [despite] all their endeavours to stifle and suppress them ... the more they struggle with them, the more they increase” (Moore, 1691).</a:t>
            </a:r>
          </a:p>
          <a:p>
            <a:r>
              <a:rPr lang="en-GB" sz="2400" b="0" i="0" dirty="0">
                <a:solidFill>
                  <a:srgbClr val="212121"/>
                </a:solidFill>
                <a:effectLst/>
                <a:highlight>
                  <a:srgbClr val="FFFFFF"/>
                </a:highlight>
                <a:latin typeface="Arial" panose="020B0604020202020204" pitchFamily="34" charset="0"/>
                <a:cs typeface="Arial" panose="020B0604020202020204" pitchFamily="34" charset="0"/>
              </a:rPr>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990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C811F-C456-0687-FEA4-2E9E0E0D95FE}"/>
              </a:ext>
            </a:extLst>
          </p:cNvPr>
          <p:cNvSpPr>
            <a:spLocks noGrp="1"/>
          </p:cNvSpPr>
          <p:nvPr>
            <p:ph type="title"/>
          </p:nvPr>
        </p:nvSpPr>
        <p:spPr>
          <a:xfrm>
            <a:off x="630936" y="457200"/>
            <a:ext cx="4343400" cy="1929384"/>
          </a:xfrm>
        </p:spPr>
        <p:txBody>
          <a:bodyPr anchor="ctr">
            <a:normAutofit fontScale="90000"/>
          </a:bodyPr>
          <a:lstStyle/>
          <a:p>
            <a:r>
              <a:rPr lang="en-US" sz="4800" dirty="0"/>
              <a:t>Compare between the ‘symptoms’ in these two videos</a:t>
            </a:r>
            <a:endParaRPr lang="en-GB" sz="4800" dirty="0"/>
          </a:p>
        </p:txBody>
      </p:sp>
      <p:sp>
        <p:nvSpPr>
          <p:cNvPr id="14"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39737C8-DD49-0725-EA4E-1EC02BBAD128}"/>
              </a:ext>
            </a:extLst>
          </p:cNvPr>
          <p:cNvSpPr>
            <a:spLocks noGrp="1"/>
          </p:cNvSpPr>
          <p:nvPr>
            <p:ph idx="1"/>
          </p:nvPr>
        </p:nvSpPr>
        <p:spPr>
          <a:xfrm>
            <a:off x="5541263" y="457200"/>
            <a:ext cx="6007608" cy="1929384"/>
          </a:xfrm>
        </p:spPr>
        <p:txBody>
          <a:bodyPr anchor="ctr">
            <a:normAutofit/>
          </a:bodyPr>
          <a:lstStyle/>
          <a:p>
            <a:r>
              <a:rPr lang="en-US" sz="2200" dirty="0"/>
              <a:t>What could have caused these symptoms? </a:t>
            </a:r>
          </a:p>
          <a:p>
            <a:r>
              <a:rPr lang="en-US" sz="2200" dirty="0"/>
              <a:t>Are these two caused by the same disorder?  </a:t>
            </a:r>
          </a:p>
        </p:txBody>
      </p:sp>
      <p:pic>
        <p:nvPicPr>
          <p:cNvPr id="5" name="Online Media 4" title="What OCD Is Like (for Me)">
            <a:hlinkClick r:id="" action="ppaction://media"/>
            <a:extLst>
              <a:ext uri="{FF2B5EF4-FFF2-40B4-BE49-F238E27FC236}">
                <a16:creationId xmlns:a16="http://schemas.microsoft.com/office/drawing/2014/main" id="{8D37753B-0E38-5A14-93D2-9541B7A70A69}"/>
              </a:ext>
            </a:extLst>
          </p:cNvPr>
          <p:cNvPicPr>
            <a:picLocks noRot="1" noChangeAspect="1"/>
          </p:cNvPicPr>
          <p:nvPr>
            <a:videoFile r:link="rId1"/>
          </p:nvPr>
        </p:nvPicPr>
        <p:blipFill>
          <a:blip r:embed="rId5"/>
          <a:stretch>
            <a:fillRect/>
          </a:stretch>
        </p:blipFill>
        <p:spPr>
          <a:xfrm>
            <a:off x="5811011" y="2854117"/>
            <a:ext cx="5468112" cy="3089483"/>
          </a:xfrm>
          <a:prstGeom prst="rect">
            <a:avLst/>
          </a:prstGeom>
        </p:spPr>
      </p:pic>
      <p:pic>
        <p:nvPicPr>
          <p:cNvPr id="4" name="Online Media 3" title="The Hoarder Next Door | Starts Monday, 9pm | Channel 4">
            <a:hlinkClick r:id="" action="ppaction://media"/>
            <a:extLst>
              <a:ext uri="{FF2B5EF4-FFF2-40B4-BE49-F238E27FC236}">
                <a16:creationId xmlns:a16="http://schemas.microsoft.com/office/drawing/2014/main" id="{B9BF38E0-A501-6A4E-7405-D10673AB584E}"/>
              </a:ext>
            </a:extLst>
          </p:cNvPr>
          <p:cNvPicPr>
            <a:picLocks noRot="1" noChangeAspect="1"/>
          </p:cNvPicPr>
          <p:nvPr>
            <a:videoFile r:link="rId2"/>
          </p:nvPr>
        </p:nvPicPr>
        <p:blipFill>
          <a:blip r:embed="rId6"/>
          <a:stretch>
            <a:fillRect/>
          </a:stretch>
        </p:blipFill>
        <p:spPr>
          <a:xfrm>
            <a:off x="148336" y="2843784"/>
            <a:ext cx="5468112" cy="3089483"/>
          </a:xfrm>
          <a:prstGeom prst="rect">
            <a:avLst/>
          </a:prstGeom>
        </p:spPr>
      </p:pic>
      <p:sp>
        <p:nvSpPr>
          <p:cNvPr id="6" name="TextBox 5">
            <a:extLst>
              <a:ext uri="{FF2B5EF4-FFF2-40B4-BE49-F238E27FC236}">
                <a16:creationId xmlns:a16="http://schemas.microsoft.com/office/drawing/2014/main" id="{5FDB3E5A-9D9A-FFA6-3608-82B369D953FE}"/>
              </a:ext>
            </a:extLst>
          </p:cNvPr>
          <p:cNvSpPr txBox="1"/>
          <p:nvPr/>
        </p:nvSpPr>
        <p:spPr>
          <a:xfrm>
            <a:off x="9083040" y="6216134"/>
            <a:ext cx="2316480" cy="369332"/>
          </a:xfrm>
          <a:prstGeom prst="rect">
            <a:avLst/>
          </a:prstGeom>
          <a:noFill/>
        </p:spPr>
        <p:txBody>
          <a:bodyPr wrap="square" rtlCol="0">
            <a:spAutoFit/>
          </a:bodyPr>
          <a:lstStyle/>
          <a:p>
            <a:r>
              <a:rPr lang="en-GB" dirty="0"/>
              <a:t>From: 1:15 </a:t>
            </a:r>
          </a:p>
        </p:txBody>
      </p:sp>
    </p:spTree>
    <p:extLst>
      <p:ext uri="{BB962C8B-B14F-4D97-AF65-F5344CB8AC3E}">
        <p14:creationId xmlns:p14="http://schemas.microsoft.com/office/powerpoint/2010/main" val="41055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E6B2-D32E-852B-CB8E-6A1985A16AA4}"/>
              </a:ext>
            </a:extLst>
          </p:cNvPr>
          <p:cNvSpPr>
            <a:spLocks noGrp="1"/>
          </p:cNvSpPr>
          <p:nvPr>
            <p:ph type="title"/>
          </p:nvPr>
        </p:nvSpPr>
        <p:spPr>
          <a:xfrm>
            <a:off x="838200" y="365125"/>
            <a:ext cx="10515600" cy="1821484"/>
          </a:xfrm>
        </p:spPr>
        <p:txBody>
          <a:bodyPr/>
          <a:lstStyle/>
          <a:p>
            <a:r>
              <a:rPr lang="en-GB" dirty="0">
                <a:latin typeface="+mn-lt"/>
              </a:rPr>
              <a:t>OCD in ICD 11: 6B20</a:t>
            </a:r>
            <a:endParaRPr lang="en-GB" dirty="0"/>
          </a:p>
        </p:txBody>
      </p:sp>
      <p:sp>
        <p:nvSpPr>
          <p:cNvPr id="3" name="Content Placeholder 2">
            <a:extLst>
              <a:ext uri="{FF2B5EF4-FFF2-40B4-BE49-F238E27FC236}">
                <a16:creationId xmlns:a16="http://schemas.microsoft.com/office/drawing/2014/main" id="{300F95AA-139B-DD94-AED2-991F3CB2ECD6}"/>
              </a:ext>
            </a:extLst>
          </p:cNvPr>
          <p:cNvSpPr>
            <a:spLocks noGrp="1"/>
          </p:cNvSpPr>
          <p:nvPr>
            <p:ph idx="1"/>
          </p:nvPr>
        </p:nvSpPr>
        <p:spPr>
          <a:xfrm>
            <a:off x="838200" y="1825625"/>
            <a:ext cx="10515600" cy="5436566"/>
          </a:xfrm>
        </p:spPr>
        <p:txBody>
          <a:bodyPr/>
          <a:lstStyle/>
          <a:p>
            <a:pPr marL="0" indent="0">
              <a:buNone/>
            </a:pPr>
            <a:br>
              <a:rPr lang="en-GB" sz="2800" dirty="0">
                <a:latin typeface="+mn-lt"/>
              </a:rPr>
            </a:br>
            <a:br>
              <a:rPr lang="en-GB" sz="2800" dirty="0">
                <a:latin typeface="+mn-lt"/>
              </a:rPr>
            </a:br>
            <a:endParaRPr lang="en-GB" dirty="0"/>
          </a:p>
        </p:txBody>
      </p:sp>
      <p:graphicFrame>
        <p:nvGraphicFramePr>
          <p:cNvPr id="5" name="Diagram 4">
            <a:extLst>
              <a:ext uri="{FF2B5EF4-FFF2-40B4-BE49-F238E27FC236}">
                <a16:creationId xmlns:a16="http://schemas.microsoft.com/office/drawing/2014/main" id="{3E31D072-7276-9484-76E3-051335FA45BB}"/>
              </a:ext>
            </a:extLst>
          </p:cNvPr>
          <p:cNvGraphicFramePr/>
          <p:nvPr>
            <p:extLst>
              <p:ext uri="{D42A27DB-BD31-4B8C-83A1-F6EECF244321}">
                <p14:modId xmlns:p14="http://schemas.microsoft.com/office/powerpoint/2010/main" val="1563698284"/>
              </p:ext>
            </p:extLst>
          </p:nvPr>
        </p:nvGraphicFramePr>
        <p:xfrm>
          <a:off x="1381665" y="1580293"/>
          <a:ext cx="7070473" cy="5436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Left 5">
            <a:extLst>
              <a:ext uri="{FF2B5EF4-FFF2-40B4-BE49-F238E27FC236}">
                <a16:creationId xmlns:a16="http://schemas.microsoft.com/office/drawing/2014/main" id="{07C6A6FA-C919-B284-CC4A-E410D3AD4622}"/>
              </a:ext>
            </a:extLst>
          </p:cNvPr>
          <p:cNvSpPr/>
          <p:nvPr/>
        </p:nvSpPr>
        <p:spPr>
          <a:xfrm>
            <a:off x="5350470" y="904385"/>
            <a:ext cx="5459865" cy="285493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Different from schizophrenia, individuals with OCD have ‘insight’ into their obsession being intrusive and unwanted. Can be linked to anxiety </a:t>
            </a:r>
          </a:p>
        </p:txBody>
      </p:sp>
      <p:sp>
        <p:nvSpPr>
          <p:cNvPr id="7" name="Arrow: Left 6">
            <a:extLst>
              <a:ext uri="{FF2B5EF4-FFF2-40B4-BE49-F238E27FC236}">
                <a16:creationId xmlns:a16="http://schemas.microsoft.com/office/drawing/2014/main" id="{F2BE7D67-10D5-B778-EB0A-6B34E7B6F6FD}"/>
              </a:ext>
            </a:extLst>
          </p:cNvPr>
          <p:cNvSpPr/>
          <p:nvPr/>
        </p:nvSpPr>
        <p:spPr>
          <a:xfrm flipH="1">
            <a:off x="-115513" y="3608815"/>
            <a:ext cx="3807947" cy="214928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Obsessions and compulsions are most often linked. Can exist on their own </a:t>
            </a:r>
          </a:p>
        </p:txBody>
      </p:sp>
      <p:sp>
        <p:nvSpPr>
          <p:cNvPr id="8" name="Arrow: Left 7">
            <a:extLst>
              <a:ext uri="{FF2B5EF4-FFF2-40B4-BE49-F238E27FC236}">
                <a16:creationId xmlns:a16="http://schemas.microsoft.com/office/drawing/2014/main" id="{104D2C1A-2C99-6FC7-17C2-80FFE22C3A51}"/>
              </a:ext>
            </a:extLst>
          </p:cNvPr>
          <p:cNvSpPr/>
          <p:nvPr/>
        </p:nvSpPr>
        <p:spPr>
          <a:xfrm>
            <a:off x="7473043" y="3716388"/>
            <a:ext cx="4152899" cy="204171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Take up substantial time and significantly interferes with functioning  </a:t>
            </a:r>
          </a:p>
        </p:txBody>
      </p:sp>
    </p:spTree>
    <p:extLst>
      <p:ext uri="{BB962C8B-B14F-4D97-AF65-F5344CB8AC3E}">
        <p14:creationId xmlns:p14="http://schemas.microsoft.com/office/powerpoint/2010/main" val="2690111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8CD3-AC50-736A-F2B7-C1943D6C6355}"/>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9E1C103E-524F-A743-9233-093F22383F1E}"/>
              </a:ext>
            </a:extLst>
          </p:cNvPr>
          <p:cNvSpPr>
            <a:spLocks noGrp="1"/>
          </p:cNvSpPr>
          <p:nvPr>
            <p:ph type="body" orient="vert" idx="1"/>
          </p:nvPr>
        </p:nvSpPr>
        <p:spPr/>
        <p:txBody>
          <a:bodyPr/>
          <a:lstStyle/>
          <a:p>
            <a:endParaRPr lang="en-GB" dirty="0"/>
          </a:p>
        </p:txBody>
      </p:sp>
      <p:pic>
        <p:nvPicPr>
          <p:cNvPr id="5" name="Picture 4">
            <a:extLst>
              <a:ext uri="{FF2B5EF4-FFF2-40B4-BE49-F238E27FC236}">
                <a16:creationId xmlns:a16="http://schemas.microsoft.com/office/drawing/2014/main" id="{B44E6852-027D-A51D-1080-D31FE7DC9897}"/>
              </a:ext>
            </a:extLst>
          </p:cNvPr>
          <p:cNvPicPr>
            <a:picLocks noChangeAspect="1"/>
          </p:cNvPicPr>
          <p:nvPr/>
        </p:nvPicPr>
        <p:blipFill>
          <a:blip r:embed="rId3"/>
          <a:stretch>
            <a:fillRect/>
          </a:stretch>
        </p:blipFill>
        <p:spPr>
          <a:xfrm>
            <a:off x="544284" y="505392"/>
            <a:ext cx="11939454" cy="5671571"/>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31EE7BB7-3F3E-3497-74CF-03428F29E171}"/>
                  </a:ext>
                </a:extLst>
              </p14:cNvPr>
              <p14:cNvContentPartPr/>
              <p14:nvPr/>
            </p14:nvContentPartPr>
            <p14:xfrm>
              <a:off x="1375834" y="5477006"/>
              <a:ext cx="7425360" cy="297000"/>
            </p14:xfrm>
          </p:contentPart>
        </mc:Choice>
        <mc:Fallback xmlns="">
          <p:pic>
            <p:nvPicPr>
              <p:cNvPr id="6" name="Ink 5">
                <a:extLst>
                  <a:ext uri="{FF2B5EF4-FFF2-40B4-BE49-F238E27FC236}">
                    <a16:creationId xmlns:a16="http://schemas.microsoft.com/office/drawing/2014/main" id="{31EE7BB7-3F3E-3497-74CF-03428F29E171}"/>
                  </a:ext>
                </a:extLst>
              </p:cNvPr>
              <p:cNvPicPr/>
              <p:nvPr/>
            </p:nvPicPr>
            <p:blipFill>
              <a:blip r:embed="rId5"/>
              <a:stretch>
                <a:fillRect/>
              </a:stretch>
            </p:blipFill>
            <p:spPr>
              <a:xfrm>
                <a:off x="1321834" y="5369366"/>
                <a:ext cx="7533000" cy="5126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061C8D89-D8B8-20D8-0301-670CB8037DBC}"/>
                  </a:ext>
                </a:extLst>
              </p14:cNvPr>
              <p14:cNvContentPartPr/>
              <p14:nvPr/>
            </p14:nvContentPartPr>
            <p14:xfrm>
              <a:off x="1375834" y="5433086"/>
              <a:ext cx="7162200" cy="263520"/>
            </p14:xfrm>
          </p:contentPart>
        </mc:Choice>
        <mc:Fallback xmlns="">
          <p:pic>
            <p:nvPicPr>
              <p:cNvPr id="7" name="Ink 6">
                <a:extLst>
                  <a:ext uri="{FF2B5EF4-FFF2-40B4-BE49-F238E27FC236}">
                    <a16:creationId xmlns:a16="http://schemas.microsoft.com/office/drawing/2014/main" id="{061C8D89-D8B8-20D8-0301-670CB8037DBC}"/>
                  </a:ext>
                </a:extLst>
              </p:cNvPr>
              <p:cNvPicPr/>
              <p:nvPr/>
            </p:nvPicPr>
            <p:blipFill>
              <a:blip r:embed="rId7"/>
              <a:stretch>
                <a:fillRect/>
              </a:stretch>
            </p:blipFill>
            <p:spPr>
              <a:xfrm>
                <a:off x="1321834" y="5325086"/>
                <a:ext cx="7269840" cy="479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C464BBFA-05FD-3485-D79B-6D25CFEA6F9B}"/>
                  </a:ext>
                </a:extLst>
              </p14:cNvPr>
              <p14:cNvContentPartPr/>
              <p14:nvPr/>
            </p14:nvContentPartPr>
            <p14:xfrm>
              <a:off x="6382714" y="4405646"/>
              <a:ext cx="2568600" cy="35640"/>
            </p14:xfrm>
          </p:contentPart>
        </mc:Choice>
        <mc:Fallback xmlns="">
          <p:pic>
            <p:nvPicPr>
              <p:cNvPr id="8" name="Ink 7">
                <a:extLst>
                  <a:ext uri="{FF2B5EF4-FFF2-40B4-BE49-F238E27FC236}">
                    <a16:creationId xmlns:a16="http://schemas.microsoft.com/office/drawing/2014/main" id="{C464BBFA-05FD-3485-D79B-6D25CFEA6F9B}"/>
                  </a:ext>
                </a:extLst>
              </p:cNvPr>
              <p:cNvPicPr/>
              <p:nvPr/>
            </p:nvPicPr>
            <p:blipFill>
              <a:blip r:embed="rId9"/>
              <a:stretch>
                <a:fillRect/>
              </a:stretch>
            </p:blipFill>
            <p:spPr>
              <a:xfrm>
                <a:off x="6329074" y="4298006"/>
                <a:ext cx="267624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43CB75B8-52AE-AF43-2069-2F5226EFA4B0}"/>
                  </a:ext>
                </a:extLst>
              </p14:cNvPr>
              <p14:cNvContentPartPr/>
              <p14:nvPr/>
            </p14:nvContentPartPr>
            <p14:xfrm>
              <a:off x="3161074" y="4658726"/>
              <a:ext cx="7538760" cy="183960"/>
            </p14:xfrm>
          </p:contentPart>
        </mc:Choice>
        <mc:Fallback xmlns="">
          <p:pic>
            <p:nvPicPr>
              <p:cNvPr id="9" name="Ink 8">
                <a:extLst>
                  <a:ext uri="{FF2B5EF4-FFF2-40B4-BE49-F238E27FC236}">
                    <a16:creationId xmlns:a16="http://schemas.microsoft.com/office/drawing/2014/main" id="{43CB75B8-52AE-AF43-2069-2F5226EFA4B0}"/>
                  </a:ext>
                </a:extLst>
              </p:cNvPr>
              <p:cNvPicPr/>
              <p:nvPr/>
            </p:nvPicPr>
            <p:blipFill>
              <a:blip r:embed="rId11"/>
              <a:stretch>
                <a:fillRect/>
              </a:stretch>
            </p:blipFill>
            <p:spPr>
              <a:xfrm>
                <a:off x="3107074" y="4551086"/>
                <a:ext cx="7646400" cy="399600"/>
              </a:xfrm>
              <a:prstGeom prst="rect">
                <a:avLst/>
              </a:prstGeom>
            </p:spPr>
          </p:pic>
        </mc:Fallback>
      </mc:AlternateContent>
    </p:spTree>
    <p:extLst>
      <p:ext uri="{BB962C8B-B14F-4D97-AF65-F5344CB8AC3E}">
        <p14:creationId xmlns:p14="http://schemas.microsoft.com/office/powerpoint/2010/main" val="1064156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D7C9D-016D-323E-9814-4A6D7109203C}"/>
              </a:ext>
            </a:extLst>
          </p:cNvPr>
          <p:cNvSpPr>
            <a:spLocks noGrp="1"/>
          </p:cNvSpPr>
          <p:nvPr>
            <p:ph type="title"/>
          </p:nvPr>
        </p:nvSpPr>
        <p:spPr>
          <a:xfrm>
            <a:off x="589560" y="856180"/>
            <a:ext cx="4560584" cy="1128068"/>
          </a:xfrm>
        </p:spPr>
        <p:txBody>
          <a:bodyPr anchor="ctr">
            <a:normAutofit/>
          </a:bodyPr>
          <a:lstStyle/>
          <a:p>
            <a:r>
              <a:rPr lang="en-GB" sz="4000" dirty="0"/>
              <a:t>Is this OCD? </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D2E2F278-55AA-44B7-5CAA-E47427284C00}"/>
              </a:ext>
            </a:extLst>
          </p:cNvPr>
          <p:cNvSpPr>
            <a:spLocks noGrp="1"/>
          </p:cNvSpPr>
          <p:nvPr>
            <p:ph idx="1"/>
          </p:nvPr>
        </p:nvSpPr>
        <p:spPr>
          <a:xfrm>
            <a:off x="590719" y="2330505"/>
            <a:ext cx="4921807" cy="4154768"/>
          </a:xfrm>
        </p:spPr>
        <p:txBody>
          <a:bodyPr anchor="ctr">
            <a:normAutofit fontScale="92500"/>
          </a:bodyPr>
          <a:lstStyle/>
          <a:p>
            <a:r>
              <a:rPr lang="en-GB" dirty="0"/>
              <a:t>A teenager started to frequently wash and sanitise hands during COVID and continued to do so long after the lockdown was terminated.  Their hands were raw and cracked from their over use of detergents and sanitiser.  </a:t>
            </a:r>
          </a:p>
          <a:p>
            <a:endParaRPr lang="en-US" sz="2000" dirty="0"/>
          </a:p>
          <a:p>
            <a:r>
              <a:rPr lang="en-US" sz="2000" dirty="0"/>
              <a:t>Do you have enough information to determine whether this is a case of OCD based on the ICD-11?  If not, what kind of information do you need to decide?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ashing their hands under a running water&#10;&#10;Description automatically generated">
            <a:extLst>
              <a:ext uri="{FF2B5EF4-FFF2-40B4-BE49-F238E27FC236}">
                <a16:creationId xmlns:a16="http://schemas.microsoft.com/office/drawing/2014/main" id="{3D5BA521-C8E8-2495-072F-49D04C2A81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366" r="23777" b="1"/>
          <a:stretch/>
        </p:blipFill>
        <p:spPr>
          <a:xfrm>
            <a:off x="5977788" y="799352"/>
            <a:ext cx="5425410" cy="5259296"/>
          </a:xfrm>
          <a:prstGeom prst="rect">
            <a:avLst/>
          </a:prstGeom>
        </p:spPr>
      </p:pic>
    </p:spTree>
    <p:extLst>
      <p:ext uri="{BB962C8B-B14F-4D97-AF65-F5344CB8AC3E}">
        <p14:creationId xmlns:p14="http://schemas.microsoft.com/office/powerpoint/2010/main" val="3650857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OCD and How Can You Treat It? Here's What Experts Say - Clear Mind  Treatment | Comprehensive Mental Healthcare">
            <a:extLst>
              <a:ext uri="{FF2B5EF4-FFF2-40B4-BE49-F238E27FC236}">
                <a16:creationId xmlns:a16="http://schemas.microsoft.com/office/drawing/2014/main" id="{525FBA56-5E73-CBF2-F6D5-1F470A417B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4765" y="0"/>
            <a:ext cx="10693768" cy="5138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3776C4D-86DC-2562-AD84-E10E0185F858}"/>
              </a:ext>
            </a:extLst>
          </p:cNvPr>
          <p:cNvSpPr txBox="1"/>
          <p:nvPr/>
        </p:nvSpPr>
        <p:spPr>
          <a:xfrm>
            <a:off x="643467" y="4680821"/>
            <a:ext cx="11954107" cy="1938992"/>
          </a:xfrm>
          <a:prstGeom prst="rect">
            <a:avLst/>
          </a:prstGeom>
          <a:noFill/>
        </p:spPr>
        <p:txBody>
          <a:bodyPr wrap="square" rtlCol="0">
            <a:spAutoFit/>
          </a:bodyPr>
          <a:lstStyle/>
          <a:p>
            <a:r>
              <a:rPr lang="en-GB" sz="4000" dirty="0"/>
              <a:t>Are these types universal or cultural specific?</a:t>
            </a:r>
          </a:p>
          <a:p>
            <a:r>
              <a:rPr lang="en-GB" sz="4000" dirty="0"/>
              <a:t>Also refer to </a:t>
            </a:r>
            <a:r>
              <a:rPr lang="en-GB" sz="4000" dirty="0">
                <a:hlinkClick r:id="rId4"/>
              </a:rPr>
              <a:t>About International OCD Foundation | All There Is To Know About OCD (iocdf.org)</a:t>
            </a:r>
            <a:r>
              <a:rPr lang="en-GB" sz="4000" dirty="0"/>
              <a:t> </a:t>
            </a:r>
          </a:p>
        </p:txBody>
      </p:sp>
    </p:spTree>
    <p:extLst>
      <p:ext uri="{BB962C8B-B14F-4D97-AF65-F5344CB8AC3E}">
        <p14:creationId xmlns:p14="http://schemas.microsoft.com/office/powerpoint/2010/main" val="4158725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E7D90E6-8847-C4AD-18C7-6940A89238A4}"/>
              </a:ext>
            </a:extLst>
          </p:cNvPr>
          <p:cNvGraphicFramePr/>
          <p:nvPr>
            <p:extLst>
              <p:ext uri="{D42A27DB-BD31-4B8C-83A1-F6EECF244321}">
                <p14:modId xmlns:p14="http://schemas.microsoft.com/office/powerpoint/2010/main" val="2538400454"/>
              </p:ext>
            </p:extLst>
          </p:nvPr>
        </p:nvGraphicFramePr>
        <p:xfrm>
          <a:off x="480384" y="859846"/>
          <a:ext cx="11711616" cy="365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ontent Placeholder 3">
            <a:extLst>
              <a:ext uri="{FF2B5EF4-FFF2-40B4-BE49-F238E27FC236}">
                <a16:creationId xmlns:a16="http://schemas.microsoft.com/office/drawing/2014/main" id="{A51C0276-F157-07BC-668E-113F2D309E3A}"/>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77608" y="4454793"/>
            <a:ext cx="3895430" cy="197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1E33776D-4131-D70E-CCAE-DE69DE5375E2}"/>
              </a:ext>
            </a:extLst>
          </p:cNvPr>
          <p:cNvSpPr txBox="1"/>
          <p:nvPr/>
        </p:nvSpPr>
        <p:spPr>
          <a:xfrm>
            <a:off x="856344" y="318512"/>
            <a:ext cx="10609942" cy="523220"/>
          </a:xfrm>
          <a:prstGeom prst="rect">
            <a:avLst/>
          </a:prstGeom>
          <a:noFill/>
        </p:spPr>
        <p:txBody>
          <a:bodyPr wrap="square" rtlCol="0">
            <a:spAutoFit/>
          </a:bodyPr>
          <a:lstStyle/>
          <a:p>
            <a:r>
              <a:rPr lang="en-GB" sz="2800" dirty="0"/>
              <a:t>Explanations of OCD</a:t>
            </a:r>
          </a:p>
        </p:txBody>
      </p:sp>
      <p:pic>
        <p:nvPicPr>
          <p:cNvPr id="7" name="Picture 6" descr="A person and child looking at a cake&#10;&#10;Description automatically generated">
            <a:extLst>
              <a:ext uri="{FF2B5EF4-FFF2-40B4-BE49-F238E27FC236}">
                <a16:creationId xmlns:a16="http://schemas.microsoft.com/office/drawing/2014/main" id="{5AAA7CC2-DC3C-8A23-00D8-8B757F26982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043245" y="4516358"/>
            <a:ext cx="3962400" cy="2138045"/>
          </a:xfrm>
          <a:prstGeom prst="rect">
            <a:avLst/>
          </a:prstGeom>
        </p:spPr>
      </p:pic>
      <p:sp>
        <p:nvSpPr>
          <p:cNvPr id="8" name="TextBox 7">
            <a:extLst>
              <a:ext uri="{FF2B5EF4-FFF2-40B4-BE49-F238E27FC236}">
                <a16:creationId xmlns:a16="http://schemas.microsoft.com/office/drawing/2014/main" id="{1DBA6F7A-201E-CBF3-3C5C-1F83C7CD7234}"/>
              </a:ext>
            </a:extLst>
          </p:cNvPr>
          <p:cNvSpPr txBox="1"/>
          <p:nvPr/>
        </p:nvSpPr>
        <p:spPr>
          <a:xfrm>
            <a:off x="9395910" y="6887534"/>
            <a:ext cx="2796090" cy="369332"/>
          </a:xfrm>
          <a:prstGeom prst="rect">
            <a:avLst/>
          </a:prstGeom>
          <a:noFill/>
        </p:spPr>
        <p:txBody>
          <a:bodyPr wrap="square" rtlCol="0">
            <a:spAutoFit/>
          </a:bodyPr>
          <a:lstStyle/>
          <a:p>
            <a:r>
              <a:rPr lang="en-GB" sz="900">
                <a:hlinkClick r:id="rId10" tooltip="https://www.film-rezensionen.de/2016/03/like-father-like-son/"/>
              </a:rPr>
              <a:t>This Photo</a:t>
            </a:r>
            <a:r>
              <a:rPr lang="en-GB" sz="900"/>
              <a:t> by Unknown Author is licensed under </a:t>
            </a:r>
            <a:r>
              <a:rPr lang="en-GB" sz="900">
                <a:hlinkClick r:id="rId11" tooltip="https://creativecommons.org/licenses/by-nc-sa/3.0/"/>
              </a:rPr>
              <a:t>CC BY-SA-NC</a:t>
            </a:r>
            <a:endParaRPr lang="en-GB" sz="900"/>
          </a:p>
        </p:txBody>
      </p:sp>
    </p:spTree>
    <p:extLst>
      <p:ext uri="{BB962C8B-B14F-4D97-AF65-F5344CB8AC3E}">
        <p14:creationId xmlns:p14="http://schemas.microsoft.com/office/powerpoint/2010/main" val="110899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5C6148-67DA-412A-A224-B8E80D6B8F34}"/>
              </a:ext>
            </a:extLst>
          </p:cNvPr>
          <p:cNvSpPr>
            <a:spLocks noGrp="1"/>
          </p:cNvSpPr>
          <p:nvPr>
            <p:ph type="title"/>
          </p:nvPr>
        </p:nvSpPr>
        <p:spPr>
          <a:xfrm>
            <a:off x="178676" y="568325"/>
            <a:ext cx="3179379" cy="3158849"/>
          </a:xfrm>
        </p:spPr>
        <p:txBody>
          <a:bodyPr>
            <a:normAutofit/>
          </a:bodyPr>
          <a:lstStyle/>
          <a:p>
            <a:pPr algn="ctr"/>
            <a:r>
              <a:rPr lang="en-GB" b="1" dirty="0">
                <a:latin typeface="+mn-lt"/>
              </a:rPr>
              <a:t>Biological explanations</a:t>
            </a:r>
          </a:p>
        </p:txBody>
      </p:sp>
      <p:graphicFrame>
        <p:nvGraphicFramePr>
          <p:cNvPr id="7" name="Content Placeholder 4">
            <a:extLst>
              <a:ext uri="{FF2B5EF4-FFF2-40B4-BE49-F238E27FC236}">
                <a16:creationId xmlns:a16="http://schemas.microsoft.com/office/drawing/2014/main" id="{BD5B0FDD-2CE9-4AE1-A801-F9BFE8924B54}"/>
              </a:ext>
            </a:extLst>
          </p:cNvPr>
          <p:cNvGraphicFramePr>
            <a:graphicFrameLocks noGrp="1"/>
          </p:cNvGraphicFramePr>
          <p:nvPr>
            <p:ph idx="1"/>
            <p:extLst>
              <p:ext uri="{D42A27DB-BD31-4B8C-83A1-F6EECF244321}">
                <p14:modId xmlns:p14="http://schemas.microsoft.com/office/powerpoint/2010/main" val="137629074"/>
              </p:ext>
            </p:extLst>
          </p:nvPr>
        </p:nvGraphicFramePr>
        <p:xfrm>
          <a:off x="3794234" y="568325"/>
          <a:ext cx="7383517"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Content Placeholder 5">
            <a:extLst>
              <a:ext uri="{FF2B5EF4-FFF2-40B4-BE49-F238E27FC236}">
                <a16:creationId xmlns:a16="http://schemas.microsoft.com/office/drawing/2014/main" id="{9733B1D4-2F78-29CB-6A73-2AEB188C311A}"/>
              </a:ext>
            </a:extLst>
          </p:cNvPr>
          <p:cNvPicPr>
            <a:picLocks noChangeAspect="1"/>
          </p:cNvPicPr>
          <p:nvPr/>
        </p:nvPicPr>
        <p:blipFill>
          <a:blip r:embed="rId8"/>
          <a:stretch>
            <a:fillRect/>
          </a:stretch>
        </p:blipFill>
        <p:spPr>
          <a:xfrm>
            <a:off x="178676" y="3159665"/>
            <a:ext cx="3574254" cy="3064923"/>
          </a:xfrm>
          <a:prstGeom prst="rect">
            <a:avLst/>
          </a:prstGeom>
        </p:spPr>
      </p:pic>
    </p:spTree>
    <p:extLst>
      <p:ext uri="{BB962C8B-B14F-4D97-AF65-F5344CB8AC3E}">
        <p14:creationId xmlns:p14="http://schemas.microsoft.com/office/powerpoint/2010/main" val="380510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E8705-D382-4BF7-B42C-D90270C4FE18}"/>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Weaknesses</a:t>
            </a:r>
          </a:p>
        </p:txBody>
      </p:sp>
      <p:graphicFrame>
        <p:nvGraphicFramePr>
          <p:cNvPr id="4" name="Diagram 3">
            <a:extLst>
              <a:ext uri="{FF2B5EF4-FFF2-40B4-BE49-F238E27FC236}">
                <a16:creationId xmlns:a16="http://schemas.microsoft.com/office/drawing/2014/main" id="{450AD11A-308D-BB72-FFEA-E8402565C154}"/>
              </a:ext>
            </a:extLst>
          </p:cNvPr>
          <p:cNvGraphicFramePr/>
          <p:nvPr>
            <p:extLst>
              <p:ext uri="{D42A27DB-BD31-4B8C-83A1-F6EECF244321}">
                <p14:modId xmlns:p14="http://schemas.microsoft.com/office/powerpoint/2010/main" val="3823328919"/>
              </p:ext>
            </p:extLst>
          </p:nvPr>
        </p:nvGraphicFramePr>
        <p:xfrm>
          <a:off x="150067" y="39060"/>
          <a:ext cx="11512412" cy="5665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B9079FD-DF93-0E89-C953-10DB605A76E1}"/>
              </a:ext>
            </a:extLst>
          </p:cNvPr>
          <p:cNvSpPr txBox="1"/>
          <p:nvPr/>
        </p:nvSpPr>
        <p:spPr>
          <a:xfrm>
            <a:off x="192569" y="5181914"/>
            <a:ext cx="7721888" cy="1384995"/>
          </a:xfrm>
          <a:prstGeom prst="rect">
            <a:avLst/>
          </a:prstGeom>
          <a:noFill/>
        </p:spPr>
        <p:txBody>
          <a:bodyPr wrap="square" rtlCol="0">
            <a:spAutoFit/>
          </a:bodyPr>
          <a:lstStyle/>
          <a:p>
            <a:r>
              <a:rPr lang="en-GB" sz="2800" b="1" dirty="0">
                <a:solidFill>
                  <a:schemeClr val="accent6">
                    <a:lumMod val="75000"/>
                  </a:schemeClr>
                </a:solidFill>
              </a:rPr>
              <a:t>Symptoms can return shortly after medications stop (Stanford Medicine, n.d.). Reducing symptoms not addressing the root/cause? </a:t>
            </a:r>
          </a:p>
        </p:txBody>
      </p:sp>
    </p:spTree>
    <p:extLst>
      <p:ext uri="{BB962C8B-B14F-4D97-AF65-F5344CB8AC3E}">
        <p14:creationId xmlns:p14="http://schemas.microsoft.com/office/powerpoint/2010/main" val="1318359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C4F222D-8130-446E-9D44-3577E73B787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0853" y="0"/>
            <a:ext cx="7654857" cy="5741143"/>
          </a:xfrm>
          <a:prstGeom prst="rect">
            <a:avLst/>
          </a:prstGeom>
        </p:spPr>
      </p:pic>
      <p:sp>
        <p:nvSpPr>
          <p:cNvPr id="6" name="TextBox 5">
            <a:extLst>
              <a:ext uri="{FF2B5EF4-FFF2-40B4-BE49-F238E27FC236}">
                <a16:creationId xmlns:a16="http://schemas.microsoft.com/office/drawing/2014/main" id="{A8F241F1-1670-C889-2A33-EA9C5400DB65}"/>
              </a:ext>
            </a:extLst>
          </p:cNvPr>
          <p:cNvSpPr txBox="1"/>
          <p:nvPr/>
        </p:nvSpPr>
        <p:spPr>
          <a:xfrm>
            <a:off x="288130" y="5657671"/>
            <a:ext cx="11615738" cy="1200329"/>
          </a:xfrm>
          <a:prstGeom prst="rect">
            <a:avLst/>
          </a:prstGeom>
          <a:noFill/>
        </p:spPr>
        <p:txBody>
          <a:bodyPr wrap="square">
            <a:spAutoFit/>
          </a:bodyPr>
          <a:lstStyle/>
          <a:p>
            <a:r>
              <a:rPr lang="en-GB" b="0" i="0" dirty="0">
                <a:solidFill>
                  <a:srgbClr val="333333"/>
                </a:solidFill>
                <a:effectLst/>
                <a:highlight>
                  <a:srgbClr val="FFFFFF"/>
                </a:highlight>
                <a:latin typeface="Arial" panose="020B0604020202020204" pitchFamily="34" charset="0"/>
              </a:rPr>
              <a:t>Baxter, L. R., Schwartz, J. M., Bergman, K. S., </a:t>
            </a:r>
            <a:r>
              <a:rPr lang="en-GB" b="0" i="0" dirty="0" err="1">
                <a:solidFill>
                  <a:srgbClr val="333333"/>
                </a:solidFill>
                <a:effectLst/>
                <a:highlight>
                  <a:srgbClr val="FFFFFF"/>
                </a:highlight>
                <a:latin typeface="Arial" panose="020B0604020202020204" pitchFamily="34" charset="0"/>
              </a:rPr>
              <a:t>Szuba</a:t>
            </a:r>
            <a:r>
              <a:rPr lang="en-GB" b="0" i="0" dirty="0">
                <a:solidFill>
                  <a:srgbClr val="333333"/>
                </a:solidFill>
                <a:effectLst/>
                <a:highlight>
                  <a:srgbClr val="FFFFFF"/>
                </a:highlight>
                <a:latin typeface="Arial" panose="020B0604020202020204" pitchFamily="34" charset="0"/>
              </a:rPr>
              <a:t>, M. P., </a:t>
            </a:r>
            <a:r>
              <a:rPr lang="en-GB" b="0" i="0" dirty="0" err="1">
                <a:solidFill>
                  <a:srgbClr val="333333"/>
                </a:solidFill>
                <a:effectLst/>
                <a:highlight>
                  <a:srgbClr val="FFFFFF"/>
                </a:highlight>
                <a:latin typeface="Arial" panose="020B0604020202020204" pitchFamily="34" charset="0"/>
              </a:rPr>
              <a:t>Guze</a:t>
            </a:r>
            <a:r>
              <a:rPr lang="en-GB" b="0" i="0" dirty="0">
                <a:solidFill>
                  <a:srgbClr val="333333"/>
                </a:solidFill>
                <a:effectLst/>
                <a:highlight>
                  <a:srgbClr val="FFFFFF"/>
                </a:highlight>
                <a:latin typeface="Arial" panose="020B0604020202020204" pitchFamily="34" charset="0"/>
              </a:rPr>
              <a:t>, B. H., </a:t>
            </a:r>
            <a:r>
              <a:rPr lang="en-GB" b="0" i="0" dirty="0" err="1">
                <a:solidFill>
                  <a:srgbClr val="333333"/>
                </a:solidFill>
                <a:effectLst/>
                <a:highlight>
                  <a:srgbClr val="FFFFFF"/>
                </a:highlight>
                <a:latin typeface="Arial" panose="020B0604020202020204" pitchFamily="34" charset="0"/>
              </a:rPr>
              <a:t>Mazziotta</a:t>
            </a:r>
            <a:r>
              <a:rPr lang="en-GB" b="0" i="0" dirty="0">
                <a:solidFill>
                  <a:srgbClr val="333333"/>
                </a:solidFill>
                <a:effectLst/>
                <a:highlight>
                  <a:srgbClr val="FFFFFF"/>
                </a:highlight>
                <a:latin typeface="Arial" panose="020B0604020202020204" pitchFamily="34" charset="0"/>
              </a:rPr>
              <a:t>, J. C., </a:t>
            </a:r>
            <a:r>
              <a:rPr lang="en-GB" b="0" i="0" dirty="0" err="1">
                <a:solidFill>
                  <a:srgbClr val="333333"/>
                </a:solidFill>
                <a:effectLst/>
                <a:highlight>
                  <a:srgbClr val="FFFFFF"/>
                </a:highlight>
                <a:latin typeface="Arial" panose="020B0604020202020204" pitchFamily="34" charset="0"/>
              </a:rPr>
              <a:t>Alazraki</a:t>
            </a:r>
            <a:r>
              <a:rPr lang="en-GB" b="0" i="0" dirty="0">
                <a:solidFill>
                  <a:srgbClr val="333333"/>
                </a:solidFill>
                <a:effectLst/>
                <a:highlight>
                  <a:srgbClr val="FFFFFF"/>
                </a:highlight>
                <a:latin typeface="Arial" panose="020B0604020202020204" pitchFamily="34" charset="0"/>
              </a:rPr>
              <a:t>, A., Selin, C. E., </a:t>
            </a:r>
            <a:r>
              <a:rPr lang="en-GB" b="0" i="0" dirty="0" err="1">
                <a:solidFill>
                  <a:srgbClr val="333333"/>
                </a:solidFill>
                <a:effectLst/>
                <a:highlight>
                  <a:srgbClr val="FFFFFF"/>
                </a:highlight>
                <a:latin typeface="Arial" panose="020B0604020202020204" pitchFamily="34" charset="0"/>
              </a:rPr>
              <a:t>Ferng</a:t>
            </a:r>
            <a:r>
              <a:rPr lang="en-GB" b="0" i="0" dirty="0">
                <a:solidFill>
                  <a:srgbClr val="333333"/>
                </a:solidFill>
                <a:effectLst/>
                <a:highlight>
                  <a:srgbClr val="FFFFFF"/>
                </a:highlight>
                <a:latin typeface="Arial" panose="020B0604020202020204" pitchFamily="34" charset="0"/>
              </a:rPr>
              <a:t>, H.-K., Munford, P., &amp; Phelps, M. E. (1992). Caudate glucose metabolic rate changes with both drug and </a:t>
            </a:r>
            <a:r>
              <a:rPr lang="en-GB" b="0" i="0" dirty="0" err="1">
                <a:solidFill>
                  <a:srgbClr val="333333"/>
                </a:solidFill>
                <a:effectLst/>
                <a:highlight>
                  <a:srgbClr val="FFFFFF"/>
                </a:highlight>
                <a:latin typeface="Arial" panose="020B0604020202020204" pitchFamily="34" charset="0"/>
              </a:rPr>
              <a:t>behavior</a:t>
            </a:r>
            <a:r>
              <a:rPr lang="en-GB" b="0" i="0" dirty="0">
                <a:solidFill>
                  <a:srgbClr val="333333"/>
                </a:solidFill>
                <a:effectLst/>
                <a:highlight>
                  <a:srgbClr val="FFFFFF"/>
                </a:highlight>
                <a:latin typeface="Arial" panose="020B0604020202020204" pitchFamily="34" charset="0"/>
              </a:rPr>
              <a:t> therapy for obsessive-compulsive disorder. </a:t>
            </a:r>
            <a:r>
              <a:rPr lang="en-GB" b="0" i="1" dirty="0">
                <a:solidFill>
                  <a:srgbClr val="333333"/>
                </a:solidFill>
                <a:effectLst/>
                <a:highlight>
                  <a:srgbClr val="FFFFFF"/>
                </a:highlight>
                <a:latin typeface="Arial" panose="020B0604020202020204" pitchFamily="34" charset="0"/>
              </a:rPr>
              <a:t>Archives of General Psychiatry, 49</a:t>
            </a:r>
            <a:r>
              <a:rPr lang="en-GB" b="0" i="0" dirty="0">
                <a:solidFill>
                  <a:srgbClr val="333333"/>
                </a:solidFill>
                <a:effectLst/>
                <a:highlight>
                  <a:srgbClr val="FFFFFF"/>
                </a:highlight>
                <a:latin typeface="Arial" panose="020B0604020202020204" pitchFamily="34" charset="0"/>
              </a:rPr>
              <a:t>(9), 681–689. </a:t>
            </a:r>
            <a:r>
              <a:rPr lang="en-GB" b="0" i="0" u="none" strike="noStrike" dirty="0">
                <a:solidFill>
                  <a:srgbClr val="2C72B7"/>
                </a:solidFill>
                <a:effectLst/>
                <a:highlight>
                  <a:srgbClr val="FFFFFF"/>
                </a:highlight>
                <a:latin typeface="Arial" panose="020B0604020202020204" pitchFamily="34" charset="0"/>
                <a:hlinkClick r:id="rId4"/>
              </a:rPr>
              <a:t>https://doi.org/10.1001/archpsyc.1992.01820090009002</a:t>
            </a:r>
            <a:endParaRPr lang="en-GB" dirty="0"/>
          </a:p>
        </p:txBody>
      </p:sp>
      <p:sp>
        <p:nvSpPr>
          <p:cNvPr id="7" name="TextBox 6">
            <a:extLst>
              <a:ext uri="{FF2B5EF4-FFF2-40B4-BE49-F238E27FC236}">
                <a16:creationId xmlns:a16="http://schemas.microsoft.com/office/drawing/2014/main" id="{77BA32C1-6A7D-C83B-F941-260032880C3D}"/>
              </a:ext>
            </a:extLst>
          </p:cNvPr>
          <p:cNvSpPr txBox="1"/>
          <p:nvPr/>
        </p:nvSpPr>
        <p:spPr>
          <a:xfrm>
            <a:off x="8513377" y="669073"/>
            <a:ext cx="3272824" cy="4247317"/>
          </a:xfrm>
          <a:prstGeom prst="rect">
            <a:avLst/>
          </a:prstGeom>
          <a:noFill/>
        </p:spPr>
        <p:txBody>
          <a:bodyPr wrap="square" rtlCol="0">
            <a:spAutoFit/>
          </a:bodyPr>
          <a:lstStyle/>
          <a:p>
            <a:r>
              <a:rPr lang="en-GB" dirty="0"/>
              <a:t>Comparison between the activation patterns in a control’s brain scan compared to that of a patient with OCD.</a:t>
            </a:r>
          </a:p>
          <a:p>
            <a:endParaRPr lang="en-GB" dirty="0"/>
          </a:p>
          <a:p>
            <a:r>
              <a:rPr lang="en-GB" dirty="0"/>
              <a:t>Baxter et </a:t>
            </a:r>
            <a:r>
              <a:rPr lang="en-GB" dirty="0" err="1"/>
              <a:t>al’s</a:t>
            </a:r>
            <a:r>
              <a:rPr lang="en-GB" dirty="0"/>
              <a:t> often cited study (1992) shows that the activation pattens in the brain can change following treatments by either medication or therapy.  </a:t>
            </a:r>
          </a:p>
          <a:p>
            <a:endParaRPr lang="en-GB" dirty="0"/>
          </a:p>
          <a:p>
            <a:r>
              <a:rPr lang="en-GB" dirty="0"/>
              <a:t>What are the advances we have made since the early 90s?   </a:t>
            </a:r>
          </a:p>
          <a:p>
            <a:endParaRPr lang="en-GB" dirty="0"/>
          </a:p>
          <a:p>
            <a:r>
              <a:rPr lang="en-GB" dirty="0"/>
              <a:t> </a:t>
            </a:r>
          </a:p>
        </p:txBody>
      </p:sp>
    </p:spTree>
    <p:extLst>
      <p:ext uri="{BB962C8B-B14F-4D97-AF65-F5344CB8AC3E}">
        <p14:creationId xmlns:p14="http://schemas.microsoft.com/office/powerpoint/2010/main" val="882279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662237-4C32-D6A1-7AC6-F37CE38981A9}"/>
              </a:ext>
            </a:extLst>
          </p:cNvPr>
          <p:cNvSpPr>
            <a:spLocks noGrp="1"/>
          </p:cNvSpPr>
          <p:nvPr>
            <p:ph idx="1"/>
          </p:nvPr>
        </p:nvSpPr>
        <p:spPr>
          <a:xfrm>
            <a:off x="736600" y="628118"/>
            <a:ext cx="10515600" cy="5685595"/>
          </a:xfrm>
        </p:spPr>
        <p:txBody>
          <a:bodyPr>
            <a:normAutofit fontScale="62500" lnSpcReduction="20000"/>
          </a:bodyPr>
          <a:lstStyle/>
          <a:p>
            <a:pPr marL="0" indent="0">
              <a:buNone/>
            </a:pPr>
            <a:r>
              <a:rPr lang="en-GB" sz="5700" b="1" dirty="0">
                <a:latin typeface="Calibri" panose="020F0502020204030204" pitchFamily="34" charset="0"/>
                <a:ea typeface="Calibri" panose="020F0502020204030204" pitchFamily="34" charset="0"/>
                <a:cs typeface="Arial" panose="020B0604020202020204" pitchFamily="34" charset="0"/>
              </a:rPr>
              <a:t>Is the biological explanation the most convincing for individuals with OCD? </a:t>
            </a:r>
          </a:p>
          <a:p>
            <a:pPr marL="0" indent="0">
              <a:buNone/>
            </a:pPr>
            <a:endParaRPr lang="en-GB" sz="3600" dirty="0">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4200" dirty="0"/>
              <a:t>Download the Evidence for different explanations for OCD worksheet.</a:t>
            </a:r>
          </a:p>
          <a:p>
            <a:pPr marL="0" indent="0">
              <a:buNone/>
            </a:pPr>
            <a:endParaRPr lang="en-GB" sz="3800" dirty="0">
              <a:latin typeface="Calibri" panose="020F0502020204030204" pitchFamily="34" charset="0"/>
              <a:ea typeface="Calibri" panose="020F0502020204030204" pitchFamily="34" charset="0"/>
              <a:cs typeface="Arial" panose="020B0604020202020204" pitchFamily="34" charset="0"/>
            </a:endParaRP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Read through and complete the following short summary of different studies on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Work in pairs to determine the main explanations of OCD in the summary. Decide who will take a supporting position and the other the against position.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Don’t forget to watch for the ‘age’ of the studies cited in the worksheet.  Are they recent enough?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Using the information from the studies provided, discuss whether biological explanation is the most convincing position for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After the discussion, make your decision on this statement as a group.   </a:t>
            </a:r>
          </a:p>
          <a:p>
            <a:pPr marL="0" indent="0">
              <a:buNone/>
            </a:pPr>
            <a:endParaRPr lang="en-GB" dirty="0"/>
          </a:p>
        </p:txBody>
      </p:sp>
    </p:spTree>
    <p:extLst>
      <p:ext uri="{BB962C8B-B14F-4D97-AF65-F5344CB8AC3E}">
        <p14:creationId xmlns:p14="http://schemas.microsoft.com/office/powerpoint/2010/main" val="918957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OCD? Explore OCD Myths &amp; Treatments">
            <a:extLst>
              <a:ext uri="{FF2B5EF4-FFF2-40B4-BE49-F238E27FC236}">
                <a16:creationId xmlns:a16="http://schemas.microsoft.com/office/drawing/2014/main" id="{4A578C74-17BF-CF78-8974-66D622DDA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1958" y="1152939"/>
            <a:ext cx="7071686" cy="4720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15148C8-0F9F-1468-9D8A-610AAE7A3FE5}"/>
              </a:ext>
            </a:extLst>
          </p:cNvPr>
          <p:cNvSpPr txBox="1"/>
          <p:nvPr/>
        </p:nvSpPr>
        <p:spPr>
          <a:xfrm>
            <a:off x="4809068" y="592668"/>
            <a:ext cx="7214480" cy="6124754"/>
          </a:xfrm>
          <a:prstGeom prst="rect">
            <a:avLst/>
          </a:prstGeom>
          <a:noFill/>
        </p:spPr>
        <p:txBody>
          <a:bodyPr wrap="square" rtlCol="0">
            <a:spAutoFit/>
          </a:bodyPr>
          <a:lstStyle/>
          <a:p>
            <a:r>
              <a:rPr lang="en-GB" sz="3200" dirty="0"/>
              <a:t>Explanation of the cause of OCD will need to be able to account for the dynamics among the processes observed in the OCD cycle</a:t>
            </a:r>
          </a:p>
          <a:p>
            <a:endParaRPr lang="en-GB" sz="3200" dirty="0"/>
          </a:p>
          <a:p>
            <a:r>
              <a:rPr lang="en-GB" sz="3200" dirty="0"/>
              <a:t>Evidence suggests that various treatments would differentially tackle a specific process in the cycle</a:t>
            </a:r>
          </a:p>
          <a:p>
            <a:pPr lvl="1"/>
            <a:r>
              <a:rPr lang="en-GB" sz="3200" dirty="0">
                <a:sym typeface="Wingdings" panose="05000000000000000000" pitchFamily="2" charset="2"/>
              </a:rPr>
              <a:t> a combination of different methods would be more productive</a:t>
            </a:r>
            <a:r>
              <a:rPr lang="en-GB" sz="3200"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1741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t>What are the statistics on OCD? </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893647"/>
          </a:xfrm>
          <a:prstGeom prst="rect">
            <a:avLst/>
          </a:prstGeom>
          <a:noFill/>
        </p:spPr>
        <p:txBody>
          <a:bodyPr wrap="square" rtlCol="0">
            <a:spAutoFit/>
          </a:bodyPr>
          <a:lstStyle/>
          <a:p>
            <a:r>
              <a:rPr lang="en-GB" sz="2400" dirty="0"/>
              <a:t>Find statistics about OCD in the UK online and summarise your findings in your own words. Use the list of organisations and charities on Moodle as your starting point.  Be mindful to use only reliable and credible websites.  </a:t>
            </a:r>
          </a:p>
          <a:p>
            <a:pPr marL="514350" indent="-514350">
              <a:buAutoNum type="arabicPeriod"/>
            </a:pPr>
            <a:r>
              <a:rPr lang="en-GB" sz="2400" dirty="0"/>
              <a:t>You could search for the prevalence of OCD, treatment types or outcomes.  </a:t>
            </a:r>
          </a:p>
          <a:p>
            <a:pPr marL="514350" indent="-514350">
              <a:buFontTx/>
              <a:buAutoNum type="arabicPeriod"/>
            </a:pPr>
            <a:r>
              <a:rPr lang="en-GB" sz="2400" dirty="0"/>
              <a:t>You could also search for cases of individuals’ experience of OCD including the referral and diagnostic process and treatments and support (or lack of) provided.  Terms such as </a:t>
            </a:r>
            <a:r>
              <a:rPr lang="en-GB" sz="2400" i="0" dirty="0">
                <a:solidFill>
                  <a:srgbClr val="0E1B26"/>
                </a:solidFill>
                <a:effectLst/>
                <a:latin typeface="Circular"/>
              </a:rPr>
              <a:t>Patients’/service users’ experience of mental health services might be helpful. </a:t>
            </a:r>
            <a:endParaRPr lang="en-GB" sz="2400" dirty="0"/>
          </a:p>
          <a:p>
            <a:pPr marL="514350" indent="-514350">
              <a:buAutoNum type="arabicPeriod"/>
            </a:pPr>
            <a:r>
              <a:rPr lang="en-GB" sz="2400" dirty="0"/>
              <a:t>Post your findings on the Week 2 Moodle forum. </a:t>
            </a:r>
          </a:p>
          <a:p>
            <a:pPr marL="514350" indent="-514350">
              <a:buAutoNum type="arabicPeriod"/>
            </a:pPr>
            <a:r>
              <a:rPr lang="en-GB" sz="2400" dirty="0"/>
              <a:t>Make sure you provide citations in your summary.  This especially important when the statistics may come from different times.  </a:t>
            </a:r>
          </a:p>
          <a:p>
            <a:pPr marL="514350" indent="-514350">
              <a:buAutoNum type="arabicPeriod"/>
            </a:pPr>
            <a:r>
              <a:rPr lang="en-GB" sz="2400" dirty="0"/>
              <a:t>Read and respond to other’s posts.</a:t>
            </a:r>
            <a:endParaRPr lang="en-GB" sz="2000" dirty="0"/>
          </a:p>
          <a:p>
            <a:r>
              <a:rPr lang="en-GB" sz="2400" dirty="0"/>
              <a:t>  </a:t>
            </a:r>
          </a:p>
        </p:txBody>
      </p:sp>
    </p:spTree>
    <p:extLst>
      <p:ext uri="{BB962C8B-B14F-4D97-AF65-F5344CB8AC3E}">
        <p14:creationId xmlns:p14="http://schemas.microsoft.com/office/powerpoint/2010/main" val="819454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descr="A close-up of blue and white letters&#10;&#10;Description automatically generated">
            <a:extLst>
              <a:ext uri="{FF2B5EF4-FFF2-40B4-BE49-F238E27FC236}">
                <a16:creationId xmlns:a16="http://schemas.microsoft.com/office/drawing/2014/main" id="{141C4AD2-F716-6ABB-44F2-A9ABC9EB8E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34938" y="1299722"/>
            <a:ext cx="5791199" cy="4053839"/>
          </a:xfrm>
          <a:prstGeom prst="rect">
            <a:avLst/>
          </a:prstGeom>
        </p:spPr>
      </p:pic>
    </p:spTree>
    <p:extLst>
      <p:ext uri="{BB962C8B-B14F-4D97-AF65-F5344CB8AC3E}">
        <p14:creationId xmlns:p14="http://schemas.microsoft.com/office/powerpoint/2010/main" val="841509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3499</Words>
  <Application>Microsoft Office PowerPoint</Application>
  <PresentationFormat>Widescreen</PresentationFormat>
  <Paragraphs>279</Paragraphs>
  <Slides>36</Slides>
  <Notes>25</Notes>
  <HiddenSlides>0</HiddenSlides>
  <MMClips>2</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BMHP6029  Psychopathological Classifications and Provisions  Week 2 Historical contexts of mental disorders and OCD  </vt:lpstr>
      <vt:lpstr>PowerPoint Presentation</vt:lpstr>
      <vt:lpstr>Historical Views </vt:lpstr>
      <vt:lpstr>Greek and Roman’s Views and Treatment  (500 B.C. to 500 A.D.)</vt:lpstr>
      <vt:lpstr>Europe’s view: Demonology  (500 – 1350 A.D.)</vt:lpstr>
      <vt:lpstr>The Renaissance (1400 – 1700 A.D.) and the Rise of Asylums</vt:lpstr>
      <vt:lpstr>How symptoms of OCD were described and understood in the past (Simpson &amp; Reddy, 2014; Stanford Medicine, n.d.)</vt:lpstr>
      <vt:lpstr>From the photos and figures, how was mental illness perceived and treated? </vt:lpstr>
      <vt:lpstr>The Nineteenth Century:  Reform and Moral Treatment (1800 onwards)</vt:lpstr>
      <vt:lpstr>PowerPoint Presentation</vt:lpstr>
      <vt:lpstr>Early Twentieth Century:  Dual Perspectives</vt:lpstr>
      <vt:lpstr>PowerPoint Presentation</vt:lpstr>
      <vt:lpstr>PowerPoint Presentation</vt:lpstr>
      <vt:lpstr>PowerPoint Presentation</vt:lpstr>
      <vt:lpstr>Current models</vt:lpstr>
      <vt:lpstr>PowerPoint Presentation</vt:lpstr>
      <vt:lpstr>Mental Illness Today</vt:lpstr>
      <vt:lpstr>Intersectionality of mental illness </vt:lpstr>
      <vt:lpstr>Task:  The portrayal of mental illness in the media. </vt:lpstr>
      <vt:lpstr>Why do people think individuals with schizophrenia are dangerous and violent?  </vt:lpstr>
      <vt:lpstr>Obsessive-compulsive and related disorders (OCD)</vt:lpstr>
      <vt:lpstr>Three elements to OCD  Some overlapping with symptoms of other mental health disorders </vt:lpstr>
      <vt:lpstr>How symptoms of OCD were described and understood in the past (Simpson &amp; Reddy, 2014; Stanford Medicine, n.d.)</vt:lpstr>
      <vt:lpstr>Compare between the ‘symptoms’ in these two videos</vt:lpstr>
      <vt:lpstr>OCD in ICD 11: 6B20</vt:lpstr>
      <vt:lpstr>PowerPoint Presentation</vt:lpstr>
      <vt:lpstr>Is this OCD? </vt:lpstr>
      <vt:lpstr>PowerPoint Presentation</vt:lpstr>
      <vt:lpstr>PowerPoint Presentation</vt:lpstr>
      <vt:lpstr>Biological explanations</vt:lpstr>
      <vt:lpstr>Weaknesses</vt:lpstr>
      <vt:lpstr>PowerPoint Presentation</vt:lpstr>
      <vt:lpstr>PowerPoint Presentation</vt:lpstr>
      <vt:lpstr>PowerPoint Presentation</vt:lpstr>
      <vt:lpstr>What are the statistics on OCD?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Josephine Chen-Wilson</dc:creator>
  <cp:lastModifiedBy>Alice Clayton</cp:lastModifiedBy>
  <cp:revision>16</cp:revision>
  <cp:lastPrinted>2024-05-20T08:09:50Z</cp:lastPrinted>
  <dcterms:created xsi:type="dcterms:W3CDTF">2024-05-16T15:14:53Z</dcterms:created>
  <dcterms:modified xsi:type="dcterms:W3CDTF">2025-01-17T09:48:48Z</dcterms:modified>
</cp:coreProperties>
</file>