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4"/>
  </p:sldMasterIdLst>
  <p:notesMasterIdLst>
    <p:notesMasterId r:id="rId16"/>
  </p:notesMasterIdLst>
  <p:handoutMasterIdLst>
    <p:handoutMasterId r:id="rId17"/>
  </p:handoutMasterIdLst>
  <p:sldIdLst>
    <p:sldId id="306" r:id="rId5"/>
    <p:sldId id="307" r:id="rId6"/>
    <p:sldId id="308" r:id="rId7"/>
    <p:sldId id="310" r:id="rId8"/>
    <p:sldId id="313" r:id="rId9"/>
    <p:sldId id="303" r:id="rId10"/>
    <p:sldId id="304" r:id="rId11"/>
    <p:sldId id="312" r:id="rId12"/>
    <p:sldId id="314" r:id="rId13"/>
    <p:sldId id="315" r:id="rId14"/>
    <p:sldId id="316" r:id="rId15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92" userDrawn="1">
          <p15:clr>
            <a:srgbClr val="A4A3A4"/>
          </p15:clr>
        </p15:guide>
        <p15:guide id="2" pos="7056" userDrawn="1">
          <p15:clr>
            <a:srgbClr val="A4A3A4"/>
          </p15:clr>
        </p15:guide>
        <p15:guide id="3" orient="horz" pos="31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4967" autoAdjust="0"/>
  </p:normalViewPr>
  <p:slideViewPr>
    <p:cSldViewPr snapToGrid="0">
      <p:cViewPr varScale="1">
        <p:scale>
          <a:sx n="45" d="100"/>
          <a:sy n="45" d="100"/>
        </p:scale>
        <p:origin x="1496" y="260"/>
      </p:cViewPr>
      <p:guideLst>
        <p:guide orient="horz" pos="1392"/>
        <p:guide pos="7056"/>
        <p:guide orient="horz" pos="31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7" d="100"/>
          <a:sy n="87" d="100"/>
        </p:scale>
        <p:origin x="379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8/10/relationships/authors" Target="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2C37F0-ACB9-4AED-94F8-5966DBF6E8F3}" type="doc">
      <dgm:prSet loTypeId="urn:microsoft.com/office/officeart/2008/layout/VerticalCurvedList" loCatId="list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en-GB"/>
        </a:p>
      </dgm:t>
    </dgm:pt>
    <dgm:pt modelId="{B407CC64-00D9-4690-B3B5-F166507F59F9}">
      <dgm:prSet phldrT="[Text]"/>
      <dgm:spPr/>
      <dgm:t>
        <a:bodyPr/>
        <a:lstStyle/>
        <a:p>
          <a:r>
            <a:rPr lang="en-GB" dirty="0"/>
            <a:t>Small group play with adult guidance</a:t>
          </a:r>
        </a:p>
      </dgm:t>
    </dgm:pt>
    <dgm:pt modelId="{63A8A855-1077-493A-8C1C-3DA4ACF024BA}" type="parTrans" cxnId="{96D98222-F1AF-4DE8-B0E2-039DBB6FE28F}">
      <dgm:prSet/>
      <dgm:spPr/>
      <dgm:t>
        <a:bodyPr/>
        <a:lstStyle/>
        <a:p>
          <a:endParaRPr lang="en-GB"/>
        </a:p>
      </dgm:t>
    </dgm:pt>
    <dgm:pt modelId="{5714F410-7BC9-4B57-ACFC-B285E7967D05}" type="sibTrans" cxnId="{96D98222-F1AF-4DE8-B0E2-039DBB6FE28F}">
      <dgm:prSet/>
      <dgm:spPr/>
      <dgm:t>
        <a:bodyPr/>
        <a:lstStyle/>
        <a:p>
          <a:endParaRPr lang="en-GB"/>
        </a:p>
      </dgm:t>
    </dgm:pt>
    <dgm:pt modelId="{651D1B6A-9FBB-4720-A1E0-3F69854804B1}">
      <dgm:prSet phldrT="[Text]"/>
      <dgm:spPr/>
      <dgm:t>
        <a:bodyPr/>
        <a:lstStyle/>
        <a:p>
          <a:r>
            <a:rPr lang="en-GB" dirty="0"/>
            <a:t>Model speech and social skills, then step back</a:t>
          </a:r>
        </a:p>
      </dgm:t>
    </dgm:pt>
    <dgm:pt modelId="{8B7A2177-51AC-4355-81DC-313BFF0128ED}" type="parTrans" cxnId="{620FC98C-A800-40C3-B304-12FA0C7919B1}">
      <dgm:prSet/>
      <dgm:spPr/>
      <dgm:t>
        <a:bodyPr/>
        <a:lstStyle/>
        <a:p>
          <a:endParaRPr lang="en-GB"/>
        </a:p>
      </dgm:t>
    </dgm:pt>
    <dgm:pt modelId="{6E2C570A-735B-4053-B79D-B863DC61BD22}" type="sibTrans" cxnId="{620FC98C-A800-40C3-B304-12FA0C7919B1}">
      <dgm:prSet/>
      <dgm:spPr/>
      <dgm:t>
        <a:bodyPr/>
        <a:lstStyle/>
        <a:p>
          <a:endParaRPr lang="en-GB"/>
        </a:p>
      </dgm:t>
    </dgm:pt>
    <dgm:pt modelId="{492C7BEA-C3C5-494A-A309-0732E0443FB1}">
      <dgm:prSet phldrT="[Text]"/>
      <dgm:spPr/>
      <dgm:t>
        <a:bodyPr/>
        <a:lstStyle/>
        <a:p>
          <a:r>
            <a:rPr lang="en-GB" dirty="0"/>
            <a:t>Use picture cards/visuals for communication</a:t>
          </a:r>
        </a:p>
      </dgm:t>
    </dgm:pt>
    <dgm:pt modelId="{C51ABA79-4026-443E-A0A8-FC0EF955AFEB}" type="parTrans" cxnId="{B1A65C90-9299-4B2B-8830-281AE82225C7}">
      <dgm:prSet/>
      <dgm:spPr/>
      <dgm:t>
        <a:bodyPr/>
        <a:lstStyle/>
        <a:p>
          <a:endParaRPr lang="en-GB"/>
        </a:p>
      </dgm:t>
    </dgm:pt>
    <dgm:pt modelId="{41DF98A4-5980-4389-BCB2-3C4B089B8828}" type="sibTrans" cxnId="{B1A65C90-9299-4B2B-8830-281AE82225C7}">
      <dgm:prSet/>
      <dgm:spPr/>
      <dgm:t>
        <a:bodyPr/>
        <a:lstStyle/>
        <a:p>
          <a:endParaRPr lang="en-GB"/>
        </a:p>
      </dgm:t>
    </dgm:pt>
    <dgm:pt modelId="{DE6B9494-E601-4519-BEDF-590A8705FF17}">
      <dgm:prSet phldrT="[Text]"/>
      <dgm:spPr/>
      <dgm:t>
        <a:bodyPr/>
        <a:lstStyle/>
        <a:p>
          <a:r>
            <a:rPr lang="en-GB" dirty="0"/>
            <a:t>Key person approach → reduce anxiety</a:t>
          </a:r>
        </a:p>
      </dgm:t>
    </dgm:pt>
    <dgm:pt modelId="{73A17819-13E9-4AA3-9987-A17DD8670D50}" type="parTrans" cxnId="{5669343C-00B4-4FEF-8EAD-B0EC48F14F32}">
      <dgm:prSet/>
      <dgm:spPr/>
      <dgm:t>
        <a:bodyPr/>
        <a:lstStyle/>
        <a:p>
          <a:endParaRPr lang="en-GB"/>
        </a:p>
      </dgm:t>
    </dgm:pt>
    <dgm:pt modelId="{0183390D-6279-428F-B12D-2E12662B3605}" type="sibTrans" cxnId="{5669343C-00B4-4FEF-8EAD-B0EC48F14F32}">
      <dgm:prSet/>
      <dgm:spPr/>
      <dgm:t>
        <a:bodyPr/>
        <a:lstStyle/>
        <a:p>
          <a:endParaRPr lang="en-GB"/>
        </a:p>
      </dgm:t>
    </dgm:pt>
    <dgm:pt modelId="{082DCD29-BD9A-4A0A-8630-4C2AC2974FCD}">
      <dgm:prSet phldrT="[Text]"/>
      <dgm:spPr/>
      <dgm:t>
        <a:bodyPr/>
        <a:lstStyle/>
        <a:p>
          <a:r>
            <a:rPr lang="en-GB"/>
            <a:t>Peer buddy system to support group play</a:t>
          </a:r>
          <a:endParaRPr lang="en-GB" dirty="0"/>
        </a:p>
      </dgm:t>
    </dgm:pt>
    <dgm:pt modelId="{E54D0719-7836-4C45-A6F3-226AD2EA6900}" type="parTrans" cxnId="{52BC5C1B-D2FB-481B-B523-4766B6659143}">
      <dgm:prSet/>
      <dgm:spPr/>
      <dgm:t>
        <a:bodyPr/>
        <a:lstStyle/>
        <a:p>
          <a:endParaRPr lang="en-GB"/>
        </a:p>
      </dgm:t>
    </dgm:pt>
    <dgm:pt modelId="{213FA524-2100-4EA3-90AF-B417058DB40A}" type="sibTrans" cxnId="{52BC5C1B-D2FB-481B-B523-4766B6659143}">
      <dgm:prSet/>
      <dgm:spPr/>
      <dgm:t>
        <a:bodyPr/>
        <a:lstStyle/>
        <a:p>
          <a:endParaRPr lang="en-GB"/>
        </a:p>
      </dgm:t>
    </dgm:pt>
    <dgm:pt modelId="{58215802-544F-41A2-B5F7-529F7E73E59F}" type="pres">
      <dgm:prSet presAssocID="{242C37F0-ACB9-4AED-94F8-5966DBF6E8F3}" presName="Name0" presStyleCnt="0">
        <dgm:presLayoutVars>
          <dgm:chMax val="7"/>
          <dgm:chPref val="7"/>
          <dgm:dir/>
        </dgm:presLayoutVars>
      </dgm:prSet>
      <dgm:spPr/>
    </dgm:pt>
    <dgm:pt modelId="{22B5D1ED-9847-4A68-BD88-824164E34CDC}" type="pres">
      <dgm:prSet presAssocID="{242C37F0-ACB9-4AED-94F8-5966DBF6E8F3}" presName="Name1" presStyleCnt="0"/>
      <dgm:spPr/>
    </dgm:pt>
    <dgm:pt modelId="{D592EB8D-2A18-4B1A-BFCC-119FB1BB0214}" type="pres">
      <dgm:prSet presAssocID="{242C37F0-ACB9-4AED-94F8-5966DBF6E8F3}" presName="cycle" presStyleCnt="0"/>
      <dgm:spPr/>
    </dgm:pt>
    <dgm:pt modelId="{71B4EBDE-B3BA-4179-8459-09F637AD69E8}" type="pres">
      <dgm:prSet presAssocID="{242C37F0-ACB9-4AED-94F8-5966DBF6E8F3}" presName="srcNode" presStyleLbl="node1" presStyleIdx="0" presStyleCnt="5"/>
      <dgm:spPr/>
    </dgm:pt>
    <dgm:pt modelId="{86CDD739-7F23-46D3-A0BE-7BE96A4BC202}" type="pres">
      <dgm:prSet presAssocID="{242C37F0-ACB9-4AED-94F8-5966DBF6E8F3}" presName="conn" presStyleLbl="parChTrans1D2" presStyleIdx="0" presStyleCnt="1"/>
      <dgm:spPr/>
    </dgm:pt>
    <dgm:pt modelId="{AB4F844F-479D-4144-B67F-9B086DAE5851}" type="pres">
      <dgm:prSet presAssocID="{242C37F0-ACB9-4AED-94F8-5966DBF6E8F3}" presName="extraNode" presStyleLbl="node1" presStyleIdx="0" presStyleCnt="5"/>
      <dgm:spPr/>
    </dgm:pt>
    <dgm:pt modelId="{3A963CE9-BD56-4C56-A35C-37E7CF5B2183}" type="pres">
      <dgm:prSet presAssocID="{242C37F0-ACB9-4AED-94F8-5966DBF6E8F3}" presName="dstNode" presStyleLbl="node1" presStyleIdx="0" presStyleCnt="5"/>
      <dgm:spPr/>
    </dgm:pt>
    <dgm:pt modelId="{2160F525-C60A-471A-B188-E4C904134329}" type="pres">
      <dgm:prSet presAssocID="{B407CC64-00D9-4690-B3B5-F166507F59F9}" presName="text_1" presStyleLbl="node1" presStyleIdx="0" presStyleCnt="5">
        <dgm:presLayoutVars>
          <dgm:bulletEnabled val="1"/>
        </dgm:presLayoutVars>
      </dgm:prSet>
      <dgm:spPr/>
    </dgm:pt>
    <dgm:pt modelId="{C69D2406-F421-447D-9408-B6DB0FA6879C}" type="pres">
      <dgm:prSet presAssocID="{B407CC64-00D9-4690-B3B5-F166507F59F9}" presName="accent_1" presStyleCnt="0"/>
      <dgm:spPr/>
    </dgm:pt>
    <dgm:pt modelId="{A6717B07-F0ED-4DDD-99F1-0C0B1FED9606}" type="pres">
      <dgm:prSet presAssocID="{B407CC64-00D9-4690-B3B5-F166507F59F9}" presName="accentRepeatNode" presStyleLbl="solidFgAcc1" presStyleIdx="0" presStyleCnt="5"/>
      <dgm:spPr/>
    </dgm:pt>
    <dgm:pt modelId="{4EF244C1-CD34-4F92-A6A9-880D5B7DA1FB}" type="pres">
      <dgm:prSet presAssocID="{651D1B6A-9FBB-4720-A1E0-3F69854804B1}" presName="text_2" presStyleLbl="node1" presStyleIdx="1" presStyleCnt="5">
        <dgm:presLayoutVars>
          <dgm:bulletEnabled val="1"/>
        </dgm:presLayoutVars>
      </dgm:prSet>
      <dgm:spPr/>
    </dgm:pt>
    <dgm:pt modelId="{0B240CA9-E000-42F0-B15D-6A306C7A155E}" type="pres">
      <dgm:prSet presAssocID="{651D1B6A-9FBB-4720-A1E0-3F69854804B1}" presName="accent_2" presStyleCnt="0"/>
      <dgm:spPr/>
    </dgm:pt>
    <dgm:pt modelId="{879279BC-CC2F-4D70-B1FD-314B79FA1494}" type="pres">
      <dgm:prSet presAssocID="{651D1B6A-9FBB-4720-A1E0-3F69854804B1}" presName="accentRepeatNode" presStyleLbl="solidFgAcc1" presStyleIdx="1" presStyleCnt="5"/>
      <dgm:spPr/>
    </dgm:pt>
    <dgm:pt modelId="{5146A043-2C60-4C91-90AF-8EE2C88A0FAA}" type="pres">
      <dgm:prSet presAssocID="{492C7BEA-C3C5-494A-A309-0732E0443FB1}" presName="text_3" presStyleLbl="node1" presStyleIdx="2" presStyleCnt="5">
        <dgm:presLayoutVars>
          <dgm:bulletEnabled val="1"/>
        </dgm:presLayoutVars>
      </dgm:prSet>
      <dgm:spPr/>
    </dgm:pt>
    <dgm:pt modelId="{D4C4383E-534B-4542-B639-F43F54F1BE17}" type="pres">
      <dgm:prSet presAssocID="{492C7BEA-C3C5-494A-A309-0732E0443FB1}" presName="accent_3" presStyleCnt="0"/>
      <dgm:spPr/>
    </dgm:pt>
    <dgm:pt modelId="{FA3D3E61-4BBB-4E4F-BFB8-418BDCC68E8C}" type="pres">
      <dgm:prSet presAssocID="{492C7BEA-C3C5-494A-A309-0732E0443FB1}" presName="accentRepeatNode" presStyleLbl="solidFgAcc1" presStyleIdx="2" presStyleCnt="5"/>
      <dgm:spPr/>
    </dgm:pt>
    <dgm:pt modelId="{73A93356-5F2F-4F54-8323-271D629F6F70}" type="pres">
      <dgm:prSet presAssocID="{DE6B9494-E601-4519-BEDF-590A8705FF17}" presName="text_4" presStyleLbl="node1" presStyleIdx="3" presStyleCnt="5">
        <dgm:presLayoutVars>
          <dgm:bulletEnabled val="1"/>
        </dgm:presLayoutVars>
      </dgm:prSet>
      <dgm:spPr/>
    </dgm:pt>
    <dgm:pt modelId="{D5E67B12-AE1C-44E3-A7E4-76A6B3E5D72B}" type="pres">
      <dgm:prSet presAssocID="{DE6B9494-E601-4519-BEDF-590A8705FF17}" presName="accent_4" presStyleCnt="0"/>
      <dgm:spPr/>
    </dgm:pt>
    <dgm:pt modelId="{DD474E5A-31B4-4768-ACF8-645F1DC4555A}" type="pres">
      <dgm:prSet presAssocID="{DE6B9494-E601-4519-BEDF-590A8705FF17}" presName="accentRepeatNode" presStyleLbl="solidFgAcc1" presStyleIdx="3" presStyleCnt="5"/>
      <dgm:spPr/>
    </dgm:pt>
    <dgm:pt modelId="{4E922BDF-5B5E-4C3F-BD54-A26AED9456D8}" type="pres">
      <dgm:prSet presAssocID="{082DCD29-BD9A-4A0A-8630-4C2AC2974FCD}" presName="text_5" presStyleLbl="node1" presStyleIdx="4" presStyleCnt="5">
        <dgm:presLayoutVars>
          <dgm:bulletEnabled val="1"/>
        </dgm:presLayoutVars>
      </dgm:prSet>
      <dgm:spPr/>
    </dgm:pt>
    <dgm:pt modelId="{A2D69114-2D0B-4D16-867C-F953AD3DB570}" type="pres">
      <dgm:prSet presAssocID="{082DCD29-BD9A-4A0A-8630-4C2AC2974FCD}" presName="accent_5" presStyleCnt="0"/>
      <dgm:spPr/>
    </dgm:pt>
    <dgm:pt modelId="{F837BB03-54AC-4A7B-A30C-25C78E613B7E}" type="pres">
      <dgm:prSet presAssocID="{082DCD29-BD9A-4A0A-8630-4C2AC2974FCD}" presName="accentRepeatNode" presStyleLbl="solidFgAcc1" presStyleIdx="4" presStyleCnt="5"/>
      <dgm:spPr/>
    </dgm:pt>
  </dgm:ptLst>
  <dgm:cxnLst>
    <dgm:cxn modelId="{52BC5C1B-D2FB-481B-B523-4766B6659143}" srcId="{242C37F0-ACB9-4AED-94F8-5966DBF6E8F3}" destId="{082DCD29-BD9A-4A0A-8630-4C2AC2974FCD}" srcOrd="4" destOrd="0" parTransId="{E54D0719-7836-4C45-A6F3-226AD2EA6900}" sibTransId="{213FA524-2100-4EA3-90AF-B417058DB40A}"/>
    <dgm:cxn modelId="{96D98222-F1AF-4DE8-B0E2-039DBB6FE28F}" srcId="{242C37F0-ACB9-4AED-94F8-5966DBF6E8F3}" destId="{B407CC64-00D9-4690-B3B5-F166507F59F9}" srcOrd="0" destOrd="0" parTransId="{63A8A855-1077-493A-8C1C-3DA4ACF024BA}" sibTransId="{5714F410-7BC9-4B57-ACFC-B285E7967D05}"/>
    <dgm:cxn modelId="{8AF88133-94B1-4A9D-BDE8-FA0223FB68C8}" type="presOf" srcId="{242C37F0-ACB9-4AED-94F8-5966DBF6E8F3}" destId="{58215802-544F-41A2-B5F7-529F7E73E59F}" srcOrd="0" destOrd="0" presId="urn:microsoft.com/office/officeart/2008/layout/VerticalCurvedList"/>
    <dgm:cxn modelId="{5669343C-00B4-4FEF-8EAD-B0EC48F14F32}" srcId="{242C37F0-ACB9-4AED-94F8-5966DBF6E8F3}" destId="{DE6B9494-E601-4519-BEDF-590A8705FF17}" srcOrd="3" destOrd="0" parTransId="{73A17819-13E9-4AA3-9987-A17DD8670D50}" sibTransId="{0183390D-6279-428F-B12D-2E12662B3605}"/>
    <dgm:cxn modelId="{5120814E-3D24-4893-A852-B34211EE2C91}" type="presOf" srcId="{B407CC64-00D9-4690-B3B5-F166507F59F9}" destId="{2160F525-C60A-471A-B188-E4C904134329}" srcOrd="0" destOrd="0" presId="urn:microsoft.com/office/officeart/2008/layout/VerticalCurvedList"/>
    <dgm:cxn modelId="{A6727E81-AC77-4F05-AB88-22A59BB1BFC1}" type="presOf" srcId="{DE6B9494-E601-4519-BEDF-590A8705FF17}" destId="{73A93356-5F2F-4F54-8323-271D629F6F70}" srcOrd="0" destOrd="0" presId="urn:microsoft.com/office/officeart/2008/layout/VerticalCurvedList"/>
    <dgm:cxn modelId="{620FC98C-A800-40C3-B304-12FA0C7919B1}" srcId="{242C37F0-ACB9-4AED-94F8-5966DBF6E8F3}" destId="{651D1B6A-9FBB-4720-A1E0-3F69854804B1}" srcOrd="1" destOrd="0" parTransId="{8B7A2177-51AC-4355-81DC-313BFF0128ED}" sibTransId="{6E2C570A-735B-4053-B79D-B863DC61BD22}"/>
    <dgm:cxn modelId="{B1A65C90-9299-4B2B-8830-281AE82225C7}" srcId="{242C37F0-ACB9-4AED-94F8-5966DBF6E8F3}" destId="{492C7BEA-C3C5-494A-A309-0732E0443FB1}" srcOrd="2" destOrd="0" parTransId="{C51ABA79-4026-443E-A0A8-FC0EF955AFEB}" sibTransId="{41DF98A4-5980-4389-BCB2-3C4B089B8828}"/>
    <dgm:cxn modelId="{7EA37092-6470-4687-AFF5-0514CC57AA12}" type="presOf" srcId="{5714F410-7BC9-4B57-ACFC-B285E7967D05}" destId="{86CDD739-7F23-46D3-A0BE-7BE96A4BC202}" srcOrd="0" destOrd="0" presId="urn:microsoft.com/office/officeart/2008/layout/VerticalCurvedList"/>
    <dgm:cxn modelId="{E35E3A94-C2EA-470E-9826-B6062A01BAD4}" type="presOf" srcId="{082DCD29-BD9A-4A0A-8630-4C2AC2974FCD}" destId="{4E922BDF-5B5E-4C3F-BD54-A26AED9456D8}" srcOrd="0" destOrd="0" presId="urn:microsoft.com/office/officeart/2008/layout/VerticalCurvedList"/>
    <dgm:cxn modelId="{254C00B6-FD1A-4040-AA69-288D335089FC}" type="presOf" srcId="{651D1B6A-9FBB-4720-A1E0-3F69854804B1}" destId="{4EF244C1-CD34-4F92-A6A9-880D5B7DA1FB}" srcOrd="0" destOrd="0" presId="urn:microsoft.com/office/officeart/2008/layout/VerticalCurvedList"/>
    <dgm:cxn modelId="{2BD429B9-887E-4B12-AD76-2B6300900DDD}" type="presOf" srcId="{492C7BEA-C3C5-494A-A309-0732E0443FB1}" destId="{5146A043-2C60-4C91-90AF-8EE2C88A0FAA}" srcOrd="0" destOrd="0" presId="urn:microsoft.com/office/officeart/2008/layout/VerticalCurvedList"/>
    <dgm:cxn modelId="{599EC968-F0B3-44F1-828A-A303770995F5}" type="presParOf" srcId="{58215802-544F-41A2-B5F7-529F7E73E59F}" destId="{22B5D1ED-9847-4A68-BD88-824164E34CDC}" srcOrd="0" destOrd="0" presId="urn:microsoft.com/office/officeart/2008/layout/VerticalCurvedList"/>
    <dgm:cxn modelId="{C3D02F40-C1A0-4004-965D-A5F55C36DE88}" type="presParOf" srcId="{22B5D1ED-9847-4A68-BD88-824164E34CDC}" destId="{D592EB8D-2A18-4B1A-BFCC-119FB1BB0214}" srcOrd="0" destOrd="0" presId="urn:microsoft.com/office/officeart/2008/layout/VerticalCurvedList"/>
    <dgm:cxn modelId="{4E092EA5-E0DF-4FCF-B925-7B25D386A827}" type="presParOf" srcId="{D592EB8D-2A18-4B1A-BFCC-119FB1BB0214}" destId="{71B4EBDE-B3BA-4179-8459-09F637AD69E8}" srcOrd="0" destOrd="0" presId="urn:microsoft.com/office/officeart/2008/layout/VerticalCurvedList"/>
    <dgm:cxn modelId="{5E029A3E-3572-4731-9D8A-A0740542D8A4}" type="presParOf" srcId="{D592EB8D-2A18-4B1A-BFCC-119FB1BB0214}" destId="{86CDD739-7F23-46D3-A0BE-7BE96A4BC202}" srcOrd="1" destOrd="0" presId="urn:microsoft.com/office/officeart/2008/layout/VerticalCurvedList"/>
    <dgm:cxn modelId="{B688B871-E21D-41BB-B032-321D5AD18CE2}" type="presParOf" srcId="{D592EB8D-2A18-4B1A-BFCC-119FB1BB0214}" destId="{AB4F844F-479D-4144-B67F-9B086DAE5851}" srcOrd="2" destOrd="0" presId="urn:microsoft.com/office/officeart/2008/layout/VerticalCurvedList"/>
    <dgm:cxn modelId="{92965397-0FCB-4E62-A212-BFBC325B37C3}" type="presParOf" srcId="{D592EB8D-2A18-4B1A-BFCC-119FB1BB0214}" destId="{3A963CE9-BD56-4C56-A35C-37E7CF5B2183}" srcOrd="3" destOrd="0" presId="urn:microsoft.com/office/officeart/2008/layout/VerticalCurvedList"/>
    <dgm:cxn modelId="{3DC2C8E3-C4D5-44C7-A22D-C01C18B011EA}" type="presParOf" srcId="{22B5D1ED-9847-4A68-BD88-824164E34CDC}" destId="{2160F525-C60A-471A-B188-E4C904134329}" srcOrd="1" destOrd="0" presId="urn:microsoft.com/office/officeart/2008/layout/VerticalCurvedList"/>
    <dgm:cxn modelId="{7C641552-F9EC-418F-A696-48FB00199832}" type="presParOf" srcId="{22B5D1ED-9847-4A68-BD88-824164E34CDC}" destId="{C69D2406-F421-447D-9408-B6DB0FA6879C}" srcOrd="2" destOrd="0" presId="urn:microsoft.com/office/officeart/2008/layout/VerticalCurvedList"/>
    <dgm:cxn modelId="{1E80EFF8-41F7-49DC-A1C9-27F8FCBD5DB8}" type="presParOf" srcId="{C69D2406-F421-447D-9408-B6DB0FA6879C}" destId="{A6717B07-F0ED-4DDD-99F1-0C0B1FED9606}" srcOrd="0" destOrd="0" presId="urn:microsoft.com/office/officeart/2008/layout/VerticalCurvedList"/>
    <dgm:cxn modelId="{138D4750-0DBF-468B-8DAB-68E482F47845}" type="presParOf" srcId="{22B5D1ED-9847-4A68-BD88-824164E34CDC}" destId="{4EF244C1-CD34-4F92-A6A9-880D5B7DA1FB}" srcOrd="3" destOrd="0" presId="urn:microsoft.com/office/officeart/2008/layout/VerticalCurvedList"/>
    <dgm:cxn modelId="{964BB17C-5E82-46C2-B94B-BABB99EB59D2}" type="presParOf" srcId="{22B5D1ED-9847-4A68-BD88-824164E34CDC}" destId="{0B240CA9-E000-42F0-B15D-6A306C7A155E}" srcOrd="4" destOrd="0" presId="urn:microsoft.com/office/officeart/2008/layout/VerticalCurvedList"/>
    <dgm:cxn modelId="{90D77819-D52F-46AB-B331-CA1804EDD7F6}" type="presParOf" srcId="{0B240CA9-E000-42F0-B15D-6A306C7A155E}" destId="{879279BC-CC2F-4D70-B1FD-314B79FA1494}" srcOrd="0" destOrd="0" presId="urn:microsoft.com/office/officeart/2008/layout/VerticalCurvedList"/>
    <dgm:cxn modelId="{10194AEC-4FEE-42EA-BE3C-58BCF618D578}" type="presParOf" srcId="{22B5D1ED-9847-4A68-BD88-824164E34CDC}" destId="{5146A043-2C60-4C91-90AF-8EE2C88A0FAA}" srcOrd="5" destOrd="0" presId="urn:microsoft.com/office/officeart/2008/layout/VerticalCurvedList"/>
    <dgm:cxn modelId="{D0F1DEC9-C2FD-4ABE-94BC-39A4BA1A5603}" type="presParOf" srcId="{22B5D1ED-9847-4A68-BD88-824164E34CDC}" destId="{D4C4383E-534B-4542-B639-F43F54F1BE17}" srcOrd="6" destOrd="0" presId="urn:microsoft.com/office/officeart/2008/layout/VerticalCurvedList"/>
    <dgm:cxn modelId="{5C186EC2-6805-43A7-97E9-BAB9FD982F15}" type="presParOf" srcId="{D4C4383E-534B-4542-B639-F43F54F1BE17}" destId="{FA3D3E61-4BBB-4E4F-BFB8-418BDCC68E8C}" srcOrd="0" destOrd="0" presId="urn:microsoft.com/office/officeart/2008/layout/VerticalCurvedList"/>
    <dgm:cxn modelId="{6FA9841C-1942-49EB-8548-6D2C0A94AD1A}" type="presParOf" srcId="{22B5D1ED-9847-4A68-BD88-824164E34CDC}" destId="{73A93356-5F2F-4F54-8323-271D629F6F70}" srcOrd="7" destOrd="0" presId="urn:microsoft.com/office/officeart/2008/layout/VerticalCurvedList"/>
    <dgm:cxn modelId="{414DEDF5-F270-4D7F-A645-EB55950BA667}" type="presParOf" srcId="{22B5D1ED-9847-4A68-BD88-824164E34CDC}" destId="{D5E67B12-AE1C-44E3-A7E4-76A6B3E5D72B}" srcOrd="8" destOrd="0" presId="urn:microsoft.com/office/officeart/2008/layout/VerticalCurvedList"/>
    <dgm:cxn modelId="{4E076DDA-0B51-4D0B-A5FD-8033BE9F9EF6}" type="presParOf" srcId="{D5E67B12-AE1C-44E3-A7E4-76A6B3E5D72B}" destId="{DD474E5A-31B4-4768-ACF8-645F1DC4555A}" srcOrd="0" destOrd="0" presId="urn:microsoft.com/office/officeart/2008/layout/VerticalCurvedList"/>
    <dgm:cxn modelId="{915089D2-EA29-4B84-B393-D68B16AAC277}" type="presParOf" srcId="{22B5D1ED-9847-4A68-BD88-824164E34CDC}" destId="{4E922BDF-5B5E-4C3F-BD54-A26AED9456D8}" srcOrd="9" destOrd="0" presId="urn:microsoft.com/office/officeart/2008/layout/VerticalCurvedList"/>
    <dgm:cxn modelId="{9B836311-4817-4680-9AA5-10CF8630B6B4}" type="presParOf" srcId="{22B5D1ED-9847-4A68-BD88-824164E34CDC}" destId="{A2D69114-2D0B-4D16-867C-F953AD3DB570}" srcOrd="10" destOrd="0" presId="urn:microsoft.com/office/officeart/2008/layout/VerticalCurvedList"/>
    <dgm:cxn modelId="{27DB6C17-56E1-414C-93FC-F20E4D91B90D}" type="presParOf" srcId="{A2D69114-2D0B-4D16-867C-F953AD3DB570}" destId="{F837BB03-54AC-4A7B-A30C-25C78E613B7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F1157F6-62F7-49EE-9FA8-B15B254282EA}" type="doc">
      <dgm:prSet loTypeId="urn:microsoft.com/office/officeart/2005/8/layout/hList1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9652C58A-7CF4-439F-B37B-E9149A6FD262}">
      <dgm:prSet phldrT="[Text]" custT="1"/>
      <dgm:spPr/>
      <dgm:t>
        <a:bodyPr/>
        <a:lstStyle/>
        <a:p>
          <a:r>
            <a:rPr lang="en-GB" sz="2400" b="1" dirty="0"/>
            <a:t>Strengths</a:t>
          </a:r>
          <a:endParaRPr lang="en-GB" sz="2400" dirty="0"/>
        </a:p>
      </dgm:t>
    </dgm:pt>
    <dgm:pt modelId="{311730FC-58E3-42AB-82DA-40F507CD48F9}" type="parTrans" cxnId="{F3C4A943-1F9C-4994-BA62-F35118894AF5}">
      <dgm:prSet/>
      <dgm:spPr/>
      <dgm:t>
        <a:bodyPr/>
        <a:lstStyle/>
        <a:p>
          <a:endParaRPr lang="en-GB" sz="1400"/>
        </a:p>
      </dgm:t>
    </dgm:pt>
    <dgm:pt modelId="{4DB0A264-B0B6-47D5-A68D-5322A3B647ED}" type="sibTrans" cxnId="{F3C4A943-1F9C-4994-BA62-F35118894AF5}">
      <dgm:prSet/>
      <dgm:spPr/>
      <dgm:t>
        <a:bodyPr/>
        <a:lstStyle/>
        <a:p>
          <a:endParaRPr lang="en-GB" sz="1400"/>
        </a:p>
      </dgm:t>
    </dgm:pt>
    <dgm:pt modelId="{E66AB858-8821-4F63-AB7A-675A058177E2}">
      <dgm:prSet phldrT="[Text]" custT="1"/>
      <dgm:spPr/>
      <dgm:t>
        <a:bodyPr/>
        <a:lstStyle/>
        <a:p>
          <a:pPr>
            <a:lnSpc>
              <a:spcPct val="150000"/>
            </a:lnSpc>
          </a:pPr>
          <a:r>
            <a:rPr lang="en-GB" sz="1800" dirty="0"/>
            <a:t>Practical and useful in nursery settings</a:t>
          </a:r>
        </a:p>
      </dgm:t>
    </dgm:pt>
    <dgm:pt modelId="{39D94285-6FC4-498D-A5AF-7EE62AAD1E80}" type="parTrans" cxnId="{2C349EAD-C187-4E98-88E5-BD3171C794E1}">
      <dgm:prSet/>
      <dgm:spPr/>
      <dgm:t>
        <a:bodyPr/>
        <a:lstStyle/>
        <a:p>
          <a:endParaRPr lang="en-GB" sz="1400"/>
        </a:p>
      </dgm:t>
    </dgm:pt>
    <dgm:pt modelId="{BA13FBB7-48C5-4E65-B7BC-4FE5F43BB6EB}" type="sibTrans" cxnId="{2C349EAD-C187-4E98-88E5-BD3171C794E1}">
      <dgm:prSet/>
      <dgm:spPr/>
      <dgm:t>
        <a:bodyPr/>
        <a:lstStyle/>
        <a:p>
          <a:endParaRPr lang="en-GB" sz="1400"/>
        </a:p>
      </dgm:t>
    </dgm:pt>
    <dgm:pt modelId="{AE8C7027-A695-490A-A723-8C9E6B187ABD}">
      <dgm:prSet phldrT="[Text]" custT="1"/>
      <dgm:spPr/>
      <dgm:t>
        <a:bodyPr/>
        <a:lstStyle/>
        <a:p>
          <a:r>
            <a:rPr lang="en-GB" sz="2400" b="1" dirty="0"/>
            <a:t>Limitations</a:t>
          </a:r>
          <a:endParaRPr lang="en-GB" sz="2400" dirty="0"/>
        </a:p>
      </dgm:t>
    </dgm:pt>
    <dgm:pt modelId="{7B3F5789-4397-4572-987C-124CBB54F9FB}" type="parTrans" cxnId="{C8A9C3EF-0A5A-4D6D-AE02-7CC767A3C1A3}">
      <dgm:prSet/>
      <dgm:spPr/>
      <dgm:t>
        <a:bodyPr/>
        <a:lstStyle/>
        <a:p>
          <a:endParaRPr lang="en-GB" sz="1400"/>
        </a:p>
      </dgm:t>
    </dgm:pt>
    <dgm:pt modelId="{5E98957B-20F4-48EC-A0BF-FFA86CDC3127}" type="sibTrans" cxnId="{C8A9C3EF-0A5A-4D6D-AE02-7CC767A3C1A3}">
      <dgm:prSet/>
      <dgm:spPr/>
      <dgm:t>
        <a:bodyPr/>
        <a:lstStyle/>
        <a:p>
          <a:endParaRPr lang="en-GB" sz="1400"/>
        </a:p>
      </dgm:t>
    </dgm:pt>
    <dgm:pt modelId="{572D5B71-2783-451E-B4D8-FE0701731B7C}">
      <dgm:prSet phldrT="[Text]" custT="1"/>
      <dgm:spPr/>
      <dgm:t>
        <a:bodyPr/>
        <a:lstStyle/>
        <a:p>
          <a:pPr>
            <a:lnSpc>
              <a:spcPct val="150000"/>
            </a:lnSpc>
          </a:pPr>
          <a:endParaRPr lang="en-GB" sz="1200" dirty="0"/>
        </a:p>
      </dgm:t>
    </dgm:pt>
    <dgm:pt modelId="{D9BBA6F9-1816-474A-8C89-1A914D6D81F1}" type="parTrans" cxnId="{EF22E8AD-94B2-4A23-A338-8DEC466A48E5}">
      <dgm:prSet/>
      <dgm:spPr/>
      <dgm:t>
        <a:bodyPr/>
        <a:lstStyle/>
        <a:p>
          <a:endParaRPr lang="en-GB" sz="1400"/>
        </a:p>
      </dgm:t>
    </dgm:pt>
    <dgm:pt modelId="{2D358D63-1990-415B-AF78-BD4DFE58EB5D}" type="sibTrans" cxnId="{EF22E8AD-94B2-4A23-A338-8DEC466A48E5}">
      <dgm:prSet/>
      <dgm:spPr/>
      <dgm:t>
        <a:bodyPr/>
        <a:lstStyle/>
        <a:p>
          <a:endParaRPr lang="en-GB" sz="1400"/>
        </a:p>
      </dgm:t>
    </dgm:pt>
    <dgm:pt modelId="{A715AA2E-C2E3-4A7C-B021-831CFD358B13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GB" sz="1800" dirty="0"/>
            <a:t>Emphasises interaction and inclusion</a:t>
          </a:r>
        </a:p>
      </dgm:t>
    </dgm:pt>
    <dgm:pt modelId="{A8CD21C8-ADEF-49D5-ADE3-67D78745A514}" type="parTrans" cxnId="{B8BF7FA3-0F2F-4B56-AFD8-25C33562C373}">
      <dgm:prSet/>
      <dgm:spPr/>
      <dgm:t>
        <a:bodyPr/>
        <a:lstStyle/>
        <a:p>
          <a:endParaRPr lang="en-GB" sz="1400"/>
        </a:p>
      </dgm:t>
    </dgm:pt>
    <dgm:pt modelId="{5739DF47-CCB0-4193-A112-3C5E807E4093}" type="sibTrans" cxnId="{B8BF7FA3-0F2F-4B56-AFD8-25C33562C373}">
      <dgm:prSet/>
      <dgm:spPr/>
      <dgm:t>
        <a:bodyPr/>
        <a:lstStyle/>
        <a:p>
          <a:endParaRPr lang="en-GB" sz="1400"/>
        </a:p>
      </dgm:t>
    </dgm:pt>
    <dgm:pt modelId="{22BC04B6-BACA-4FEA-BA72-100B235F5A6A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GB" sz="1800" dirty="0"/>
            <a:t>Matches EYFS framework</a:t>
          </a:r>
        </a:p>
      </dgm:t>
    </dgm:pt>
    <dgm:pt modelId="{5DE3E04B-F744-426E-A57A-203410CA5E1D}" type="parTrans" cxnId="{9DB9C1E0-1CD0-4BA7-9B86-F0D9BDAD4981}">
      <dgm:prSet/>
      <dgm:spPr/>
      <dgm:t>
        <a:bodyPr/>
        <a:lstStyle/>
        <a:p>
          <a:endParaRPr lang="en-GB" sz="1400"/>
        </a:p>
      </dgm:t>
    </dgm:pt>
    <dgm:pt modelId="{C17D37A0-C075-4389-9781-1E2DDDEB391F}" type="sibTrans" cxnId="{9DB9C1E0-1CD0-4BA7-9B86-F0D9BDAD4981}">
      <dgm:prSet/>
      <dgm:spPr/>
      <dgm:t>
        <a:bodyPr/>
        <a:lstStyle/>
        <a:p>
          <a:endParaRPr lang="en-GB" sz="1400"/>
        </a:p>
      </dgm:t>
    </dgm:pt>
    <dgm:pt modelId="{D1D67352-C0B7-42F9-AFA8-9E82B69E91F0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GB" sz="2000"/>
            <a:t>Less focus on biology/individual differences</a:t>
          </a:r>
          <a:endParaRPr lang="en-GB" sz="2000" dirty="0"/>
        </a:p>
      </dgm:t>
    </dgm:pt>
    <dgm:pt modelId="{27FBE8FD-ACBB-4A7F-9F60-6FAEFB13D579}" type="parTrans" cxnId="{BBF5780E-5CA1-46FA-9D93-FB4114F46939}">
      <dgm:prSet/>
      <dgm:spPr/>
      <dgm:t>
        <a:bodyPr/>
        <a:lstStyle/>
        <a:p>
          <a:endParaRPr lang="en-GB"/>
        </a:p>
      </dgm:t>
    </dgm:pt>
    <dgm:pt modelId="{4B12A0E2-1229-4437-8596-CA6E46A4F22E}" type="sibTrans" cxnId="{BBF5780E-5CA1-46FA-9D93-FB4114F46939}">
      <dgm:prSet/>
      <dgm:spPr/>
      <dgm:t>
        <a:bodyPr/>
        <a:lstStyle/>
        <a:p>
          <a:endParaRPr lang="en-GB"/>
        </a:p>
      </dgm:t>
    </dgm:pt>
    <dgm:pt modelId="{2E104712-705E-42D3-87BF-F535508B3E62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GB" sz="2000" dirty="0"/>
            <a:t>Hard to measure ZPD in real life</a:t>
          </a:r>
        </a:p>
      </dgm:t>
    </dgm:pt>
    <dgm:pt modelId="{06A537AF-EA4D-4254-9659-F3C1A039028A}" type="parTrans" cxnId="{475F3D9B-BE26-431D-B61E-6C8D2513557C}">
      <dgm:prSet/>
      <dgm:spPr/>
      <dgm:t>
        <a:bodyPr/>
        <a:lstStyle/>
        <a:p>
          <a:endParaRPr lang="en-GB"/>
        </a:p>
      </dgm:t>
    </dgm:pt>
    <dgm:pt modelId="{26719451-11D7-4A37-A8BB-FF2A33BAB61F}" type="sibTrans" cxnId="{475F3D9B-BE26-431D-B61E-6C8D2513557C}">
      <dgm:prSet/>
      <dgm:spPr/>
      <dgm:t>
        <a:bodyPr/>
        <a:lstStyle/>
        <a:p>
          <a:endParaRPr lang="en-GB"/>
        </a:p>
      </dgm:t>
    </dgm:pt>
    <dgm:pt modelId="{52FE7F78-B703-41AA-84F1-F1AAD990B55D}">
      <dgm:prSet custT="1"/>
      <dgm:spPr/>
      <dgm:t>
        <a:bodyPr/>
        <a:lstStyle/>
        <a:p>
          <a:pPr>
            <a:lnSpc>
              <a:spcPct val="150000"/>
            </a:lnSpc>
          </a:pPr>
          <a:r>
            <a:rPr lang="en-GB" sz="2000" dirty="0"/>
            <a:t>Can rely too much on adult-led learning</a:t>
          </a:r>
        </a:p>
      </dgm:t>
    </dgm:pt>
    <dgm:pt modelId="{D5775E38-7525-445B-981C-3970F633021C}" type="parTrans" cxnId="{8996B510-23B0-43EF-A59D-10F4A49DCB61}">
      <dgm:prSet/>
      <dgm:spPr/>
      <dgm:t>
        <a:bodyPr/>
        <a:lstStyle/>
        <a:p>
          <a:endParaRPr lang="en-GB"/>
        </a:p>
      </dgm:t>
    </dgm:pt>
    <dgm:pt modelId="{DC19A9AE-C67A-40BA-8D06-91DA59A88BD2}" type="sibTrans" cxnId="{8996B510-23B0-43EF-A59D-10F4A49DCB61}">
      <dgm:prSet/>
      <dgm:spPr/>
      <dgm:t>
        <a:bodyPr/>
        <a:lstStyle/>
        <a:p>
          <a:endParaRPr lang="en-GB"/>
        </a:p>
      </dgm:t>
    </dgm:pt>
    <dgm:pt modelId="{9E02B486-ED6B-4063-9202-1DF1399BC938}" type="pres">
      <dgm:prSet presAssocID="{1F1157F6-62F7-49EE-9FA8-B15B254282EA}" presName="Name0" presStyleCnt="0">
        <dgm:presLayoutVars>
          <dgm:dir/>
          <dgm:animLvl val="lvl"/>
          <dgm:resizeHandles val="exact"/>
        </dgm:presLayoutVars>
      </dgm:prSet>
      <dgm:spPr/>
    </dgm:pt>
    <dgm:pt modelId="{266BB745-B917-4009-AB83-0063A8B0B9B7}" type="pres">
      <dgm:prSet presAssocID="{9652C58A-7CF4-439F-B37B-E9149A6FD262}" presName="composite" presStyleCnt="0"/>
      <dgm:spPr/>
    </dgm:pt>
    <dgm:pt modelId="{6FEFA75B-D5B7-4B0A-83A8-E578E60D984D}" type="pres">
      <dgm:prSet presAssocID="{9652C58A-7CF4-439F-B37B-E9149A6FD262}" presName="parTx" presStyleLbl="alignNode1" presStyleIdx="0" presStyleCnt="2" custScaleY="100000">
        <dgm:presLayoutVars>
          <dgm:chMax val="0"/>
          <dgm:chPref val="0"/>
          <dgm:bulletEnabled val="1"/>
        </dgm:presLayoutVars>
      </dgm:prSet>
      <dgm:spPr/>
    </dgm:pt>
    <dgm:pt modelId="{C7AC2132-7178-4764-B884-DDB892DA3E26}" type="pres">
      <dgm:prSet presAssocID="{9652C58A-7CF4-439F-B37B-E9149A6FD262}" presName="desTx" presStyleLbl="alignAccFollowNode1" presStyleIdx="0" presStyleCnt="2">
        <dgm:presLayoutVars>
          <dgm:bulletEnabled val="1"/>
        </dgm:presLayoutVars>
      </dgm:prSet>
      <dgm:spPr/>
    </dgm:pt>
    <dgm:pt modelId="{E28F815C-8AE8-47D3-9620-E74B43C21F02}" type="pres">
      <dgm:prSet presAssocID="{4DB0A264-B0B6-47D5-A68D-5322A3B647ED}" presName="space" presStyleCnt="0"/>
      <dgm:spPr/>
    </dgm:pt>
    <dgm:pt modelId="{EC27A807-40E2-4F8B-8444-77F396A093CC}" type="pres">
      <dgm:prSet presAssocID="{AE8C7027-A695-490A-A723-8C9E6B187ABD}" presName="composite" presStyleCnt="0"/>
      <dgm:spPr/>
    </dgm:pt>
    <dgm:pt modelId="{AEEFCE0B-E699-4646-A618-07F71094C923}" type="pres">
      <dgm:prSet presAssocID="{AE8C7027-A695-490A-A723-8C9E6B187ABD}" presName="parTx" presStyleLbl="alignNode1" presStyleIdx="1" presStyleCnt="2" custScaleY="100000">
        <dgm:presLayoutVars>
          <dgm:chMax val="0"/>
          <dgm:chPref val="0"/>
          <dgm:bulletEnabled val="1"/>
        </dgm:presLayoutVars>
      </dgm:prSet>
      <dgm:spPr/>
    </dgm:pt>
    <dgm:pt modelId="{584DC6AC-C36A-442E-ADB1-D8898DD1841A}" type="pres">
      <dgm:prSet presAssocID="{AE8C7027-A695-490A-A723-8C9E6B187ABD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BBF5780E-5CA1-46FA-9D93-FB4114F46939}" srcId="{AE8C7027-A695-490A-A723-8C9E6B187ABD}" destId="{D1D67352-C0B7-42F9-AFA8-9E82B69E91F0}" srcOrd="1" destOrd="0" parTransId="{27FBE8FD-ACBB-4A7F-9F60-6FAEFB13D579}" sibTransId="{4B12A0E2-1229-4437-8596-CA6E46A4F22E}"/>
    <dgm:cxn modelId="{8996B510-23B0-43EF-A59D-10F4A49DCB61}" srcId="{AE8C7027-A695-490A-A723-8C9E6B187ABD}" destId="{52FE7F78-B703-41AA-84F1-F1AAD990B55D}" srcOrd="3" destOrd="0" parTransId="{D5775E38-7525-445B-981C-3970F633021C}" sibTransId="{DC19A9AE-C67A-40BA-8D06-91DA59A88BD2}"/>
    <dgm:cxn modelId="{293A9618-BC52-410D-8991-85782E54B9BF}" type="presOf" srcId="{2E104712-705E-42D3-87BF-F535508B3E62}" destId="{584DC6AC-C36A-442E-ADB1-D8898DD1841A}" srcOrd="0" destOrd="2" presId="urn:microsoft.com/office/officeart/2005/8/layout/hList1"/>
    <dgm:cxn modelId="{D9F72A39-0ACB-4BD4-B3E1-9C86E2E4476C}" type="presOf" srcId="{52FE7F78-B703-41AA-84F1-F1AAD990B55D}" destId="{584DC6AC-C36A-442E-ADB1-D8898DD1841A}" srcOrd="0" destOrd="3" presId="urn:microsoft.com/office/officeart/2005/8/layout/hList1"/>
    <dgm:cxn modelId="{F1BE6041-79F2-4115-9D9C-672CAA176952}" type="presOf" srcId="{572D5B71-2783-451E-B4D8-FE0701731B7C}" destId="{584DC6AC-C36A-442E-ADB1-D8898DD1841A}" srcOrd="0" destOrd="0" presId="urn:microsoft.com/office/officeart/2005/8/layout/hList1"/>
    <dgm:cxn modelId="{FFE7EA41-C043-4093-A891-A101CF8746A4}" type="presOf" srcId="{A715AA2E-C2E3-4A7C-B021-831CFD358B13}" destId="{C7AC2132-7178-4764-B884-DDB892DA3E26}" srcOrd="0" destOrd="1" presId="urn:microsoft.com/office/officeart/2005/8/layout/hList1"/>
    <dgm:cxn modelId="{F3C4A943-1F9C-4994-BA62-F35118894AF5}" srcId="{1F1157F6-62F7-49EE-9FA8-B15B254282EA}" destId="{9652C58A-7CF4-439F-B37B-E9149A6FD262}" srcOrd="0" destOrd="0" parTransId="{311730FC-58E3-42AB-82DA-40F507CD48F9}" sibTransId="{4DB0A264-B0B6-47D5-A68D-5322A3B647ED}"/>
    <dgm:cxn modelId="{F9E30870-3627-4ABF-9BC4-EEED42EE5B54}" type="presOf" srcId="{9652C58A-7CF4-439F-B37B-E9149A6FD262}" destId="{6FEFA75B-D5B7-4B0A-83A8-E578E60D984D}" srcOrd="0" destOrd="0" presId="urn:microsoft.com/office/officeart/2005/8/layout/hList1"/>
    <dgm:cxn modelId="{475F3D9B-BE26-431D-B61E-6C8D2513557C}" srcId="{AE8C7027-A695-490A-A723-8C9E6B187ABD}" destId="{2E104712-705E-42D3-87BF-F535508B3E62}" srcOrd="2" destOrd="0" parTransId="{06A537AF-EA4D-4254-9659-F3C1A039028A}" sibTransId="{26719451-11D7-4A37-A8BB-FF2A33BAB61F}"/>
    <dgm:cxn modelId="{B8BF7FA3-0F2F-4B56-AFD8-25C33562C373}" srcId="{9652C58A-7CF4-439F-B37B-E9149A6FD262}" destId="{A715AA2E-C2E3-4A7C-B021-831CFD358B13}" srcOrd="1" destOrd="0" parTransId="{A8CD21C8-ADEF-49D5-ADE3-67D78745A514}" sibTransId="{5739DF47-CCB0-4193-A112-3C5E807E4093}"/>
    <dgm:cxn modelId="{2C349EAD-C187-4E98-88E5-BD3171C794E1}" srcId="{9652C58A-7CF4-439F-B37B-E9149A6FD262}" destId="{E66AB858-8821-4F63-AB7A-675A058177E2}" srcOrd="0" destOrd="0" parTransId="{39D94285-6FC4-498D-A5AF-7EE62AAD1E80}" sibTransId="{BA13FBB7-48C5-4E65-B7BC-4FE5F43BB6EB}"/>
    <dgm:cxn modelId="{EF22E8AD-94B2-4A23-A338-8DEC466A48E5}" srcId="{AE8C7027-A695-490A-A723-8C9E6B187ABD}" destId="{572D5B71-2783-451E-B4D8-FE0701731B7C}" srcOrd="0" destOrd="0" parTransId="{D9BBA6F9-1816-474A-8C89-1A914D6D81F1}" sibTransId="{2D358D63-1990-415B-AF78-BD4DFE58EB5D}"/>
    <dgm:cxn modelId="{A46C56B1-98DB-4D59-A714-2555257252BD}" type="presOf" srcId="{1F1157F6-62F7-49EE-9FA8-B15B254282EA}" destId="{9E02B486-ED6B-4063-9202-1DF1399BC938}" srcOrd="0" destOrd="0" presId="urn:microsoft.com/office/officeart/2005/8/layout/hList1"/>
    <dgm:cxn modelId="{456724CF-96BF-49D1-BDE5-DD466BA292A5}" type="presOf" srcId="{22BC04B6-BACA-4FEA-BA72-100B235F5A6A}" destId="{C7AC2132-7178-4764-B884-DDB892DA3E26}" srcOrd="0" destOrd="2" presId="urn:microsoft.com/office/officeart/2005/8/layout/hList1"/>
    <dgm:cxn modelId="{A4C261D3-5692-485F-9976-9EBEC3C61D0C}" type="presOf" srcId="{D1D67352-C0B7-42F9-AFA8-9E82B69E91F0}" destId="{584DC6AC-C36A-442E-ADB1-D8898DD1841A}" srcOrd="0" destOrd="1" presId="urn:microsoft.com/office/officeart/2005/8/layout/hList1"/>
    <dgm:cxn modelId="{9DB9C1E0-1CD0-4BA7-9B86-F0D9BDAD4981}" srcId="{9652C58A-7CF4-439F-B37B-E9149A6FD262}" destId="{22BC04B6-BACA-4FEA-BA72-100B235F5A6A}" srcOrd="2" destOrd="0" parTransId="{5DE3E04B-F744-426E-A57A-203410CA5E1D}" sibTransId="{C17D37A0-C075-4389-9781-1E2DDDEB391F}"/>
    <dgm:cxn modelId="{1A1A60E7-D080-453F-A714-9C922DD1B919}" type="presOf" srcId="{E66AB858-8821-4F63-AB7A-675A058177E2}" destId="{C7AC2132-7178-4764-B884-DDB892DA3E26}" srcOrd="0" destOrd="0" presId="urn:microsoft.com/office/officeart/2005/8/layout/hList1"/>
    <dgm:cxn modelId="{825EF0E8-D50D-4DEB-9DE0-F50B6D79B0A7}" type="presOf" srcId="{AE8C7027-A695-490A-A723-8C9E6B187ABD}" destId="{AEEFCE0B-E699-4646-A618-07F71094C923}" srcOrd="0" destOrd="0" presId="urn:microsoft.com/office/officeart/2005/8/layout/hList1"/>
    <dgm:cxn modelId="{C8A9C3EF-0A5A-4D6D-AE02-7CC767A3C1A3}" srcId="{1F1157F6-62F7-49EE-9FA8-B15B254282EA}" destId="{AE8C7027-A695-490A-A723-8C9E6B187ABD}" srcOrd="1" destOrd="0" parTransId="{7B3F5789-4397-4572-987C-124CBB54F9FB}" sibTransId="{5E98957B-20F4-48EC-A0BF-FFA86CDC3127}"/>
    <dgm:cxn modelId="{3C9AB29B-1022-4A5C-9376-49CC5310190B}" type="presParOf" srcId="{9E02B486-ED6B-4063-9202-1DF1399BC938}" destId="{266BB745-B917-4009-AB83-0063A8B0B9B7}" srcOrd="0" destOrd="0" presId="urn:microsoft.com/office/officeart/2005/8/layout/hList1"/>
    <dgm:cxn modelId="{34B92252-2D32-4C1F-8B37-F448F8EEADF9}" type="presParOf" srcId="{266BB745-B917-4009-AB83-0063A8B0B9B7}" destId="{6FEFA75B-D5B7-4B0A-83A8-E578E60D984D}" srcOrd="0" destOrd="0" presId="urn:microsoft.com/office/officeart/2005/8/layout/hList1"/>
    <dgm:cxn modelId="{EA1D8CC9-FB35-47F1-A3E6-1871D87F1D04}" type="presParOf" srcId="{266BB745-B917-4009-AB83-0063A8B0B9B7}" destId="{C7AC2132-7178-4764-B884-DDB892DA3E26}" srcOrd="1" destOrd="0" presId="urn:microsoft.com/office/officeart/2005/8/layout/hList1"/>
    <dgm:cxn modelId="{B08A8976-4F7C-4124-A6C4-0B41FE6B9871}" type="presParOf" srcId="{9E02B486-ED6B-4063-9202-1DF1399BC938}" destId="{E28F815C-8AE8-47D3-9620-E74B43C21F02}" srcOrd="1" destOrd="0" presId="urn:microsoft.com/office/officeart/2005/8/layout/hList1"/>
    <dgm:cxn modelId="{8D5695AC-4FF2-4C11-AFB8-A73C6581FF63}" type="presParOf" srcId="{9E02B486-ED6B-4063-9202-1DF1399BC938}" destId="{EC27A807-40E2-4F8B-8444-77F396A093CC}" srcOrd="2" destOrd="0" presId="urn:microsoft.com/office/officeart/2005/8/layout/hList1"/>
    <dgm:cxn modelId="{D9FD4B6B-2614-457B-8171-B573118B55DE}" type="presParOf" srcId="{EC27A807-40E2-4F8B-8444-77F396A093CC}" destId="{AEEFCE0B-E699-4646-A618-07F71094C923}" srcOrd="0" destOrd="0" presId="urn:microsoft.com/office/officeart/2005/8/layout/hList1"/>
    <dgm:cxn modelId="{CB14AB05-FC88-476C-95BD-A4CD6375EB1A}" type="presParOf" srcId="{EC27A807-40E2-4F8B-8444-77F396A093CC}" destId="{584DC6AC-C36A-442E-ADB1-D8898DD1841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CDD739-7F23-46D3-A0BE-7BE96A4BC202}">
      <dsp:nvSpPr>
        <dsp:cNvPr id="0" name=""/>
        <dsp:cNvSpPr/>
      </dsp:nvSpPr>
      <dsp:spPr>
        <a:xfrm>
          <a:off x="-5069064" y="-776579"/>
          <a:ext cx="6036759" cy="6036759"/>
        </a:xfrm>
        <a:prstGeom prst="blockArc">
          <a:avLst>
            <a:gd name="adj1" fmla="val 18900000"/>
            <a:gd name="adj2" fmla="val 2700000"/>
            <a:gd name="adj3" fmla="val 358"/>
          </a:avLst>
        </a:prstGeom>
        <a:noFill/>
        <a:ln w="12700" cap="flat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60F525-C60A-471A-B188-E4C904134329}">
      <dsp:nvSpPr>
        <dsp:cNvPr id="0" name=""/>
        <dsp:cNvSpPr/>
      </dsp:nvSpPr>
      <dsp:spPr>
        <a:xfrm>
          <a:off x="423311" y="280135"/>
          <a:ext cx="9607424" cy="560629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5000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Small group play with adult guidance</a:t>
          </a:r>
        </a:p>
      </dsp:txBody>
      <dsp:txXfrm>
        <a:off x="423311" y="280135"/>
        <a:ext cx="9607424" cy="560629"/>
      </dsp:txXfrm>
    </dsp:sp>
    <dsp:sp modelId="{A6717B07-F0ED-4DDD-99F1-0C0B1FED9606}">
      <dsp:nvSpPr>
        <dsp:cNvPr id="0" name=""/>
        <dsp:cNvSpPr/>
      </dsp:nvSpPr>
      <dsp:spPr>
        <a:xfrm>
          <a:off x="72918" y="210056"/>
          <a:ext cx="700786" cy="7007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F244C1-CD34-4F92-A6A9-880D5B7DA1FB}">
      <dsp:nvSpPr>
        <dsp:cNvPr id="0" name=""/>
        <dsp:cNvSpPr/>
      </dsp:nvSpPr>
      <dsp:spPr>
        <a:xfrm>
          <a:off x="825042" y="1120810"/>
          <a:ext cx="9205693" cy="560629"/>
        </a:xfrm>
        <a:prstGeom prst="rect">
          <a:avLst/>
        </a:prstGeom>
        <a:solidFill>
          <a:schemeClr val="accent2">
            <a:shade val="80000"/>
            <a:hueOff val="68667"/>
            <a:satOff val="4828"/>
            <a:lumOff val="70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5000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Model speech and social skills, then step back</a:t>
          </a:r>
        </a:p>
      </dsp:txBody>
      <dsp:txXfrm>
        <a:off x="825042" y="1120810"/>
        <a:ext cx="9205693" cy="560629"/>
      </dsp:txXfrm>
    </dsp:sp>
    <dsp:sp modelId="{879279BC-CC2F-4D70-B1FD-314B79FA1494}">
      <dsp:nvSpPr>
        <dsp:cNvPr id="0" name=""/>
        <dsp:cNvSpPr/>
      </dsp:nvSpPr>
      <dsp:spPr>
        <a:xfrm>
          <a:off x="474649" y="1050731"/>
          <a:ext cx="700786" cy="7007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68667"/>
              <a:satOff val="4828"/>
              <a:lumOff val="705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46A043-2C60-4C91-90AF-8EE2C88A0FAA}">
      <dsp:nvSpPr>
        <dsp:cNvPr id="0" name=""/>
        <dsp:cNvSpPr/>
      </dsp:nvSpPr>
      <dsp:spPr>
        <a:xfrm>
          <a:off x="948341" y="1961485"/>
          <a:ext cx="9082394" cy="560629"/>
        </a:xfrm>
        <a:prstGeom prst="rect">
          <a:avLst/>
        </a:prstGeom>
        <a:solidFill>
          <a:schemeClr val="accent2">
            <a:shade val="80000"/>
            <a:hueOff val="137335"/>
            <a:satOff val="9657"/>
            <a:lumOff val="1411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5000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Use picture cards/visuals for communication</a:t>
          </a:r>
        </a:p>
      </dsp:txBody>
      <dsp:txXfrm>
        <a:off x="948341" y="1961485"/>
        <a:ext cx="9082394" cy="560629"/>
      </dsp:txXfrm>
    </dsp:sp>
    <dsp:sp modelId="{FA3D3E61-4BBB-4E4F-BFB8-418BDCC68E8C}">
      <dsp:nvSpPr>
        <dsp:cNvPr id="0" name=""/>
        <dsp:cNvSpPr/>
      </dsp:nvSpPr>
      <dsp:spPr>
        <a:xfrm>
          <a:off x="597948" y="1891407"/>
          <a:ext cx="700786" cy="7007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137335"/>
              <a:satOff val="9657"/>
              <a:lumOff val="1411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A93356-5F2F-4F54-8323-271D629F6F70}">
      <dsp:nvSpPr>
        <dsp:cNvPr id="0" name=""/>
        <dsp:cNvSpPr/>
      </dsp:nvSpPr>
      <dsp:spPr>
        <a:xfrm>
          <a:off x="825042" y="2802160"/>
          <a:ext cx="9205693" cy="560629"/>
        </a:xfrm>
        <a:prstGeom prst="rect">
          <a:avLst/>
        </a:prstGeom>
        <a:solidFill>
          <a:schemeClr val="accent2">
            <a:shade val="80000"/>
            <a:hueOff val="206002"/>
            <a:satOff val="14485"/>
            <a:lumOff val="2117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5000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Key person approach → reduce anxiety</a:t>
          </a:r>
        </a:p>
      </dsp:txBody>
      <dsp:txXfrm>
        <a:off x="825042" y="2802160"/>
        <a:ext cx="9205693" cy="560629"/>
      </dsp:txXfrm>
    </dsp:sp>
    <dsp:sp modelId="{DD474E5A-31B4-4768-ACF8-645F1DC4555A}">
      <dsp:nvSpPr>
        <dsp:cNvPr id="0" name=""/>
        <dsp:cNvSpPr/>
      </dsp:nvSpPr>
      <dsp:spPr>
        <a:xfrm>
          <a:off x="474649" y="2732082"/>
          <a:ext cx="700786" cy="7007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206002"/>
              <a:satOff val="14485"/>
              <a:lumOff val="2117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922BDF-5B5E-4C3F-BD54-A26AED9456D8}">
      <dsp:nvSpPr>
        <dsp:cNvPr id="0" name=""/>
        <dsp:cNvSpPr/>
      </dsp:nvSpPr>
      <dsp:spPr>
        <a:xfrm>
          <a:off x="423311" y="3642836"/>
          <a:ext cx="9607424" cy="560629"/>
        </a:xfrm>
        <a:prstGeom prst="rect">
          <a:avLst/>
        </a:prstGeom>
        <a:solidFill>
          <a:schemeClr val="accent2">
            <a:shade val="80000"/>
            <a:hueOff val="274669"/>
            <a:satOff val="19314"/>
            <a:lumOff val="2822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45000" tIns="73660" rIns="73660" bIns="7366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Peer buddy system to support group play</a:t>
          </a:r>
          <a:endParaRPr lang="en-GB" sz="2900" kern="1200" dirty="0"/>
        </a:p>
      </dsp:txBody>
      <dsp:txXfrm>
        <a:off x="423311" y="3642836"/>
        <a:ext cx="9607424" cy="560629"/>
      </dsp:txXfrm>
    </dsp:sp>
    <dsp:sp modelId="{F837BB03-54AC-4A7B-A30C-25C78E613B7E}">
      <dsp:nvSpPr>
        <dsp:cNvPr id="0" name=""/>
        <dsp:cNvSpPr/>
      </dsp:nvSpPr>
      <dsp:spPr>
        <a:xfrm>
          <a:off x="72918" y="3572757"/>
          <a:ext cx="700786" cy="70078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274669"/>
              <a:satOff val="19314"/>
              <a:lumOff val="2822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EFA75B-D5B7-4B0A-83A8-E578E60D984D}">
      <dsp:nvSpPr>
        <dsp:cNvPr id="0" name=""/>
        <dsp:cNvSpPr/>
      </dsp:nvSpPr>
      <dsp:spPr>
        <a:xfrm>
          <a:off x="46" y="293732"/>
          <a:ext cx="4430901" cy="177236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Strengths</a:t>
          </a:r>
          <a:endParaRPr lang="en-GB" sz="2400" kern="1200" dirty="0"/>
        </a:p>
      </dsp:txBody>
      <dsp:txXfrm>
        <a:off x="46" y="293732"/>
        <a:ext cx="4430901" cy="1772360"/>
      </dsp:txXfrm>
    </dsp:sp>
    <dsp:sp modelId="{C7AC2132-7178-4764-B884-DDB892DA3E26}">
      <dsp:nvSpPr>
        <dsp:cNvPr id="0" name=""/>
        <dsp:cNvSpPr/>
      </dsp:nvSpPr>
      <dsp:spPr>
        <a:xfrm>
          <a:off x="46" y="2066092"/>
          <a:ext cx="4430901" cy="2944012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Practical and useful in nursery settings</a:t>
          </a:r>
        </a:p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Emphasises interaction and inclusion</a:t>
          </a:r>
        </a:p>
        <a:p>
          <a:pPr marL="171450" lvl="1" indent="-171450" algn="l" defTabSz="8001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Matches EYFS framework</a:t>
          </a:r>
        </a:p>
      </dsp:txBody>
      <dsp:txXfrm>
        <a:off x="46" y="2066092"/>
        <a:ext cx="4430901" cy="2944012"/>
      </dsp:txXfrm>
    </dsp:sp>
    <dsp:sp modelId="{AEEFCE0B-E699-4646-A618-07F71094C923}">
      <dsp:nvSpPr>
        <dsp:cNvPr id="0" name=""/>
        <dsp:cNvSpPr/>
      </dsp:nvSpPr>
      <dsp:spPr>
        <a:xfrm>
          <a:off x="5051273" y="293732"/>
          <a:ext cx="4430901" cy="1772360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Limitations</a:t>
          </a:r>
          <a:endParaRPr lang="en-GB" sz="2400" kern="1200" dirty="0"/>
        </a:p>
      </dsp:txBody>
      <dsp:txXfrm>
        <a:off x="5051273" y="293732"/>
        <a:ext cx="4430901" cy="1772360"/>
      </dsp:txXfrm>
    </dsp:sp>
    <dsp:sp modelId="{584DC6AC-C36A-442E-ADB1-D8898DD1841A}">
      <dsp:nvSpPr>
        <dsp:cNvPr id="0" name=""/>
        <dsp:cNvSpPr/>
      </dsp:nvSpPr>
      <dsp:spPr>
        <a:xfrm>
          <a:off x="5051273" y="2066092"/>
          <a:ext cx="4430901" cy="2944012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008" tIns="64008" rIns="85344" bIns="96012" numCol="1" spcCol="1270" anchor="t" anchorCtr="0">
          <a:noAutofit/>
        </a:bodyPr>
        <a:lstStyle/>
        <a:p>
          <a:pPr marL="114300" lvl="1" indent="-114300" algn="l" defTabSz="5334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1200" kern="1200" dirty="0"/>
        </a:p>
        <a:p>
          <a:pPr marL="228600" lvl="1" indent="-228600" algn="l" defTabSz="8890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/>
            <a:t>Less focus on biology/individual differences</a:t>
          </a:r>
          <a:endParaRPr lang="en-GB" sz="2000" kern="1200" dirty="0"/>
        </a:p>
        <a:p>
          <a:pPr marL="228600" lvl="1" indent="-228600" algn="l" defTabSz="8890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Hard to measure ZPD in real life</a:t>
          </a:r>
        </a:p>
        <a:p>
          <a:pPr marL="228600" lvl="1" indent="-228600" algn="l" defTabSz="8890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Can rely too much on adult-led learning</a:t>
          </a:r>
        </a:p>
      </dsp:txBody>
      <dsp:txXfrm>
        <a:off x="5051273" y="2066092"/>
        <a:ext cx="4430901" cy="29440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7B86346-59A2-4282-9A64-05524C79D8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61D54C-AFC8-47F5-B030-A8ED60D0880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36B27D-C1ED-4C55-9062-2279210E96ED}" type="datetime1">
              <a:rPr lang="en-GB" smtClean="0"/>
              <a:t>06/10/2025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3D8396-DC49-433C-84C0-BD573781E57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DA06B3-9442-49D9-BE03-080DCCEA199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C5AD26-F754-4E27-9D95-B069583ABB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0840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61EAF8-BEF3-4EDD-99CF-6435314FE1C9}" type="datetime1">
              <a:rPr lang="en-GB" smtClean="0"/>
              <a:pPr/>
              <a:t>06/10/2025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5939589-3E79-4C82-AA4A-FE78234FAA59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1949689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2726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9722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0160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0736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5366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0572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73087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5072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F4A16D-024E-85BC-E4D7-B37C2B335D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C5EF937-02AF-3FA2-E8E0-FC8E74F6A1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C3C851-D2C6-0DE3-C66B-0E3C068811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AA076E-3CD5-673C-2B39-8A195CDA2E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1606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678E1A-C5CA-279D-A44D-FE5D83914E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9F95D2-7C9C-9B79-FC2B-A3F4B64167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343728-6BAE-256A-11F6-93606A86E79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635BD4-A064-54DC-FEB2-74C2BF66F1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5939589-3E79-4C82-AA4A-FE78234FAA59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1024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rtlCol="0" anchor="b"/>
          <a:lstStyle>
            <a:lvl1pPr algn="l">
              <a:defRPr sz="6000" b="1" i="0" cap="all" baseline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rtlCol="0"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1B787A8-0D67-4B7E-9B48-86BD906AB6B5}"/>
              </a:ext>
            </a:extLst>
          </p:cNvPr>
          <p:cNvCxnSpPr>
            <a:cxnSpLocks/>
          </p:cNvCxnSpPr>
          <p:nvPr/>
        </p:nvCxnSpPr>
        <p:spPr>
          <a:xfrm>
            <a:off x="715890" y="1114050"/>
            <a:ext cx="0" cy="5735637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9780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 Slide">
    <p:bg>
      <p:bgPr>
        <a:gradFill>
          <a:gsLst>
            <a:gs pos="100000">
              <a:schemeClr val="accent4"/>
            </a:gs>
            <a:gs pos="0">
              <a:schemeClr val="accent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8448" y="594360"/>
            <a:ext cx="6272784" cy="2843784"/>
          </a:xfrm>
        </p:spPr>
        <p:txBody>
          <a:bodyPr rtlCol="0" anchor="b"/>
          <a:lstStyle>
            <a:lvl1pPr algn="l">
              <a:defRPr sz="5400" b="1" i="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41848" y="4700016"/>
            <a:ext cx="5093208" cy="1197864"/>
          </a:xfrm>
        </p:spPr>
        <p:txBody>
          <a:bodyPr rtlCol="0">
            <a:norm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E825845-66DD-4B77-A729-CD97D156FE6C}"/>
              </a:ext>
            </a:extLst>
          </p:cNvPr>
          <p:cNvCxnSpPr>
            <a:cxnSpLocks/>
          </p:cNvCxnSpPr>
          <p:nvPr userDrawn="1"/>
        </p:nvCxnSpPr>
        <p:spPr>
          <a:xfrm>
            <a:off x="1301262" y="3496322"/>
            <a:ext cx="0" cy="335280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Graphic 12">
            <a:extLst>
              <a:ext uri="{FF2B5EF4-FFF2-40B4-BE49-F238E27FC236}">
                <a16:creationId xmlns:a16="http://schemas.microsoft.com/office/drawing/2014/main" id="{818B4386-1FCF-4ACE-BE25-AF9CC5E2256F}"/>
              </a:ext>
            </a:extLst>
          </p:cNvPr>
          <p:cNvSpPr/>
          <p:nvPr userDrawn="1"/>
        </p:nvSpPr>
        <p:spPr>
          <a:xfrm>
            <a:off x="8217780" y="2973840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1" name="Graphic 13">
            <a:extLst>
              <a:ext uri="{FF2B5EF4-FFF2-40B4-BE49-F238E27FC236}">
                <a16:creationId xmlns:a16="http://schemas.microsoft.com/office/drawing/2014/main" id="{19319560-50ED-4963-A2CF-74663239D426}"/>
              </a:ext>
            </a:extLst>
          </p:cNvPr>
          <p:cNvSpPr/>
          <p:nvPr userDrawn="1"/>
        </p:nvSpPr>
        <p:spPr>
          <a:xfrm>
            <a:off x="7859002" y="2744546"/>
            <a:ext cx="139038" cy="139038"/>
          </a:xfrm>
          <a:custGeom>
            <a:avLst/>
            <a:gdLst>
              <a:gd name="connsiteX0" fmla="*/ 129601 w 139038"/>
              <a:gd name="connsiteY0" fmla="*/ 60082 h 139038"/>
              <a:gd name="connsiteX1" fmla="*/ 78956 w 139038"/>
              <a:gd name="connsiteY1" fmla="*/ 60082 h 139038"/>
              <a:gd name="connsiteX2" fmla="*/ 78956 w 139038"/>
              <a:gd name="connsiteY2" fmla="*/ 9437 h 139038"/>
              <a:gd name="connsiteX3" fmla="*/ 69519 w 139038"/>
              <a:gd name="connsiteY3" fmla="*/ 0 h 139038"/>
              <a:gd name="connsiteX4" fmla="*/ 60082 w 139038"/>
              <a:gd name="connsiteY4" fmla="*/ 9437 h 139038"/>
              <a:gd name="connsiteX5" fmla="*/ 60082 w 139038"/>
              <a:gd name="connsiteY5" fmla="*/ 60082 h 139038"/>
              <a:gd name="connsiteX6" fmla="*/ 9437 w 139038"/>
              <a:gd name="connsiteY6" fmla="*/ 60082 h 139038"/>
              <a:gd name="connsiteX7" fmla="*/ 0 w 139038"/>
              <a:gd name="connsiteY7" fmla="*/ 69519 h 139038"/>
              <a:gd name="connsiteX8" fmla="*/ 9437 w 139038"/>
              <a:gd name="connsiteY8" fmla="*/ 78956 h 139038"/>
              <a:gd name="connsiteX9" fmla="*/ 60082 w 139038"/>
              <a:gd name="connsiteY9" fmla="*/ 78956 h 139038"/>
              <a:gd name="connsiteX10" fmla="*/ 60082 w 139038"/>
              <a:gd name="connsiteY10" fmla="*/ 129601 h 139038"/>
              <a:gd name="connsiteX11" fmla="*/ 69519 w 139038"/>
              <a:gd name="connsiteY11" fmla="*/ 139038 h 139038"/>
              <a:gd name="connsiteX12" fmla="*/ 78956 w 139038"/>
              <a:gd name="connsiteY12" fmla="*/ 129601 h 139038"/>
              <a:gd name="connsiteX13" fmla="*/ 78956 w 139038"/>
              <a:gd name="connsiteY13" fmla="*/ 78956 h 139038"/>
              <a:gd name="connsiteX14" fmla="*/ 129601 w 139038"/>
              <a:gd name="connsiteY14" fmla="*/ 78956 h 139038"/>
              <a:gd name="connsiteX15" fmla="*/ 139038 w 139038"/>
              <a:gd name="connsiteY15" fmla="*/ 69519 h 139038"/>
              <a:gd name="connsiteX16" fmla="*/ 129601 w 139038"/>
              <a:gd name="connsiteY16" fmla="*/ 60082 h 139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8" h="139038">
                <a:moveTo>
                  <a:pt x="129601" y="60082"/>
                </a:moveTo>
                <a:lnTo>
                  <a:pt x="78956" y="60082"/>
                </a:lnTo>
                <a:lnTo>
                  <a:pt x="78956" y="9437"/>
                </a:lnTo>
                <a:cubicBezTo>
                  <a:pt x="78956" y="4225"/>
                  <a:pt x="74731" y="0"/>
                  <a:pt x="69519" y="0"/>
                </a:cubicBezTo>
                <a:cubicBezTo>
                  <a:pt x="64307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7"/>
                  <a:pt x="0" y="69519"/>
                </a:cubicBezTo>
                <a:cubicBezTo>
                  <a:pt x="0" y="74731"/>
                  <a:pt x="4225" y="78956"/>
                  <a:pt x="9437" y="78956"/>
                </a:cubicBezTo>
                <a:lnTo>
                  <a:pt x="60082" y="78956"/>
                </a:lnTo>
                <a:lnTo>
                  <a:pt x="60082" y="129601"/>
                </a:lnTo>
                <a:cubicBezTo>
                  <a:pt x="60082" y="134813"/>
                  <a:pt x="64307" y="139038"/>
                  <a:pt x="69519" y="139038"/>
                </a:cubicBezTo>
                <a:cubicBezTo>
                  <a:pt x="74731" y="139038"/>
                  <a:pt x="78956" y="134813"/>
                  <a:pt x="78956" y="129601"/>
                </a:cubicBezTo>
                <a:lnTo>
                  <a:pt x="78956" y="78956"/>
                </a:lnTo>
                <a:lnTo>
                  <a:pt x="129601" y="78956"/>
                </a:lnTo>
                <a:cubicBezTo>
                  <a:pt x="134813" y="78956"/>
                  <a:pt x="139038" y="74731"/>
                  <a:pt x="139038" y="69519"/>
                </a:cubicBezTo>
                <a:cubicBezTo>
                  <a:pt x="139038" y="64307"/>
                  <a:pt x="134813" y="60082"/>
                  <a:pt x="129601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3" name="Graphic 15">
            <a:extLst>
              <a:ext uri="{FF2B5EF4-FFF2-40B4-BE49-F238E27FC236}">
                <a16:creationId xmlns:a16="http://schemas.microsoft.com/office/drawing/2014/main" id="{E5ABBDAD-943D-48F3-9C80-B29C48966C79}"/>
              </a:ext>
            </a:extLst>
          </p:cNvPr>
          <p:cNvSpPr/>
          <p:nvPr userDrawn="1"/>
        </p:nvSpPr>
        <p:spPr>
          <a:xfrm>
            <a:off x="7843462" y="3198265"/>
            <a:ext cx="127713" cy="127713"/>
          </a:xfrm>
          <a:custGeom>
            <a:avLst/>
            <a:gdLst>
              <a:gd name="connsiteX0" fmla="*/ 63857 w 127713"/>
              <a:gd name="connsiteY0" fmla="*/ 18874 h 127713"/>
              <a:gd name="connsiteX1" fmla="*/ 108839 w 127713"/>
              <a:gd name="connsiteY1" fmla="*/ 63857 h 127713"/>
              <a:gd name="connsiteX2" fmla="*/ 63857 w 127713"/>
              <a:gd name="connsiteY2" fmla="*/ 108839 h 127713"/>
              <a:gd name="connsiteX3" fmla="*/ 18874 w 127713"/>
              <a:gd name="connsiteY3" fmla="*/ 63857 h 127713"/>
              <a:gd name="connsiteX4" fmla="*/ 63857 w 127713"/>
              <a:gd name="connsiteY4" fmla="*/ 18874 h 127713"/>
              <a:gd name="connsiteX5" fmla="*/ 63857 w 127713"/>
              <a:gd name="connsiteY5" fmla="*/ 0 h 127713"/>
              <a:gd name="connsiteX6" fmla="*/ 0 w 127713"/>
              <a:gd name="connsiteY6" fmla="*/ 63857 h 127713"/>
              <a:gd name="connsiteX7" fmla="*/ 63857 w 127713"/>
              <a:gd name="connsiteY7" fmla="*/ 127713 h 127713"/>
              <a:gd name="connsiteX8" fmla="*/ 127713 w 127713"/>
              <a:gd name="connsiteY8" fmla="*/ 63857 h 127713"/>
              <a:gd name="connsiteX9" fmla="*/ 63857 w 127713"/>
              <a:gd name="connsiteY9" fmla="*/ 0 h 12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3" h="127713">
                <a:moveTo>
                  <a:pt x="63857" y="18874"/>
                </a:moveTo>
                <a:cubicBezTo>
                  <a:pt x="88700" y="18874"/>
                  <a:pt x="108839" y="39013"/>
                  <a:pt x="108839" y="63857"/>
                </a:cubicBezTo>
                <a:cubicBezTo>
                  <a:pt x="108839" y="88700"/>
                  <a:pt x="88700" y="108839"/>
                  <a:pt x="63857" y="108839"/>
                </a:cubicBezTo>
                <a:cubicBezTo>
                  <a:pt x="39013" y="108839"/>
                  <a:pt x="18874" y="88700"/>
                  <a:pt x="18874" y="63857"/>
                </a:cubicBezTo>
                <a:cubicBezTo>
                  <a:pt x="18898" y="39023"/>
                  <a:pt x="39023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3"/>
                  <a:pt x="63857" y="127713"/>
                </a:cubicBezTo>
                <a:cubicBezTo>
                  <a:pt x="99124" y="127713"/>
                  <a:pt x="127713" y="99124"/>
                  <a:pt x="127713" y="63857"/>
                </a:cubicBezTo>
                <a:cubicBezTo>
                  <a:pt x="127713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137906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bg>
      <p:bgPr>
        <a:gradFill>
          <a:gsLst>
            <a:gs pos="100000">
              <a:schemeClr val="accent4"/>
            </a:gs>
            <a:gs pos="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34120D15-E48C-4FBE-BB95-24DB36D9F45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366432" y="2530058"/>
            <a:ext cx="3707972" cy="3707971"/>
          </a:xfrm>
          <a:custGeom>
            <a:avLst/>
            <a:gdLst>
              <a:gd name="connsiteX0" fmla="*/ 1853986 w 3707972"/>
              <a:gd name="connsiteY0" fmla="*/ 0 h 3707971"/>
              <a:gd name="connsiteX1" fmla="*/ 3707972 w 3707972"/>
              <a:gd name="connsiteY1" fmla="*/ 1853986 h 3707971"/>
              <a:gd name="connsiteX2" fmla="*/ 2043545 w 3707972"/>
              <a:gd name="connsiteY2" fmla="*/ 3698400 h 3707971"/>
              <a:gd name="connsiteX3" fmla="*/ 1854006 w 3707972"/>
              <a:gd name="connsiteY3" fmla="*/ 3707971 h 3707971"/>
              <a:gd name="connsiteX4" fmla="*/ 1853966 w 3707972"/>
              <a:gd name="connsiteY4" fmla="*/ 3707971 h 3707971"/>
              <a:gd name="connsiteX5" fmla="*/ 1664427 w 3707972"/>
              <a:gd name="connsiteY5" fmla="*/ 3698400 h 3707971"/>
              <a:gd name="connsiteX6" fmla="*/ 0 w 3707972"/>
              <a:gd name="connsiteY6" fmla="*/ 1853986 h 3707971"/>
              <a:gd name="connsiteX7" fmla="*/ 1853986 w 3707972"/>
              <a:gd name="connsiteY7" fmla="*/ 0 h 3707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07972" h="3707971">
                <a:moveTo>
                  <a:pt x="1853986" y="0"/>
                </a:moveTo>
                <a:cubicBezTo>
                  <a:pt x="2877914" y="0"/>
                  <a:pt x="3707972" y="830058"/>
                  <a:pt x="3707972" y="1853986"/>
                </a:cubicBezTo>
                <a:cubicBezTo>
                  <a:pt x="3707972" y="2813919"/>
                  <a:pt x="2978429" y="3603458"/>
                  <a:pt x="2043545" y="3698400"/>
                </a:cubicBezTo>
                <a:lnTo>
                  <a:pt x="1854006" y="3707971"/>
                </a:lnTo>
                <a:lnTo>
                  <a:pt x="1853966" y="3707971"/>
                </a:lnTo>
                <a:lnTo>
                  <a:pt x="1664427" y="3698400"/>
                </a:lnTo>
                <a:cubicBezTo>
                  <a:pt x="729543" y="3603458"/>
                  <a:pt x="0" y="2813919"/>
                  <a:pt x="0" y="1853986"/>
                </a:cubicBezTo>
                <a:cubicBezTo>
                  <a:pt x="0" y="830058"/>
                  <a:pt x="830058" y="0"/>
                  <a:pt x="1853986" y="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69F227-D21C-48B3-828A-6BFA9585E82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02936" y="585216"/>
            <a:ext cx="5833872" cy="2276856"/>
          </a:xfrm>
        </p:spPr>
        <p:txBody>
          <a:bodyPr rtlCol="0" anchor="b"/>
          <a:lstStyle>
            <a:lvl1pPr algn="r">
              <a:defRPr sz="6000" b="1" cap="all" spc="40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1DFFF-E5C5-43DF-B71C-7270DB97372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8368" y="201168"/>
            <a:ext cx="274320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BC03C0-6EB7-4633-967C-12C35768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548640" y="1938528"/>
            <a:ext cx="278892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FF4306-91CD-4B7B-8A53-34BE8F997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201168"/>
            <a:ext cx="274320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D8DA9DAA-006C-4F4B-980E-E3DF019B24E2}" type="slidenum">
              <a:rPr lang="en-GB" noProof="0" smtClean="0"/>
              <a:pPr/>
              <a:t>‹#›</a:t>
            </a:fld>
            <a:endParaRPr lang="en-GB" noProof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3AE7F8D-AE68-4A83-BAB5-3A97D473CE3C}"/>
              </a:ext>
            </a:extLst>
          </p:cNvPr>
          <p:cNvCxnSpPr>
            <a:cxnSpLocks/>
          </p:cNvCxnSpPr>
          <p:nvPr userDrawn="1"/>
        </p:nvCxnSpPr>
        <p:spPr>
          <a:xfrm>
            <a:off x="856114" y="3503032"/>
            <a:ext cx="0" cy="334609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928810C-E773-43AE-A2A1-4073955CC8D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202936" y="3127248"/>
            <a:ext cx="5833872" cy="3118104"/>
          </a:xfrm>
        </p:spPr>
        <p:txBody>
          <a:bodyPr rtlCol="0"/>
          <a:lstStyle>
            <a:lvl1pPr marL="0" indent="0" algn="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1" name="Graphic 12">
            <a:extLst>
              <a:ext uri="{FF2B5EF4-FFF2-40B4-BE49-F238E27FC236}">
                <a16:creationId xmlns:a16="http://schemas.microsoft.com/office/drawing/2014/main" id="{EA1B6985-3E5A-40F4-9268-D4AB3BBF8C91}"/>
              </a:ext>
            </a:extLst>
          </p:cNvPr>
          <p:cNvSpPr/>
          <p:nvPr userDrawn="1"/>
        </p:nvSpPr>
        <p:spPr>
          <a:xfrm>
            <a:off x="4745394" y="276027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3" name="Graphic 13">
            <a:extLst>
              <a:ext uri="{FF2B5EF4-FFF2-40B4-BE49-F238E27FC236}">
                <a16:creationId xmlns:a16="http://schemas.microsoft.com/office/drawing/2014/main" id="{338BC906-9D03-4280-85E8-21A81BC21D73}"/>
              </a:ext>
            </a:extLst>
          </p:cNvPr>
          <p:cNvSpPr/>
          <p:nvPr userDrawn="1"/>
        </p:nvSpPr>
        <p:spPr>
          <a:xfrm>
            <a:off x="4386614" y="253098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7" name="Graphic 15">
            <a:extLst>
              <a:ext uri="{FF2B5EF4-FFF2-40B4-BE49-F238E27FC236}">
                <a16:creationId xmlns:a16="http://schemas.microsoft.com/office/drawing/2014/main" id="{C5C06D53-C9F6-47E8-BFE1-B8193A1AED8B}"/>
              </a:ext>
            </a:extLst>
          </p:cNvPr>
          <p:cNvSpPr/>
          <p:nvPr userDrawn="1"/>
        </p:nvSpPr>
        <p:spPr>
          <a:xfrm>
            <a:off x="1669987" y="6031572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9076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E62FC6D8-DD87-4B93-8491-43C84EE63FE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51965" y="1665520"/>
            <a:ext cx="4266960" cy="4266968"/>
          </a:xfrm>
          <a:custGeom>
            <a:avLst/>
            <a:gdLst>
              <a:gd name="connsiteX0" fmla="*/ 2133823 w 4266960"/>
              <a:gd name="connsiteY0" fmla="*/ 0 h 4266968"/>
              <a:gd name="connsiteX1" fmla="*/ 4256628 w 4266960"/>
              <a:gd name="connsiteY1" fmla="*/ 1915652 h 4266968"/>
              <a:gd name="connsiteX2" fmla="*/ 4266960 w 4266960"/>
              <a:gd name="connsiteY2" fmla="*/ 2120258 h 4266968"/>
              <a:gd name="connsiteX3" fmla="*/ 4266960 w 4266960"/>
              <a:gd name="connsiteY3" fmla="*/ 2147389 h 4266968"/>
              <a:gd name="connsiteX4" fmla="*/ 4256628 w 4266960"/>
              <a:gd name="connsiteY4" fmla="*/ 2351994 h 4266968"/>
              <a:gd name="connsiteX5" fmla="*/ 2351994 w 4266960"/>
              <a:gd name="connsiteY5" fmla="*/ 4256629 h 4266968"/>
              <a:gd name="connsiteX6" fmla="*/ 2147230 w 4266960"/>
              <a:gd name="connsiteY6" fmla="*/ 4266968 h 4266968"/>
              <a:gd name="connsiteX7" fmla="*/ 2120416 w 4266960"/>
              <a:gd name="connsiteY7" fmla="*/ 4266968 h 4266968"/>
              <a:gd name="connsiteX8" fmla="*/ 1915652 w 4266960"/>
              <a:gd name="connsiteY8" fmla="*/ 4256629 h 4266968"/>
              <a:gd name="connsiteX9" fmla="*/ 0 w 4266960"/>
              <a:gd name="connsiteY9" fmla="*/ 2133823 h 4266968"/>
              <a:gd name="connsiteX10" fmla="*/ 2133823 w 4266960"/>
              <a:gd name="connsiteY10" fmla="*/ 0 h 42669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266960" h="4266968">
                <a:moveTo>
                  <a:pt x="2133823" y="0"/>
                </a:moveTo>
                <a:cubicBezTo>
                  <a:pt x="3238644" y="0"/>
                  <a:pt x="4147355" y="839660"/>
                  <a:pt x="4256628" y="1915652"/>
                </a:cubicBezTo>
                <a:lnTo>
                  <a:pt x="4266960" y="2120258"/>
                </a:lnTo>
                <a:lnTo>
                  <a:pt x="4266960" y="2147389"/>
                </a:lnTo>
                <a:lnTo>
                  <a:pt x="4256628" y="2351994"/>
                </a:lnTo>
                <a:cubicBezTo>
                  <a:pt x="4154640" y="3356254"/>
                  <a:pt x="3356253" y="4154640"/>
                  <a:pt x="2351994" y="4256629"/>
                </a:cubicBezTo>
                <a:lnTo>
                  <a:pt x="2147230" y="4266968"/>
                </a:lnTo>
                <a:lnTo>
                  <a:pt x="2120416" y="4266968"/>
                </a:lnTo>
                <a:lnTo>
                  <a:pt x="1915652" y="4256629"/>
                </a:lnTo>
                <a:cubicBezTo>
                  <a:pt x="839660" y="4147356"/>
                  <a:pt x="0" y="3238645"/>
                  <a:pt x="0" y="2133823"/>
                </a:cubicBezTo>
                <a:cubicBezTo>
                  <a:pt x="0" y="955346"/>
                  <a:pt x="955346" y="0"/>
                  <a:pt x="2133823" y="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96CF8C-1EA0-4E47-AC60-CAC3B80A3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1335024"/>
            <a:ext cx="6190488" cy="1179576"/>
          </a:xfrm>
        </p:spPr>
        <p:txBody>
          <a:bodyPr lIns="91440" tIns="45720" rIns="91440" bIns="45720" rtlCol="0" anchor="b"/>
          <a:lstStyle>
            <a:lvl1pPr>
              <a:defRPr sz="5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CABF8-19D8-4F3C-994F-4D35EC7A2C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0392" y="2825496"/>
            <a:ext cx="6190488" cy="3346704"/>
          </a:xfrm>
        </p:spPr>
        <p:txBody>
          <a:bodyPr rtlCol="0"/>
          <a:lstStyle>
            <a:lvl1pPr marL="0" indent="0">
              <a:lnSpc>
                <a:spcPct val="110000"/>
              </a:lnSpc>
              <a:buNone/>
              <a:defRPr sz="2000"/>
            </a:lvl1pPr>
            <a:lvl2pPr marL="228600">
              <a:defRPr sz="1800"/>
            </a:lvl2pPr>
            <a:lvl3pPr marL="457200">
              <a:defRPr sz="1600"/>
            </a:lvl3pPr>
            <a:lvl4pPr marL="685800"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7BB2D-4E2C-4490-A2A3-4B68BCC5D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0F15D-DD72-46D5-BF0F-F50647107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7964424" y="621792"/>
            <a:ext cx="4114800" cy="365125"/>
          </a:xfrm>
        </p:spPr>
        <p:txBody>
          <a:bodyPr rtlCol="0"/>
          <a:lstStyle>
            <a:lvl1pPr>
              <a:defRPr baseline="0">
                <a:solidFill>
                  <a:schemeClr val="accent2"/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FD4D-815A-431C-ADEF-DE6F236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 rtl="0"/>
            <a:fld id="{D8DA9DAA-006C-4F4B-980E-E3DF019B24E2}" type="slidenum">
              <a:rPr lang="en-GB" noProof="0" smtClean="0"/>
              <a:pPr/>
              <a:t>‹#›</a:t>
            </a:fld>
            <a:endParaRPr lang="en-GB" noProof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A8B3D0E-ED3F-46FA-AE79-5FEFDE9168E3}"/>
              </a:ext>
            </a:extLst>
          </p:cNvPr>
          <p:cNvCxnSpPr>
            <a:cxnSpLocks/>
          </p:cNvCxnSpPr>
          <p:nvPr userDrawn="1"/>
        </p:nvCxnSpPr>
        <p:spPr>
          <a:xfrm>
            <a:off x="0" y="806470"/>
            <a:ext cx="7903723" cy="0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08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Graphic 10">
            <a:extLst>
              <a:ext uri="{FF2B5EF4-FFF2-40B4-BE49-F238E27FC236}">
                <a16:creationId xmlns:a16="http://schemas.microsoft.com/office/drawing/2014/main" id="{AAD06B87-D9B2-4F94-B734-A8F039A2033F}"/>
              </a:ext>
            </a:extLst>
          </p:cNvPr>
          <p:cNvSpPr/>
          <p:nvPr userDrawn="1"/>
        </p:nvSpPr>
        <p:spPr>
          <a:xfrm>
            <a:off x="11281590" y="2070656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9" name="Graphic 11">
            <a:extLst>
              <a:ext uri="{FF2B5EF4-FFF2-40B4-BE49-F238E27FC236}">
                <a16:creationId xmlns:a16="http://schemas.microsoft.com/office/drawing/2014/main" id="{BB13A13C-36EA-4B13-9175-C5FE95B34D33}"/>
              </a:ext>
            </a:extLst>
          </p:cNvPr>
          <p:cNvSpPr/>
          <p:nvPr userDrawn="1"/>
        </p:nvSpPr>
        <p:spPr>
          <a:xfrm>
            <a:off x="10969280" y="1780012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897111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ection Header">
    <p:bg>
      <p:bgPr>
        <a:gradFill>
          <a:gsLst>
            <a:gs pos="100000">
              <a:schemeClr val="accent4"/>
            </a:gs>
            <a:gs pos="0">
              <a:schemeClr val="accent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463040"/>
            <a:ext cx="9144000" cy="2340864"/>
          </a:xfrm>
        </p:spPr>
        <p:txBody>
          <a:bodyPr rtlCol="0" anchor="b">
            <a:normAutofit/>
          </a:bodyPr>
          <a:lstStyle>
            <a:lvl1pPr algn="ctr">
              <a:defRPr sz="6000" b="1" i="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7048" y="3858768"/>
            <a:ext cx="9144000" cy="1325880"/>
          </a:xfrm>
        </p:spPr>
        <p:txBody>
          <a:bodyPr rtlCol="0"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Graphic 12">
            <a:extLst>
              <a:ext uri="{FF2B5EF4-FFF2-40B4-BE49-F238E27FC236}">
                <a16:creationId xmlns:a16="http://schemas.microsoft.com/office/drawing/2014/main" id="{8A41917E-4B97-447C-98AB-970D625F1DE6}"/>
              </a:ext>
            </a:extLst>
          </p:cNvPr>
          <p:cNvSpPr/>
          <p:nvPr userDrawn="1"/>
        </p:nvSpPr>
        <p:spPr>
          <a:xfrm>
            <a:off x="10772266" y="3054359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5" name="Graphic 13">
            <a:extLst>
              <a:ext uri="{FF2B5EF4-FFF2-40B4-BE49-F238E27FC236}">
                <a16:creationId xmlns:a16="http://schemas.microsoft.com/office/drawing/2014/main" id="{3B3FD238-4561-4AF8-A1F1-185B0CAFE2AC}"/>
              </a:ext>
            </a:extLst>
          </p:cNvPr>
          <p:cNvSpPr/>
          <p:nvPr userDrawn="1"/>
        </p:nvSpPr>
        <p:spPr>
          <a:xfrm>
            <a:off x="10724364" y="2515838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6" name="Graphic 15">
            <a:extLst>
              <a:ext uri="{FF2B5EF4-FFF2-40B4-BE49-F238E27FC236}">
                <a16:creationId xmlns:a16="http://schemas.microsoft.com/office/drawing/2014/main" id="{BAB9414C-AE69-4648-873E-9CE6B2DF8A71}"/>
              </a:ext>
            </a:extLst>
          </p:cNvPr>
          <p:cNvSpPr/>
          <p:nvPr userDrawn="1"/>
        </p:nvSpPr>
        <p:spPr>
          <a:xfrm>
            <a:off x="11024834" y="2787572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7" name="Graphic 22">
            <a:extLst>
              <a:ext uri="{FF2B5EF4-FFF2-40B4-BE49-F238E27FC236}">
                <a16:creationId xmlns:a16="http://schemas.microsoft.com/office/drawing/2014/main" id="{3BF75235-4E6E-4184-82A5-EE6FE7993BBC}"/>
              </a:ext>
            </a:extLst>
          </p:cNvPr>
          <p:cNvSpPr/>
          <p:nvPr userDrawn="1"/>
        </p:nvSpPr>
        <p:spPr>
          <a:xfrm>
            <a:off x="1261869" y="2633448"/>
            <a:ext cx="151536" cy="151536"/>
          </a:xfrm>
          <a:custGeom>
            <a:avLst/>
            <a:gdLst>
              <a:gd name="connsiteX0" fmla="*/ 141251 w 151536"/>
              <a:gd name="connsiteY0" fmla="*/ 65483 h 151536"/>
              <a:gd name="connsiteX1" fmla="*/ 86053 w 151536"/>
              <a:gd name="connsiteY1" fmla="*/ 65483 h 151536"/>
              <a:gd name="connsiteX2" fmla="*/ 86053 w 151536"/>
              <a:gd name="connsiteY2" fmla="*/ 10285 h 151536"/>
              <a:gd name="connsiteX3" fmla="*/ 75768 w 151536"/>
              <a:gd name="connsiteY3" fmla="*/ 0 h 151536"/>
              <a:gd name="connsiteX4" fmla="*/ 65483 w 151536"/>
              <a:gd name="connsiteY4" fmla="*/ 10285 h 151536"/>
              <a:gd name="connsiteX5" fmla="*/ 65483 w 151536"/>
              <a:gd name="connsiteY5" fmla="*/ 65483 h 151536"/>
              <a:gd name="connsiteX6" fmla="*/ 10285 w 151536"/>
              <a:gd name="connsiteY6" fmla="*/ 65483 h 151536"/>
              <a:gd name="connsiteX7" fmla="*/ 0 w 151536"/>
              <a:gd name="connsiteY7" fmla="*/ 75768 h 151536"/>
              <a:gd name="connsiteX8" fmla="*/ 10285 w 151536"/>
              <a:gd name="connsiteY8" fmla="*/ 86053 h 151536"/>
              <a:gd name="connsiteX9" fmla="*/ 65483 w 151536"/>
              <a:gd name="connsiteY9" fmla="*/ 86053 h 151536"/>
              <a:gd name="connsiteX10" fmla="*/ 65483 w 151536"/>
              <a:gd name="connsiteY10" fmla="*/ 141251 h 151536"/>
              <a:gd name="connsiteX11" fmla="*/ 75768 w 151536"/>
              <a:gd name="connsiteY11" fmla="*/ 151536 h 151536"/>
              <a:gd name="connsiteX12" fmla="*/ 86053 w 151536"/>
              <a:gd name="connsiteY12" fmla="*/ 141251 h 151536"/>
              <a:gd name="connsiteX13" fmla="*/ 86053 w 151536"/>
              <a:gd name="connsiteY13" fmla="*/ 86053 h 151536"/>
              <a:gd name="connsiteX14" fmla="*/ 141251 w 151536"/>
              <a:gd name="connsiteY14" fmla="*/ 86053 h 151536"/>
              <a:gd name="connsiteX15" fmla="*/ 151536 w 151536"/>
              <a:gd name="connsiteY15" fmla="*/ 75768 h 151536"/>
              <a:gd name="connsiteX16" fmla="*/ 141251 w 151536"/>
              <a:gd name="connsiteY16" fmla="*/ 65483 h 15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1536" h="151536">
                <a:moveTo>
                  <a:pt x="141251" y="65483"/>
                </a:moveTo>
                <a:lnTo>
                  <a:pt x="86053" y="65483"/>
                </a:lnTo>
                <a:lnTo>
                  <a:pt x="86053" y="10285"/>
                </a:lnTo>
                <a:cubicBezTo>
                  <a:pt x="86053" y="4605"/>
                  <a:pt x="81448" y="0"/>
                  <a:pt x="75768" y="0"/>
                </a:cubicBezTo>
                <a:cubicBezTo>
                  <a:pt x="70088" y="0"/>
                  <a:pt x="65483" y="4605"/>
                  <a:pt x="65483" y="10285"/>
                </a:cubicBezTo>
                <a:lnTo>
                  <a:pt x="65483" y="65483"/>
                </a:lnTo>
                <a:lnTo>
                  <a:pt x="10285" y="65483"/>
                </a:lnTo>
                <a:cubicBezTo>
                  <a:pt x="4605" y="65483"/>
                  <a:pt x="0" y="70088"/>
                  <a:pt x="0" y="75768"/>
                </a:cubicBezTo>
                <a:cubicBezTo>
                  <a:pt x="0" y="81448"/>
                  <a:pt x="4605" y="86053"/>
                  <a:pt x="10285" y="86053"/>
                </a:cubicBezTo>
                <a:lnTo>
                  <a:pt x="65483" y="86053"/>
                </a:lnTo>
                <a:lnTo>
                  <a:pt x="65483" y="141251"/>
                </a:lnTo>
                <a:cubicBezTo>
                  <a:pt x="65483" y="146931"/>
                  <a:pt x="70088" y="151536"/>
                  <a:pt x="75768" y="151536"/>
                </a:cubicBezTo>
                <a:cubicBezTo>
                  <a:pt x="81448" y="151536"/>
                  <a:pt x="86053" y="146931"/>
                  <a:pt x="86053" y="141251"/>
                </a:cubicBezTo>
                <a:lnTo>
                  <a:pt x="86053" y="86053"/>
                </a:lnTo>
                <a:lnTo>
                  <a:pt x="141251" y="86053"/>
                </a:lnTo>
                <a:cubicBezTo>
                  <a:pt x="146931" y="86053"/>
                  <a:pt x="151536" y="81448"/>
                  <a:pt x="151536" y="75768"/>
                </a:cubicBezTo>
                <a:cubicBezTo>
                  <a:pt x="151536" y="70088"/>
                  <a:pt x="146931" y="65483"/>
                  <a:pt x="141251" y="65483"/>
                </a:cubicBezTo>
                <a:close/>
              </a:path>
            </a:pathLst>
          </a:custGeom>
          <a:solidFill>
            <a:schemeClr val="bg1"/>
          </a:solidFill>
          <a:ln w="646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1" name="Graphic 21">
            <a:extLst>
              <a:ext uri="{FF2B5EF4-FFF2-40B4-BE49-F238E27FC236}">
                <a16:creationId xmlns:a16="http://schemas.microsoft.com/office/drawing/2014/main" id="{E66FE37C-2F4B-42DA-BFF6-92DD00BDC49B}"/>
              </a:ext>
            </a:extLst>
          </p:cNvPr>
          <p:cNvSpPr/>
          <p:nvPr userDrawn="1"/>
        </p:nvSpPr>
        <p:spPr>
          <a:xfrm>
            <a:off x="1064053" y="3083338"/>
            <a:ext cx="95759" cy="95759"/>
          </a:xfrm>
          <a:custGeom>
            <a:avLst/>
            <a:gdLst>
              <a:gd name="connsiteX0" fmla="*/ 95759 w 95759"/>
              <a:gd name="connsiteY0" fmla="*/ 47880 h 95759"/>
              <a:gd name="connsiteX1" fmla="*/ 47880 w 95759"/>
              <a:gd name="connsiteY1" fmla="*/ 95759 h 95759"/>
              <a:gd name="connsiteX2" fmla="*/ 0 w 95759"/>
              <a:gd name="connsiteY2" fmla="*/ 47880 h 95759"/>
              <a:gd name="connsiteX3" fmla="*/ 47880 w 95759"/>
              <a:gd name="connsiteY3" fmla="*/ 0 h 95759"/>
              <a:gd name="connsiteX4" fmla="*/ 95759 w 95759"/>
              <a:gd name="connsiteY4" fmla="*/ 47880 h 95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759" h="95759">
                <a:moveTo>
                  <a:pt x="95759" y="47880"/>
                </a:moveTo>
                <a:cubicBezTo>
                  <a:pt x="95759" y="74323"/>
                  <a:pt x="74323" y="95759"/>
                  <a:pt x="47880" y="95759"/>
                </a:cubicBezTo>
                <a:cubicBezTo>
                  <a:pt x="21436" y="95759"/>
                  <a:pt x="0" y="74323"/>
                  <a:pt x="0" y="47880"/>
                </a:cubicBezTo>
                <a:cubicBezTo>
                  <a:pt x="0" y="21436"/>
                  <a:pt x="21436" y="0"/>
                  <a:pt x="47880" y="0"/>
                </a:cubicBezTo>
                <a:cubicBezTo>
                  <a:pt x="74323" y="0"/>
                  <a:pt x="95759" y="21436"/>
                  <a:pt x="95759" y="47880"/>
                </a:cubicBezTo>
                <a:close/>
              </a:path>
            </a:pathLst>
          </a:custGeom>
          <a:solidFill>
            <a:schemeClr val="bg1"/>
          </a:solidFill>
          <a:ln w="469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3" name="Graphic 23">
            <a:extLst>
              <a:ext uri="{FF2B5EF4-FFF2-40B4-BE49-F238E27FC236}">
                <a16:creationId xmlns:a16="http://schemas.microsoft.com/office/drawing/2014/main" id="{DDD38822-731A-48DA-A8A0-FBBAF7A6D65D}"/>
              </a:ext>
            </a:extLst>
          </p:cNvPr>
          <p:cNvSpPr/>
          <p:nvPr userDrawn="1"/>
        </p:nvSpPr>
        <p:spPr>
          <a:xfrm>
            <a:off x="1413405" y="3492870"/>
            <a:ext cx="108625" cy="108625"/>
          </a:xfrm>
          <a:custGeom>
            <a:avLst/>
            <a:gdLst>
              <a:gd name="connsiteX0" fmla="*/ 54313 w 108625"/>
              <a:gd name="connsiteY0" fmla="*/ 16053 h 108625"/>
              <a:gd name="connsiteX1" fmla="*/ 92572 w 108625"/>
              <a:gd name="connsiteY1" fmla="*/ 54313 h 108625"/>
              <a:gd name="connsiteX2" fmla="*/ 54313 w 108625"/>
              <a:gd name="connsiteY2" fmla="*/ 92572 h 108625"/>
              <a:gd name="connsiteX3" fmla="*/ 16053 w 108625"/>
              <a:gd name="connsiteY3" fmla="*/ 54313 h 108625"/>
              <a:gd name="connsiteX4" fmla="*/ 54313 w 108625"/>
              <a:gd name="connsiteY4" fmla="*/ 16053 h 108625"/>
              <a:gd name="connsiteX5" fmla="*/ 54313 w 108625"/>
              <a:gd name="connsiteY5" fmla="*/ 0 h 108625"/>
              <a:gd name="connsiteX6" fmla="*/ 0 w 108625"/>
              <a:gd name="connsiteY6" fmla="*/ 54313 h 108625"/>
              <a:gd name="connsiteX7" fmla="*/ 54313 w 108625"/>
              <a:gd name="connsiteY7" fmla="*/ 108625 h 108625"/>
              <a:gd name="connsiteX8" fmla="*/ 108625 w 108625"/>
              <a:gd name="connsiteY8" fmla="*/ 54313 h 108625"/>
              <a:gd name="connsiteX9" fmla="*/ 54313 w 108625"/>
              <a:gd name="connsiteY9" fmla="*/ 0 h 10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8625" h="108625">
                <a:moveTo>
                  <a:pt x="54313" y="16053"/>
                </a:moveTo>
                <a:cubicBezTo>
                  <a:pt x="75442" y="16053"/>
                  <a:pt x="92572" y="33182"/>
                  <a:pt x="92572" y="54313"/>
                </a:cubicBezTo>
                <a:cubicBezTo>
                  <a:pt x="92572" y="75442"/>
                  <a:pt x="75442" y="92572"/>
                  <a:pt x="54313" y="92572"/>
                </a:cubicBezTo>
                <a:cubicBezTo>
                  <a:pt x="33182" y="92572"/>
                  <a:pt x="16053" y="75442"/>
                  <a:pt x="16053" y="54313"/>
                </a:cubicBezTo>
                <a:cubicBezTo>
                  <a:pt x="16074" y="33191"/>
                  <a:pt x="33191" y="16074"/>
                  <a:pt x="54313" y="16053"/>
                </a:cubicBezTo>
                <a:moveTo>
                  <a:pt x="54313" y="0"/>
                </a:moveTo>
                <a:cubicBezTo>
                  <a:pt x="24317" y="0"/>
                  <a:pt x="0" y="24317"/>
                  <a:pt x="0" y="54313"/>
                </a:cubicBezTo>
                <a:cubicBezTo>
                  <a:pt x="0" y="84309"/>
                  <a:pt x="24317" y="108625"/>
                  <a:pt x="54313" y="108625"/>
                </a:cubicBezTo>
                <a:cubicBezTo>
                  <a:pt x="84309" y="108625"/>
                  <a:pt x="108625" y="84309"/>
                  <a:pt x="108625" y="54313"/>
                </a:cubicBezTo>
                <a:cubicBezTo>
                  <a:pt x="108625" y="24317"/>
                  <a:pt x="84309" y="0"/>
                  <a:pt x="54313" y="0"/>
                </a:cubicBezTo>
                <a:close/>
              </a:path>
            </a:pathLst>
          </a:custGeom>
          <a:solidFill>
            <a:schemeClr val="bg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442482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6CF8C-1EA0-4E47-AC60-CAC3B80A3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 sz="5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CABF8-19D8-4F3C-994F-4D35EC7A2C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FD4D-815A-431C-ADEF-DE6F236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8DA9DAA-006C-4F4B-980E-E3DF019B24E2}" type="slidenum">
              <a:rPr lang="en-GB" noProof="0" smtClean="0"/>
              <a:t>‹#›</a:t>
            </a:fld>
            <a:endParaRPr lang="en-GB" noProof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C05CAAB-DBA2-4548-AD5F-01BB97FBB207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1745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91656" y="841248"/>
            <a:ext cx="4434840" cy="3236976"/>
          </a:xfrm>
        </p:spPr>
        <p:txBody>
          <a:bodyPr rtlCol="0" anchor="b"/>
          <a:lstStyle>
            <a:lvl1pPr algn="l">
              <a:lnSpc>
                <a:spcPct val="110000"/>
              </a:lnSpc>
              <a:spcBef>
                <a:spcPts val="1000"/>
              </a:spcBef>
              <a:defRPr sz="3600" b="0" i="0" cap="none" baseline="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91655" y="4498848"/>
            <a:ext cx="4434835" cy="510474"/>
          </a:xfrm>
        </p:spPr>
        <p:txBody>
          <a:bodyPr rtlCol="0"/>
          <a:lstStyle>
            <a:lvl1pPr marL="0" indent="0" algn="l">
              <a:lnSpc>
                <a:spcPct val="11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C2A2A-62DB-40C0-8AE7-CB9B98649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9811512" y="1591056"/>
            <a:ext cx="3547872" cy="365125"/>
          </a:xfrm>
        </p:spPr>
        <p:txBody>
          <a:bodyPr rtlCol="0"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01EAA4-F44C-4C1F-B8E3-1A3005300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 rtl="0"/>
            <a:fld id="{D8DA9DAA-006C-4F4B-980E-E3DF019B24E2}" type="slidenum">
              <a:rPr lang="en-GB" noProof="0" smtClean="0"/>
              <a:pPr/>
              <a:t>‹#›</a:t>
            </a:fld>
            <a:endParaRPr lang="en-GB" noProof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939C974-0ED4-4915-BBF7-1FB00C18AD45}"/>
              </a:ext>
            </a:extLst>
          </p:cNvPr>
          <p:cNvCxnSpPr>
            <a:cxnSpLocks/>
          </p:cNvCxnSpPr>
          <p:nvPr userDrawn="1"/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515930B2-E36D-4D05-A6B3-CA1BF61D50CC}"/>
              </a:ext>
            </a:extLst>
          </p:cNvPr>
          <p:cNvSpPr/>
          <p:nvPr userDrawn="1"/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9CEC7E0F-60E8-418B-978D-C607C82E97F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83464" y="301752"/>
            <a:ext cx="5221224" cy="6263640"/>
          </a:xfrm>
        </p:spPr>
        <p:txBody>
          <a:bodyPr rtlCol="0" anchor="ctr"/>
          <a:lstStyle>
            <a:lvl1pPr algn="ctr">
              <a:buNone/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99048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bg>
      <p:bgPr>
        <a:gradFill>
          <a:gsLst>
            <a:gs pos="100000">
              <a:schemeClr val="accent4"/>
            </a:gs>
            <a:gs pos="0">
              <a:schemeClr val="accent2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6CF8C-1EA0-4E47-AC60-CAC3B80A3C5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76072" y="365125"/>
            <a:ext cx="10771632" cy="1325563"/>
          </a:xfrm>
        </p:spPr>
        <p:txBody>
          <a:bodyPr rtlCol="0"/>
          <a:lstStyle>
            <a:lvl1pPr>
              <a:defRPr sz="5400" b="1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CABF8-19D8-4F3C-994F-4D35EC7A2C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072" y="1825625"/>
            <a:ext cx="10771632" cy="4351338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7BB2D-4E2C-4490-A2A3-4B68BCC5D2F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8368" y="6356350"/>
            <a:ext cx="274320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0F15D-DD72-46D5-BF0F-F50647107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503920" y="841248"/>
            <a:ext cx="3630168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FD4D-815A-431C-ADEF-DE6F236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D8DA9DAA-006C-4F4B-980E-E3DF019B24E2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9" name="Graphic 22">
            <a:extLst>
              <a:ext uri="{FF2B5EF4-FFF2-40B4-BE49-F238E27FC236}">
                <a16:creationId xmlns:a16="http://schemas.microsoft.com/office/drawing/2014/main" id="{4EADA2ED-8A8C-4D17-8798-F26BF3B4CE25}"/>
              </a:ext>
            </a:extLst>
          </p:cNvPr>
          <p:cNvSpPr/>
          <p:nvPr userDrawn="1"/>
        </p:nvSpPr>
        <p:spPr>
          <a:xfrm>
            <a:off x="11202264" y="344083"/>
            <a:ext cx="151536" cy="151536"/>
          </a:xfrm>
          <a:custGeom>
            <a:avLst/>
            <a:gdLst>
              <a:gd name="connsiteX0" fmla="*/ 141251 w 151536"/>
              <a:gd name="connsiteY0" fmla="*/ 65483 h 151536"/>
              <a:gd name="connsiteX1" fmla="*/ 86053 w 151536"/>
              <a:gd name="connsiteY1" fmla="*/ 65483 h 151536"/>
              <a:gd name="connsiteX2" fmla="*/ 86053 w 151536"/>
              <a:gd name="connsiteY2" fmla="*/ 10285 h 151536"/>
              <a:gd name="connsiteX3" fmla="*/ 75768 w 151536"/>
              <a:gd name="connsiteY3" fmla="*/ 0 h 151536"/>
              <a:gd name="connsiteX4" fmla="*/ 65483 w 151536"/>
              <a:gd name="connsiteY4" fmla="*/ 10285 h 151536"/>
              <a:gd name="connsiteX5" fmla="*/ 65483 w 151536"/>
              <a:gd name="connsiteY5" fmla="*/ 65483 h 151536"/>
              <a:gd name="connsiteX6" fmla="*/ 10285 w 151536"/>
              <a:gd name="connsiteY6" fmla="*/ 65483 h 151536"/>
              <a:gd name="connsiteX7" fmla="*/ 0 w 151536"/>
              <a:gd name="connsiteY7" fmla="*/ 75768 h 151536"/>
              <a:gd name="connsiteX8" fmla="*/ 10285 w 151536"/>
              <a:gd name="connsiteY8" fmla="*/ 86053 h 151536"/>
              <a:gd name="connsiteX9" fmla="*/ 65483 w 151536"/>
              <a:gd name="connsiteY9" fmla="*/ 86053 h 151536"/>
              <a:gd name="connsiteX10" fmla="*/ 65483 w 151536"/>
              <a:gd name="connsiteY10" fmla="*/ 141251 h 151536"/>
              <a:gd name="connsiteX11" fmla="*/ 75768 w 151536"/>
              <a:gd name="connsiteY11" fmla="*/ 151536 h 151536"/>
              <a:gd name="connsiteX12" fmla="*/ 86053 w 151536"/>
              <a:gd name="connsiteY12" fmla="*/ 141251 h 151536"/>
              <a:gd name="connsiteX13" fmla="*/ 86053 w 151536"/>
              <a:gd name="connsiteY13" fmla="*/ 86053 h 151536"/>
              <a:gd name="connsiteX14" fmla="*/ 141251 w 151536"/>
              <a:gd name="connsiteY14" fmla="*/ 86053 h 151536"/>
              <a:gd name="connsiteX15" fmla="*/ 151536 w 151536"/>
              <a:gd name="connsiteY15" fmla="*/ 75768 h 151536"/>
              <a:gd name="connsiteX16" fmla="*/ 141251 w 151536"/>
              <a:gd name="connsiteY16" fmla="*/ 65483 h 15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1536" h="151536">
                <a:moveTo>
                  <a:pt x="141251" y="65483"/>
                </a:moveTo>
                <a:lnTo>
                  <a:pt x="86053" y="65483"/>
                </a:lnTo>
                <a:lnTo>
                  <a:pt x="86053" y="10285"/>
                </a:lnTo>
                <a:cubicBezTo>
                  <a:pt x="86053" y="4605"/>
                  <a:pt x="81448" y="0"/>
                  <a:pt x="75768" y="0"/>
                </a:cubicBezTo>
                <a:cubicBezTo>
                  <a:pt x="70088" y="0"/>
                  <a:pt x="65483" y="4605"/>
                  <a:pt x="65483" y="10285"/>
                </a:cubicBezTo>
                <a:lnTo>
                  <a:pt x="65483" y="65483"/>
                </a:lnTo>
                <a:lnTo>
                  <a:pt x="10285" y="65483"/>
                </a:lnTo>
                <a:cubicBezTo>
                  <a:pt x="4605" y="65483"/>
                  <a:pt x="0" y="70088"/>
                  <a:pt x="0" y="75768"/>
                </a:cubicBezTo>
                <a:cubicBezTo>
                  <a:pt x="0" y="81448"/>
                  <a:pt x="4605" y="86053"/>
                  <a:pt x="10285" y="86053"/>
                </a:cubicBezTo>
                <a:lnTo>
                  <a:pt x="65483" y="86053"/>
                </a:lnTo>
                <a:lnTo>
                  <a:pt x="65483" y="141251"/>
                </a:lnTo>
                <a:cubicBezTo>
                  <a:pt x="65483" y="146931"/>
                  <a:pt x="70088" y="151536"/>
                  <a:pt x="75768" y="151536"/>
                </a:cubicBezTo>
                <a:cubicBezTo>
                  <a:pt x="81448" y="151536"/>
                  <a:pt x="86053" y="146931"/>
                  <a:pt x="86053" y="141251"/>
                </a:cubicBezTo>
                <a:lnTo>
                  <a:pt x="86053" y="86053"/>
                </a:lnTo>
                <a:lnTo>
                  <a:pt x="141251" y="86053"/>
                </a:lnTo>
                <a:cubicBezTo>
                  <a:pt x="146931" y="86053"/>
                  <a:pt x="151536" y="81448"/>
                  <a:pt x="151536" y="75768"/>
                </a:cubicBezTo>
                <a:cubicBezTo>
                  <a:pt x="151536" y="70088"/>
                  <a:pt x="146931" y="65483"/>
                  <a:pt x="141251" y="65483"/>
                </a:cubicBezTo>
                <a:close/>
              </a:path>
            </a:pathLst>
          </a:custGeom>
          <a:solidFill>
            <a:schemeClr val="bg1"/>
          </a:solidFill>
          <a:ln w="646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1" name="Graphic 23">
            <a:extLst>
              <a:ext uri="{FF2B5EF4-FFF2-40B4-BE49-F238E27FC236}">
                <a16:creationId xmlns:a16="http://schemas.microsoft.com/office/drawing/2014/main" id="{54AB3A25-6605-4446-9E53-ACEECD25E27B}"/>
              </a:ext>
            </a:extLst>
          </p:cNvPr>
          <p:cNvSpPr/>
          <p:nvPr userDrawn="1"/>
        </p:nvSpPr>
        <p:spPr>
          <a:xfrm>
            <a:off x="11563141" y="590910"/>
            <a:ext cx="108625" cy="108625"/>
          </a:xfrm>
          <a:custGeom>
            <a:avLst/>
            <a:gdLst>
              <a:gd name="connsiteX0" fmla="*/ 54313 w 108625"/>
              <a:gd name="connsiteY0" fmla="*/ 16053 h 108625"/>
              <a:gd name="connsiteX1" fmla="*/ 92572 w 108625"/>
              <a:gd name="connsiteY1" fmla="*/ 54313 h 108625"/>
              <a:gd name="connsiteX2" fmla="*/ 54313 w 108625"/>
              <a:gd name="connsiteY2" fmla="*/ 92572 h 108625"/>
              <a:gd name="connsiteX3" fmla="*/ 16053 w 108625"/>
              <a:gd name="connsiteY3" fmla="*/ 54313 h 108625"/>
              <a:gd name="connsiteX4" fmla="*/ 54313 w 108625"/>
              <a:gd name="connsiteY4" fmla="*/ 16053 h 108625"/>
              <a:gd name="connsiteX5" fmla="*/ 54313 w 108625"/>
              <a:gd name="connsiteY5" fmla="*/ 0 h 108625"/>
              <a:gd name="connsiteX6" fmla="*/ 0 w 108625"/>
              <a:gd name="connsiteY6" fmla="*/ 54313 h 108625"/>
              <a:gd name="connsiteX7" fmla="*/ 54313 w 108625"/>
              <a:gd name="connsiteY7" fmla="*/ 108625 h 108625"/>
              <a:gd name="connsiteX8" fmla="*/ 108625 w 108625"/>
              <a:gd name="connsiteY8" fmla="*/ 54313 h 108625"/>
              <a:gd name="connsiteX9" fmla="*/ 54313 w 108625"/>
              <a:gd name="connsiteY9" fmla="*/ 0 h 10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8625" h="108625">
                <a:moveTo>
                  <a:pt x="54313" y="16053"/>
                </a:moveTo>
                <a:cubicBezTo>
                  <a:pt x="75442" y="16053"/>
                  <a:pt x="92572" y="33182"/>
                  <a:pt x="92572" y="54313"/>
                </a:cubicBezTo>
                <a:cubicBezTo>
                  <a:pt x="92572" y="75442"/>
                  <a:pt x="75442" y="92572"/>
                  <a:pt x="54313" y="92572"/>
                </a:cubicBezTo>
                <a:cubicBezTo>
                  <a:pt x="33182" y="92572"/>
                  <a:pt x="16053" y="75442"/>
                  <a:pt x="16053" y="54313"/>
                </a:cubicBezTo>
                <a:cubicBezTo>
                  <a:pt x="16074" y="33191"/>
                  <a:pt x="33191" y="16074"/>
                  <a:pt x="54313" y="16053"/>
                </a:cubicBezTo>
                <a:moveTo>
                  <a:pt x="54313" y="0"/>
                </a:moveTo>
                <a:cubicBezTo>
                  <a:pt x="24317" y="0"/>
                  <a:pt x="0" y="24317"/>
                  <a:pt x="0" y="54313"/>
                </a:cubicBezTo>
                <a:cubicBezTo>
                  <a:pt x="0" y="84309"/>
                  <a:pt x="24317" y="108625"/>
                  <a:pt x="54313" y="108625"/>
                </a:cubicBezTo>
                <a:cubicBezTo>
                  <a:pt x="84309" y="108625"/>
                  <a:pt x="108625" y="84309"/>
                  <a:pt x="108625" y="54313"/>
                </a:cubicBezTo>
                <a:cubicBezTo>
                  <a:pt x="108625" y="24317"/>
                  <a:pt x="84309" y="0"/>
                  <a:pt x="54313" y="0"/>
                </a:cubicBezTo>
                <a:close/>
              </a:path>
            </a:pathLst>
          </a:custGeom>
          <a:solidFill>
            <a:schemeClr val="bg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2263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57166-6921-4546-BA2C-99E464681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5B9122-6371-4049-B57A-33DED7DA2F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44752" y="1825625"/>
            <a:ext cx="4553712" cy="4351338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14555D-0753-4312-A26B-2338813F9B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784848" y="1825625"/>
            <a:ext cx="4553712" cy="4351338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FB7E8F4-3FB3-45AB-A381-9093CA95AAE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Graphic 15">
            <a:extLst>
              <a:ext uri="{FF2B5EF4-FFF2-40B4-BE49-F238E27FC236}">
                <a16:creationId xmlns:a16="http://schemas.microsoft.com/office/drawing/2014/main" id="{D8685329-C6A1-4CB4-8AAE-150D0341F6A2}"/>
              </a:ext>
            </a:extLst>
          </p:cNvPr>
          <p:cNvSpPr/>
          <p:nvPr userDrawn="1"/>
        </p:nvSpPr>
        <p:spPr>
          <a:xfrm>
            <a:off x="10508317" y="492206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2" name="Graphic 16">
            <a:extLst>
              <a:ext uri="{FF2B5EF4-FFF2-40B4-BE49-F238E27FC236}">
                <a16:creationId xmlns:a16="http://schemas.microsoft.com/office/drawing/2014/main" id="{83CE1DAA-30A3-41AE-8AE1-A7EE5C48A6F3}"/>
              </a:ext>
            </a:extLst>
          </p:cNvPr>
          <p:cNvSpPr/>
          <p:nvPr userDrawn="1"/>
        </p:nvSpPr>
        <p:spPr>
          <a:xfrm>
            <a:off x="11477944" y="105558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4" name="Graphic 14">
            <a:extLst>
              <a:ext uri="{FF2B5EF4-FFF2-40B4-BE49-F238E27FC236}">
                <a16:creationId xmlns:a16="http://schemas.microsoft.com/office/drawing/2014/main" id="{065162DD-7ACB-4F9C-90DD-24C743035892}"/>
              </a:ext>
            </a:extLst>
          </p:cNvPr>
          <p:cNvSpPr/>
          <p:nvPr userDrawn="1"/>
        </p:nvSpPr>
        <p:spPr>
          <a:xfrm>
            <a:off x="11241555" y="44663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05288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57AE-3B3B-4261-B912-BF9EB9A58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A2D237-A706-4712-90CA-B04517CBB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44752" y="1681163"/>
            <a:ext cx="4553712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E39CA1-2B6D-427E-9688-9093D5865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44752" y="2505075"/>
            <a:ext cx="4553712" cy="368458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D53357-616B-47F4-944B-F979FE9663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84848" y="1681163"/>
            <a:ext cx="4553712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7EA593-3036-4FB5-94B4-D9431DF048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784848" y="2505075"/>
            <a:ext cx="4553712" cy="368458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60F34ED-DA60-4CC2-B735-B0EC5D9FEA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Graphic 15">
            <a:extLst>
              <a:ext uri="{FF2B5EF4-FFF2-40B4-BE49-F238E27FC236}">
                <a16:creationId xmlns:a16="http://schemas.microsoft.com/office/drawing/2014/main" id="{A9475260-301F-4744-B1DA-7B00F6FB4342}"/>
              </a:ext>
            </a:extLst>
          </p:cNvPr>
          <p:cNvSpPr/>
          <p:nvPr userDrawn="1"/>
        </p:nvSpPr>
        <p:spPr>
          <a:xfrm>
            <a:off x="10508317" y="492206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4" name="Graphic 16">
            <a:extLst>
              <a:ext uri="{FF2B5EF4-FFF2-40B4-BE49-F238E27FC236}">
                <a16:creationId xmlns:a16="http://schemas.microsoft.com/office/drawing/2014/main" id="{9BBD3F4B-0836-48C5-AC68-747456D1DD50}"/>
              </a:ext>
            </a:extLst>
          </p:cNvPr>
          <p:cNvSpPr/>
          <p:nvPr userDrawn="1"/>
        </p:nvSpPr>
        <p:spPr>
          <a:xfrm>
            <a:off x="11477944" y="105558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6" name="Graphic 14">
            <a:extLst>
              <a:ext uri="{FF2B5EF4-FFF2-40B4-BE49-F238E27FC236}">
                <a16:creationId xmlns:a16="http://schemas.microsoft.com/office/drawing/2014/main" id="{9B4398D5-99F4-4F83-AA77-9B4177648CAF}"/>
              </a:ext>
            </a:extLst>
          </p:cNvPr>
          <p:cNvSpPr/>
          <p:nvPr userDrawn="1"/>
        </p:nvSpPr>
        <p:spPr>
          <a:xfrm>
            <a:off x="11241555" y="44663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37595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57AE-3B3B-4261-B912-BF9EB9A58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A2D237-A706-4712-90CA-B04517CBB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44752" y="1681163"/>
            <a:ext cx="2834640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E39CA1-2B6D-427E-9688-9093D5865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44752" y="2505075"/>
            <a:ext cx="2834640" cy="368458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D53357-616B-47F4-944B-F979FE9663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983480" y="1681163"/>
            <a:ext cx="2834640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7EA593-3036-4FB5-94B4-D9431DF048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983480" y="2505075"/>
            <a:ext cx="2834640" cy="368458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60F34ED-DA60-4CC2-B735-B0EC5D9FEA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Graphic 15">
            <a:extLst>
              <a:ext uri="{FF2B5EF4-FFF2-40B4-BE49-F238E27FC236}">
                <a16:creationId xmlns:a16="http://schemas.microsoft.com/office/drawing/2014/main" id="{A9475260-301F-4744-B1DA-7B00F6FB4342}"/>
              </a:ext>
            </a:extLst>
          </p:cNvPr>
          <p:cNvSpPr/>
          <p:nvPr userDrawn="1"/>
        </p:nvSpPr>
        <p:spPr>
          <a:xfrm>
            <a:off x="10508317" y="492206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accent2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4" name="Graphic 16">
            <a:extLst>
              <a:ext uri="{FF2B5EF4-FFF2-40B4-BE49-F238E27FC236}">
                <a16:creationId xmlns:a16="http://schemas.microsoft.com/office/drawing/2014/main" id="{9BBD3F4B-0836-48C5-AC68-747456D1DD50}"/>
              </a:ext>
            </a:extLst>
          </p:cNvPr>
          <p:cNvSpPr/>
          <p:nvPr userDrawn="1"/>
        </p:nvSpPr>
        <p:spPr>
          <a:xfrm>
            <a:off x="11477944" y="1055581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accent2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6" name="Graphic 14">
            <a:extLst>
              <a:ext uri="{FF2B5EF4-FFF2-40B4-BE49-F238E27FC236}">
                <a16:creationId xmlns:a16="http://schemas.microsoft.com/office/drawing/2014/main" id="{9B4398D5-99F4-4F83-AA77-9B4177648CAF}"/>
              </a:ext>
            </a:extLst>
          </p:cNvPr>
          <p:cNvSpPr/>
          <p:nvPr userDrawn="1"/>
        </p:nvSpPr>
        <p:spPr>
          <a:xfrm>
            <a:off x="11241555" y="446637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accent2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5" name="Text Placeholder 4">
            <a:extLst>
              <a:ext uri="{FF2B5EF4-FFF2-40B4-BE49-F238E27FC236}">
                <a16:creationId xmlns:a16="http://schemas.microsoft.com/office/drawing/2014/main" id="{2D693B15-7265-4478-9579-62FCD5222D0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531352" y="1769269"/>
            <a:ext cx="2834640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17" name="Content Placeholder 5">
            <a:extLst>
              <a:ext uri="{FF2B5EF4-FFF2-40B4-BE49-F238E27FC236}">
                <a16:creationId xmlns:a16="http://schemas.microsoft.com/office/drawing/2014/main" id="{48F9E92F-BB16-4896-A47F-6497C3D705B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531352" y="2593181"/>
            <a:ext cx="2834640" cy="3684588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373079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91656" y="804672"/>
            <a:ext cx="4434840" cy="886968"/>
          </a:xfrm>
        </p:spPr>
        <p:txBody>
          <a:bodyPr rtlCol="0" anchor="b"/>
          <a:lstStyle>
            <a:lvl1pPr algn="l">
              <a:defRPr sz="5400" b="0" i="0" cap="none" baseline="0"/>
            </a:lvl1pPr>
          </a:lstStyle>
          <a:p>
            <a:pPr rtl="0"/>
            <a:r>
              <a:rPr lang="en-GB" noProof="0"/>
              <a:t>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91654" y="1801368"/>
            <a:ext cx="4434840" cy="4754880"/>
          </a:xfrm>
        </p:spPr>
        <p:txBody>
          <a:bodyPr rtlCol="0">
            <a:normAutofit/>
          </a:bodyPr>
          <a:lstStyle>
            <a:lvl1pPr marL="0" indent="0" algn="l">
              <a:lnSpc>
                <a:spcPct val="110000"/>
              </a:lnSpc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C2A2A-62DB-40C0-8AE7-CB9B98649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9811512" y="1591056"/>
            <a:ext cx="3547872" cy="365125"/>
          </a:xfrm>
        </p:spPr>
        <p:txBody>
          <a:bodyPr rtlCol="0"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01EAA4-F44C-4C1F-B8E3-1A3005300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 rtl="0"/>
            <a:fld id="{D8DA9DAA-006C-4F4B-980E-E3DF019B24E2}" type="slidenum">
              <a:rPr lang="en-GB" noProof="0" smtClean="0"/>
              <a:pPr/>
              <a:t>‹#›</a:t>
            </a:fld>
            <a:endParaRPr lang="en-GB" noProof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6939C974-0ED4-4915-BBF7-1FB00C18AD45}"/>
              </a:ext>
            </a:extLst>
          </p:cNvPr>
          <p:cNvCxnSpPr>
            <a:cxnSpLocks/>
          </p:cNvCxnSpPr>
          <p:nvPr userDrawn="1"/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515930B2-E36D-4D05-A6B3-CA1BF61D50CC}"/>
              </a:ext>
            </a:extLst>
          </p:cNvPr>
          <p:cNvSpPr/>
          <p:nvPr userDrawn="1"/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9CEC7E0F-60E8-418B-978D-C607C82E97F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83464" y="3108960"/>
            <a:ext cx="5221224" cy="3447288"/>
          </a:xfrm>
        </p:spPr>
        <p:txBody>
          <a:bodyPr rtlCol="0" anchor="ctr"/>
          <a:lstStyle>
            <a:lvl1pPr algn="ctr">
              <a:buNone/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0" name="Picture Placeholder 12">
            <a:extLst>
              <a:ext uri="{FF2B5EF4-FFF2-40B4-BE49-F238E27FC236}">
                <a16:creationId xmlns:a16="http://schemas.microsoft.com/office/drawing/2014/main" id="{F146D6C1-343E-4F97-A565-55BBB15F4C7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83464" y="301752"/>
            <a:ext cx="2459736" cy="2505456"/>
          </a:xfrm>
        </p:spPr>
        <p:txBody>
          <a:bodyPr rtlCol="0" anchor="ctr"/>
          <a:lstStyle>
            <a:lvl1pPr algn="ctr">
              <a:buNone/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Picture Placeholder 12">
            <a:extLst>
              <a:ext uri="{FF2B5EF4-FFF2-40B4-BE49-F238E27FC236}">
                <a16:creationId xmlns:a16="http://schemas.microsoft.com/office/drawing/2014/main" id="{BA123E2D-4554-47D5-B0EC-0C47EDB4162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044952" y="301752"/>
            <a:ext cx="2459736" cy="2505456"/>
          </a:xfrm>
        </p:spPr>
        <p:txBody>
          <a:bodyPr rtlCol="0" anchor="ctr"/>
          <a:lstStyle>
            <a:lvl1pPr algn="ctr">
              <a:buNone/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2578914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bg>
      <p:bgPr>
        <a:gradFill>
          <a:gsLst>
            <a:gs pos="100000">
              <a:schemeClr val="accent4"/>
            </a:gs>
            <a:gs pos="0">
              <a:schemeClr val="accent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3186EA6A-5CD5-4DF7-9C8A-EDFAF28A80D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777111" y="407499"/>
            <a:ext cx="1952279" cy="1952279"/>
          </a:xfrm>
          <a:custGeom>
            <a:avLst/>
            <a:gdLst>
              <a:gd name="connsiteX0" fmla="*/ 976140 w 1952279"/>
              <a:gd name="connsiteY0" fmla="*/ 0 h 1952279"/>
              <a:gd name="connsiteX1" fmla="*/ 1952279 w 1952279"/>
              <a:gd name="connsiteY1" fmla="*/ 976140 h 1952279"/>
              <a:gd name="connsiteX2" fmla="*/ 976140 w 1952279"/>
              <a:gd name="connsiteY2" fmla="*/ 1952279 h 1952279"/>
              <a:gd name="connsiteX3" fmla="*/ 0 w 1952279"/>
              <a:gd name="connsiteY3" fmla="*/ 976140 h 1952279"/>
              <a:gd name="connsiteX4" fmla="*/ 976140 w 1952279"/>
              <a:gd name="connsiteY4" fmla="*/ 0 h 1952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2279" h="1952279">
                <a:moveTo>
                  <a:pt x="976140" y="0"/>
                </a:moveTo>
                <a:cubicBezTo>
                  <a:pt x="1515247" y="0"/>
                  <a:pt x="1952279" y="437033"/>
                  <a:pt x="1952279" y="976140"/>
                </a:cubicBezTo>
                <a:cubicBezTo>
                  <a:pt x="1952279" y="1515246"/>
                  <a:pt x="1515247" y="1952279"/>
                  <a:pt x="976140" y="1952279"/>
                </a:cubicBezTo>
                <a:cubicBezTo>
                  <a:pt x="437033" y="1952279"/>
                  <a:pt x="0" y="1515246"/>
                  <a:pt x="0" y="976140"/>
                </a:cubicBezTo>
                <a:cubicBezTo>
                  <a:pt x="0" y="437033"/>
                  <a:pt x="437033" y="0"/>
                  <a:pt x="976140" y="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83D5117F-F235-498D-99A5-9DE2D665576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528345" y="1972581"/>
            <a:ext cx="2290065" cy="2273502"/>
          </a:xfrm>
          <a:custGeom>
            <a:avLst/>
            <a:gdLst>
              <a:gd name="connsiteX0" fmla="*/ 1145032 w 2290065"/>
              <a:gd name="connsiteY0" fmla="*/ 0 h 2273502"/>
              <a:gd name="connsiteX1" fmla="*/ 2290065 w 2290065"/>
              <a:gd name="connsiteY1" fmla="*/ 1145033 h 2273502"/>
              <a:gd name="connsiteX2" fmla="*/ 1375797 w 2290065"/>
              <a:gd name="connsiteY2" fmla="*/ 2266803 h 2273502"/>
              <a:gd name="connsiteX3" fmla="*/ 1331903 w 2290065"/>
              <a:gd name="connsiteY3" fmla="*/ 2273502 h 2273502"/>
              <a:gd name="connsiteX4" fmla="*/ 958162 w 2290065"/>
              <a:gd name="connsiteY4" fmla="*/ 2273502 h 2273502"/>
              <a:gd name="connsiteX5" fmla="*/ 914268 w 2290065"/>
              <a:gd name="connsiteY5" fmla="*/ 2266803 h 2273502"/>
              <a:gd name="connsiteX6" fmla="*/ 5911 w 2290065"/>
              <a:gd name="connsiteY6" fmla="*/ 1262106 h 2273502"/>
              <a:gd name="connsiteX7" fmla="*/ 0 w 2290065"/>
              <a:gd name="connsiteY7" fmla="*/ 1145053 h 2273502"/>
              <a:gd name="connsiteX8" fmla="*/ 0 w 2290065"/>
              <a:gd name="connsiteY8" fmla="*/ 1145014 h 2273502"/>
              <a:gd name="connsiteX9" fmla="*/ 5911 w 2290065"/>
              <a:gd name="connsiteY9" fmla="*/ 1027960 h 2273502"/>
              <a:gd name="connsiteX10" fmla="*/ 1145032 w 2290065"/>
              <a:gd name="connsiteY10" fmla="*/ 0 h 2273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290065" h="2273502">
                <a:moveTo>
                  <a:pt x="1145032" y="0"/>
                </a:moveTo>
                <a:cubicBezTo>
                  <a:pt x="1777417" y="0"/>
                  <a:pt x="2290065" y="512649"/>
                  <a:pt x="2290065" y="1145033"/>
                </a:cubicBezTo>
                <a:cubicBezTo>
                  <a:pt x="2290065" y="1698370"/>
                  <a:pt x="1897569" y="2160033"/>
                  <a:pt x="1375797" y="2266803"/>
                </a:cubicBezTo>
                <a:lnTo>
                  <a:pt x="1331903" y="2273502"/>
                </a:lnTo>
                <a:lnTo>
                  <a:pt x="958162" y="2273502"/>
                </a:lnTo>
                <a:lnTo>
                  <a:pt x="914268" y="2266803"/>
                </a:lnTo>
                <a:cubicBezTo>
                  <a:pt x="429765" y="2167660"/>
                  <a:pt x="56730" y="1762511"/>
                  <a:pt x="5911" y="1262106"/>
                </a:cubicBezTo>
                <a:lnTo>
                  <a:pt x="0" y="1145053"/>
                </a:lnTo>
                <a:lnTo>
                  <a:pt x="0" y="1145014"/>
                </a:lnTo>
                <a:lnTo>
                  <a:pt x="5911" y="1027960"/>
                </a:lnTo>
                <a:cubicBezTo>
                  <a:pt x="64548" y="450571"/>
                  <a:pt x="552172" y="0"/>
                  <a:pt x="1145032" y="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E1E0A794-F1D3-4628-B5B1-9D48AB34C3D4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579539" y="4386312"/>
            <a:ext cx="3119293" cy="2462810"/>
          </a:xfrm>
          <a:custGeom>
            <a:avLst/>
            <a:gdLst>
              <a:gd name="connsiteX0" fmla="*/ 1559647 w 3119293"/>
              <a:gd name="connsiteY0" fmla="*/ 0 h 2462810"/>
              <a:gd name="connsiteX1" fmla="*/ 3119293 w 3119293"/>
              <a:gd name="connsiteY1" fmla="*/ 1559647 h 2462810"/>
              <a:gd name="connsiteX2" fmla="*/ 2852930 w 3119293"/>
              <a:gd name="connsiteY2" fmla="*/ 2431660 h 2462810"/>
              <a:gd name="connsiteX3" fmla="*/ 2829636 w 3119293"/>
              <a:gd name="connsiteY3" fmla="*/ 2462810 h 2462810"/>
              <a:gd name="connsiteX4" fmla="*/ 289658 w 3119293"/>
              <a:gd name="connsiteY4" fmla="*/ 2462810 h 2462810"/>
              <a:gd name="connsiteX5" fmla="*/ 266363 w 3119293"/>
              <a:gd name="connsiteY5" fmla="*/ 2431660 h 2462810"/>
              <a:gd name="connsiteX6" fmla="*/ 0 w 3119293"/>
              <a:gd name="connsiteY6" fmla="*/ 1559647 h 2462810"/>
              <a:gd name="connsiteX7" fmla="*/ 1559647 w 3119293"/>
              <a:gd name="connsiteY7" fmla="*/ 0 h 2462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19293" h="2462810">
                <a:moveTo>
                  <a:pt x="1559647" y="0"/>
                </a:moveTo>
                <a:cubicBezTo>
                  <a:pt x="2421016" y="0"/>
                  <a:pt x="3119293" y="698278"/>
                  <a:pt x="3119293" y="1559647"/>
                </a:cubicBezTo>
                <a:cubicBezTo>
                  <a:pt x="3119293" y="1882660"/>
                  <a:pt x="3021098" y="2182739"/>
                  <a:pt x="2852930" y="2431660"/>
                </a:cubicBezTo>
                <a:lnTo>
                  <a:pt x="2829636" y="2462810"/>
                </a:lnTo>
                <a:lnTo>
                  <a:pt x="289658" y="2462810"/>
                </a:lnTo>
                <a:lnTo>
                  <a:pt x="266363" y="2431660"/>
                </a:lnTo>
                <a:cubicBezTo>
                  <a:pt x="98195" y="2182739"/>
                  <a:pt x="0" y="1882660"/>
                  <a:pt x="0" y="1559647"/>
                </a:cubicBezTo>
                <a:cubicBezTo>
                  <a:pt x="0" y="698278"/>
                  <a:pt x="698278" y="0"/>
                  <a:pt x="1559647" y="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0" name="Picture Placeholder 29">
            <a:extLst>
              <a:ext uri="{FF2B5EF4-FFF2-40B4-BE49-F238E27FC236}">
                <a16:creationId xmlns:a16="http://schemas.microsoft.com/office/drawing/2014/main" id="{B8D3F45B-B631-47D3-A33C-71CEC2B3602C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092905" y="4018982"/>
            <a:ext cx="3854161" cy="2839018"/>
          </a:xfrm>
          <a:custGeom>
            <a:avLst/>
            <a:gdLst>
              <a:gd name="connsiteX0" fmla="*/ 1927061 w 3854161"/>
              <a:gd name="connsiteY0" fmla="*/ 0 h 2839018"/>
              <a:gd name="connsiteX1" fmla="*/ 1927101 w 3854161"/>
              <a:gd name="connsiteY1" fmla="*/ 0 h 2839018"/>
              <a:gd name="connsiteX2" fmla="*/ 2124114 w 3854161"/>
              <a:gd name="connsiteY2" fmla="*/ 9948 h 2839018"/>
              <a:gd name="connsiteX3" fmla="*/ 3854161 w 3854161"/>
              <a:gd name="connsiteY3" fmla="*/ 1927080 h 2839018"/>
              <a:gd name="connsiteX4" fmla="*/ 3702722 w 3854161"/>
              <a:gd name="connsiteY4" fmla="*/ 2677187 h 2839018"/>
              <a:gd name="connsiteX5" fmla="*/ 3624763 w 3854161"/>
              <a:gd name="connsiteY5" fmla="*/ 2839018 h 2839018"/>
              <a:gd name="connsiteX6" fmla="*/ 229398 w 3854161"/>
              <a:gd name="connsiteY6" fmla="*/ 2839018 h 2839018"/>
              <a:gd name="connsiteX7" fmla="*/ 151440 w 3854161"/>
              <a:gd name="connsiteY7" fmla="*/ 2677187 h 2839018"/>
              <a:gd name="connsiteX8" fmla="*/ 0 w 3854161"/>
              <a:gd name="connsiteY8" fmla="*/ 1927080 h 2839018"/>
              <a:gd name="connsiteX9" fmla="*/ 1730048 w 3854161"/>
              <a:gd name="connsiteY9" fmla="*/ 9948 h 28390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854161" h="2839018">
                <a:moveTo>
                  <a:pt x="1927061" y="0"/>
                </a:moveTo>
                <a:lnTo>
                  <a:pt x="1927101" y="0"/>
                </a:lnTo>
                <a:lnTo>
                  <a:pt x="2124114" y="9948"/>
                </a:lnTo>
                <a:cubicBezTo>
                  <a:pt x="3095856" y="108634"/>
                  <a:pt x="3854161" y="929301"/>
                  <a:pt x="3854161" y="1927080"/>
                </a:cubicBezTo>
                <a:cubicBezTo>
                  <a:pt x="3854161" y="2193154"/>
                  <a:pt x="3800237" y="2446634"/>
                  <a:pt x="3702722" y="2677187"/>
                </a:cubicBezTo>
                <a:lnTo>
                  <a:pt x="3624763" y="2839018"/>
                </a:lnTo>
                <a:lnTo>
                  <a:pt x="229398" y="2839018"/>
                </a:lnTo>
                <a:lnTo>
                  <a:pt x="151440" y="2677187"/>
                </a:lnTo>
                <a:cubicBezTo>
                  <a:pt x="53924" y="2446634"/>
                  <a:pt x="0" y="2193154"/>
                  <a:pt x="0" y="1927080"/>
                </a:cubicBezTo>
                <a:cubicBezTo>
                  <a:pt x="0" y="929301"/>
                  <a:pt x="758305" y="108634"/>
                  <a:pt x="1730048" y="9948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69F227-D21C-48B3-828A-6BFA9585E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0720" y="585216"/>
            <a:ext cx="5276088" cy="2276856"/>
          </a:xfrm>
        </p:spPr>
        <p:txBody>
          <a:bodyPr rtlCol="0" anchor="b"/>
          <a:lstStyle>
            <a:lvl1pPr algn="r">
              <a:defRPr sz="4800" b="1" cap="all" spc="400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1DFFF-E5C5-43DF-B71C-7270DB97372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8368" y="201168"/>
            <a:ext cx="274320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BC03C0-6EB7-4633-967C-12C35768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548640" y="1938528"/>
            <a:ext cx="278892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FF4306-91CD-4B7B-8A53-34BE8F997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201168"/>
            <a:ext cx="2743200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D8DA9DAA-006C-4F4B-980E-E3DF019B24E2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8" name="Graphic 32">
            <a:extLst>
              <a:ext uri="{FF2B5EF4-FFF2-40B4-BE49-F238E27FC236}">
                <a16:creationId xmlns:a16="http://schemas.microsoft.com/office/drawing/2014/main" id="{846CD0EA-B0AA-4845-81A5-4ADD7C58B12F}"/>
              </a:ext>
            </a:extLst>
          </p:cNvPr>
          <p:cNvSpPr/>
          <p:nvPr userDrawn="1"/>
        </p:nvSpPr>
        <p:spPr>
          <a:xfrm>
            <a:off x="1472366" y="1859534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0" name="Graphic 33">
            <a:extLst>
              <a:ext uri="{FF2B5EF4-FFF2-40B4-BE49-F238E27FC236}">
                <a16:creationId xmlns:a16="http://schemas.microsoft.com/office/drawing/2014/main" id="{0E97A0CB-7CB1-47F0-BD48-EEECBAC39CD2}"/>
              </a:ext>
            </a:extLst>
          </p:cNvPr>
          <p:cNvSpPr/>
          <p:nvPr userDrawn="1"/>
        </p:nvSpPr>
        <p:spPr>
          <a:xfrm>
            <a:off x="2014523" y="3146867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2" name="Graphic 31">
            <a:extLst>
              <a:ext uri="{FF2B5EF4-FFF2-40B4-BE49-F238E27FC236}">
                <a16:creationId xmlns:a16="http://schemas.microsoft.com/office/drawing/2014/main" id="{477816C9-06CB-4BC5-B26B-6A2877BD941A}"/>
              </a:ext>
            </a:extLst>
          </p:cNvPr>
          <p:cNvSpPr/>
          <p:nvPr userDrawn="1"/>
        </p:nvSpPr>
        <p:spPr>
          <a:xfrm>
            <a:off x="5404920" y="4508295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3AE7F8D-AE68-4A83-BAB5-3A97D473CE3C}"/>
              </a:ext>
            </a:extLst>
          </p:cNvPr>
          <p:cNvCxnSpPr>
            <a:cxnSpLocks/>
          </p:cNvCxnSpPr>
          <p:nvPr userDrawn="1"/>
        </p:nvCxnSpPr>
        <p:spPr>
          <a:xfrm>
            <a:off x="856114" y="3503032"/>
            <a:ext cx="0" cy="334609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928810C-E773-43AE-A2A1-4073955CC8D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760720" y="3127248"/>
            <a:ext cx="5276088" cy="1124712"/>
          </a:xfrm>
        </p:spPr>
        <p:txBody>
          <a:bodyPr rtlCol="0"/>
          <a:lstStyle>
            <a:lvl1pPr marL="0" indent="0" algn="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10451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9F227-D21C-48B3-828A-6BFA9585E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1DFFF-E5C5-43DF-B71C-7270DB973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BC03C0-6EB7-4633-967C-12C35768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FF4306-91CD-4B7B-8A53-34BE8F997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8DA9DAA-006C-4F4B-980E-E3DF019B24E2}" type="slidenum">
              <a:rPr lang="en-GB" noProof="0" smtClean="0"/>
              <a:t>‹#›</a:t>
            </a:fld>
            <a:endParaRPr lang="en-GB" noProof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7596AF9-469C-436D-B7D2-77952EF1825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32910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F36D6-399B-43E3-84DD-9FC5119EC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234AB7-3B85-4028-A500-5A1BDBF45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1F40F0-9909-442F-BBA4-409D061ED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8DA9DAA-006C-4F4B-980E-E3DF019B24E2}" type="slidenum">
              <a:rPr lang="en-GB" noProof="0" smtClean="0"/>
              <a:t>‹#›</a:t>
            </a:fld>
            <a:endParaRPr lang="en-GB" noProof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53C1207-D1C8-49E3-8837-E2B89D366FA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08676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0F214-646F-4D81-AD12-65628EC9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71768-C3FA-49EF-99EF-06E6C3B28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DA6F24-ED6C-4D12-A9D6-EE37FBD686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E6AACE-FAFB-4934-8E3C-AB5B21635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533EA-D0F8-4C79-8721-F190DE2D2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59BAC9-F101-4394-BBA4-3D21A3497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8DA9DAA-006C-4F4B-980E-E3DF019B24E2}" type="slidenum">
              <a:rPr lang="en-GB" noProof="0" smtClean="0"/>
              <a:t>‹#›</a:t>
            </a:fld>
            <a:endParaRPr lang="en-GB" noProof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3A79C9-7EDC-44F6-AC48-5DD98A7695AD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68059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CB71F-B6C2-4866-BC97-304F78816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5ED73B-8413-478D-80D7-B78B69763B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DF226-1B94-4D2D-98B3-7B932FB17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0C4E9A-CA29-4CCD-ACFA-B29F80FBA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A5B7BE-3F1B-4FF3-B1D7-6E39B99D0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2F18F1-E27E-470E-AE13-4755DEE63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8DA9DAA-006C-4F4B-980E-E3DF019B24E2}" type="slidenum">
              <a:rPr lang="en-GB" noProof="0" smtClean="0"/>
              <a:t>‹#›</a:t>
            </a:fld>
            <a:endParaRPr lang="en-GB" noProof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0F08750-B7F2-4119-B151-68DE774813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0775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DA4224-F4E4-47A4-ACF7-231749390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679907-DC49-4B86-A34C-C97DBC26A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Quarter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BC8A0-34FC-4B6E-B42B-A721267D89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9AC0B6-4CC4-4E41-8A4D-F62E17F285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0E9BD-90BD-46AE-8A0D-06796ADB76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D8DA9DAA-006C-4F4B-980E-E3DF019B24E2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99713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708" r:id="rId2"/>
    <p:sldLayoutId id="2147483717" r:id="rId3"/>
    <p:sldLayoutId id="2147483710" r:id="rId4"/>
    <p:sldLayoutId id="2147483709" r:id="rId5"/>
    <p:sldLayoutId id="2147483698" r:id="rId6"/>
    <p:sldLayoutId id="2147483713" r:id="rId7"/>
    <p:sldLayoutId id="2147483712" r:id="rId8"/>
    <p:sldLayoutId id="2147483700" r:id="rId9"/>
    <p:sldLayoutId id="2147483701" r:id="rId10"/>
    <p:sldLayoutId id="2147483716" r:id="rId11"/>
    <p:sldLayoutId id="2147483714" r:id="rId12"/>
    <p:sldLayoutId id="2147483715" r:id="rId13"/>
    <p:sldLayoutId id="2147483702" r:id="rId14"/>
    <p:sldLayoutId id="2147483703" r:id="rId15"/>
    <p:sldLayoutId id="2147483704" r:id="rId16"/>
    <p:sldLayoutId id="2147483705" r:id="rId1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pikist.com/free-photo-sxxsl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5" Type="http://schemas.openxmlformats.org/officeDocument/2006/relationships/hyperlink" Target="https://creativecommons.org/licenses/by-nc-nd/3.0/" TargetMode="External"/><Relationship Id="rId4" Type="http://schemas.openxmlformats.org/officeDocument/2006/relationships/hyperlink" Target="https://dulwlpaper.blogspot.com/2013/09/cute-and-lovely-baby-pictures-free.html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pikist.com/free-photo-sxxsl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mc.ncbi.nlm.nih.gov/articles/PMC12292087/" TargetMode="External"/><Relationship Id="rId7" Type="http://schemas.openxmlformats.org/officeDocument/2006/relationships/hyperlink" Target="https://pmc.ncbi.nlm.nih.gov/articles/PMC5623161/" TargetMode="External"/><Relationship Id="rId2" Type="http://schemas.openxmlformats.org/officeDocument/2006/relationships/hyperlink" Target="https://link.springer.com/article/10.1007/s11245-024-10155-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files.eric.ed.gov/fulltext/EJ1081990.pdf" TargetMode="External"/><Relationship Id="rId5" Type="http://schemas.openxmlformats.org/officeDocument/2006/relationships/hyperlink" Target="https://www.tandfonline.com/doi/abs/10.1080/03004279.2023.2168131" TargetMode="External"/><Relationship Id="rId4" Type="http://schemas.openxmlformats.org/officeDocument/2006/relationships/hyperlink" Target="https://www.tandfonline.com/doi/full/10.1080/03055698.2019.162069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9968B-2619-4F71-AB00-4C493E1208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9978" y="890335"/>
            <a:ext cx="10143584" cy="1404807"/>
          </a:xfrm>
        </p:spPr>
        <p:txBody>
          <a:bodyPr rtlCol="0">
            <a:normAutofit fontScale="90000"/>
          </a:bodyPr>
          <a:lstStyle/>
          <a:p>
            <a:pPr algn="ctr"/>
            <a:r>
              <a:rPr lang="en-US" dirty="0"/>
              <a:t>Psychology in Health and Social Care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AE43599B-F869-F0D3-2497-1EAE190892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08484" y="3438144"/>
            <a:ext cx="9026572" cy="2825496"/>
          </a:xfrm>
        </p:spPr>
        <p:txBody>
          <a:bodyPr/>
          <a:lstStyle/>
          <a:p>
            <a:pPr algn="l"/>
            <a:r>
              <a:rPr lang="en-GB" b="1" dirty="0"/>
              <a:t>NAME</a:t>
            </a:r>
            <a:r>
              <a:rPr lang="en-GB" dirty="0"/>
              <a:t> : MOHAMED ELSHARKAWY</a:t>
            </a:r>
          </a:p>
          <a:p>
            <a:pPr algn="l"/>
            <a:r>
              <a:rPr lang="en-GB" b="1" dirty="0"/>
              <a:t>STUDENT NUMBER : </a:t>
            </a:r>
            <a:r>
              <a:rPr lang="en-GB" dirty="0"/>
              <a:t>2422427</a:t>
            </a:r>
          </a:p>
          <a:p>
            <a:pPr algn="l"/>
            <a:r>
              <a:rPr lang="en-GB" b="1" dirty="0"/>
              <a:t>Module : </a:t>
            </a:r>
            <a:r>
              <a:rPr lang="en-US" dirty="0"/>
              <a:t>Psychology in Health and Social Care </a:t>
            </a:r>
            <a:r>
              <a:rPr lang="en-US" b="1" dirty="0"/>
              <a:t>.</a:t>
            </a:r>
            <a:endParaRPr lang="en-GB" b="1" dirty="0"/>
          </a:p>
          <a:p>
            <a:pPr algn="l"/>
            <a:r>
              <a:rPr lang="en-GB" b="1" dirty="0"/>
              <a:t>Module code </a:t>
            </a:r>
            <a:r>
              <a:rPr lang="en-GB" dirty="0"/>
              <a:t>: </a:t>
            </a:r>
            <a:r>
              <a:rPr lang="en-US" dirty="0"/>
              <a:t>LCHS4010</a:t>
            </a:r>
            <a:endParaRPr lang="en-GB" dirty="0"/>
          </a:p>
          <a:p>
            <a:pPr algn="l"/>
            <a:r>
              <a:rPr lang="en-GB" b="1" dirty="0"/>
              <a:t>Lecturer :</a:t>
            </a:r>
            <a:r>
              <a:rPr lang="en-GB" dirty="0"/>
              <a:t>SAMUEL ASSAN </a:t>
            </a:r>
            <a:r>
              <a:rPr lang="en-GB" b="1" dirty="0"/>
              <a:t>.</a:t>
            </a:r>
          </a:p>
          <a:p>
            <a:pPr algn="l"/>
            <a:r>
              <a:rPr lang="en-GB" b="1" dirty="0"/>
              <a:t>Internal Verifier: </a:t>
            </a:r>
            <a:r>
              <a:rPr lang="en-GB" dirty="0"/>
              <a:t>DR BESTY JOSE </a:t>
            </a:r>
            <a:r>
              <a:rPr lang="en-GB" b="1" dirty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7698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DDBBC93-70DF-4E4E-98E3-08124185AB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2936" y="842209"/>
            <a:ext cx="5833872" cy="1117493"/>
          </a:xfrm>
        </p:spPr>
        <p:txBody>
          <a:bodyPr rtlCol="0">
            <a:normAutofit/>
          </a:bodyPr>
          <a:lstStyle/>
          <a:p>
            <a:r>
              <a:rPr lang="en-GB" sz="4800" dirty="0"/>
              <a:t>Introduction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DE74E9-AA78-46C1-845A-0B72FA8AF35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513725" y="2235618"/>
            <a:ext cx="8385507" cy="4009734"/>
          </a:xfrm>
        </p:spPr>
        <p:txBody>
          <a:bodyPr rtlCol="0">
            <a:normAutofit/>
          </a:bodyPr>
          <a:lstStyle/>
          <a:p>
            <a:pPr algn="l">
              <a:lnSpc>
                <a:spcPct val="150000"/>
              </a:lnSpc>
            </a:pPr>
            <a:r>
              <a:rPr lang="en-GB" sz="2400" dirty="0"/>
              <a:t>Role: nursery practitioner</a:t>
            </a:r>
          </a:p>
          <a:p>
            <a:pPr algn="l">
              <a:lnSpc>
                <a:spcPct val="150000"/>
              </a:lnSpc>
            </a:pPr>
            <a:r>
              <a:rPr lang="en-GB" sz="2400" dirty="0"/>
              <a:t>Amira: 3 years old, new to nursery</a:t>
            </a:r>
          </a:p>
          <a:p>
            <a:pPr algn="l">
              <a:lnSpc>
                <a:spcPct val="150000"/>
              </a:lnSpc>
            </a:pPr>
            <a:r>
              <a:rPr lang="en-GB" sz="2400" dirty="0"/>
              <a:t>Challenges: anxiety, little speech, no group play</a:t>
            </a:r>
          </a:p>
          <a:p>
            <a:pPr algn="l">
              <a:lnSpc>
                <a:spcPct val="150000"/>
              </a:lnSpc>
            </a:pPr>
            <a:r>
              <a:rPr lang="en-GB" sz="2400" dirty="0"/>
              <a:t>Aim: apply Vygotsky’s theory to support her development</a:t>
            </a:r>
          </a:p>
        </p:txBody>
      </p:sp>
      <p:pic>
        <p:nvPicPr>
          <p:cNvPr id="6" name="Picture Placeholder 5" descr="mountains at sunset">
            <a:extLst>
              <a:ext uri="{FF2B5EF4-FFF2-40B4-BE49-F238E27FC236}">
                <a16:creationId xmlns:a16="http://schemas.microsoft.com/office/drawing/2014/main" id="{4642631A-6ABE-41EA-A308-9CF1230F1421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/>
          <a:srcRect/>
          <a:stretch/>
        </p:blipFill>
        <p:spPr>
          <a:xfrm>
            <a:off x="1366432" y="4090737"/>
            <a:ext cx="2147293" cy="2147292"/>
          </a:xfrm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EDFC2F-FF0A-4EC9-A0BB-0AA2B1E6BA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/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CF8D89-56D9-4E2B-9838-07DFB6E9D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8DA9DAA-006C-4F4B-980E-E3DF019B24E2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5980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hild holding her hair up&#10;&#10;AI-generated content may be incorrect.">
            <a:extLst>
              <a:ext uri="{FF2B5EF4-FFF2-40B4-BE49-F238E27FC236}">
                <a16:creationId xmlns:a16="http://schemas.microsoft.com/office/drawing/2014/main" id="{4F3DA27D-192F-F8D7-76F6-70AA6817A3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1282" r="23594"/>
          <a:stretch>
            <a:fillRect/>
          </a:stretch>
        </p:blipFill>
        <p:spPr>
          <a:xfrm>
            <a:off x="9028370" y="3104147"/>
            <a:ext cx="3118054" cy="3753853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0115FF41-AFA4-4D25-AB42-AB034F4B4F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695" y="817791"/>
            <a:ext cx="8345905" cy="849080"/>
          </a:xfrm>
        </p:spPr>
        <p:txBody>
          <a:bodyPr rtlCol="0">
            <a:normAutofit/>
          </a:bodyPr>
          <a:lstStyle/>
          <a:p>
            <a:pPr algn="ctr"/>
            <a:r>
              <a:rPr lang="en-GB" sz="4000" dirty="0"/>
              <a:t>About Amira</a:t>
            </a:r>
            <a:endParaRPr lang="en-GB" sz="4000" b="1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56AE2454-CE9A-4A6B-AB5A-349E0D9676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8DA9DAA-006C-4F4B-980E-E3DF019B24E2}" type="slidenum">
              <a:rPr lang="en-GB" smtClean="0"/>
              <a:pPr rtl="0"/>
              <a:t>3</a:t>
            </a:fld>
            <a:endParaRPr lang="en-GB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3D53BF34-BAB3-8844-1195-8E4DF93AE8D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21105" y="2621995"/>
            <a:ext cx="10269492" cy="3671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Age: 3 years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Anxiety when carers leave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Limited speech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Struggles to join group play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Needs: emotional comfort, language support, social interaction</a:t>
            </a:r>
          </a:p>
        </p:txBody>
      </p:sp>
    </p:spTree>
    <p:extLst>
      <p:ext uri="{BB962C8B-B14F-4D97-AF65-F5344CB8AC3E}">
        <p14:creationId xmlns:p14="http://schemas.microsoft.com/office/powerpoint/2010/main" val="3653349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DFB95-2803-4882-8DE6-333A75D372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33925" y="577515"/>
            <a:ext cx="9910974" cy="783007"/>
          </a:xfrm>
        </p:spPr>
        <p:txBody>
          <a:bodyPr rtlCol="0"/>
          <a:lstStyle/>
          <a:p>
            <a:pPr algn="ctr"/>
            <a:r>
              <a:rPr lang="en-GB" dirty="0"/>
              <a:t>Vygotsky’s Theory (Key Ideas)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E0D311A-C366-4A86-9404-C0F5CBF9C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8DA9DAA-006C-4F4B-980E-E3DF019B24E2}" type="slidenum">
              <a:rPr lang="en-GB" smtClean="0"/>
              <a:pPr rtl="0"/>
              <a:t>4</a:t>
            </a:fld>
            <a:endParaRPr lang="en-GB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22D5B83B-0EC3-0C1D-14DF-EB110F838C20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385763" y="2365817"/>
            <a:ext cx="9733755" cy="3671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Learning happens through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social interaction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Zone of Proximal Development (ZPD)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what child can do with help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Scaffolding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support that is slowly reduced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More Knowledgeable Other (MKO)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adults or peers guide learning</a:t>
            </a:r>
          </a:p>
          <a:p>
            <a:pPr marL="0" marR="0" lvl="0" indent="0" algn="l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Language = tool for thought and learning</a:t>
            </a:r>
          </a:p>
        </p:txBody>
      </p:sp>
    </p:spTree>
    <p:extLst>
      <p:ext uri="{BB962C8B-B14F-4D97-AF65-F5344CB8AC3E}">
        <p14:creationId xmlns:p14="http://schemas.microsoft.com/office/powerpoint/2010/main" val="3561473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287FE-1EFA-4C15-BFDD-1EE3F2D37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algn="ctr"/>
            <a:r>
              <a:rPr lang="en-GB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it is Relevant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E31DF2-0419-4016-924C-21929AC1E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8DA9DAA-006C-4F4B-980E-E3DF019B24E2}" type="slidenum">
              <a:rPr lang="en-GB" smtClean="0"/>
              <a:pPr rtl="0"/>
              <a:t>5</a:t>
            </a:fld>
            <a:endParaRPr lang="en-GB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37EABE4-B2C5-4181-44E0-66E7FFA8D0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340" y="1690688"/>
            <a:ext cx="11299096" cy="4421354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GB" dirty="0"/>
              <a:t>Fits early years learning (EYFS framework)</a:t>
            </a:r>
          </a:p>
          <a:p>
            <a:pPr>
              <a:lnSpc>
                <a:spcPct val="200000"/>
              </a:lnSpc>
            </a:pPr>
            <a:r>
              <a:rPr lang="en-GB" dirty="0"/>
              <a:t>Focus on play and interaction</a:t>
            </a:r>
          </a:p>
          <a:p>
            <a:pPr>
              <a:lnSpc>
                <a:spcPct val="200000"/>
              </a:lnSpc>
            </a:pPr>
            <a:r>
              <a:rPr lang="en-GB" dirty="0"/>
              <a:t>Explains language and social development</a:t>
            </a:r>
          </a:p>
          <a:p>
            <a:pPr>
              <a:lnSpc>
                <a:spcPct val="200000"/>
              </a:lnSpc>
            </a:pPr>
            <a:r>
              <a:rPr lang="en-GB" dirty="0"/>
              <a:t>Helps children like Amira progress with guidance</a:t>
            </a:r>
          </a:p>
          <a:p>
            <a:pPr marL="0" indent="0">
              <a:lnSpc>
                <a:spcPct val="200000"/>
              </a:lnSpc>
              <a:buNone/>
            </a:pPr>
            <a:endParaRPr lang="en-GB" dirty="0"/>
          </a:p>
        </p:txBody>
      </p:sp>
      <p:pic>
        <p:nvPicPr>
          <p:cNvPr id="10" name="Picture 9" descr="A child lying on the floor with flowers&#10;&#10;AI-generated content may be incorrect.">
            <a:extLst>
              <a:ext uri="{FF2B5EF4-FFF2-40B4-BE49-F238E27FC236}">
                <a16:creationId xmlns:a16="http://schemas.microsoft.com/office/drawing/2014/main" id="{F7BCF307-CE73-238C-F2CA-9E0E6A0945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9095874" y="4791642"/>
            <a:ext cx="3096126" cy="20663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698C938-7043-E493-EBC4-12F72E469A3B}"/>
              </a:ext>
            </a:extLst>
          </p:cNvPr>
          <p:cNvSpPr txBox="1"/>
          <p:nvPr/>
        </p:nvSpPr>
        <p:spPr>
          <a:xfrm>
            <a:off x="11197033" y="6980704"/>
            <a:ext cx="99496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4" tooltip="https://dulwlpaper.blogspot.com/2013/09/cute-and-lovely-baby-pictures-free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5" tooltip="https://creativecommons.org/licenses/by-nc-nd/3.0/"/>
              </a:rPr>
              <a:t>CC BY-NC-ND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22700286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485278-3D07-466F-8351-667A2EBEA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algn="ctr"/>
            <a:r>
              <a:rPr lang="en-GB" sz="4000" dirty="0"/>
              <a:t>Applying to Amira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55FF1C-3CBD-419A-9DE4-7A8AA6371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rmAutofit/>
          </a:bodyPr>
          <a:lstStyle/>
          <a:p>
            <a:pPr rtl="0">
              <a:spcAft>
                <a:spcPts val="600"/>
              </a:spcAft>
            </a:pPr>
            <a:fld id="{D8DA9DAA-006C-4F4B-980E-E3DF019B24E2}" type="slidenum">
              <a:rPr lang="en-GB" b="1" cap="all" spc="100" smtClean="0">
                <a:solidFill>
                  <a:schemeClr val="accent2"/>
                </a:solidFill>
              </a:rPr>
              <a:pPr rtl="0">
                <a:spcAft>
                  <a:spcPts val="600"/>
                </a:spcAft>
              </a:pPr>
              <a:t>6</a:t>
            </a:fld>
            <a:endParaRPr lang="en-GB" b="1" cap="all" spc="100" dirty="0">
              <a:solidFill>
                <a:schemeClr val="accent2"/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C0B555-CA21-1409-AC8E-AF20BDA2C7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941470"/>
            <a:ext cx="10880559" cy="3597442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GB" sz="2400" dirty="0"/>
              <a:t>Anxiety → needs secure support and scaffolding</a:t>
            </a:r>
          </a:p>
          <a:p>
            <a:pPr>
              <a:lnSpc>
                <a:spcPct val="200000"/>
              </a:lnSpc>
            </a:pPr>
            <a:r>
              <a:rPr lang="en-GB" sz="2400" dirty="0"/>
              <a:t>Limited speech → more guided interaction needed</a:t>
            </a:r>
          </a:p>
          <a:p>
            <a:pPr>
              <a:lnSpc>
                <a:spcPct val="200000"/>
              </a:lnSpc>
            </a:pPr>
            <a:r>
              <a:rPr lang="en-GB" sz="2400" dirty="0"/>
              <a:t>Group play → outside her ZPD, needs peer/adult help</a:t>
            </a:r>
          </a:p>
          <a:p>
            <a:pPr>
              <a:lnSpc>
                <a:spcPct val="200000"/>
              </a:lnSpc>
            </a:pPr>
            <a:r>
              <a:rPr lang="en-GB" sz="2400" dirty="0"/>
              <a:t>With support, Amira can build confidence and join activities</a:t>
            </a:r>
          </a:p>
          <a:p>
            <a:pPr marL="0" indent="0">
              <a:lnSpc>
                <a:spcPct val="200000"/>
              </a:lnSpc>
              <a:buNone/>
            </a:pPr>
            <a:endParaRPr lang="en-GB" sz="2400" dirty="0"/>
          </a:p>
        </p:txBody>
      </p:sp>
      <p:pic>
        <p:nvPicPr>
          <p:cNvPr id="5" name="Picture 4" descr="A child holding her hair up&#10;&#10;AI-generated content may be incorrect.">
            <a:extLst>
              <a:ext uri="{FF2B5EF4-FFF2-40B4-BE49-F238E27FC236}">
                <a16:creationId xmlns:a16="http://schemas.microsoft.com/office/drawing/2014/main" id="{F5D79E55-3CDA-56C2-2C2F-16E5231FED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1282" r="23594"/>
          <a:stretch>
            <a:fillRect/>
          </a:stretch>
        </p:blipFill>
        <p:spPr>
          <a:xfrm>
            <a:off x="9966158" y="20589"/>
            <a:ext cx="2015835" cy="2426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2886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CDA59-55A0-4EA5-B3E4-646D1D3B4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823913"/>
          </a:xfrm>
        </p:spPr>
        <p:txBody>
          <a:bodyPr rtlCol="0">
            <a:noAutofit/>
          </a:bodyPr>
          <a:lstStyle/>
          <a:p>
            <a:pPr algn="ctr"/>
            <a:r>
              <a:rPr lang="en-GB" sz="4000" dirty="0"/>
              <a:t>Practical Strategies</a:t>
            </a:r>
          </a:p>
        </p:txBody>
      </p:sp>
      <p:graphicFrame>
        <p:nvGraphicFramePr>
          <p:cNvPr id="15" name="Diagram 14">
            <a:extLst>
              <a:ext uri="{FF2B5EF4-FFF2-40B4-BE49-F238E27FC236}">
                <a16:creationId xmlns:a16="http://schemas.microsoft.com/office/drawing/2014/main" id="{5B6CBC12-1A31-EF22-635B-A2783B27EE3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47285059"/>
              </p:ext>
            </p:extLst>
          </p:nvPr>
        </p:nvGraphicFramePr>
        <p:xfrm>
          <a:off x="1373545" y="2009274"/>
          <a:ext cx="10092550" cy="44836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247660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Placeholder 14" descr="mountains under near dusk sky">
            <a:extLst>
              <a:ext uri="{FF2B5EF4-FFF2-40B4-BE49-F238E27FC236}">
                <a16:creationId xmlns:a16="http://schemas.microsoft.com/office/drawing/2014/main" id="{3D15FDC1-74B5-4FD8-BD17-0E2502C411A6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 rotWithShape="1">
          <a:blip r:embed="rId3"/>
          <a:srcRect l="16" r="16"/>
          <a:stretch/>
        </p:blipFill>
        <p:spPr>
          <a:xfrm>
            <a:off x="9978144" y="5227249"/>
            <a:ext cx="2213856" cy="1630751"/>
          </a:xfrm>
        </p:spPr>
      </p:pic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5D838446-B95D-4AB7-B8CA-D5804BB79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8DA9DAA-006C-4F4B-980E-E3DF019B24E2}" type="slidenum">
              <a:rPr lang="en-GB" smtClean="0"/>
              <a:pPr rtl="0"/>
              <a:t>8</a:t>
            </a:fld>
            <a:endParaRPr lang="en-GB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F777B66-94CB-491C-AC6B-BDAC98E21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9726" y="152085"/>
            <a:ext cx="9617082" cy="1124712"/>
          </a:xfrm>
        </p:spPr>
        <p:txBody>
          <a:bodyPr rtlCol="0">
            <a:noAutofit/>
          </a:bodyPr>
          <a:lstStyle/>
          <a:p>
            <a:pPr algn="ctr"/>
            <a:r>
              <a:rPr lang="en-GB" sz="2400" dirty="0"/>
              <a:t>Nature and Nurture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2AF1107-8D35-4E35-93C7-D3640946F74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66274" y="1946596"/>
            <a:ext cx="11032958" cy="3515741"/>
          </a:xfrm>
        </p:spPr>
        <p:txBody>
          <a:bodyPr rtlCol="0">
            <a:normAutofit/>
          </a:bodyPr>
          <a:lstStyle/>
          <a:p>
            <a:pPr marL="342900" indent="-34290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b="1" dirty="0"/>
              <a:t>Nature (biology):</a:t>
            </a:r>
            <a:r>
              <a:rPr lang="en-GB" sz="2400" dirty="0"/>
              <a:t> temperament, shyness, speech delay</a:t>
            </a:r>
          </a:p>
          <a:p>
            <a:pPr marL="342900" indent="-34290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b="1" dirty="0"/>
              <a:t>Nurture (environment):</a:t>
            </a:r>
            <a:r>
              <a:rPr lang="en-GB" sz="2400" dirty="0"/>
              <a:t> home life, attachment, new nursery setting</a:t>
            </a:r>
          </a:p>
          <a:p>
            <a:pPr marL="342900" indent="-34290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Both interact to shape Amira’s development</a:t>
            </a:r>
          </a:p>
          <a:p>
            <a:pPr marL="342900" indent="-342900" algn="l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Vygotsky focuses mainly on nurture (social environment)</a:t>
            </a:r>
          </a:p>
        </p:txBody>
      </p:sp>
    </p:spTree>
    <p:extLst>
      <p:ext uri="{BB962C8B-B14F-4D97-AF65-F5344CB8AC3E}">
        <p14:creationId xmlns:p14="http://schemas.microsoft.com/office/powerpoint/2010/main" val="9273131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A405E2-AEE8-5362-2B30-30A4B8E297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9B388D-AF81-119D-9DAA-14C70F86B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823913"/>
          </a:xfrm>
        </p:spPr>
        <p:txBody>
          <a:bodyPr rtlCol="0">
            <a:noAutofit/>
          </a:bodyPr>
          <a:lstStyle/>
          <a:p>
            <a:pPr algn="ctr"/>
            <a:r>
              <a:rPr lang="en-GB" sz="4000" dirty="0"/>
              <a:t>Evaluation of Theory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30103457-AB47-F076-B0B2-C74FC33108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8287698"/>
              </p:ext>
            </p:extLst>
          </p:nvPr>
        </p:nvGraphicFramePr>
        <p:xfrm>
          <a:off x="1526672" y="1189038"/>
          <a:ext cx="9482221" cy="5303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18981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303251-581F-8ADE-CD54-2F42F52228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9A6FCD1E-A67D-9BD6-58E3-58D1910E5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8DA9DAA-006C-4F4B-980E-E3DF019B24E2}" type="slidenum">
              <a:rPr lang="en-GB" smtClean="0"/>
              <a:pPr rtl="0"/>
              <a:t>10</a:t>
            </a:fld>
            <a:endParaRPr lang="en-GB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6B4EF00-9CED-57D4-BC23-715F0B68B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9726" y="152085"/>
            <a:ext cx="9617082" cy="1124712"/>
          </a:xfrm>
        </p:spPr>
        <p:txBody>
          <a:bodyPr rtlCol="0">
            <a:noAutofit/>
          </a:bodyPr>
          <a:lstStyle/>
          <a:p>
            <a:pPr algn="ctr"/>
            <a:r>
              <a:rPr lang="en-GB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CE04B0E-9CCC-79D9-76D4-793B87F3214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66274" y="2579754"/>
            <a:ext cx="11032958" cy="3515741"/>
          </a:xfrm>
        </p:spPr>
        <p:txBody>
          <a:bodyPr rtlCol="0">
            <a:normAutofit/>
          </a:bodyPr>
          <a:lstStyle/>
          <a:p>
            <a:pPr marL="342900" indent="-342900" algn="l">
              <a:lnSpc>
                <a:spcPct val="200000"/>
              </a:lnSpc>
              <a:buFont typeface="+mj-lt"/>
              <a:buAutoNum type="arabicPeriod"/>
            </a:pPr>
            <a:r>
              <a:rPr lang="en-GB" sz="2400" dirty="0"/>
              <a:t>Vygotsky explains Amira’s needs (anxiety, speech, group play)</a:t>
            </a:r>
          </a:p>
          <a:p>
            <a:pPr marL="342900" indent="-342900" algn="l">
              <a:lnSpc>
                <a:spcPct val="200000"/>
              </a:lnSpc>
              <a:buFont typeface="+mj-lt"/>
              <a:buAutoNum type="arabicPeriod"/>
            </a:pPr>
            <a:r>
              <a:rPr lang="en-GB" sz="2400" dirty="0"/>
              <a:t>Scaffolding, peer support, and emotional security help her progress</a:t>
            </a:r>
          </a:p>
          <a:p>
            <a:pPr marL="342900" indent="-342900" algn="l">
              <a:lnSpc>
                <a:spcPct val="200000"/>
              </a:lnSpc>
              <a:buFont typeface="+mj-lt"/>
              <a:buAutoNum type="arabicPeriod"/>
            </a:pPr>
            <a:r>
              <a:rPr lang="en-GB" sz="2400" dirty="0"/>
              <a:t>Nature + nurture both important</a:t>
            </a:r>
          </a:p>
          <a:p>
            <a:pPr marL="342900" indent="-342900" algn="l">
              <a:lnSpc>
                <a:spcPct val="200000"/>
              </a:lnSpc>
              <a:buFont typeface="+mj-lt"/>
              <a:buAutoNum type="arabicPeriod"/>
            </a:pPr>
            <a:r>
              <a:rPr lang="en-GB" sz="2400" dirty="0"/>
              <a:t>Theory is useful but should be combined with other approaches</a:t>
            </a:r>
          </a:p>
          <a:p>
            <a:pPr marL="342900" indent="-342900" algn="l">
              <a:lnSpc>
                <a:spcPct val="200000"/>
              </a:lnSpc>
              <a:buFont typeface="+mj-lt"/>
              <a:buAutoNum type="arabicPeriod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1183352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8DEF32-D3F9-20AF-FE88-CE392DBFD6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8448" y="594360"/>
            <a:ext cx="6272784" cy="861461"/>
          </a:xfrm>
        </p:spPr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2330B2-602A-5627-D77B-B0AD4C5850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19725" y="1660358"/>
            <a:ext cx="10407317" cy="4981074"/>
          </a:xfrm>
        </p:spPr>
        <p:txBody>
          <a:bodyPr>
            <a:normAutofit fontScale="92500" lnSpcReduction="20000"/>
          </a:bodyPr>
          <a:lstStyle/>
          <a:p>
            <a:pPr lvl="0" algn="l"/>
            <a:r>
              <a:rPr lang="en-GB" sz="1600" b="1" dirty="0"/>
              <a:t>Stotz, W. (2024) ‘Scaffolding and Individuality in Early Childhood Development’, </a:t>
            </a:r>
            <a:r>
              <a:rPr lang="en-GB" sz="1600" b="1" i="1" dirty="0" err="1"/>
              <a:t>Topoi</a:t>
            </a:r>
            <a:r>
              <a:rPr lang="en-GB" sz="1600" b="1" dirty="0"/>
              <a:t>.  </a:t>
            </a:r>
            <a:r>
              <a:rPr lang="en-GB" sz="1600" b="1" u="sng" dirty="0">
                <a:hlinkClick r:id="rId2"/>
              </a:rPr>
              <a:t>https://link.springer.com/article/10.1007/s11245-024-10155-3</a:t>
            </a:r>
            <a:r>
              <a:rPr lang="en-GB" sz="1600" b="1" dirty="0"/>
              <a:t> </a:t>
            </a:r>
            <a:endParaRPr lang="en-GB" sz="1600" dirty="0"/>
          </a:p>
          <a:p>
            <a:pPr algn="l"/>
            <a:r>
              <a:rPr lang="en-GB" sz="1600" b="1" dirty="0"/>
              <a:t> </a:t>
            </a:r>
            <a:endParaRPr lang="en-GB" sz="1600" dirty="0"/>
          </a:p>
          <a:p>
            <a:pPr lvl="0" algn="l"/>
            <a:r>
              <a:rPr lang="en-GB" sz="1600" b="1" dirty="0"/>
              <a:t>Washington-Nortey, P.-M., Zhang, F., Xu, Y., Ruiz, A. B., Chen, C.-C. &amp; Spence, C. (2022) ‘The impact of peer interactions on language development among preschool English language learners: A systematic review’, </a:t>
            </a:r>
            <a:r>
              <a:rPr lang="en-GB" sz="1600" b="1" i="1" dirty="0"/>
              <a:t>Early Childhood Education Journal</a:t>
            </a:r>
            <a:r>
              <a:rPr lang="en-GB" sz="1600" b="1" dirty="0"/>
              <a:t>, 50(1), pp. 49–59. Available via PMC: </a:t>
            </a:r>
            <a:r>
              <a:rPr lang="en-GB" sz="1600" b="1" u="sng" dirty="0">
                <a:hlinkClick r:id="rId3"/>
              </a:rPr>
              <a:t>https://pmc.ncbi.nlm.nih.gov/articles/PMC12292087/</a:t>
            </a:r>
            <a:r>
              <a:rPr lang="en-GB" sz="1600" b="1" dirty="0"/>
              <a:t> </a:t>
            </a:r>
            <a:endParaRPr lang="en-GB" sz="1600" dirty="0"/>
          </a:p>
          <a:p>
            <a:pPr algn="l"/>
            <a:r>
              <a:rPr lang="en-GB" sz="1600" b="1"/>
              <a:t> </a:t>
            </a:r>
            <a:endParaRPr lang="en-GB" sz="1600" dirty="0"/>
          </a:p>
          <a:p>
            <a:pPr lvl="0" algn="l"/>
            <a:r>
              <a:rPr lang="en-GB" sz="1600" b="1" dirty="0"/>
              <a:t>(2019) ‘Emotional Scaffolding in Early Childhood Education’, </a:t>
            </a:r>
            <a:r>
              <a:rPr lang="en-GB" sz="1600" b="1" i="1" dirty="0"/>
              <a:t>Journal of Early Childhood Education</a:t>
            </a:r>
            <a:r>
              <a:rPr lang="en-GB" sz="1600" b="1" dirty="0"/>
              <a:t>.  </a:t>
            </a:r>
            <a:r>
              <a:rPr lang="en-GB" sz="1600" b="1" u="sng" dirty="0">
                <a:hlinkClick r:id="rId4"/>
              </a:rPr>
              <a:t>https://www.tandfonline.com/doi/full/10.1080/03055698.2019.1620692</a:t>
            </a:r>
            <a:endParaRPr lang="en-GB" sz="1600" dirty="0"/>
          </a:p>
          <a:p>
            <a:pPr algn="l"/>
            <a:r>
              <a:rPr lang="en-GB" sz="1600" b="1" dirty="0"/>
              <a:t> </a:t>
            </a:r>
            <a:endParaRPr lang="en-GB" sz="1600" dirty="0"/>
          </a:p>
          <a:p>
            <a:pPr lvl="0" algn="l"/>
            <a:r>
              <a:rPr lang="en-GB" sz="1600" b="1" dirty="0"/>
              <a:t>(2023) ‘Scaffolding social and emotional learning in preschool children from socioeconomically disadvantaged backgrounds’, </a:t>
            </a:r>
            <a:r>
              <a:rPr lang="en-GB" sz="1600" b="1" i="1" dirty="0"/>
              <a:t>Early Childhood Education Journal</a:t>
            </a:r>
            <a:r>
              <a:rPr lang="en-GB" sz="1600" b="1" dirty="0"/>
              <a:t>.  </a:t>
            </a:r>
            <a:r>
              <a:rPr lang="en-GB" sz="1600" b="1" u="sng" dirty="0">
                <a:hlinkClick r:id="rId5"/>
              </a:rPr>
              <a:t>https://www.tandfonline.com/doi/abs/10.1080/03004279.2023.2168131</a:t>
            </a:r>
            <a:r>
              <a:rPr lang="en-GB" sz="1600" b="1" dirty="0"/>
              <a:t> </a:t>
            </a:r>
            <a:endParaRPr lang="en-GB" sz="1600" dirty="0"/>
          </a:p>
          <a:p>
            <a:pPr algn="l"/>
            <a:r>
              <a:rPr lang="en-GB" sz="1600" b="1" dirty="0"/>
              <a:t> </a:t>
            </a:r>
            <a:endParaRPr lang="en-GB" sz="1600" dirty="0"/>
          </a:p>
          <a:p>
            <a:pPr lvl="0" algn="l"/>
            <a:r>
              <a:rPr lang="en-GB" sz="1600" b="1" dirty="0"/>
              <a:t>De Valenzuela, A. (2006) ‘Vygotsky’s Zone of Proximal Development: Instructional Implications’, </a:t>
            </a:r>
            <a:r>
              <a:rPr lang="en-GB" sz="1600" b="1" i="1" dirty="0"/>
              <a:t>ERIC</a:t>
            </a:r>
            <a:r>
              <a:rPr lang="en-GB" sz="1600" b="1" dirty="0"/>
              <a:t>.  </a:t>
            </a:r>
            <a:r>
              <a:rPr lang="en-GB" sz="1600" b="1" u="sng" dirty="0">
                <a:hlinkClick r:id="rId6"/>
              </a:rPr>
              <a:t>https://files.eric.ed.gov/fulltext/EJ1081990.pdf</a:t>
            </a:r>
            <a:r>
              <a:rPr lang="en-GB" sz="1600" b="1" dirty="0"/>
              <a:t> </a:t>
            </a:r>
            <a:endParaRPr lang="en-GB" sz="1600" dirty="0"/>
          </a:p>
          <a:p>
            <a:pPr algn="l"/>
            <a:r>
              <a:rPr lang="en-GB" sz="1600" b="1" dirty="0"/>
              <a:t> </a:t>
            </a:r>
            <a:endParaRPr lang="en-GB" sz="1600" dirty="0"/>
          </a:p>
          <a:p>
            <a:pPr lvl="0" algn="l"/>
            <a:r>
              <a:rPr lang="en-GB" sz="1600" b="1" dirty="0"/>
              <a:t>(2022) ‘Maternal Executive Functioning and Scaffolding’, </a:t>
            </a:r>
            <a:r>
              <a:rPr lang="en-GB" sz="1600" b="1" i="1" dirty="0"/>
              <a:t>PMC</a:t>
            </a:r>
            <a:r>
              <a:rPr lang="en-GB" sz="1600" b="1" dirty="0"/>
              <a:t>.  </a:t>
            </a:r>
            <a:r>
              <a:rPr lang="en-GB" sz="1600" b="1" u="sng" dirty="0">
                <a:hlinkClick r:id="rId7"/>
              </a:rPr>
              <a:t>https://pmc.ncbi.nlm.nih.gov/articles/PMC5623161/</a:t>
            </a:r>
            <a:r>
              <a:rPr lang="en-GB" sz="1600" b="1" dirty="0"/>
              <a:t> 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4152909308"/>
      </p:ext>
    </p:extLst>
  </p:cSld>
  <p:clrMapOvr>
    <a:masterClrMapping/>
  </p:clrMapOvr>
</p:sld>
</file>

<file path=ppt/theme/theme1.xml><?xml version="1.0" encoding="utf-8"?>
<a:theme xmlns:a="http://schemas.openxmlformats.org/drawingml/2006/main" name="GradientUnivers">
  <a:themeElements>
    <a:clrScheme name="Gradient">
      <a:dk1>
        <a:sysClr val="windowText" lastClr="000000"/>
      </a:dk1>
      <a:lt1>
        <a:sysClr val="window" lastClr="FFFFFF"/>
      </a:lt1>
      <a:dk2>
        <a:srgbClr val="10013F"/>
      </a:dk2>
      <a:lt2>
        <a:srgbClr val="F2F0FF"/>
      </a:lt2>
      <a:accent1>
        <a:srgbClr val="814DFF"/>
      </a:accent1>
      <a:accent2>
        <a:srgbClr val="243FFF"/>
      </a:accent2>
      <a:accent3>
        <a:srgbClr val="FF83B6"/>
      </a:accent3>
      <a:accent4>
        <a:srgbClr val="FF9022"/>
      </a:accent4>
      <a:accent5>
        <a:srgbClr val="FF1F85"/>
      </a:accent5>
      <a:accent6>
        <a:srgbClr val="1A98FF"/>
      </a:accent6>
      <a:hlink>
        <a:srgbClr val="0563C1"/>
      </a:hlink>
      <a:folHlink>
        <a:srgbClr val="954F72"/>
      </a:folHlink>
    </a:clrScheme>
    <a:fontScheme name="Univers">
      <a:majorFont>
        <a:latin typeface="Univers"/>
        <a:ea typeface=""/>
        <a:cs typeface=""/>
      </a:majorFont>
      <a:minorFont>
        <a:latin typeface="Univer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8167186_TF89338750_Win32" id="{41E8F413-9A18-4BDF-B28A-7CD5BF285DD4}" vid="{F5763C4E-78C1-4EFB-B9F5-2F4B07C76D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BC329F5-30EE-4BF7-AA2A-B837B51416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9919F73-B6C2-4A43-95E2-833EC48925FE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3C8E00D1-8EA3-4E42-801D-0253E1EAFC2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{672BAC76-858F-4429-ADC3-5E6FE1131A80}tf89338750_win32</Template>
  <TotalTime>488</TotalTime>
  <Words>651</Words>
  <Application>Microsoft Office PowerPoint</Application>
  <PresentationFormat>Widescreen</PresentationFormat>
  <Paragraphs>90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Univers</vt:lpstr>
      <vt:lpstr>GradientUnivers</vt:lpstr>
      <vt:lpstr>Psychology in Health and Social Care</vt:lpstr>
      <vt:lpstr>Introduction</vt:lpstr>
      <vt:lpstr>About Amira</vt:lpstr>
      <vt:lpstr>Vygotsky’s Theory (Key Ideas)</vt:lpstr>
      <vt:lpstr>Why it is Relevant</vt:lpstr>
      <vt:lpstr>Applying to Amira</vt:lpstr>
      <vt:lpstr>Practical Strategies</vt:lpstr>
      <vt:lpstr>Nature and Nurture</vt:lpstr>
      <vt:lpstr>Evaluation of Theory</vt:lpstr>
      <vt:lpstr>Conclusion</vt:lpstr>
      <vt:lpstr>References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 Elsharkawy (2422427)</dc:creator>
  <cp:lastModifiedBy>adham_medo1982@yahoo.com</cp:lastModifiedBy>
  <cp:revision>7</cp:revision>
  <dcterms:created xsi:type="dcterms:W3CDTF">2025-09-27T23:10:35Z</dcterms:created>
  <dcterms:modified xsi:type="dcterms:W3CDTF">2025-10-06T13:21:48Z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