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 varScale="1">
        <p:scale>
          <a:sx n="76" d="100"/>
          <a:sy n="76" d="100"/>
        </p:scale>
        <p:origin x="62" y="10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A98915-E05E-49B8-A836-17D69A3F3CA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446FBA-3091-441A-9752-4DAB7BB15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743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Château de </a:t>
            </a:r>
            <a:r>
              <a:rPr lang="fr-FR" dirty="0" err="1"/>
              <a:t>Guédelon</a:t>
            </a:r>
            <a:r>
              <a:rPr lang="fr-FR" dirty="0"/>
              <a:t> en 2021, Yonne, Bourgogne, France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446FBA-3091-441A-9752-4DAB7BB1578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294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b="0" i="0" dirty="0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Château de </a:t>
            </a:r>
            <a:r>
              <a:rPr lang="fr-FR" b="0" i="0" dirty="0" err="1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Guédelon</a:t>
            </a:r>
            <a:r>
              <a:rPr lang="fr-FR" b="0" i="0" dirty="0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 en 2023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446FBA-3091-441A-9752-4DAB7BB1578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3537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b="0" i="0" dirty="0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Château de </a:t>
            </a:r>
            <a:r>
              <a:rPr lang="fr-FR" b="0" i="0" dirty="0" err="1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Guédelon</a:t>
            </a:r>
            <a:r>
              <a:rPr lang="fr-FR" b="0" i="0" dirty="0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 en 2023</a:t>
            </a:r>
          </a:p>
          <a:p>
            <a:r>
              <a:rPr lang="fr-FR" b="0" i="0" dirty="0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Château de </a:t>
            </a:r>
            <a:r>
              <a:rPr lang="fr-FR" b="0" i="0" dirty="0" err="1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Guédelon</a:t>
            </a:r>
            <a:r>
              <a:rPr lang="fr-FR" b="0" i="0" dirty="0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 en 2000 Yonne France Photographie de Patrick GIRAUD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446FBA-3091-441A-9752-4DAB7BB1578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4726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605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024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145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177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541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073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157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147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540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799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2394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764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7327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4709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237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6057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791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3E87B347-DFDD-415A-9AD8-EA26F306732E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17187C70-A422-4700-B78F-EEB8100F6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739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C8F88A4-A0F6-1069-6970-0FEE0362F99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817" r="20516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7C41B35-D180-D62F-FCB2-F62A272E03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667" r="16667"/>
          <a:stretch/>
        </p:blipFill>
        <p:spPr>
          <a:xfrm>
            <a:off x="6096001" y="10"/>
            <a:ext cx="6096002" cy="6857990"/>
          </a:xfrm>
          <a:prstGeom prst="rect">
            <a:avLst/>
          </a:prstGeom>
        </p:spPr>
      </p:pic>
      <p:sp useBgFill="1">
        <p:nvSpPr>
          <p:cNvPr id="10" name="Rounded Rectangle 9">
            <a:extLst>
              <a:ext uri="{FF2B5EF4-FFF2-40B4-BE49-F238E27FC236}">
                <a16:creationId xmlns:a16="http://schemas.microsoft.com/office/drawing/2014/main" id="{16B73C71-1168-4ACB-A30C-F2A5EBD7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96889" y="1846512"/>
            <a:ext cx="8998224" cy="3164976"/>
          </a:xfrm>
          <a:prstGeom prst="roundRect">
            <a:avLst>
              <a:gd name="adj" fmla="val 4629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E1CF38-717A-ACD7-0F1A-FEA0287952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2007703"/>
            <a:ext cx="8676222" cy="1802297"/>
          </a:xfrm>
        </p:spPr>
        <p:txBody>
          <a:bodyPr>
            <a:normAutofit/>
          </a:bodyPr>
          <a:lstStyle/>
          <a:p>
            <a:r>
              <a:rPr lang="en-GB"/>
              <a:t>Experimental archaeology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B23D79-7CDA-415C-EF75-3DC30AC017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795587"/>
          </a:xfrm>
        </p:spPr>
        <p:txBody>
          <a:bodyPr>
            <a:normAutofit/>
          </a:bodyPr>
          <a:lstStyle/>
          <a:p>
            <a:r>
              <a:rPr lang="en-GB" dirty="0"/>
              <a:t>A 15-minute presentation by Caleb Rees</a:t>
            </a:r>
          </a:p>
        </p:txBody>
      </p:sp>
    </p:spTree>
    <p:extLst>
      <p:ext uri="{BB962C8B-B14F-4D97-AF65-F5344CB8AC3E}">
        <p14:creationId xmlns:p14="http://schemas.microsoft.com/office/powerpoint/2010/main" val="14830980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16AED-779E-497E-7B69-28312DABA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experimental archaeology? 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09F7DC-C62D-D7E7-2290-F2D48640B551}"/>
              </a:ext>
            </a:extLst>
          </p:cNvPr>
          <p:cNvSpPr txBox="1"/>
          <p:nvPr/>
        </p:nvSpPr>
        <p:spPr>
          <a:xfrm>
            <a:off x="1141413" y="2314545"/>
            <a:ext cx="62299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is the goal of experimental archaeology?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1CA23-7A89-A6BC-1A9C-BBDEF7D8C0BA}"/>
              </a:ext>
            </a:extLst>
          </p:cNvPr>
          <p:cNvSpPr txBox="1"/>
          <p:nvPr/>
        </p:nvSpPr>
        <p:spPr>
          <a:xfrm>
            <a:off x="1141413" y="3572189"/>
            <a:ext cx="60821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How does it add to the archaeological record?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8319F9-F8FC-9EC3-858C-67E78DF93DB5}"/>
              </a:ext>
            </a:extLst>
          </p:cNvPr>
          <p:cNvSpPr txBox="1"/>
          <p:nvPr/>
        </p:nvSpPr>
        <p:spPr>
          <a:xfrm>
            <a:off x="1266092" y="4481565"/>
            <a:ext cx="6069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does experimental archaeology help us learn?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91A3E5-685D-F297-C2AF-2830D1DB4D2A}"/>
              </a:ext>
            </a:extLst>
          </p:cNvPr>
          <p:cNvSpPr txBox="1"/>
          <p:nvPr/>
        </p:nvSpPr>
        <p:spPr>
          <a:xfrm>
            <a:off x="1266092" y="5476351"/>
            <a:ext cx="2667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Why should you care?</a:t>
            </a:r>
          </a:p>
        </p:txBody>
      </p:sp>
    </p:spTree>
    <p:extLst>
      <p:ext uri="{BB962C8B-B14F-4D97-AF65-F5344CB8AC3E}">
        <p14:creationId xmlns:p14="http://schemas.microsoft.com/office/powerpoint/2010/main" val="37577583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B535C0-8045-82DB-5EAE-ABF1A5D668BA}"/>
              </a:ext>
            </a:extLst>
          </p:cNvPr>
          <p:cNvSpPr txBox="1"/>
          <p:nvPr/>
        </p:nvSpPr>
        <p:spPr>
          <a:xfrm>
            <a:off x="50114" y="545690"/>
            <a:ext cx="120917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Experimental archaeology is an area of study that attempts to produce and test archaeological hypothesis</a:t>
            </a:r>
          </a:p>
          <a:p>
            <a:endParaRPr lang="en-GB" dirty="0"/>
          </a:p>
          <a:p>
            <a:r>
              <a:rPr lang="en-GB" dirty="0"/>
              <a:t>This is done by replicating conditions, tools and methods that were performed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FF1D53-DD94-F09F-4B2D-A7FF7839395C}"/>
              </a:ext>
            </a:extLst>
          </p:cNvPr>
          <p:cNvSpPr txBox="1"/>
          <p:nvPr/>
        </p:nvSpPr>
        <p:spPr>
          <a:xfrm>
            <a:off x="50114" y="1701882"/>
            <a:ext cx="8026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Testing these hypothesis is the main goal of experimental archaeology </a:t>
            </a:r>
          </a:p>
        </p:txBody>
      </p:sp>
      <p:pic>
        <p:nvPicPr>
          <p:cNvPr id="5" name="Picture 4" descr="Château de Guédelon en 2021, Yonne, Bourgogne, France&#10;">
            <a:extLst>
              <a:ext uri="{FF2B5EF4-FFF2-40B4-BE49-F238E27FC236}">
                <a16:creationId xmlns:a16="http://schemas.microsoft.com/office/drawing/2014/main" id="{FF5375F2-686F-0589-353E-FE74C3DEB2E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3716" y="2527579"/>
            <a:ext cx="6498170" cy="433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4848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F6CD3-F22B-993B-6980-C79D4D7D5C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9762" y="2853075"/>
            <a:ext cx="3802238" cy="28487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121D77-2A02-450A-9063-357391F34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572" y="639083"/>
            <a:ext cx="5259387" cy="845574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Chataeu</a:t>
            </a:r>
            <a:r>
              <a:rPr lang="en-GB" dirty="0">
                <a:solidFill>
                  <a:schemeClr val="tx1"/>
                </a:solidFill>
              </a:rPr>
              <a:t> de </a:t>
            </a:r>
            <a:r>
              <a:rPr lang="en-GB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Guédelon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6A14F4-E58C-861A-91CD-E490F4760DBA}"/>
              </a:ext>
            </a:extLst>
          </p:cNvPr>
          <p:cNvSpPr txBox="1"/>
          <p:nvPr/>
        </p:nvSpPr>
        <p:spPr>
          <a:xfrm>
            <a:off x="102537" y="1634307"/>
            <a:ext cx="116814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This castle is located in an abandoned quarry and is being reconstructed using the exact tools methods</a:t>
            </a:r>
          </a:p>
          <a:p>
            <a:r>
              <a:rPr lang="en-GB" dirty="0"/>
              <a:t>And materials that was used during the thirteenth century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222126-800B-1A2D-1688-D376D04A940C}"/>
              </a:ext>
            </a:extLst>
          </p:cNvPr>
          <p:cNvSpPr txBox="1"/>
          <p:nvPr/>
        </p:nvSpPr>
        <p:spPr>
          <a:xfrm>
            <a:off x="0" y="2742768"/>
            <a:ext cx="89309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you have the money and time to be in France you van actually visit this place yourself</a:t>
            </a:r>
          </a:p>
          <a:p>
            <a:r>
              <a:rPr lang="en-GB" dirty="0"/>
              <a:t> and even walk those halls and experience what a 13</a:t>
            </a:r>
            <a:r>
              <a:rPr lang="en-GB" baseline="30000" dirty="0"/>
              <a:t>th</a:t>
            </a:r>
            <a:r>
              <a:rPr lang="en-GB" dirty="0"/>
              <a:t> century castle would be like.</a:t>
            </a:r>
          </a:p>
        </p:txBody>
      </p:sp>
    </p:spTree>
    <p:extLst>
      <p:ext uri="{BB962C8B-B14F-4D97-AF65-F5344CB8AC3E}">
        <p14:creationId xmlns:p14="http://schemas.microsoft.com/office/powerpoint/2010/main" val="22858581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59DC9-EF18-450A-CBEE-492687D16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4716462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dirty="0"/>
              <a:t>Although it is unfinished there have been significant strides made</a:t>
            </a:r>
          </a:p>
        </p:txBody>
      </p:sp>
      <p:sp>
        <p:nvSpPr>
          <p:cNvPr id="1032" name="Content Placeholder 1031">
            <a:extLst>
              <a:ext uri="{FF2B5EF4-FFF2-40B4-BE49-F238E27FC236}">
                <a16:creationId xmlns:a16="http://schemas.microsoft.com/office/drawing/2014/main" id="{3CFF040F-2398-5E4F-FFA2-C11E309BC1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3" y="2666999"/>
            <a:ext cx="1729606" cy="6071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dirty="0"/>
              <a:t>2000 vs 2023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C8C8ED6-A932-44F5-83A5-5793DDA44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0"/>
            <a:ext cx="6096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C182811E-FB7E-4C44-8776-8FBD8D9AA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61" y="160868"/>
            <a:ext cx="1846073" cy="277885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44658732-4596-4018-974F-676F1F66D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7" y="4071410"/>
            <a:ext cx="1898121" cy="264451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2000">
            <a:extLst>
              <a:ext uri="{FF2B5EF4-FFF2-40B4-BE49-F238E27FC236}">
                <a16:creationId xmlns:a16="http://schemas.microsoft.com/office/drawing/2014/main" id="{6C4D92C9-ED66-BBEB-3760-7EA5F1ADB3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40" r="19437" b="-1"/>
          <a:stretch/>
        </p:blipFill>
        <p:spPr bwMode="auto">
          <a:xfrm>
            <a:off x="8314455" y="3100590"/>
            <a:ext cx="3716680" cy="361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2023">
            <a:extLst>
              <a:ext uri="{FF2B5EF4-FFF2-40B4-BE49-F238E27FC236}">
                <a16:creationId xmlns:a16="http://schemas.microsoft.com/office/drawing/2014/main" id="{46049EA5-FAE5-69AD-6788-3CDF5CB20BC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59" r="13952" b="3"/>
          <a:stretch/>
        </p:blipFill>
        <p:spPr bwMode="auto">
          <a:xfrm>
            <a:off x="6256867" y="160867"/>
            <a:ext cx="3767328" cy="3747805"/>
          </a:xfrm>
          <a:custGeom>
            <a:avLst/>
            <a:gdLst/>
            <a:ahLst/>
            <a:cxnLst/>
            <a:rect l="l" t="t" r="r" b="b"/>
            <a:pathLst>
              <a:path w="3767328" h="3747805">
                <a:moveTo>
                  <a:pt x="0" y="0"/>
                </a:moveTo>
                <a:lnTo>
                  <a:pt x="3767328" y="0"/>
                </a:lnTo>
                <a:lnTo>
                  <a:pt x="3767328" y="2778856"/>
                </a:lnTo>
                <a:lnTo>
                  <a:pt x="1896721" y="2778856"/>
                </a:lnTo>
                <a:lnTo>
                  <a:pt x="1896721" y="3747805"/>
                </a:lnTo>
                <a:lnTo>
                  <a:pt x="0" y="37478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13060-C64E-9692-46FB-ED5DD4385458}"/>
              </a:ext>
            </a:extLst>
          </p:cNvPr>
          <p:cNvSpPr txBox="1"/>
          <p:nvPr/>
        </p:nvSpPr>
        <p:spPr>
          <a:xfrm>
            <a:off x="1141413" y="4071409"/>
            <a:ext cx="428599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castle and other examples of experimental archaeology all  add experience to the archaeological record and allow hypothesis to be proven and for people to visually learn.</a:t>
            </a:r>
          </a:p>
        </p:txBody>
      </p:sp>
    </p:spTree>
    <p:extLst>
      <p:ext uri="{BB962C8B-B14F-4D97-AF65-F5344CB8AC3E}">
        <p14:creationId xmlns:p14="http://schemas.microsoft.com/office/powerpoint/2010/main" val="30913963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32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DA31A-A35A-495A-40A8-7D68917B0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Ships biscuits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A9E1E-63C3-2743-B4BD-431D22B91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6845" y="1563330"/>
            <a:ext cx="5943601" cy="518160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4E4E54-1B94-9535-1BBF-14BEB0FB09A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Ships biscuits or also known as hardtack are an immensely dense biscuit that was used as a ration in the 18</a:t>
            </a:r>
            <a:r>
              <a:rPr lang="en-GB" baseline="30000" dirty="0"/>
              <a:t>th</a:t>
            </a:r>
            <a:r>
              <a:rPr lang="en-GB" dirty="0"/>
              <a:t> to 19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B76466B3-902D-AA16-9DA9-F47F36111B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633" y="953729"/>
            <a:ext cx="38608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0736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2180D133-3D3F-038F-F5F8-8F9031C8C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04" y="1326035"/>
            <a:ext cx="38608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B419EFFB-7FA4-C38E-D915-66878A70B4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8025" y="1252463"/>
            <a:ext cx="38608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D034E03-7C4C-77EF-4890-8004BC6DDD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0946" y="1252463"/>
            <a:ext cx="3861054" cy="732923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2507B83-A6AD-71CE-0210-8C1662112F97}"/>
              </a:ext>
            </a:extLst>
          </p:cNvPr>
          <p:cNvSpPr txBox="1"/>
          <p:nvPr/>
        </p:nvSpPr>
        <p:spPr>
          <a:xfrm>
            <a:off x="3731173" y="420413"/>
            <a:ext cx="6659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My own experiment</a:t>
            </a:r>
          </a:p>
        </p:txBody>
      </p:sp>
    </p:spTree>
    <p:extLst>
      <p:ext uri="{BB962C8B-B14F-4D97-AF65-F5344CB8AC3E}">
        <p14:creationId xmlns:p14="http://schemas.microsoft.com/office/powerpoint/2010/main" val="2281353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D626A-C22C-3263-1446-5FB40A15E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this teach me and what could it teach you?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87C72A-7C31-6B33-1D0D-01D9C4E024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recipe although simple It led me down a long rabbit hole about survival food and </a:t>
            </a:r>
            <a:r>
              <a:rPr lang="en-GB" dirty="0" err="1"/>
              <a:t>trvel</a:t>
            </a:r>
            <a:r>
              <a:rPr lang="en-GB" dirty="0"/>
              <a:t> in the 1800s and 1900s </a:t>
            </a:r>
          </a:p>
        </p:txBody>
      </p:sp>
    </p:spTree>
    <p:extLst>
      <p:ext uri="{BB962C8B-B14F-4D97-AF65-F5344CB8AC3E}">
        <p14:creationId xmlns:p14="http://schemas.microsoft.com/office/powerpoint/2010/main" val="24702681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4425F-956B-5836-C9AF-92F42EAFA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Why should you care?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978307-234E-15F4-4070-19357E78FC1B}"/>
              </a:ext>
            </a:extLst>
          </p:cNvPr>
          <p:cNvSpPr txBox="1"/>
          <p:nvPr/>
        </p:nvSpPr>
        <p:spPr>
          <a:xfrm>
            <a:off x="643192" y="2666999"/>
            <a:ext cx="3643674" cy="32162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Experimental archaeology is useful and can help people who are not interested in archaeology 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allows people </a:t>
            </a:r>
            <a:r>
              <a:rPr lang="en-US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to experience </a:t>
            </a:r>
            <a:r>
              <a:rPr lang="en-US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actual history with their own eyes</a:t>
            </a:r>
          </a:p>
        </p:txBody>
      </p: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4D077C29-5E32-2963-BEEA-4AF1632C6B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4630994" y="1323676"/>
            <a:ext cx="6916633" cy="3890606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5482811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5919</TotalTime>
  <Words>316</Words>
  <Application>Microsoft Office PowerPoint</Application>
  <PresentationFormat>Widescreen</PresentationFormat>
  <Paragraphs>35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Century Gothic</vt:lpstr>
      <vt:lpstr>Mesh</vt:lpstr>
      <vt:lpstr>Experimental archaeology</vt:lpstr>
      <vt:lpstr>What is experimental archaeology?    </vt:lpstr>
      <vt:lpstr>PowerPoint Presentation</vt:lpstr>
      <vt:lpstr>Chataeu de Guédelon</vt:lpstr>
      <vt:lpstr>Although it is unfinished there have been significant strides made</vt:lpstr>
      <vt:lpstr>Ships biscuits</vt:lpstr>
      <vt:lpstr>PowerPoint Presentation</vt:lpstr>
      <vt:lpstr>What did this teach me and what could it teach you?</vt:lpstr>
      <vt:lpstr>Why should you care?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Caleb Rees (2305437)</dc:creator>
  <cp:lastModifiedBy>Caleb Rees (2305437)</cp:lastModifiedBy>
  <cp:revision>1</cp:revision>
  <dcterms:created xsi:type="dcterms:W3CDTF">2024-12-07T15:45:10Z</dcterms:created>
  <dcterms:modified xsi:type="dcterms:W3CDTF">2024-12-11T18:24:45Z</dcterms:modified>
</cp:coreProperties>
</file>