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74" r:id="rId4"/>
    <p:sldId id="273" r:id="rId5"/>
    <p:sldId id="272" r:id="rId6"/>
    <p:sldId id="257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5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603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122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006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124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181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8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908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54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84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893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907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724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457200" y="685800"/>
            <a:ext cx="4419600" cy="5440363"/>
          </a:xfrm>
        </p:spPr>
        <p:txBody>
          <a:bodyPr/>
          <a:lstStyle/>
          <a:p>
            <a:r>
              <a:rPr lang="en-GB" dirty="0" smtClean="0"/>
              <a:t>The foundation of </a:t>
            </a:r>
            <a:r>
              <a:rPr lang="en-GB" dirty="0" err="1" smtClean="0"/>
              <a:t>Cîteaux</a:t>
            </a:r>
            <a:r>
              <a:rPr lang="en-GB" dirty="0" smtClean="0"/>
              <a:t> and the formation of a Cistercian identity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</a:t>
            </a:r>
            <a:r>
              <a:rPr lang="en-GB" i="1" dirty="0" smtClean="0"/>
              <a:t>Exordium </a:t>
            </a:r>
            <a:r>
              <a:rPr lang="en-GB" i="1" dirty="0" err="1" smtClean="0"/>
              <a:t>Parvum</a:t>
            </a:r>
            <a:r>
              <a:rPr lang="en-GB" dirty="0" smtClean="0"/>
              <a:t> and the </a:t>
            </a:r>
            <a:r>
              <a:rPr lang="en-GB" i="1" dirty="0" smtClean="0"/>
              <a:t>Exordium </a:t>
            </a:r>
            <a:r>
              <a:rPr lang="en-GB" i="1" dirty="0" err="1" smtClean="0"/>
              <a:t>Cistercii</a:t>
            </a:r>
            <a:r>
              <a:rPr lang="en-GB" i="1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9" name="Content Placeholder 8" descr="citeaux-birds-eye-view.jpg"/>
          <p:cNvPicPr>
            <a:picLocks noGrp="1" noChangeAspect="1"/>
          </p:cNvPicPr>
          <p:nvPr>
            <p:ph sz="half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5173663" y="152400"/>
            <a:ext cx="3970337" cy="6340475"/>
          </a:xfrm>
        </p:spPr>
      </p:pic>
      <p:sp>
        <p:nvSpPr>
          <p:cNvPr id="2" name="7-Point Star 1"/>
          <p:cNvSpPr/>
          <p:nvPr/>
        </p:nvSpPr>
        <p:spPr>
          <a:xfrm flipH="1">
            <a:off x="8153400" y="2133600"/>
            <a:ext cx="160018" cy="1143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abbey of Cîteaux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405" y="1600200"/>
            <a:ext cx="679319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7411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Cîteaux</a:t>
            </a:r>
            <a:r>
              <a:rPr lang="en-GB" dirty="0" smtClean="0"/>
              <a:t>: the library (15C)</a:t>
            </a:r>
            <a:endParaRPr lang="en-GB" dirty="0"/>
          </a:p>
        </p:txBody>
      </p:sp>
      <p:pic>
        <p:nvPicPr>
          <p:cNvPr id="4" name="Content Placeholder 3" descr="citeaux 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71600" y="1524000"/>
            <a:ext cx="6504010" cy="46482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>
            <a:normAutofit/>
          </a:bodyPr>
          <a:lstStyle/>
          <a:p>
            <a:r>
              <a:rPr lang="en-GB" dirty="0" smtClean="0"/>
              <a:t>Location of </a:t>
            </a:r>
            <a:r>
              <a:rPr lang="en-GB" dirty="0" err="1" smtClean="0"/>
              <a:t>Cîteaux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838200"/>
            <a:ext cx="5257800" cy="5688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Modern </a:t>
            </a:r>
            <a:r>
              <a:rPr lang="en-GB" dirty="0" err="1" smtClean="0"/>
              <a:t>Cîteaux</a:t>
            </a:r>
            <a:endParaRPr lang="en-GB" dirty="0"/>
          </a:p>
        </p:txBody>
      </p:sp>
      <p:pic>
        <p:nvPicPr>
          <p:cNvPr id="6" name="Content Placeholder 5" descr="Citeaux chees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43747" y="1447800"/>
            <a:ext cx="7211200" cy="480059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Exordium </a:t>
            </a:r>
            <a:r>
              <a:rPr lang="en-GB" dirty="0" err="1" smtClean="0"/>
              <a:t>Parvum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1	How did the abbey of </a:t>
            </a:r>
            <a:r>
              <a:rPr lang="en-GB" dirty="0" err="1" smtClean="0"/>
              <a:t>Cîteaux</a:t>
            </a:r>
            <a:r>
              <a:rPr lang="en-GB" dirty="0" smtClean="0"/>
              <a:t> begin? (see chapters 	1,2, 3, 4)</a:t>
            </a:r>
          </a:p>
          <a:p>
            <a:pPr marL="0" indent="0">
              <a:buNone/>
            </a:pPr>
            <a:r>
              <a:rPr lang="en-GB" dirty="0" smtClean="0"/>
              <a:t>2	What difficulties did it encounter, and why? (see 	chapters 5–8)</a:t>
            </a:r>
          </a:p>
          <a:p>
            <a:pPr marL="0" indent="0">
              <a:buNone/>
            </a:pPr>
            <a:r>
              <a:rPr lang="en-GB" dirty="0" smtClean="0"/>
              <a:t>3	What indications are there, in the text, that the 	foundation of </a:t>
            </a:r>
            <a:r>
              <a:rPr lang="en-GB" dirty="0" err="1" smtClean="0"/>
              <a:t>Cîteaux</a:t>
            </a:r>
            <a:r>
              <a:rPr lang="en-GB" dirty="0" smtClean="0"/>
              <a:t> sprang from (a) 	dissatisfaction with existing monastic practice, 	and/or (b) a new religious outlook?</a:t>
            </a:r>
          </a:p>
          <a:p>
            <a:pPr marL="0" indent="0">
              <a:buNone/>
            </a:pPr>
            <a:r>
              <a:rPr lang="en-GB" dirty="0" smtClean="0"/>
              <a:t>4	What use is made of the notion of the ‘desert’?, or 	solitude?</a:t>
            </a:r>
          </a:p>
          <a:p>
            <a:pPr marL="0" indent="0">
              <a:buNone/>
            </a:pPr>
            <a:r>
              <a:rPr lang="en-GB" dirty="0" smtClean="0"/>
              <a:t>5	What seems to be the attitude to the </a:t>
            </a:r>
            <a:r>
              <a:rPr lang="en-GB" i="1" dirty="0" smtClean="0"/>
              <a:t>Rule of St 	Benedict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abbot of </a:t>
            </a:r>
            <a:r>
              <a:rPr lang="en-GB" dirty="0" err="1" smtClean="0"/>
              <a:t>Molesme</a:t>
            </a:r>
            <a:r>
              <a:rPr lang="en-GB" dirty="0" smtClean="0"/>
              <a:t>, Robert, and certain monks appear before the archbishop of Lyons (also papal legate) at Lyons</a:t>
            </a:r>
          </a:p>
          <a:p>
            <a:r>
              <a:rPr lang="en-GB" dirty="0" smtClean="0"/>
              <a:t>They promise to live according to the RSB and ask for his support</a:t>
            </a:r>
          </a:p>
          <a:p>
            <a:r>
              <a:rPr lang="en-GB" dirty="0" smtClean="0"/>
              <a:t>What questions does this raise?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form of a letter from the archbishop documenting what happened</a:t>
            </a:r>
          </a:p>
          <a:p>
            <a:pPr lvl="1"/>
            <a:r>
              <a:rPr lang="en-GB" dirty="0" smtClean="0"/>
              <a:t>RSB not followed at </a:t>
            </a:r>
            <a:r>
              <a:rPr lang="en-GB" dirty="0" err="1" smtClean="0"/>
              <a:t>Molesme</a:t>
            </a:r>
            <a:r>
              <a:rPr lang="en-GB" dirty="0" smtClean="0"/>
              <a:t>; observance ‘poor’ and ‘neglectful’</a:t>
            </a:r>
          </a:p>
          <a:p>
            <a:pPr lvl="1"/>
            <a:r>
              <a:rPr lang="en-GB" dirty="0" smtClean="0"/>
              <a:t>Reform at </a:t>
            </a:r>
            <a:r>
              <a:rPr lang="en-GB" dirty="0" err="1" smtClean="0"/>
              <a:t>Molesme</a:t>
            </a:r>
            <a:r>
              <a:rPr lang="en-GB" dirty="0" smtClean="0"/>
              <a:t> not possible</a:t>
            </a:r>
          </a:p>
          <a:p>
            <a:pPr lvl="1"/>
            <a:r>
              <a:rPr lang="en-GB" dirty="0" smtClean="0"/>
              <a:t>Permission given for Robert, six named monks ‘and others’ to retire to another place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With this permission the abbot and others (21 in all) leave </a:t>
            </a:r>
            <a:r>
              <a:rPr lang="en-GB" dirty="0" err="1" smtClean="0"/>
              <a:t>Molesme</a:t>
            </a:r>
            <a:r>
              <a:rPr lang="en-GB" dirty="0" smtClean="0"/>
              <a:t> for the ‘solitude’ called </a:t>
            </a:r>
            <a:r>
              <a:rPr lang="en-GB" dirty="0" err="1" smtClean="0"/>
              <a:t>Cîteaux</a:t>
            </a:r>
            <a:endParaRPr lang="en-GB" dirty="0" smtClean="0"/>
          </a:p>
          <a:p>
            <a:r>
              <a:rPr lang="en-GB" dirty="0" smtClean="0"/>
              <a:t>Description of the site</a:t>
            </a:r>
          </a:p>
          <a:p>
            <a:r>
              <a:rPr lang="en-GB" dirty="0" smtClean="0"/>
              <a:t>Construction of a monastery with the help of the local lord and consent of the bishop of </a:t>
            </a:r>
            <a:r>
              <a:rPr lang="en-GB" dirty="0" err="1" smtClean="0"/>
              <a:t>Chalon</a:t>
            </a:r>
            <a:endParaRPr lang="en-GB" dirty="0" smtClean="0"/>
          </a:p>
          <a:p>
            <a:r>
              <a:rPr lang="en-GB" dirty="0" smtClean="0"/>
              <a:t>Motivation: the failure to adhere to the RSB amounting to ‘perjury’</a:t>
            </a:r>
          </a:p>
          <a:p>
            <a:r>
              <a:rPr lang="en-GB" dirty="0" smtClean="0"/>
              <a:t>Support sought from the duke of Burgundy on their behalf by the archbishop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Chapter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bishop of </a:t>
            </a:r>
            <a:r>
              <a:rPr lang="en-GB" dirty="0" err="1" smtClean="0"/>
              <a:t>Chalon</a:t>
            </a:r>
            <a:r>
              <a:rPr lang="en-GB" dirty="0" smtClean="0"/>
              <a:t> blesses Robert as abbot of the new monastery</a:t>
            </a:r>
          </a:p>
          <a:p>
            <a:r>
              <a:rPr lang="en-GB" dirty="0" smtClean="0"/>
              <a:t>He makes the monks vow stability according to the RSB</a:t>
            </a:r>
          </a:p>
          <a:p>
            <a:r>
              <a:rPr lang="en-GB" dirty="0" smtClean="0"/>
              <a:t>The place now an abbey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difficulties (5-8)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(5) The monks of </a:t>
            </a:r>
            <a:r>
              <a:rPr lang="en-GB" dirty="0" err="1" smtClean="0"/>
              <a:t>Molesme</a:t>
            </a:r>
            <a:r>
              <a:rPr lang="en-GB" dirty="0" smtClean="0"/>
              <a:t> petition the pope for Robert’s return</a:t>
            </a:r>
          </a:p>
          <a:p>
            <a:r>
              <a:rPr lang="en-GB" dirty="0" smtClean="0"/>
              <a:t>(6) The pope orders </a:t>
            </a:r>
            <a:r>
              <a:rPr lang="en-GB" dirty="0" smtClean="0"/>
              <a:t>that if it can be achieved without scandal Robert is to </a:t>
            </a:r>
            <a:r>
              <a:rPr lang="en-GB" dirty="0" smtClean="0"/>
              <a:t>be returned from the ‘solitude’ to the monastery</a:t>
            </a:r>
          </a:p>
          <a:p>
            <a:r>
              <a:rPr lang="en-GB" dirty="0" smtClean="0"/>
              <a:t>(7) The archbishop summons a council to decide – Robert is to return to </a:t>
            </a:r>
            <a:r>
              <a:rPr lang="en-GB" dirty="0" err="1" smtClean="0"/>
              <a:t>Molesme</a:t>
            </a:r>
            <a:endParaRPr lang="en-GB" dirty="0" smtClean="0"/>
          </a:p>
          <a:p>
            <a:r>
              <a:rPr lang="en-GB" dirty="0" smtClean="0"/>
              <a:t>(8) The bishop of </a:t>
            </a:r>
            <a:r>
              <a:rPr lang="en-GB" dirty="0" err="1" smtClean="0"/>
              <a:t>Chalon</a:t>
            </a:r>
            <a:r>
              <a:rPr lang="en-GB" dirty="0" smtClean="0"/>
              <a:t> writes to the bishop of </a:t>
            </a:r>
            <a:r>
              <a:rPr lang="en-GB" dirty="0" err="1" smtClean="0"/>
              <a:t>Langres</a:t>
            </a:r>
            <a:r>
              <a:rPr lang="en-GB" dirty="0" smtClean="0"/>
              <a:t> releasing Robert from his position as abbot of </a:t>
            </a:r>
            <a:r>
              <a:rPr lang="en-GB" dirty="0" err="1" smtClean="0"/>
              <a:t>Cîteaux</a:t>
            </a:r>
            <a:r>
              <a:rPr lang="en-GB" dirty="0" smtClean="0"/>
              <a:t> and the monks from obedience to him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this all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Why did </a:t>
            </a:r>
            <a:r>
              <a:rPr lang="en-GB" dirty="0" err="1" smtClean="0"/>
              <a:t>Molesme</a:t>
            </a:r>
            <a:r>
              <a:rPr lang="en-GB" dirty="0" smtClean="0"/>
              <a:t> want Robert back?</a:t>
            </a:r>
          </a:p>
          <a:p>
            <a:pPr marL="0" indent="0" algn="ctr">
              <a:buNone/>
            </a:pPr>
            <a:r>
              <a:rPr lang="en-GB" dirty="0" smtClean="0"/>
              <a:t>What issues did this raise?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599" y="2743200"/>
            <a:ext cx="2335213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 rot="10800000" flipV="1">
            <a:off x="4648200" y="3613664"/>
            <a:ext cx="3581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Crozier of Abbot Robert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raised earlier….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indications are there, in the text, that the foundation of </a:t>
            </a:r>
            <a:r>
              <a:rPr lang="en-GB" dirty="0" err="1" smtClean="0"/>
              <a:t>Cîteaux</a:t>
            </a:r>
            <a:r>
              <a:rPr lang="en-GB" dirty="0" smtClean="0"/>
              <a:t> sprang from (a) dissatisfaction with existing monastic practice, and/or (b) a new religious outlook?</a:t>
            </a:r>
          </a:p>
          <a:p>
            <a:r>
              <a:rPr lang="en-GB" dirty="0" smtClean="0"/>
              <a:t>What use is made of the notion of the ‘desert’?, or solitude?</a:t>
            </a:r>
          </a:p>
          <a:p>
            <a:r>
              <a:rPr lang="en-GB" dirty="0" smtClean="0"/>
              <a:t>What seems to be the attitude to the </a:t>
            </a:r>
            <a:r>
              <a:rPr lang="en-GB" i="1" dirty="0" smtClean="0"/>
              <a:t>Rule of St Benedict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Robert….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(9) 	</a:t>
            </a:r>
            <a:r>
              <a:rPr lang="en-GB" dirty="0" err="1" smtClean="0"/>
              <a:t>Alberic</a:t>
            </a:r>
            <a:r>
              <a:rPr lang="en-GB" dirty="0" smtClean="0"/>
              <a:t> now elected as abbot – what do we 	know of his previous career?</a:t>
            </a:r>
          </a:p>
          <a:p>
            <a:pPr marL="0" indent="0">
              <a:buNone/>
            </a:pPr>
            <a:r>
              <a:rPr lang="en-GB" dirty="0" smtClean="0"/>
              <a:t>(10, 11, 12, 13, 14) – letters of support from ecclesiastical authorities</a:t>
            </a:r>
          </a:p>
          <a:p>
            <a:pPr marL="0" indent="0">
              <a:buNone/>
            </a:pPr>
            <a:r>
              <a:rPr lang="en-GB" dirty="0" smtClean="0"/>
              <a:t>(15) 	– the ‘institutes of the Cistercian monks 	who departed from </a:t>
            </a:r>
            <a:r>
              <a:rPr lang="en-GB" dirty="0" err="1" smtClean="0"/>
              <a:t>Molesme</a:t>
            </a:r>
            <a:r>
              <a:rPr lang="en-GB" dirty="0" smtClean="0"/>
              <a:t>’</a:t>
            </a:r>
          </a:p>
          <a:p>
            <a:pPr marL="0" indent="0">
              <a:buNone/>
            </a:pPr>
            <a:r>
              <a:rPr lang="en-GB" dirty="0" smtClean="0"/>
              <a:t>(16) 	The new community nearly falters for lack 	of recruits – life is too tough!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1109 onwards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(17) – death of Abbot </a:t>
            </a:r>
            <a:r>
              <a:rPr lang="en-GB" dirty="0" err="1" smtClean="0"/>
              <a:t>Alberic</a:t>
            </a:r>
            <a:r>
              <a:rPr lang="en-GB" dirty="0" smtClean="0"/>
              <a:t>, and succession of Stephen Harding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2400"/>
            <a:ext cx="4191000" cy="6585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Features of his abbacy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47800"/>
            <a:ext cx="4038600" cy="4678363"/>
          </a:xfrm>
        </p:spPr>
        <p:txBody>
          <a:bodyPr/>
          <a:lstStyle/>
          <a:p>
            <a:r>
              <a:rPr lang="en-GB" dirty="0" smtClean="0"/>
              <a:t>Lay patrons held at a distance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5800" y="1524000"/>
            <a:ext cx="4191000" cy="4602163"/>
          </a:xfrm>
        </p:spPr>
        <p:txBody>
          <a:bodyPr/>
          <a:lstStyle/>
          <a:p>
            <a:r>
              <a:rPr lang="en-GB" dirty="0" smtClean="0"/>
              <a:t>Austerity in church furnishings and decoration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779" y="2840764"/>
            <a:ext cx="5929585" cy="3712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48400" y="4800600"/>
            <a:ext cx="1981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monastery of </a:t>
            </a:r>
            <a:r>
              <a:rPr lang="en-GB" dirty="0" err="1" smtClean="0"/>
              <a:t>Senanque</a:t>
            </a:r>
            <a:r>
              <a:rPr lang="en-GB" dirty="0" smtClean="0"/>
              <a:t> is a good example of an early Cistercian church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the up…..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Recruitment picks up</a:t>
            </a:r>
          </a:p>
          <a:p>
            <a:r>
              <a:rPr lang="en-GB" dirty="0" smtClean="0"/>
              <a:t>Clerics and laymen</a:t>
            </a:r>
          </a:p>
          <a:p>
            <a:r>
              <a:rPr lang="en-GB" dirty="0" smtClean="0"/>
              <a:t>None named but one was certainly Bernard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64" y="1600200"/>
            <a:ext cx="3394472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762000" y="5181600"/>
            <a:ext cx="381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13</a:t>
            </a:r>
            <a:r>
              <a:rPr lang="en-GB" baseline="30000" dirty="0" smtClean="0"/>
              <a:t>th</a:t>
            </a:r>
            <a:r>
              <a:rPr lang="en-GB" dirty="0" smtClean="0"/>
              <a:t>-century portrait of St Bernard at the beginning of a volume of his sermons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chapter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New foundations in various dioceses</a:t>
            </a:r>
          </a:p>
          <a:p>
            <a:r>
              <a:rPr lang="en-GB" dirty="0" smtClean="0"/>
              <a:t>From the day when monks first went from </a:t>
            </a:r>
            <a:r>
              <a:rPr lang="en-GB" dirty="0" err="1" smtClean="0"/>
              <a:t>Cîteaux</a:t>
            </a:r>
            <a:r>
              <a:rPr lang="en-GB" dirty="0" smtClean="0"/>
              <a:t> (? First daughter house of La </a:t>
            </a:r>
            <a:r>
              <a:rPr lang="en-GB" dirty="0" err="1" smtClean="0"/>
              <a:t>Ferté</a:t>
            </a:r>
            <a:r>
              <a:rPr lang="en-GB" dirty="0" smtClean="0"/>
              <a:t>, 1113), within 8 years, 12 abbeys were founded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Calculation????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8229600" cy="1371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Exordium </a:t>
            </a:r>
            <a:r>
              <a:rPr lang="en-GB" dirty="0" err="1" smtClean="0"/>
              <a:t>Parvum</a:t>
            </a:r>
            <a:r>
              <a:rPr lang="en-GB" dirty="0" smtClean="0"/>
              <a:t>: key questions for understanding the text and the foundation of </a:t>
            </a:r>
            <a:r>
              <a:rPr lang="en-GB" dirty="0" err="1" smtClean="0"/>
              <a:t>Cîteaux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05000"/>
            <a:ext cx="8229600" cy="4221163"/>
          </a:xfrm>
        </p:spPr>
        <p:txBody>
          <a:bodyPr>
            <a:normAutofit fontScale="25000" lnSpcReduction="20000"/>
          </a:bodyPr>
          <a:lstStyle/>
          <a:p>
            <a:endParaRPr lang="en-GB" dirty="0" smtClean="0"/>
          </a:p>
          <a:p>
            <a:pPr>
              <a:buNone/>
            </a:pPr>
            <a:r>
              <a:rPr lang="en-GB" sz="9600" dirty="0" smtClean="0"/>
              <a:t>Is there any indication in the text of roughly </a:t>
            </a:r>
            <a:r>
              <a:rPr lang="en-GB" sz="9600" u="sng" dirty="0" smtClean="0"/>
              <a:t>when</a:t>
            </a:r>
            <a:r>
              <a:rPr lang="en-GB" sz="9600" dirty="0" smtClean="0"/>
              <a:t> </a:t>
            </a:r>
            <a:r>
              <a:rPr lang="en-GB" sz="9600" i="1" dirty="0" smtClean="0"/>
              <a:t>EP</a:t>
            </a:r>
            <a:r>
              <a:rPr lang="en-GB" sz="9600" dirty="0" smtClean="0"/>
              <a:t> might have been written?</a:t>
            </a:r>
          </a:p>
          <a:p>
            <a:pPr>
              <a:buNone/>
            </a:pPr>
            <a:r>
              <a:rPr lang="en-GB" sz="9600" dirty="0" smtClean="0"/>
              <a:t>Is there any indication of </a:t>
            </a:r>
            <a:r>
              <a:rPr lang="en-GB" sz="9600" u="sng" dirty="0" smtClean="0"/>
              <a:t>why</a:t>
            </a:r>
            <a:r>
              <a:rPr lang="en-GB" sz="9600" dirty="0" smtClean="0"/>
              <a:t> it might have been written?</a:t>
            </a:r>
          </a:p>
          <a:p>
            <a:pPr>
              <a:buNone/>
            </a:pPr>
            <a:r>
              <a:rPr lang="en-GB" sz="9600" dirty="0" smtClean="0"/>
              <a:t>	Is it likely to be a reliable source?</a:t>
            </a:r>
          </a:p>
          <a:p>
            <a:pPr>
              <a:buNone/>
            </a:pPr>
            <a:r>
              <a:rPr lang="en-GB" sz="9600" dirty="0" smtClean="0"/>
              <a:t> </a:t>
            </a:r>
          </a:p>
          <a:p>
            <a:pPr>
              <a:buNone/>
            </a:pPr>
            <a:r>
              <a:rPr lang="en-GB" sz="9600" dirty="0" smtClean="0"/>
              <a:t>On the relationship between </a:t>
            </a:r>
            <a:r>
              <a:rPr lang="en-GB" sz="9600" i="1" dirty="0" smtClean="0"/>
              <a:t>EP</a:t>
            </a:r>
            <a:r>
              <a:rPr lang="en-GB" sz="9600" dirty="0" smtClean="0"/>
              <a:t> and </a:t>
            </a:r>
            <a:r>
              <a:rPr lang="en-GB" sz="9600" i="1" dirty="0" smtClean="0"/>
              <a:t>EC</a:t>
            </a:r>
            <a:r>
              <a:rPr lang="en-GB" sz="9600" dirty="0" smtClean="0"/>
              <a:t>:</a:t>
            </a:r>
          </a:p>
          <a:p>
            <a:pPr>
              <a:buNone/>
            </a:pPr>
            <a:r>
              <a:rPr lang="en-GB" sz="9600" dirty="0" smtClean="0"/>
              <a:t>	Compare </a:t>
            </a:r>
            <a:r>
              <a:rPr lang="en-GB" sz="9600" i="1" dirty="0" smtClean="0"/>
              <a:t>EP</a:t>
            </a:r>
            <a:r>
              <a:rPr lang="en-GB" sz="9600" dirty="0" smtClean="0"/>
              <a:t>, sections I–XIV and </a:t>
            </a:r>
            <a:r>
              <a:rPr lang="en-GB" sz="9600" i="1" dirty="0" smtClean="0"/>
              <a:t>EC</a:t>
            </a:r>
            <a:r>
              <a:rPr lang="en-GB" sz="9600" dirty="0" smtClean="0"/>
              <a:t>, pp. 443–5.</a:t>
            </a:r>
          </a:p>
          <a:p>
            <a:pPr>
              <a:buNone/>
            </a:pPr>
            <a:r>
              <a:rPr lang="en-GB" sz="9600" dirty="0" smtClean="0"/>
              <a:t>	Compare the statutes or institutes in </a:t>
            </a:r>
            <a:r>
              <a:rPr lang="en-GB" sz="9600" i="1" dirty="0" smtClean="0"/>
              <a:t>EP</a:t>
            </a:r>
            <a:r>
              <a:rPr lang="en-GB" sz="9600" dirty="0" smtClean="0"/>
              <a:t> XV and XVII and Institutes IX–XVI (pp. 448–50)</a:t>
            </a:r>
          </a:p>
          <a:p>
            <a:pPr>
              <a:buNone/>
            </a:pPr>
            <a:r>
              <a:rPr lang="en-US" sz="9600" dirty="0" smtClean="0"/>
              <a:t> </a:t>
            </a:r>
            <a:endParaRPr lang="en-GB" sz="96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574</Words>
  <Application>Microsoft Office PowerPoint</Application>
  <PresentationFormat>On-screen Show (4:3)</PresentationFormat>
  <Paragraphs>76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The abbey of Cîteaux</vt:lpstr>
      <vt:lpstr>Cîteaux: the library (15C)</vt:lpstr>
      <vt:lpstr>Location of Cîteaux</vt:lpstr>
      <vt:lpstr>Modern Cîteaux</vt:lpstr>
      <vt:lpstr>The Exordium Parvum</vt:lpstr>
      <vt:lpstr>Chapter 1</vt:lpstr>
      <vt:lpstr>Chapter 2</vt:lpstr>
      <vt:lpstr>Chapter 3</vt:lpstr>
      <vt:lpstr>Chapter 4</vt:lpstr>
      <vt:lpstr>The difficulties (5-8)</vt:lpstr>
      <vt:lpstr>What is this all about</vt:lpstr>
      <vt:lpstr>Questions raised earlier….</vt:lpstr>
      <vt:lpstr>After Robert….</vt:lpstr>
      <vt:lpstr>1109 onwards</vt:lpstr>
      <vt:lpstr>Features of his abbacy</vt:lpstr>
      <vt:lpstr>On the up…..</vt:lpstr>
      <vt:lpstr>Final chapter</vt:lpstr>
      <vt:lpstr>The Exordium Parvum: key questions for understanding the text and the foundation of Cîteaux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</dc:title>
  <dc:creator/>
  <cp:lastModifiedBy>Administrator</cp:lastModifiedBy>
  <cp:revision>17</cp:revision>
  <dcterms:created xsi:type="dcterms:W3CDTF">2006-08-16T00:00:00Z</dcterms:created>
  <dcterms:modified xsi:type="dcterms:W3CDTF">2018-02-13T09:50:56Z</dcterms:modified>
</cp:coreProperties>
</file>