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15"/>
  </p:notesMasterIdLst>
  <p:sldIdLst>
    <p:sldId id="269" r:id="rId3"/>
    <p:sldId id="258" r:id="rId4"/>
    <p:sldId id="259" r:id="rId5"/>
    <p:sldId id="257"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4982" autoAdjust="0"/>
  </p:normalViewPr>
  <p:slideViewPr>
    <p:cSldViewPr>
      <p:cViewPr varScale="1">
        <p:scale>
          <a:sx n="111" d="100"/>
          <a:sy n="111" d="100"/>
        </p:scale>
        <p:origin x="1650"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2D844-6A7C-4B5C-9750-5B4443B003BE}" type="datetimeFigureOut">
              <a:rPr lang="en-US" smtClean="0"/>
              <a:pPr/>
              <a:t>10/30/2022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3E76E8-1C0B-401A-B3DA-39CE23A5AA1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he organisation TM </a:t>
            </a:r>
            <a:r>
              <a:rPr lang="en-GB" sz="1200" kern="1200" dirty="0" err="1">
                <a:solidFill>
                  <a:schemeClr val="tx1"/>
                </a:solidFill>
                <a:latin typeface="+mn-lt"/>
                <a:ea typeface="+mn-ea"/>
                <a:cs typeface="+mn-cs"/>
              </a:rPr>
              <a:t>Lewin</a:t>
            </a:r>
            <a:r>
              <a:rPr lang="en-GB" sz="1200" kern="1200" dirty="0">
                <a:solidFill>
                  <a:schemeClr val="tx1"/>
                </a:solidFill>
                <a:latin typeface="+mn-lt"/>
                <a:ea typeface="+mn-ea"/>
                <a:cs typeface="+mn-cs"/>
              </a:rPr>
              <a:t> was established in 1898 by Thomas Mayas </a:t>
            </a:r>
            <a:r>
              <a:rPr lang="en-GB" sz="1200" kern="1200" dirty="0" err="1">
                <a:solidFill>
                  <a:schemeClr val="tx1"/>
                </a:solidFill>
                <a:latin typeface="+mn-lt"/>
                <a:ea typeface="+mn-ea"/>
                <a:cs typeface="+mn-cs"/>
              </a:rPr>
              <a:t>Lewin</a:t>
            </a:r>
            <a:r>
              <a:rPr lang="en-GB" sz="1200" kern="1200" dirty="0">
                <a:solidFill>
                  <a:schemeClr val="tx1"/>
                </a:solidFill>
                <a:latin typeface="+mn-lt"/>
                <a:ea typeface="+mn-ea"/>
                <a:cs typeface="+mn-cs"/>
              </a:rPr>
              <a:t> and the company is a online menswear retailer which operates in the UK. Headquarter of the organisation is located in London UK and their business is mainly done through online medium. The organisation keeps the new and latest collection of menswear as well as various other wearable accessories for men’s. In the UK the organisation is primarily known for their shirts and suits that are said to be of highest quality and let the organisation capture their targeted marketplace (Liu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 The organisation mainly focused on the enhancement of their production process for boosting the quality and production capability. This is essential for them to meet the rising demand of the consumer in the marketplace. The product of TM </a:t>
            </a:r>
            <a:r>
              <a:rPr lang="en-GB" sz="1200" kern="1200" dirty="0" err="1">
                <a:solidFill>
                  <a:schemeClr val="tx1"/>
                </a:solidFill>
                <a:latin typeface="+mn-lt"/>
                <a:ea typeface="+mn-ea"/>
                <a:cs typeface="+mn-cs"/>
              </a:rPr>
              <a:t>Lewin</a:t>
            </a:r>
            <a:r>
              <a:rPr lang="en-GB" sz="1200" kern="1200" dirty="0">
                <a:solidFill>
                  <a:schemeClr val="tx1"/>
                </a:solidFill>
                <a:latin typeface="+mn-lt"/>
                <a:ea typeface="+mn-ea"/>
                <a:cs typeface="+mn-cs"/>
              </a:rPr>
              <a:t> has significant value in the market that enhances the customer loyalty and provides them with the needed leverage to gain competitive advantage in the marketplace. The organisation has faced a significant impact in the time of pandemic that made TM </a:t>
            </a:r>
            <a:r>
              <a:rPr lang="en-GB" sz="1200" kern="1200" dirty="0" err="1">
                <a:solidFill>
                  <a:schemeClr val="tx1"/>
                </a:solidFill>
                <a:latin typeface="+mn-lt"/>
                <a:ea typeface="+mn-ea"/>
                <a:cs typeface="+mn-cs"/>
              </a:rPr>
              <a:t>Lewin</a:t>
            </a:r>
            <a:r>
              <a:rPr lang="en-GB" sz="1200" kern="1200" dirty="0">
                <a:solidFill>
                  <a:schemeClr val="tx1"/>
                </a:solidFill>
                <a:latin typeface="+mn-lt"/>
                <a:ea typeface="+mn-ea"/>
                <a:cs typeface="+mn-cs"/>
              </a:rPr>
              <a:t> to face loss in the marketplace.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3E76E8-1C0B-401A-B3DA-39CE23A5AA1D}"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the retail market the Covid 19 has also significantly impacted the lives of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employees. It has been seen that in the times of pandemic the retail industries have to face a significant drop in their sales as well as their production capabilities (Cardoso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2020). In the wake of the pandemic the government has announced a lockdown in the country for saving the lives of people within the country. However, this initiative has led to a huge toll in the sales and profitability of TM Lewin’s in the market. As the lockdown is happening, the economy of the country has seen a significant drop and the level of unemployment is significantly enhanced within the country (Vigodsky, 2018). This has also led to a significant toll on TM Lewin’s as they have lost around 40% of their overall market value and many of the employees of the organisation lost their jobs that impacted their mental health. An analysis on the condition of the employees, it has been seen that around 84% of the employees are facing some level of mental issues due to work from home and the constant fear of joblessness.</a:t>
            </a:r>
            <a:endParaRPr lang="en-GB" dirty="0"/>
          </a:p>
        </p:txBody>
      </p:sp>
      <p:sp>
        <p:nvSpPr>
          <p:cNvPr id="4" name="Slide Number Placeholder 3"/>
          <p:cNvSpPr>
            <a:spLocks noGrp="1"/>
          </p:cNvSpPr>
          <p:nvPr>
            <p:ph type="sldNum" sz="quarter" idx="10"/>
          </p:nvPr>
        </p:nvSpPr>
        <p:spPr/>
        <p:txBody>
          <a:bodyPr/>
          <a:lstStyle/>
          <a:p>
            <a:fld id="{D73E76E8-1C0B-401A-B3DA-39CE23A5AA1D}"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presentation will provide the identification of nature and impact of issues that will be faced by the organisation in the times of pandemic. It will also provide identification of their macro environment as well as analysis of the root cause of the issue through a fishbone diagram. The presentation will also provide an understanding of solutions for the issues faced by the organisation as well as the most appropriate process for the organisation to effectively cater their issues.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73E76E8-1C0B-401A-B3DA-39CE23A5AA1D}"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rtl="0"/>
            <a:r>
              <a:rPr lang="en-US" sz="1200" b="1" i="0" u="none" strike="noStrike" kern="1200" dirty="0">
                <a:solidFill>
                  <a:schemeClr val="tx1"/>
                </a:solidFill>
                <a:latin typeface="+mn-lt"/>
                <a:ea typeface="+mn-ea"/>
                <a:cs typeface="+mn-cs"/>
              </a:rPr>
              <a:t>Political factor</a:t>
            </a:r>
            <a:endParaRPr lang="en-US" b="0" dirty="0"/>
          </a:p>
          <a:p>
            <a:pPr rtl="0"/>
            <a:r>
              <a:rPr lang="en-US" sz="1200" b="0" i="0" u="none" strike="noStrike" kern="1200" dirty="0">
                <a:solidFill>
                  <a:schemeClr val="tx1"/>
                </a:solidFill>
                <a:latin typeface="+mn-lt"/>
                <a:ea typeface="+mn-ea"/>
                <a:cs typeface="+mn-cs"/>
              </a:rPr>
              <a:t>The UK seems to have a highly regarded worldwide retail trend marketplace. However, the largely current fold down and the present financial circumstances have harshly damaged it. Consequently, the business has requested better funding from the administration. Without noteworthy administration support, 50% of the commerce may sprint the hazard of ingoing an unbalanced prospect. The UK's fashion sector has benefited significantly from political steadiness in that countryside (Manville and Greatbanks, 2020). The happening of Brexit, has led to rise in various levels of concerns for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related to their trade. Each year, the UK purchases footwear as well as clothing significant to almost £10 billion into Europe. Therefore, for the division to keep on succeeding, it requires very solid trading associations through the EU.</a:t>
            </a:r>
            <a:endParaRPr lang="en-US" b="0" dirty="0"/>
          </a:p>
          <a:p>
            <a:pPr rtl="0"/>
            <a:r>
              <a:rPr lang="en-US" sz="1200" b="1" i="0" u="none" strike="noStrike" kern="1200" dirty="0">
                <a:solidFill>
                  <a:schemeClr val="tx1"/>
                </a:solidFill>
                <a:latin typeface="+mn-lt"/>
                <a:ea typeface="+mn-ea"/>
                <a:cs typeface="+mn-cs"/>
              </a:rPr>
              <a:t>Economic factors</a:t>
            </a:r>
            <a:endParaRPr lang="en-US" b="0" dirty="0"/>
          </a:p>
          <a:p>
            <a:pPr rtl="0"/>
            <a:r>
              <a:rPr lang="en-US" sz="1200" b="0" i="0" u="none" strike="noStrike" kern="1200" dirty="0">
                <a:solidFill>
                  <a:schemeClr val="tx1"/>
                </a:solidFill>
                <a:latin typeface="+mn-lt"/>
                <a:ea typeface="+mn-ea"/>
                <a:cs typeface="+mn-cs"/>
              </a:rPr>
              <a:t>In the UK, fashion fabrication is costly. Consequently, numerous retail behemoths get their products from "Bangladesh, India, Sri Lanka, Turkey, especially China". Producing merchandise overseas enables them to lower built-up costs and present them for trade at a reasonable price. These do not, conversely, involve that all businesses offer low-cost prices on their merchandise. Comparatively speaking,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is pricier than Primark as well as Sports Direct. These demonstrate that when it comes to gathering their trend demands and requirements, UK customers have a quantity of alternatives based on their financial situation.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a fast-fashion trader, is really flourishing since it meets the demands of customers on a tense financial statement. Food goods and fashion products are completely unrelated.</a:t>
            </a:r>
            <a:endParaRPr lang="en-US" b="0" dirty="0"/>
          </a:p>
          <a:p>
            <a:pPr rtl="0"/>
            <a:r>
              <a:rPr lang="en-US" sz="1200" b="1" i="0" u="none" strike="noStrike" kern="1200" dirty="0">
                <a:solidFill>
                  <a:schemeClr val="tx1"/>
                </a:solidFill>
                <a:latin typeface="+mn-lt"/>
                <a:ea typeface="+mn-ea"/>
                <a:cs typeface="+mn-cs"/>
              </a:rPr>
              <a:t>Social factor</a:t>
            </a:r>
            <a:endParaRPr lang="en-US" b="0" dirty="0"/>
          </a:p>
          <a:p>
            <a:r>
              <a:rPr lang="en-US" sz="1200" b="0" i="0" u="none" strike="noStrike" kern="1200" dirty="0">
                <a:solidFill>
                  <a:schemeClr val="tx1"/>
                </a:solidFill>
                <a:latin typeface="+mn-lt"/>
                <a:ea typeface="+mn-ea"/>
                <a:cs typeface="+mn-cs"/>
              </a:rPr>
              <a:t>More than 816,000 persons are openly working in the UK fashion segment. A range of specialists, with garments designers, fashionable journal producers, reporters, fashionable marketing people, fashion scholars, as well as fashion consultants, have benefited from it as well. This demonstrates how large the industries accomplish and how it affects all communal segments. Universities and other educational institutions in the UK provide training for aspiring fashion designers (Buckley and </a:t>
            </a:r>
            <a:r>
              <a:rPr lang="en-US" sz="1200" b="0" i="0" u="none" strike="noStrike" kern="1200" dirty="0" err="1">
                <a:solidFill>
                  <a:schemeClr val="tx1"/>
                </a:solidFill>
                <a:latin typeface="+mn-lt"/>
                <a:ea typeface="+mn-ea"/>
                <a:cs typeface="+mn-cs"/>
              </a:rPr>
              <a:t>Casson</a:t>
            </a:r>
            <a:r>
              <a:rPr lang="en-US" sz="1200" b="0" i="0" u="none" strike="noStrike" kern="1200" dirty="0">
                <a:solidFill>
                  <a:schemeClr val="tx1"/>
                </a:solidFill>
                <a:latin typeface="+mn-lt"/>
                <a:ea typeface="+mn-ea"/>
                <a:cs typeface="+mn-cs"/>
              </a:rPr>
              <a:t>, 2019). It shouldn't be shocking that executives at some of the greatest </a:t>
            </a:r>
            <a:r>
              <a:rPr lang="en-US" sz="1200" b="0" i="0" u="none" strike="noStrike" kern="1200" dirty="0" err="1">
                <a:solidFill>
                  <a:schemeClr val="tx1"/>
                </a:solidFill>
                <a:latin typeface="+mn-lt"/>
                <a:ea typeface="+mn-ea"/>
                <a:cs typeface="+mn-cs"/>
              </a:rPr>
              <a:t>recognisable</a:t>
            </a:r>
            <a:r>
              <a:rPr lang="en-US" sz="1200" b="0" i="0" u="none" strike="noStrike" kern="1200" dirty="0">
                <a:solidFill>
                  <a:schemeClr val="tx1"/>
                </a:solidFill>
                <a:latin typeface="+mn-lt"/>
                <a:ea typeface="+mn-ea"/>
                <a:cs typeface="+mn-cs"/>
              </a:rPr>
              <a:t> corporations in the world are British nationals. Similar to this, a number of fashion activities, such as London Fashion Week, Manchester Fashion Week, Curves Fashion Fest, and Glamorous Aesthetic Festival London, illustrate tens of thousands of tourists from all around the world for shopping, personality speeches, as well as other performances.</a:t>
            </a:r>
            <a:endParaRPr lang="en-GB" dirty="0"/>
          </a:p>
        </p:txBody>
      </p:sp>
      <p:sp>
        <p:nvSpPr>
          <p:cNvPr id="4" name="Slide Number Placeholder 3"/>
          <p:cNvSpPr>
            <a:spLocks noGrp="1"/>
          </p:cNvSpPr>
          <p:nvPr>
            <p:ph type="sldNum" sz="quarter" idx="10"/>
          </p:nvPr>
        </p:nvSpPr>
        <p:spPr/>
        <p:txBody>
          <a:bodyPr/>
          <a:lstStyle/>
          <a:p>
            <a:fld id="{D73E76E8-1C0B-401A-B3DA-39CE23A5AA1D}"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1" kern="1200" dirty="0">
                <a:solidFill>
                  <a:schemeClr val="tx1"/>
                </a:solidFill>
                <a:latin typeface="+mn-lt"/>
                <a:ea typeface="+mn-ea"/>
                <a:cs typeface="+mn-cs"/>
              </a:rPr>
              <a:t>Technological factors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TM </a:t>
            </a:r>
            <a:r>
              <a:rPr lang="en-GB" sz="1200" kern="1200" dirty="0" err="1">
                <a:solidFill>
                  <a:schemeClr val="tx1"/>
                </a:solidFill>
                <a:latin typeface="+mn-lt"/>
                <a:ea typeface="+mn-ea"/>
                <a:cs typeface="+mn-cs"/>
              </a:rPr>
              <a:t>Lewin</a:t>
            </a:r>
            <a:r>
              <a:rPr lang="en-GB" sz="1200" kern="1200" dirty="0">
                <a:solidFill>
                  <a:schemeClr val="tx1"/>
                </a:solidFill>
                <a:latin typeface="+mn-lt"/>
                <a:ea typeface="+mn-ea"/>
                <a:cs typeface="+mn-cs"/>
              </a:rPr>
              <a:t> Company has online provisions. While it may be demanding to build a fashion trademark in the UK, TM Lewin's e-commerce platform provides everybody the opportunity to sell everything available on the internet. Trading through TM </a:t>
            </a:r>
            <a:r>
              <a:rPr lang="en-GB" sz="1200" kern="1200" dirty="0" err="1">
                <a:solidFill>
                  <a:schemeClr val="tx1"/>
                </a:solidFill>
                <a:latin typeface="+mn-lt"/>
                <a:ea typeface="+mn-ea"/>
                <a:cs typeface="+mn-cs"/>
              </a:rPr>
              <a:t>Lewin</a:t>
            </a:r>
            <a:r>
              <a:rPr lang="en-GB" sz="1200" kern="1200" dirty="0">
                <a:solidFill>
                  <a:schemeClr val="tx1"/>
                </a:solidFill>
                <a:latin typeface="+mn-lt"/>
                <a:ea typeface="+mn-ea"/>
                <a:cs typeface="+mn-cs"/>
              </a:rPr>
              <a:t> has helped a lot of people turn out to be financially sovereign. However, it is important to remember that the internet division of the UK clothing business is rife with concentrated rivalry.</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Environmental Factors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UN estimates that the fashion segments contribute approximately 10% of the world's conservatory gas emission. This division uses more fuel than the worldwide shipping as well as aviation sector put together. For the UK, this is quite distressing because 80% of shoppers buy garments they never wear. More garments are bought in the UK than anywhere else in Europe (Maguire, 2021). Furthermore, they are in charge of disposing of or burning about 300,000 tonnes of garments annually. As a result, advocacy organisations are pleading with the government to increase pressure on clothing manufacturers to shoulder more responsibility as well as support environmental sustainability.</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Legal Factors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nation's laws and regulations for such industry must be followed by the fashion retail sector. TM Lewins have transferred portions of their operations overseas due to costly regulations. While business possibly will cut charge by doing this, many clients find it to be quite unappealing. Various people have reported that the rivalry as well as Markets Authority objectives approach commerce that make false claims regarding their ecological qualifications. If a company made misleading environmental claims in violation of consumer protection laws, they might be held liable.</a:t>
            </a:r>
            <a:endParaRPr lang="en-GB" dirty="0"/>
          </a:p>
        </p:txBody>
      </p:sp>
      <p:sp>
        <p:nvSpPr>
          <p:cNvPr id="4" name="Slide Number Placeholder 3"/>
          <p:cNvSpPr>
            <a:spLocks noGrp="1"/>
          </p:cNvSpPr>
          <p:nvPr>
            <p:ph type="sldNum" sz="quarter" idx="10"/>
          </p:nvPr>
        </p:nvSpPr>
        <p:spPr/>
        <p:txBody>
          <a:bodyPr/>
          <a:lstStyle/>
          <a:p>
            <a:fld id="{D73E76E8-1C0B-401A-B3DA-39CE23A5AA1D}"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fishbone analysis is also described as the cause-and-effect diagram that provides graphical representations depending on various potential causes or the issues or the challenges that have been faced by the organisation. The organisation mainly aims to analyse as well as identification of various forms of defects along with the understanding of causal factors that can limit their further occurrence within the society. This allows the organisation to analyse various potential factors of their process and issues and effectively identify the quality related issues that have been faced by the organisation (Sims, 2019). It is considered as one of the effective strategies for troubleshooting issues related to their quality, performance or the operation of their individual. With the development of fishbone analysis, the organisation can look into various processes that provide the organisation with the capability to locate the prime aspect that caused the issues and development of solutions against it. It mainly consists of 6 components that are needed for the analysis of various levels of potential issues within the organisation. These include, “Manpower, Methods, Machine, Material, Medium and Measurement” that is necessary for development of fishbone diagrams.</a:t>
            </a:r>
            <a:endParaRPr lang="en-GB" dirty="0"/>
          </a:p>
        </p:txBody>
      </p:sp>
      <p:sp>
        <p:nvSpPr>
          <p:cNvPr id="4" name="Slide Number Placeholder 3"/>
          <p:cNvSpPr>
            <a:spLocks noGrp="1"/>
          </p:cNvSpPr>
          <p:nvPr>
            <p:ph type="sldNum" sz="quarter" idx="10"/>
          </p:nvPr>
        </p:nvSpPr>
        <p:spPr/>
        <p:txBody>
          <a:bodyPr/>
          <a:lstStyle/>
          <a:p>
            <a:fld id="{D73E76E8-1C0B-401A-B3DA-39CE23A5AA1D}"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Through the fishbone analysis of TM Lewins it has been seen the organisation faced the issues related to their production inefficiency within the marketplace. Based on this the organisation is able to analyse and locate the factors that mainly caused such issues for the TM Lewins. With the help of a fishbone diagram the organisation gains the capability to locate the root cause of the issues that is currently faced by the organisation in the market (Butterworth, 2020). Based on the understanding of the issue the company TM Lewins can develop solutions and strategies which is essential for countering the issue and enhancement of the developmental capability of the organisation within the marketplace. It also assists their organisation to gain the understanding of causes and their impact on the performance as well as operational capability of the organisation within the marketplace. Through this various necessary aspects of their internal process are observed by the organisations that need to be enhanced in order to cater the issue identified by TM Lewins.</a:t>
            </a:r>
            <a:endParaRPr lang="en-GB" dirty="0"/>
          </a:p>
        </p:txBody>
      </p:sp>
      <p:sp>
        <p:nvSpPr>
          <p:cNvPr id="4" name="Slide Number Placeholder 3"/>
          <p:cNvSpPr>
            <a:spLocks noGrp="1"/>
          </p:cNvSpPr>
          <p:nvPr>
            <p:ph type="sldNum" sz="quarter" idx="10"/>
          </p:nvPr>
        </p:nvSpPr>
        <p:spPr/>
        <p:txBody>
          <a:bodyPr/>
          <a:lstStyle/>
          <a:p>
            <a:fld id="{D73E76E8-1C0B-401A-B3DA-39CE23A5AA1D}"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cater to the issue that has been faced by TM Lewins, the organisation needs to work on the enhancement of their business performance as well as effective analysis of their current workforce within the market. They can also enhance their performance through implementation or modernization of their work process or operation (</a:t>
            </a:r>
            <a:r>
              <a:rPr lang="en-GB" sz="1200" kern="1200" dirty="0" err="1">
                <a:solidFill>
                  <a:schemeClr val="tx1"/>
                </a:solidFill>
                <a:latin typeface="+mn-lt"/>
                <a:ea typeface="+mn-ea"/>
                <a:cs typeface="+mn-cs"/>
              </a:rPr>
              <a:t>Probert</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Providing effective training to the employees is also considered as an effective strategy for enhancement of the performance capability of the organisation. They can also utilise numerous theories related to performance enhancement of the individual within the organisation.</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3E76E8-1C0B-401A-B3DA-39CE23A5AA1D}"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Based on the analysis of the various solutions for catering the issue faced by TM Lewins the theory of total quality management is most appropriate for the organisation within the marketplace. As the total quality management theory is mainly based on the principles that the company can develop long term success ability for the organisation as well as for the employees in the organisation (Gore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The techniques in the total quality management process provide the organisation to organise the members as well as their resources that enhance their sustainability and boost product capabilities.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3E76E8-1C0B-401A-B3DA-39CE23A5AA1D}"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following presentation has provided the identification of nature and impact of issues that has been faced by the organisation in the times of pandemic. It has also provided identification of their macro environment as well as analysis of the root cause of the issue through a fishbone diagram. The presentation has also provided an understanding of solutions for the issues faced by the organisation as well as the most appropriate process for the organisation to effectively cater their issues.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3E76E8-1C0B-401A-B3DA-39CE23A5AA1D}" type="slidenum">
              <a:rPr lang="en-GB" smtClean="0"/>
              <a:pPr/>
              <a:t>11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D68081F-A8C6-44D9-B918-D53E7B39DA6D}"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AD68081F-A8C6-44D9-B918-D53E7B39DA6D}"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D68081F-A8C6-44D9-B918-D53E7B39DA6D}"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DB487643-008A-4337-9F44-1B3F85B4EDDF}" type="datetimeFigureOut">
              <a:rPr lang="en-US" smtClean="0"/>
              <a:pPr/>
              <a:t>10/30/2022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68081F-A8C6-44D9-B918-D53E7B39DA6D}"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AD68081F-A8C6-44D9-B918-D53E7B39DA6D}"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AD68081F-A8C6-44D9-B918-D53E7B39DA6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D68081F-A8C6-44D9-B918-D53E7B39DA6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D68081F-A8C6-44D9-B918-D53E7B39DA6D}"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AD68081F-A8C6-44D9-B918-D53E7B39DA6D}"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DB487643-008A-4337-9F44-1B3F85B4EDDF}" type="datetimeFigureOut">
              <a:rPr lang="en-US" smtClean="0"/>
              <a:pPr/>
              <a:t>10/30/2022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68081F-A8C6-44D9-B918-D53E7B39DA6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AD68081F-A8C6-44D9-B918-D53E7B39DA6D}"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B487643-008A-4337-9F44-1B3F85B4EDDF}" type="datetimeFigureOut">
              <a:rPr lang="en-US" smtClean="0"/>
              <a:pPr/>
              <a:t>10/30/2022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871132"/>
            <a:ext cx="5111752" cy="1515533"/>
          </a:xfrm>
        </p:spPr>
        <p:txBody>
          <a:bodyPr anchor="b">
            <a:noAutofit/>
          </a:bodyPr>
          <a:lstStyle>
            <a:lvl1pPr algn="ct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019299" y="3657597"/>
            <a:ext cx="5111752" cy="13208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987425" y="5037663"/>
            <a:ext cx="673100" cy="279400"/>
          </a:xfrm>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a:xfrm>
            <a:off x="2019298" y="5037663"/>
            <a:ext cx="3910976" cy="279400"/>
          </a:xfrm>
        </p:spPr>
        <p:txBody>
          <a:bodyPr/>
          <a:lstStyle/>
          <a:p>
            <a:endParaRPr lang="en-GB"/>
          </a:p>
        </p:txBody>
      </p:sp>
      <p:sp>
        <p:nvSpPr>
          <p:cNvPr id="6" name="Slide Number Placeholder 5"/>
          <p:cNvSpPr>
            <a:spLocks noGrp="1"/>
          </p:cNvSpPr>
          <p:nvPr>
            <p:ph type="sldNum" sz="quarter" idx="12"/>
          </p:nvPr>
        </p:nvSpPr>
        <p:spPr>
          <a:xfrm>
            <a:off x="6717676" y="5037663"/>
            <a:ext cx="413375" cy="279400"/>
          </a:xfrm>
        </p:spPr>
        <p:txBody>
          <a:bodyPr/>
          <a:lstStyle/>
          <a:p>
            <a:fld id="{82AE2425-794D-45B7-9DC1-9B996A25FA36}" type="slidenum">
              <a:rPr lang="en-GB" smtClean="0"/>
              <a:t>‹#›</a:t>
            </a:fld>
            <a:endParaRPr lang="en-GB"/>
          </a:p>
        </p:txBody>
      </p:sp>
      <p:cxnSp>
        <p:nvCxnSpPr>
          <p:cNvPr id="15" name="Straight Connector 14"/>
          <p:cNvCxnSpPr/>
          <p:nvPr/>
        </p:nvCxnSpPr>
        <p:spPr>
          <a:xfrm>
            <a:off x="2019299" y="3522131"/>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4438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spTree>
    <p:extLst>
      <p:ext uri="{BB962C8B-B14F-4D97-AF65-F5344CB8AC3E}">
        <p14:creationId xmlns:p14="http://schemas.microsoft.com/office/powerpoint/2010/main" val="745433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752606"/>
            <a:ext cx="6119016" cy="1822514"/>
          </a:xfrm>
        </p:spPr>
        <p:txBody>
          <a:bodyPr anchor="b">
            <a:normAutofit/>
          </a:bodyPr>
          <a:lstStyle>
            <a:lvl1pPr algn="ctr">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1511300" y="3846052"/>
            <a:ext cx="6119018" cy="954547"/>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cxnSp>
        <p:nvCxnSpPr>
          <p:cNvPr id="16" name="Straight Connector 15"/>
          <p:cNvCxnSpPr/>
          <p:nvPr/>
        </p:nvCxnSpPr>
        <p:spPr>
          <a:xfrm>
            <a:off x="1509542" y="3710585"/>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4495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3836" y="2560320"/>
            <a:ext cx="3538728"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6008" y="2560320"/>
            <a:ext cx="3538728"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5E7F2B-7451-4F7A-AB01-530D018C51EC}"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E2425-794D-45B7-9DC1-9B996A25FA36}" type="slidenum">
              <a:rPr lang="en-GB" smtClean="0"/>
              <a:t>‹#›</a:t>
            </a:fld>
            <a:endParaRPr lang="en-GB"/>
          </a:p>
        </p:txBody>
      </p:sp>
    </p:spTree>
    <p:extLst>
      <p:ext uri="{BB962C8B-B14F-4D97-AF65-F5344CB8AC3E}">
        <p14:creationId xmlns:p14="http://schemas.microsoft.com/office/powerpoint/2010/main" val="2344786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1550" y="2658533"/>
            <a:ext cx="3538728" cy="576262"/>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71550" y="3243263"/>
            <a:ext cx="3538728"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35503" y="2658533"/>
            <a:ext cx="3538728" cy="576262"/>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35503" y="3243263"/>
            <a:ext cx="3538728"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5E7F2B-7451-4F7A-AB01-530D018C51EC}"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AE2425-794D-45B7-9DC1-9B996A25FA36}" type="slidenum">
              <a:rPr lang="en-GB" smtClean="0"/>
              <a:t>‹#›</a:t>
            </a:fld>
            <a:endParaRPr lang="en-GB"/>
          </a:p>
        </p:txBody>
      </p:sp>
      <p:cxnSp>
        <p:nvCxnSpPr>
          <p:cNvPr id="18" name="Straight Connector 17"/>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7926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5E7F2B-7451-4F7A-AB01-530D018C51EC}"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E2425-794D-45B7-9DC1-9B996A25FA36}" type="slidenum">
              <a:rPr lang="en-GB" smtClean="0"/>
              <a:t>‹#›</a:t>
            </a:fld>
            <a:endParaRPr lang="en-GB"/>
          </a:p>
        </p:txBody>
      </p:sp>
      <p:cxnSp>
        <p:nvCxnSpPr>
          <p:cNvPr id="14" name="Straight Connector 13"/>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23134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5E7F2B-7451-4F7A-AB01-530D018C51EC}"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AE2425-794D-45B7-9DC1-9B996A25FA36}" type="slidenum">
              <a:rPr lang="en-GB" smtClean="0"/>
              <a:t>‹#›</a:t>
            </a:fld>
            <a:endParaRPr lang="en-GB"/>
          </a:p>
        </p:txBody>
      </p:sp>
    </p:spTree>
    <p:extLst>
      <p:ext uri="{BB962C8B-B14F-4D97-AF65-F5344CB8AC3E}">
        <p14:creationId xmlns:p14="http://schemas.microsoft.com/office/powerpoint/2010/main" val="1033620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388534"/>
            <a:ext cx="2788841" cy="13716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4064001" y="982132"/>
            <a:ext cx="4102100"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0359" y="3031065"/>
            <a:ext cx="2788841" cy="2438404"/>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55E7F2B-7451-4F7A-AB01-530D018C51EC}"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E2425-794D-45B7-9DC1-9B996A25FA36}" type="slidenum">
              <a:rPr lang="en-GB" smtClean="0"/>
              <a:t>‹#›</a:t>
            </a:fld>
            <a:endParaRPr lang="en-GB"/>
          </a:p>
        </p:txBody>
      </p:sp>
      <p:cxnSp>
        <p:nvCxnSpPr>
          <p:cNvPr id="16" name="Straight Connector 15"/>
          <p:cNvCxnSpPr/>
          <p:nvPr/>
        </p:nvCxnSpPr>
        <p:spPr>
          <a:xfrm>
            <a:off x="1047127" y="2912533"/>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2345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883832"/>
            <a:ext cx="4681362" cy="1371600"/>
          </a:xfrm>
        </p:spPr>
        <p:txBody>
          <a:bodyPr anchor="b">
            <a:normAutofit/>
          </a:bodyPr>
          <a:lstStyle>
            <a:lvl1pPr algn="ctr">
              <a:defRPr sz="21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6071124" y="1041400"/>
            <a:ext cx="2297510"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49" y="3255432"/>
            <a:ext cx="4681362" cy="18288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55E7F2B-7451-4F7A-AB01-530D018C51EC}"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E2425-794D-45B7-9DC1-9B996A25FA36}" type="slidenum">
              <a:rPr lang="en-GB" smtClean="0"/>
              <a:t>‹#›</a:t>
            </a:fld>
            <a:endParaRPr lang="en-GB"/>
          </a:p>
        </p:txBody>
      </p:sp>
    </p:spTree>
    <p:extLst>
      <p:ext uri="{BB962C8B-B14F-4D97-AF65-F5344CB8AC3E}">
        <p14:creationId xmlns:p14="http://schemas.microsoft.com/office/powerpoint/2010/main" val="3150288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4815415"/>
            <a:ext cx="7207250" cy="566738"/>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1070" y="1041400"/>
            <a:ext cx="7579479"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51" y="5382153"/>
            <a:ext cx="7207250" cy="493712"/>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55E7F2B-7451-4F7A-AB01-530D018C51EC}"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E2425-794D-45B7-9DC1-9B996A25FA36}" type="slidenum">
              <a:rPr lang="en-GB" smtClean="0"/>
              <a:t>‹#›</a:t>
            </a:fld>
            <a:endParaRPr lang="en-GB"/>
          </a:p>
        </p:txBody>
      </p:sp>
    </p:spTree>
    <p:extLst>
      <p:ext uri="{BB962C8B-B14F-4D97-AF65-F5344CB8AC3E}">
        <p14:creationId xmlns:p14="http://schemas.microsoft.com/office/powerpoint/2010/main" val="14415799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982132"/>
            <a:ext cx="7194549" cy="2954868"/>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7901" y="4343400"/>
            <a:ext cx="7194549" cy="15324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cxnSp>
        <p:nvCxnSpPr>
          <p:cNvPr id="15" name="Straight Connector 14"/>
          <p:cNvCxnSpPr/>
          <p:nvPr/>
        </p:nvCxnSpPr>
        <p:spPr>
          <a:xfrm>
            <a:off x="1047127" y="414019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88010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982132"/>
            <a:ext cx="6972299" cy="2370668"/>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109" y="3352800"/>
            <a:ext cx="6629402" cy="58420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971551" y="4343400"/>
            <a:ext cx="7207250" cy="15324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sp>
        <p:nvSpPr>
          <p:cNvPr id="14" name="TextBox 13"/>
          <p:cNvSpPr txBox="1"/>
          <p:nvPr/>
        </p:nvSpPr>
        <p:spPr>
          <a:xfrm>
            <a:off x="646510" y="879961"/>
            <a:ext cx="457200" cy="584776"/>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950200" y="2827870"/>
            <a:ext cx="457200" cy="584776"/>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047127" y="414019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78058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3308581"/>
            <a:ext cx="7207251" cy="1468800"/>
          </a:xfrm>
        </p:spPr>
        <p:txBody>
          <a:bodyPr anchor="b">
            <a:normAutofit/>
          </a:bodyPr>
          <a:lstStyle>
            <a:lvl1pPr algn="l">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4777381"/>
            <a:ext cx="7207251" cy="8604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spTree>
    <p:extLst>
      <p:ext uri="{BB962C8B-B14F-4D97-AF65-F5344CB8AC3E}">
        <p14:creationId xmlns:p14="http://schemas.microsoft.com/office/powerpoint/2010/main" val="23813061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982132"/>
            <a:ext cx="6972299" cy="2243668"/>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971551" y="3639312"/>
            <a:ext cx="7207251" cy="886968"/>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1" y="4529667"/>
            <a:ext cx="7207251" cy="13462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sp>
        <p:nvSpPr>
          <p:cNvPr id="12" name="TextBox 11"/>
          <p:cNvSpPr txBox="1"/>
          <p:nvPr/>
        </p:nvSpPr>
        <p:spPr>
          <a:xfrm>
            <a:off x="646510" y="879961"/>
            <a:ext cx="457200" cy="584776"/>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7950200" y="2599261"/>
            <a:ext cx="457200" cy="584776"/>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047127" y="34290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47853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982132"/>
            <a:ext cx="7207250"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971551" y="3630168"/>
            <a:ext cx="7207251" cy="841248"/>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0" y="4470400"/>
            <a:ext cx="7207253" cy="1405467"/>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cxnSp>
        <p:nvCxnSpPr>
          <p:cNvPr id="15" name="Straight Connector 14"/>
          <p:cNvCxnSpPr/>
          <p:nvPr/>
        </p:nvCxnSpPr>
        <p:spPr>
          <a:xfrm>
            <a:off x="1047127" y="34290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3504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cxnSp>
        <p:nvCxnSpPr>
          <p:cNvPr id="14" name="Straight Connector 13"/>
          <p:cNvCxnSpPr/>
          <p:nvPr/>
        </p:nvCxnSpPr>
        <p:spPr>
          <a:xfrm>
            <a:off x="1047127" y="2421466"/>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803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982132"/>
            <a:ext cx="1418171"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71549" y="982132"/>
            <a:ext cx="5574769"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7F2B-7451-4F7A-AB01-530D018C51EC}"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E2425-794D-45B7-9DC1-9B996A25FA36}" type="slidenum">
              <a:rPr lang="en-GB" smtClean="0"/>
              <a:t>‹#›</a:t>
            </a:fld>
            <a:endParaRPr lang="en-GB"/>
          </a:p>
        </p:txBody>
      </p:sp>
      <p:cxnSp>
        <p:nvCxnSpPr>
          <p:cNvPr id="14" name="Straight Connector 13"/>
          <p:cNvCxnSpPr/>
          <p:nvPr/>
        </p:nvCxnSpPr>
        <p:spPr>
          <a:xfrm>
            <a:off x="6647918"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213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6.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5.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DB487643-008A-4337-9F44-1B3F85B4EDDF}" type="datetimeFigureOut">
              <a:rPr lang="en-US" smtClean="0"/>
              <a:pPr/>
              <a:t>10/30/2022</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D68081F-A8C6-44D9-B918-D53E7B39DA6D}"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982133"/>
            <a:ext cx="7200897"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1551" y="2556932"/>
            <a:ext cx="7200897"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08126" y="5969000"/>
            <a:ext cx="1200150" cy="27940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155E7F2B-7451-4F7A-AB01-530D018C51EC}" type="datetimeFigureOut">
              <a:rPr lang="en-GB" smtClean="0"/>
              <a:t>30/10/2022</a:t>
            </a:fld>
            <a:endParaRPr lang="en-GB"/>
          </a:p>
        </p:txBody>
      </p:sp>
      <p:sp>
        <p:nvSpPr>
          <p:cNvPr id="5" name="Footer Placeholder 4"/>
          <p:cNvSpPr>
            <a:spLocks noGrp="1"/>
          </p:cNvSpPr>
          <p:nvPr>
            <p:ph type="ftr" sz="quarter" idx="3"/>
          </p:nvPr>
        </p:nvSpPr>
        <p:spPr>
          <a:xfrm>
            <a:off x="971551" y="5969000"/>
            <a:ext cx="5479425" cy="27940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765426" y="5969000"/>
            <a:ext cx="407023" cy="27940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82AE2425-794D-45B7-9DC1-9B996A25FA36}" type="slidenum">
              <a:rPr lang="en-GB" smtClean="0"/>
              <a:t>‹#›</a:t>
            </a:fld>
            <a:endParaRPr lang="en-GB"/>
          </a:p>
        </p:txBody>
      </p:sp>
    </p:spTree>
    <p:extLst>
      <p:ext uri="{BB962C8B-B14F-4D97-AF65-F5344CB8AC3E}">
        <p14:creationId xmlns:p14="http://schemas.microsoft.com/office/powerpoint/2010/main" val="9887951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4F6C-5C5F-C6EE-071B-843D6BF2F759}"/>
              </a:ext>
            </a:extLst>
          </p:cNvPr>
          <p:cNvSpPr>
            <a:spLocks noGrp="1"/>
          </p:cNvSpPr>
          <p:nvPr>
            <p:ph type="ctrTitle"/>
          </p:nvPr>
        </p:nvSpPr>
        <p:spPr/>
        <p:txBody>
          <a:bodyPr>
            <a:normAutofit/>
          </a:bodyPr>
          <a:lstStyle/>
          <a:p>
            <a:r>
              <a:rPr lang="en-GB" sz="900" dirty="0">
                <a:latin typeface="Arial Black" panose="020B0A04020102020204" pitchFamily="34" charset="0"/>
              </a:rPr>
              <a:t>Solving the Problem of Profit Decline in TM Lewin</a:t>
            </a:r>
            <a:br>
              <a:rPr lang="en-GB" dirty="0"/>
            </a:br>
            <a:endParaRPr lang="en-GB" dirty="0"/>
          </a:p>
        </p:txBody>
      </p:sp>
      <p:sp>
        <p:nvSpPr>
          <p:cNvPr id="3" name="Subtitle 2">
            <a:extLst>
              <a:ext uri="{FF2B5EF4-FFF2-40B4-BE49-F238E27FC236}">
                <a16:creationId xmlns:a16="http://schemas.microsoft.com/office/drawing/2014/main" id="{F699AD97-471B-3C8C-72E9-8385C308BE84}"/>
              </a:ext>
            </a:extLst>
          </p:cNvPr>
          <p:cNvSpPr>
            <a:spLocks noGrp="1"/>
          </p:cNvSpPr>
          <p:nvPr>
            <p:ph type="subTitle" idx="1"/>
          </p:nvPr>
        </p:nvSpPr>
        <p:spPr/>
        <p:txBody>
          <a:bodyPr>
            <a:noAutofit/>
          </a:bodyPr>
          <a:lstStyle/>
          <a:p>
            <a:r>
              <a:rPr lang="en-GB" sz="825" dirty="0">
                <a:latin typeface="Arial" panose="020B0604020202020204" pitchFamily="34" charset="0"/>
                <a:cs typeface="Arial" panose="020B0604020202020204" pitchFamily="34" charset="0"/>
              </a:rPr>
              <a:t>Student Name: Paul Enache </a:t>
            </a:r>
          </a:p>
          <a:p>
            <a:r>
              <a:rPr lang="en-GB" sz="825" dirty="0">
                <a:latin typeface="Arial" panose="020B0604020202020204" pitchFamily="34" charset="0"/>
                <a:cs typeface="Arial" panose="020B0604020202020204" pitchFamily="34" charset="0"/>
              </a:rPr>
              <a:t>Student Number:2129433</a:t>
            </a:r>
          </a:p>
          <a:p>
            <a:r>
              <a:rPr lang="en-GB" sz="825" dirty="0">
                <a:latin typeface="Arial" panose="020B0604020202020204" pitchFamily="34" charset="0"/>
                <a:cs typeface="Arial" panose="020B0604020202020204" pitchFamily="34" charset="0"/>
              </a:rPr>
              <a:t>Module Code: BMSW4004</a:t>
            </a:r>
          </a:p>
          <a:p>
            <a:r>
              <a:rPr lang="en-GB" sz="825" dirty="0">
                <a:latin typeface="Arial" panose="020B0604020202020204" pitchFamily="34" charset="0"/>
                <a:cs typeface="Arial" panose="020B0604020202020204" pitchFamily="34" charset="0"/>
              </a:rPr>
              <a:t>Module Title: Problem solving and decision making</a:t>
            </a:r>
          </a:p>
          <a:p>
            <a:r>
              <a:rPr lang="en-GB" sz="825" dirty="0">
                <a:latin typeface="Arial" panose="020B0604020202020204" pitchFamily="34" charset="0"/>
                <a:cs typeface="Arial" panose="020B0604020202020204" pitchFamily="34" charset="0"/>
              </a:rPr>
              <a:t>Lecturer Name: </a:t>
            </a:r>
            <a:r>
              <a:rPr lang="en-GB" sz="825" dirty="0" err="1">
                <a:latin typeface="Arial" panose="020B0604020202020204" pitchFamily="34" charset="0"/>
                <a:cs typeface="Arial" panose="020B0604020202020204" pitchFamily="34" charset="0"/>
              </a:rPr>
              <a:t>Chijioke</a:t>
            </a:r>
            <a:r>
              <a:rPr lang="en-GB" sz="825" dirty="0">
                <a:latin typeface="Arial" panose="020B0604020202020204" pitchFamily="34" charset="0"/>
                <a:cs typeface="Arial" panose="020B0604020202020204" pitchFamily="34" charset="0"/>
              </a:rPr>
              <a:t> Uba</a:t>
            </a:r>
          </a:p>
          <a:p>
            <a:r>
              <a:rPr lang="en-GB" sz="825" dirty="0">
                <a:latin typeface="Arial" panose="020B0604020202020204" pitchFamily="34" charset="0"/>
                <a:cs typeface="Arial" panose="020B0604020202020204" pitchFamily="34" charset="0"/>
              </a:rPr>
              <a:t>Assignment Title: Declining Profitability at TM Lewin UK</a:t>
            </a:r>
          </a:p>
        </p:txBody>
      </p:sp>
    </p:spTree>
    <p:extLst>
      <p:ext uri="{BB962C8B-B14F-4D97-AF65-F5344CB8AC3E}">
        <p14:creationId xmlns:p14="http://schemas.microsoft.com/office/powerpoint/2010/main" val="2162393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organisation</a:t>
            </a:r>
            <a:endParaRPr lang="en-GB" dirty="0"/>
          </a:p>
        </p:txBody>
      </p:sp>
      <p:sp>
        <p:nvSpPr>
          <p:cNvPr id="3" name="Content Placeholder 2"/>
          <p:cNvSpPr>
            <a:spLocks noGrp="1"/>
          </p:cNvSpPr>
          <p:nvPr>
            <p:ph sz="half" idx="1"/>
          </p:nvPr>
        </p:nvSpPr>
        <p:spPr/>
        <p:txBody>
          <a:bodyPr>
            <a:noAutofit/>
          </a:bodyPr>
          <a:lstStyle/>
          <a:p>
            <a:pPr lvl="0"/>
            <a:r>
              <a:rPr lang="en-GB" sz="2200" dirty="0"/>
              <a:t>TM Lewin was established in 1898 by Thomas Mayas Lewin.</a:t>
            </a:r>
            <a:endParaRPr lang="en-US" sz="2200" dirty="0"/>
          </a:p>
          <a:p>
            <a:pPr lvl="0"/>
            <a:r>
              <a:rPr lang="en-GB" sz="2200" dirty="0"/>
              <a:t>They keep the new and latest collection of menswear as well as various other wearable accessories for men’s (Liu </a:t>
            </a:r>
            <a:r>
              <a:rPr lang="en-GB" sz="2200" i="1" dirty="0"/>
              <a:t>et al</a:t>
            </a:r>
            <a:r>
              <a:rPr lang="en-GB" sz="2200" dirty="0"/>
              <a:t>., 2022).</a:t>
            </a:r>
            <a:endParaRPr lang="en-US" sz="2200" dirty="0"/>
          </a:p>
          <a:p>
            <a:pPr lvl="0"/>
            <a:r>
              <a:rPr lang="en-GB" sz="2200" dirty="0"/>
              <a:t>They are primarily known for their shirts and suits.</a:t>
            </a:r>
            <a:endParaRPr lang="en-US" sz="2200" dirty="0"/>
          </a:p>
          <a:p>
            <a:pPr lvl="0"/>
            <a:r>
              <a:rPr lang="en-GB" sz="2200" dirty="0"/>
              <a:t>They faced a significant impact in the time of pandemic.</a:t>
            </a:r>
            <a:endParaRPr lang="en-US" sz="2200" dirty="0"/>
          </a:p>
        </p:txBody>
      </p:sp>
      <p:pic>
        <p:nvPicPr>
          <p:cNvPr id="3074" name="Picture 2"/>
          <p:cNvPicPr>
            <a:picLocks noGrp="1" noChangeAspect="1" noChangeArrowheads="1"/>
          </p:cNvPicPr>
          <p:nvPr>
            <p:ph sz="half" idx="2"/>
          </p:nvPr>
        </p:nvPicPr>
        <p:blipFill>
          <a:blip r:embed="rId3"/>
          <a:srcRect/>
          <a:stretch>
            <a:fillRect/>
          </a:stretch>
        </p:blipFill>
        <p:spPr bwMode="auto">
          <a:xfrm>
            <a:off x="4800600" y="2033161"/>
            <a:ext cx="4038600" cy="3358415"/>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914400"/>
          </a:xfrm>
        </p:spPr>
        <p:txBody>
          <a:bodyPr>
            <a:normAutofit fontScale="90000"/>
          </a:bodyPr>
          <a:lstStyle/>
          <a:p>
            <a:r>
              <a:rPr lang="en-GB" b="1" dirty="0"/>
              <a:t>Nature and impact of the issue on organisation and employees</a:t>
            </a:r>
            <a:endParaRPr lang="en-GB" dirty="0"/>
          </a:p>
        </p:txBody>
      </p:sp>
      <p:sp>
        <p:nvSpPr>
          <p:cNvPr id="3" name="Content Placeholder 2"/>
          <p:cNvSpPr>
            <a:spLocks noGrp="1"/>
          </p:cNvSpPr>
          <p:nvPr>
            <p:ph sz="half" idx="1"/>
          </p:nvPr>
        </p:nvSpPr>
        <p:spPr/>
        <p:txBody>
          <a:bodyPr>
            <a:normAutofit fontScale="92500" lnSpcReduction="20000"/>
          </a:bodyPr>
          <a:lstStyle/>
          <a:p>
            <a:pPr fontAlgn="base"/>
            <a:r>
              <a:rPr lang="en-US" dirty="0"/>
              <a:t>In the times of pandemic, the retail industries had to face a significant drop in their sales (Cardoso </a:t>
            </a:r>
            <a:r>
              <a:rPr lang="en-US" i="1" dirty="0"/>
              <a:t>et al</a:t>
            </a:r>
            <a:r>
              <a:rPr lang="en-US" dirty="0"/>
              <a:t>., 2020).</a:t>
            </a:r>
          </a:p>
          <a:p>
            <a:pPr fontAlgn="base"/>
            <a:r>
              <a:rPr lang="en-US" dirty="0"/>
              <a:t>Lockdown has led to a huge toll in the sales and profitability of TM Lewin in the market.</a:t>
            </a:r>
          </a:p>
          <a:p>
            <a:pPr fontAlgn="base"/>
            <a:r>
              <a:rPr lang="en-US" dirty="0"/>
              <a:t>TM Lewin lost around 40% of their overall market value (Vigodsky, 2018).</a:t>
            </a:r>
          </a:p>
          <a:p>
            <a:pPr fontAlgn="base"/>
            <a:r>
              <a:rPr lang="en-US" dirty="0"/>
              <a:t>Around 84% of the employees are facing some level of mental issues.</a:t>
            </a:r>
          </a:p>
        </p:txBody>
      </p:sp>
      <p:pic>
        <p:nvPicPr>
          <p:cNvPr id="4098" name="Picture 2"/>
          <p:cNvPicPr>
            <a:picLocks noGrp="1" noChangeAspect="1" noChangeArrowheads="1"/>
          </p:cNvPicPr>
          <p:nvPr>
            <p:ph sz="half" idx="2"/>
          </p:nvPr>
        </p:nvPicPr>
        <p:blipFill>
          <a:blip r:embed="rId3"/>
          <a:srcRect/>
          <a:stretch>
            <a:fillRect/>
          </a:stretch>
        </p:blipFill>
        <p:spPr bwMode="auto">
          <a:xfrm>
            <a:off x="4800600" y="2458244"/>
            <a:ext cx="4038600" cy="250825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Analysis Methods</a:t>
            </a:r>
            <a:endParaRPr lang="en-GB" dirty="0"/>
          </a:p>
        </p:txBody>
      </p:sp>
      <p:sp>
        <p:nvSpPr>
          <p:cNvPr id="3" name="Content Placeholder 2"/>
          <p:cNvSpPr>
            <a:spLocks noGrp="1"/>
          </p:cNvSpPr>
          <p:nvPr>
            <p:ph sz="half" idx="1"/>
          </p:nvPr>
        </p:nvSpPr>
        <p:spPr/>
        <p:txBody>
          <a:bodyPr/>
          <a:lstStyle/>
          <a:p>
            <a:pPr lvl="0"/>
            <a:r>
              <a:rPr lang="en-GB" dirty="0"/>
              <a:t>Analysis of their nature and impact related to the issue.</a:t>
            </a:r>
            <a:endParaRPr lang="en-US" dirty="0"/>
          </a:p>
          <a:p>
            <a:pPr lvl="0"/>
            <a:r>
              <a:rPr lang="en-GB" dirty="0"/>
              <a:t>PESTLE analysis of the organisation.</a:t>
            </a:r>
            <a:endParaRPr lang="en-US" dirty="0"/>
          </a:p>
          <a:p>
            <a:pPr lvl="0"/>
            <a:r>
              <a:rPr lang="en-GB" dirty="0"/>
              <a:t>Identification of issue through fishbone diagram.</a:t>
            </a:r>
            <a:endParaRPr lang="en-US" dirty="0"/>
          </a:p>
          <a:p>
            <a:pPr lvl="0"/>
            <a:r>
              <a:rPr lang="en-GB" dirty="0"/>
              <a:t>Solution for providing to the issue faced by the organisation.</a:t>
            </a:r>
            <a:endParaRPr lang="en-US" dirty="0"/>
          </a:p>
        </p:txBody>
      </p:sp>
      <p:pic>
        <p:nvPicPr>
          <p:cNvPr id="2050" name="Picture 2"/>
          <p:cNvPicPr>
            <a:picLocks noGrp="1" noChangeAspect="1" noChangeArrowheads="1"/>
          </p:cNvPicPr>
          <p:nvPr>
            <p:ph sz="half" idx="2"/>
          </p:nvPr>
        </p:nvPicPr>
        <p:blipFill>
          <a:blip r:embed="rId3"/>
          <a:srcRect/>
          <a:stretch>
            <a:fillRect/>
          </a:stretch>
        </p:blipFill>
        <p:spPr bwMode="auto">
          <a:xfrm>
            <a:off x="4800600" y="2668859"/>
            <a:ext cx="4038600" cy="208702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a:t>
            </a:r>
            <a:endParaRPr lang="en-GB" dirty="0"/>
          </a:p>
        </p:txBody>
      </p:sp>
      <p:sp>
        <p:nvSpPr>
          <p:cNvPr id="3" name="Content Placeholder 2"/>
          <p:cNvSpPr>
            <a:spLocks noGrp="1"/>
          </p:cNvSpPr>
          <p:nvPr>
            <p:ph sz="half" idx="1"/>
          </p:nvPr>
        </p:nvSpPr>
        <p:spPr/>
        <p:txBody>
          <a:bodyPr>
            <a:normAutofit fontScale="77500" lnSpcReduction="20000"/>
          </a:bodyPr>
          <a:lstStyle/>
          <a:p>
            <a:pPr fontAlgn="base"/>
            <a:r>
              <a:rPr lang="en-US" b="1" dirty="0">
                <a:solidFill>
                  <a:srgbClr val="0070C0"/>
                </a:solidFill>
              </a:rPr>
              <a:t>Political</a:t>
            </a:r>
            <a:r>
              <a:rPr lang="en-US" dirty="0"/>
              <a:t>: Brexit has led to rise in various levels of concerns for organizations.</a:t>
            </a:r>
          </a:p>
          <a:p>
            <a:pPr fontAlgn="base"/>
            <a:r>
              <a:rPr lang="en-US" b="1" dirty="0">
                <a:solidFill>
                  <a:srgbClr val="0070C0"/>
                </a:solidFill>
              </a:rPr>
              <a:t>Economical</a:t>
            </a:r>
            <a:r>
              <a:rPr lang="en-US" b="1" dirty="0">
                <a:solidFill>
                  <a:srgbClr val="FF0000"/>
                </a:solidFill>
              </a:rPr>
              <a:t> </a:t>
            </a:r>
            <a:r>
              <a:rPr lang="en-US" dirty="0"/>
              <a:t>: The business has requested better funding from the administration.</a:t>
            </a:r>
          </a:p>
          <a:p>
            <a:pPr fontAlgn="base"/>
            <a:r>
              <a:rPr lang="en-US" dirty="0"/>
              <a:t>Producing merchandise overseas enables them to lower built-up costs (Manville and Greatbanks, 2020).</a:t>
            </a:r>
          </a:p>
          <a:p>
            <a:pPr fontAlgn="base"/>
            <a:r>
              <a:rPr lang="en-US" dirty="0"/>
              <a:t>TM Lewin products are expensive than Primark as well as Sports Direct.</a:t>
            </a:r>
          </a:p>
          <a:p>
            <a:r>
              <a:rPr lang="en-US" b="1" dirty="0">
                <a:solidFill>
                  <a:srgbClr val="0070C0"/>
                </a:solidFill>
              </a:rPr>
              <a:t>Social</a:t>
            </a:r>
            <a:r>
              <a:rPr lang="en-US" dirty="0"/>
              <a:t>:816,000 persons are openly working in the UK fashion segment (Buckley and Casson, 2019).</a:t>
            </a:r>
          </a:p>
        </p:txBody>
      </p:sp>
      <p:pic>
        <p:nvPicPr>
          <p:cNvPr id="5122" name="Picture 2"/>
          <p:cNvPicPr>
            <a:picLocks noGrp="1" noChangeAspect="1" noChangeArrowheads="1"/>
          </p:cNvPicPr>
          <p:nvPr>
            <p:ph sz="half" idx="2"/>
          </p:nvPr>
        </p:nvPicPr>
        <p:blipFill>
          <a:blip r:embed="rId3"/>
          <a:srcRect/>
          <a:stretch>
            <a:fillRect/>
          </a:stretch>
        </p:blipFill>
        <p:spPr bwMode="auto">
          <a:xfrm>
            <a:off x="4800600" y="2282031"/>
            <a:ext cx="4038600" cy="286067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a:t>
            </a:r>
            <a:endParaRPr lang="en-GB" dirty="0"/>
          </a:p>
        </p:txBody>
      </p:sp>
      <p:sp>
        <p:nvSpPr>
          <p:cNvPr id="3" name="Content Placeholder 2"/>
          <p:cNvSpPr>
            <a:spLocks noGrp="1"/>
          </p:cNvSpPr>
          <p:nvPr>
            <p:ph sz="half" idx="1"/>
          </p:nvPr>
        </p:nvSpPr>
        <p:spPr/>
        <p:txBody>
          <a:bodyPr>
            <a:normAutofit fontScale="77500" lnSpcReduction="20000"/>
          </a:bodyPr>
          <a:lstStyle/>
          <a:p>
            <a:pPr lvl="0"/>
            <a:r>
              <a:rPr lang="en-GB" dirty="0"/>
              <a:t>Trading through TM Lewin has helped a lot of people turn out to be financially independent.</a:t>
            </a:r>
            <a:endParaRPr lang="en-US" dirty="0"/>
          </a:p>
          <a:p>
            <a:pPr lvl="0"/>
            <a:r>
              <a:rPr lang="en-GB" b="1" dirty="0">
                <a:solidFill>
                  <a:srgbClr val="0070C0"/>
                </a:solidFill>
              </a:rPr>
              <a:t>Technological</a:t>
            </a:r>
            <a:r>
              <a:rPr lang="en-GB" dirty="0"/>
              <a:t>: They are in charge of disposing of or burning about 300,000 tonnes of products annually (Maguire, 2021). </a:t>
            </a:r>
            <a:endParaRPr lang="en-US" dirty="0"/>
          </a:p>
          <a:p>
            <a:pPr lvl="0"/>
            <a:r>
              <a:rPr lang="en-GB" b="1" dirty="0">
                <a:solidFill>
                  <a:srgbClr val="0070C0"/>
                </a:solidFill>
              </a:rPr>
              <a:t>Legal</a:t>
            </a:r>
            <a:r>
              <a:rPr lang="en-GB" dirty="0"/>
              <a:t>: TM Lewins have transferred portions of their operations overseas due to costly regulations.</a:t>
            </a:r>
          </a:p>
          <a:p>
            <a:r>
              <a:rPr lang="en-GB" b="1" dirty="0">
                <a:solidFill>
                  <a:srgbClr val="0070C0"/>
                </a:solidFill>
              </a:rPr>
              <a:t>Enviromental</a:t>
            </a:r>
            <a:r>
              <a:rPr lang="en-GB" dirty="0"/>
              <a:t>:80% of shoppers buy products that they never wear, therefore this behaviour is not environmentally friendly.</a:t>
            </a:r>
            <a:endParaRPr lang="en-US" dirty="0"/>
          </a:p>
          <a:p>
            <a:pPr lvl="0"/>
            <a:endParaRPr lang="en-US" dirty="0"/>
          </a:p>
        </p:txBody>
      </p:sp>
      <p:pic>
        <p:nvPicPr>
          <p:cNvPr id="6146" name="Picture 2"/>
          <p:cNvPicPr>
            <a:picLocks noGrp="1" noChangeAspect="1" noChangeArrowheads="1"/>
          </p:cNvPicPr>
          <p:nvPr>
            <p:ph sz="half" idx="2"/>
          </p:nvPr>
        </p:nvPicPr>
        <p:blipFill>
          <a:blip r:embed="rId3"/>
          <a:srcRect/>
          <a:stretch>
            <a:fillRect/>
          </a:stretch>
        </p:blipFill>
        <p:spPr bwMode="auto">
          <a:xfrm>
            <a:off x="4829175" y="2402681"/>
            <a:ext cx="3981450" cy="26193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Fishbone analysis</a:t>
            </a:r>
            <a:endParaRPr lang="en-GB" dirty="0"/>
          </a:p>
        </p:txBody>
      </p:sp>
      <p:sp>
        <p:nvSpPr>
          <p:cNvPr id="3" name="Content Placeholder 2"/>
          <p:cNvSpPr>
            <a:spLocks noGrp="1"/>
          </p:cNvSpPr>
          <p:nvPr>
            <p:ph sz="half" idx="1"/>
          </p:nvPr>
        </p:nvSpPr>
        <p:spPr/>
        <p:txBody>
          <a:bodyPr>
            <a:normAutofit fontScale="85000" lnSpcReduction="10000"/>
          </a:bodyPr>
          <a:lstStyle/>
          <a:p>
            <a:pPr lvl="0"/>
            <a:r>
              <a:rPr lang="en-GB" dirty="0"/>
              <a:t>Graphical representations depending on various potential causes or the issues or the challenges that have been faced by the organisation.</a:t>
            </a:r>
            <a:endParaRPr lang="en-US" dirty="0"/>
          </a:p>
          <a:p>
            <a:pPr lvl="0"/>
            <a:r>
              <a:rPr lang="en-GB" dirty="0"/>
              <a:t>Allows the organisation to analyse various potential factors of their process and issues (Sims, 2019).</a:t>
            </a:r>
            <a:endParaRPr lang="en-US" dirty="0"/>
          </a:p>
          <a:p>
            <a:pPr lvl="0"/>
            <a:r>
              <a:rPr lang="en-GB" dirty="0"/>
              <a:t>Mainly consists of 6 components.</a:t>
            </a:r>
            <a:endParaRPr lang="en-US" dirty="0"/>
          </a:p>
          <a:p>
            <a:pPr lvl="0"/>
            <a:r>
              <a:rPr lang="en-GB" dirty="0"/>
              <a:t>“Manpower, Methods, Machine, Material, Medium and Measurement”.</a:t>
            </a:r>
            <a:endParaRPr lang="en-US" dirty="0"/>
          </a:p>
        </p:txBody>
      </p:sp>
      <p:pic>
        <p:nvPicPr>
          <p:cNvPr id="7170" name="Picture 2"/>
          <p:cNvPicPr>
            <a:picLocks noGrp="1" noChangeAspect="1" noChangeArrowheads="1"/>
          </p:cNvPicPr>
          <p:nvPr>
            <p:ph sz="half" idx="2"/>
          </p:nvPr>
        </p:nvPicPr>
        <p:blipFill>
          <a:blip r:embed="rId3"/>
          <a:srcRect/>
          <a:stretch>
            <a:fillRect/>
          </a:stretch>
        </p:blipFill>
        <p:spPr bwMode="auto">
          <a:xfrm>
            <a:off x="4800600" y="2198975"/>
            <a:ext cx="4038600" cy="302678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Fishbone analysis</a:t>
            </a:r>
            <a:endParaRPr lang="en-GB" dirty="0"/>
          </a:p>
        </p:txBody>
      </p:sp>
      <p:pic>
        <p:nvPicPr>
          <p:cNvPr id="6" name="image1.png"/>
          <p:cNvPicPr>
            <a:picLocks noGrp="1"/>
          </p:cNvPicPr>
          <p:nvPr>
            <p:ph sz="quarter" idx="1"/>
          </p:nvPr>
        </p:nvPicPr>
        <p:blipFill>
          <a:blip r:embed="rId3"/>
          <a:srcRect/>
          <a:stretch>
            <a:fillRect/>
          </a:stretch>
        </p:blipFill>
        <p:spPr>
          <a:xfrm>
            <a:off x="381000" y="1600200"/>
            <a:ext cx="8382000" cy="4572000"/>
          </a:xfrm>
          <a:prstGeom prst="rect">
            <a:avLst/>
          </a:prstGeo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Alternative solutions for issue</a:t>
            </a:r>
            <a:endParaRPr lang="en-GB" dirty="0"/>
          </a:p>
        </p:txBody>
      </p:sp>
      <p:sp>
        <p:nvSpPr>
          <p:cNvPr id="3" name="Content Placeholder 2"/>
          <p:cNvSpPr>
            <a:spLocks noGrp="1"/>
          </p:cNvSpPr>
          <p:nvPr>
            <p:ph sz="half" idx="1"/>
          </p:nvPr>
        </p:nvSpPr>
        <p:spPr/>
        <p:txBody>
          <a:bodyPr/>
          <a:lstStyle/>
          <a:p>
            <a:pPr lvl="0"/>
            <a:r>
              <a:rPr lang="en-GB" dirty="0"/>
              <a:t>Enhancement of their business performance.</a:t>
            </a:r>
            <a:endParaRPr lang="en-US" dirty="0"/>
          </a:p>
          <a:p>
            <a:pPr lvl="0"/>
            <a:r>
              <a:rPr lang="en-GB" dirty="0"/>
              <a:t>Implementation or modernization of their work process.</a:t>
            </a:r>
            <a:endParaRPr lang="en-US" dirty="0"/>
          </a:p>
          <a:p>
            <a:pPr lvl="0"/>
            <a:r>
              <a:rPr lang="en-GB" dirty="0"/>
              <a:t>Effective training to the employees (</a:t>
            </a:r>
            <a:r>
              <a:rPr lang="en-GB" dirty="0" err="1"/>
              <a:t>Probert</a:t>
            </a:r>
            <a:r>
              <a:rPr lang="en-GB" dirty="0"/>
              <a:t> </a:t>
            </a:r>
            <a:r>
              <a:rPr lang="en-GB" i="1" dirty="0"/>
              <a:t>et al</a:t>
            </a:r>
            <a:r>
              <a:rPr lang="en-GB" dirty="0"/>
              <a:t>., 2018).</a:t>
            </a:r>
            <a:endParaRPr lang="en-US" dirty="0"/>
          </a:p>
          <a:p>
            <a:pPr lvl="0"/>
            <a:r>
              <a:rPr lang="en-GB" dirty="0"/>
              <a:t>Use of performance enhancement theories.</a:t>
            </a:r>
            <a:endParaRPr lang="en-US" dirty="0"/>
          </a:p>
        </p:txBody>
      </p:sp>
      <p:pic>
        <p:nvPicPr>
          <p:cNvPr id="8194" name="Picture 2"/>
          <p:cNvPicPr>
            <a:picLocks noGrp="1" noChangeAspect="1" noChangeArrowheads="1"/>
          </p:cNvPicPr>
          <p:nvPr>
            <p:ph sz="half" idx="2"/>
          </p:nvPr>
        </p:nvPicPr>
        <p:blipFill>
          <a:blip r:embed="rId3"/>
          <a:srcRect/>
          <a:stretch>
            <a:fillRect/>
          </a:stretch>
        </p:blipFill>
        <p:spPr bwMode="auto">
          <a:xfrm>
            <a:off x="4800600" y="2290106"/>
            <a:ext cx="4038600" cy="2844525"/>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Selection of appropriate solution</a:t>
            </a:r>
            <a:endParaRPr lang="en-GB" dirty="0"/>
          </a:p>
        </p:txBody>
      </p:sp>
      <p:sp>
        <p:nvSpPr>
          <p:cNvPr id="3" name="Content Placeholder 2"/>
          <p:cNvSpPr>
            <a:spLocks noGrp="1"/>
          </p:cNvSpPr>
          <p:nvPr>
            <p:ph sz="half" idx="1"/>
          </p:nvPr>
        </p:nvSpPr>
        <p:spPr/>
        <p:txBody>
          <a:bodyPr>
            <a:normAutofit fontScale="92500" lnSpcReduction="10000"/>
          </a:bodyPr>
          <a:lstStyle/>
          <a:p>
            <a:pPr lvl="0"/>
            <a:r>
              <a:rPr lang="en-GB" dirty="0"/>
              <a:t>Total quality management is most appropriate for the organisation within the marketplace.</a:t>
            </a:r>
            <a:endParaRPr lang="en-US" dirty="0"/>
          </a:p>
          <a:p>
            <a:pPr lvl="0"/>
            <a:r>
              <a:rPr lang="en-GB" dirty="0"/>
              <a:t>Companies can develop long term success ability (Gore </a:t>
            </a:r>
            <a:r>
              <a:rPr lang="en-GB" i="1" dirty="0"/>
              <a:t>et al</a:t>
            </a:r>
            <a:r>
              <a:rPr lang="en-GB" dirty="0"/>
              <a:t>., 2019).</a:t>
            </a:r>
            <a:endParaRPr lang="en-US" dirty="0"/>
          </a:p>
          <a:p>
            <a:pPr lvl="0"/>
            <a:r>
              <a:rPr lang="en-GB" dirty="0"/>
              <a:t>Enhance the work process and quality of the organisation.</a:t>
            </a:r>
            <a:endParaRPr lang="en-US" dirty="0"/>
          </a:p>
          <a:p>
            <a:pPr lvl="0"/>
            <a:r>
              <a:rPr lang="en-GB" dirty="0"/>
              <a:t>Enhance their sustainability and boost product capabilities.</a:t>
            </a:r>
            <a:endParaRPr lang="en-US" dirty="0"/>
          </a:p>
        </p:txBody>
      </p:sp>
      <p:pic>
        <p:nvPicPr>
          <p:cNvPr id="9219" name="Picture 3"/>
          <p:cNvPicPr>
            <a:picLocks noGrp="1" noChangeAspect="1" noChangeArrowheads="1"/>
          </p:cNvPicPr>
          <p:nvPr>
            <p:ph sz="half" idx="2"/>
          </p:nvPr>
        </p:nvPicPr>
        <p:blipFill>
          <a:blip r:embed="rId3"/>
          <a:srcRect/>
          <a:stretch>
            <a:fillRect/>
          </a:stretch>
        </p:blipFill>
        <p:spPr bwMode="auto">
          <a:xfrm>
            <a:off x="4800600" y="2251212"/>
            <a:ext cx="4038600" cy="2922313"/>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sp>
        <p:nvSpPr>
          <p:cNvPr id="3" name="Content Placeholder 2"/>
          <p:cNvSpPr>
            <a:spLocks noGrp="1"/>
          </p:cNvSpPr>
          <p:nvPr>
            <p:ph sz="half" idx="1"/>
          </p:nvPr>
        </p:nvSpPr>
        <p:spPr/>
        <p:txBody>
          <a:bodyPr/>
          <a:lstStyle/>
          <a:p>
            <a:pPr lvl="0"/>
            <a:r>
              <a:rPr lang="en-GB" dirty="0"/>
              <a:t>Nature and impact of issues that have been faced by the organisation.</a:t>
            </a:r>
            <a:endParaRPr lang="en-US" dirty="0"/>
          </a:p>
          <a:p>
            <a:pPr lvl="0"/>
            <a:r>
              <a:rPr lang="en-GB" dirty="0"/>
              <a:t>Analysis of organisation macro environment.</a:t>
            </a:r>
            <a:endParaRPr lang="en-US" dirty="0"/>
          </a:p>
          <a:p>
            <a:pPr lvl="0"/>
            <a:r>
              <a:rPr lang="en-GB" dirty="0"/>
              <a:t>Identification of solutions for their issue.</a:t>
            </a:r>
            <a:endParaRPr lang="en-US" dirty="0"/>
          </a:p>
          <a:p>
            <a:r>
              <a:rPr lang="en-GB" dirty="0"/>
              <a:t>Appropriate solution for the organisation to cater their issue.</a:t>
            </a:r>
          </a:p>
        </p:txBody>
      </p:sp>
      <p:pic>
        <p:nvPicPr>
          <p:cNvPr id="10242" name="Picture 2"/>
          <p:cNvPicPr>
            <a:picLocks noGrp="1" noChangeAspect="1" noChangeArrowheads="1"/>
          </p:cNvPicPr>
          <p:nvPr>
            <p:ph sz="half" idx="2"/>
          </p:nvPr>
        </p:nvPicPr>
        <p:blipFill>
          <a:blip r:embed="rId3"/>
          <a:srcRect/>
          <a:stretch>
            <a:fillRect/>
          </a:stretch>
        </p:blipFill>
        <p:spPr bwMode="auto">
          <a:xfrm>
            <a:off x="5119687" y="2007394"/>
            <a:ext cx="3400425" cy="34099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References</a:t>
            </a:r>
            <a:endParaRPr lang="en-GB" dirty="0"/>
          </a:p>
        </p:txBody>
      </p:sp>
      <p:sp>
        <p:nvSpPr>
          <p:cNvPr id="3" name="Content Placeholder 2"/>
          <p:cNvSpPr>
            <a:spLocks noGrp="1"/>
          </p:cNvSpPr>
          <p:nvPr>
            <p:ph sz="quarter" idx="1"/>
          </p:nvPr>
        </p:nvSpPr>
        <p:spPr>
          <a:xfrm>
            <a:off x="228600" y="1447800"/>
            <a:ext cx="8503920" cy="4572000"/>
          </a:xfrm>
        </p:spPr>
        <p:txBody>
          <a:bodyPr>
            <a:noAutofit/>
          </a:bodyPr>
          <a:lstStyle/>
          <a:p>
            <a:r>
              <a:rPr lang="en-GB" sz="1350" dirty="0"/>
              <a:t>Buckley, P. and </a:t>
            </a:r>
            <a:r>
              <a:rPr lang="en-GB" sz="1350" dirty="0" err="1"/>
              <a:t>Casson</a:t>
            </a:r>
            <a:r>
              <a:rPr lang="en-GB" sz="1350" dirty="0"/>
              <a:t>, M., 2019. Decision-making in international business. </a:t>
            </a:r>
            <a:r>
              <a:rPr lang="en-GB" sz="1350" i="1" dirty="0"/>
              <a:t>Journal of International Business Studies</a:t>
            </a:r>
            <a:r>
              <a:rPr lang="en-GB" sz="1350" dirty="0"/>
              <a:t>, </a:t>
            </a:r>
            <a:r>
              <a:rPr lang="en-GB" sz="1350" i="1" dirty="0"/>
              <a:t>50</a:t>
            </a:r>
            <a:r>
              <a:rPr lang="en-GB" sz="1350" dirty="0"/>
              <a:t>(8), pp.1424-1439.</a:t>
            </a:r>
            <a:endParaRPr lang="en-US" sz="1350" dirty="0"/>
          </a:p>
          <a:p>
            <a:r>
              <a:rPr lang="en-GB" sz="1350" dirty="0"/>
              <a:t>Butterworth, C.J., 2020. </a:t>
            </a:r>
            <a:r>
              <a:rPr lang="en-GB" sz="1350" i="1" dirty="0"/>
              <a:t>Data-centric policies and practice: Implications for publicly funded arts and cultural organisations in England</a:t>
            </a:r>
            <a:r>
              <a:rPr lang="en-GB" sz="1350" dirty="0"/>
              <a:t>. Lancaster University (United Kingdom).</a:t>
            </a:r>
            <a:endParaRPr lang="en-US" sz="1350" dirty="0"/>
          </a:p>
          <a:p>
            <a:r>
              <a:rPr lang="en-GB" sz="1350" dirty="0"/>
              <a:t>Cardoso, C.A., </a:t>
            </a:r>
            <a:r>
              <a:rPr lang="en-GB" sz="1350" dirty="0" err="1"/>
              <a:t>Torriti</a:t>
            </a:r>
            <a:r>
              <a:rPr lang="en-GB" sz="1350" dirty="0"/>
              <a:t>, J. and </a:t>
            </a:r>
            <a:r>
              <a:rPr lang="en-GB" sz="1350" dirty="0" err="1"/>
              <a:t>Lorincz</a:t>
            </a:r>
            <a:r>
              <a:rPr lang="en-GB" sz="1350" dirty="0"/>
              <a:t>, M., 2020. Making demand side response happen: A review of barriers in commercial and public organisations. </a:t>
            </a:r>
            <a:r>
              <a:rPr lang="en-GB" sz="1350" i="1" dirty="0"/>
              <a:t>Energy Research &amp; Social Science</a:t>
            </a:r>
            <a:r>
              <a:rPr lang="en-GB" sz="1350" dirty="0"/>
              <a:t>, </a:t>
            </a:r>
            <a:r>
              <a:rPr lang="en-GB" sz="1350" i="1" dirty="0"/>
              <a:t>64</a:t>
            </a:r>
            <a:r>
              <a:rPr lang="en-GB" sz="1350" dirty="0"/>
              <a:t>, p.101443.</a:t>
            </a:r>
            <a:endParaRPr lang="en-US" sz="1350" dirty="0"/>
          </a:p>
          <a:p>
            <a:r>
              <a:rPr lang="en-GB" sz="1350" dirty="0" err="1"/>
              <a:t>Dimopoulos</a:t>
            </a:r>
            <a:r>
              <a:rPr lang="en-GB" sz="1350" dirty="0"/>
              <a:t>-Bick, T., </a:t>
            </a:r>
            <a:r>
              <a:rPr lang="en-GB" sz="1350" dirty="0" err="1"/>
              <a:t>Osten</a:t>
            </a:r>
            <a:r>
              <a:rPr lang="en-GB" sz="1350" dirty="0"/>
              <a:t>, R., Shipway, C., </a:t>
            </a:r>
            <a:r>
              <a:rPr lang="en-GB" sz="1350" dirty="0" err="1"/>
              <a:t>Trevena</a:t>
            </a:r>
            <a:r>
              <a:rPr lang="en-GB" sz="1350" dirty="0"/>
              <a:t>, L. and Hoffmann, T., 2019. Shared decision making implementation: a case study analysis to increase uptake in New South Wales. </a:t>
            </a:r>
            <a:r>
              <a:rPr lang="en-GB" sz="1350" i="1" dirty="0"/>
              <a:t>Australian Health Review</a:t>
            </a:r>
            <a:r>
              <a:rPr lang="en-GB" sz="1350" dirty="0"/>
              <a:t>, </a:t>
            </a:r>
            <a:r>
              <a:rPr lang="en-GB" sz="1350" i="1" dirty="0"/>
              <a:t>43</a:t>
            </a:r>
            <a:r>
              <a:rPr lang="en-GB" sz="1350" dirty="0"/>
              <a:t>(5), pp.492-499.</a:t>
            </a:r>
            <a:endParaRPr lang="en-US" sz="1350" dirty="0"/>
          </a:p>
          <a:p>
            <a:r>
              <a:rPr lang="en-GB" sz="1350" dirty="0"/>
              <a:t>Gore, J., </a:t>
            </a:r>
            <a:r>
              <a:rPr lang="en-GB" sz="1350" dirty="0" err="1"/>
              <a:t>Jephson</a:t>
            </a:r>
            <a:r>
              <a:rPr lang="en-GB" sz="1350" dirty="0"/>
              <a:t>, W., Leslie, A. and Wise, N., 2019, September. Behavioural Insights and Naturalistic Decision Making in Trading Surveillance. In </a:t>
            </a:r>
            <a:r>
              <a:rPr lang="en-GB" sz="1350" i="1" dirty="0"/>
              <a:t>British Academy of Management: Building and Sustaining High Performance Organisations During Uncertain Times: Challenges and Opportunities</a:t>
            </a:r>
            <a:r>
              <a:rPr lang="en-GB" sz="1350" dirty="0"/>
              <a:t>.</a:t>
            </a:r>
            <a:endParaRPr lang="en-US" sz="1350" dirty="0"/>
          </a:p>
          <a:p>
            <a:r>
              <a:rPr lang="en-GB" sz="1350" dirty="0"/>
              <a:t>Liu, J., Kang, X., Zhang, X. and Chen, X., 2022. Channels to shape procurement decision-making of public organisations for innovation through framework conditions. </a:t>
            </a:r>
            <a:r>
              <a:rPr lang="en-GB" sz="1350" i="1" dirty="0"/>
              <a:t>Science and Public Policy</a:t>
            </a:r>
            <a:r>
              <a:rPr lang="en-GB" sz="1350" dirty="0"/>
              <a:t>.</a:t>
            </a:r>
            <a:endParaRPr lang="en-US" sz="1350" dirty="0"/>
          </a:p>
          <a:p>
            <a:r>
              <a:rPr lang="en-GB" sz="1350" dirty="0"/>
              <a:t>Maguire, D., 2021. </a:t>
            </a:r>
            <a:r>
              <a:rPr lang="en-GB" sz="1350" i="1" dirty="0"/>
              <a:t>Influences on Ethical Decision Making in Organisations</a:t>
            </a:r>
            <a:r>
              <a:rPr lang="en-GB" sz="1350" dirty="0"/>
              <a:t> (Doctoral dissertation, Dublin, National College of Ireland).</a:t>
            </a:r>
            <a:endParaRPr lang="en-US" sz="1350" dirty="0"/>
          </a:p>
          <a:p>
            <a:r>
              <a:rPr lang="en-GB" sz="1350" dirty="0"/>
              <a:t>Manville, G. and </a:t>
            </a:r>
            <a:r>
              <a:rPr lang="en-GB" sz="1350" dirty="0" err="1"/>
              <a:t>Greatbanks</a:t>
            </a:r>
            <a:r>
              <a:rPr lang="en-GB" sz="1350" dirty="0"/>
              <a:t>, R., 2020. Performance management in hybrid organisations: A study in social housing. </a:t>
            </a:r>
            <a:r>
              <a:rPr lang="en-GB" sz="1350" i="1" dirty="0"/>
              <a:t>European management journal</a:t>
            </a:r>
            <a:r>
              <a:rPr lang="en-GB" sz="1350" dirty="0"/>
              <a:t>, </a:t>
            </a:r>
            <a:r>
              <a:rPr lang="en-GB" sz="1350" i="1" dirty="0"/>
              <a:t>38</a:t>
            </a:r>
            <a:r>
              <a:rPr lang="en-GB" sz="1350" dirty="0"/>
              <a:t>(3), pp.533-545.</a:t>
            </a:r>
            <a:endParaRPr lang="en-US" sz="1350" dirty="0"/>
          </a:p>
          <a:p>
            <a:r>
              <a:rPr lang="en-GB" sz="1350" dirty="0" err="1"/>
              <a:t>Probert</a:t>
            </a:r>
            <a:r>
              <a:rPr lang="en-GB" sz="1350" dirty="0"/>
              <a:t>, W.J., Jewell, C.P., </a:t>
            </a:r>
            <a:r>
              <a:rPr lang="en-GB" sz="1350" dirty="0" err="1"/>
              <a:t>Werkman</a:t>
            </a:r>
            <a:r>
              <a:rPr lang="en-GB" sz="1350" dirty="0"/>
              <a:t>, M., </a:t>
            </a:r>
            <a:r>
              <a:rPr lang="en-GB" sz="1350" dirty="0" err="1"/>
              <a:t>Fonnesbeck</a:t>
            </a:r>
            <a:r>
              <a:rPr lang="en-GB" sz="1350" dirty="0"/>
              <a:t>, C.J., </a:t>
            </a:r>
            <a:r>
              <a:rPr lang="en-GB" sz="1350" dirty="0" err="1"/>
              <a:t>Goto</a:t>
            </a:r>
            <a:r>
              <a:rPr lang="en-GB" sz="1350" dirty="0"/>
              <a:t>, Y., </a:t>
            </a:r>
            <a:r>
              <a:rPr lang="en-GB" sz="1350" dirty="0" err="1"/>
              <a:t>Runge</a:t>
            </a:r>
            <a:r>
              <a:rPr lang="en-GB" sz="1350" dirty="0"/>
              <a:t>, M.C., </a:t>
            </a:r>
            <a:r>
              <a:rPr lang="en-GB" sz="1350" dirty="0" err="1"/>
              <a:t>Sekiguchi</a:t>
            </a:r>
            <a:r>
              <a:rPr lang="en-GB" sz="1350" dirty="0"/>
              <a:t>, S., Shea, K., Keeling, M.J., Ferrari, M.J. and </a:t>
            </a:r>
            <a:r>
              <a:rPr lang="en-GB" sz="1350" dirty="0" err="1"/>
              <a:t>Tildesley</a:t>
            </a:r>
            <a:r>
              <a:rPr lang="en-GB" sz="1350" dirty="0"/>
              <a:t>, M.J., 2018. Real-time decision-making during emergency disease outbreaks. </a:t>
            </a:r>
            <a:r>
              <a:rPr lang="en-GB" sz="1350" i="1" dirty="0" err="1"/>
              <a:t>PLoS</a:t>
            </a:r>
            <a:r>
              <a:rPr lang="en-GB" sz="1350" i="1" dirty="0"/>
              <a:t> computational biology</a:t>
            </a:r>
            <a:r>
              <a:rPr lang="en-GB" sz="1350" dirty="0"/>
              <a:t>, </a:t>
            </a:r>
            <a:r>
              <a:rPr lang="en-GB" sz="1350" i="1" dirty="0"/>
              <a:t>14</a:t>
            </a:r>
            <a:r>
              <a:rPr lang="en-GB" sz="1350" dirty="0"/>
              <a:t>(7), p.e1006202.</a:t>
            </a:r>
            <a:endParaRPr lang="en-US" sz="1350" dirty="0"/>
          </a:p>
          <a:p>
            <a:r>
              <a:rPr lang="en-GB" sz="1350" dirty="0"/>
              <a:t>Sims, A., 2019. </a:t>
            </a:r>
            <a:r>
              <a:rPr lang="en-GB" sz="1350" dirty="0" err="1"/>
              <a:t>Blockchain</a:t>
            </a:r>
            <a:r>
              <a:rPr lang="en-GB" sz="1350" dirty="0"/>
              <a:t> and decentralised autonomous organisations (DAOs): the evolution of companies?.</a:t>
            </a:r>
            <a:endParaRPr lang="en-US" sz="135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123</TotalTime>
  <Words>2867</Words>
  <Application>Microsoft Office PowerPoint</Application>
  <PresentationFormat>On-screen Show (4:3)</PresentationFormat>
  <Paragraphs>95</Paragraphs>
  <Slides>12</Slides>
  <Notes>10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Arial Black</vt:lpstr>
      <vt:lpstr>Calibri</vt:lpstr>
      <vt:lpstr>Garamond</vt:lpstr>
      <vt:lpstr>Georgia</vt:lpstr>
      <vt:lpstr>Wingdings</vt:lpstr>
      <vt:lpstr>Wingdings 2</vt:lpstr>
      <vt:lpstr>Civic</vt:lpstr>
      <vt:lpstr>Organic</vt:lpstr>
      <vt:lpstr>Solving the Problem of Profit Decline in TM Lewin </vt:lpstr>
      <vt:lpstr>Overview of organisation</vt:lpstr>
      <vt:lpstr>Nature and impact of the issue on organisation and employees</vt:lpstr>
      <vt:lpstr>Analysis Methods</vt:lpstr>
      <vt:lpstr>PESTLE analysis</vt:lpstr>
      <vt:lpstr>PESTLE analysis</vt:lpstr>
      <vt:lpstr>Fishbone analysis</vt:lpstr>
      <vt:lpstr>Fishbone analysis</vt:lpstr>
      <vt:lpstr>Alternative solutions for issue</vt:lpstr>
      <vt:lpstr>Selection of appropriate solution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mac</dc:creator>
  <cp:lastModifiedBy>Paul Enache (2129433)</cp:lastModifiedBy>
  <cp:revision>7</cp:revision>
  <dcterms:created xsi:type="dcterms:W3CDTF">2022-10-20T07:57:37Z</dcterms:created>
  <dcterms:modified xsi:type="dcterms:W3CDTF">2022-10-30T23:13:12Z</dcterms:modified>
</cp:coreProperties>
</file>