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99" r:id="rId4"/>
    <p:sldMasterId id="2147484211" r:id="rId5"/>
  </p:sldMasterIdLst>
  <p:notesMasterIdLst>
    <p:notesMasterId r:id="rId35"/>
  </p:notesMasterIdLst>
  <p:handoutMasterIdLst>
    <p:handoutMasterId r:id="rId36"/>
  </p:handoutMasterIdLst>
  <p:sldIdLst>
    <p:sldId id="313" r:id="rId6"/>
    <p:sldId id="370" r:id="rId7"/>
    <p:sldId id="369" r:id="rId8"/>
    <p:sldId id="333" r:id="rId9"/>
    <p:sldId id="366" r:id="rId10"/>
    <p:sldId id="376" r:id="rId11"/>
    <p:sldId id="377" r:id="rId12"/>
    <p:sldId id="378" r:id="rId13"/>
    <p:sldId id="380" r:id="rId14"/>
    <p:sldId id="349" r:id="rId15"/>
    <p:sldId id="350" r:id="rId16"/>
    <p:sldId id="351" r:id="rId17"/>
    <p:sldId id="364" r:id="rId18"/>
    <p:sldId id="352" r:id="rId19"/>
    <p:sldId id="354" r:id="rId20"/>
    <p:sldId id="334" r:id="rId21"/>
    <p:sldId id="342" r:id="rId22"/>
    <p:sldId id="343" r:id="rId23"/>
    <p:sldId id="347" r:id="rId24"/>
    <p:sldId id="357" r:id="rId25"/>
    <p:sldId id="358" r:id="rId26"/>
    <p:sldId id="373" r:id="rId27"/>
    <p:sldId id="360" r:id="rId28"/>
    <p:sldId id="361" r:id="rId29"/>
    <p:sldId id="363" r:id="rId30"/>
    <p:sldId id="371" r:id="rId31"/>
    <p:sldId id="367" r:id="rId32"/>
    <p:sldId id="374" r:id="rId33"/>
    <p:sldId id="368"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0" autoAdjust="0"/>
  </p:normalViewPr>
  <p:slideViewPr>
    <p:cSldViewPr>
      <p:cViewPr varScale="1">
        <p:scale>
          <a:sx n="97" d="100"/>
          <a:sy n="97" d="100"/>
        </p:scale>
        <p:origin x="1364"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heme" Target="theme/theme1.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22DD2A-A115-437A-8EAB-F718E41D0E09}" type="doc">
      <dgm:prSet loTypeId="urn:microsoft.com/office/officeart/2005/8/layout/cycle2" loCatId="cycle" qsTypeId="urn:microsoft.com/office/officeart/2005/8/quickstyle/simple1" qsCatId="simple" csTypeId="urn:microsoft.com/office/officeart/2005/8/colors/accent6_2" csCatId="accent6" phldr="1"/>
      <dgm:spPr/>
      <dgm:t>
        <a:bodyPr/>
        <a:lstStyle/>
        <a:p>
          <a:endParaRPr lang="en-GB"/>
        </a:p>
      </dgm:t>
    </dgm:pt>
    <dgm:pt modelId="{3623AB01-D12B-4A3E-B238-266406D91A27}">
      <dgm:prSet phldrT="[Text]"/>
      <dgm:spPr/>
      <dgm:t>
        <a:bodyPr/>
        <a:lstStyle/>
        <a:p>
          <a:r>
            <a:rPr lang="en-GB" dirty="0" err="1"/>
            <a:t>Metaludes</a:t>
          </a:r>
          <a:endParaRPr lang="en-GB" dirty="0"/>
        </a:p>
      </dgm:t>
    </dgm:pt>
    <dgm:pt modelId="{AA3DA4BC-0C3B-48B6-9E6C-CACC9C70C37E}" type="parTrans" cxnId="{5A565972-A0AB-45AF-BAAA-63B108E47373}">
      <dgm:prSet/>
      <dgm:spPr/>
      <dgm:t>
        <a:bodyPr/>
        <a:lstStyle/>
        <a:p>
          <a:endParaRPr lang="en-GB"/>
        </a:p>
      </dgm:t>
    </dgm:pt>
    <dgm:pt modelId="{B4E70582-6313-4E7F-B27D-CFDA7153ECD9}" type="sibTrans" cxnId="{5A565972-A0AB-45AF-BAAA-63B108E47373}">
      <dgm:prSet/>
      <dgm:spPr/>
      <dgm:t>
        <a:bodyPr/>
        <a:lstStyle/>
        <a:p>
          <a:endParaRPr lang="en-GB"/>
        </a:p>
      </dgm:t>
    </dgm:pt>
    <dgm:pt modelId="{DD0426E6-02B2-44F1-95FD-A522BE2CE77A}">
      <dgm:prSet phldrT="[Text]"/>
      <dgm:spPr/>
      <dgm:t>
        <a:bodyPr/>
        <a:lstStyle/>
        <a:p>
          <a:r>
            <a:rPr lang="en-GB" dirty="0"/>
            <a:t>Play Cues</a:t>
          </a:r>
        </a:p>
      </dgm:t>
    </dgm:pt>
    <dgm:pt modelId="{03C880C7-AA98-4242-AE00-16C9556FEF60}" type="parTrans" cxnId="{79A49066-54B6-41F9-855D-ABD535DC2279}">
      <dgm:prSet/>
      <dgm:spPr/>
      <dgm:t>
        <a:bodyPr/>
        <a:lstStyle/>
        <a:p>
          <a:endParaRPr lang="en-GB"/>
        </a:p>
      </dgm:t>
    </dgm:pt>
    <dgm:pt modelId="{0ACDE078-84BE-4574-867A-CA218DE415F9}" type="sibTrans" cxnId="{79A49066-54B6-41F9-855D-ABD535DC2279}">
      <dgm:prSet/>
      <dgm:spPr/>
      <dgm:t>
        <a:bodyPr/>
        <a:lstStyle/>
        <a:p>
          <a:endParaRPr lang="en-GB"/>
        </a:p>
      </dgm:t>
    </dgm:pt>
    <dgm:pt modelId="{8AA7B9FF-E899-46AD-87AF-B754E1D18D27}">
      <dgm:prSet phldrT="[Text]"/>
      <dgm:spPr/>
      <dgm:t>
        <a:bodyPr/>
        <a:lstStyle/>
        <a:p>
          <a:r>
            <a:rPr lang="en-GB" dirty="0"/>
            <a:t>Return</a:t>
          </a:r>
        </a:p>
      </dgm:t>
    </dgm:pt>
    <dgm:pt modelId="{7171390B-7F10-49DC-B474-ED0B57C96DE2}" type="parTrans" cxnId="{5CD85816-7147-4C76-BD65-DCCC444698CE}">
      <dgm:prSet/>
      <dgm:spPr/>
      <dgm:t>
        <a:bodyPr/>
        <a:lstStyle/>
        <a:p>
          <a:endParaRPr lang="en-GB"/>
        </a:p>
      </dgm:t>
    </dgm:pt>
    <dgm:pt modelId="{CDE5AA26-35F9-42E0-B6DB-C78C19DF9333}" type="sibTrans" cxnId="{5CD85816-7147-4C76-BD65-DCCC444698CE}">
      <dgm:prSet/>
      <dgm:spPr/>
      <dgm:t>
        <a:bodyPr/>
        <a:lstStyle/>
        <a:p>
          <a:endParaRPr lang="en-GB"/>
        </a:p>
      </dgm:t>
    </dgm:pt>
    <dgm:pt modelId="{CB7D34B6-1891-43EC-91A5-A907EA5D0C21}">
      <dgm:prSet phldrT="[Text]"/>
      <dgm:spPr/>
      <dgm:t>
        <a:bodyPr/>
        <a:lstStyle/>
        <a:p>
          <a:r>
            <a:rPr lang="en-GB" dirty="0"/>
            <a:t>Frames</a:t>
          </a:r>
        </a:p>
      </dgm:t>
    </dgm:pt>
    <dgm:pt modelId="{813E3EA3-072F-47A0-93AE-983422D77DC4}" type="parTrans" cxnId="{517FD677-F862-4A10-8993-97576F4AFD63}">
      <dgm:prSet/>
      <dgm:spPr/>
      <dgm:t>
        <a:bodyPr/>
        <a:lstStyle/>
        <a:p>
          <a:endParaRPr lang="en-GB"/>
        </a:p>
      </dgm:t>
    </dgm:pt>
    <dgm:pt modelId="{41EE3516-9E30-4FFE-9387-A14C883C21FE}" type="sibTrans" cxnId="{517FD677-F862-4A10-8993-97576F4AFD63}">
      <dgm:prSet/>
      <dgm:spPr/>
      <dgm:t>
        <a:bodyPr/>
        <a:lstStyle/>
        <a:p>
          <a:endParaRPr lang="en-GB"/>
        </a:p>
      </dgm:t>
    </dgm:pt>
    <dgm:pt modelId="{71503466-9A33-4875-929C-E9A5144819A4}">
      <dgm:prSet phldrT="[Text]"/>
      <dgm:spPr/>
      <dgm:t>
        <a:bodyPr/>
        <a:lstStyle/>
        <a:p>
          <a:r>
            <a:rPr lang="en-GB" dirty="0"/>
            <a:t>Flow</a:t>
          </a:r>
        </a:p>
      </dgm:t>
    </dgm:pt>
    <dgm:pt modelId="{B81BEE79-9A90-42FA-8095-06791D1CEF44}" type="parTrans" cxnId="{50A717FF-5CA1-4BBB-8556-1A9072546F2C}">
      <dgm:prSet/>
      <dgm:spPr/>
      <dgm:t>
        <a:bodyPr/>
        <a:lstStyle/>
        <a:p>
          <a:endParaRPr lang="en-GB"/>
        </a:p>
      </dgm:t>
    </dgm:pt>
    <dgm:pt modelId="{DA11B8AE-EF20-4EBB-9CC4-969B6D157147}" type="sibTrans" cxnId="{50A717FF-5CA1-4BBB-8556-1A9072546F2C}">
      <dgm:prSet/>
      <dgm:spPr/>
      <dgm:t>
        <a:bodyPr/>
        <a:lstStyle/>
        <a:p>
          <a:endParaRPr lang="en-GB"/>
        </a:p>
      </dgm:t>
    </dgm:pt>
    <dgm:pt modelId="{B51F7F82-1F99-4BBB-BE44-8D40C0F60659}">
      <dgm:prSet phldrT="[Text]"/>
      <dgm:spPr/>
      <dgm:t>
        <a:bodyPr/>
        <a:lstStyle/>
        <a:p>
          <a:r>
            <a:rPr lang="en-GB" dirty="0"/>
            <a:t>Annihilation</a:t>
          </a:r>
        </a:p>
      </dgm:t>
    </dgm:pt>
    <dgm:pt modelId="{BCCE2F1C-B592-4ECD-8D8D-B1411EA6D6C2}" type="parTrans" cxnId="{8FF318C9-5EBC-4F60-ACB3-9EC46BA83AF1}">
      <dgm:prSet/>
      <dgm:spPr/>
      <dgm:t>
        <a:bodyPr/>
        <a:lstStyle/>
        <a:p>
          <a:endParaRPr lang="en-GB"/>
        </a:p>
      </dgm:t>
    </dgm:pt>
    <dgm:pt modelId="{6BA6050D-E136-46B8-BFDA-3D1695535A40}" type="sibTrans" cxnId="{8FF318C9-5EBC-4F60-ACB3-9EC46BA83AF1}">
      <dgm:prSet/>
      <dgm:spPr/>
      <dgm:t>
        <a:bodyPr/>
        <a:lstStyle/>
        <a:p>
          <a:endParaRPr lang="en-GB"/>
        </a:p>
      </dgm:t>
    </dgm:pt>
    <dgm:pt modelId="{52EE6F2F-B819-4D43-9338-5B603F11C3E6}" type="pres">
      <dgm:prSet presAssocID="{CD22DD2A-A115-437A-8EAB-F718E41D0E09}" presName="cycle" presStyleCnt="0">
        <dgm:presLayoutVars>
          <dgm:dir/>
          <dgm:resizeHandles val="exact"/>
        </dgm:presLayoutVars>
      </dgm:prSet>
      <dgm:spPr/>
    </dgm:pt>
    <dgm:pt modelId="{263488DA-C25E-45D1-8755-FDFECBA1C00A}" type="pres">
      <dgm:prSet presAssocID="{3623AB01-D12B-4A3E-B238-266406D91A27}" presName="node" presStyleLbl="node1" presStyleIdx="0" presStyleCnt="6">
        <dgm:presLayoutVars>
          <dgm:bulletEnabled val="1"/>
        </dgm:presLayoutVars>
      </dgm:prSet>
      <dgm:spPr/>
    </dgm:pt>
    <dgm:pt modelId="{A5486841-434C-4B8B-990F-7814639809C8}" type="pres">
      <dgm:prSet presAssocID="{B4E70582-6313-4E7F-B27D-CFDA7153ECD9}" presName="sibTrans" presStyleLbl="sibTrans2D1" presStyleIdx="0" presStyleCnt="6"/>
      <dgm:spPr/>
    </dgm:pt>
    <dgm:pt modelId="{33C6AAEF-37E5-4A71-B386-FC31BC83C663}" type="pres">
      <dgm:prSet presAssocID="{B4E70582-6313-4E7F-B27D-CFDA7153ECD9}" presName="connectorText" presStyleLbl="sibTrans2D1" presStyleIdx="0" presStyleCnt="6"/>
      <dgm:spPr/>
    </dgm:pt>
    <dgm:pt modelId="{6D0CCF19-D0A3-47ED-BDD8-A3751502F71B}" type="pres">
      <dgm:prSet presAssocID="{DD0426E6-02B2-44F1-95FD-A522BE2CE77A}" presName="node" presStyleLbl="node1" presStyleIdx="1" presStyleCnt="6">
        <dgm:presLayoutVars>
          <dgm:bulletEnabled val="1"/>
        </dgm:presLayoutVars>
      </dgm:prSet>
      <dgm:spPr/>
    </dgm:pt>
    <dgm:pt modelId="{F240E7A3-C94A-4A62-815B-C68721FB4609}" type="pres">
      <dgm:prSet presAssocID="{0ACDE078-84BE-4574-867A-CA218DE415F9}" presName="sibTrans" presStyleLbl="sibTrans2D1" presStyleIdx="1" presStyleCnt="6"/>
      <dgm:spPr/>
    </dgm:pt>
    <dgm:pt modelId="{FD1A039C-0308-4D7B-B014-D808B1D6C374}" type="pres">
      <dgm:prSet presAssocID="{0ACDE078-84BE-4574-867A-CA218DE415F9}" presName="connectorText" presStyleLbl="sibTrans2D1" presStyleIdx="1" presStyleCnt="6"/>
      <dgm:spPr/>
    </dgm:pt>
    <dgm:pt modelId="{D064DEA0-55BA-4CD7-B323-3B47E892D251}" type="pres">
      <dgm:prSet presAssocID="{8AA7B9FF-E899-46AD-87AF-B754E1D18D27}" presName="node" presStyleLbl="node1" presStyleIdx="2" presStyleCnt="6">
        <dgm:presLayoutVars>
          <dgm:bulletEnabled val="1"/>
        </dgm:presLayoutVars>
      </dgm:prSet>
      <dgm:spPr/>
    </dgm:pt>
    <dgm:pt modelId="{3FF090EB-1155-4560-8F49-42DCBBF66B93}" type="pres">
      <dgm:prSet presAssocID="{CDE5AA26-35F9-42E0-B6DB-C78C19DF9333}" presName="sibTrans" presStyleLbl="sibTrans2D1" presStyleIdx="2" presStyleCnt="6"/>
      <dgm:spPr/>
    </dgm:pt>
    <dgm:pt modelId="{039E575A-6664-46C8-956C-DCC3E50FD2B0}" type="pres">
      <dgm:prSet presAssocID="{CDE5AA26-35F9-42E0-B6DB-C78C19DF9333}" presName="connectorText" presStyleLbl="sibTrans2D1" presStyleIdx="2" presStyleCnt="6"/>
      <dgm:spPr/>
    </dgm:pt>
    <dgm:pt modelId="{363A530B-835D-4554-AE6F-421BB73E876B}" type="pres">
      <dgm:prSet presAssocID="{CB7D34B6-1891-43EC-91A5-A907EA5D0C21}" presName="node" presStyleLbl="node1" presStyleIdx="3" presStyleCnt="6">
        <dgm:presLayoutVars>
          <dgm:bulletEnabled val="1"/>
        </dgm:presLayoutVars>
      </dgm:prSet>
      <dgm:spPr/>
    </dgm:pt>
    <dgm:pt modelId="{01DE30E3-61C4-41A5-9F85-2C2C5D7D844D}" type="pres">
      <dgm:prSet presAssocID="{41EE3516-9E30-4FFE-9387-A14C883C21FE}" presName="sibTrans" presStyleLbl="sibTrans2D1" presStyleIdx="3" presStyleCnt="6"/>
      <dgm:spPr/>
    </dgm:pt>
    <dgm:pt modelId="{3E7D9684-905E-49FD-9C2F-97A1807B7E86}" type="pres">
      <dgm:prSet presAssocID="{41EE3516-9E30-4FFE-9387-A14C883C21FE}" presName="connectorText" presStyleLbl="sibTrans2D1" presStyleIdx="3" presStyleCnt="6"/>
      <dgm:spPr/>
    </dgm:pt>
    <dgm:pt modelId="{B5FDEC21-218C-4653-B4CA-589758B232BA}" type="pres">
      <dgm:prSet presAssocID="{71503466-9A33-4875-929C-E9A5144819A4}" presName="node" presStyleLbl="node1" presStyleIdx="4" presStyleCnt="6">
        <dgm:presLayoutVars>
          <dgm:bulletEnabled val="1"/>
        </dgm:presLayoutVars>
      </dgm:prSet>
      <dgm:spPr/>
    </dgm:pt>
    <dgm:pt modelId="{507CB3FB-54BD-45A3-A253-789F3B4234D8}" type="pres">
      <dgm:prSet presAssocID="{DA11B8AE-EF20-4EBB-9CC4-969B6D157147}" presName="sibTrans" presStyleLbl="sibTrans2D1" presStyleIdx="4" presStyleCnt="6"/>
      <dgm:spPr/>
    </dgm:pt>
    <dgm:pt modelId="{CCA643BF-8FA7-4342-BC1B-C33FC98B628C}" type="pres">
      <dgm:prSet presAssocID="{DA11B8AE-EF20-4EBB-9CC4-969B6D157147}" presName="connectorText" presStyleLbl="sibTrans2D1" presStyleIdx="4" presStyleCnt="6"/>
      <dgm:spPr/>
    </dgm:pt>
    <dgm:pt modelId="{E20D5969-4D2C-492F-8B84-7289FC81424E}" type="pres">
      <dgm:prSet presAssocID="{B51F7F82-1F99-4BBB-BE44-8D40C0F60659}" presName="node" presStyleLbl="node1" presStyleIdx="5" presStyleCnt="6">
        <dgm:presLayoutVars>
          <dgm:bulletEnabled val="1"/>
        </dgm:presLayoutVars>
      </dgm:prSet>
      <dgm:spPr/>
    </dgm:pt>
    <dgm:pt modelId="{E62276AD-01A4-4598-9E0E-627442D8D1F3}" type="pres">
      <dgm:prSet presAssocID="{6BA6050D-E136-46B8-BFDA-3D1695535A40}" presName="sibTrans" presStyleLbl="sibTrans2D1" presStyleIdx="5" presStyleCnt="6"/>
      <dgm:spPr/>
    </dgm:pt>
    <dgm:pt modelId="{2C84D0EF-C31B-4108-8CAC-2BDCBBB1CF5C}" type="pres">
      <dgm:prSet presAssocID="{6BA6050D-E136-46B8-BFDA-3D1695535A40}" presName="connectorText" presStyleLbl="sibTrans2D1" presStyleIdx="5" presStyleCnt="6"/>
      <dgm:spPr/>
    </dgm:pt>
  </dgm:ptLst>
  <dgm:cxnLst>
    <dgm:cxn modelId="{0D152004-E59A-43E4-9A8A-B6089807F04C}" type="presOf" srcId="{6BA6050D-E136-46B8-BFDA-3D1695535A40}" destId="{E62276AD-01A4-4598-9E0E-627442D8D1F3}" srcOrd="0" destOrd="0" presId="urn:microsoft.com/office/officeart/2005/8/layout/cycle2"/>
    <dgm:cxn modelId="{C5CA5411-ABB2-4441-8AB1-032717310033}" type="presOf" srcId="{0ACDE078-84BE-4574-867A-CA218DE415F9}" destId="{FD1A039C-0308-4D7B-B014-D808B1D6C374}" srcOrd="1" destOrd="0" presId="urn:microsoft.com/office/officeart/2005/8/layout/cycle2"/>
    <dgm:cxn modelId="{5CD85816-7147-4C76-BD65-DCCC444698CE}" srcId="{CD22DD2A-A115-437A-8EAB-F718E41D0E09}" destId="{8AA7B9FF-E899-46AD-87AF-B754E1D18D27}" srcOrd="2" destOrd="0" parTransId="{7171390B-7F10-49DC-B474-ED0B57C96DE2}" sibTransId="{CDE5AA26-35F9-42E0-B6DB-C78C19DF9333}"/>
    <dgm:cxn modelId="{31138B20-FAE8-46AC-A425-FAEB25D9DF88}" type="presOf" srcId="{DD0426E6-02B2-44F1-95FD-A522BE2CE77A}" destId="{6D0CCF19-D0A3-47ED-BDD8-A3751502F71B}" srcOrd="0" destOrd="0" presId="urn:microsoft.com/office/officeart/2005/8/layout/cycle2"/>
    <dgm:cxn modelId="{99DB4221-5E28-4614-A27A-BAE7D7328E38}" type="presOf" srcId="{41EE3516-9E30-4FFE-9387-A14C883C21FE}" destId="{01DE30E3-61C4-41A5-9F85-2C2C5D7D844D}" srcOrd="0" destOrd="0" presId="urn:microsoft.com/office/officeart/2005/8/layout/cycle2"/>
    <dgm:cxn modelId="{DA664F25-7CC1-4C49-9826-7ADA2BDF37C9}" type="presOf" srcId="{0ACDE078-84BE-4574-867A-CA218DE415F9}" destId="{F240E7A3-C94A-4A62-815B-C68721FB4609}" srcOrd="0" destOrd="0" presId="urn:microsoft.com/office/officeart/2005/8/layout/cycle2"/>
    <dgm:cxn modelId="{A5AF482D-01D7-4E5F-A5C2-F1F53B4430A1}" type="presOf" srcId="{B4E70582-6313-4E7F-B27D-CFDA7153ECD9}" destId="{33C6AAEF-37E5-4A71-B386-FC31BC83C663}" srcOrd="1" destOrd="0" presId="urn:microsoft.com/office/officeart/2005/8/layout/cycle2"/>
    <dgm:cxn modelId="{11E76632-4204-4145-8B0F-9746EB005162}" type="presOf" srcId="{CB7D34B6-1891-43EC-91A5-A907EA5D0C21}" destId="{363A530B-835D-4554-AE6F-421BB73E876B}" srcOrd="0" destOrd="0" presId="urn:microsoft.com/office/officeart/2005/8/layout/cycle2"/>
    <dgm:cxn modelId="{BC704035-70E8-4869-9399-9D08E10143FE}" type="presOf" srcId="{CDE5AA26-35F9-42E0-B6DB-C78C19DF9333}" destId="{039E575A-6664-46C8-956C-DCC3E50FD2B0}" srcOrd="1" destOrd="0" presId="urn:microsoft.com/office/officeart/2005/8/layout/cycle2"/>
    <dgm:cxn modelId="{809B6135-96DD-4331-852B-A411E80D2DEB}" type="presOf" srcId="{8AA7B9FF-E899-46AD-87AF-B754E1D18D27}" destId="{D064DEA0-55BA-4CD7-B323-3B47E892D251}" srcOrd="0" destOrd="0" presId="urn:microsoft.com/office/officeart/2005/8/layout/cycle2"/>
    <dgm:cxn modelId="{3B9A6537-74B4-4AE2-88C3-456A3ED9CA2C}" type="presOf" srcId="{41EE3516-9E30-4FFE-9387-A14C883C21FE}" destId="{3E7D9684-905E-49FD-9C2F-97A1807B7E86}" srcOrd="1" destOrd="0" presId="urn:microsoft.com/office/officeart/2005/8/layout/cycle2"/>
    <dgm:cxn modelId="{79A49066-54B6-41F9-855D-ABD535DC2279}" srcId="{CD22DD2A-A115-437A-8EAB-F718E41D0E09}" destId="{DD0426E6-02B2-44F1-95FD-A522BE2CE77A}" srcOrd="1" destOrd="0" parTransId="{03C880C7-AA98-4242-AE00-16C9556FEF60}" sibTransId="{0ACDE078-84BE-4574-867A-CA218DE415F9}"/>
    <dgm:cxn modelId="{5A565972-A0AB-45AF-BAAA-63B108E47373}" srcId="{CD22DD2A-A115-437A-8EAB-F718E41D0E09}" destId="{3623AB01-D12B-4A3E-B238-266406D91A27}" srcOrd="0" destOrd="0" parTransId="{AA3DA4BC-0C3B-48B6-9E6C-CACC9C70C37E}" sibTransId="{B4E70582-6313-4E7F-B27D-CFDA7153ECD9}"/>
    <dgm:cxn modelId="{E2588E72-7C28-49A5-BAF3-705F1C9F4750}" type="presOf" srcId="{CD22DD2A-A115-437A-8EAB-F718E41D0E09}" destId="{52EE6F2F-B819-4D43-9338-5B603F11C3E6}" srcOrd="0" destOrd="0" presId="urn:microsoft.com/office/officeart/2005/8/layout/cycle2"/>
    <dgm:cxn modelId="{517FD677-F862-4A10-8993-97576F4AFD63}" srcId="{CD22DD2A-A115-437A-8EAB-F718E41D0E09}" destId="{CB7D34B6-1891-43EC-91A5-A907EA5D0C21}" srcOrd="3" destOrd="0" parTransId="{813E3EA3-072F-47A0-93AE-983422D77DC4}" sibTransId="{41EE3516-9E30-4FFE-9387-A14C883C21FE}"/>
    <dgm:cxn modelId="{E2721D7A-300A-4E22-B9E2-E33942D5DB9A}" type="presOf" srcId="{3623AB01-D12B-4A3E-B238-266406D91A27}" destId="{263488DA-C25E-45D1-8755-FDFECBA1C00A}" srcOrd="0" destOrd="0" presId="urn:microsoft.com/office/officeart/2005/8/layout/cycle2"/>
    <dgm:cxn modelId="{C09D498A-06E6-4B49-A9CE-E7437ED1862C}" type="presOf" srcId="{DA11B8AE-EF20-4EBB-9CC4-969B6D157147}" destId="{507CB3FB-54BD-45A3-A253-789F3B4234D8}" srcOrd="0" destOrd="0" presId="urn:microsoft.com/office/officeart/2005/8/layout/cycle2"/>
    <dgm:cxn modelId="{F0EA0C9D-2AE6-46A7-ACE7-6C5D8A06BDA1}" type="presOf" srcId="{B4E70582-6313-4E7F-B27D-CFDA7153ECD9}" destId="{A5486841-434C-4B8B-990F-7814639809C8}" srcOrd="0" destOrd="0" presId="urn:microsoft.com/office/officeart/2005/8/layout/cycle2"/>
    <dgm:cxn modelId="{227589A8-7869-4470-9CB6-CC76BA368CC0}" type="presOf" srcId="{DA11B8AE-EF20-4EBB-9CC4-969B6D157147}" destId="{CCA643BF-8FA7-4342-BC1B-C33FC98B628C}" srcOrd="1" destOrd="0" presId="urn:microsoft.com/office/officeart/2005/8/layout/cycle2"/>
    <dgm:cxn modelId="{F4C3AAAF-5669-47D9-92E2-5F0C113C68B5}" type="presOf" srcId="{6BA6050D-E136-46B8-BFDA-3D1695535A40}" destId="{2C84D0EF-C31B-4108-8CAC-2BDCBBB1CF5C}" srcOrd="1" destOrd="0" presId="urn:microsoft.com/office/officeart/2005/8/layout/cycle2"/>
    <dgm:cxn modelId="{5995F4C1-16AC-4E7E-8FFB-85B06A98BC38}" type="presOf" srcId="{CDE5AA26-35F9-42E0-B6DB-C78C19DF9333}" destId="{3FF090EB-1155-4560-8F49-42DCBBF66B93}" srcOrd="0" destOrd="0" presId="urn:microsoft.com/office/officeart/2005/8/layout/cycle2"/>
    <dgm:cxn modelId="{8FF318C9-5EBC-4F60-ACB3-9EC46BA83AF1}" srcId="{CD22DD2A-A115-437A-8EAB-F718E41D0E09}" destId="{B51F7F82-1F99-4BBB-BE44-8D40C0F60659}" srcOrd="5" destOrd="0" parTransId="{BCCE2F1C-B592-4ECD-8D8D-B1411EA6D6C2}" sibTransId="{6BA6050D-E136-46B8-BFDA-3D1695535A40}"/>
    <dgm:cxn modelId="{90DACFCE-6E0B-4AAC-8A2C-2F6FF4D635A0}" type="presOf" srcId="{B51F7F82-1F99-4BBB-BE44-8D40C0F60659}" destId="{E20D5969-4D2C-492F-8B84-7289FC81424E}" srcOrd="0" destOrd="0" presId="urn:microsoft.com/office/officeart/2005/8/layout/cycle2"/>
    <dgm:cxn modelId="{ACE78BFC-A337-456D-9032-5144146C9675}" type="presOf" srcId="{71503466-9A33-4875-929C-E9A5144819A4}" destId="{B5FDEC21-218C-4653-B4CA-589758B232BA}" srcOrd="0" destOrd="0" presId="urn:microsoft.com/office/officeart/2005/8/layout/cycle2"/>
    <dgm:cxn modelId="{50A717FF-5CA1-4BBB-8556-1A9072546F2C}" srcId="{CD22DD2A-A115-437A-8EAB-F718E41D0E09}" destId="{71503466-9A33-4875-929C-E9A5144819A4}" srcOrd="4" destOrd="0" parTransId="{B81BEE79-9A90-42FA-8095-06791D1CEF44}" sibTransId="{DA11B8AE-EF20-4EBB-9CC4-969B6D157147}"/>
    <dgm:cxn modelId="{B71A9C42-62E4-435D-A2BC-B278A6EF24E7}" type="presParOf" srcId="{52EE6F2F-B819-4D43-9338-5B603F11C3E6}" destId="{263488DA-C25E-45D1-8755-FDFECBA1C00A}" srcOrd="0" destOrd="0" presId="urn:microsoft.com/office/officeart/2005/8/layout/cycle2"/>
    <dgm:cxn modelId="{FCBF7BA7-51C8-4665-BA2E-AEAB85DB7684}" type="presParOf" srcId="{52EE6F2F-B819-4D43-9338-5B603F11C3E6}" destId="{A5486841-434C-4B8B-990F-7814639809C8}" srcOrd="1" destOrd="0" presId="urn:microsoft.com/office/officeart/2005/8/layout/cycle2"/>
    <dgm:cxn modelId="{B9A4940E-5807-49EC-91F1-D9653F18391F}" type="presParOf" srcId="{A5486841-434C-4B8B-990F-7814639809C8}" destId="{33C6AAEF-37E5-4A71-B386-FC31BC83C663}" srcOrd="0" destOrd="0" presId="urn:microsoft.com/office/officeart/2005/8/layout/cycle2"/>
    <dgm:cxn modelId="{156EAD7D-0B19-4342-B236-F101868BB680}" type="presParOf" srcId="{52EE6F2F-B819-4D43-9338-5B603F11C3E6}" destId="{6D0CCF19-D0A3-47ED-BDD8-A3751502F71B}" srcOrd="2" destOrd="0" presId="urn:microsoft.com/office/officeart/2005/8/layout/cycle2"/>
    <dgm:cxn modelId="{E68A6316-4DC8-4BC0-9024-3BDA4D653AB5}" type="presParOf" srcId="{52EE6F2F-B819-4D43-9338-5B603F11C3E6}" destId="{F240E7A3-C94A-4A62-815B-C68721FB4609}" srcOrd="3" destOrd="0" presId="urn:microsoft.com/office/officeart/2005/8/layout/cycle2"/>
    <dgm:cxn modelId="{FE521C33-6A53-45BE-8C9D-8FBFAA944430}" type="presParOf" srcId="{F240E7A3-C94A-4A62-815B-C68721FB4609}" destId="{FD1A039C-0308-4D7B-B014-D808B1D6C374}" srcOrd="0" destOrd="0" presId="urn:microsoft.com/office/officeart/2005/8/layout/cycle2"/>
    <dgm:cxn modelId="{7A1AB107-8511-4055-8CD2-70483DCF5A01}" type="presParOf" srcId="{52EE6F2F-B819-4D43-9338-5B603F11C3E6}" destId="{D064DEA0-55BA-4CD7-B323-3B47E892D251}" srcOrd="4" destOrd="0" presId="urn:microsoft.com/office/officeart/2005/8/layout/cycle2"/>
    <dgm:cxn modelId="{8182629B-EB17-41A9-A3B2-31E4317C5507}" type="presParOf" srcId="{52EE6F2F-B819-4D43-9338-5B603F11C3E6}" destId="{3FF090EB-1155-4560-8F49-42DCBBF66B93}" srcOrd="5" destOrd="0" presId="urn:microsoft.com/office/officeart/2005/8/layout/cycle2"/>
    <dgm:cxn modelId="{B0591F71-7DBC-4AA2-BC20-540856B9CC2D}" type="presParOf" srcId="{3FF090EB-1155-4560-8F49-42DCBBF66B93}" destId="{039E575A-6664-46C8-956C-DCC3E50FD2B0}" srcOrd="0" destOrd="0" presId="urn:microsoft.com/office/officeart/2005/8/layout/cycle2"/>
    <dgm:cxn modelId="{2716EF7A-9B0E-4023-AC71-E56CA64220A8}" type="presParOf" srcId="{52EE6F2F-B819-4D43-9338-5B603F11C3E6}" destId="{363A530B-835D-4554-AE6F-421BB73E876B}" srcOrd="6" destOrd="0" presId="urn:microsoft.com/office/officeart/2005/8/layout/cycle2"/>
    <dgm:cxn modelId="{3FFA6793-4065-4083-8E59-8E0729BF7C06}" type="presParOf" srcId="{52EE6F2F-B819-4D43-9338-5B603F11C3E6}" destId="{01DE30E3-61C4-41A5-9F85-2C2C5D7D844D}" srcOrd="7" destOrd="0" presId="urn:microsoft.com/office/officeart/2005/8/layout/cycle2"/>
    <dgm:cxn modelId="{0794B1E3-2928-4FD9-9D67-F70DE489F38D}" type="presParOf" srcId="{01DE30E3-61C4-41A5-9F85-2C2C5D7D844D}" destId="{3E7D9684-905E-49FD-9C2F-97A1807B7E86}" srcOrd="0" destOrd="0" presId="urn:microsoft.com/office/officeart/2005/8/layout/cycle2"/>
    <dgm:cxn modelId="{F862F7F5-26C0-40D1-A955-7F47367C0CD0}" type="presParOf" srcId="{52EE6F2F-B819-4D43-9338-5B603F11C3E6}" destId="{B5FDEC21-218C-4653-B4CA-589758B232BA}" srcOrd="8" destOrd="0" presId="urn:microsoft.com/office/officeart/2005/8/layout/cycle2"/>
    <dgm:cxn modelId="{C5C564C8-AA80-4D71-86CB-7994CC54ED0E}" type="presParOf" srcId="{52EE6F2F-B819-4D43-9338-5B603F11C3E6}" destId="{507CB3FB-54BD-45A3-A253-789F3B4234D8}" srcOrd="9" destOrd="0" presId="urn:microsoft.com/office/officeart/2005/8/layout/cycle2"/>
    <dgm:cxn modelId="{32256E53-0DEE-4600-A3F4-77E73E65E63E}" type="presParOf" srcId="{507CB3FB-54BD-45A3-A253-789F3B4234D8}" destId="{CCA643BF-8FA7-4342-BC1B-C33FC98B628C}" srcOrd="0" destOrd="0" presId="urn:microsoft.com/office/officeart/2005/8/layout/cycle2"/>
    <dgm:cxn modelId="{1369501B-4B7F-4399-A01D-6ADE781F5AE2}" type="presParOf" srcId="{52EE6F2F-B819-4D43-9338-5B603F11C3E6}" destId="{E20D5969-4D2C-492F-8B84-7289FC81424E}" srcOrd="10" destOrd="0" presId="urn:microsoft.com/office/officeart/2005/8/layout/cycle2"/>
    <dgm:cxn modelId="{134DAAD0-994D-4853-814E-FDED238E3F41}" type="presParOf" srcId="{52EE6F2F-B819-4D43-9338-5B603F11C3E6}" destId="{E62276AD-01A4-4598-9E0E-627442D8D1F3}" srcOrd="11" destOrd="0" presId="urn:microsoft.com/office/officeart/2005/8/layout/cycle2"/>
    <dgm:cxn modelId="{F01BAB6E-5E5B-4181-A18D-01B83838CC8D}" type="presParOf" srcId="{E62276AD-01A4-4598-9E0E-627442D8D1F3}" destId="{2C84D0EF-C31B-4108-8CAC-2BDCBBB1CF5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488DA-C25E-45D1-8755-FDFECBA1C00A}">
      <dsp:nvSpPr>
        <dsp:cNvPr id="0" name=""/>
        <dsp:cNvSpPr/>
      </dsp:nvSpPr>
      <dsp:spPr>
        <a:xfrm>
          <a:off x="3654964" y="1802"/>
          <a:ext cx="1150503" cy="115050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err="1"/>
            <a:t>Metaludes</a:t>
          </a:r>
          <a:endParaRPr lang="en-GB" sz="1100" kern="1200" dirty="0"/>
        </a:p>
      </dsp:txBody>
      <dsp:txXfrm>
        <a:off x="3823451" y="170289"/>
        <a:ext cx="813529" cy="813529"/>
      </dsp:txXfrm>
    </dsp:sp>
    <dsp:sp modelId="{A5486841-434C-4B8B-990F-7814639809C8}">
      <dsp:nvSpPr>
        <dsp:cNvPr id="0" name=""/>
        <dsp:cNvSpPr/>
      </dsp:nvSpPr>
      <dsp:spPr>
        <a:xfrm rot="1800000">
          <a:off x="4817799" y="810381"/>
          <a:ext cx="305650" cy="388294"/>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4823941" y="865116"/>
        <a:ext cx="213955" cy="232976"/>
      </dsp:txXfrm>
    </dsp:sp>
    <dsp:sp modelId="{6D0CCF19-D0A3-47ED-BDD8-A3751502F71B}">
      <dsp:nvSpPr>
        <dsp:cNvPr id="0" name=""/>
        <dsp:cNvSpPr/>
      </dsp:nvSpPr>
      <dsp:spPr>
        <a:xfrm>
          <a:off x="5150765" y="865403"/>
          <a:ext cx="1150503" cy="115050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Play Cues</a:t>
          </a:r>
        </a:p>
      </dsp:txBody>
      <dsp:txXfrm>
        <a:off x="5319252" y="1033890"/>
        <a:ext cx="813529" cy="813529"/>
      </dsp:txXfrm>
    </dsp:sp>
    <dsp:sp modelId="{F240E7A3-C94A-4A62-815B-C68721FB4609}">
      <dsp:nvSpPr>
        <dsp:cNvPr id="0" name=""/>
        <dsp:cNvSpPr/>
      </dsp:nvSpPr>
      <dsp:spPr>
        <a:xfrm rot="5400000">
          <a:off x="5573191" y="2101458"/>
          <a:ext cx="305650" cy="388294"/>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619039" y="2133270"/>
        <a:ext cx="213955" cy="232976"/>
      </dsp:txXfrm>
    </dsp:sp>
    <dsp:sp modelId="{D064DEA0-55BA-4CD7-B323-3B47E892D251}">
      <dsp:nvSpPr>
        <dsp:cNvPr id="0" name=""/>
        <dsp:cNvSpPr/>
      </dsp:nvSpPr>
      <dsp:spPr>
        <a:xfrm>
          <a:off x="5150765" y="2592605"/>
          <a:ext cx="1150503" cy="115050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Return</a:t>
          </a:r>
        </a:p>
      </dsp:txBody>
      <dsp:txXfrm>
        <a:off x="5319252" y="2761092"/>
        <a:ext cx="813529" cy="813529"/>
      </dsp:txXfrm>
    </dsp:sp>
    <dsp:sp modelId="{3FF090EB-1155-4560-8F49-42DCBBF66B93}">
      <dsp:nvSpPr>
        <dsp:cNvPr id="0" name=""/>
        <dsp:cNvSpPr/>
      </dsp:nvSpPr>
      <dsp:spPr>
        <a:xfrm rot="9000000">
          <a:off x="4832782" y="3401185"/>
          <a:ext cx="305650" cy="388294"/>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918335" y="3455920"/>
        <a:ext cx="213955" cy="232976"/>
      </dsp:txXfrm>
    </dsp:sp>
    <dsp:sp modelId="{363A530B-835D-4554-AE6F-421BB73E876B}">
      <dsp:nvSpPr>
        <dsp:cNvPr id="0" name=""/>
        <dsp:cNvSpPr/>
      </dsp:nvSpPr>
      <dsp:spPr>
        <a:xfrm>
          <a:off x="3654964" y="3456206"/>
          <a:ext cx="1150503" cy="115050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Frames</a:t>
          </a:r>
        </a:p>
      </dsp:txBody>
      <dsp:txXfrm>
        <a:off x="3823451" y="3624693"/>
        <a:ext cx="813529" cy="813529"/>
      </dsp:txXfrm>
    </dsp:sp>
    <dsp:sp modelId="{01DE30E3-61C4-41A5-9F85-2C2C5D7D844D}">
      <dsp:nvSpPr>
        <dsp:cNvPr id="0" name=""/>
        <dsp:cNvSpPr/>
      </dsp:nvSpPr>
      <dsp:spPr>
        <a:xfrm rot="12600000">
          <a:off x="3336981" y="3409835"/>
          <a:ext cx="305650" cy="388294"/>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3422534" y="3510418"/>
        <a:ext cx="213955" cy="232976"/>
      </dsp:txXfrm>
    </dsp:sp>
    <dsp:sp modelId="{B5FDEC21-218C-4653-B4CA-589758B232BA}">
      <dsp:nvSpPr>
        <dsp:cNvPr id="0" name=""/>
        <dsp:cNvSpPr/>
      </dsp:nvSpPr>
      <dsp:spPr>
        <a:xfrm>
          <a:off x="2159163" y="2592605"/>
          <a:ext cx="1150503" cy="115050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Flow</a:t>
          </a:r>
        </a:p>
      </dsp:txBody>
      <dsp:txXfrm>
        <a:off x="2327650" y="2761092"/>
        <a:ext cx="813529" cy="813529"/>
      </dsp:txXfrm>
    </dsp:sp>
    <dsp:sp modelId="{507CB3FB-54BD-45A3-A253-789F3B4234D8}">
      <dsp:nvSpPr>
        <dsp:cNvPr id="0" name=""/>
        <dsp:cNvSpPr/>
      </dsp:nvSpPr>
      <dsp:spPr>
        <a:xfrm rot="16200000">
          <a:off x="2581589" y="2118759"/>
          <a:ext cx="305650" cy="388294"/>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627437" y="2242266"/>
        <a:ext cx="213955" cy="232976"/>
      </dsp:txXfrm>
    </dsp:sp>
    <dsp:sp modelId="{E20D5969-4D2C-492F-8B84-7289FC81424E}">
      <dsp:nvSpPr>
        <dsp:cNvPr id="0" name=""/>
        <dsp:cNvSpPr/>
      </dsp:nvSpPr>
      <dsp:spPr>
        <a:xfrm>
          <a:off x="2159163" y="865403"/>
          <a:ext cx="1150503" cy="1150503"/>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Annihilation</a:t>
          </a:r>
        </a:p>
      </dsp:txBody>
      <dsp:txXfrm>
        <a:off x="2327650" y="1033890"/>
        <a:ext cx="813529" cy="813529"/>
      </dsp:txXfrm>
    </dsp:sp>
    <dsp:sp modelId="{E62276AD-01A4-4598-9E0E-627442D8D1F3}">
      <dsp:nvSpPr>
        <dsp:cNvPr id="0" name=""/>
        <dsp:cNvSpPr/>
      </dsp:nvSpPr>
      <dsp:spPr>
        <a:xfrm rot="19800000">
          <a:off x="3321998" y="819032"/>
          <a:ext cx="305650" cy="388294"/>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328140" y="919615"/>
        <a:ext cx="213955" cy="23297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64DC3FF-1A44-0E92-66B5-9ED3C03065B7}"/>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719E32C5-934C-A20D-3DFA-F9581184D31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84509D6-BE96-B1E5-5705-143E2D5E928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F5D1C059-B2B2-33D1-8E97-85150703E583}"/>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10E3D4C9-AC70-4DE9-B28F-A446C63A93F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A1D43CA-FB2E-82E4-2823-711385582A8F}"/>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5C472A69-3D49-1E3C-BA8C-FB9B257510A1}"/>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A1085A8-655C-2A5F-0C2B-3F7DDEAB4EEA}"/>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118F086-258E-7A21-7633-8F44ECFE5D38}"/>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42EDF859-243F-DADF-F9DE-CE49E5B7A13C}"/>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828B1AA5-CEEB-DBB7-CD5C-15DA0D6FA126}"/>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D0BF6A7E-EF48-4276-9A97-A1BCA127AED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kEavpVl2OE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youtu.be/ZVZR6s0chp4"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youtube.com/watch?v=T9ynlPs_NT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EA48B2CA-188D-BF17-E379-3D10B3D48D6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5A47F27F-D227-72B4-6200-BD20F293CD1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F71EC3EB-2D3A-44C9-5872-7A122AE604B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E08B15-23AB-4954-B15B-885849AA5AFC}"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42CB0E3-E91F-3875-23B2-037BC97B7EF3}"/>
              </a:ext>
            </a:extLst>
          </p:cNvPr>
          <p:cNvSpPr>
            <a:spLocks noGrp="1" noRot="1" noChangeAspect="1" noChangeArrowheads="1" noTextEdit="1"/>
          </p:cNvSpPr>
          <p:nvPr>
            <p:ph type="sldImg"/>
          </p:nvPr>
        </p:nvSpPr>
        <p:spPr>
          <a:ln/>
        </p:spPr>
      </p:sp>
      <p:sp>
        <p:nvSpPr>
          <p:cNvPr id="21507" name="Rectangle 3">
            <a:extLst>
              <a:ext uri="{FF2B5EF4-FFF2-40B4-BE49-F238E27FC236}">
                <a16:creationId xmlns:a16="http://schemas.microsoft.com/office/drawing/2014/main" id="{2E67F6B0-8C44-1FCC-415A-B7F54271E70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Our definitions in the previous lecture highlight that play is difficult to define, however we could identify some common themes in the variety of definitions such as the above. </a:t>
            </a:r>
          </a:p>
          <a:p>
            <a:endParaRPr lang="en-GB" altLang="en-US">
              <a:latin typeface="Arial" panose="020B0604020202020204" pitchFamily="34" charset="0"/>
            </a:endParaRPr>
          </a:p>
          <a:p>
            <a:r>
              <a:rPr lang="en-GB" altLang="en-US">
                <a:latin typeface="Arial" panose="020B0604020202020204" pitchFamily="34" charset="0"/>
              </a:rPr>
              <a:t>Why is self directed and child led play most important? What does this lead to?</a:t>
            </a:r>
          </a:p>
          <a:p>
            <a:r>
              <a:rPr lang="en-GB" altLang="en-US">
                <a:latin typeface="Arial" panose="020B0604020202020204" pitchFamily="34" charset="0"/>
              </a:rPr>
              <a:t>If I told you to go and play with a pile of bricks in the corner how is that self directed?</a:t>
            </a:r>
          </a:p>
          <a:p>
            <a:endParaRPr lang="en-GB" altLang="en-US">
              <a:latin typeface="Arial" panose="020B0604020202020204" pitchFamily="34" charset="0"/>
            </a:endParaRPr>
          </a:p>
          <a:p>
            <a:r>
              <a:rPr lang="en-GB" altLang="en-US">
                <a:latin typeface="Arial" panose="020B0604020202020204" pitchFamily="34" charset="0"/>
              </a:rPr>
              <a:t>Consider the reggio emilia approach, challenges are set out within the environment with inspirations alongside such as pictures, mirrors and a variety of loose parts, demonstrations are given of options for new resources or areas and the children can choose where they go to play, what they do and how long for</a:t>
            </a:r>
          </a:p>
          <a:p>
            <a:endParaRPr lang="en-GB" altLang="en-US">
              <a:latin typeface="Arial" panose="020B0604020202020204" pitchFamily="34" charset="0"/>
            </a:endParaRPr>
          </a:p>
          <a:p>
            <a:r>
              <a:rPr lang="en-GB" altLang="en-US">
                <a:latin typeface="Arial" panose="020B0604020202020204" pitchFamily="34" charset="0"/>
              </a:rPr>
              <a:t>Consider Montessori where children have access to all of the resources and can choose what to play with, what to do with them etc.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4A8240A-7A84-B184-3DFF-D1935B659A14}"/>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7C4048B9-FCA0-D3A1-61D8-CB09CAA91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Interesting video highlighting the changes seen by support staff when children have control over their own play.</a:t>
            </a:r>
            <a:r>
              <a:rPr lang="en-GB" altLang="en-US">
                <a:latin typeface="Arial" panose="020B0604020202020204" pitchFamily="34" charset="0"/>
                <a:hlinkClick r:id="rId3"/>
              </a:rPr>
              <a:t> https://www.youtube.com/watch?v=kEavpVl2OE0</a:t>
            </a:r>
            <a:endParaRPr lang="en-GB" altLang="en-US">
              <a:latin typeface="Arial" panose="020B0604020202020204" pitchFamily="34" charset="0"/>
            </a:endParaRPr>
          </a:p>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9D7496A9-CD6F-7BA8-2D0E-9057D87F1F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6FD0D44-8DF7-4388-9D58-3F57B1DBDA3B}"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are in the eye of the child</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7</a:t>
            </a:fld>
            <a:endParaRPr lang="cy-GB" altLang="en-US"/>
          </a:p>
        </p:txBody>
      </p:sp>
    </p:spTree>
    <p:extLst>
      <p:ext uri="{BB962C8B-B14F-4D97-AF65-F5344CB8AC3E}">
        <p14:creationId xmlns:p14="http://schemas.microsoft.com/office/powerpoint/2010/main" val="625132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are in the eye of the child</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8</a:t>
            </a:fld>
            <a:endParaRPr lang="cy-GB" altLang="en-US"/>
          </a:p>
        </p:txBody>
      </p:sp>
    </p:spTree>
    <p:extLst>
      <p:ext uri="{BB962C8B-B14F-4D97-AF65-F5344CB8AC3E}">
        <p14:creationId xmlns:p14="http://schemas.microsoft.com/office/powerpoint/2010/main" val="373745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sng" dirty="0">
                <a:solidFill>
                  <a:srgbClr val="000000"/>
                </a:solidFill>
                <a:effectLst/>
                <a:latin typeface="Calibri" panose="020F0502020204030204" pitchFamily="34" charset="0"/>
              </a:rPr>
              <a:t>2. Evidence of a clear understanding of why it is important for children to choose their own play and the importance of the role of the adult in children’s play. (750 words)</a:t>
            </a:r>
            <a:r>
              <a:rPr lang="en-US" sz="12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200" b="0" i="0" dirty="0">
                <a:solidFill>
                  <a:srgbClr val="000000"/>
                </a:solidFill>
                <a:effectLst/>
                <a:latin typeface="Calibri" panose="020F0502020204030204" pitchFamily="34" charset="0"/>
              </a:rPr>
              <a:t>How can adults support self-directed play? </a:t>
            </a:r>
          </a:p>
          <a:p>
            <a:pPr algn="l" rtl="0" fontAlgn="base">
              <a:buFont typeface="Arial" panose="020B0604020202020204" pitchFamily="34" charset="0"/>
              <a:buChar char="•"/>
            </a:pPr>
            <a:r>
              <a:rPr lang="en-US" sz="1200" b="0" i="0" dirty="0">
                <a:solidFill>
                  <a:srgbClr val="000000"/>
                </a:solidFill>
                <a:effectLst/>
                <a:latin typeface="Calibri" panose="020F0502020204030204" pitchFamily="34" charset="0"/>
              </a:rPr>
              <a:t>Why is play important? What is the role of self-directed play? </a:t>
            </a:r>
          </a:p>
          <a:p>
            <a:pPr algn="l" rtl="0" fontAlgn="base">
              <a:buFont typeface="Arial" panose="020B0604020202020204" pitchFamily="34" charset="0"/>
              <a:buChar char="•"/>
            </a:pPr>
            <a:r>
              <a:rPr lang="en-US" sz="1200" b="0" i="0" dirty="0">
                <a:solidFill>
                  <a:srgbClr val="000000"/>
                </a:solidFill>
                <a:effectLst/>
                <a:latin typeface="Calibri" panose="020F0502020204030204" pitchFamily="34" charset="0"/>
              </a:rPr>
              <a:t>Consider Howard and McInnes paper here.  </a:t>
            </a:r>
          </a:p>
          <a:p>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9</a:t>
            </a:fld>
            <a:endParaRPr lang="cy-GB" altLang="en-US"/>
          </a:p>
        </p:txBody>
      </p:sp>
    </p:spTree>
    <p:extLst>
      <p:ext uri="{BB962C8B-B14F-4D97-AF65-F5344CB8AC3E}">
        <p14:creationId xmlns:p14="http://schemas.microsoft.com/office/powerpoint/2010/main" val="936328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688D45-D718-0AFD-A426-03C415EFFA4D}"/>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9C85E91E-94FC-0548-57A0-68F10BF9E7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light box, colours, texture, loose parts – what age would you expect to see this? </a:t>
            </a:r>
          </a:p>
          <a:p>
            <a:r>
              <a:rPr lang="en-GB" altLang="en-US">
                <a:latin typeface="Arial" panose="020B0604020202020204" pitchFamily="34" charset="0"/>
              </a:rPr>
              <a:t>This is provided for children aged from 2 years old in a local nursery</a:t>
            </a:r>
          </a:p>
        </p:txBody>
      </p:sp>
      <p:sp>
        <p:nvSpPr>
          <p:cNvPr id="25604" name="Slide Number Placeholder 3">
            <a:extLst>
              <a:ext uri="{FF2B5EF4-FFF2-40B4-BE49-F238E27FC236}">
                <a16:creationId xmlns:a16="http://schemas.microsoft.com/office/drawing/2014/main" id="{2ED0EC7D-6C2F-A23D-BB05-C0173DD306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0BEBAD3-B89C-419D-851A-D982BEBC3BAA}" type="slidenum">
              <a:rPr lang="cy-GB" altLang="en-US" smtClean="0">
                <a:ea typeface="MS PGothic" panose="020B0600070205080204" pitchFamily="34" charset="-128"/>
              </a:rPr>
              <a:pPr fontAlgn="base">
                <a:spcBef>
                  <a:spcPct val="0"/>
                </a:spcBef>
                <a:spcAft>
                  <a:spcPct val="0"/>
                </a:spcAft>
              </a:pPr>
              <a:t>10</a:t>
            </a:fld>
            <a:endParaRPr lang="cy-GB" altLang="en-US">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ECF17AB-CFD9-92B4-E3CD-77E4991AC5E9}"/>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3CBD9CA0-6F9E-E173-195A-DC9CBBCDEC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station</a:t>
            </a:r>
          </a:p>
        </p:txBody>
      </p:sp>
      <p:sp>
        <p:nvSpPr>
          <p:cNvPr id="27652" name="Slide Number Placeholder 3">
            <a:extLst>
              <a:ext uri="{FF2B5EF4-FFF2-40B4-BE49-F238E27FC236}">
                <a16:creationId xmlns:a16="http://schemas.microsoft.com/office/drawing/2014/main" id="{7152F03F-C66E-B345-14B3-38864ED874F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1673CF3-F699-4B1B-81E3-1C5FFABDECBF}" type="slidenum">
              <a:rPr lang="cy-GB" altLang="en-US" smtClean="0">
                <a:ea typeface="MS PGothic" panose="020B0600070205080204" pitchFamily="34" charset="-128"/>
              </a:rPr>
              <a:pPr fontAlgn="base">
                <a:spcBef>
                  <a:spcPct val="0"/>
                </a:spcBef>
                <a:spcAft>
                  <a:spcPct val="0"/>
                </a:spcAft>
              </a:pPr>
              <a:t>11</a:t>
            </a:fld>
            <a:endParaRPr lang="cy-GB" altLang="en-US">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E5553FF-6626-0163-BBE2-DA1A78526C47}"/>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A8A50278-0BE2-9498-3C89-A16105F37F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gruffalo inspired exploration station</a:t>
            </a:r>
          </a:p>
        </p:txBody>
      </p:sp>
      <p:sp>
        <p:nvSpPr>
          <p:cNvPr id="29700" name="Slide Number Placeholder 3">
            <a:extLst>
              <a:ext uri="{FF2B5EF4-FFF2-40B4-BE49-F238E27FC236}">
                <a16:creationId xmlns:a16="http://schemas.microsoft.com/office/drawing/2014/main" id="{A6087AAC-7DF2-0FE5-4E43-D4858901B7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20F22B-BBA1-4BF6-9D47-174D1B22ED08}" type="slidenum">
              <a:rPr lang="cy-GB" altLang="en-US" smtClean="0">
                <a:ea typeface="MS PGothic" panose="020B0600070205080204" pitchFamily="34" charset="-128"/>
              </a:rPr>
              <a:pPr fontAlgn="base">
                <a:spcBef>
                  <a:spcPct val="0"/>
                </a:spcBef>
                <a:spcAft>
                  <a:spcPct val="0"/>
                </a:spcAft>
              </a:pPr>
              <a:t>12</a:t>
            </a:fld>
            <a:endParaRPr lang="cy-GB" altLang="en-US">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AD32140-C1BD-0A5F-21E2-D5F7FB99170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87727B30-752A-A907-27A5-218DD571E6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hlinkClick r:id="rId3"/>
              </a:rPr>
              <a:t>https://youtu.be/ZVZR6s0chp4</a:t>
            </a:r>
            <a:r>
              <a:rPr lang="en-GB" altLang="en-US">
                <a:latin typeface="Arial" panose="020B0604020202020204" pitchFamily="34" charset="0"/>
              </a:rPr>
              <a:t> </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B6C355E6-7641-982D-529E-C10F896D54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F9739C5-25B8-4162-AFAB-4E10B96D0B2E}" type="slidenum">
              <a:rPr lang="cy-GB" altLang="en-US" smtClean="0">
                <a:ea typeface="MS PGothic" panose="020B0600070205080204" pitchFamily="34" charset="-128"/>
              </a:rPr>
              <a:pPr fontAlgn="base">
                <a:spcBef>
                  <a:spcPct val="0"/>
                </a:spcBef>
                <a:spcAft>
                  <a:spcPct val="0"/>
                </a:spcAft>
              </a:pPr>
              <a:t>13</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5AE7056-A7CB-2EC9-33C2-5DE888231FF1}"/>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939C4BF6-8880-2F72-0649-47BB7393A2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Montessori classroom layout</a:t>
            </a:r>
          </a:p>
        </p:txBody>
      </p:sp>
      <p:sp>
        <p:nvSpPr>
          <p:cNvPr id="33796" name="Slide Number Placeholder 3">
            <a:extLst>
              <a:ext uri="{FF2B5EF4-FFF2-40B4-BE49-F238E27FC236}">
                <a16:creationId xmlns:a16="http://schemas.microsoft.com/office/drawing/2014/main" id="{C851F665-9549-82E7-FBFA-0A9C74F557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65C9515-EDE7-463C-8D8D-2C2439A6371A}" type="slidenum">
              <a:rPr lang="cy-GB" altLang="en-US" smtClean="0">
                <a:ea typeface="MS PGothic" panose="020B0600070205080204" pitchFamily="34" charset="-128"/>
              </a:rPr>
              <a:pPr fontAlgn="base">
                <a:spcBef>
                  <a:spcPct val="0"/>
                </a:spcBef>
                <a:spcAft>
                  <a:spcPct val="0"/>
                </a:spcAft>
              </a:pPr>
              <a:t>14</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32DCB58-0DCB-0DDB-BE1D-AFBC4C04A8B6}"/>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00E6B237-B819-EE68-D099-E61BE0ECA62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Montessori language and math area</a:t>
            </a:r>
          </a:p>
        </p:txBody>
      </p:sp>
      <p:sp>
        <p:nvSpPr>
          <p:cNvPr id="35844" name="Slide Number Placeholder 3">
            <a:extLst>
              <a:ext uri="{FF2B5EF4-FFF2-40B4-BE49-F238E27FC236}">
                <a16:creationId xmlns:a16="http://schemas.microsoft.com/office/drawing/2014/main" id="{3FA43274-198E-E923-6807-E6730C90C9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2959528-AE95-4DC5-8B52-6184DA211F95}" type="slidenum">
              <a:rPr lang="cy-GB" altLang="en-US" smtClean="0">
                <a:ea typeface="MS PGothic" panose="020B0600070205080204" pitchFamily="34" charset="-128"/>
              </a:rPr>
              <a:pPr fontAlgn="base">
                <a:spcBef>
                  <a:spcPct val="0"/>
                </a:spcBef>
                <a:spcAft>
                  <a:spcPct val="0"/>
                </a:spcAft>
              </a:pPr>
              <a:t>15</a:t>
            </a:fld>
            <a:endParaRPr lang="cy-GB" altLang="en-US">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1A46DE3-99C5-4C18-C2E0-D71608BF7978}"/>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8289B365-FFCC-8E35-CDDB-8461DB7DDB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So what does self directed play feel like and why is it important for children?</a:t>
            </a:r>
          </a:p>
          <a:p>
            <a:r>
              <a:rPr lang="en-GB" altLang="en-US" dirty="0">
                <a:latin typeface="Arial" panose="020B0604020202020204" pitchFamily="34" charset="0"/>
              </a:rPr>
              <a:t>What do you enjoy more? Doing something you choose or something you are told to do?</a:t>
            </a:r>
          </a:p>
        </p:txBody>
      </p:sp>
      <p:sp>
        <p:nvSpPr>
          <p:cNvPr id="37892" name="Slide Number Placeholder 3">
            <a:extLst>
              <a:ext uri="{FF2B5EF4-FFF2-40B4-BE49-F238E27FC236}">
                <a16:creationId xmlns:a16="http://schemas.microsoft.com/office/drawing/2014/main" id="{5678C22E-468C-92B1-7602-683371921D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9DC3B3D-D038-4A7D-8866-057E0B29FDC4}" type="slidenum">
              <a:rPr lang="cy-GB" altLang="en-US" smtClean="0">
                <a:ea typeface="MS PGothic" panose="020B0600070205080204" pitchFamily="34" charset="-128"/>
              </a:rPr>
              <a:pPr fontAlgn="base">
                <a:spcBef>
                  <a:spcPct val="0"/>
                </a:spcBef>
                <a:spcAft>
                  <a:spcPct val="0"/>
                </a:spcAft>
              </a:pPr>
              <a:t>16</a:t>
            </a:fld>
            <a:endParaRPr lang="cy-GB" altLang="en-US">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65E4A2A-C1F7-E80C-DBFF-4E894B101E63}"/>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60FED6C3-BB69-E692-1628-8760E46A97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65B79BB-CBEB-09AD-945C-EB54C12763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3A7136B-CDD3-4358-8A30-6FFD236F006E}" type="slidenum">
              <a:rPr lang="cy-GB" altLang="en-US" smtClean="0">
                <a:ea typeface="MS PGothic" panose="020B0600070205080204" pitchFamily="34" charset="-128"/>
              </a:rPr>
              <a:pPr fontAlgn="base">
                <a:spcBef>
                  <a:spcPct val="0"/>
                </a:spcBef>
                <a:spcAft>
                  <a:spcPct val="0"/>
                </a:spcAft>
              </a:pPr>
              <a:t>17</a:t>
            </a:fld>
            <a:endParaRPr lang="cy-GB" altLang="en-US">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E5EA30-7B54-F601-E6B2-75B9C191D7D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E216D1AA-1B62-DDC2-F839-C57FE160C1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Continuous provision</a:t>
            </a:r>
          </a:p>
          <a:p>
            <a:r>
              <a:rPr lang="en-GB" altLang="en-US">
                <a:latin typeface="Arial" panose="020B0604020202020204" pitchFamily="34" charset="0"/>
              </a:rPr>
              <a:t>  Discuss continuous provision with students</a:t>
            </a:r>
          </a:p>
        </p:txBody>
      </p:sp>
      <p:sp>
        <p:nvSpPr>
          <p:cNvPr id="41988" name="Slide Number Placeholder 3">
            <a:extLst>
              <a:ext uri="{FF2B5EF4-FFF2-40B4-BE49-F238E27FC236}">
                <a16:creationId xmlns:a16="http://schemas.microsoft.com/office/drawing/2014/main" id="{689CCB2B-5263-408C-6AC5-B6CBD4D56B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2BE3A74-17F9-4409-A8EA-666BD78444B5}" type="slidenum">
              <a:rPr lang="cy-GB" altLang="en-US" smtClean="0">
                <a:ea typeface="MS PGothic" panose="020B0600070205080204" pitchFamily="34" charset="-128"/>
              </a:rPr>
              <a:pPr fontAlgn="base">
                <a:spcBef>
                  <a:spcPct val="0"/>
                </a:spcBef>
                <a:spcAft>
                  <a:spcPct val="0"/>
                </a:spcAft>
              </a:pPr>
              <a:t>18</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8ED37EFD-A80E-92DC-5A52-7AC3E7FDA263}"/>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7C4547E6-F3FA-2228-28F2-4E0C62FD19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6D044AC1-76DF-59B5-144C-E3B350AC1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40AAC04-B075-432C-8BDF-222B8D7F03D5}" type="slidenum">
              <a:rPr lang="cy-GB" altLang="en-US" smtClean="0">
                <a:ea typeface="MS PGothic" panose="020B0600070205080204" pitchFamily="34" charset="-128"/>
              </a:rPr>
              <a:pPr fontAlgn="base">
                <a:spcBef>
                  <a:spcPct val="0"/>
                </a:spcBef>
                <a:spcAft>
                  <a:spcPct val="0"/>
                </a:spcAft>
              </a:pPr>
              <a:t>19</a:t>
            </a:fld>
            <a:endParaRPr lang="cy-GB" altLang="en-US">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885F2AA4-6F99-615B-24A7-8AC21A43ED9A}"/>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047DCB40-C3A5-9BF9-A8AF-D266615C9AA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Trafodwch bob elfen o’r pwytniau yma – beth yw dealltwriaeth myfyrwyr o sut mae plant yn llwyddo I gynnig ciwiau ar gyfer cael sylw eraill/gwahodd eraill mewn I’r chwarae?</a:t>
            </a:r>
          </a:p>
          <a:p>
            <a:endParaRPr lang="en-GB" altLang="en-US">
              <a:latin typeface="Arial" panose="020B0604020202020204" pitchFamily="34" charset="0"/>
            </a:endParaRPr>
          </a:p>
          <a:p>
            <a:r>
              <a:rPr lang="en-GB" altLang="en-US">
                <a:latin typeface="Arial" panose="020B0604020202020204" pitchFamily="34" charset="0"/>
              </a:rPr>
              <a:t>Discuss every aspect of these points – what is their ( students) understanding of how children succeed to offer ques to invite others into their play?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F3CCAB5-A195-F9CD-1211-372359E61D34}"/>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03A6229-9BA7-F0CD-04A5-F33C47FF6C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Play cycle  </a:t>
            </a:r>
          </a:p>
          <a:p>
            <a:r>
              <a:rPr lang="en-GB" altLang="en-US" dirty="0">
                <a:latin typeface="Arial" panose="020B0604020202020204" pitchFamily="34" charset="0"/>
              </a:rPr>
              <a:t>The play cycle is both an ingeniously simple and yet deeply intriguing way of depicting the child’s play process. It is like describing a universal expressive language that children use when they play and as with all languages we can learn the simpler aspects quite easily but it takes time and practice to become fluent and really understand its meanings. </a:t>
            </a:r>
          </a:p>
          <a:p>
            <a:r>
              <a:rPr lang="en-GB" altLang="en-US" dirty="0">
                <a:latin typeface="Arial" panose="020B0604020202020204" pitchFamily="34" charset="0"/>
              </a:rPr>
              <a:t> </a:t>
            </a:r>
          </a:p>
          <a:p>
            <a:r>
              <a:rPr lang="en-GB" altLang="en-US" dirty="0">
                <a:latin typeface="Arial" panose="020B0604020202020204" pitchFamily="34" charset="0"/>
              </a:rPr>
              <a:t>We can use the play cycle to understand play better and understand how we can better support play </a:t>
            </a:r>
          </a:p>
          <a:p>
            <a:r>
              <a:rPr lang="en-GB" altLang="en-US" dirty="0">
                <a:latin typeface="Arial" panose="020B0604020202020204" pitchFamily="34" charset="0"/>
              </a:rPr>
              <a:t> </a:t>
            </a:r>
          </a:p>
          <a:p>
            <a:r>
              <a:rPr lang="en-GB" altLang="en-US" dirty="0" err="1">
                <a:latin typeface="Arial" panose="020B0604020202020204" pitchFamily="34" charset="0"/>
              </a:rPr>
              <a:t>Metaludes</a:t>
            </a:r>
            <a:r>
              <a:rPr lang="en-GB" altLang="en-US" dirty="0">
                <a:latin typeface="Arial" panose="020B0604020202020204" pitchFamily="34" charset="0"/>
              </a:rPr>
              <a:t>: inner reverie or contemplation that precedes play. Do we have thoughtful, stimulating spaces, objects or images that will spark </a:t>
            </a:r>
            <a:r>
              <a:rPr lang="en-GB" altLang="en-US" dirty="0" err="1">
                <a:latin typeface="Arial" panose="020B0604020202020204" pitchFamily="34" charset="0"/>
              </a:rPr>
              <a:t>metaludes</a:t>
            </a:r>
            <a:r>
              <a:rPr lang="en-GB" altLang="en-US" dirty="0">
                <a:latin typeface="Arial" panose="020B0604020202020204" pitchFamily="34" charset="0"/>
              </a:rPr>
              <a:t>? </a:t>
            </a:r>
          </a:p>
          <a:p>
            <a:r>
              <a:rPr lang="en-GB" altLang="en-US" dirty="0">
                <a:latin typeface="Arial" panose="020B0604020202020204" pitchFamily="34" charset="0"/>
              </a:rPr>
              <a:t> </a:t>
            </a:r>
          </a:p>
          <a:p>
            <a:r>
              <a:rPr lang="en-GB" altLang="en-US" dirty="0">
                <a:latin typeface="Arial" panose="020B0604020202020204" pitchFamily="34" charset="0"/>
              </a:rPr>
              <a:t>Cues: a lure or an invite to a person, to something in the environment, to another part of self. Play cues can be by a look, gesture, verbal invitation, provocation, testing out, facial or bodily display, presentation of an object or an action. </a:t>
            </a:r>
          </a:p>
          <a:p>
            <a:r>
              <a:rPr lang="en-GB" altLang="en-US" dirty="0">
                <a:latin typeface="Arial" panose="020B0604020202020204" pitchFamily="34" charset="0"/>
              </a:rPr>
              <a:t> </a:t>
            </a:r>
          </a:p>
          <a:p>
            <a:r>
              <a:rPr lang="en-GB" altLang="en-US" dirty="0">
                <a:latin typeface="Arial" panose="020B0604020202020204" pitchFamily="34" charset="0"/>
              </a:rPr>
              <a:t>Return: the response by a child, by a playworker, by the environment, by oneself </a:t>
            </a:r>
          </a:p>
          <a:p>
            <a:r>
              <a:rPr lang="en-GB" altLang="en-US" dirty="0">
                <a:latin typeface="Arial" panose="020B0604020202020204" pitchFamily="34" charset="0"/>
              </a:rPr>
              <a:t> </a:t>
            </a:r>
          </a:p>
          <a:p>
            <a:r>
              <a:rPr lang="en-GB" altLang="en-US" dirty="0">
                <a:latin typeface="Arial" panose="020B0604020202020204" pitchFamily="34" charset="0"/>
              </a:rPr>
              <a:t>Frames: initiated by the child to provide the context, the enclosure. It is the stage to contain and constrain the play and it is organic and can change in shape and size. · Physical: mats, stones, rope, tyres, hedge, structure, designated area, fence etc. · Narrative: storyline, music, rules and so forth · Emotional: when play is exploring a particular feeling, so the props, the action, the place and the story can keep changing because it’s the experience of the feeling that holds it all together. </a:t>
            </a:r>
          </a:p>
          <a:p>
            <a:r>
              <a:rPr lang="en-GB" altLang="en-US" dirty="0">
                <a:latin typeface="Arial" panose="020B0604020202020204" pitchFamily="34" charset="0"/>
              </a:rPr>
              <a:t> </a:t>
            </a:r>
          </a:p>
          <a:p>
            <a:r>
              <a:rPr lang="en-GB" altLang="en-US" dirty="0">
                <a:latin typeface="Arial" panose="020B0604020202020204" pitchFamily="34" charset="0"/>
              </a:rPr>
              <a:t>Flow: when there’s a response and a frame, flow occurs and can last seconds or weeks… </a:t>
            </a:r>
          </a:p>
          <a:p>
            <a:r>
              <a:rPr lang="en-GB" altLang="en-US" dirty="0">
                <a:latin typeface="Arial" panose="020B0604020202020204" pitchFamily="34" charset="0"/>
              </a:rPr>
              <a:t> </a:t>
            </a:r>
          </a:p>
          <a:p>
            <a:r>
              <a:rPr lang="en-GB" altLang="en-US" dirty="0">
                <a:latin typeface="Arial" panose="020B0604020202020204" pitchFamily="34" charset="0"/>
              </a:rPr>
              <a:t>Annihilation: child chooses to end and move on. </a:t>
            </a:r>
          </a:p>
          <a:p>
            <a:r>
              <a:rPr lang="en-GB" altLang="en-US" dirty="0">
                <a:latin typeface="Arial" panose="020B0604020202020204" pitchFamily="34" charset="0"/>
              </a:rPr>
              <a:t> </a:t>
            </a:r>
          </a:p>
          <a:p>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53965995-CABB-A18D-FBEF-F2C32AA687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109A457-F1B4-424E-B7F3-7AD3D9CD62B0}"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15EC173D-14F6-650F-D905-EF3DCC19CACA}"/>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3DCDD27D-F4B3-8086-C2D2-6F08779CF7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Adulteration: we all do it in multiple ways. Wanting to rescue, educate, improve, make better, control, play ourselves (unplayed-out material) ... </a:t>
            </a:r>
          </a:p>
          <a:p>
            <a:endParaRPr lang="en-GB" altLang="en-US">
              <a:latin typeface="Arial" panose="020B0604020202020204" pitchFamily="34" charset="0"/>
            </a:endParaRPr>
          </a:p>
          <a:p>
            <a:r>
              <a:rPr lang="en-GB" altLang="en-US">
                <a:latin typeface="Arial" panose="020B0604020202020204" pitchFamily="34" charset="0"/>
              </a:rPr>
              <a:t>I ni gyd yn gwneud hyn…yr angen I fod yn rhan o rhywbeth…neu rheoli’r chwarae ein hunain…</a:t>
            </a:r>
          </a:p>
          <a:p>
            <a:r>
              <a:rPr lang="en-GB" altLang="en-US">
                <a:latin typeface="Arial" panose="020B0604020202020204" pitchFamily="34" charset="0"/>
              </a:rPr>
              <a:t> </a:t>
            </a:r>
          </a:p>
        </p:txBody>
      </p:sp>
      <p:sp>
        <p:nvSpPr>
          <p:cNvPr id="50180" name="Slide Number Placeholder 3">
            <a:extLst>
              <a:ext uri="{FF2B5EF4-FFF2-40B4-BE49-F238E27FC236}">
                <a16:creationId xmlns:a16="http://schemas.microsoft.com/office/drawing/2014/main" id="{798E62A5-F60B-7975-871A-C2089101D9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544084C-9235-48DA-82A2-734BA06D6459}" type="slidenum">
              <a:rPr lang="cy-GB" altLang="en-US" smtClean="0">
                <a:ea typeface="MS PGothic" panose="020B0600070205080204" pitchFamily="34" charset="-128"/>
              </a:rPr>
              <a:pPr fontAlgn="base">
                <a:spcBef>
                  <a:spcPct val="0"/>
                </a:spcBef>
                <a:spcAft>
                  <a:spcPct val="0"/>
                </a:spcAft>
              </a:pPr>
              <a:t>23</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A7D34DB-48A9-DB7B-447B-B47F7E1C26F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B1F8B27-A86D-BA1C-E4A4-CE8333A048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Intervention · Play maintenance: play is self-contained · Simple involvement: adult acts as a resource for the play · Medial involvement: playworker becomes involved (invited but temporary) · Complex involvement: direct and extended overlap between child and playworker: need to keep frame intact · Integrity: playworker may be involved in disputed or conflicting frames (witness position). </a:t>
            </a:r>
          </a:p>
          <a:p>
            <a:r>
              <a:rPr lang="en-GB" altLang="en-US">
                <a:latin typeface="Arial" panose="020B0604020202020204" pitchFamily="34" charset="0"/>
              </a:rPr>
              <a:t> </a:t>
            </a:r>
          </a:p>
          <a:p>
            <a:r>
              <a:rPr lang="en-GB" altLang="en-US">
                <a:latin typeface="Arial" panose="020B0604020202020204" pitchFamily="34" charset="0"/>
              </a:rPr>
              <a:t>Dysplay: not to be confused with ordinary lack of return. The speedy misfiring of cues due to having got used to a pattern of non responses. </a:t>
            </a:r>
          </a:p>
          <a:p>
            <a:r>
              <a:rPr lang="en-GB" altLang="en-US">
                <a:latin typeface="Arial" panose="020B0604020202020204" pitchFamily="34" charset="0"/>
              </a:rPr>
              <a:t> </a:t>
            </a:r>
          </a:p>
          <a:p>
            <a:r>
              <a:rPr lang="en-GB" altLang="en-US">
                <a:latin typeface="Arial" panose="020B0604020202020204" pitchFamily="34" charset="0"/>
              </a:rPr>
              <a:t>With reference to: Sturrock, G and Else, P. (1988) The Colorado Paper. </a:t>
            </a:r>
          </a:p>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F84F71FD-EC20-1040-181C-908113CA5E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7A2D6CD-DCEC-4345-8E88-1B555EAE8D22}"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BA33D46-16E5-0520-505F-8D2BC10A35B2}"/>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9E74A587-83E0-EDBE-170C-CA50AD75D7E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Pawb</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feddwl</a:t>
            </a:r>
            <a:r>
              <a:rPr lang="en-GB" altLang="en-US" dirty="0">
                <a:latin typeface="Arial" panose="020B0604020202020204" pitchFamily="34" charset="0"/>
              </a:rPr>
              <a:t> am y </a:t>
            </a:r>
            <a:r>
              <a:rPr lang="en-GB" altLang="en-US" dirty="0" err="1">
                <a:latin typeface="Arial" panose="020B0604020202020204" pitchFamily="34" charset="0"/>
              </a:rPr>
              <a:t>pwyntiau</a:t>
            </a:r>
            <a:r>
              <a:rPr lang="en-GB" altLang="en-US" dirty="0">
                <a:latin typeface="Arial" panose="020B0604020202020204" pitchFamily="34" charset="0"/>
              </a:rPr>
              <a:t> </a:t>
            </a:r>
            <a:r>
              <a:rPr lang="en-GB" altLang="en-US" dirty="0" err="1">
                <a:latin typeface="Arial" panose="020B0604020202020204" pitchFamily="34" charset="0"/>
              </a:rPr>
              <a:t>yma</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unigol</a:t>
            </a:r>
            <a:r>
              <a:rPr lang="en-GB" altLang="en-US" dirty="0">
                <a:latin typeface="Arial" panose="020B0604020202020204" pitchFamily="34" charset="0"/>
              </a:rPr>
              <a:t> a </a:t>
            </a:r>
            <a:r>
              <a:rPr lang="en-GB" altLang="en-US" dirty="0" err="1">
                <a:latin typeface="Arial" panose="020B0604020202020204" pitchFamily="34" charset="0"/>
              </a:rPr>
              <a:t>bwydo</a:t>
            </a:r>
            <a:r>
              <a:rPr lang="en-GB" altLang="en-US" dirty="0">
                <a:latin typeface="Arial" panose="020B0604020202020204" pitchFamily="34" charset="0"/>
              </a:rPr>
              <a:t> </a:t>
            </a:r>
            <a:r>
              <a:rPr lang="en-GB" altLang="en-US" dirty="0" err="1">
                <a:latin typeface="Arial" panose="020B0604020202020204" pitchFamily="34" charset="0"/>
              </a:rPr>
              <a:t>nol</a:t>
            </a:r>
            <a:r>
              <a:rPr lang="en-GB" altLang="en-US" dirty="0">
                <a:latin typeface="Arial" panose="020B0604020202020204" pitchFamily="34" charset="0"/>
              </a:rPr>
              <a:t> </a:t>
            </a:r>
            <a:r>
              <a:rPr lang="en-GB" altLang="en-US" dirty="0" err="1">
                <a:latin typeface="Arial" panose="020B0604020202020204" pitchFamily="34" charset="0"/>
              </a:rPr>
              <a:t>i’r</a:t>
            </a:r>
            <a:r>
              <a:rPr lang="en-GB" altLang="en-US" dirty="0">
                <a:latin typeface="Arial" panose="020B0604020202020204" pitchFamily="34" charset="0"/>
              </a:rPr>
              <a:t> </a:t>
            </a:r>
            <a:r>
              <a:rPr lang="en-GB" altLang="en-US" dirty="0" err="1">
                <a:latin typeface="Arial" panose="020B0604020202020204" pitchFamily="34" charset="0"/>
              </a:rPr>
              <a:t>grwp</a:t>
            </a:r>
            <a:r>
              <a:rPr lang="en-GB" altLang="en-US" dirty="0">
                <a:latin typeface="Arial" panose="020B0604020202020204" pitchFamily="34" charset="0"/>
              </a:rPr>
              <a:t> – </a:t>
            </a:r>
            <a:r>
              <a:rPr lang="en-GB" altLang="en-US" dirty="0" err="1">
                <a:latin typeface="Arial" panose="020B0604020202020204" pitchFamily="34" charset="0"/>
              </a:rPr>
              <a:t>trafodaeth</a:t>
            </a:r>
            <a:r>
              <a:rPr lang="en-GB" altLang="en-US" dirty="0">
                <a:latin typeface="Arial" panose="020B0604020202020204" pitchFamily="34" charset="0"/>
              </a:rPr>
              <a:t> </a:t>
            </a:r>
            <a:r>
              <a:rPr lang="en-GB" altLang="en-US" dirty="0" err="1">
                <a:latin typeface="Arial" panose="020B0604020202020204" pitchFamily="34" charset="0"/>
              </a:rPr>
              <a:t>grwp</a:t>
            </a:r>
            <a:r>
              <a:rPr lang="en-GB" altLang="en-US" dirty="0">
                <a:latin typeface="Arial" panose="020B0604020202020204" pitchFamily="34" charset="0"/>
              </a:rPr>
              <a:t>… </a:t>
            </a:r>
          </a:p>
          <a:p>
            <a:r>
              <a:rPr lang="en-GB" altLang="en-US" dirty="0">
                <a:latin typeface="Arial" panose="020B0604020202020204" pitchFamily="34" charset="0"/>
              </a:rPr>
              <a:t>All students to think about these points individually and feed back to the rest of the group – group discussion…</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9E740228-F73D-5100-D334-663A523916F3}"/>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98A05547-94E6-EC5D-E4F2-DFD5F14255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US" altLang="en-US" dirty="0">
                <a:solidFill>
                  <a:srgbClr val="202124"/>
                </a:solidFill>
                <a:latin typeface="Google Sans"/>
              </a:rPr>
              <a:t>“When children interact with loose parts, they enter a world of “what if” that promotes the type of thinking that leads to problem solving and theoretical reasoning. Loose parts </a:t>
            </a:r>
            <a:r>
              <a:rPr lang="en-US" altLang="en-US" dirty="0">
                <a:solidFill>
                  <a:srgbClr val="040C28"/>
                </a:solidFill>
                <a:latin typeface="Google Sans"/>
              </a:rPr>
              <a:t>enhance children's ability to think imaginatively and see solutions, and they bring a sense of adventure and excitement to children's play</a:t>
            </a:r>
            <a:r>
              <a:rPr lang="en-US" altLang="en-US" dirty="0">
                <a:solidFill>
                  <a:srgbClr val="202124"/>
                </a:solidFill>
                <a:latin typeface="Google Sans"/>
              </a:rPr>
              <a:t>”.</a:t>
            </a:r>
          </a:p>
          <a:p>
            <a:r>
              <a:rPr lang="en-US" altLang="en-US" i="1" dirty="0">
                <a:solidFill>
                  <a:srgbClr val="1C203F"/>
                </a:solidFill>
                <a:latin typeface="Source Sans Pro" panose="020B0503030403020204" pitchFamily="34" charset="0"/>
              </a:rPr>
              <a:t>(Dale and </a:t>
            </a:r>
            <a:r>
              <a:rPr lang="en-US" altLang="en-US" i="1" dirty="0" err="1">
                <a:solidFill>
                  <a:srgbClr val="1C203F"/>
                </a:solidFill>
                <a:latin typeface="Source Sans Pro" panose="020B0503030403020204" pitchFamily="34" charset="0"/>
              </a:rPr>
              <a:t>Beloglovsky</a:t>
            </a:r>
            <a:r>
              <a:rPr lang="en-US" altLang="en-US" i="1" dirty="0">
                <a:solidFill>
                  <a:srgbClr val="1C203F"/>
                </a:solidFill>
                <a:latin typeface="Source Sans Pro" panose="020B0503030403020204" pitchFamily="34" charset="0"/>
              </a:rPr>
              <a:t>, 2023)</a:t>
            </a:r>
            <a:endParaRPr lang="en-GB" altLang="en-US" dirty="0">
              <a:latin typeface="Arial" panose="020B0604020202020204" pitchFamily="34" charset="0"/>
            </a:endParaRPr>
          </a:p>
        </p:txBody>
      </p:sp>
      <p:sp>
        <p:nvSpPr>
          <p:cNvPr id="56324" name="Slide Number Placeholder 3">
            <a:extLst>
              <a:ext uri="{FF2B5EF4-FFF2-40B4-BE49-F238E27FC236}">
                <a16:creationId xmlns:a16="http://schemas.microsoft.com/office/drawing/2014/main" id="{39081862-FEE6-D163-DED8-392AF998D7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A7ADF6B-85F6-4DFD-839F-A5DE3D3CEDDC}"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9B1A92BB-0464-D862-C1FE-097D5290E679}"/>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1725512-AF9C-4E25-0594-0D5C622E40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environment is a key part and the role of the adult is to create, facilitate and engage children with it.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hlinkClick r:id="rId3"/>
              </a:rPr>
              <a:t>Creating a Positive Learning Environment - YouTube</a:t>
            </a:r>
            <a:endParaRPr lang="en-US" altLang="en-US" dirty="0"/>
          </a:p>
          <a:p>
            <a:endParaRPr lang="en-GB"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BA3B94AD-0FA1-1363-D393-280D25238A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FC5F22B-5DD4-487E-BD4B-611A0A640AD0}"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this picture is meant to be?</a:t>
            </a:r>
          </a:p>
          <a:p>
            <a:r>
              <a:rPr lang="en-GB" dirty="0"/>
              <a:t>Answer: Society</a:t>
            </a:r>
          </a:p>
          <a:p>
            <a:endParaRPr lang="en-GB" dirty="0"/>
          </a:p>
          <a:p>
            <a:r>
              <a:rPr lang="en-GB" dirty="0"/>
              <a:t>Lesson learnt: You can make anything out of anything, to convey any meaning you wish, no matter what your skillset or ability, this being the beauty of play and creativity</a:t>
            </a:r>
            <a:endParaRPr lang="en-US" dirty="0"/>
          </a:p>
          <a:p>
            <a:endParaRPr lang="en-US" dirty="0"/>
          </a:p>
        </p:txBody>
      </p:sp>
      <p:sp>
        <p:nvSpPr>
          <p:cNvPr id="4" name="Slide Number Placeholder 3"/>
          <p:cNvSpPr>
            <a:spLocks noGrp="1"/>
          </p:cNvSpPr>
          <p:nvPr>
            <p:ph type="sldNum" sz="quarter" idx="5"/>
          </p:nvPr>
        </p:nvSpPr>
        <p:spPr/>
        <p:txBody>
          <a:bodyPr/>
          <a:lstStyle/>
          <a:p>
            <a:fld id="{437D1497-9C17-4E26-8FC2-6C9DB590632C}" type="slidenum">
              <a:rPr lang="en-US" smtClean="0"/>
              <a:t>28</a:t>
            </a:fld>
            <a:endParaRPr lang="en-US"/>
          </a:p>
        </p:txBody>
      </p:sp>
    </p:spTree>
    <p:extLst>
      <p:ext uri="{BB962C8B-B14F-4D97-AF65-F5344CB8AC3E}">
        <p14:creationId xmlns:p14="http://schemas.microsoft.com/office/powerpoint/2010/main" val="30443849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D541EDE-23DB-0087-6DFF-10C52CCC5405}"/>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EB968D3D-C658-5D57-3AB3-2967D14654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F3F7067E-BB55-ECEF-CE86-82856B65894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C74570A-6541-400B-AAC1-8244B03854EF}" type="slidenum">
              <a:rPr lang="cy-GB" altLang="en-US" smtClean="0">
                <a:ea typeface="MS PGothic" panose="020B0600070205080204" pitchFamily="34" charset="-128"/>
              </a:rPr>
              <a:pPr fontAlgn="base">
                <a:spcBef>
                  <a:spcPct val="0"/>
                </a:spcBef>
                <a:spcAft>
                  <a:spcPct val="0"/>
                </a:spcAft>
              </a:pPr>
              <a:t>29</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0A1E3-A4C8-9491-F53F-B2F117BDF777}"/>
              </a:ext>
            </a:extLst>
          </p:cNvPr>
          <p:cNvSpPr>
            <a:spLocks noGrp="1"/>
          </p:cNvSpPr>
          <p:nvPr>
            <p:ph type="dt" sz="half" idx="10"/>
          </p:nvPr>
        </p:nvSpPr>
        <p:spPr/>
        <p:txBody>
          <a:bodyPr/>
          <a:lstStyle>
            <a:lvl1pPr>
              <a:defRPr/>
            </a:lvl1pPr>
          </a:lstStyle>
          <a:p>
            <a:pPr>
              <a:defRPr/>
            </a:pPr>
            <a:fld id="{77C53A6D-1DF1-4A28-9BA9-E08D7FA86DCB}" type="datetimeFigureOut">
              <a:rPr lang="en-GB"/>
              <a:pPr>
                <a:defRPr/>
              </a:pPr>
              <a:t>22/01/2024</a:t>
            </a:fld>
            <a:endParaRPr lang="en-GB" dirty="0"/>
          </a:p>
        </p:txBody>
      </p:sp>
      <p:sp>
        <p:nvSpPr>
          <p:cNvPr id="5" name="Footer Placeholder 4">
            <a:extLst>
              <a:ext uri="{FF2B5EF4-FFF2-40B4-BE49-F238E27FC236}">
                <a16:creationId xmlns:a16="http://schemas.microsoft.com/office/drawing/2014/main" id="{9756E9B7-5185-875D-96E7-B25DBCD3A82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3AAAC34-CA36-A8DE-CF1A-AD0ABB27CED6}"/>
              </a:ext>
            </a:extLst>
          </p:cNvPr>
          <p:cNvSpPr>
            <a:spLocks noGrp="1"/>
          </p:cNvSpPr>
          <p:nvPr>
            <p:ph type="sldNum" sz="quarter" idx="12"/>
          </p:nvPr>
        </p:nvSpPr>
        <p:spPr/>
        <p:txBody>
          <a:bodyPr/>
          <a:lstStyle>
            <a:lvl1pPr>
              <a:defRPr/>
            </a:lvl1pPr>
          </a:lstStyle>
          <a:p>
            <a:pPr>
              <a:defRPr/>
            </a:pPr>
            <a:fld id="{DEDDFF9C-B8F3-4DEE-A8B5-9231933CE1CB}" type="slidenum">
              <a:rPr lang="en-GB" altLang="en-US"/>
              <a:pPr>
                <a:defRPr/>
              </a:pPr>
              <a:t>‹#›</a:t>
            </a:fld>
            <a:endParaRPr lang="en-GB" altLang="en-US"/>
          </a:p>
        </p:txBody>
      </p:sp>
    </p:spTree>
    <p:extLst>
      <p:ext uri="{BB962C8B-B14F-4D97-AF65-F5344CB8AC3E}">
        <p14:creationId xmlns:p14="http://schemas.microsoft.com/office/powerpoint/2010/main" val="3257731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C7BB81-C27C-AD38-AF6E-85248B2209FF}"/>
              </a:ext>
            </a:extLst>
          </p:cNvPr>
          <p:cNvSpPr>
            <a:spLocks noGrp="1"/>
          </p:cNvSpPr>
          <p:nvPr>
            <p:ph type="dt" sz="half" idx="10"/>
          </p:nvPr>
        </p:nvSpPr>
        <p:spPr/>
        <p:txBody>
          <a:bodyPr/>
          <a:lstStyle>
            <a:lvl1pPr>
              <a:defRPr/>
            </a:lvl1pPr>
          </a:lstStyle>
          <a:p>
            <a:pPr>
              <a:defRPr/>
            </a:pPr>
            <a:fld id="{46652917-DF6E-42B4-B813-910ED859B049}" type="datetimeFigureOut">
              <a:rPr lang="en-GB"/>
              <a:pPr>
                <a:defRPr/>
              </a:pPr>
              <a:t>22/01/2024</a:t>
            </a:fld>
            <a:endParaRPr lang="en-GB" dirty="0"/>
          </a:p>
        </p:txBody>
      </p:sp>
      <p:sp>
        <p:nvSpPr>
          <p:cNvPr id="5" name="Footer Placeholder 4">
            <a:extLst>
              <a:ext uri="{FF2B5EF4-FFF2-40B4-BE49-F238E27FC236}">
                <a16:creationId xmlns:a16="http://schemas.microsoft.com/office/drawing/2014/main" id="{766A3573-FE58-D9FE-82D2-DDAC9CACB99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3A1CE5F-1413-9E6A-52A4-F75A36F78BF3}"/>
              </a:ext>
            </a:extLst>
          </p:cNvPr>
          <p:cNvSpPr>
            <a:spLocks noGrp="1"/>
          </p:cNvSpPr>
          <p:nvPr>
            <p:ph type="sldNum" sz="quarter" idx="12"/>
          </p:nvPr>
        </p:nvSpPr>
        <p:spPr/>
        <p:txBody>
          <a:bodyPr/>
          <a:lstStyle>
            <a:lvl1pPr>
              <a:defRPr/>
            </a:lvl1pPr>
          </a:lstStyle>
          <a:p>
            <a:pPr>
              <a:defRPr/>
            </a:pPr>
            <a:fld id="{3E4EE20D-10FD-4FA3-AB31-D83A51C66B57}" type="slidenum">
              <a:rPr lang="en-GB" altLang="en-US"/>
              <a:pPr>
                <a:defRPr/>
              </a:pPr>
              <a:t>‹#›</a:t>
            </a:fld>
            <a:endParaRPr lang="en-GB" altLang="en-US"/>
          </a:p>
        </p:txBody>
      </p:sp>
    </p:spTree>
    <p:extLst>
      <p:ext uri="{BB962C8B-B14F-4D97-AF65-F5344CB8AC3E}">
        <p14:creationId xmlns:p14="http://schemas.microsoft.com/office/powerpoint/2010/main" val="1084050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AF7593-E49E-9381-E9B1-C61EBF1F5A77}"/>
              </a:ext>
            </a:extLst>
          </p:cNvPr>
          <p:cNvSpPr>
            <a:spLocks noGrp="1"/>
          </p:cNvSpPr>
          <p:nvPr>
            <p:ph type="dt" sz="half" idx="10"/>
          </p:nvPr>
        </p:nvSpPr>
        <p:spPr/>
        <p:txBody>
          <a:bodyPr/>
          <a:lstStyle>
            <a:lvl1pPr>
              <a:defRPr/>
            </a:lvl1pPr>
          </a:lstStyle>
          <a:p>
            <a:pPr>
              <a:defRPr/>
            </a:pPr>
            <a:fld id="{4CC069AA-03F0-4137-963E-7F59F5B8A4D5}" type="datetimeFigureOut">
              <a:rPr lang="en-GB"/>
              <a:pPr>
                <a:defRPr/>
              </a:pPr>
              <a:t>22/01/2024</a:t>
            </a:fld>
            <a:endParaRPr lang="en-GB" dirty="0"/>
          </a:p>
        </p:txBody>
      </p:sp>
      <p:sp>
        <p:nvSpPr>
          <p:cNvPr id="5" name="Footer Placeholder 4">
            <a:extLst>
              <a:ext uri="{FF2B5EF4-FFF2-40B4-BE49-F238E27FC236}">
                <a16:creationId xmlns:a16="http://schemas.microsoft.com/office/drawing/2014/main" id="{9E03A251-46F3-86D4-D97B-A26DD6A0F36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E79C5F9-AB9D-FF9B-8171-3E49CA9ED0DC}"/>
              </a:ext>
            </a:extLst>
          </p:cNvPr>
          <p:cNvSpPr>
            <a:spLocks noGrp="1"/>
          </p:cNvSpPr>
          <p:nvPr>
            <p:ph type="sldNum" sz="quarter" idx="12"/>
          </p:nvPr>
        </p:nvSpPr>
        <p:spPr/>
        <p:txBody>
          <a:bodyPr/>
          <a:lstStyle>
            <a:lvl1pPr>
              <a:defRPr/>
            </a:lvl1pPr>
          </a:lstStyle>
          <a:p>
            <a:pPr>
              <a:defRPr/>
            </a:pPr>
            <a:fld id="{31060578-A95E-4B82-AAF0-30AE3C6D8663}" type="slidenum">
              <a:rPr lang="en-GB" altLang="en-US"/>
              <a:pPr>
                <a:defRPr/>
              </a:pPr>
              <a:t>‹#›</a:t>
            </a:fld>
            <a:endParaRPr lang="en-GB" altLang="en-US"/>
          </a:p>
        </p:txBody>
      </p:sp>
    </p:spTree>
    <p:extLst>
      <p:ext uri="{BB962C8B-B14F-4D97-AF65-F5344CB8AC3E}">
        <p14:creationId xmlns:p14="http://schemas.microsoft.com/office/powerpoint/2010/main" val="1329677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BB85B59-266E-D3A0-C833-AB6A91073807}"/>
              </a:ext>
            </a:extLst>
          </p:cNvPr>
          <p:cNvSpPr>
            <a:spLocks noGrp="1"/>
          </p:cNvSpPr>
          <p:nvPr>
            <p:ph type="dt" sz="half" idx="10"/>
          </p:nvPr>
        </p:nvSpPr>
        <p:spPr/>
        <p:txBody>
          <a:bodyPr/>
          <a:lstStyle>
            <a:lvl1pPr>
              <a:defRPr/>
            </a:lvl1pPr>
          </a:lstStyle>
          <a:p>
            <a:pPr>
              <a:defRPr/>
            </a:pPr>
            <a:fld id="{841F73B8-71FC-46C5-BA69-F46F38009606}" type="datetimeFigureOut">
              <a:rPr lang="en-GB"/>
              <a:pPr>
                <a:defRPr/>
              </a:pPr>
              <a:t>22/01/2024</a:t>
            </a:fld>
            <a:endParaRPr lang="en-GB" dirty="0"/>
          </a:p>
        </p:txBody>
      </p:sp>
      <p:sp>
        <p:nvSpPr>
          <p:cNvPr id="6" name="Footer Placeholder 4">
            <a:extLst>
              <a:ext uri="{FF2B5EF4-FFF2-40B4-BE49-F238E27FC236}">
                <a16:creationId xmlns:a16="http://schemas.microsoft.com/office/drawing/2014/main" id="{E72CFFF4-E9D1-32A2-2583-78AD3F8E17C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57DA089-58A5-413F-4961-0CA7867E1BC1}"/>
              </a:ext>
            </a:extLst>
          </p:cNvPr>
          <p:cNvSpPr>
            <a:spLocks noGrp="1"/>
          </p:cNvSpPr>
          <p:nvPr>
            <p:ph type="sldNum" sz="quarter" idx="12"/>
          </p:nvPr>
        </p:nvSpPr>
        <p:spPr/>
        <p:txBody>
          <a:bodyPr/>
          <a:lstStyle>
            <a:lvl1pPr>
              <a:defRPr/>
            </a:lvl1pPr>
          </a:lstStyle>
          <a:p>
            <a:pPr>
              <a:defRPr/>
            </a:pPr>
            <a:fld id="{61262AAA-1055-47FF-AD82-2B9AB641894D}" type="slidenum">
              <a:rPr lang="en-GB" altLang="en-US"/>
              <a:pPr>
                <a:defRPr/>
              </a:pPr>
              <a:t>‹#›</a:t>
            </a:fld>
            <a:endParaRPr lang="en-GB" altLang="en-US"/>
          </a:p>
        </p:txBody>
      </p:sp>
    </p:spTree>
    <p:extLst>
      <p:ext uri="{BB962C8B-B14F-4D97-AF65-F5344CB8AC3E}">
        <p14:creationId xmlns:p14="http://schemas.microsoft.com/office/powerpoint/2010/main" val="1535590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BB48359-9CD8-70A2-0DE2-565AFA2BADA3}"/>
              </a:ext>
            </a:extLst>
          </p:cNvPr>
          <p:cNvSpPr>
            <a:spLocks noGrp="1"/>
          </p:cNvSpPr>
          <p:nvPr>
            <p:ph type="dt" sz="half" idx="10"/>
          </p:nvPr>
        </p:nvSpPr>
        <p:spPr/>
        <p:txBody>
          <a:bodyPr/>
          <a:lstStyle>
            <a:lvl1pPr>
              <a:defRPr/>
            </a:lvl1pPr>
          </a:lstStyle>
          <a:p>
            <a:pPr>
              <a:defRPr/>
            </a:pPr>
            <a:fld id="{118961BD-57A5-44B3-B35E-29F3EE9BB092}" type="datetimeFigureOut">
              <a:rPr lang="en-GB"/>
              <a:pPr>
                <a:defRPr/>
              </a:pPr>
              <a:t>22/01/2024</a:t>
            </a:fld>
            <a:endParaRPr lang="en-GB" dirty="0"/>
          </a:p>
        </p:txBody>
      </p:sp>
      <p:sp>
        <p:nvSpPr>
          <p:cNvPr id="8" name="Footer Placeholder 4">
            <a:extLst>
              <a:ext uri="{FF2B5EF4-FFF2-40B4-BE49-F238E27FC236}">
                <a16:creationId xmlns:a16="http://schemas.microsoft.com/office/drawing/2014/main" id="{6ECE7614-55A0-0A25-6582-3A1FDA89163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77E007BD-0377-A747-1B89-9C21F044EE3F}"/>
              </a:ext>
            </a:extLst>
          </p:cNvPr>
          <p:cNvSpPr>
            <a:spLocks noGrp="1"/>
          </p:cNvSpPr>
          <p:nvPr>
            <p:ph type="sldNum" sz="quarter" idx="12"/>
          </p:nvPr>
        </p:nvSpPr>
        <p:spPr/>
        <p:txBody>
          <a:bodyPr/>
          <a:lstStyle>
            <a:lvl1pPr>
              <a:defRPr/>
            </a:lvl1pPr>
          </a:lstStyle>
          <a:p>
            <a:pPr>
              <a:defRPr/>
            </a:pPr>
            <a:fld id="{BE003B7D-94DC-4857-987B-175016E2AD81}" type="slidenum">
              <a:rPr lang="en-GB" altLang="en-US"/>
              <a:pPr>
                <a:defRPr/>
              </a:pPr>
              <a:t>‹#›</a:t>
            </a:fld>
            <a:endParaRPr lang="en-GB" altLang="en-US"/>
          </a:p>
        </p:txBody>
      </p:sp>
    </p:spTree>
    <p:extLst>
      <p:ext uri="{BB962C8B-B14F-4D97-AF65-F5344CB8AC3E}">
        <p14:creationId xmlns:p14="http://schemas.microsoft.com/office/powerpoint/2010/main" val="232744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8A96B14-0F56-B54A-5524-894A5C20997B}"/>
              </a:ext>
            </a:extLst>
          </p:cNvPr>
          <p:cNvSpPr>
            <a:spLocks noGrp="1"/>
          </p:cNvSpPr>
          <p:nvPr>
            <p:ph type="dt" sz="half" idx="10"/>
          </p:nvPr>
        </p:nvSpPr>
        <p:spPr/>
        <p:txBody>
          <a:bodyPr/>
          <a:lstStyle>
            <a:lvl1pPr>
              <a:defRPr/>
            </a:lvl1pPr>
          </a:lstStyle>
          <a:p>
            <a:pPr>
              <a:defRPr/>
            </a:pPr>
            <a:fld id="{3FF04E05-8A20-4F73-BAF1-9F6BF948356D}" type="datetimeFigureOut">
              <a:rPr lang="en-GB"/>
              <a:pPr>
                <a:defRPr/>
              </a:pPr>
              <a:t>22/01/2024</a:t>
            </a:fld>
            <a:endParaRPr lang="en-GB" dirty="0"/>
          </a:p>
        </p:txBody>
      </p:sp>
      <p:sp>
        <p:nvSpPr>
          <p:cNvPr id="4" name="Footer Placeholder 4">
            <a:extLst>
              <a:ext uri="{FF2B5EF4-FFF2-40B4-BE49-F238E27FC236}">
                <a16:creationId xmlns:a16="http://schemas.microsoft.com/office/drawing/2014/main" id="{C39C0346-3F03-EF66-A478-CAEE8A986BB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AC03396-08DB-ACF3-81AC-7D5030619667}"/>
              </a:ext>
            </a:extLst>
          </p:cNvPr>
          <p:cNvSpPr>
            <a:spLocks noGrp="1"/>
          </p:cNvSpPr>
          <p:nvPr>
            <p:ph type="sldNum" sz="quarter" idx="12"/>
          </p:nvPr>
        </p:nvSpPr>
        <p:spPr/>
        <p:txBody>
          <a:bodyPr/>
          <a:lstStyle>
            <a:lvl1pPr>
              <a:defRPr/>
            </a:lvl1pPr>
          </a:lstStyle>
          <a:p>
            <a:pPr>
              <a:defRPr/>
            </a:pPr>
            <a:fld id="{59B2B981-3A06-4F0A-8A9D-74C3E3647A4C}" type="slidenum">
              <a:rPr lang="en-GB" altLang="en-US"/>
              <a:pPr>
                <a:defRPr/>
              </a:pPr>
              <a:t>‹#›</a:t>
            </a:fld>
            <a:endParaRPr lang="en-GB" altLang="en-US"/>
          </a:p>
        </p:txBody>
      </p:sp>
    </p:spTree>
    <p:extLst>
      <p:ext uri="{BB962C8B-B14F-4D97-AF65-F5344CB8AC3E}">
        <p14:creationId xmlns:p14="http://schemas.microsoft.com/office/powerpoint/2010/main" val="2050641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B1C3C5D-C0F0-C16D-534B-3D2519017DE5}"/>
              </a:ext>
            </a:extLst>
          </p:cNvPr>
          <p:cNvSpPr>
            <a:spLocks noGrp="1"/>
          </p:cNvSpPr>
          <p:nvPr>
            <p:ph type="dt" sz="half" idx="10"/>
          </p:nvPr>
        </p:nvSpPr>
        <p:spPr/>
        <p:txBody>
          <a:bodyPr/>
          <a:lstStyle>
            <a:lvl1pPr>
              <a:defRPr/>
            </a:lvl1pPr>
          </a:lstStyle>
          <a:p>
            <a:pPr>
              <a:defRPr/>
            </a:pPr>
            <a:fld id="{E2105F91-DA5D-4E9A-BB86-C11A646BD555}" type="datetimeFigureOut">
              <a:rPr lang="en-GB"/>
              <a:pPr>
                <a:defRPr/>
              </a:pPr>
              <a:t>22/01/2024</a:t>
            </a:fld>
            <a:endParaRPr lang="en-GB" dirty="0"/>
          </a:p>
        </p:txBody>
      </p:sp>
      <p:sp>
        <p:nvSpPr>
          <p:cNvPr id="3" name="Footer Placeholder 4">
            <a:extLst>
              <a:ext uri="{FF2B5EF4-FFF2-40B4-BE49-F238E27FC236}">
                <a16:creationId xmlns:a16="http://schemas.microsoft.com/office/drawing/2014/main" id="{B32A6C41-F19F-C2A8-E5A9-745F6B8D8FD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E82D342-946E-0EE0-657C-06103BF0164F}"/>
              </a:ext>
            </a:extLst>
          </p:cNvPr>
          <p:cNvSpPr>
            <a:spLocks noGrp="1"/>
          </p:cNvSpPr>
          <p:nvPr>
            <p:ph type="sldNum" sz="quarter" idx="12"/>
          </p:nvPr>
        </p:nvSpPr>
        <p:spPr/>
        <p:txBody>
          <a:bodyPr/>
          <a:lstStyle>
            <a:lvl1pPr>
              <a:defRPr/>
            </a:lvl1pPr>
          </a:lstStyle>
          <a:p>
            <a:pPr>
              <a:defRPr/>
            </a:pPr>
            <a:fld id="{AA29C405-EA69-492A-B74B-8BDD6423BA1D}" type="slidenum">
              <a:rPr lang="en-GB" altLang="en-US"/>
              <a:pPr>
                <a:defRPr/>
              </a:pPr>
              <a:t>‹#›</a:t>
            </a:fld>
            <a:endParaRPr lang="en-GB" altLang="en-US"/>
          </a:p>
        </p:txBody>
      </p:sp>
    </p:spTree>
    <p:extLst>
      <p:ext uri="{BB962C8B-B14F-4D97-AF65-F5344CB8AC3E}">
        <p14:creationId xmlns:p14="http://schemas.microsoft.com/office/powerpoint/2010/main" val="1877640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DCC43C98-D5B4-DF3F-9583-3AAE6E795B8B}"/>
              </a:ext>
            </a:extLst>
          </p:cNvPr>
          <p:cNvSpPr>
            <a:spLocks noGrp="1"/>
          </p:cNvSpPr>
          <p:nvPr>
            <p:ph type="dt" sz="half" idx="10"/>
          </p:nvPr>
        </p:nvSpPr>
        <p:spPr/>
        <p:txBody>
          <a:bodyPr/>
          <a:lstStyle>
            <a:lvl1pPr>
              <a:defRPr/>
            </a:lvl1pPr>
          </a:lstStyle>
          <a:p>
            <a:pPr>
              <a:defRPr/>
            </a:pPr>
            <a:fld id="{ABC0763B-9F64-479C-AB60-B6F06CCBC20F}" type="datetimeFigureOut">
              <a:rPr lang="en-GB"/>
              <a:pPr>
                <a:defRPr/>
              </a:pPr>
              <a:t>22/01/2024</a:t>
            </a:fld>
            <a:endParaRPr lang="en-GB" dirty="0"/>
          </a:p>
        </p:txBody>
      </p:sp>
      <p:sp>
        <p:nvSpPr>
          <p:cNvPr id="6" name="Footer Placeholder 4">
            <a:extLst>
              <a:ext uri="{FF2B5EF4-FFF2-40B4-BE49-F238E27FC236}">
                <a16:creationId xmlns:a16="http://schemas.microsoft.com/office/drawing/2014/main" id="{C50B9939-039C-E4C2-D531-2462A95BB8E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6BB7D7F-2E46-EEA2-3183-7C170205AD69}"/>
              </a:ext>
            </a:extLst>
          </p:cNvPr>
          <p:cNvSpPr>
            <a:spLocks noGrp="1"/>
          </p:cNvSpPr>
          <p:nvPr>
            <p:ph type="sldNum" sz="quarter" idx="12"/>
          </p:nvPr>
        </p:nvSpPr>
        <p:spPr/>
        <p:txBody>
          <a:bodyPr/>
          <a:lstStyle>
            <a:lvl1pPr>
              <a:defRPr/>
            </a:lvl1pPr>
          </a:lstStyle>
          <a:p>
            <a:pPr>
              <a:defRPr/>
            </a:pPr>
            <a:fld id="{049016B0-FCEC-4281-9DF4-73092A3E617D}" type="slidenum">
              <a:rPr lang="en-GB" altLang="en-US"/>
              <a:pPr>
                <a:defRPr/>
              </a:pPr>
              <a:t>‹#›</a:t>
            </a:fld>
            <a:endParaRPr lang="en-GB" altLang="en-US"/>
          </a:p>
        </p:txBody>
      </p:sp>
    </p:spTree>
    <p:extLst>
      <p:ext uri="{BB962C8B-B14F-4D97-AF65-F5344CB8AC3E}">
        <p14:creationId xmlns:p14="http://schemas.microsoft.com/office/powerpoint/2010/main" val="1383015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CD3595EC-EA08-D942-E9FD-6B83C8CF6CC1}"/>
              </a:ext>
            </a:extLst>
          </p:cNvPr>
          <p:cNvSpPr>
            <a:spLocks noGrp="1"/>
          </p:cNvSpPr>
          <p:nvPr>
            <p:ph type="dt" sz="half" idx="10"/>
          </p:nvPr>
        </p:nvSpPr>
        <p:spPr/>
        <p:txBody>
          <a:bodyPr/>
          <a:lstStyle>
            <a:lvl1pPr>
              <a:defRPr/>
            </a:lvl1pPr>
          </a:lstStyle>
          <a:p>
            <a:pPr>
              <a:defRPr/>
            </a:pPr>
            <a:fld id="{C6C5D02C-5FC6-4261-B172-AF84E66D33E7}" type="datetimeFigureOut">
              <a:rPr lang="en-GB"/>
              <a:pPr>
                <a:defRPr/>
              </a:pPr>
              <a:t>22/01/2024</a:t>
            </a:fld>
            <a:endParaRPr lang="en-GB" dirty="0"/>
          </a:p>
        </p:txBody>
      </p:sp>
      <p:sp>
        <p:nvSpPr>
          <p:cNvPr id="6" name="Footer Placeholder 4">
            <a:extLst>
              <a:ext uri="{FF2B5EF4-FFF2-40B4-BE49-F238E27FC236}">
                <a16:creationId xmlns:a16="http://schemas.microsoft.com/office/drawing/2014/main" id="{ACB92F52-33E6-4C59-9108-7685FAE0135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0135B13-CFE6-0F85-C6D5-7D3E733BAE08}"/>
              </a:ext>
            </a:extLst>
          </p:cNvPr>
          <p:cNvSpPr>
            <a:spLocks noGrp="1"/>
          </p:cNvSpPr>
          <p:nvPr>
            <p:ph type="sldNum" sz="quarter" idx="12"/>
          </p:nvPr>
        </p:nvSpPr>
        <p:spPr/>
        <p:txBody>
          <a:bodyPr/>
          <a:lstStyle>
            <a:lvl1pPr>
              <a:defRPr/>
            </a:lvl1pPr>
          </a:lstStyle>
          <a:p>
            <a:pPr>
              <a:defRPr/>
            </a:pPr>
            <a:fld id="{3BDAA814-501D-4618-B4B1-47B1CFB94A7E}" type="slidenum">
              <a:rPr lang="en-GB" altLang="en-US"/>
              <a:pPr>
                <a:defRPr/>
              </a:pPr>
              <a:t>‹#›</a:t>
            </a:fld>
            <a:endParaRPr lang="en-GB" altLang="en-US"/>
          </a:p>
        </p:txBody>
      </p:sp>
    </p:spTree>
    <p:extLst>
      <p:ext uri="{BB962C8B-B14F-4D97-AF65-F5344CB8AC3E}">
        <p14:creationId xmlns:p14="http://schemas.microsoft.com/office/powerpoint/2010/main" val="7609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96A32D-96BB-017D-EBAF-D92CEFA229C0}"/>
              </a:ext>
            </a:extLst>
          </p:cNvPr>
          <p:cNvSpPr>
            <a:spLocks noGrp="1"/>
          </p:cNvSpPr>
          <p:nvPr>
            <p:ph type="dt" sz="half" idx="10"/>
          </p:nvPr>
        </p:nvSpPr>
        <p:spPr/>
        <p:txBody>
          <a:bodyPr/>
          <a:lstStyle>
            <a:lvl1pPr>
              <a:defRPr/>
            </a:lvl1pPr>
          </a:lstStyle>
          <a:p>
            <a:pPr>
              <a:defRPr/>
            </a:pPr>
            <a:fld id="{04F0CB8E-AD27-4858-8C42-160E1E071877}" type="datetimeFigureOut">
              <a:rPr lang="en-GB"/>
              <a:pPr>
                <a:defRPr/>
              </a:pPr>
              <a:t>22/01/2024</a:t>
            </a:fld>
            <a:endParaRPr lang="en-GB" dirty="0"/>
          </a:p>
        </p:txBody>
      </p:sp>
      <p:sp>
        <p:nvSpPr>
          <p:cNvPr id="5" name="Footer Placeholder 4">
            <a:extLst>
              <a:ext uri="{FF2B5EF4-FFF2-40B4-BE49-F238E27FC236}">
                <a16:creationId xmlns:a16="http://schemas.microsoft.com/office/drawing/2014/main" id="{AB5A590F-E7DE-8751-E4B0-9D2964F7DB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6F883DF-3D52-ABBD-6214-D1C2CA5C1D05}"/>
              </a:ext>
            </a:extLst>
          </p:cNvPr>
          <p:cNvSpPr>
            <a:spLocks noGrp="1"/>
          </p:cNvSpPr>
          <p:nvPr>
            <p:ph type="sldNum" sz="quarter" idx="12"/>
          </p:nvPr>
        </p:nvSpPr>
        <p:spPr/>
        <p:txBody>
          <a:bodyPr/>
          <a:lstStyle>
            <a:lvl1pPr>
              <a:defRPr/>
            </a:lvl1pPr>
          </a:lstStyle>
          <a:p>
            <a:pPr>
              <a:defRPr/>
            </a:pPr>
            <a:fld id="{79830D0B-64A0-4373-91A5-FE26D4A4C6DE}" type="slidenum">
              <a:rPr lang="en-GB" altLang="en-US"/>
              <a:pPr>
                <a:defRPr/>
              </a:pPr>
              <a:t>‹#›</a:t>
            </a:fld>
            <a:endParaRPr lang="en-GB" altLang="en-US"/>
          </a:p>
        </p:txBody>
      </p:sp>
    </p:spTree>
    <p:extLst>
      <p:ext uri="{BB962C8B-B14F-4D97-AF65-F5344CB8AC3E}">
        <p14:creationId xmlns:p14="http://schemas.microsoft.com/office/powerpoint/2010/main" val="3642343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5A0F1-F128-05E7-D0EA-3BCB1A019631}"/>
              </a:ext>
            </a:extLst>
          </p:cNvPr>
          <p:cNvSpPr>
            <a:spLocks noGrp="1"/>
          </p:cNvSpPr>
          <p:nvPr>
            <p:ph type="dt" sz="half" idx="10"/>
          </p:nvPr>
        </p:nvSpPr>
        <p:spPr/>
        <p:txBody>
          <a:bodyPr/>
          <a:lstStyle>
            <a:lvl1pPr>
              <a:defRPr/>
            </a:lvl1pPr>
          </a:lstStyle>
          <a:p>
            <a:pPr>
              <a:defRPr/>
            </a:pPr>
            <a:fld id="{B28E2CFD-5EF7-42F3-8015-F3884285F6B6}" type="datetimeFigureOut">
              <a:rPr lang="en-GB"/>
              <a:pPr>
                <a:defRPr/>
              </a:pPr>
              <a:t>22/01/2024</a:t>
            </a:fld>
            <a:endParaRPr lang="en-GB" dirty="0"/>
          </a:p>
        </p:txBody>
      </p:sp>
      <p:sp>
        <p:nvSpPr>
          <p:cNvPr id="5" name="Footer Placeholder 4">
            <a:extLst>
              <a:ext uri="{FF2B5EF4-FFF2-40B4-BE49-F238E27FC236}">
                <a16:creationId xmlns:a16="http://schemas.microsoft.com/office/drawing/2014/main" id="{FF6B5081-99E8-B1D0-2521-4009D798A56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DF3391B-18E6-1BFE-FB44-5FEDBF854D46}"/>
              </a:ext>
            </a:extLst>
          </p:cNvPr>
          <p:cNvSpPr>
            <a:spLocks noGrp="1"/>
          </p:cNvSpPr>
          <p:nvPr>
            <p:ph type="sldNum" sz="quarter" idx="12"/>
          </p:nvPr>
        </p:nvSpPr>
        <p:spPr/>
        <p:txBody>
          <a:bodyPr/>
          <a:lstStyle>
            <a:lvl1pPr>
              <a:defRPr/>
            </a:lvl1pPr>
          </a:lstStyle>
          <a:p>
            <a:pPr>
              <a:defRPr/>
            </a:pPr>
            <a:fld id="{A4295C1B-7A65-4AFC-BB6F-0078E9E10435}" type="slidenum">
              <a:rPr lang="en-GB" altLang="en-US"/>
              <a:pPr>
                <a:defRPr/>
              </a:pPr>
              <a:t>‹#›</a:t>
            </a:fld>
            <a:endParaRPr lang="en-GB" altLang="en-US"/>
          </a:p>
        </p:txBody>
      </p:sp>
    </p:spTree>
    <p:extLst>
      <p:ext uri="{BB962C8B-B14F-4D97-AF65-F5344CB8AC3E}">
        <p14:creationId xmlns:p14="http://schemas.microsoft.com/office/powerpoint/2010/main" val="3858226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B58525-A1EB-4BE0-FA0E-56527369D6C7}"/>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3B22B7B-CD0B-4D8E-8A34-41E0714EF858}" type="datetimeFigureOut">
              <a:rPr lang="en-GB"/>
              <a:pPr>
                <a:defRPr/>
              </a:pPr>
              <a:t>22/01/2024</a:t>
            </a:fld>
            <a:endParaRPr lang="en-GB"/>
          </a:p>
        </p:txBody>
      </p:sp>
      <p:sp>
        <p:nvSpPr>
          <p:cNvPr id="5" name="Footer Placeholder 4">
            <a:extLst>
              <a:ext uri="{FF2B5EF4-FFF2-40B4-BE49-F238E27FC236}">
                <a16:creationId xmlns:a16="http://schemas.microsoft.com/office/drawing/2014/main" id="{F98DFF81-28E2-58B8-1CCD-F00A89425C2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83E49359-B6FA-8666-D0E6-C5DD5D4467D0}"/>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0EBC251D-77C4-419B-9966-AFE192FF9BBC}" type="slidenum">
              <a:rPr lang="en-GB" altLang="en-US"/>
              <a:pPr>
                <a:defRPr/>
              </a:pPr>
              <a:t>‹#›</a:t>
            </a:fld>
            <a:endParaRPr lang="en-GB" altLang="en-US"/>
          </a:p>
        </p:txBody>
      </p:sp>
    </p:spTree>
    <p:extLst>
      <p:ext uri="{BB962C8B-B14F-4D97-AF65-F5344CB8AC3E}">
        <p14:creationId xmlns:p14="http://schemas.microsoft.com/office/powerpoint/2010/main" val="571245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9DA90-E63B-4E68-CC4B-7BF9CE5925B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A7E3E37-D056-4A4E-8275-AA62A7720D21}" type="datetimeFigureOut">
              <a:rPr lang="en-GB"/>
              <a:pPr>
                <a:defRPr/>
              </a:pPr>
              <a:t>22/01/2024</a:t>
            </a:fld>
            <a:endParaRPr lang="en-GB"/>
          </a:p>
        </p:txBody>
      </p:sp>
      <p:sp>
        <p:nvSpPr>
          <p:cNvPr id="5" name="Footer Placeholder 4">
            <a:extLst>
              <a:ext uri="{FF2B5EF4-FFF2-40B4-BE49-F238E27FC236}">
                <a16:creationId xmlns:a16="http://schemas.microsoft.com/office/drawing/2014/main" id="{E3EAC017-CE6E-64F2-49E8-2F6FF51D5A7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60C4C358-BD02-0827-143D-DB0237A1109D}"/>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E15C0D1A-9527-4A9C-81B7-D97B30158EB9}" type="slidenum">
              <a:rPr lang="en-GB" altLang="en-US"/>
              <a:pPr>
                <a:defRPr/>
              </a:pPr>
              <a:t>‹#›</a:t>
            </a:fld>
            <a:endParaRPr lang="en-GB" altLang="en-US"/>
          </a:p>
        </p:txBody>
      </p:sp>
    </p:spTree>
    <p:extLst>
      <p:ext uri="{BB962C8B-B14F-4D97-AF65-F5344CB8AC3E}">
        <p14:creationId xmlns:p14="http://schemas.microsoft.com/office/powerpoint/2010/main" val="2983210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7DC4EE-3A24-F397-1504-87F96411527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49EED98-064B-4171-BC31-3D8F9A8EED5A}" type="datetimeFigureOut">
              <a:rPr lang="en-GB"/>
              <a:pPr>
                <a:defRPr/>
              </a:pPr>
              <a:t>22/01/2024</a:t>
            </a:fld>
            <a:endParaRPr lang="en-GB"/>
          </a:p>
        </p:txBody>
      </p:sp>
      <p:sp>
        <p:nvSpPr>
          <p:cNvPr id="5" name="Slide Number Placeholder 5">
            <a:extLst>
              <a:ext uri="{FF2B5EF4-FFF2-40B4-BE49-F238E27FC236}">
                <a16:creationId xmlns:a16="http://schemas.microsoft.com/office/drawing/2014/main" id="{ABA27077-997E-6A70-DD77-45F887E636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53EE40C-E137-4EA0-B0DB-D6FDD84AD4C9}" type="slidenum">
              <a:rPr lang="en-GB" altLang="en-US"/>
              <a:pPr>
                <a:defRPr/>
              </a:pPr>
              <a:t>‹#›</a:t>
            </a:fld>
            <a:endParaRPr lang="en-GB" altLang="en-US"/>
          </a:p>
        </p:txBody>
      </p:sp>
    </p:spTree>
    <p:extLst>
      <p:ext uri="{BB962C8B-B14F-4D97-AF65-F5344CB8AC3E}">
        <p14:creationId xmlns:p14="http://schemas.microsoft.com/office/powerpoint/2010/main" val="1295659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A08468-C01C-5160-7C35-8FA5CE877ED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097E1E8-D80B-4B82-9CF2-E13375FC9BAF}" type="datetimeFigureOut">
              <a:rPr lang="en-GB"/>
              <a:pPr>
                <a:defRPr/>
              </a:pPr>
              <a:t>22/01/2024</a:t>
            </a:fld>
            <a:endParaRPr lang="en-GB"/>
          </a:p>
        </p:txBody>
      </p:sp>
      <p:sp>
        <p:nvSpPr>
          <p:cNvPr id="6" name="Slide Number Placeholder 6">
            <a:extLst>
              <a:ext uri="{FF2B5EF4-FFF2-40B4-BE49-F238E27FC236}">
                <a16:creationId xmlns:a16="http://schemas.microsoft.com/office/drawing/2014/main" id="{802C9270-6975-6DC6-C76B-39CF59B4ED8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A533051-FC2E-4764-B051-C760978BA4C2}" type="slidenum">
              <a:rPr lang="en-GB" altLang="en-US"/>
              <a:pPr>
                <a:defRPr/>
              </a:pPr>
              <a:t>‹#›</a:t>
            </a:fld>
            <a:endParaRPr lang="en-GB" altLang="en-US"/>
          </a:p>
        </p:txBody>
      </p:sp>
    </p:spTree>
    <p:extLst>
      <p:ext uri="{BB962C8B-B14F-4D97-AF65-F5344CB8AC3E}">
        <p14:creationId xmlns:p14="http://schemas.microsoft.com/office/powerpoint/2010/main" val="2416399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22C318-4554-FC3C-6EE8-41D5B2E9710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0D58AEB-785E-41FA-B924-08B13B748E32}" type="datetimeFigureOut">
              <a:rPr lang="en-GB"/>
              <a:pPr>
                <a:defRPr/>
              </a:pPr>
              <a:t>22/01/2024</a:t>
            </a:fld>
            <a:endParaRPr lang="en-GB"/>
          </a:p>
        </p:txBody>
      </p:sp>
      <p:sp>
        <p:nvSpPr>
          <p:cNvPr id="8" name="Slide Number Placeholder 8">
            <a:extLst>
              <a:ext uri="{FF2B5EF4-FFF2-40B4-BE49-F238E27FC236}">
                <a16:creationId xmlns:a16="http://schemas.microsoft.com/office/drawing/2014/main" id="{873F80A8-8111-104F-67AC-F446A8969F1F}"/>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E2EB5D4-2614-4E09-AB99-4964B7B7968E}" type="slidenum">
              <a:rPr lang="en-GB" altLang="en-US"/>
              <a:pPr>
                <a:defRPr/>
              </a:pPr>
              <a:t>‹#›</a:t>
            </a:fld>
            <a:endParaRPr lang="en-GB" altLang="en-US"/>
          </a:p>
        </p:txBody>
      </p:sp>
    </p:spTree>
    <p:extLst>
      <p:ext uri="{BB962C8B-B14F-4D97-AF65-F5344CB8AC3E}">
        <p14:creationId xmlns:p14="http://schemas.microsoft.com/office/powerpoint/2010/main" val="3014833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B14CE0-D2BC-2936-2B74-2F1280770FA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2C29C22-9E9C-4AF8-847E-67927467F318}" type="datetimeFigureOut">
              <a:rPr lang="en-GB"/>
              <a:pPr>
                <a:defRPr/>
              </a:pPr>
              <a:t>22/01/2024</a:t>
            </a:fld>
            <a:endParaRPr lang="en-GB"/>
          </a:p>
        </p:txBody>
      </p:sp>
      <p:sp>
        <p:nvSpPr>
          <p:cNvPr id="4" name="Slide Number Placeholder 4">
            <a:extLst>
              <a:ext uri="{FF2B5EF4-FFF2-40B4-BE49-F238E27FC236}">
                <a16:creationId xmlns:a16="http://schemas.microsoft.com/office/drawing/2014/main" id="{270A9D56-5F39-DD1E-2828-48ED4EDCA4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10E66E4-DA56-4E97-84BB-A0D4F6EEF867}" type="slidenum">
              <a:rPr lang="en-GB" altLang="en-US"/>
              <a:pPr>
                <a:defRPr/>
              </a:pPr>
              <a:t>‹#›</a:t>
            </a:fld>
            <a:endParaRPr lang="en-GB" altLang="en-US"/>
          </a:p>
        </p:txBody>
      </p:sp>
    </p:spTree>
    <p:extLst>
      <p:ext uri="{BB962C8B-B14F-4D97-AF65-F5344CB8AC3E}">
        <p14:creationId xmlns:p14="http://schemas.microsoft.com/office/powerpoint/2010/main" val="1212815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90091-CC34-E67A-1CFE-F8EF6F91ADD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596825D-4734-46CB-A5A5-3CB23F98C9CE}" type="datetimeFigureOut">
              <a:rPr lang="en-GB"/>
              <a:pPr>
                <a:defRPr/>
              </a:pPr>
              <a:t>22/01/2024</a:t>
            </a:fld>
            <a:endParaRPr lang="en-GB"/>
          </a:p>
        </p:txBody>
      </p:sp>
      <p:sp>
        <p:nvSpPr>
          <p:cNvPr id="3" name="Slide Number Placeholder 3">
            <a:extLst>
              <a:ext uri="{FF2B5EF4-FFF2-40B4-BE49-F238E27FC236}">
                <a16:creationId xmlns:a16="http://schemas.microsoft.com/office/drawing/2014/main" id="{B91B1817-380D-E518-04AC-840EF5551B6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B6C87B5-1B5A-4F44-97C7-970DBCE8CB32}" type="slidenum">
              <a:rPr lang="en-GB" altLang="en-US"/>
              <a:pPr>
                <a:defRPr/>
              </a:pPr>
              <a:t>‹#›</a:t>
            </a:fld>
            <a:endParaRPr lang="en-GB" altLang="en-US"/>
          </a:p>
        </p:txBody>
      </p:sp>
    </p:spTree>
    <p:extLst>
      <p:ext uri="{BB962C8B-B14F-4D97-AF65-F5344CB8AC3E}">
        <p14:creationId xmlns:p14="http://schemas.microsoft.com/office/powerpoint/2010/main" val="4266999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99764C62-946D-CAED-586B-E042338A29A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D1D3DB-B053-480D-9D44-4B0997E97104}" type="datetimeFigureOut">
              <a:rPr lang="en-GB"/>
              <a:pPr>
                <a:defRPr/>
              </a:pPr>
              <a:t>22/01/2024</a:t>
            </a:fld>
            <a:endParaRPr lang="en-GB"/>
          </a:p>
        </p:txBody>
      </p:sp>
      <p:sp>
        <p:nvSpPr>
          <p:cNvPr id="6" name="Slide Number Placeholder 6">
            <a:extLst>
              <a:ext uri="{FF2B5EF4-FFF2-40B4-BE49-F238E27FC236}">
                <a16:creationId xmlns:a16="http://schemas.microsoft.com/office/drawing/2014/main" id="{A33F4E5A-4AC9-C27C-CD89-D9F1D51AB77D}"/>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F9EB230-28C9-454B-AE46-4B0698FF65D9}" type="slidenum">
              <a:rPr lang="en-GB" altLang="en-US"/>
              <a:pPr>
                <a:defRPr/>
              </a:pPr>
              <a:t>‹#›</a:t>
            </a:fld>
            <a:endParaRPr lang="en-GB" altLang="en-US"/>
          </a:p>
        </p:txBody>
      </p:sp>
    </p:spTree>
    <p:extLst>
      <p:ext uri="{BB962C8B-B14F-4D97-AF65-F5344CB8AC3E}">
        <p14:creationId xmlns:p14="http://schemas.microsoft.com/office/powerpoint/2010/main" val="3255598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CE8A1679-02ED-6913-CF24-9ECD6A6B0D7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C8342C7-F78B-4D38-9464-55F5178C9333}" type="datetimeFigureOut">
              <a:rPr lang="en-GB"/>
              <a:pPr>
                <a:defRPr/>
              </a:pPr>
              <a:t>22/01/2024</a:t>
            </a:fld>
            <a:endParaRPr lang="en-GB"/>
          </a:p>
        </p:txBody>
      </p:sp>
      <p:sp>
        <p:nvSpPr>
          <p:cNvPr id="6" name="Slide Number Placeholder 6">
            <a:extLst>
              <a:ext uri="{FF2B5EF4-FFF2-40B4-BE49-F238E27FC236}">
                <a16:creationId xmlns:a16="http://schemas.microsoft.com/office/drawing/2014/main" id="{8C3D9047-588A-73B0-E019-3CDDDD39DE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CEFFCAB-F64C-446B-A9A2-BF86A7F4E6DC}" type="slidenum">
              <a:rPr lang="en-GB" altLang="en-US"/>
              <a:pPr>
                <a:defRPr/>
              </a:pPr>
              <a:t>‹#›</a:t>
            </a:fld>
            <a:endParaRPr lang="en-GB" altLang="en-US"/>
          </a:p>
        </p:txBody>
      </p:sp>
    </p:spTree>
    <p:extLst>
      <p:ext uri="{BB962C8B-B14F-4D97-AF65-F5344CB8AC3E}">
        <p14:creationId xmlns:p14="http://schemas.microsoft.com/office/powerpoint/2010/main" val="34109304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5F9FE-CAA6-45CC-5843-62F79FA13C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2109F0-D414-42CD-9BDD-537E313A6116}" type="datetimeFigureOut">
              <a:rPr lang="en-GB"/>
              <a:pPr>
                <a:defRPr/>
              </a:pPr>
              <a:t>22/01/2024</a:t>
            </a:fld>
            <a:endParaRPr lang="en-GB"/>
          </a:p>
        </p:txBody>
      </p:sp>
      <p:sp>
        <p:nvSpPr>
          <p:cNvPr id="5" name="Slide Number Placeholder 5">
            <a:extLst>
              <a:ext uri="{FF2B5EF4-FFF2-40B4-BE49-F238E27FC236}">
                <a16:creationId xmlns:a16="http://schemas.microsoft.com/office/drawing/2014/main" id="{667710A7-A568-D98C-7E56-40A9FEAB9C6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E0CCF08-8B82-4618-A1F7-C0033D438DDA}" type="slidenum">
              <a:rPr lang="en-GB" altLang="en-US"/>
              <a:pPr>
                <a:defRPr/>
              </a:pPr>
              <a:t>‹#›</a:t>
            </a:fld>
            <a:endParaRPr lang="en-GB" altLang="en-US"/>
          </a:p>
        </p:txBody>
      </p:sp>
    </p:spTree>
    <p:extLst>
      <p:ext uri="{BB962C8B-B14F-4D97-AF65-F5344CB8AC3E}">
        <p14:creationId xmlns:p14="http://schemas.microsoft.com/office/powerpoint/2010/main" val="24216516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3CCE3-5685-A964-617C-1D53316DF43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27F35FE-7527-4B7A-BB3F-502CB7E802D0}" type="datetimeFigureOut">
              <a:rPr lang="en-GB"/>
              <a:pPr>
                <a:defRPr/>
              </a:pPr>
              <a:t>22/01/2024</a:t>
            </a:fld>
            <a:endParaRPr lang="en-GB"/>
          </a:p>
        </p:txBody>
      </p:sp>
      <p:sp>
        <p:nvSpPr>
          <p:cNvPr id="5" name="Slide Number Placeholder 5">
            <a:extLst>
              <a:ext uri="{FF2B5EF4-FFF2-40B4-BE49-F238E27FC236}">
                <a16:creationId xmlns:a16="http://schemas.microsoft.com/office/drawing/2014/main" id="{27559BF8-C13D-2B43-80BC-2C1B274113F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4D1F7F4-5A52-4028-9BB6-0CF5A23780A6}" type="slidenum">
              <a:rPr lang="en-GB" altLang="en-US"/>
              <a:pPr>
                <a:defRPr/>
              </a:pPr>
              <a:t>‹#›</a:t>
            </a:fld>
            <a:endParaRPr lang="en-GB" altLang="en-US"/>
          </a:p>
        </p:txBody>
      </p:sp>
    </p:spTree>
    <p:extLst>
      <p:ext uri="{BB962C8B-B14F-4D97-AF65-F5344CB8AC3E}">
        <p14:creationId xmlns:p14="http://schemas.microsoft.com/office/powerpoint/2010/main" val="2309515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4059E47-2D13-3095-FD7C-58075B44D100}"/>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F5704DE-9F0C-FC46-C4A5-F8CAA35529A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FD3EB15-0044-F03D-D2DE-44AC0BDB454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A265C83A-F660-4A4D-82D2-221B1BCD37D8}" type="datetimeFigureOut">
              <a:rPr lang="en-GB"/>
              <a:pPr>
                <a:defRPr/>
              </a:pPr>
              <a:t>22/01/2024</a:t>
            </a:fld>
            <a:endParaRPr lang="en-GB" dirty="0"/>
          </a:p>
        </p:txBody>
      </p:sp>
      <p:sp>
        <p:nvSpPr>
          <p:cNvPr id="5" name="Footer Placeholder 4">
            <a:extLst>
              <a:ext uri="{FF2B5EF4-FFF2-40B4-BE49-F238E27FC236}">
                <a16:creationId xmlns:a16="http://schemas.microsoft.com/office/drawing/2014/main" id="{40A2B4C4-523D-B2AD-22A4-79F35CF63F7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CE7884F0-D27F-F9FF-A794-9ACA2857D2B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6D7BCD6A-ECD2-4307-841C-FF8ED9112640}" type="slidenum">
              <a:rPr lang="en-GB" altLang="en-US"/>
              <a:pPr>
                <a:defRPr/>
              </a:pPr>
              <a:t>‹#›</a:t>
            </a:fld>
            <a:endParaRPr lang="en-GB" altLang="en-US"/>
          </a:p>
        </p:txBody>
      </p:sp>
      <p:sp>
        <p:nvSpPr>
          <p:cNvPr id="8" name="TextBox 7">
            <a:extLst>
              <a:ext uri="{FF2B5EF4-FFF2-40B4-BE49-F238E27FC236}">
                <a16:creationId xmlns:a16="http://schemas.microsoft.com/office/drawing/2014/main" id="{B6B8C22B-4396-A7AB-425C-4BBA9FCB366F}"/>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AAF0B749-CD81-463A-44A0-2A5D03BBB30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268" r:id="rId1"/>
    <p:sldLayoutId id="2147484269" r:id="rId2"/>
    <p:sldLayoutId id="2147484270" r:id="rId3"/>
    <p:sldLayoutId id="2147484271" r:id="rId4"/>
    <p:sldLayoutId id="2147484272" r:id="rId5"/>
    <p:sldLayoutId id="2147484273" r:id="rId6"/>
    <p:sldLayoutId id="2147484274" r:id="rId7"/>
    <p:sldLayoutId id="2147484275" r:id="rId8"/>
    <p:sldLayoutId id="2147484276" r:id="rId9"/>
    <p:sldLayoutId id="2147484277" r:id="rId10"/>
    <p:sldLayoutId id="2147484278"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EA43C5E-ED8F-37B9-F9A3-D827901B636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57DE5D8F-3061-47F8-1877-44C7F6ED1FC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6C8336B-36CD-C1D3-1BE0-BD0282B09C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F5A924C0-9D77-4C23-A733-F5CD3A2651E9}" type="datetimeFigureOut">
              <a:rPr lang="en-GB"/>
              <a:pPr>
                <a:defRPr/>
              </a:pPr>
              <a:t>22/01/2024</a:t>
            </a:fld>
            <a:endParaRPr lang="en-GB" dirty="0"/>
          </a:p>
        </p:txBody>
      </p:sp>
      <p:sp>
        <p:nvSpPr>
          <p:cNvPr id="6" name="Slide Number Placeholder 5">
            <a:extLst>
              <a:ext uri="{FF2B5EF4-FFF2-40B4-BE49-F238E27FC236}">
                <a16:creationId xmlns:a16="http://schemas.microsoft.com/office/drawing/2014/main" id="{23CA514B-CFB7-3D41-B272-5CFB72EE80A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E75A86C2-B5AB-47F1-A61D-E3E402CE2C7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video" Target="https://www.youtube.com/embed/kEavpVl2OE0?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ZVZR6s0chp4?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4.xml"/><Relationship Id="rId1" Type="http://schemas.openxmlformats.org/officeDocument/2006/relationships/video" Target="https://www.youtube.com/embed/dSacWWtto4E?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13.png"/><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video" Target="https://www.youtube.com/embed/T9ynlPs_NTM?feature=oembed" TargetMode="External"/><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DpuD1NLk6IE" TargetMode="External"/><Relationship Id="rId7" Type="http://schemas.openxmlformats.org/officeDocument/2006/relationships/hyperlink" Target="https://www.youtube.com/watch?v=kEavpVl2OE0"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hyperlink" Target="https://www.youtube.com/watch?v=-mpQJwf-mRg" TargetMode="External"/><Relationship Id="rId5" Type="http://schemas.openxmlformats.org/officeDocument/2006/relationships/hyperlink" Target="https://www.youtube.com/watch?v=BtGrwAxgLrQ" TargetMode="External"/><Relationship Id="rId4" Type="http://schemas.openxmlformats.org/officeDocument/2006/relationships/hyperlink" Target="https://www.youtube.com/watch?v=ZVZR6s0chp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365C66CC-C19E-CCD5-3402-9982A6E3E77C}"/>
              </a:ext>
            </a:extLst>
          </p:cNvPr>
          <p:cNvSpPr>
            <a:spLocks noGrp="1"/>
          </p:cNvSpPr>
          <p:nvPr>
            <p:ph type="ctrTitle"/>
          </p:nvPr>
        </p:nvSpPr>
        <p:spPr>
          <a:xfrm>
            <a:off x="611560" y="116632"/>
            <a:ext cx="7776864" cy="6118200"/>
          </a:xfrm>
        </p:spPr>
        <p:txBody>
          <a:bodyPr rtlCol="0">
            <a:normAutofit fontScale="90000"/>
          </a:bodyPr>
          <a:lstStyle/>
          <a:p>
            <a:pPr eaLnBrk="1" fontAlgn="auto" hangingPunct="1">
              <a:spcAft>
                <a:spcPts val="0"/>
              </a:spcAft>
              <a:defRPr/>
            </a:pPr>
            <a:br>
              <a:rPr lang="en-US" altLang="en-US" sz="4000" b="1" dirty="0">
                <a:solidFill>
                  <a:schemeClr val="bg1"/>
                </a:solidFill>
              </a:rPr>
            </a:br>
            <a:br>
              <a:rPr lang="en-US" altLang="en-US" sz="4000" b="1" dirty="0">
                <a:solidFill>
                  <a:schemeClr val="bg1"/>
                </a:solidFill>
              </a:rPr>
            </a:br>
            <a:br>
              <a:rPr lang="en-US" altLang="en-US" sz="4900" b="1" dirty="0"/>
            </a:br>
            <a:br>
              <a:rPr lang="en-US" altLang="en-US" sz="4400" b="1" dirty="0">
                <a:latin typeface="Calibri" panose="020F0502020204030204" pitchFamily="34" charset="0"/>
                <a:cs typeface="Calibri" panose="020F0502020204030204" pitchFamily="34" charset="0"/>
              </a:rPr>
            </a:br>
            <a:br>
              <a:rPr lang="en-US" altLang="en-US" sz="4400" b="1" dirty="0">
                <a:solidFill>
                  <a:schemeClr val="bg1"/>
                </a:solidFill>
                <a:latin typeface="Calibri" panose="020F0502020204030204" pitchFamily="34" charset="0"/>
                <a:cs typeface="Calibri" panose="020F0502020204030204" pitchFamily="34" charset="0"/>
              </a:rPr>
            </a:br>
            <a:r>
              <a:rPr lang="en-US" altLang="en-US" sz="4400" b="1" dirty="0">
                <a:solidFill>
                  <a:srgbClr val="0070C0"/>
                </a:solidFill>
                <a:latin typeface="Calibri" panose="020F0502020204030204" pitchFamily="34" charset="0"/>
                <a:cs typeface="Calibri" panose="020F0502020204030204" pitchFamily="34" charset="0"/>
              </a:rPr>
              <a:t>Children’s play: principles and practice</a:t>
            </a:r>
            <a:br>
              <a:rPr lang="en-US" altLang="en-US" sz="4400" b="1" dirty="0">
                <a:solidFill>
                  <a:srgbClr val="0070C0"/>
                </a:solidFill>
                <a:latin typeface="Calibri" panose="020F0502020204030204" pitchFamily="34" charset="0"/>
                <a:cs typeface="Calibri" panose="020F0502020204030204" pitchFamily="34" charset="0"/>
              </a:rPr>
            </a:br>
            <a:r>
              <a:rPr lang="en-US" altLang="en-US" sz="4000" b="1" dirty="0">
                <a:solidFill>
                  <a:srgbClr val="0070C0"/>
                </a:solidFill>
                <a:latin typeface="Calibri" panose="020F0502020204030204" pitchFamily="34" charset="0"/>
                <a:cs typeface="Calibri" panose="020F0502020204030204" pitchFamily="34" charset="0"/>
              </a:rPr>
              <a:t>Lecture 3</a:t>
            </a:r>
            <a:br>
              <a:rPr lang="en-US" altLang="en-US" sz="4000" b="1" dirty="0">
                <a:solidFill>
                  <a:srgbClr val="0070C0"/>
                </a:solidFill>
                <a:latin typeface="Calibri" panose="020F0502020204030204" pitchFamily="34" charset="0"/>
                <a:cs typeface="Calibri" panose="020F0502020204030204" pitchFamily="34" charset="0"/>
              </a:rPr>
            </a:br>
            <a:br>
              <a:rPr lang="en-US" altLang="en-US" sz="4000" b="1" dirty="0">
                <a:solidFill>
                  <a:srgbClr val="0070C0"/>
                </a:solidFill>
                <a:latin typeface="Calibri" panose="020F0502020204030204" pitchFamily="34" charset="0"/>
                <a:cs typeface="Calibri" panose="020F0502020204030204" pitchFamily="34" charset="0"/>
              </a:rPr>
            </a:br>
            <a:r>
              <a:rPr lang="en-US" altLang="en-US" sz="4000" b="1" dirty="0">
                <a:solidFill>
                  <a:srgbClr val="0070C0"/>
                </a:solidFill>
                <a:latin typeface="Calibri" panose="020F0502020204030204" pitchFamily="34" charset="0"/>
                <a:cs typeface="Calibri" panose="020F0502020204030204" pitchFamily="34" charset="0"/>
              </a:rPr>
              <a:t>Role of the adult</a:t>
            </a:r>
            <a:br>
              <a:rPr lang="en-US" altLang="en-US" sz="5400" b="1" dirty="0">
                <a:solidFill>
                  <a:schemeClr val="bg1"/>
                </a:solidFill>
              </a:rPr>
            </a:br>
            <a:endParaRPr lang="en-US" altLang="en-US" dirty="0">
              <a:solidFill>
                <a:schemeClr val="bg1"/>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7B739F8-726E-05A3-C68C-03127B60E3B1}"/>
              </a:ext>
            </a:extLst>
          </p:cNvPr>
          <p:cNvSpPr>
            <a:spLocks noGrp="1" noChangeArrowheads="1"/>
          </p:cNvSpPr>
          <p:nvPr>
            <p:ph type="title"/>
          </p:nvPr>
        </p:nvSpPr>
        <p:spPr/>
        <p:txBody>
          <a:bodyPr/>
          <a:lstStyle/>
          <a:p>
            <a:pPr eaLnBrk="1" hangingPunct="1"/>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Recap of the previous lecture</a:t>
            </a:r>
            <a:endParaRPr lang="en-US" altLang="en-US" sz="4000" b="1" dirty="0">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B41468C7-0D1C-CEE2-52EF-093FDA935117}"/>
              </a:ext>
            </a:extLst>
          </p:cNvPr>
          <p:cNvSpPr>
            <a:spLocks noGrp="1" noChangeArrowheads="1"/>
          </p:cNvSpPr>
          <p:nvPr>
            <p:ph sz="half" idx="1"/>
          </p:nvPr>
        </p:nvSpPr>
        <p:spPr>
          <a:xfrm>
            <a:off x="787400" y="1988840"/>
            <a:ext cx="7886700" cy="3096493"/>
          </a:xfrm>
        </p:spPr>
        <p:txBody>
          <a:bodyPr/>
          <a:lstStyle/>
          <a:p>
            <a:pPr eaLnBrk="1" hangingPunct="1"/>
            <a:r>
              <a:rPr lang="en-GB" altLang="en-US" sz="2400" dirty="0">
                <a:solidFill>
                  <a:srgbClr val="0070C0"/>
                </a:solidFill>
                <a:latin typeface="Calibri" panose="020F0502020204030204" pitchFamily="34" charset="0"/>
                <a:cs typeface="Calibri" panose="020F0502020204030204" pitchFamily="34" charset="0"/>
              </a:rPr>
              <a:t>Play theories </a:t>
            </a:r>
          </a:p>
          <a:p>
            <a:pPr eaLnBrk="1" hangingPunct="1"/>
            <a:r>
              <a:rPr lang="en-GB" altLang="en-US" sz="2400" dirty="0">
                <a:solidFill>
                  <a:srgbClr val="0070C0"/>
                </a:solidFill>
                <a:latin typeface="Calibri" panose="020F0502020204030204" pitchFamily="34" charset="0"/>
                <a:cs typeface="Calibri" panose="020F0502020204030204" pitchFamily="34" charset="0"/>
              </a:rPr>
              <a:t>International perspectives </a:t>
            </a:r>
          </a:p>
          <a:p>
            <a:pPr eaLnBrk="1" hangingPunct="1"/>
            <a:r>
              <a:rPr lang="en-GB" altLang="en-US" sz="2400" dirty="0">
                <a:solidFill>
                  <a:srgbClr val="0070C0"/>
                </a:solidFill>
                <a:latin typeface="Calibri" panose="020F0502020204030204" pitchFamily="34" charset="0"/>
                <a:cs typeface="Calibri" panose="020F0502020204030204" pitchFamily="34" charset="0"/>
              </a:rPr>
              <a:t>Types of Play</a:t>
            </a:r>
            <a:endParaRPr lang="en-US" altLang="en-US" sz="2400" dirty="0">
              <a:solidFill>
                <a:srgbClr val="0070C0"/>
              </a:solidFill>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904E876-762F-62F1-AC20-4245150A4B64}"/>
              </a:ext>
            </a:extLst>
          </p:cNvPr>
          <p:cNvSpPr>
            <a:spLocks noGrp="1"/>
          </p:cNvSpPr>
          <p:nvPr>
            <p:ph sz="half" idx="2"/>
          </p:nvPr>
        </p:nvSpPr>
        <p:spPr>
          <a:xfrm>
            <a:off x="827584" y="1825625"/>
            <a:ext cx="7846640" cy="3619599"/>
          </a:xfrm>
        </p:spPr>
        <p:txBody>
          <a:bodyPr rtlCol="0">
            <a:normAutofit/>
          </a:bodyPr>
          <a:lstStyle/>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Self-directed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Holistic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Adventurous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Role of the adult</a:t>
            </a:r>
          </a:p>
          <a:p>
            <a:pPr eaLnBrk="1" hangingPunct="1">
              <a:defRPr/>
            </a:pPr>
            <a:endParaRPr lang="en-US" dirty="0"/>
          </a:p>
        </p:txBody>
      </p:sp>
      <p:sp>
        <p:nvSpPr>
          <p:cNvPr id="2" name="TextBox 1">
            <a:extLst>
              <a:ext uri="{FF2B5EF4-FFF2-40B4-BE49-F238E27FC236}">
                <a16:creationId xmlns:a16="http://schemas.microsoft.com/office/drawing/2014/main" id="{A5AB0311-1B93-67B3-0C6E-D73BBA005876}"/>
              </a:ext>
            </a:extLst>
          </p:cNvPr>
          <p:cNvSpPr txBox="1"/>
          <p:nvPr/>
        </p:nvSpPr>
        <p:spPr>
          <a:xfrm>
            <a:off x="755576" y="643019"/>
            <a:ext cx="2416111"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Objectives</a:t>
            </a:r>
            <a:endParaRPr lang="en-US" sz="4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Content Placeholder 3">
            <a:extLst>
              <a:ext uri="{FF2B5EF4-FFF2-40B4-BE49-F238E27FC236}">
                <a16:creationId xmlns:a16="http://schemas.microsoft.com/office/drawing/2014/main" id="{CE05717A-9708-F6D3-F314-03648665197E}"/>
              </a:ext>
            </a:extLst>
          </p:cNvPr>
          <p:cNvSpPr>
            <a:spLocks noGrp="1" noChangeArrowheads="1"/>
          </p:cNvSpPr>
          <p:nvPr>
            <p:ph sz="quarter" idx="4"/>
          </p:nvPr>
        </p:nvSpPr>
        <p:spPr>
          <a:xfrm>
            <a:off x="683568" y="2133600"/>
            <a:ext cx="3887788" cy="3684588"/>
          </a:xfrm>
        </p:spPr>
        <p:txBody>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Freely chosen</a:t>
            </a:r>
          </a:p>
          <a:p>
            <a:pPr eaLnBrk="1" hangingPunct="1"/>
            <a:r>
              <a:rPr lang="en-GB" altLang="en-US" sz="2800" dirty="0">
                <a:solidFill>
                  <a:srgbClr val="0070C0"/>
                </a:solidFill>
                <a:latin typeface="Calibri" panose="020F0502020204030204" pitchFamily="34" charset="0"/>
                <a:cs typeface="Calibri" panose="020F0502020204030204" pitchFamily="34" charset="0"/>
              </a:rPr>
              <a:t>Child led</a:t>
            </a:r>
          </a:p>
          <a:p>
            <a:pPr eaLnBrk="1" hangingPunct="1"/>
            <a:r>
              <a:rPr lang="en-GB" altLang="en-US" sz="2800" dirty="0">
                <a:solidFill>
                  <a:srgbClr val="0070C0"/>
                </a:solidFill>
                <a:latin typeface="Calibri" panose="020F0502020204030204" pitchFamily="34" charset="0"/>
                <a:cs typeface="Calibri" panose="020F0502020204030204" pitchFamily="34" charset="0"/>
              </a:rPr>
              <a:t>Intrinsically motivated</a:t>
            </a:r>
          </a:p>
          <a:p>
            <a:pPr eaLnBrk="1" hangingPunct="1"/>
            <a:r>
              <a:rPr lang="en-GB" altLang="en-US" sz="2800" dirty="0">
                <a:solidFill>
                  <a:srgbClr val="0070C0"/>
                </a:solidFill>
                <a:latin typeface="Calibri" panose="020F0502020204030204" pitchFamily="34" charset="0"/>
                <a:cs typeface="Calibri" panose="020F0502020204030204" pitchFamily="34" charset="0"/>
              </a:rPr>
              <a:t>Has no specific goal</a:t>
            </a:r>
          </a:p>
          <a:p>
            <a:pPr eaLnBrk="1" hangingPunct="1"/>
            <a:r>
              <a:rPr lang="en-GB" altLang="en-US" sz="2800" dirty="0">
                <a:solidFill>
                  <a:srgbClr val="0070C0"/>
                </a:solidFill>
                <a:latin typeface="Calibri" panose="020F0502020204030204" pitchFamily="34" charset="0"/>
                <a:cs typeface="Calibri" panose="020F0502020204030204" pitchFamily="34" charset="0"/>
              </a:rPr>
              <a:t>Natural</a:t>
            </a:r>
          </a:p>
          <a:p>
            <a:pPr eaLnBrk="1" hangingPunct="1"/>
            <a:endParaRPr lang="en-GB" altLang="en-US" dirty="0"/>
          </a:p>
        </p:txBody>
      </p:sp>
      <p:sp>
        <p:nvSpPr>
          <p:cNvPr id="2" name="TextBox 1">
            <a:extLst>
              <a:ext uri="{FF2B5EF4-FFF2-40B4-BE49-F238E27FC236}">
                <a16:creationId xmlns:a16="http://schemas.microsoft.com/office/drawing/2014/main" id="{CBB6A03C-64BD-C58A-D137-8A8E40E686C7}"/>
              </a:ext>
            </a:extLst>
          </p:cNvPr>
          <p:cNvSpPr txBox="1"/>
          <p:nvPr/>
        </p:nvSpPr>
        <p:spPr>
          <a:xfrm>
            <a:off x="683568" y="685869"/>
            <a:ext cx="3851824"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Self directed play</a:t>
            </a:r>
            <a:endParaRPr lang="en-US" sz="4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5D85A2D-D7F3-41FB-D634-F7D63566E4B8}"/>
              </a:ext>
            </a:extLst>
          </p:cNvPr>
          <p:cNvSpPr>
            <a:spLocks noGrp="1" noChangeArrowheads="1"/>
          </p:cNvSpPr>
          <p:nvPr>
            <p:ph type="title"/>
          </p:nvPr>
        </p:nvSpPr>
        <p:spPr>
          <a:xfrm>
            <a:off x="179388" y="0"/>
            <a:ext cx="7886700" cy="1325563"/>
          </a:xfrm>
        </p:spPr>
        <p:txBody>
          <a:bodyPr/>
          <a:lstStyle/>
          <a:p>
            <a:pPr eaLnBrk="1" hangingPunct="1"/>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Self-directed play</a:t>
            </a:r>
          </a:p>
        </p:txBody>
      </p:sp>
      <p:pic>
        <p:nvPicPr>
          <p:cNvPr id="2" name="Online Media 1" title="02 The role of adults">
            <a:hlinkClick r:id="" action="ppaction://media"/>
            <a:extLst>
              <a:ext uri="{FF2B5EF4-FFF2-40B4-BE49-F238E27FC236}">
                <a16:creationId xmlns:a16="http://schemas.microsoft.com/office/drawing/2014/main" id="{6CBEA844-235A-4B1D-7F8E-EED163EBE7CA}"/>
              </a:ext>
            </a:extLst>
          </p:cNvPr>
          <p:cNvPicPr>
            <a:picLocks noGrp="1" noRot="1" noChangeAspect="1"/>
          </p:cNvPicPr>
          <p:nvPr>
            <p:ph sz="half" idx="2"/>
            <a:videoFile r:link="rId1"/>
          </p:nvPr>
        </p:nvPicPr>
        <p:blipFill>
          <a:blip r:embed="rId4"/>
          <a:stretch>
            <a:fillRect/>
          </a:stretch>
        </p:blipFill>
        <p:spPr>
          <a:xfrm>
            <a:off x="827088" y="1328738"/>
            <a:ext cx="7632700" cy="431323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C898592F-4DD4-559A-A0B5-37175A81FA91}"/>
              </a:ext>
            </a:extLst>
          </p:cNvPr>
          <p:cNvSpPr>
            <a:spLocks noGrp="1"/>
          </p:cNvSpPr>
          <p:nvPr>
            <p:ph sz="half" idx="2"/>
          </p:nvPr>
        </p:nvSpPr>
        <p:spPr>
          <a:xfrm>
            <a:off x="611560" y="1825625"/>
            <a:ext cx="7903790" cy="4351338"/>
          </a:xfrm>
        </p:spPr>
        <p:txBody>
          <a:bodyPr/>
          <a:lstStyle/>
          <a:p>
            <a:r>
              <a:rPr lang="en-GB" dirty="0">
                <a:solidFill>
                  <a:srgbClr val="0070C0"/>
                </a:solidFill>
                <a:latin typeface="Calibri" panose="020F0502020204030204" pitchFamily="34" charset="0"/>
                <a:cs typeface="Calibri" panose="020F0502020204030204" pitchFamily="34" charset="0"/>
              </a:rPr>
              <a:t>Let’s Play..</a:t>
            </a:r>
          </a:p>
          <a:p>
            <a:pPr marL="0" indent="0">
              <a:buNone/>
            </a:pPr>
            <a:r>
              <a:rPr lang="en-GB" dirty="0">
                <a:solidFill>
                  <a:srgbClr val="0070C0"/>
                </a:solidFill>
                <a:latin typeface="Calibri" panose="020F0502020204030204" pitchFamily="34" charset="0"/>
                <a:cs typeface="Calibri" panose="020F0502020204030204" pitchFamily="34" charset="0"/>
              </a:rPr>
              <a:t>Tea set</a:t>
            </a:r>
          </a:p>
          <a:p>
            <a:pPr marL="0" indent="0">
              <a:buNone/>
            </a:pPr>
            <a:r>
              <a:rPr lang="en-GB" dirty="0">
                <a:solidFill>
                  <a:srgbClr val="0070C0"/>
                </a:solidFill>
                <a:latin typeface="Calibri" panose="020F0502020204030204" pitchFamily="34" charset="0"/>
                <a:cs typeface="Calibri" panose="020F0502020204030204" pitchFamily="34" charset="0"/>
              </a:rPr>
              <a:t>Modelling clay</a:t>
            </a:r>
          </a:p>
          <a:p>
            <a:pPr marL="0" indent="0">
              <a:buNone/>
            </a:pPr>
            <a:r>
              <a:rPr lang="en-GB" dirty="0">
                <a:solidFill>
                  <a:srgbClr val="0070C0"/>
                </a:solidFill>
                <a:latin typeface="Calibri" panose="020F0502020204030204" pitchFamily="34" charset="0"/>
                <a:cs typeface="Calibri" panose="020F0502020204030204" pitchFamily="34" charset="0"/>
              </a:rPr>
              <a:t>Story sacks</a:t>
            </a:r>
          </a:p>
          <a:p>
            <a:pPr marL="0" indent="0">
              <a:buNone/>
            </a:pPr>
            <a:r>
              <a:rPr lang="en-GB" dirty="0">
                <a:solidFill>
                  <a:srgbClr val="0070C0"/>
                </a:solidFill>
                <a:latin typeface="Calibri" panose="020F0502020204030204" pitchFamily="34" charset="0"/>
                <a:cs typeface="Calibri" panose="020F0502020204030204" pitchFamily="34" charset="0"/>
              </a:rPr>
              <a:t>Sand pit</a:t>
            </a:r>
          </a:p>
          <a:p>
            <a:pPr marL="0" indent="0">
              <a:buNone/>
            </a:pPr>
            <a:r>
              <a:rPr lang="en-GB" dirty="0">
                <a:solidFill>
                  <a:srgbClr val="0070C0"/>
                </a:solidFill>
                <a:latin typeface="Calibri" panose="020F0502020204030204" pitchFamily="34" charset="0"/>
                <a:cs typeface="Calibri" panose="020F0502020204030204" pitchFamily="34" charset="0"/>
              </a:rPr>
              <a:t>Lego</a:t>
            </a:r>
          </a:p>
          <a:p>
            <a:pPr marL="0" indent="0">
              <a:buNone/>
            </a:pPr>
            <a:endParaRPr lang="en-US" dirty="0">
              <a:solidFill>
                <a:srgbClr val="0070C0"/>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990C5CAF-9B61-1E37-1CEE-0B40F5E99A44}"/>
              </a:ext>
            </a:extLst>
          </p:cNvPr>
          <p:cNvSpPr txBox="1"/>
          <p:nvPr/>
        </p:nvSpPr>
        <p:spPr>
          <a:xfrm>
            <a:off x="467544" y="327094"/>
            <a:ext cx="3297569" cy="707886"/>
          </a:xfrm>
          <a:prstGeom prst="rect">
            <a:avLst/>
          </a:prstGeom>
          <a:noFill/>
        </p:spPr>
        <p:txBody>
          <a:bodyPr wrap="none" rtlCol="0">
            <a:spAutoFit/>
          </a:bodyPr>
          <a:lstStyle/>
          <a:p>
            <a:r>
              <a:rPr lang="en-GB" sz="4000" b="1" dirty="0">
                <a:solidFill>
                  <a:srgbClr val="0070C0"/>
                </a:solidFill>
                <a:latin typeface="Calibri" panose="020F0502020204030204" pitchFamily="34" charset="0"/>
                <a:cs typeface="Calibri" panose="020F0502020204030204" pitchFamily="34" charset="0"/>
              </a:rPr>
              <a:t>Play workshop</a:t>
            </a:r>
            <a:endParaRPr lang="en-US" sz="4000" dirty="0"/>
          </a:p>
        </p:txBody>
      </p:sp>
    </p:spTree>
    <p:extLst>
      <p:ext uri="{BB962C8B-B14F-4D97-AF65-F5344CB8AC3E}">
        <p14:creationId xmlns:p14="http://schemas.microsoft.com/office/powerpoint/2010/main" val="2333037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1046-F505-919D-B69F-A3DECF98B664}"/>
              </a:ext>
            </a:extLst>
          </p:cNvPr>
          <p:cNvSpPr>
            <a:spLocks noGrp="1"/>
          </p:cNvSpPr>
          <p:nvPr>
            <p:ph type="title"/>
          </p:nvPr>
        </p:nvSpPr>
        <p:spPr/>
        <p:txBody>
          <a:bodyPr/>
          <a:lstStyle/>
          <a:p>
            <a:r>
              <a:rPr lang="en-GB" sz="4000" b="1" dirty="0">
                <a:solidFill>
                  <a:srgbClr val="0070C0"/>
                </a:solidFill>
                <a:latin typeface="Calibri" panose="020F0502020204030204" pitchFamily="34" charset="0"/>
                <a:cs typeface="Calibri" panose="020F0502020204030204" pitchFamily="34" charset="0"/>
              </a:rPr>
              <a:t>What were you drawn to?</a:t>
            </a:r>
            <a:endParaRPr lang="en-US" sz="4000" b="1"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CB6A641-C025-5739-EF36-006D670D1E25}"/>
              </a:ext>
            </a:extLst>
          </p:cNvPr>
          <p:cNvSpPr>
            <a:spLocks noGrp="1"/>
          </p:cNvSpPr>
          <p:nvPr>
            <p:ph sz="half" idx="2"/>
          </p:nvPr>
        </p:nvSpPr>
        <p:spPr>
          <a:xfrm>
            <a:off x="628650" y="1825625"/>
            <a:ext cx="7886700" cy="4351338"/>
          </a:xfrm>
        </p:spPr>
        <p:txBody>
          <a:bodyPr/>
          <a:lstStyle/>
          <a:p>
            <a:pPr marL="0" indent="0">
              <a:buNone/>
            </a:pPr>
            <a:r>
              <a:rPr lang="en-GB" dirty="0">
                <a:solidFill>
                  <a:srgbClr val="0070C0"/>
                </a:solidFill>
                <a:latin typeface="Calibri" panose="020F0502020204030204" pitchFamily="34" charset="0"/>
                <a:cs typeface="Calibri" panose="020F0502020204030204" pitchFamily="34" charset="0"/>
              </a:rPr>
              <a:t>Why? Was it..</a:t>
            </a:r>
          </a:p>
          <a:p>
            <a:r>
              <a:rPr lang="en-GB" dirty="0">
                <a:solidFill>
                  <a:srgbClr val="0070C0"/>
                </a:solidFill>
                <a:latin typeface="Calibri" panose="020F0502020204030204" pitchFamily="34" charset="0"/>
                <a:cs typeface="Calibri" panose="020F0502020204030204" pitchFamily="34" charset="0"/>
              </a:rPr>
              <a:t>The texture of it</a:t>
            </a:r>
          </a:p>
          <a:p>
            <a:r>
              <a:rPr lang="en-GB" dirty="0">
                <a:solidFill>
                  <a:srgbClr val="0070C0"/>
                </a:solidFill>
                <a:latin typeface="Calibri" panose="020F0502020204030204" pitchFamily="34" charset="0"/>
                <a:cs typeface="Calibri" panose="020F0502020204030204" pitchFamily="34" charset="0"/>
              </a:rPr>
              <a:t>The colour </a:t>
            </a:r>
          </a:p>
          <a:p>
            <a:r>
              <a:rPr lang="en-GB" dirty="0">
                <a:solidFill>
                  <a:srgbClr val="0070C0"/>
                </a:solidFill>
                <a:latin typeface="Calibri" panose="020F0502020204030204" pitchFamily="34" charset="0"/>
                <a:cs typeface="Calibri" panose="020F0502020204030204" pitchFamily="34" charset="0"/>
              </a:rPr>
              <a:t>Your interests</a:t>
            </a:r>
          </a:p>
          <a:p>
            <a:r>
              <a:rPr lang="en-GB" dirty="0">
                <a:solidFill>
                  <a:srgbClr val="0070C0"/>
                </a:solidFill>
                <a:latin typeface="Calibri" panose="020F0502020204030204" pitchFamily="34" charset="0"/>
                <a:cs typeface="Calibri" panose="020F0502020204030204" pitchFamily="34" charset="0"/>
              </a:rPr>
              <a:t>It allows freedom</a:t>
            </a:r>
          </a:p>
          <a:p>
            <a:r>
              <a:rPr lang="en-GB" dirty="0">
                <a:solidFill>
                  <a:srgbClr val="0070C0"/>
                </a:solidFill>
                <a:latin typeface="Calibri" panose="020F0502020204030204" pitchFamily="34" charset="0"/>
                <a:cs typeface="Calibri" panose="020F0502020204030204" pitchFamily="34" charset="0"/>
              </a:rPr>
              <a:t>It’s something new</a:t>
            </a:r>
            <a:endParaRPr lang="en-US"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51650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F966-303A-F5D1-0392-83B3ABFA6F65}"/>
              </a:ext>
            </a:extLst>
          </p:cNvPr>
          <p:cNvSpPr>
            <a:spLocks noGrp="1"/>
          </p:cNvSpPr>
          <p:nvPr>
            <p:ph type="title"/>
          </p:nvPr>
        </p:nvSpPr>
        <p:spPr/>
        <p:txBody>
          <a:bodyPr/>
          <a:lstStyle/>
          <a:p>
            <a:br>
              <a:rPr lang="en-GB" sz="4000" b="1" dirty="0">
                <a:latin typeface="Calibri" panose="020F0502020204030204" pitchFamily="34" charset="0"/>
                <a:cs typeface="Calibri" panose="020F0502020204030204" pitchFamily="34" charset="0"/>
              </a:rPr>
            </a:br>
            <a:r>
              <a:rPr lang="en-GB" sz="4000" b="1" dirty="0">
                <a:solidFill>
                  <a:srgbClr val="0070C0"/>
                </a:solidFill>
                <a:latin typeface="Calibri" panose="020F0502020204030204" pitchFamily="34" charset="0"/>
                <a:cs typeface="Calibri" panose="020F0502020204030204" pitchFamily="34" charset="0"/>
              </a:rPr>
              <a:t>How did it make you feel?</a:t>
            </a:r>
            <a:endParaRPr lang="en-US" sz="4000" b="1"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2EE0514-B322-DBFC-9FFE-4B72E9105B33}"/>
              </a:ext>
            </a:extLst>
          </p:cNvPr>
          <p:cNvSpPr>
            <a:spLocks noGrp="1"/>
          </p:cNvSpPr>
          <p:nvPr>
            <p:ph sz="half" idx="2"/>
          </p:nvPr>
        </p:nvSpPr>
        <p:spPr>
          <a:xfrm>
            <a:off x="539552" y="1825625"/>
            <a:ext cx="7975798" cy="4351338"/>
          </a:xfrm>
        </p:spPr>
        <p:txBody>
          <a:bodyPr/>
          <a:lstStyle/>
          <a:p>
            <a:r>
              <a:rPr lang="en-GB" dirty="0">
                <a:solidFill>
                  <a:srgbClr val="0070C0"/>
                </a:solidFill>
                <a:latin typeface="Calibri" panose="020F0502020204030204" pitchFamily="34" charset="0"/>
                <a:cs typeface="Calibri" panose="020F0502020204030204" pitchFamily="34" charset="0"/>
              </a:rPr>
              <a:t>Happy</a:t>
            </a:r>
          </a:p>
          <a:p>
            <a:r>
              <a:rPr lang="en-GB" dirty="0">
                <a:solidFill>
                  <a:srgbClr val="0070C0"/>
                </a:solidFill>
                <a:latin typeface="Calibri" panose="020F0502020204030204" pitchFamily="34" charset="0"/>
                <a:cs typeface="Calibri" panose="020F0502020204030204" pitchFamily="34" charset="0"/>
              </a:rPr>
              <a:t>Excited</a:t>
            </a:r>
          </a:p>
          <a:p>
            <a:r>
              <a:rPr lang="en-GB" dirty="0">
                <a:solidFill>
                  <a:srgbClr val="0070C0"/>
                </a:solidFill>
                <a:latin typeface="Calibri" panose="020F0502020204030204" pitchFamily="34" charset="0"/>
                <a:cs typeface="Calibri" panose="020F0502020204030204" pitchFamily="34" charset="0"/>
              </a:rPr>
              <a:t>Motivated</a:t>
            </a:r>
          </a:p>
          <a:p>
            <a:r>
              <a:rPr lang="en-GB" dirty="0">
                <a:solidFill>
                  <a:srgbClr val="0070C0"/>
                </a:solidFill>
                <a:latin typeface="Calibri" panose="020F0502020204030204" pitchFamily="34" charset="0"/>
                <a:cs typeface="Calibri" panose="020F0502020204030204" pitchFamily="34" charset="0"/>
              </a:rPr>
              <a:t>Confused</a:t>
            </a:r>
          </a:p>
          <a:p>
            <a:r>
              <a:rPr lang="en-GB" dirty="0">
                <a:solidFill>
                  <a:srgbClr val="0070C0"/>
                </a:solidFill>
                <a:latin typeface="Calibri" panose="020F0502020204030204" pitchFamily="34" charset="0"/>
                <a:cs typeface="Calibri" panose="020F0502020204030204" pitchFamily="34" charset="0"/>
              </a:rPr>
              <a:t>Interested</a:t>
            </a:r>
          </a:p>
          <a:p>
            <a:r>
              <a:rPr lang="en-GB" dirty="0">
                <a:solidFill>
                  <a:srgbClr val="0070C0"/>
                </a:solidFill>
                <a:latin typeface="Calibri" panose="020F0502020204030204" pitchFamily="34" charset="0"/>
                <a:cs typeface="Calibri" panose="020F0502020204030204" pitchFamily="34" charset="0"/>
              </a:rPr>
              <a:t>Frustrated</a:t>
            </a:r>
          </a:p>
          <a:p>
            <a:r>
              <a:rPr lang="en-GB" dirty="0">
                <a:solidFill>
                  <a:srgbClr val="0070C0"/>
                </a:solidFill>
                <a:latin typeface="Calibri" panose="020F0502020204030204" pitchFamily="34" charset="0"/>
                <a:cs typeface="Calibri" panose="020F0502020204030204" pitchFamily="34" charset="0"/>
              </a:rPr>
              <a:t>Free</a:t>
            </a:r>
            <a:endParaRPr lang="en-US"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71489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8412D-106C-0DDA-B933-FF83D93DCAA0}"/>
              </a:ext>
            </a:extLst>
          </p:cNvPr>
          <p:cNvSpPr>
            <a:spLocks noGrp="1"/>
          </p:cNvSpPr>
          <p:nvPr>
            <p:ph type="title"/>
          </p:nvPr>
        </p:nvSpPr>
        <p:spPr/>
        <p:txBody>
          <a:bodyPr/>
          <a:lstStyle/>
          <a:p>
            <a:br>
              <a:rPr lang="en-GB" sz="4800" b="1" dirty="0">
                <a:latin typeface="Calibri" panose="020F0502020204030204" pitchFamily="34" charset="0"/>
                <a:cs typeface="Calibri" panose="020F0502020204030204" pitchFamily="34" charset="0"/>
              </a:rPr>
            </a:br>
            <a:r>
              <a:rPr lang="en-GB" sz="4800" b="1" dirty="0">
                <a:solidFill>
                  <a:srgbClr val="0070C0"/>
                </a:solidFill>
                <a:latin typeface="Calibri" panose="020F0502020204030204" pitchFamily="34" charset="0"/>
                <a:cs typeface="Calibri" panose="020F0502020204030204" pitchFamily="34" charset="0"/>
              </a:rPr>
              <a:t>Why is self-directed play important?</a:t>
            </a:r>
            <a:endParaRPr lang="en-US" sz="4800" b="1"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867CA1C6-991E-9E49-73A9-C27D29FC2A3C}"/>
              </a:ext>
            </a:extLst>
          </p:cNvPr>
          <p:cNvSpPr>
            <a:spLocks noGrp="1"/>
          </p:cNvSpPr>
          <p:nvPr>
            <p:ph sz="half" idx="2"/>
          </p:nvPr>
        </p:nvSpPr>
        <p:spPr>
          <a:xfrm>
            <a:off x="323528" y="2132855"/>
            <a:ext cx="8439794" cy="3331567"/>
          </a:xfrm>
        </p:spPr>
        <p:txBody>
          <a:bodyPr/>
          <a:lstStyle/>
          <a:p>
            <a:r>
              <a:rPr lang="en-GB" sz="4000" dirty="0">
                <a:solidFill>
                  <a:srgbClr val="0070C0"/>
                </a:solidFill>
                <a:latin typeface="Calibri" panose="020F0502020204030204" pitchFamily="34" charset="0"/>
                <a:cs typeface="Calibri" panose="020F0502020204030204" pitchFamily="34" charset="0"/>
              </a:rPr>
              <a:t>Now you’ve experienced it for yourself, consider why it is important for children to choose their own play.</a:t>
            </a:r>
            <a:endParaRPr lang="en-US" sz="4000"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23176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Content Placeholder 4">
            <a:extLst>
              <a:ext uri="{FF2B5EF4-FFF2-40B4-BE49-F238E27FC236}">
                <a16:creationId xmlns:a16="http://schemas.microsoft.com/office/drawing/2014/main" id="{09E58C3A-D7AE-A432-19B3-64322DA0FB8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448643" y="404664"/>
            <a:ext cx="6246713" cy="4725738"/>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Content Placeholder 4">
            <a:extLst>
              <a:ext uri="{FF2B5EF4-FFF2-40B4-BE49-F238E27FC236}">
                <a16:creationId xmlns:a16="http://schemas.microsoft.com/office/drawing/2014/main" id="{28C14662-658E-DBA7-947D-473180C8BFE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14587" y="260648"/>
            <a:ext cx="6714826" cy="500305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Content Placeholder 6">
            <a:extLst>
              <a:ext uri="{FF2B5EF4-FFF2-40B4-BE49-F238E27FC236}">
                <a16:creationId xmlns:a16="http://schemas.microsoft.com/office/drawing/2014/main" id="{A488F890-D50A-74F9-EBD2-CCB9F2C7D78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179513" y="260350"/>
            <a:ext cx="6784975" cy="510540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 FULL day Of Toddler Play | Montessori &amp; Open Ended Child Led Play">
            <a:hlinkClick r:id="" action="ppaction://media"/>
            <a:extLst>
              <a:ext uri="{FF2B5EF4-FFF2-40B4-BE49-F238E27FC236}">
                <a16:creationId xmlns:a16="http://schemas.microsoft.com/office/drawing/2014/main" id="{A011F8A0-4885-85ED-DED5-FC2FE8425FE8}"/>
              </a:ext>
            </a:extLst>
          </p:cNvPr>
          <p:cNvPicPr>
            <a:picLocks noGrp="1" noRot="1" noChangeAspect="1"/>
          </p:cNvPicPr>
          <p:nvPr>
            <p:ph sz="half" idx="1"/>
            <a:videoFile r:link="rId1"/>
          </p:nvPr>
        </p:nvPicPr>
        <p:blipFill>
          <a:blip r:embed="rId4"/>
          <a:stretch>
            <a:fillRect/>
          </a:stretch>
        </p:blipFill>
        <p:spPr>
          <a:xfrm>
            <a:off x="263525" y="476250"/>
            <a:ext cx="8616950" cy="4848225"/>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Content Placeholder 4">
            <a:extLst>
              <a:ext uri="{FF2B5EF4-FFF2-40B4-BE49-F238E27FC236}">
                <a16:creationId xmlns:a16="http://schemas.microsoft.com/office/drawing/2014/main" id="{B6D1F5FD-5B6A-05B2-71F3-4B2270056C7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26853" y="115888"/>
            <a:ext cx="6936085" cy="511331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Content Placeholder 4">
            <a:extLst>
              <a:ext uri="{FF2B5EF4-FFF2-40B4-BE49-F238E27FC236}">
                <a16:creationId xmlns:a16="http://schemas.microsoft.com/office/drawing/2014/main" id="{7264B18E-61EB-475F-0AFD-B40B4B02A55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024393" y="115889"/>
            <a:ext cx="7165520" cy="5329336"/>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Content Placeholder 3">
            <a:extLst>
              <a:ext uri="{FF2B5EF4-FFF2-40B4-BE49-F238E27FC236}">
                <a16:creationId xmlns:a16="http://schemas.microsoft.com/office/drawing/2014/main" id="{3EC100D1-B983-AA4F-6B2F-E7F78CAFD148}"/>
              </a:ext>
            </a:extLst>
          </p:cNvPr>
          <p:cNvSpPr>
            <a:spLocks noGrp="1" noChangeArrowheads="1"/>
          </p:cNvSpPr>
          <p:nvPr>
            <p:ph sz="half" idx="2"/>
          </p:nvPr>
        </p:nvSpPr>
        <p:spPr>
          <a:xfrm>
            <a:off x="467544" y="1700808"/>
            <a:ext cx="8263081" cy="4339679"/>
          </a:xfrm>
        </p:spPr>
        <p:txBody>
          <a:bodyPr/>
          <a:lstStyle/>
          <a:p>
            <a:pPr marL="0" indent="0" eaLnBrk="1" hangingPunct="1">
              <a:buNone/>
            </a:pPr>
            <a:r>
              <a:rPr lang="en-GB" altLang="en-US" sz="2000" dirty="0">
                <a:solidFill>
                  <a:srgbClr val="0070C0"/>
                </a:solidFill>
                <a:latin typeface="Calibri" panose="020F0502020204030204" pitchFamily="34" charset="0"/>
                <a:cs typeface="Calibri" panose="020F0502020204030204" pitchFamily="34" charset="0"/>
              </a:rPr>
              <a:t>So what does self-directed play feel like and why is it important for children?</a:t>
            </a:r>
          </a:p>
          <a:p>
            <a:pPr eaLnBrk="1" hangingPunct="1"/>
            <a:r>
              <a:rPr lang="en-GB" altLang="en-US" sz="2000" dirty="0">
                <a:solidFill>
                  <a:srgbClr val="0070C0"/>
                </a:solidFill>
                <a:latin typeface="Calibri" panose="020F0502020204030204" pitchFamily="34" charset="0"/>
                <a:cs typeface="Calibri" panose="020F0502020204030204" pitchFamily="34" charset="0"/>
              </a:rPr>
              <a:t>Sense of freedom</a:t>
            </a:r>
          </a:p>
          <a:p>
            <a:pPr eaLnBrk="1" hangingPunct="1"/>
            <a:r>
              <a:rPr lang="en-GB" altLang="en-US" sz="2000" dirty="0">
                <a:solidFill>
                  <a:srgbClr val="0070C0"/>
                </a:solidFill>
                <a:latin typeface="Calibri" panose="020F0502020204030204" pitchFamily="34" charset="0"/>
                <a:cs typeface="Calibri" panose="020F0502020204030204" pitchFamily="34" charset="0"/>
              </a:rPr>
              <a:t>Control of their own movement </a:t>
            </a:r>
          </a:p>
          <a:p>
            <a:pPr eaLnBrk="1" hangingPunct="1"/>
            <a:r>
              <a:rPr lang="en-GB" altLang="en-US" sz="2000" dirty="0">
                <a:solidFill>
                  <a:srgbClr val="0070C0"/>
                </a:solidFill>
                <a:latin typeface="Calibri" panose="020F0502020204030204" pitchFamily="34" charset="0"/>
                <a:cs typeface="Calibri" panose="020F0502020204030204" pitchFamily="34" charset="0"/>
              </a:rPr>
              <a:t>Exploration of their own limits</a:t>
            </a:r>
          </a:p>
          <a:p>
            <a:pPr eaLnBrk="1" hangingPunct="1"/>
            <a:r>
              <a:rPr lang="en-GB" altLang="en-US" sz="2000" dirty="0">
                <a:solidFill>
                  <a:srgbClr val="0070C0"/>
                </a:solidFill>
                <a:latin typeface="Calibri" panose="020F0502020204030204" pitchFamily="34" charset="0"/>
                <a:cs typeface="Calibri" panose="020F0502020204030204" pitchFamily="34" charset="0"/>
              </a:rPr>
              <a:t>Independence</a:t>
            </a:r>
          </a:p>
          <a:p>
            <a:pPr eaLnBrk="1" hangingPunct="1"/>
            <a:r>
              <a:rPr lang="en-GB" altLang="en-US" sz="2000" dirty="0">
                <a:solidFill>
                  <a:srgbClr val="0070C0"/>
                </a:solidFill>
                <a:latin typeface="Calibri" panose="020F0502020204030204" pitchFamily="34" charset="0"/>
                <a:cs typeface="Calibri" panose="020F0502020204030204" pitchFamily="34" charset="0"/>
              </a:rPr>
              <a:t>Continuous decision making</a:t>
            </a:r>
          </a:p>
          <a:p>
            <a:pPr eaLnBrk="1" hangingPunct="1"/>
            <a:r>
              <a:rPr lang="en-GB" altLang="en-US" sz="2000" dirty="0">
                <a:solidFill>
                  <a:srgbClr val="0070C0"/>
                </a:solidFill>
                <a:latin typeface="Calibri" panose="020F0502020204030204" pitchFamily="34" charset="0"/>
                <a:cs typeface="Calibri" panose="020F0502020204030204" pitchFamily="34" charset="0"/>
              </a:rPr>
              <a:t>Can boost self-esteem</a:t>
            </a:r>
          </a:p>
          <a:p>
            <a:pPr eaLnBrk="1" hangingPunct="1"/>
            <a:endParaRPr lang="en-GB" altLang="en-US" dirty="0"/>
          </a:p>
        </p:txBody>
      </p:sp>
      <p:sp>
        <p:nvSpPr>
          <p:cNvPr id="2" name="TextBox 1">
            <a:extLst>
              <a:ext uri="{FF2B5EF4-FFF2-40B4-BE49-F238E27FC236}">
                <a16:creationId xmlns:a16="http://schemas.microsoft.com/office/drawing/2014/main" id="{E4313A1B-A27D-A723-A28A-19AA2B6ABA4E}"/>
              </a:ext>
            </a:extLst>
          </p:cNvPr>
          <p:cNvSpPr txBox="1"/>
          <p:nvPr/>
        </p:nvSpPr>
        <p:spPr>
          <a:xfrm>
            <a:off x="539552" y="548680"/>
            <a:ext cx="7884272"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Self-directed play</a:t>
            </a:r>
            <a:endParaRPr lang="en-US" sz="4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2" name="Content Placeholder 3">
            <a:extLst>
              <a:ext uri="{FF2B5EF4-FFF2-40B4-BE49-F238E27FC236}">
                <a16:creationId xmlns:a16="http://schemas.microsoft.com/office/drawing/2014/main" id="{2B680C0F-6258-230A-E600-967FFD707BA2}"/>
              </a:ext>
            </a:extLst>
          </p:cNvPr>
          <p:cNvSpPr>
            <a:spLocks noGrp="1" noChangeArrowheads="1"/>
          </p:cNvSpPr>
          <p:nvPr>
            <p:ph sz="half" idx="2"/>
          </p:nvPr>
        </p:nvSpPr>
        <p:spPr>
          <a:xfrm>
            <a:off x="467544" y="1773239"/>
            <a:ext cx="7920880" cy="3394496"/>
          </a:xfrm>
        </p:spPr>
        <p:txBody>
          <a:bodyPr rtlCol="0">
            <a:normAutofit/>
          </a:bodyPr>
          <a:lstStyle/>
          <a:p>
            <a:pPr marL="0" indent="0" eaLnBrk="1" hangingPunct="1">
              <a:buFont typeface="Arial" panose="020B0604020202020204" pitchFamily="34" charset="0"/>
              <a:buNone/>
              <a:defRPr/>
            </a:pPr>
            <a:r>
              <a:rPr lang="en-GB" altLang="en-US" sz="2800" dirty="0">
                <a:solidFill>
                  <a:srgbClr val="0070C0"/>
                </a:solidFill>
                <a:latin typeface="Calibri" panose="020F0502020204030204" pitchFamily="34" charset="0"/>
                <a:cs typeface="Calibri" panose="020F0502020204030204" pitchFamily="34" charset="0"/>
              </a:rPr>
              <a:t>Other elements for successful self-directed play:</a:t>
            </a:r>
          </a:p>
          <a:p>
            <a:pPr eaLnBrk="1" hangingPunct="1">
              <a:defRPr/>
            </a:pPr>
            <a:r>
              <a:rPr lang="en-GB" altLang="en-US" sz="2800" dirty="0">
                <a:solidFill>
                  <a:srgbClr val="0070C0"/>
                </a:solidFill>
                <a:latin typeface="Calibri" panose="020F0502020204030204" pitchFamily="34" charset="0"/>
                <a:cs typeface="Calibri" panose="020F0502020204030204" pitchFamily="34" charset="0"/>
              </a:rPr>
              <a:t>Knowledgeable adults/practitioners</a:t>
            </a:r>
          </a:p>
          <a:p>
            <a:pPr eaLnBrk="1" hangingPunct="1">
              <a:defRPr/>
            </a:pPr>
            <a:r>
              <a:rPr lang="en-GB" altLang="en-US" sz="2800" dirty="0">
                <a:solidFill>
                  <a:srgbClr val="0070C0"/>
                </a:solidFill>
                <a:latin typeface="Calibri" panose="020F0502020204030204" pitchFamily="34" charset="0"/>
                <a:cs typeface="Calibri" panose="020F0502020204030204" pitchFamily="34" charset="0"/>
              </a:rPr>
              <a:t>The setting/environment – indoors and outdoors</a:t>
            </a:r>
          </a:p>
          <a:p>
            <a:pPr eaLnBrk="1" hangingPunct="1">
              <a:defRPr/>
            </a:pPr>
            <a:r>
              <a:rPr lang="en-GB" altLang="en-US" sz="2800" dirty="0">
                <a:solidFill>
                  <a:srgbClr val="0070C0"/>
                </a:solidFill>
                <a:latin typeface="Calibri" panose="020F0502020204030204" pitchFamily="34" charset="0"/>
                <a:cs typeface="Calibri" panose="020F0502020204030204" pitchFamily="34" charset="0"/>
              </a:rPr>
              <a:t>Children who are confident to explore</a:t>
            </a:r>
          </a:p>
          <a:p>
            <a:pPr eaLnBrk="1" hangingPunct="1">
              <a:defRPr/>
            </a:pPr>
            <a:endParaRPr lang="en-GB" altLang="en-US" sz="2800" dirty="0"/>
          </a:p>
        </p:txBody>
      </p:sp>
      <p:sp>
        <p:nvSpPr>
          <p:cNvPr id="2" name="TextBox 1">
            <a:extLst>
              <a:ext uri="{FF2B5EF4-FFF2-40B4-BE49-F238E27FC236}">
                <a16:creationId xmlns:a16="http://schemas.microsoft.com/office/drawing/2014/main" id="{39D596CF-6F59-6693-A565-D57054762F32}"/>
              </a:ext>
            </a:extLst>
          </p:cNvPr>
          <p:cNvSpPr txBox="1"/>
          <p:nvPr/>
        </p:nvSpPr>
        <p:spPr>
          <a:xfrm>
            <a:off x="539552" y="620688"/>
            <a:ext cx="7983100"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Self-directed play</a:t>
            </a:r>
            <a:endParaRPr lang="en-US" sz="4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B86B2EC-DDA5-6579-EB38-9E0AC7AFCE9F}"/>
              </a:ext>
            </a:extLst>
          </p:cNvPr>
          <p:cNvSpPr>
            <a:spLocks noGrp="1" noChangeArrowheads="1"/>
          </p:cNvSpPr>
          <p:nvPr>
            <p:ph type="title"/>
          </p:nvPr>
        </p:nvSpPr>
        <p:spPr/>
        <p:txBody>
          <a:bodyPr/>
          <a:lstStyle/>
          <a:p>
            <a:pPr eaLnBrk="1" hangingPunct="1"/>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Self-directed play</a:t>
            </a:r>
          </a:p>
        </p:txBody>
      </p:sp>
      <p:sp>
        <p:nvSpPr>
          <p:cNvPr id="40963" name="Rectangle 3">
            <a:extLst>
              <a:ext uri="{FF2B5EF4-FFF2-40B4-BE49-F238E27FC236}">
                <a16:creationId xmlns:a16="http://schemas.microsoft.com/office/drawing/2014/main" id="{A2F59598-45E0-E33E-526A-AA2C92E91437}"/>
              </a:ext>
            </a:extLst>
          </p:cNvPr>
          <p:cNvSpPr>
            <a:spLocks noGrp="1" noChangeArrowheads="1"/>
          </p:cNvSpPr>
          <p:nvPr>
            <p:ph sz="half" idx="1"/>
          </p:nvPr>
        </p:nvSpPr>
        <p:spPr>
          <a:xfrm>
            <a:off x="637848" y="2276872"/>
            <a:ext cx="8119814" cy="2467471"/>
          </a:xfrm>
        </p:spPr>
        <p:txBody>
          <a:bodyPr/>
          <a:lstStyle/>
          <a:p>
            <a:pPr eaLnBrk="1" hangingPunct="1">
              <a:buFont typeface="Arial" panose="020B0604020202020204" pitchFamily="34" charset="0"/>
              <a:buNone/>
            </a:pPr>
            <a:r>
              <a:rPr lang="en-GB" altLang="en-US" sz="2800" dirty="0">
                <a:solidFill>
                  <a:srgbClr val="0070C0"/>
                </a:solidFill>
              </a:rPr>
              <a:t>‘the core of everyday resources that should always be available to children in early years settings.’            </a:t>
            </a:r>
          </a:p>
          <a:p>
            <a:pPr eaLnBrk="1" hangingPunct="1">
              <a:buFont typeface="Arial" panose="020B0604020202020204" pitchFamily="34" charset="0"/>
              <a:buNone/>
            </a:pPr>
            <a:endParaRPr lang="en-GB" altLang="en-US" sz="2800" dirty="0">
              <a:solidFill>
                <a:srgbClr val="0070C0"/>
              </a:solidFill>
            </a:endParaRPr>
          </a:p>
          <a:p>
            <a:pPr eaLnBrk="1" hangingPunct="1">
              <a:buFont typeface="Arial" panose="020B0604020202020204" pitchFamily="34" charset="0"/>
              <a:buNone/>
            </a:pPr>
            <a:r>
              <a:rPr lang="en-GB" altLang="en-US" sz="2800" dirty="0">
                <a:solidFill>
                  <a:srgbClr val="0070C0"/>
                </a:solidFill>
              </a:rPr>
              <a:t> (Williams cited in Moyles, 2010:83)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67486CE-E1DD-E6E9-5D61-9189DF3E0493}"/>
              </a:ext>
            </a:extLst>
          </p:cNvPr>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 </a:t>
            </a:r>
            <a:r>
              <a:rPr lang="en-GB" altLang="en-US" sz="4000" b="1" dirty="0">
                <a:solidFill>
                  <a:srgbClr val="0070C0"/>
                </a:solidFill>
                <a:latin typeface="Calibri" panose="020F0502020204030204" pitchFamily="34" charset="0"/>
                <a:cs typeface="Calibri" panose="020F0502020204030204" pitchFamily="34" charset="0"/>
              </a:rPr>
              <a:t>Holistic Play</a:t>
            </a:r>
          </a:p>
        </p:txBody>
      </p:sp>
      <p:sp>
        <p:nvSpPr>
          <p:cNvPr id="43012" name="Content Placeholder 3">
            <a:extLst>
              <a:ext uri="{FF2B5EF4-FFF2-40B4-BE49-F238E27FC236}">
                <a16:creationId xmlns:a16="http://schemas.microsoft.com/office/drawing/2014/main" id="{76F144A3-344B-45C0-D5F6-F1C83B3CD338}"/>
              </a:ext>
            </a:extLst>
          </p:cNvPr>
          <p:cNvSpPr>
            <a:spLocks noGrp="1" noChangeArrowheads="1"/>
          </p:cNvSpPr>
          <p:nvPr>
            <p:ph sz="half" idx="2"/>
          </p:nvPr>
        </p:nvSpPr>
        <p:spPr>
          <a:xfrm>
            <a:off x="628650" y="1690688"/>
            <a:ext cx="8045574" cy="4351338"/>
          </a:xfrm>
        </p:spPr>
        <p:txBody>
          <a:bodyPr/>
          <a:lstStyle/>
          <a:p>
            <a:pPr eaLnBrk="1" hangingPunct="1"/>
            <a:r>
              <a:rPr lang="en-GB" altLang="en-US" sz="2400" dirty="0">
                <a:solidFill>
                  <a:srgbClr val="0070C0"/>
                </a:solidFill>
                <a:latin typeface="Calibri" panose="020F0502020204030204" pitchFamily="34" charset="0"/>
                <a:cs typeface="Calibri" panose="020F0502020204030204" pitchFamily="34" charset="0"/>
              </a:rPr>
              <a:t>Ethos</a:t>
            </a:r>
          </a:p>
          <a:p>
            <a:pPr eaLnBrk="1" hangingPunct="1"/>
            <a:r>
              <a:rPr lang="en-GB" altLang="en-US" sz="2400" dirty="0">
                <a:solidFill>
                  <a:srgbClr val="0070C0"/>
                </a:solidFill>
                <a:latin typeface="Calibri" panose="020F0502020204030204" pitchFamily="34" charset="0"/>
                <a:cs typeface="Calibri" panose="020F0502020204030204" pitchFamily="34" charset="0"/>
              </a:rPr>
              <a:t>Places for play</a:t>
            </a:r>
          </a:p>
          <a:p>
            <a:pPr eaLnBrk="1" hangingPunct="1"/>
            <a:r>
              <a:rPr lang="en-GB" altLang="en-US" sz="2400" dirty="0">
                <a:solidFill>
                  <a:srgbClr val="0070C0"/>
                </a:solidFill>
                <a:latin typeface="Calibri" panose="020F0502020204030204" pitchFamily="34" charset="0"/>
                <a:cs typeface="Calibri" panose="020F0502020204030204" pitchFamily="34" charset="0"/>
              </a:rPr>
              <a:t>Spiritual process</a:t>
            </a:r>
          </a:p>
          <a:p>
            <a:pPr eaLnBrk="1" hangingPunct="1"/>
            <a:r>
              <a:rPr lang="en-GB" altLang="en-US" sz="2400" dirty="0">
                <a:solidFill>
                  <a:srgbClr val="0070C0"/>
                </a:solidFill>
                <a:latin typeface="Calibri" panose="020F0502020204030204" pitchFamily="34" charset="0"/>
                <a:cs typeface="Calibri" panose="020F0502020204030204" pitchFamily="34" charset="0"/>
              </a:rPr>
              <a:t>Emotional process</a:t>
            </a:r>
          </a:p>
          <a:p>
            <a:pPr eaLnBrk="1" hangingPunct="1"/>
            <a:r>
              <a:rPr lang="en-GB" altLang="en-US" sz="2400" dirty="0">
                <a:solidFill>
                  <a:srgbClr val="0070C0"/>
                </a:solidFill>
                <a:latin typeface="Calibri" panose="020F0502020204030204" pitchFamily="34" charset="0"/>
                <a:cs typeface="Calibri" panose="020F0502020204030204" pitchFamily="34" charset="0"/>
              </a:rPr>
              <a:t>Listening culture</a:t>
            </a:r>
          </a:p>
          <a:p>
            <a:pPr eaLnBrk="1" hangingPunct="1"/>
            <a:r>
              <a:rPr lang="en-GB" altLang="en-US" sz="2400" dirty="0">
                <a:solidFill>
                  <a:srgbClr val="0070C0"/>
                </a:solidFill>
                <a:latin typeface="Calibri" panose="020F0502020204030204" pitchFamily="34" charset="0"/>
                <a:cs typeface="Calibri" panose="020F0502020204030204" pitchFamily="34" charset="0"/>
              </a:rPr>
              <a:t>Culture for respect, time, conversations, interaction and support             </a:t>
            </a:r>
          </a:p>
          <a:p>
            <a:pPr marL="0" indent="0" eaLnBrk="1" hangingPunct="1">
              <a:buNone/>
            </a:pPr>
            <a:r>
              <a:rPr lang="en-GB" altLang="en-US" sz="2400" dirty="0">
                <a:solidFill>
                  <a:srgbClr val="0070C0"/>
                </a:solidFill>
                <a:latin typeface="Calibri" panose="020F0502020204030204" pitchFamily="34" charset="0"/>
                <a:cs typeface="Calibri" panose="020F0502020204030204" pitchFamily="34" charset="0"/>
              </a:rPr>
              <a:t>(Moyles, 2011) </a:t>
            </a:r>
          </a:p>
          <a:p>
            <a:pPr eaLnBrk="1" hangingPunct="1"/>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Content Placeholder 3">
            <a:extLst>
              <a:ext uri="{FF2B5EF4-FFF2-40B4-BE49-F238E27FC236}">
                <a16:creationId xmlns:a16="http://schemas.microsoft.com/office/drawing/2014/main" id="{3E809051-B167-CBA0-1559-7792EBEA3C23}"/>
              </a:ext>
            </a:extLst>
          </p:cNvPr>
          <p:cNvSpPr>
            <a:spLocks noGrp="1" noChangeArrowheads="1"/>
          </p:cNvSpPr>
          <p:nvPr>
            <p:ph sz="half" idx="2"/>
          </p:nvPr>
        </p:nvSpPr>
        <p:spPr>
          <a:xfrm>
            <a:off x="755576" y="1700808"/>
            <a:ext cx="7759774" cy="4351338"/>
          </a:xfrm>
        </p:spPr>
        <p:txBody>
          <a:bodyPr/>
          <a:lstStyle/>
          <a:p>
            <a:pPr eaLnBrk="1" hangingPunct="1"/>
            <a:r>
              <a:rPr lang="en-GB" altLang="en-US" sz="3200" dirty="0">
                <a:solidFill>
                  <a:srgbClr val="0070C0"/>
                </a:solidFill>
                <a:latin typeface="Calibri" panose="020F0502020204030204" pitchFamily="34" charset="0"/>
                <a:cs typeface="Calibri" panose="020F0502020204030204" pitchFamily="34" charset="0"/>
              </a:rPr>
              <a:t>Verbal</a:t>
            </a:r>
          </a:p>
          <a:p>
            <a:pPr eaLnBrk="1" hangingPunct="1"/>
            <a:r>
              <a:rPr lang="en-GB" altLang="en-US" sz="3200" dirty="0">
                <a:solidFill>
                  <a:srgbClr val="0070C0"/>
                </a:solidFill>
                <a:latin typeface="Calibri" panose="020F0502020204030204" pitchFamily="34" charset="0"/>
                <a:cs typeface="Calibri" panose="020F0502020204030204" pitchFamily="34" charset="0"/>
              </a:rPr>
              <a:t>Body Language</a:t>
            </a:r>
          </a:p>
          <a:p>
            <a:pPr eaLnBrk="1" hangingPunct="1"/>
            <a:r>
              <a:rPr lang="en-GB" altLang="en-US" sz="3200" dirty="0">
                <a:solidFill>
                  <a:srgbClr val="0070C0"/>
                </a:solidFill>
                <a:latin typeface="Calibri" panose="020F0502020204030204" pitchFamily="34" charset="0"/>
                <a:cs typeface="Calibri" panose="020F0502020204030204" pitchFamily="34" charset="0"/>
              </a:rPr>
              <a:t>Eye Contact</a:t>
            </a:r>
          </a:p>
          <a:p>
            <a:pPr eaLnBrk="1" hangingPunct="1"/>
            <a:r>
              <a:rPr lang="en-GB" altLang="en-US" sz="3200" dirty="0">
                <a:solidFill>
                  <a:srgbClr val="0070C0"/>
                </a:solidFill>
                <a:latin typeface="Calibri" panose="020F0502020204030204" pitchFamily="34" charset="0"/>
                <a:cs typeface="Calibri" panose="020F0502020204030204" pitchFamily="34" charset="0"/>
              </a:rPr>
              <a:t>Proximity</a:t>
            </a:r>
          </a:p>
          <a:p>
            <a:pPr eaLnBrk="1" hangingPunct="1"/>
            <a:r>
              <a:rPr lang="en-GB" altLang="en-US" sz="3200" dirty="0">
                <a:solidFill>
                  <a:srgbClr val="0070C0"/>
                </a:solidFill>
                <a:latin typeface="Calibri" panose="020F0502020204030204" pitchFamily="34" charset="0"/>
                <a:cs typeface="Calibri" panose="020F0502020204030204" pitchFamily="34" charset="0"/>
              </a:rPr>
              <a:t>Copying</a:t>
            </a:r>
          </a:p>
        </p:txBody>
      </p:sp>
      <p:sp>
        <p:nvSpPr>
          <p:cNvPr id="2" name="TextBox 1">
            <a:extLst>
              <a:ext uri="{FF2B5EF4-FFF2-40B4-BE49-F238E27FC236}">
                <a16:creationId xmlns:a16="http://schemas.microsoft.com/office/drawing/2014/main" id="{769F9AE7-1368-74B5-C6DF-626FBA95DE87}"/>
              </a:ext>
            </a:extLst>
          </p:cNvPr>
          <p:cNvSpPr txBox="1"/>
          <p:nvPr/>
        </p:nvSpPr>
        <p:spPr>
          <a:xfrm>
            <a:off x="827584" y="646554"/>
            <a:ext cx="5998321"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Play Cues</a:t>
            </a:r>
            <a:endParaRPr lang="en-US" sz="4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2C99C93D-08E9-30DC-AAAF-183CA360EE39}"/>
              </a:ext>
            </a:extLst>
          </p:cNvPr>
          <p:cNvSpPr>
            <a:spLocks noGrp="1" noChangeArrowheads="1"/>
          </p:cNvSpPr>
          <p:nvPr>
            <p:ph type="title"/>
          </p:nvPr>
        </p:nvSpPr>
        <p:spPr>
          <a:xfrm>
            <a:off x="498376" y="192398"/>
            <a:ext cx="8147248" cy="562074"/>
          </a:xfrm>
        </p:spPr>
        <p:txBody>
          <a:bodyPr/>
          <a:lstStyle/>
          <a:p>
            <a:pPr eaLnBrk="1" hangingPunct="1"/>
            <a:r>
              <a:rPr lang="en-GB" altLang="en-US" sz="4000" b="1" dirty="0">
                <a:solidFill>
                  <a:srgbClr val="0070C0"/>
                </a:solidFill>
                <a:latin typeface="Calibri" panose="020F0502020204030204" pitchFamily="34" charset="0"/>
                <a:cs typeface="Calibri" panose="020F0502020204030204" pitchFamily="34" charset="0"/>
              </a:rPr>
              <a:t>Play Cycle</a:t>
            </a:r>
          </a:p>
        </p:txBody>
      </p:sp>
      <p:graphicFrame>
        <p:nvGraphicFramePr>
          <p:cNvPr id="2" name="Content Placeholder 1">
            <a:extLst>
              <a:ext uri="{FF2B5EF4-FFF2-40B4-BE49-F238E27FC236}">
                <a16:creationId xmlns:a16="http://schemas.microsoft.com/office/drawing/2014/main" id="{14F82B52-D0CB-D2BF-0E86-A3A52E3F1208}"/>
              </a:ext>
            </a:extLst>
          </p:cNvPr>
          <p:cNvGraphicFramePr>
            <a:graphicFrameLocks noGrp="1"/>
          </p:cNvGraphicFramePr>
          <p:nvPr>
            <p:ph sz="half" idx="1"/>
            <p:extLst>
              <p:ext uri="{D42A27DB-BD31-4B8C-83A1-F6EECF244321}">
                <p14:modId xmlns:p14="http://schemas.microsoft.com/office/powerpoint/2010/main" val="4052495757"/>
              </p:ext>
            </p:extLst>
          </p:nvPr>
        </p:nvGraphicFramePr>
        <p:xfrm>
          <a:off x="341784" y="764704"/>
          <a:ext cx="8460432"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wansea University - The Play Cycle (In a nutshell)">
            <a:hlinkClick r:id="" action="ppaction://media"/>
            <a:extLst>
              <a:ext uri="{FF2B5EF4-FFF2-40B4-BE49-F238E27FC236}">
                <a16:creationId xmlns:a16="http://schemas.microsoft.com/office/drawing/2014/main" id="{FFBBFCA2-B350-BD67-1355-75E05D378616}"/>
              </a:ext>
            </a:extLst>
          </p:cNvPr>
          <p:cNvPicPr>
            <a:picLocks noGrp="1" noRot="1" noChangeAspect="1"/>
          </p:cNvPicPr>
          <p:nvPr>
            <p:ph sz="half" idx="1"/>
            <a:videoFile r:link="rId1"/>
          </p:nvPr>
        </p:nvPicPr>
        <p:blipFill>
          <a:blip r:embed="rId3"/>
          <a:stretch>
            <a:fillRect/>
          </a:stretch>
        </p:blipFill>
        <p:spPr>
          <a:xfrm>
            <a:off x="1835696" y="1844824"/>
            <a:ext cx="5256584" cy="2969712"/>
          </a:xfrm>
          <a:prstGeom prst="rect">
            <a:avLst/>
          </a:prstGeom>
        </p:spPr>
      </p:pic>
      <p:sp>
        <p:nvSpPr>
          <p:cNvPr id="6" name="Title 1">
            <a:extLst>
              <a:ext uri="{FF2B5EF4-FFF2-40B4-BE49-F238E27FC236}">
                <a16:creationId xmlns:a16="http://schemas.microsoft.com/office/drawing/2014/main" id="{92D94BAD-2E75-168C-C1DF-EB5949510018}"/>
              </a:ext>
            </a:extLst>
          </p:cNvPr>
          <p:cNvSpPr txBox="1">
            <a:spLocks noChangeArrowheads="1"/>
          </p:cNvSpPr>
          <p:nvPr/>
        </p:nvSpPr>
        <p:spPr bwMode="auto">
          <a:xfrm>
            <a:off x="498376" y="620688"/>
            <a:ext cx="8147248" cy="56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b="1" dirty="0">
                <a:solidFill>
                  <a:srgbClr val="0070C0"/>
                </a:solidFill>
                <a:latin typeface="Calibri" panose="020F0502020204030204" pitchFamily="34" charset="0"/>
                <a:cs typeface="Calibri" panose="020F0502020204030204" pitchFamily="34" charset="0"/>
              </a:rPr>
              <a:t>Play Cycle</a:t>
            </a:r>
          </a:p>
        </p:txBody>
      </p:sp>
    </p:spTree>
    <p:extLst>
      <p:ext uri="{BB962C8B-B14F-4D97-AF65-F5344CB8AC3E}">
        <p14:creationId xmlns:p14="http://schemas.microsoft.com/office/powerpoint/2010/main" val="1854254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Content Placeholder 3">
            <a:extLst>
              <a:ext uri="{FF2B5EF4-FFF2-40B4-BE49-F238E27FC236}">
                <a16:creationId xmlns:a16="http://schemas.microsoft.com/office/drawing/2014/main" id="{E79A3EC0-0979-6E1D-CA0A-B4470E0418F2}"/>
              </a:ext>
            </a:extLst>
          </p:cNvPr>
          <p:cNvSpPr>
            <a:spLocks noGrp="1" noChangeArrowheads="1"/>
          </p:cNvSpPr>
          <p:nvPr>
            <p:ph sz="half" idx="2"/>
          </p:nvPr>
        </p:nvSpPr>
        <p:spPr>
          <a:xfrm>
            <a:off x="683568" y="2227263"/>
            <a:ext cx="7992888" cy="3217961"/>
          </a:xfrm>
        </p:spPr>
        <p:txBody>
          <a:bodyPr/>
          <a:lstStyle/>
          <a:p>
            <a:pPr eaLnBrk="1" hangingPunct="1">
              <a:buFont typeface="Arial" panose="020B0604020202020204" pitchFamily="34" charset="0"/>
              <a:buNone/>
            </a:pPr>
            <a:r>
              <a:rPr lang="en-GB" altLang="en-US" sz="2400" b="1" dirty="0">
                <a:solidFill>
                  <a:srgbClr val="0070C0"/>
                </a:solidFill>
                <a:latin typeface="Calibri" panose="020F0502020204030204" pitchFamily="34" charset="0"/>
                <a:cs typeface="Calibri" panose="020F0502020204030204" pitchFamily="34" charset="0"/>
              </a:rPr>
              <a:t>Adulteration</a:t>
            </a:r>
          </a:p>
          <a:p>
            <a:pPr lvl="1" eaLnBrk="1" hangingPunct="1"/>
            <a:r>
              <a:rPr lang="en-GB" altLang="en-US" sz="2400" dirty="0">
                <a:solidFill>
                  <a:srgbClr val="0070C0"/>
                </a:solidFill>
                <a:latin typeface="Calibri" panose="020F0502020204030204" pitchFamily="34" charset="0"/>
                <a:cs typeface="Calibri" panose="020F0502020204030204" pitchFamily="34" charset="0"/>
              </a:rPr>
              <a:t>Wanting to join in</a:t>
            </a:r>
          </a:p>
          <a:p>
            <a:pPr lvl="1" eaLnBrk="1" hangingPunct="1"/>
            <a:r>
              <a:rPr lang="en-GB" altLang="en-US" sz="2400" dirty="0">
                <a:solidFill>
                  <a:srgbClr val="0070C0"/>
                </a:solidFill>
                <a:latin typeface="Calibri" panose="020F0502020204030204" pitchFamily="34" charset="0"/>
                <a:cs typeface="Calibri" panose="020F0502020204030204" pitchFamily="34" charset="0"/>
              </a:rPr>
              <a:t>Control the play</a:t>
            </a:r>
          </a:p>
          <a:p>
            <a:pPr lvl="1" eaLnBrk="1" hangingPunct="1"/>
            <a:r>
              <a:rPr lang="en-GB" altLang="en-US" sz="2400" dirty="0">
                <a:solidFill>
                  <a:srgbClr val="0070C0"/>
                </a:solidFill>
                <a:latin typeface="Calibri" panose="020F0502020204030204" pitchFamily="34" charset="0"/>
                <a:cs typeface="Calibri" panose="020F0502020204030204" pitchFamily="34" charset="0"/>
              </a:rPr>
              <a:t>Rescue</a:t>
            </a:r>
          </a:p>
          <a:p>
            <a:pPr lvl="1" eaLnBrk="1" hangingPunct="1"/>
            <a:r>
              <a:rPr lang="en-GB" altLang="en-US" sz="2400" dirty="0">
                <a:solidFill>
                  <a:srgbClr val="0070C0"/>
                </a:solidFill>
                <a:latin typeface="Calibri" panose="020F0502020204030204" pitchFamily="34" charset="0"/>
                <a:cs typeface="Calibri" panose="020F0502020204030204" pitchFamily="34" charset="0"/>
              </a:rPr>
              <a:t>Improve</a:t>
            </a:r>
          </a:p>
          <a:p>
            <a:pPr lvl="1" eaLnBrk="1" hangingPunct="1"/>
            <a:r>
              <a:rPr lang="en-GB" altLang="en-US" sz="2400" dirty="0">
                <a:solidFill>
                  <a:srgbClr val="0070C0"/>
                </a:solidFill>
                <a:latin typeface="Calibri" panose="020F0502020204030204" pitchFamily="34" charset="0"/>
                <a:cs typeface="Calibri" panose="020F0502020204030204" pitchFamily="34" charset="0"/>
              </a:rPr>
              <a:t>Educate</a:t>
            </a:r>
          </a:p>
        </p:txBody>
      </p:sp>
      <p:sp>
        <p:nvSpPr>
          <p:cNvPr id="2" name="TextBox 1">
            <a:extLst>
              <a:ext uri="{FF2B5EF4-FFF2-40B4-BE49-F238E27FC236}">
                <a16:creationId xmlns:a16="http://schemas.microsoft.com/office/drawing/2014/main" id="{7F308A73-0697-5948-2952-F7906ACD50E9}"/>
              </a:ext>
            </a:extLst>
          </p:cNvPr>
          <p:cNvSpPr txBox="1"/>
          <p:nvPr/>
        </p:nvSpPr>
        <p:spPr>
          <a:xfrm>
            <a:off x="251520" y="388640"/>
            <a:ext cx="8568952"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How adults break the Play Cycle</a:t>
            </a:r>
            <a:endParaRPr lang="en-US" sz="4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4" name="Content Placeholder 3">
            <a:extLst>
              <a:ext uri="{FF2B5EF4-FFF2-40B4-BE49-F238E27FC236}">
                <a16:creationId xmlns:a16="http://schemas.microsoft.com/office/drawing/2014/main" id="{8B318CFF-2424-1CD4-3BE6-4CA6DEC32BE6}"/>
              </a:ext>
            </a:extLst>
          </p:cNvPr>
          <p:cNvSpPr>
            <a:spLocks noGrp="1" noChangeArrowheads="1"/>
          </p:cNvSpPr>
          <p:nvPr>
            <p:ph sz="half" idx="2"/>
          </p:nvPr>
        </p:nvSpPr>
        <p:spPr>
          <a:xfrm>
            <a:off x="467544" y="2132856"/>
            <a:ext cx="7806379" cy="3346401"/>
          </a:xfrm>
        </p:spPr>
        <p:txBody>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Adult as a resource</a:t>
            </a:r>
          </a:p>
          <a:p>
            <a:pPr eaLnBrk="1" hangingPunct="1"/>
            <a:r>
              <a:rPr lang="en-GB" altLang="en-US" sz="2800" dirty="0">
                <a:solidFill>
                  <a:srgbClr val="0070C0"/>
                </a:solidFill>
                <a:latin typeface="Calibri" panose="020F0502020204030204" pitchFamily="34" charset="0"/>
                <a:cs typeface="Calibri" panose="020F0502020204030204" pitchFamily="34" charset="0"/>
              </a:rPr>
              <a:t>Invited in</a:t>
            </a:r>
          </a:p>
          <a:p>
            <a:pPr eaLnBrk="1" hangingPunct="1"/>
            <a:r>
              <a:rPr lang="en-GB" altLang="en-US" sz="2800" dirty="0">
                <a:solidFill>
                  <a:srgbClr val="0070C0"/>
                </a:solidFill>
                <a:latin typeface="Calibri" panose="020F0502020204030204" pitchFamily="34" charset="0"/>
                <a:cs typeface="Calibri" panose="020F0502020204030204" pitchFamily="34" charset="0"/>
              </a:rPr>
              <a:t>Conflict resolution</a:t>
            </a:r>
          </a:p>
          <a:p>
            <a:pPr eaLnBrk="1" hangingPunct="1"/>
            <a:endParaRPr lang="en-GB" altLang="en-US" dirty="0"/>
          </a:p>
        </p:txBody>
      </p:sp>
      <p:sp>
        <p:nvSpPr>
          <p:cNvPr id="2" name="TextBox 1">
            <a:extLst>
              <a:ext uri="{FF2B5EF4-FFF2-40B4-BE49-F238E27FC236}">
                <a16:creationId xmlns:a16="http://schemas.microsoft.com/office/drawing/2014/main" id="{7C9AE8E1-173B-DC03-217A-D9C314167B00}"/>
              </a:ext>
            </a:extLst>
          </p:cNvPr>
          <p:cNvSpPr txBox="1"/>
          <p:nvPr/>
        </p:nvSpPr>
        <p:spPr>
          <a:xfrm>
            <a:off x="467544" y="365125"/>
            <a:ext cx="8568952"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How can adults support</a:t>
            </a:r>
            <a:endParaRPr lang="en-US" sz="4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Content Placeholder 3">
            <a:extLst>
              <a:ext uri="{FF2B5EF4-FFF2-40B4-BE49-F238E27FC236}">
                <a16:creationId xmlns:a16="http://schemas.microsoft.com/office/drawing/2014/main" id="{C226F4E3-E9EA-1707-ECE5-2366344B16AA}"/>
              </a:ext>
            </a:extLst>
          </p:cNvPr>
          <p:cNvSpPr>
            <a:spLocks noGrp="1" noChangeArrowheads="1"/>
          </p:cNvSpPr>
          <p:nvPr>
            <p:ph sz="half" idx="2"/>
          </p:nvPr>
        </p:nvSpPr>
        <p:spPr>
          <a:xfrm>
            <a:off x="611560" y="1987949"/>
            <a:ext cx="8050038" cy="2971527"/>
          </a:xfrm>
        </p:spPr>
        <p:txBody>
          <a:bodyPr/>
          <a:lstStyle/>
          <a:p>
            <a:pPr eaLnBrk="1" hangingPunct="1"/>
            <a:r>
              <a:rPr lang="en-GB" altLang="en-US" sz="2400" dirty="0">
                <a:solidFill>
                  <a:srgbClr val="0070C0"/>
                </a:solidFill>
                <a:latin typeface="Calibri" panose="020F0502020204030204" pitchFamily="34" charset="0"/>
                <a:cs typeface="Calibri" panose="020F0502020204030204" pitchFamily="34" charset="0"/>
              </a:rPr>
              <a:t>Think about an activity</a:t>
            </a:r>
          </a:p>
          <a:p>
            <a:pPr eaLnBrk="1" hangingPunct="1"/>
            <a:r>
              <a:rPr lang="en-GB" altLang="en-US" sz="2400" dirty="0">
                <a:solidFill>
                  <a:srgbClr val="0070C0"/>
                </a:solidFill>
                <a:latin typeface="Calibri" panose="020F0502020204030204" pitchFamily="34" charset="0"/>
                <a:cs typeface="Calibri" panose="020F0502020204030204" pitchFamily="34" charset="0"/>
              </a:rPr>
              <a:t>What play cues would you see?</a:t>
            </a:r>
          </a:p>
          <a:p>
            <a:pPr eaLnBrk="1" hangingPunct="1"/>
            <a:r>
              <a:rPr lang="en-GB" altLang="en-US" sz="2400" dirty="0">
                <a:solidFill>
                  <a:srgbClr val="0070C0"/>
                </a:solidFill>
                <a:latin typeface="Calibri" panose="020F0502020204030204" pitchFamily="34" charset="0"/>
                <a:cs typeface="Calibri" panose="020F0502020204030204" pitchFamily="34" charset="0"/>
              </a:rPr>
              <a:t>How can you support this?</a:t>
            </a:r>
          </a:p>
          <a:p>
            <a:pPr eaLnBrk="1" hangingPunct="1"/>
            <a:r>
              <a:rPr lang="en-GB" altLang="en-US" sz="2400" dirty="0">
                <a:solidFill>
                  <a:srgbClr val="0070C0"/>
                </a:solidFill>
                <a:latin typeface="Calibri" panose="020F0502020204030204" pitchFamily="34" charset="0"/>
                <a:cs typeface="Calibri" panose="020F0502020204030204" pitchFamily="34" charset="0"/>
              </a:rPr>
              <a:t>How would you support the play without breaking the play cycle?</a:t>
            </a:r>
          </a:p>
        </p:txBody>
      </p:sp>
      <p:sp>
        <p:nvSpPr>
          <p:cNvPr id="2" name="TextBox 1">
            <a:extLst>
              <a:ext uri="{FF2B5EF4-FFF2-40B4-BE49-F238E27FC236}">
                <a16:creationId xmlns:a16="http://schemas.microsoft.com/office/drawing/2014/main" id="{32E0D15D-A3D0-999F-6125-7EAB85099C71}"/>
              </a:ext>
            </a:extLst>
          </p:cNvPr>
          <p:cNvSpPr txBox="1"/>
          <p:nvPr/>
        </p:nvSpPr>
        <p:spPr>
          <a:xfrm>
            <a:off x="611560" y="303186"/>
            <a:ext cx="8435280"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Role of the Adult in Free Play</a:t>
            </a:r>
            <a:endParaRPr lang="en-US" sz="4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Content Placeholder 3">
            <a:extLst>
              <a:ext uri="{FF2B5EF4-FFF2-40B4-BE49-F238E27FC236}">
                <a16:creationId xmlns:a16="http://schemas.microsoft.com/office/drawing/2014/main" id="{0A2FCC86-CA5D-EB6B-6845-58454140E68F}"/>
              </a:ext>
            </a:extLst>
          </p:cNvPr>
          <p:cNvSpPr>
            <a:spLocks noGrp="1" noChangeArrowheads="1"/>
          </p:cNvSpPr>
          <p:nvPr>
            <p:ph sz="half" idx="2"/>
          </p:nvPr>
        </p:nvSpPr>
        <p:spPr>
          <a:xfrm>
            <a:off x="395536" y="1825625"/>
            <a:ext cx="8119814" cy="595263"/>
          </a:xfrm>
        </p:spPr>
        <p:txBody>
          <a:bodyPr/>
          <a:lstStyle/>
          <a:p>
            <a:pPr eaLnBrk="1" hangingPunct="1"/>
            <a:r>
              <a:rPr lang="en-GB" altLang="en-US" dirty="0">
                <a:solidFill>
                  <a:srgbClr val="0070C0"/>
                </a:solidFill>
              </a:rPr>
              <a:t>Consider loose parts within an environment </a:t>
            </a:r>
            <a:endParaRPr lang="en-US" altLang="en-US" dirty="0">
              <a:solidFill>
                <a:srgbClr val="0070C0"/>
              </a:solidFill>
            </a:endParaRPr>
          </a:p>
        </p:txBody>
      </p:sp>
      <p:pic>
        <p:nvPicPr>
          <p:cNvPr id="55301" name="Content Placeholder 4">
            <a:extLst>
              <a:ext uri="{FF2B5EF4-FFF2-40B4-BE49-F238E27FC236}">
                <a16:creationId xmlns:a16="http://schemas.microsoft.com/office/drawing/2014/main" id="{846A7586-5219-9E4B-230E-9CB05642C5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312" y="2666036"/>
            <a:ext cx="2296640" cy="1736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2" name="Picture 2" descr="Image preview">
            <a:extLst>
              <a:ext uri="{FF2B5EF4-FFF2-40B4-BE49-F238E27FC236}">
                <a16:creationId xmlns:a16="http://schemas.microsoft.com/office/drawing/2014/main" id="{A0D59B76-6F42-639A-A07F-CDE6CE773C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3723" y="2673673"/>
            <a:ext cx="1295990" cy="172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3" name="Picture 6">
            <a:extLst>
              <a:ext uri="{FF2B5EF4-FFF2-40B4-BE49-F238E27FC236}">
                <a16:creationId xmlns:a16="http://schemas.microsoft.com/office/drawing/2014/main" id="{6C79AB92-27BD-EA29-92CF-2E6F383BF2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2430" r="6802" b="21651"/>
          <a:stretch>
            <a:fillRect/>
          </a:stretch>
        </p:blipFill>
        <p:spPr bwMode="auto">
          <a:xfrm>
            <a:off x="7091364" y="2682875"/>
            <a:ext cx="1330314" cy="1727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4" name="Content Placeholder 4">
            <a:extLst>
              <a:ext uri="{FF2B5EF4-FFF2-40B4-BE49-F238E27FC236}">
                <a16:creationId xmlns:a16="http://schemas.microsoft.com/office/drawing/2014/main" id="{F0B5DD25-BF5F-8440-1697-D47EA336B3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3258" y="2682876"/>
            <a:ext cx="2319640" cy="172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337C615-B761-7075-14B1-877592F21BB0}"/>
              </a:ext>
            </a:extLst>
          </p:cNvPr>
          <p:cNvSpPr txBox="1"/>
          <p:nvPr/>
        </p:nvSpPr>
        <p:spPr>
          <a:xfrm>
            <a:off x="395536" y="397977"/>
            <a:ext cx="8119814"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Role of the adult- loose parts</a:t>
            </a:r>
            <a:endParaRPr lang="en-US" sz="4000" dirty="0"/>
          </a:p>
        </p:txBody>
      </p:sp>
      <p:sp>
        <p:nvSpPr>
          <p:cNvPr id="3" name="TextBox 2">
            <a:extLst>
              <a:ext uri="{FF2B5EF4-FFF2-40B4-BE49-F238E27FC236}">
                <a16:creationId xmlns:a16="http://schemas.microsoft.com/office/drawing/2014/main" id="{472A8727-48DE-6D13-501C-01387103AE94}"/>
              </a:ext>
            </a:extLst>
          </p:cNvPr>
          <p:cNvSpPr txBox="1"/>
          <p:nvPr/>
        </p:nvSpPr>
        <p:spPr>
          <a:xfrm>
            <a:off x="770434" y="4514432"/>
            <a:ext cx="7488832" cy="1446550"/>
          </a:xfrm>
          <a:prstGeom prst="rect">
            <a:avLst/>
          </a:prstGeom>
          <a:noFill/>
        </p:spPr>
        <p:txBody>
          <a:bodyPr wrap="square" rtlCol="0">
            <a:spAutoFit/>
          </a:bodyPr>
          <a:lstStyle/>
          <a:p>
            <a:r>
              <a:rPr lang="en-US" altLang="en-US" sz="1400" dirty="0">
                <a:solidFill>
                  <a:srgbClr val="0070C0"/>
                </a:solidFill>
                <a:latin typeface="Calibri" panose="020F0502020204030204" pitchFamily="34" charset="0"/>
                <a:cs typeface="Calibri" panose="020F0502020204030204" pitchFamily="34" charset="0"/>
              </a:rPr>
              <a:t>“When children interact with loose parts, they enter a world of “what if” that promotes the type of thinking that leads to problem solving and theoretical reasoning. Loose parts enhance children's ability to think imaginatively and see solutions, and they bring a sense of adventure and excitement to children's play”.</a:t>
            </a:r>
          </a:p>
          <a:p>
            <a:r>
              <a:rPr lang="en-US" altLang="en-US" sz="1400" i="1" dirty="0">
                <a:solidFill>
                  <a:srgbClr val="0070C0"/>
                </a:solidFill>
                <a:latin typeface="Calibri" panose="020F0502020204030204" pitchFamily="34" charset="0"/>
                <a:cs typeface="Calibri" panose="020F0502020204030204" pitchFamily="34" charset="0"/>
              </a:rPr>
              <a:t>(Dale and </a:t>
            </a:r>
            <a:r>
              <a:rPr lang="en-US" altLang="en-US" sz="1400" i="1" dirty="0" err="1">
                <a:solidFill>
                  <a:srgbClr val="0070C0"/>
                </a:solidFill>
                <a:latin typeface="Calibri" panose="020F0502020204030204" pitchFamily="34" charset="0"/>
                <a:cs typeface="Calibri" panose="020F0502020204030204" pitchFamily="34" charset="0"/>
              </a:rPr>
              <a:t>Beloglovsky</a:t>
            </a:r>
            <a:r>
              <a:rPr lang="en-US" altLang="en-US" sz="1400" i="1" dirty="0">
                <a:solidFill>
                  <a:srgbClr val="0070C0"/>
                </a:solidFill>
                <a:latin typeface="Calibri" panose="020F0502020204030204" pitchFamily="34" charset="0"/>
                <a:cs typeface="Calibri" panose="020F0502020204030204" pitchFamily="34" charset="0"/>
              </a:rPr>
              <a:t>, 2023)</a:t>
            </a:r>
            <a:endParaRPr lang="en-GB" altLang="en-US" sz="1400" dirty="0">
              <a:solidFill>
                <a:srgbClr val="0070C0"/>
              </a:solidFill>
              <a:latin typeface="Calibri" panose="020F0502020204030204" pitchFamily="34" charset="0"/>
              <a:cs typeface="Calibri" panose="020F0502020204030204" pitchFamily="34" charset="0"/>
            </a:endParaRP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EC8CA7A7-8B72-EA2C-5EB4-D79E6EEE6D04}"/>
              </a:ext>
            </a:extLst>
          </p:cNvPr>
          <p:cNvSpPr>
            <a:spLocks noGrp="1" noChangeArrowheads="1"/>
          </p:cNvSpPr>
          <p:nvPr>
            <p:ph type="title"/>
          </p:nvPr>
        </p:nvSpPr>
        <p:spPr>
          <a:xfrm>
            <a:off x="628650" y="548680"/>
            <a:ext cx="7886700" cy="1325563"/>
          </a:xfrm>
        </p:spPr>
        <p:txBody>
          <a:bodyPr/>
          <a:lstStyle/>
          <a:p>
            <a:pPr eaLnBrk="1" hangingPunct="1"/>
            <a:br>
              <a:rPr lang="en-GB" altLang="en-US" sz="3600" b="1" dirty="0">
                <a:latin typeface="Calibri" panose="020F0502020204030204" pitchFamily="34" charset="0"/>
                <a:cs typeface="Calibri" panose="020F0502020204030204" pitchFamily="34" charset="0"/>
              </a:rPr>
            </a:br>
            <a:r>
              <a:rPr lang="en-GB" altLang="en-US" sz="3600" b="1" dirty="0">
                <a:solidFill>
                  <a:srgbClr val="0070C0"/>
                </a:solidFill>
                <a:latin typeface="Calibri" panose="020F0502020204030204" pitchFamily="34" charset="0"/>
                <a:cs typeface="Calibri" panose="020F0502020204030204" pitchFamily="34" charset="0"/>
              </a:rPr>
              <a:t>Role of the adult – positive learning environment</a:t>
            </a:r>
          </a:p>
        </p:txBody>
      </p:sp>
      <p:sp>
        <p:nvSpPr>
          <p:cNvPr id="57347" name="TextBox 9">
            <a:extLst>
              <a:ext uri="{FF2B5EF4-FFF2-40B4-BE49-F238E27FC236}">
                <a16:creationId xmlns:a16="http://schemas.microsoft.com/office/drawing/2014/main" id="{5C9143AE-899F-194F-13D0-F8CD432807DE}"/>
              </a:ext>
            </a:extLst>
          </p:cNvPr>
          <p:cNvSpPr txBox="1">
            <a:spLocks noChangeArrowheads="1"/>
          </p:cNvSpPr>
          <p:nvPr/>
        </p:nvSpPr>
        <p:spPr bwMode="auto">
          <a:xfrm>
            <a:off x="6156176" y="2553511"/>
            <a:ext cx="2808312"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dirty="0">
                <a:solidFill>
                  <a:srgbClr val="0070C0"/>
                </a:solidFill>
                <a:latin typeface="Calibri" panose="020F0502020204030204" pitchFamily="34" charset="0"/>
                <a:cs typeface="Calibri" panose="020F0502020204030204" pitchFamily="34" charset="0"/>
              </a:rPr>
              <a:t>“When students’ mental, emotional, and physical needs are met, they’re more likely to love school—and they learn more”</a:t>
            </a:r>
          </a:p>
        </p:txBody>
      </p:sp>
      <p:pic>
        <p:nvPicPr>
          <p:cNvPr id="2" name="Online Media 1" title="Creating a Positive Learning Environment">
            <a:hlinkClick r:id="" action="ppaction://media"/>
            <a:extLst>
              <a:ext uri="{FF2B5EF4-FFF2-40B4-BE49-F238E27FC236}">
                <a16:creationId xmlns:a16="http://schemas.microsoft.com/office/drawing/2014/main" id="{15609F30-AC32-28E5-D6A5-ADB7A0E9FB18}"/>
              </a:ext>
            </a:extLst>
          </p:cNvPr>
          <p:cNvPicPr>
            <a:picLocks noRot="1" noChangeAspect="1"/>
          </p:cNvPicPr>
          <p:nvPr>
            <a:videoFile r:link="rId1"/>
          </p:nvPr>
        </p:nvPicPr>
        <p:blipFill>
          <a:blip r:embed="rId4"/>
          <a:stretch>
            <a:fillRect/>
          </a:stretch>
        </p:blipFill>
        <p:spPr>
          <a:xfrm>
            <a:off x="395536" y="2348880"/>
            <a:ext cx="5464243" cy="30869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61D55AF-A5F0-34BE-7642-803B85C55B51}"/>
              </a:ext>
            </a:extLst>
          </p:cNvPr>
          <p:cNvSpPr>
            <a:spLocks noGrp="1"/>
          </p:cNvSpPr>
          <p:nvPr>
            <p:ph sz="half" idx="2"/>
          </p:nvPr>
        </p:nvSpPr>
        <p:spPr>
          <a:xfrm>
            <a:off x="628650" y="1825625"/>
            <a:ext cx="7886700" cy="4351338"/>
          </a:xfrm>
        </p:spPr>
        <p:txBody>
          <a:bodyPr>
            <a:normAutofit/>
          </a:bodyPr>
          <a:lstStyle/>
          <a:p>
            <a:r>
              <a:rPr lang="en-GB" sz="1500" dirty="0">
                <a:solidFill>
                  <a:srgbClr val="0070C0"/>
                </a:solidFill>
              </a:rPr>
              <a:t>Here’s some food for thought</a:t>
            </a:r>
          </a:p>
          <a:p>
            <a:r>
              <a:rPr lang="en-GB" sz="1500" dirty="0">
                <a:solidFill>
                  <a:srgbClr val="0070C0"/>
                </a:solidFill>
              </a:rPr>
              <a:t>What is this a picture of?</a:t>
            </a:r>
            <a:endParaRPr lang="en-US" sz="1500" dirty="0">
              <a:solidFill>
                <a:srgbClr val="0070C0"/>
              </a:solidFill>
            </a:endParaRPr>
          </a:p>
        </p:txBody>
      </p:sp>
      <p:pic>
        <p:nvPicPr>
          <p:cNvPr id="5" name="Picture 2" descr="Image preview">
            <a:extLst>
              <a:ext uri="{FF2B5EF4-FFF2-40B4-BE49-F238E27FC236}">
                <a16:creationId xmlns:a16="http://schemas.microsoft.com/office/drawing/2014/main" id="{D88BAFF3-58AE-C438-B1EA-23AD714E91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44" t="21793" r="9664" b="16559"/>
          <a:stretch/>
        </p:blipFill>
        <p:spPr bwMode="auto">
          <a:xfrm>
            <a:off x="3131840" y="2780928"/>
            <a:ext cx="2459827" cy="26642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Rectangle 2">
            <a:extLst>
              <a:ext uri="{FF2B5EF4-FFF2-40B4-BE49-F238E27FC236}">
                <a16:creationId xmlns:a16="http://schemas.microsoft.com/office/drawing/2014/main" id="{8A5E9C0A-31F1-6C22-CA77-3479B9F659C4}"/>
              </a:ext>
            </a:extLst>
          </p:cNvPr>
          <p:cNvSpPr txBox="1">
            <a:spLocks noChangeArrowheads="1"/>
          </p:cNvSpPr>
          <p:nvPr/>
        </p:nvSpPr>
        <p:spPr bwMode="auto">
          <a:xfrm>
            <a:off x="628650" y="309864"/>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br>
              <a:rPr lang="en-GB" altLang="en-US" b="1" dirty="0"/>
            </a:br>
            <a:r>
              <a:rPr lang="en-GB" altLang="en-US" b="1" dirty="0">
                <a:solidFill>
                  <a:srgbClr val="0070C0"/>
                </a:solidFill>
              </a:rPr>
              <a:t>To finish…remember</a:t>
            </a:r>
          </a:p>
        </p:txBody>
      </p:sp>
    </p:spTree>
    <p:extLst>
      <p:ext uri="{BB962C8B-B14F-4D97-AF65-F5344CB8AC3E}">
        <p14:creationId xmlns:p14="http://schemas.microsoft.com/office/powerpoint/2010/main" val="3433810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E0FAA93-9752-2642-9F6E-E8C1010A1D04}"/>
              </a:ext>
            </a:extLst>
          </p:cNvPr>
          <p:cNvSpPr>
            <a:spLocks noGrp="1" noChangeArrowheads="1"/>
          </p:cNvSpPr>
          <p:nvPr>
            <p:ph sz="half" idx="1"/>
          </p:nvPr>
        </p:nvSpPr>
        <p:spPr>
          <a:xfrm>
            <a:off x="457200" y="1628775"/>
            <a:ext cx="8229600" cy="3989388"/>
          </a:xfrm>
        </p:spPr>
        <p:txBody>
          <a:bodyPr/>
          <a:lstStyle/>
          <a:p>
            <a:pPr eaLnBrk="1" hangingPunct="1"/>
            <a:r>
              <a:rPr lang="en-GB" altLang="en-US" sz="1600"/>
              <a:t>King, P. (2020) The Play Cycle and the Theory of Loose Parts [Video] Available at: </a:t>
            </a:r>
            <a:r>
              <a:rPr lang="en-GB" altLang="en-US" sz="1600">
                <a:hlinkClick r:id="rId3"/>
              </a:rPr>
              <a:t>https://www.youtube.com/watch?v=DpuD1NLk6IE</a:t>
            </a:r>
            <a:r>
              <a:rPr lang="en-GB" altLang="en-US" sz="1600"/>
              <a:t> (Accessed: 17th August 2021).</a:t>
            </a:r>
          </a:p>
          <a:p>
            <a:pPr eaLnBrk="1" hangingPunct="1"/>
            <a:r>
              <a:rPr lang="en-GB" altLang="en-US" sz="1600"/>
              <a:t>This Family Thing (2020) </a:t>
            </a:r>
            <a:r>
              <a:rPr lang="en-GB" altLang="en-US" sz="1600" i="1">
                <a:latin typeface="Roboto" panose="02000000000000000000" pitchFamily="2" charset="0"/>
              </a:rPr>
              <a:t>A FULL day Of Toddler Play | Montessori &amp; Open Ended Child Led Play [Video] Available at: </a:t>
            </a:r>
            <a:r>
              <a:rPr lang="en-GB" altLang="en-US" sz="1600" i="1">
                <a:latin typeface="Roboto" panose="02000000000000000000" pitchFamily="2" charset="0"/>
                <a:hlinkClick r:id="rId4"/>
              </a:rPr>
              <a:t>https://www.youtube.com/watch?v=ZVZR6s0chp4</a:t>
            </a:r>
            <a:r>
              <a:rPr lang="en-GB" altLang="en-US" sz="1600" i="1">
                <a:latin typeface="Roboto" panose="02000000000000000000" pitchFamily="2" charset="0"/>
              </a:rPr>
              <a:t> (Accessed: 17</a:t>
            </a:r>
            <a:r>
              <a:rPr lang="en-GB" altLang="en-US" sz="1600" i="1" baseline="30000">
                <a:latin typeface="Roboto" panose="02000000000000000000" pitchFamily="2" charset="0"/>
              </a:rPr>
              <a:t>th</a:t>
            </a:r>
            <a:r>
              <a:rPr lang="en-GB" altLang="en-US" sz="1600" i="1">
                <a:latin typeface="Roboto" panose="02000000000000000000" pitchFamily="2" charset="0"/>
              </a:rPr>
              <a:t> August 2021).</a:t>
            </a:r>
          </a:p>
          <a:p>
            <a:pPr eaLnBrk="1" hangingPunct="1"/>
            <a:r>
              <a:rPr lang="en-GB" altLang="en-US" sz="1600"/>
              <a:t>King, P. (2020) A Brief Introduction to the Play Cycle [Video] Available at: </a:t>
            </a:r>
            <a:r>
              <a:rPr lang="en-GB" altLang="en-US" sz="1600">
                <a:hlinkClick r:id="rId5"/>
              </a:rPr>
              <a:t>https://www.youtube.com/watch?v=BtGrwAxgLrQ</a:t>
            </a:r>
            <a:r>
              <a:rPr lang="en-GB" altLang="en-US" sz="1600"/>
              <a:t> (Accessed: 17th August 2021).</a:t>
            </a:r>
          </a:p>
          <a:p>
            <a:pPr eaLnBrk="1" hangingPunct="1"/>
            <a:r>
              <a:rPr lang="en-GB" altLang="en-US" sz="1600"/>
              <a:t>King, P. (2020) The Adult Role in the Play Cycle[Video] Available at: </a:t>
            </a:r>
            <a:r>
              <a:rPr lang="en-GB" altLang="en-US" sz="1600">
                <a:hlinkClick r:id="rId6"/>
              </a:rPr>
              <a:t>https://www.youtube.com/watch?v=-mpQJwf-mRg</a:t>
            </a:r>
            <a:r>
              <a:rPr lang="en-GB" altLang="en-US" sz="1600"/>
              <a:t> (Accessed: 17th August 2021).</a:t>
            </a:r>
          </a:p>
          <a:p>
            <a:pPr eaLnBrk="1" hangingPunct="1"/>
            <a:r>
              <a:rPr lang="en-GB" altLang="en-US" sz="1600"/>
              <a:t>Learning through Landscapes (2013) The role of adults [video] Available at:  </a:t>
            </a:r>
            <a:r>
              <a:rPr lang="en-GB" altLang="en-US" sz="1600">
                <a:hlinkClick r:id="rId7"/>
              </a:rPr>
              <a:t>https://www.youtube.com/watch?v=kEavpVl2OE0</a:t>
            </a:r>
            <a:r>
              <a:rPr lang="en-GB" altLang="en-US" sz="1600"/>
              <a:t> (Accessed: 17th August 2021).</a:t>
            </a:r>
          </a:p>
          <a:p>
            <a:pPr eaLnBrk="1" hangingPunct="1"/>
            <a:endParaRPr lang="en-GB" altLang="en-US" sz="1600" i="1">
              <a:latin typeface="Roboto" panose="02000000000000000000" pitchFamily="2" charset="0"/>
            </a:endParaRPr>
          </a:p>
          <a:p>
            <a:pPr eaLnBrk="1" hangingPunct="1"/>
            <a:endParaRPr lang="en-GB" alt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C72F99-42F0-4160-8E01-CAF4999B2B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3D0330-6357-444C-9C22-FF1378D3632D}">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AE4A782A-B287-4975-91F1-419E9AA706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PodHandler</Template>
  <TotalTime>2972</TotalTime>
  <Words>1802</Words>
  <Application>Microsoft Office PowerPoint</Application>
  <PresentationFormat>On-screen Show (4:3)</PresentationFormat>
  <Paragraphs>198</Paragraphs>
  <Slides>29</Slides>
  <Notes>25</Notes>
  <HiddenSlides>0</HiddenSlides>
  <MMClips>4</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29</vt:i4>
      </vt:variant>
    </vt:vector>
  </HeadingPairs>
  <TitlesOfParts>
    <vt:vector size="40" baseType="lpstr">
      <vt:lpstr>MS PGothic</vt:lpstr>
      <vt:lpstr>Arial</vt:lpstr>
      <vt:lpstr>Calibri</vt:lpstr>
      <vt:lpstr>Google Sans</vt:lpstr>
      <vt:lpstr>Myriad Pro</vt:lpstr>
      <vt:lpstr>Roboto</vt:lpstr>
      <vt:lpstr>Segoe UI</vt:lpstr>
      <vt:lpstr>Source Sans Pro</vt:lpstr>
      <vt:lpstr>Times</vt:lpstr>
      <vt:lpstr>PodHandler</vt:lpstr>
      <vt:lpstr>20140311PresentationUWTSDTemplate</vt:lpstr>
      <vt:lpstr>     Children’s play: principles and practice Lecture 3  Role of the adult </vt:lpstr>
      <vt:lpstr> Recap of the previous lecture</vt:lpstr>
      <vt:lpstr>PowerPoint Presentation</vt:lpstr>
      <vt:lpstr>PowerPoint Presentation</vt:lpstr>
      <vt:lpstr> Self-directed play</vt:lpstr>
      <vt:lpstr>PowerPoint Presentation</vt:lpstr>
      <vt:lpstr>What were you drawn to?</vt:lpstr>
      <vt:lpstr> How did it make you feel?</vt:lpstr>
      <vt:lpstr> Why is self-directed play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Self-directed play</vt:lpstr>
      <vt:lpstr> Holistic Play</vt:lpstr>
      <vt:lpstr>PowerPoint Presentation</vt:lpstr>
      <vt:lpstr>Play Cycle</vt:lpstr>
      <vt:lpstr>PowerPoint Presentation</vt:lpstr>
      <vt:lpstr>PowerPoint Presentation</vt:lpstr>
      <vt:lpstr>PowerPoint Presentation</vt:lpstr>
      <vt:lpstr>PowerPoint Presentation</vt:lpstr>
      <vt:lpstr>PowerPoint Presentation</vt:lpstr>
      <vt:lpstr> Role of the adult – positive learning environment</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Debra Odeh</cp:lastModifiedBy>
  <cp:revision>160</cp:revision>
  <cp:lastPrinted>2019-11-18T15:49:11Z</cp:lastPrinted>
  <dcterms:created xsi:type="dcterms:W3CDTF">2004-04-06T15:50:52Z</dcterms:created>
  <dcterms:modified xsi:type="dcterms:W3CDTF">2024-01-22T09:28:43Z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ies>
</file>