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ink/ink1.xml" ContentType="application/inkml+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3">
  <p:sldMasterIdLst>
    <p:sldMasterId id="2147483648" r:id="rId1"/>
  </p:sldMasterIdLst>
  <p:notesMasterIdLst>
    <p:notesMasterId r:id="rId86"/>
  </p:notesMasterIdLst>
  <p:sldIdLst>
    <p:sldId id="259" r:id="rId2"/>
    <p:sldId id="894" r:id="rId3"/>
    <p:sldId id="886" r:id="rId4"/>
    <p:sldId id="802" r:id="rId5"/>
    <p:sldId id="1018" r:id="rId6"/>
    <p:sldId id="842" r:id="rId7"/>
    <p:sldId id="985" r:id="rId8"/>
    <p:sldId id="938" r:id="rId9"/>
    <p:sldId id="983" r:id="rId10"/>
    <p:sldId id="982" r:id="rId11"/>
    <p:sldId id="1045" r:id="rId12"/>
    <p:sldId id="1019" r:id="rId13"/>
    <p:sldId id="1046" r:id="rId14"/>
    <p:sldId id="1023" r:id="rId15"/>
    <p:sldId id="1020" r:id="rId16"/>
    <p:sldId id="1016" r:id="rId17"/>
    <p:sldId id="1015" r:id="rId18"/>
    <p:sldId id="949" r:id="rId19"/>
    <p:sldId id="819" r:id="rId20"/>
    <p:sldId id="1022" r:id="rId21"/>
    <p:sldId id="455" r:id="rId22"/>
    <p:sldId id="1007" r:id="rId23"/>
    <p:sldId id="1006" r:id="rId24"/>
    <p:sldId id="830" r:id="rId25"/>
    <p:sldId id="452" r:id="rId26"/>
    <p:sldId id="1008" r:id="rId27"/>
    <p:sldId id="450" r:id="rId28"/>
    <p:sldId id="454" r:id="rId29"/>
    <p:sldId id="456" r:id="rId30"/>
    <p:sldId id="457" r:id="rId31"/>
    <p:sldId id="460" r:id="rId32"/>
    <p:sldId id="832" r:id="rId33"/>
    <p:sldId id="1010" r:id="rId34"/>
    <p:sldId id="1012" r:id="rId35"/>
    <p:sldId id="1011" r:id="rId36"/>
    <p:sldId id="835" r:id="rId37"/>
    <p:sldId id="486" r:id="rId38"/>
    <p:sldId id="665" r:id="rId39"/>
    <p:sldId id="939" r:id="rId40"/>
    <p:sldId id="936" r:id="rId41"/>
    <p:sldId id="493" r:id="rId42"/>
    <p:sldId id="1038" r:id="rId43"/>
    <p:sldId id="1036" r:id="rId44"/>
    <p:sldId id="1035" r:id="rId45"/>
    <p:sldId id="975" r:id="rId46"/>
    <p:sldId id="659" r:id="rId47"/>
    <p:sldId id="489" r:id="rId48"/>
    <p:sldId id="986" r:id="rId49"/>
    <p:sldId id="971" r:id="rId50"/>
    <p:sldId id="978" r:id="rId51"/>
    <p:sldId id="979" r:id="rId52"/>
    <p:sldId id="980" r:id="rId53"/>
    <p:sldId id="981" r:id="rId54"/>
    <p:sldId id="970" r:id="rId55"/>
    <p:sldId id="972" r:id="rId56"/>
    <p:sldId id="973" r:id="rId57"/>
    <p:sldId id="1047" r:id="rId58"/>
    <p:sldId id="1025" r:id="rId59"/>
    <p:sldId id="1024" r:id="rId60"/>
    <p:sldId id="1026" r:id="rId61"/>
    <p:sldId id="1027" r:id="rId62"/>
    <p:sldId id="1028" r:id="rId63"/>
    <p:sldId id="1030" r:id="rId64"/>
    <p:sldId id="668" r:id="rId65"/>
    <p:sldId id="1029" r:id="rId66"/>
    <p:sldId id="1031" r:id="rId67"/>
    <p:sldId id="1032" r:id="rId68"/>
    <p:sldId id="1034" r:id="rId69"/>
    <p:sldId id="1039" r:id="rId70"/>
    <p:sldId id="1044" r:id="rId71"/>
    <p:sldId id="868" r:id="rId72"/>
    <p:sldId id="368" r:id="rId73"/>
    <p:sldId id="961" r:id="rId74"/>
    <p:sldId id="913" r:id="rId75"/>
    <p:sldId id="966" r:id="rId76"/>
    <p:sldId id="831" r:id="rId77"/>
    <p:sldId id="825" r:id="rId78"/>
    <p:sldId id="951" r:id="rId79"/>
    <p:sldId id="948" r:id="rId80"/>
    <p:sldId id="954" r:id="rId81"/>
    <p:sldId id="953" r:id="rId82"/>
    <p:sldId id="840" r:id="rId83"/>
    <p:sldId id="841" r:id="rId84"/>
    <p:sldId id="935" r:id="rId8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FF"/>
    <a:srgbClr val="012456"/>
    <a:srgbClr val="4D2FFF"/>
    <a:srgbClr val="666AFE"/>
    <a:srgbClr val="0000CC"/>
    <a:srgbClr val="4519FF"/>
    <a:srgbClr val="8C2DFF"/>
    <a:srgbClr val="7E37FF"/>
    <a:srgbClr val="832FFF"/>
    <a:srgbClr val="4448FE"/>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231AB2A-9F4B-46A6-89E4-409CE4D55FE6}" v="326" dt="2026-04-20T10:09:00.51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1289" autoAdjust="0"/>
    <p:restoredTop sz="89330" autoAdjust="0"/>
  </p:normalViewPr>
  <p:slideViewPr>
    <p:cSldViewPr snapToGrid="0">
      <p:cViewPr varScale="1">
        <p:scale>
          <a:sx n="67" d="100"/>
          <a:sy n="67" d="100"/>
        </p:scale>
        <p:origin x="66" y="210"/>
      </p:cViewPr>
      <p:guideLst/>
    </p:cSldViewPr>
  </p:slideViewPr>
  <p:outlineViewPr>
    <p:cViewPr>
      <p:scale>
        <a:sx n="33" d="100"/>
        <a:sy n="33" d="100"/>
      </p:scale>
      <p:origin x="0" y="-6456"/>
    </p:cViewPr>
  </p:outlineViewPr>
  <p:notesTextViewPr>
    <p:cViewPr>
      <p:scale>
        <a:sx n="1" d="1"/>
        <a:sy n="1" d="1"/>
      </p:scale>
      <p:origin x="0" y="0"/>
    </p:cViewPr>
  </p:notesTextViewPr>
  <p:sorterViewPr>
    <p:cViewPr varScale="1">
      <p:scale>
        <a:sx n="100" d="100"/>
        <a:sy n="100" d="100"/>
      </p:scale>
      <p:origin x="0" y="-4665"/>
    </p:cViewPr>
  </p:sorter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theme" Target="theme/theme1.xml"/><Relationship Id="rId16" Type="http://schemas.openxmlformats.org/officeDocument/2006/relationships/slide" Target="slides/slide15.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5" Type="http://schemas.openxmlformats.org/officeDocument/2006/relationships/slide" Target="slides/slide4.xml"/><Relationship Id="rId90" Type="http://schemas.openxmlformats.org/officeDocument/2006/relationships/tableStyles" Target="tableStyles.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slide" Target="slides/slide84.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viewProps" Target="viewProps.xml"/><Relationship Id="rId91"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7" Type="http://schemas.openxmlformats.org/officeDocument/2006/relationships/slide" Target="slides/slide6.xml"/><Relationship Id="rId71" Type="http://schemas.openxmlformats.org/officeDocument/2006/relationships/slide" Target="slides/slide70.xml"/><Relationship Id="rId92" Type="http://schemas.microsoft.com/office/2015/10/relationships/revisionInfo" Target="revisionInfo.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presProps" Target="presProps.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mes Williams" userId="c957a50b-491f-4d94-b4bc-52aca3e2340d" providerId="ADAL" clId="{24AD1EBB-B856-443B-9200-42FCDD6529A9}"/>
    <pc:docChg chg="undo redo custSel addSld delSld modSld sldOrd">
      <pc:chgData name="James Williams" userId="c957a50b-491f-4d94-b4bc-52aca3e2340d" providerId="ADAL" clId="{24AD1EBB-B856-443B-9200-42FCDD6529A9}" dt="2026-04-20T10:09:20.941" v="12539" actId="1076"/>
      <pc:docMkLst>
        <pc:docMk/>
      </pc:docMkLst>
      <pc:sldChg chg="addSp delSp modSp mod">
        <pc:chgData name="James Williams" userId="c957a50b-491f-4d94-b4bc-52aca3e2340d" providerId="ADAL" clId="{24AD1EBB-B856-443B-9200-42FCDD6529A9}" dt="2026-03-31T15:48:00.163" v="2464" actId="1076"/>
        <pc:sldMkLst>
          <pc:docMk/>
          <pc:sldMk cId="1082051791" sldId="259"/>
        </pc:sldMkLst>
        <pc:spChg chg="mod">
          <ac:chgData name="James Williams" userId="c957a50b-491f-4d94-b4bc-52aca3e2340d" providerId="ADAL" clId="{24AD1EBB-B856-443B-9200-42FCDD6529A9}" dt="2026-03-31T15:48:00.163" v="2464" actId="1076"/>
          <ac:spMkLst>
            <pc:docMk/>
            <pc:sldMk cId="1082051791" sldId="259"/>
            <ac:spMk id="4" creationId="{0FF86216-E031-E4E5-C4E2-FB7E55B92833}"/>
          </ac:spMkLst>
        </pc:spChg>
        <pc:picChg chg="add mod">
          <ac:chgData name="James Williams" userId="c957a50b-491f-4d94-b4bc-52aca3e2340d" providerId="ADAL" clId="{24AD1EBB-B856-443B-9200-42FCDD6529A9}" dt="2026-03-31T15:47:51.849" v="2463"/>
          <ac:picMkLst>
            <pc:docMk/>
            <pc:sldMk cId="1082051791" sldId="259"/>
            <ac:picMk id="3" creationId="{7B745748-785A-A88A-0C5A-480E0806ABE3}"/>
          </ac:picMkLst>
        </pc:picChg>
        <pc:picChg chg="add mod">
          <ac:chgData name="James Williams" userId="c957a50b-491f-4d94-b4bc-52aca3e2340d" providerId="ADAL" clId="{24AD1EBB-B856-443B-9200-42FCDD6529A9}" dt="2026-03-31T15:47:51.849" v="2463"/>
          <ac:picMkLst>
            <pc:docMk/>
            <pc:sldMk cId="1082051791" sldId="259"/>
            <ac:picMk id="6" creationId="{DC7087EC-069E-5113-F2F3-05AF903565A4}"/>
          </ac:picMkLst>
        </pc:picChg>
      </pc:sldChg>
      <pc:sldChg chg="modSp mod">
        <pc:chgData name="James Williams" userId="c957a50b-491f-4d94-b4bc-52aca3e2340d" providerId="ADAL" clId="{24AD1EBB-B856-443B-9200-42FCDD6529A9}" dt="2026-04-20T08:00:11.348" v="12451" actId="13926"/>
        <pc:sldMkLst>
          <pc:docMk/>
          <pc:sldMk cId="2329466168" sldId="450"/>
        </pc:sldMkLst>
        <pc:spChg chg="mod">
          <ac:chgData name="James Williams" userId="c957a50b-491f-4d94-b4bc-52aca3e2340d" providerId="ADAL" clId="{24AD1EBB-B856-443B-9200-42FCDD6529A9}" dt="2026-04-20T07:58:39.573" v="12357" actId="403"/>
          <ac:spMkLst>
            <pc:docMk/>
            <pc:sldMk cId="2329466168" sldId="450"/>
            <ac:spMk id="2" creationId="{61365102-6F14-4FB7-8C3C-AB618E6179A2}"/>
          </ac:spMkLst>
        </pc:spChg>
        <pc:spChg chg="mod">
          <ac:chgData name="James Williams" userId="c957a50b-491f-4d94-b4bc-52aca3e2340d" providerId="ADAL" clId="{24AD1EBB-B856-443B-9200-42FCDD6529A9}" dt="2026-04-20T08:00:11.348" v="12451" actId="13926"/>
          <ac:spMkLst>
            <pc:docMk/>
            <pc:sldMk cId="2329466168" sldId="450"/>
            <ac:spMk id="9" creationId="{C6F0307B-6A4C-4978-8778-1B2AFBCDE537}"/>
          </ac:spMkLst>
        </pc:spChg>
      </pc:sldChg>
      <pc:sldChg chg="modSp mod">
        <pc:chgData name="James Williams" userId="c957a50b-491f-4d94-b4bc-52aca3e2340d" providerId="ADAL" clId="{24AD1EBB-B856-443B-9200-42FCDD6529A9}" dt="2026-04-07T14:23:51.019" v="4349" actId="20577"/>
        <pc:sldMkLst>
          <pc:docMk/>
          <pc:sldMk cId="3018539630" sldId="452"/>
        </pc:sldMkLst>
        <pc:spChg chg="mod">
          <ac:chgData name="James Williams" userId="c957a50b-491f-4d94-b4bc-52aca3e2340d" providerId="ADAL" clId="{24AD1EBB-B856-443B-9200-42FCDD6529A9}" dt="2026-04-07T14:23:51.019" v="4349" actId="20577"/>
          <ac:spMkLst>
            <pc:docMk/>
            <pc:sldMk cId="3018539630" sldId="452"/>
            <ac:spMk id="2" creationId="{61365102-6F14-4FB7-8C3C-AB618E6179A2}"/>
          </ac:spMkLst>
        </pc:spChg>
        <pc:spChg chg="mod">
          <ac:chgData name="James Williams" userId="c957a50b-491f-4d94-b4bc-52aca3e2340d" providerId="ADAL" clId="{24AD1EBB-B856-443B-9200-42FCDD6529A9}" dt="2026-04-07T14:22:52.037" v="4348" actId="20577"/>
          <ac:spMkLst>
            <pc:docMk/>
            <pc:sldMk cId="3018539630" sldId="452"/>
            <ac:spMk id="9" creationId="{C6F0307B-6A4C-4978-8778-1B2AFBCDE537}"/>
          </ac:spMkLst>
        </pc:spChg>
      </pc:sldChg>
      <pc:sldChg chg="modSp mod">
        <pc:chgData name="James Williams" userId="c957a50b-491f-4d94-b4bc-52aca3e2340d" providerId="ADAL" clId="{24AD1EBB-B856-443B-9200-42FCDD6529A9}" dt="2026-04-07T14:54:18.928" v="4548" actId="20577"/>
        <pc:sldMkLst>
          <pc:docMk/>
          <pc:sldMk cId="1655066069" sldId="454"/>
        </pc:sldMkLst>
        <pc:spChg chg="mod">
          <ac:chgData name="James Williams" userId="c957a50b-491f-4d94-b4bc-52aca3e2340d" providerId="ADAL" clId="{24AD1EBB-B856-443B-9200-42FCDD6529A9}" dt="2026-04-07T14:53:18.171" v="4543" actId="1076"/>
          <ac:spMkLst>
            <pc:docMk/>
            <pc:sldMk cId="1655066069" sldId="454"/>
            <ac:spMk id="2" creationId="{61365102-6F14-4FB7-8C3C-AB618E6179A2}"/>
          </ac:spMkLst>
        </pc:spChg>
        <pc:spChg chg="mod">
          <ac:chgData name="James Williams" userId="c957a50b-491f-4d94-b4bc-52aca3e2340d" providerId="ADAL" clId="{24AD1EBB-B856-443B-9200-42FCDD6529A9}" dt="2026-04-07T14:54:18.928" v="4548" actId="20577"/>
          <ac:spMkLst>
            <pc:docMk/>
            <pc:sldMk cId="1655066069" sldId="454"/>
            <ac:spMk id="9" creationId="{C6F0307B-6A4C-4978-8778-1B2AFBCDE537}"/>
          </ac:spMkLst>
        </pc:spChg>
      </pc:sldChg>
      <pc:sldChg chg="modSp mod">
        <pc:chgData name="James Williams" userId="c957a50b-491f-4d94-b4bc-52aca3e2340d" providerId="ADAL" clId="{24AD1EBB-B856-443B-9200-42FCDD6529A9}" dt="2026-04-07T13:42:16.396" v="4031" actId="20577"/>
        <pc:sldMkLst>
          <pc:docMk/>
          <pc:sldMk cId="3995333984" sldId="455"/>
        </pc:sldMkLst>
        <pc:spChg chg="mod">
          <ac:chgData name="James Williams" userId="c957a50b-491f-4d94-b4bc-52aca3e2340d" providerId="ADAL" clId="{24AD1EBB-B856-443B-9200-42FCDD6529A9}" dt="2026-04-07T13:42:16.396" v="4031" actId="20577"/>
          <ac:spMkLst>
            <pc:docMk/>
            <pc:sldMk cId="3995333984" sldId="455"/>
            <ac:spMk id="13" creationId="{91F835AF-A34A-31BC-203C-1FB1F659BA94}"/>
          </ac:spMkLst>
        </pc:spChg>
      </pc:sldChg>
      <pc:sldChg chg="modSp mod">
        <pc:chgData name="James Williams" userId="c957a50b-491f-4d94-b4bc-52aca3e2340d" providerId="ADAL" clId="{24AD1EBB-B856-443B-9200-42FCDD6529A9}" dt="2026-04-07T14:54:31.873" v="4551" actId="27636"/>
        <pc:sldMkLst>
          <pc:docMk/>
          <pc:sldMk cId="362641703" sldId="456"/>
        </pc:sldMkLst>
        <pc:spChg chg="mod">
          <ac:chgData name="James Williams" userId="c957a50b-491f-4d94-b4bc-52aca3e2340d" providerId="ADAL" clId="{24AD1EBB-B856-443B-9200-42FCDD6529A9}" dt="2026-04-07T14:54:31.873" v="4551" actId="27636"/>
          <ac:spMkLst>
            <pc:docMk/>
            <pc:sldMk cId="362641703" sldId="456"/>
            <ac:spMk id="2" creationId="{61365102-6F14-4FB7-8C3C-AB618E6179A2}"/>
          </ac:spMkLst>
        </pc:spChg>
      </pc:sldChg>
      <pc:sldChg chg="add ord">
        <pc:chgData name="James Williams" userId="c957a50b-491f-4d94-b4bc-52aca3e2340d" providerId="ADAL" clId="{24AD1EBB-B856-443B-9200-42FCDD6529A9}" dt="2026-04-07T15:30:22.984" v="4702"/>
        <pc:sldMkLst>
          <pc:docMk/>
          <pc:sldMk cId="140705906" sldId="457"/>
        </pc:sldMkLst>
      </pc:sldChg>
      <pc:sldChg chg="addSp delSp modSp mod modNotesTx">
        <pc:chgData name="James Williams" userId="c957a50b-491f-4d94-b4bc-52aca3e2340d" providerId="ADAL" clId="{24AD1EBB-B856-443B-9200-42FCDD6529A9}" dt="2026-04-20T08:00:55.109" v="12454" actId="1076"/>
        <pc:sldMkLst>
          <pc:docMk/>
          <pc:sldMk cId="2083797836" sldId="460"/>
        </pc:sldMkLst>
        <pc:spChg chg="mod">
          <ac:chgData name="James Williams" userId="c957a50b-491f-4d94-b4bc-52aca3e2340d" providerId="ADAL" clId="{24AD1EBB-B856-443B-9200-42FCDD6529A9}" dt="2026-04-20T08:00:25.580" v="12453" actId="1076"/>
          <ac:spMkLst>
            <pc:docMk/>
            <pc:sldMk cId="2083797836" sldId="460"/>
            <ac:spMk id="2" creationId="{61365102-6F14-4FB7-8C3C-AB618E6179A2}"/>
          </ac:spMkLst>
        </pc:spChg>
        <pc:spChg chg="mod">
          <ac:chgData name="James Williams" userId="c957a50b-491f-4d94-b4bc-52aca3e2340d" providerId="ADAL" clId="{24AD1EBB-B856-443B-9200-42FCDD6529A9}" dt="2026-04-07T15:11:06.034" v="4603" actId="1076"/>
          <ac:spMkLst>
            <pc:docMk/>
            <pc:sldMk cId="2083797836" sldId="460"/>
            <ac:spMk id="9" creationId="{C6F0307B-6A4C-4978-8778-1B2AFBCDE537}"/>
          </ac:spMkLst>
        </pc:spChg>
        <pc:spChg chg="mod ord">
          <ac:chgData name="James Williams" userId="c957a50b-491f-4d94-b4bc-52aca3e2340d" providerId="ADAL" clId="{24AD1EBB-B856-443B-9200-42FCDD6529A9}" dt="2026-04-20T08:00:55.109" v="12454" actId="1076"/>
          <ac:spMkLst>
            <pc:docMk/>
            <pc:sldMk cId="2083797836" sldId="460"/>
            <ac:spMk id="13" creationId="{6913DD78-657E-77EA-416E-441809440EFF}"/>
          </ac:spMkLst>
        </pc:spChg>
        <pc:picChg chg="add mod">
          <ac:chgData name="James Williams" userId="c957a50b-491f-4d94-b4bc-52aca3e2340d" providerId="ADAL" clId="{24AD1EBB-B856-443B-9200-42FCDD6529A9}" dt="2026-04-07T15:14:30.336" v="4631" actId="1076"/>
          <ac:picMkLst>
            <pc:docMk/>
            <pc:sldMk cId="2083797836" sldId="460"/>
            <ac:picMk id="6" creationId="{2FEE128D-BDC7-8242-64CF-840FD94AAB11}"/>
          </ac:picMkLst>
        </pc:picChg>
        <pc:picChg chg="add mod">
          <ac:chgData name="James Williams" userId="c957a50b-491f-4d94-b4bc-52aca3e2340d" providerId="ADAL" clId="{24AD1EBB-B856-443B-9200-42FCDD6529A9}" dt="2026-04-20T08:00:55.109" v="12454" actId="1076"/>
          <ac:picMkLst>
            <pc:docMk/>
            <pc:sldMk cId="2083797836" sldId="460"/>
            <ac:picMk id="17" creationId="{58736218-B521-4525-53B7-90DA1DDB88A0}"/>
          </ac:picMkLst>
        </pc:picChg>
      </pc:sldChg>
      <pc:sldChg chg="modSp add mod">
        <pc:chgData name="James Williams" userId="c957a50b-491f-4d94-b4bc-52aca3e2340d" providerId="ADAL" clId="{24AD1EBB-B856-443B-9200-42FCDD6529A9}" dt="2026-04-09T14:44:30.806" v="9218" actId="403"/>
        <pc:sldMkLst>
          <pc:docMk/>
          <pc:sldMk cId="1440240273" sldId="486"/>
        </pc:sldMkLst>
        <pc:spChg chg="mod">
          <ac:chgData name="James Williams" userId="c957a50b-491f-4d94-b4bc-52aca3e2340d" providerId="ADAL" clId="{24AD1EBB-B856-443B-9200-42FCDD6529A9}" dt="2026-04-09T14:44:30.806" v="9218" actId="403"/>
          <ac:spMkLst>
            <pc:docMk/>
            <pc:sldMk cId="1440240273" sldId="486"/>
            <ac:spMk id="2" creationId="{61365102-6F14-4FB7-8C3C-AB618E6179A2}"/>
          </ac:spMkLst>
        </pc:spChg>
      </pc:sldChg>
      <pc:sldChg chg="addSp modSp add del mod">
        <pc:chgData name="James Williams" userId="c957a50b-491f-4d94-b4bc-52aca3e2340d" providerId="ADAL" clId="{24AD1EBB-B856-443B-9200-42FCDD6529A9}" dt="2026-04-19T16:06:08.399" v="12308" actId="15"/>
        <pc:sldMkLst>
          <pc:docMk/>
          <pc:sldMk cId="2971846543" sldId="493"/>
        </pc:sldMkLst>
        <pc:spChg chg="mod">
          <ac:chgData name="James Williams" userId="c957a50b-491f-4d94-b4bc-52aca3e2340d" providerId="ADAL" clId="{24AD1EBB-B856-443B-9200-42FCDD6529A9}" dt="2026-04-19T16:06:08.399" v="12308" actId="15"/>
          <ac:spMkLst>
            <pc:docMk/>
            <pc:sldMk cId="2971846543" sldId="493"/>
            <ac:spMk id="9" creationId="{C6F0307B-6A4C-4978-8778-1B2AFBCDE537}"/>
          </ac:spMkLst>
        </pc:spChg>
      </pc:sldChg>
      <pc:sldChg chg="modSp mod">
        <pc:chgData name="James Williams" userId="c957a50b-491f-4d94-b4bc-52aca3e2340d" providerId="ADAL" clId="{24AD1EBB-B856-443B-9200-42FCDD6529A9}" dt="2026-04-13T15:00:49.229" v="11497" actId="13926"/>
        <pc:sldMkLst>
          <pc:docMk/>
          <pc:sldMk cId="88267326" sldId="659"/>
        </pc:sldMkLst>
        <pc:spChg chg="mod">
          <ac:chgData name="James Williams" userId="c957a50b-491f-4d94-b4bc-52aca3e2340d" providerId="ADAL" clId="{24AD1EBB-B856-443B-9200-42FCDD6529A9}" dt="2026-04-13T15:00:49.229" v="11497" actId="13926"/>
          <ac:spMkLst>
            <pc:docMk/>
            <pc:sldMk cId="88267326" sldId="659"/>
            <ac:spMk id="3" creationId="{2508B4C2-000C-3695-B4C2-12FC2D0D5160}"/>
          </ac:spMkLst>
        </pc:spChg>
      </pc:sldChg>
      <pc:sldChg chg="modSp add mod">
        <pc:chgData name="James Williams" userId="c957a50b-491f-4d94-b4bc-52aca3e2340d" providerId="ADAL" clId="{24AD1EBB-B856-443B-9200-42FCDD6529A9}" dt="2026-04-09T14:47:52.418" v="9231" actId="20577"/>
        <pc:sldMkLst>
          <pc:docMk/>
          <pc:sldMk cId="3679284971" sldId="665"/>
        </pc:sldMkLst>
        <pc:spChg chg="mod">
          <ac:chgData name="James Williams" userId="c957a50b-491f-4d94-b4bc-52aca3e2340d" providerId="ADAL" clId="{24AD1EBB-B856-443B-9200-42FCDD6529A9}" dt="2026-04-09T14:45:15.026" v="9222" actId="14100"/>
          <ac:spMkLst>
            <pc:docMk/>
            <pc:sldMk cId="3679284971" sldId="665"/>
            <ac:spMk id="2" creationId="{61365102-6F14-4FB7-8C3C-AB618E6179A2}"/>
          </ac:spMkLst>
        </pc:spChg>
        <pc:spChg chg="mod">
          <ac:chgData name="James Williams" userId="c957a50b-491f-4d94-b4bc-52aca3e2340d" providerId="ADAL" clId="{24AD1EBB-B856-443B-9200-42FCDD6529A9}" dt="2026-04-09T14:47:52.418" v="9231" actId="20577"/>
          <ac:spMkLst>
            <pc:docMk/>
            <pc:sldMk cId="3679284971" sldId="665"/>
            <ac:spMk id="9" creationId="{C6F0307B-6A4C-4978-8778-1B2AFBCDE537}"/>
          </ac:spMkLst>
        </pc:spChg>
      </pc:sldChg>
      <pc:sldChg chg="add">
        <pc:chgData name="James Williams" userId="c957a50b-491f-4d94-b4bc-52aca3e2340d" providerId="ADAL" clId="{24AD1EBB-B856-443B-9200-42FCDD6529A9}" dt="2026-04-11T20:26:54.310" v="10895"/>
        <pc:sldMkLst>
          <pc:docMk/>
          <pc:sldMk cId="1856343970" sldId="668"/>
        </pc:sldMkLst>
      </pc:sldChg>
      <pc:sldChg chg="addSp delSp modSp mod">
        <pc:chgData name="James Williams" userId="c957a50b-491f-4d94-b4bc-52aca3e2340d" providerId="ADAL" clId="{24AD1EBB-B856-443B-9200-42FCDD6529A9}" dt="2026-04-20T07:48:14.678" v="12309" actId="13926"/>
        <pc:sldMkLst>
          <pc:docMk/>
          <pc:sldMk cId="3843751795" sldId="802"/>
        </pc:sldMkLst>
        <pc:spChg chg="mod">
          <ac:chgData name="James Williams" userId="c957a50b-491f-4d94-b4bc-52aca3e2340d" providerId="ADAL" clId="{24AD1EBB-B856-443B-9200-42FCDD6529A9}" dt="2026-04-20T07:48:14.678" v="12309" actId="13926"/>
          <ac:spMkLst>
            <pc:docMk/>
            <pc:sldMk cId="3843751795" sldId="802"/>
            <ac:spMk id="7" creationId="{7AA20E84-7A60-867E-8EB4-EA3136895592}"/>
          </ac:spMkLst>
        </pc:spChg>
      </pc:sldChg>
      <pc:sldChg chg="modSp mod">
        <pc:chgData name="James Williams" userId="c957a50b-491f-4d94-b4bc-52aca3e2340d" providerId="ADAL" clId="{24AD1EBB-B856-443B-9200-42FCDD6529A9}" dt="2026-04-07T13:41:44.880" v="4024" actId="13926"/>
        <pc:sldMkLst>
          <pc:docMk/>
          <pc:sldMk cId="1191889373" sldId="819"/>
        </pc:sldMkLst>
        <pc:spChg chg="mod">
          <ac:chgData name="James Williams" userId="c957a50b-491f-4d94-b4bc-52aca3e2340d" providerId="ADAL" clId="{24AD1EBB-B856-443B-9200-42FCDD6529A9}" dt="2026-04-07T13:41:44.880" v="4024" actId="13926"/>
          <ac:spMkLst>
            <pc:docMk/>
            <pc:sldMk cId="1191889373" sldId="819"/>
            <ac:spMk id="2" creationId="{61365102-6F14-4FB7-8C3C-AB618E6179A2}"/>
          </ac:spMkLst>
        </pc:spChg>
        <pc:spChg chg="mod">
          <ac:chgData name="James Williams" userId="c957a50b-491f-4d94-b4bc-52aca3e2340d" providerId="ADAL" clId="{24AD1EBB-B856-443B-9200-42FCDD6529A9}" dt="2026-04-07T13:24:35.381" v="4021" actId="404"/>
          <ac:spMkLst>
            <pc:docMk/>
            <pc:sldMk cId="1191889373" sldId="819"/>
            <ac:spMk id="9" creationId="{C6F0307B-6A4C-4978-8778-1B2AFBCDE537}"/>
          </ac:spMkLst>
        </pc:spChg>
      </pc:sldChg>
      <pc:sldChg chg="addSp delSp modSp mod">
        <pc:chgData name="James Williams" userId="c957a50b-491f-4d94-b4bc-52aca3e2340d" providerId="ADAL" clId="{24AD1EBB-B856-443B-9200-42FCDD6529A9}" dt="2026-04-20T07:55:10.273" v="12325" actId="20577"/>
        <pc:sldMkLst>
          <pc:docMk/>
          <pc:sldMk cId="3459514436" sldId="830"/>
        </pc:sldMkLst>
        <pc:spChg chg="mod">
          <ac:chgData name="James Williams" userId="c957a50b-491f-4d94-b4bc-52aca3e2340d" providerId="ADAL" clId="{24AD1EBB-B856-443B-9200-42FCDD6529A9}" dt="2026-04-07T14:19:28.851" v="4326" actId="14100"/>
          <ac:spMkLst>
            <pc:docMk/>
            <pc:sldMk cId="3459514436" sldId="830"/>
            <ac:spMk id="4" creationId="{B4B32600-4910-BF30-2354-73437B465580}"/>
          </ac:spMkLst>
        </pc:spChg>
        <pc:spChg chg="add mod">
          <ac:chgData name="James Williams" userId="c957a50b-491f-4d94-b4bc-52aca3e2340d" providerId="ADAL" clId="{24AD1EBB-B856-443B-9200-42FCDD6529A9}" dt="2026-04-07T14:18:54.769" v="4317" actId="1076"/>
          <ac:spMkLst>
            <pc:docMk/>
            <pc:sldMk cId="3459514436" sldId="830"/>
            <ac:spMk id="7" creationId="{905792CA-4AF2-4899-A9A4-8FF26B695A92}"/>
          </ac:spMkLst>
        </pc:spChg>
        <pc:spChg chg="mod">
          <ac:chgData name="James Williams" userId="c957a50b-491f-4d94-b4bc-52aca3e2340d" providerId="ADAL" clId="{24AD1EBB-B856-443B-9200-42FCDD6529A9}" dt="2026-04-20T07:55:10.273" v="12325" actId="20577"/>
          <ac:spMkLst>
            <pc:docMk/>
            <pc:sldMk cId="3459514436" sldId="830"/>
            <ac:spMk id="9" creationId="{C6F0307B-6A4C-4978-8778-1B2AFBCDE537}"/>
          </ac:spMkLst>
        </pc:spChg>
        <pc:picChg chg="add mod">
          <ac:chgData name="James Williams" userId="c957a50b-491f-4d94-b4bc-52aca3e2340d" providerId="ADAL" clId="{24AD1EBB-B856-443B-9200-42FCDD6529A9}" dt="2026-04-20T07:54:41.088" v="12324" actId="692"/>
          <ac:picMkLst>
            <pc:docMk/>
            <pc:sldMk cId="3459514436" sldId="830"/>
            <ac:picMk id="5" creationId="{1F865C11-6111-A4F9-EBF6-CA2BB62346D2}"/>
          </ac:picMkLst>
        </pc:picChg>
        <pc:picChg chg="mod ord modCrop">
          <ac:chgData name="James Williams" userId="c957a50b-491f-4d94-b4bc-52aca3e2340d" providerId="ADAL" clId="{24AD1EBB-B856-443B-9200-42FCDD6529A9}" dt="2026-04-07T14:21:17.949" v="4337" actId="1076"/>
          <ac:picMkLst>
            <pc:docMk/>
            <pc:sldMk cId="3459514436" sldId="830"/>
            <ac:picMk id="8" creationId="{ACE08B1E-7F2F-040B-0C24-C304A846C0B0}"/>
          </ac:picMkLst>
        </pc:picChg>
      </pc:sldChg>
      <pc:sldChg chg="add">
        <pc:chgData name="James Williams" userId="c957a50b-491f-4d94-b4bc-52aca3e2340d" providerId="ADAL" clId="{24AD1EBB-B856-443B-9200-42FCDD6529A9}" dt="2026-04-01T15:26:14.686" v="3838"/>
        <pc:sldMkLst>
          <pc:docMk/>
          <pc:sldMk cId="773350892" sldId="831"/>
        </pc:sldMkLst>
      </pc:sldChg>
      <pc:sldChg chg="addSp delSp modSp mod">
        <pc:chgData name="James Williams" userId="c957a50b-491f-4d94-b4bc-52aca3e2340d" providerId="ADAL" clId="{24AD1EBB-B856-443B-9200-42FCDD6529A9}" dt="2026-04-20T08:01:47.450" v="12455" actId="403"/>
        <pc:sldMkLst>
          <pc:docMk/>
          <pc:sldMk cId="2123428486" sldId="832"/>
        </pc:sldMkLst>
        <pc:spChg chg="mod">
          <ac:chgData name="James Williams" userId="c957a50b-491f-4d94-b4bc-52aca3e2340d" providerId="ADAL" clId="{24AD1EBB-B856-443B-9200-42FCDD6529A9}" dt="2026-04-20T08:01:47.450" v="12455" actId="403"/>
          <ac:spMkLst>
            <pc:docMk/>
            <pc:sldMk cId="2123428486" sldId="832"/>
            <ac:spMk id="2" creationId="{CAF7111F-87E1-5148-8F8F-5CA6E2F15CDE}"/>
          </ac:spMkLst>
        </pc:spChg>
        <pc:spChg chg="add mod">
          <ac:chgData name="James Williams" userId="c957a50b-491f-4d94-b4bc-52aca3e2340d" providerId="ADAL" clId="{24AD1EBB-B856-443B-9200-42FCDD6529A9}" dt="2026-04-08T11:52:21.501" v="5052" actId="1076"/>
          <ac:spMkLst>
            <pc:docMk/>
            <pc:sldMk cId="2123428486" sldId="832"/>
            <ac:spMk id="3" creationId="{E9D45D96-3346-F856-F52F-523B89C32636}"/>
          </ac:spMkLst>
        </pc:spChg>
        <pc:spChg chg="mod">
          <ac:chgData name="James Williams" userId="c957a50b-491f-4d94-b4bc-52aca3e2340d" providerId="ADAL" clId="{24AD1EBB-B856-443B-9200-42FCDD6529A9}" dt="2026-04-08T11:04:57.660" v="4797" actId="20577"/>
          <ac:spMkLst>
            <pc:docMk/>
            <pc:sldMk cId="2123428486" sldId="832"/>
            <ac:spMk id="4" creationId="{D5D98BE4-647D-2E98-81F1-EF9205F86ECE}"/>
          </ac:spMkLst>
        </pc:spChg>
        <pc:spChg chg="add mod">
          <ac:chgData name="James Williams" userId="c957a50b-491f-4d94-b4bc-52aca3e2340d" providerId="ADAL" clId="{24AD1EBB-B856-443B-9200-42FCDD6529A9}" dt="2026-04-08T11:54:09.785" v="5116" actId="20577"/>
          <ac:spMkLst>
            <pc:docMk/>
            <pc:sldMk cId="2123428486" sldId="832"/>
            <ac:spMk id="7" creationId="{53C757D4-B7A1-96B4-4348-8EB567E4D2F7}"/>
          </ac:spMkLst>
        </pc:spChg>
        <pc:picChg chg="add mod">
          <ac:chgData name="James Williams" userId="c957a50b-491f-4d94-b4bc-52aca3e2340d" providerId="ADAL" clId="{24AD1EBB-B856-443B-9200-42FCDD6529A9}" dt="2026-04-08T11:51:59.036" v="5048" actId="1076"/>
          <ac:picMkLst>
            <pc:docMk/>
            <pc:sldMk cId="2123428486" sldId="832"/>
            <ac:picMk id="6" creationId="{90FD30DE-F06F-FAD6-E12F-2366CACE0D8A}"/>
          </ac:picMkLst>
        </pc:picChg>
        <pc:picChg chg="mod">
          <ac:chgData name="James Williams" userId="c957a50b-491f-4d94-b4bc-52aca3e2340d" providerId="ADAL" clId="{24AD1EBB-B856-443B-9200-42FCDD6529A9}" dt="2026-04-08T11:52:09.446" v="5051" actId="14100"/>
          <ac:picMkLst>
            <pc:docMk/>
            <pc:sldMk cId="2123428486" sldId="832"/>
            <ac:picMk id="8" creationId="{66810CC1-A251-FC52-B7BF-937A22FA3EF2}"/>
          </ac:picMkLst>
        </pc:picChg>
      </pc:sldChg>
      <pc:sldChg chg="addSp delSp modSp mod modNotesTx">
        <pc:chgData name="James Williams" userId="c957a50b-491f-4d94-b4bc-52aca3e2340d" providerId="ADAL" clId="{24AD1EBB-B856-443B-9200-42FCDD6529A9}" dt="2026-04-11T16:15:51.196" v="9559" actId="403"/>
        <pc:sldMkLst>
          <pc:docMk/>
          <pc:sldMk cId="1627554954" sldId="835"/>
        </pc:sldMkLst>
        <pc:spChg chg="mod">
          <ac:chgData name="James Williams" userId="c957a50b-491f-4d94-b4bc-52aca3e2340d" providerId="ADAL" clId="{24AD1EBB-B856-443B-9200-42FCDD6529A9}" dt="2026-04-11T16:15:51.196" v="9559" actId="403"/>
          <ac:spMkLst>
            <pc:docMk/>
            <pc:sldMk cId="1627554954" sldId="835"/>
            <ac:spMk id="2" creationId="{CAF7111F-87E1-5148-8F8F-5CA6E2F15CDE}"/>
          </ac:spMkLst>
        </pc:spChg>
        <pc:spChg chg="mod">
          <ac:chgData name="James Williams" userId="c957a50b-491f-4d94-b4bc-52aca3e2340d" providerId="ADAL" clId="{24AD1EBB-B856-443B-9200-42FCDD6529A9}" dt="2026-04-09T14:41:58.203" v="9194" actId="1076"/>
          <ac:spMkLst>
            <pc:docMk/>
            <pc:sldMk cId="1627554954" sldId="835"/>
            <ac:spMk id="4" creationId="{D5D98BE4-647D-2E98-81F1-EF9205F86ECE}"/>
          </ac:spMkLst>
        </pc:spChg>
        <pc:spChg chg="add mod">
          <ac:chgData name="James Williams" userId="c957a50b-491f-4d94-b4bc-52aca3e2340d" providerId="ADAL" clId="{24AD1EBB-B856-443B-9200-42FCDD6529A9}" dt="2026-04-09T14:42:24.878" v="9211" actId="20577"/>
          <ac:spMkLst>
            <pc:docMk/>
            <pc:sldMk cId="1627554954" sldId="835"/>
            <ac:spMk id="10" creationId="{982A1781-4E03-F31A-D575-7A7FAEF5CC6D}"/>
          </ac:spMkLst>
        </pc:spChg>
        <pc:picChg chg="add mod">
          <ac:chgData name="James Williams" userId="c957a50b-491f-4d94-b4bc-52aca3e2340d" providerId="ADAL" clId="{24AD1EBB-B856-443B-9200-42FCDD6529A9}" dt="2026-04-09T14:42:39.762" v="9212" actId="1076"/>
          <ac:picMkLst>
            <pc:docMk/>
            <pc:sldMk cId="1627554954" sldId="835"/>
            <ac:picMk id="6" creationId="{57F67492-E319-8583-19A7-38FDBD30678E}"/>
          </ac:picMkLst>
        </pc:picChg>
        <pc:picChg chg="add mod">
          <ac:chgData name="James Williams" userId="c957a50b-491f-4d94-b4bc-52aca3e2340d" providerId="ADAL" clId="{24AD1EBB-B856-443B-9200-42FCDD6529A9}" dt="2026-04-09T14:42:43.316" v="9213" actId="1076"/>
          <ac:picMkLst>
            <pc:docMk/>
            <pc:sldMk cId="1627554954" sldId="835"/>
            <ac:picMk id="8" creationId="{C614CEE6-BABD-E43D-3234-2435B977AE3C}"/>
          </ac:picMkLst>
        </pc:picChg>
      </pc:sldChg>
      <pc:sldChg chg="add">
        <pc:chgData name="James Williams" userId="c957a50b-491f-4d94-b4bc-52aca3e2340d" providerId="ADAL" clId="{24AD1EBB-B856-443B-9200-42FCDD6529A9}" dt="2026-04-08T12:10:52.145" v="5222"/>
        <pc:sldMkLst>
          <pc:docMk/>
          <pc:sldMk cId="2431621267" sldId="840"/>
        </pc:sldMkLst>
      </pc:sldChg>
      <pc:sldChg chg="add">
        <pc:chgData name="James Williams" userId="c957a50b-491f-4d94-b4bc-52aca3e2340d" providerId="ADAL" clId="{24AD1EBB-B856-443B-9200-42FCDD6529A9}" dt="2026-04-08T12:10:52.145" v="5222"/>
        <pc:sldMkLst>
          <pc:docMk/>
          <pc:sldMk cId="3526296904" sldId="841"/>
        </pc:sldMkLst>
      </pc:sldChg>
      <pc:sldChg chg="addSp delSp modSp mod ord">
        <pc:chgData name="James Williams" userId="c957a50b-491f-4d94-b4bc-52aca3e2340d" providerId="ADAL" clId="{24AD1EBB-B856-443B-9200-42FCDD6529A9}" dt="2026-03-31T18:35:17.706" v="3511"/>
        <pc:sldMkLst>
          <pc:docMk/>
          <pc:sldMk cId="362513842" sldId="842"/>
        </pc:sldMkLst>
        <pc:spChg chg="mod">
          <ac:chgData name="James Williams" userId="c957a50b-491f-4d94-b4bc-52aca3e2340d" providerId="ADAL" clId="{24AD1EBB-B856-443B-9200-42FCDD6529A9}" dt="2026-03-31T18:07:48.781" v="2860" actId="20577"/>
          <ac:spMkLst>
            <pc:docMk/>
            <pc:sldMk cId="362513842" sldId="842"/>
            <ac:spMk id="2" creationId="{61365102-6F14-4FB7-8C3C-AB618E6179A2}"/>
          </ac:spMkLst>
        </pc:spChg>
        <pc:spChg chg="mod">
          <ac:chgData name="James Williams" userId="c957a50b-491f-4d94-b4bc-52aca3e2340d" providerId="ADAL" clId="{24AD1EBB-B856-443B-9200-42FCDD6529A9}" dt="2026-03-31T18:19:07.365" v="2976"/>
          <ac:spMkLst>
            <pc:docMk/>
            <pc:sldMk cId="362513842" sldId="842"/>
            <ac:spMk id="9" creationId="{C6F0307B-6A4C-4978-8778-1B2AFBCDE537}"/>
          </ac:spMkLst>
        </pc:spChg>
        <pc:picChg chg="add mod">
          <ac:chgData name="James Williams" userId="c957a50b-491f-4d94-b4bc-52aca3e2340d" providerId="ADAL" clId="{24AD1EBB-B856-443B-9200-42FCDD6529A9}" dt="2026-03-31T18:17:54.234" v="2913" actId="1076"/>
          <ac:picMkLst>
            <pc:docMk/>
            <pc:sldMk cId="362513842" sldId="842"/>
            <ac:picMk id="5" creationId="{0026E885-DB1B-F62D-92AD-5FD9B894A01C}"/>
          </ac:picMkLst>
        </pc:picChg>
        <pc:picChg chg="add mod modCrop">
          <ac:chgData name="James Williams" userId="c957a50b-491f-4d94-b4bc-52aca3e2340d" providerId="ADAL" clId="{24AD1EBB-B856-443B-9200-42FCDD6529A9}" dt="2026-03-31T18:17:54.234" v="2913" actId="1076"/>
          <ac:picMkLst>
            <pc:docMk/>
            <pc:sldMk cId="362513842" sldId="842"/>
            <ac:picMk id="11" creationId="{DC088397-5C30-0CEE-057E-6C626E7D50DE}"/>
          </ac:picMkLst>
        </pc:picChg>
        <pc:picChg chg="add mod">
          <ac:chgData name="James Williams" userId="c957a50b-491f-4d94-b4bc-52aca3e2340d" providerId="ADAL" clId="{24AD1EBB-B856-443B-9200-42FCDD6529A9}" dt="2026-03-31T18:17:54.234" v="2913" actId="1076"/>
          <ac:picMkLst>
            <pc:docMk/>
            <pc:sldMk cId="362513842" sldId="842"/>
            <ac:picMk id="17" creationId="{066F73FB-3C2E-F983-40A1-982A3E490145}"/>
          </ac:picMkLst>
        </pc:picChg>
        <pc:picChg chg="add mod modCrop">
          <ac:chgData name="James Williams" userId="c957a50b-491f-4d94-b4bc-52aca3e2340d" providerId="ADAL" clId="{24AD1EBB-B856-443B-9200-42FCDD6529A9}" dt="2026-03-31T18:17:54.234" v="2913" actId="1076"/>
          <ac:picMkLst>
            <pc:docMk/>
            <pc:sldMk cId="362513842" sldId="842"/>
            <ac:picMk id="19" creationId="{6C3F081F-06CD-D574-00CC-734F0574B7BC}"/>
          </ac:picMkLst>
        </pc:picChg>
        <pc:cxnChg chg="add mod">
          <ac:chgData name="James Williams" userId="c957a50b-491f-4d94-b4bc-52aca3e2340d" providerId="ADAL" clId="{24AD1EBB-B856-443B-9200-42FCDD6529A9}" dt="2026-03-31T18:17:54.234" v="2913" actId="1076"/>
          <ac:cxnSpMkLst>
            <pc:docMk/>
            <pc:sldMk cId="362513842" sldId="842"/>
            <ac:cxnSpMk id="21" creationId="{2DD1D047-12CB-B2E0-7E85-BAAD83AD9740}"/>
          </ac:cxnSpMkLst>
        </pc:cxnChg>
      </pc:sldChg>
      <pc:sldChg chg="modSp mod">
        <pc:chgData name="James Williams" userId="c957a50b-491f-4d94-b4bc-52aca3e2340d" providerId="ADAL" clId="{24AD1EBB-B856-443B-9200-42FCDD6529A9}" dt="2026-03-31T15:54:03.260" v="2535" actId="403"/>
        <pc:sldMkLst>
          <pc:docMk/>
          <pc:sldMk cId="3679049222" sldId="886"/>
        </pc:sldMkLst>
        <pc:spChg chg="mod">
          <ac:chgData name="James Williams" userId="c957a50b-491f-4d94-b4bc-52aca3e2340d" providerId="ADAL" clId="{24AD1EBB-B856-443B-9200-42FCDD6529A9}" dt="2026-03-31T15:54:03.260" v="2535" actId="403"/>
          <ac:spMkLst>
            <pc:docMk/>
            <pc:sldMk cId="3679049222" sldId="886"/>
            <ac:spMk id="2" creationId="{0067F1CA-8755-391F-C15B-B677A74A5A19}"/>
          </ac:spMkLst>
        </pc:spChg>
        <pc:spChg chg="mod">
          <ac:chgData name="James Williams" userId="c957a50b-491f-4d94-b4bc-52aca3e2340d" providerId="ADAL" clId="{24AD1EBB-B856-443B-9200-42FCDD6529A9}" dt="2026-03-31T15:52:38.414" v="2467" actId="404"/>
          <ac:spMkLst>
            <pc:docMk/>
            <pc:sldMk cId="3679049222" sldId="886"/>
            <ac:spMk id="4" creationId="{3B62FD4E-6FE2-065B-EBD6-1193FC2A457B}"/>
          </ac:spMkLst>
        </pc:spChg>
        <pc:picChg chg="mod">
          <ac:chgData name="James Williams" userId="c957a50b-491f-4d94-b4bc-52aca3e2340d" providerId="ADAL" clId="{24AD1EBB-B856-443B-9200-42FCDD6529A9}" dt="2026-03-31T15:53:25.221" v="2505" actId="1076"/>
          <ac:picMkLst>
            <pc:docMk/>
            <pc:sldMk cId="3679049222" sldId="886"/>
            <ac:picMk id="15" creationId="{9EFD66CB-59CF-5C05-D8D1-837A3DAFF695}"/>
          </ac:picMkLst>
        </pc:picChg>
      </pc:sldChg>
      <pc:sldChg chg="modSp mod">
        <pc:chgData name="James Williams" userId="c957a50b-491f-4d94-b4bc-52aca3e2340d" providerId="ADAL" clId="{24AD1EBB-B856-443B-9200-42FCDD6529A9}" dt="2026-04-20T07:48:23.786" v="12312" actId="20577"/>
        <pc:sldMkLst>
          <pc:docMk/>
          <pc:sldMk cId="2092658889" sldId="894"/>
        </pc:sldMkLst>
        <pc:spChg chg="mod">
          <ac:chgData name="James Williams" userId="c957a50b-491f-4d94-b4bc-52aca3e2340d" providerId="ADAL" clId="{24AD1EBB-B856-443B-9200-42FCDD6529A9}" dt="2026-04-20T07:48:23.786" v="12312" actId="20577"/>
          <ac:spMkLst>
            <pc:docMk/>
            <pc:sldMk cId="2092658889" sldId="894"/>
            <ac:spMk id="4" creationId="{8C1596FC-1A2B-D1D3-802B-E79EC1F74D45}"/>
          </ac:spMkLst>
        </pc:spChg>
      </pc:sldChg>
      <pc:sldChg chg="ord">
        <pc:chgData name="James Williams" userId="c957a50b-491f-4d94-b4bc-52aca3e2340d" providerId="ADAL" clId="{24AD1EBB-B856-443B-9200-42FCDD6529A9}" dt="2026-04-11T20:26:44.977" v="10894"/>
        <pc:sldMkLst>
          <pc:docMk/>
          <pc:sldMk cId="1389898175" sldId="913"/>
        </pc:sldMkLst>
      </pc:sldChg>
      <pc:sldChg chg="modSp mod">
        <pc:chgData name="James Williams" userId="c957a50b-491f-4d94-b4bc-52aca3e2340d" providerId="ADAL" clId="{24AD1EBB-B856-443B-9200-42FCDD6529A9}" dt="2026-04-08T12:11:29.626" v="5233" actId="14100"/>
        <pc:sldMkLst>
          <pc:docMk/>
          <pc:sldMk cId="2676650143" sldId="935"/>
        </pc:sldMkLst>
        <pc:spChg chg="mod">
          <ac:chgData name="James Williams" userId="c957a50b-491f-4d94-b4bc-52aca3e2340d" providerId="ADAL" clId="{24AD1EBB-B856-443B-9200-42FCDD6529A9}" dt="2026-04-08T12:11:20.844" v="5229" actId="14100"/>
          <ac:spMkLst>
            <pc:docMk/>
            <pc:sldMk cId="2676650143" sldId="935"/>
            <ac:spMk id="2" creationId="{5E4F4299-FA71-0CE4-2F61-24851F630230}"/>
          </ac:spMkLst>
        </pc:spChg>
        <pc:spChg chg="mod">
          <ac:chgData name="James Williams" userId="c957a50b-491f-4d94-b4bc-52aca3e2340d" providerId="ADAL" clId="{24AD1EBB-B856-443B-9200-42FCDD6529A9}" dt="2026-04-08T12:11:29.626" v="5233" actId="14100"/>
          <ac:spMkLst>
            <pc:docMk/>
            <pc:sldMk cId="2676650143" sldId="935"/>
            <ac:spMk id="3" creationId="{5A02BABF-D337-3BAE-5750-E960DEEAE636}"/>
          </ac:spMkLst>
        </pc:spChg>
      </pc:sldChg>
      <pc:sldChg chg="modSp mod">
        <pc:chgData name="James Williams" userId="c957a50b-491f-4d94-b4bc-52aca3e2340d" providerId="ADAL" clId="{24AD1EBB-B856-443B-9200-42FCDD6529A9}" dt="2026-04-11T16:27:08.908" v="9618" actId="113"/>
        <pc:sldMkLst>
          <pc:docMk/>
          <pc:sldMk cId="4089251998" sldId="936"/>
        </pc:sldMkLst>
        <pc:spChg chg="mod">
          <ac:chgData name="James Williams" userId="c957a50b-491f-4d94-b4bc-52aca3e2340d" providerId="ADAL" clId="{24AD1EBB-B856-443B-9200-42FCDD6529A9}" dt="2026-03-31T15:43:09.967" v="2455" actId="14100"/>
          <ac:spMkLst>
            <pc:docMk/>
            <pc:sldMk cId="4089251998" sldId="936"/>
            <ac:spMk id="2" creationId="{90C2F438-1600-46D5-DDDC-A0CFEC697D82}"/>
          </ac:spMkLst>
        </pc:spChg>
        <pc:spChg chg="mod">
          <ac:chgData name="James Williams" userId="c957a50b-491f-4d94-b4bc-52aca3e2340d" providerId="ADAL" clId="{24AD1EBB-B856-443B-9200-42FCDD6529A9}" dt="2026-04-11T16:27:08.908" v="9618" actId="113"/>
          <ac:spMkLst>
            <pc:docMk/>
            <pc:sldMk cId="4089251998" sldId="936"/>
            <ac:spMk id="4" creationId="{B18CE647-27F0-3E4B-AB2D-7295DE856E78}"/>
          </ac:spMkLst>
        </pc:spChg>
      </pc:sldChg>
      <pc:sldChg chg="modSp add mod">
        <pc:chgData name="James Williams" userId="c957a50b-491f-4d94-b4bc-52aca3e2340d" providerId="ADAL" clId="{24AD1EBB-B856-443B-9200-42FCDD6529A9}" dt="2026-04-07T13:15:32.904" v="3914" actId="403"/>
        <pc:sldMkLst>
          <pc:docMk/>
          <pc:sldMk cId="3555016588" sldId="938"/>
        </pc:sldMkLst>
        <pc:spChg chg="mod">
          <ac:chgData name="James Williams" userId="c957a50b-491f-4d94-b4bc-52aca3e2340d" providerId="ADAL" clId="{24AD1EBB-B856-443B-9200-42FCDD6529A9}" dt="2026-04-07T13:15:32.904" v="3914" actId="403"/>
          <ac:spMkLst>
            <pc:docMk/>
            <pc:sldMk cId="3555016588" sldId="938"/>
            <ac:spMk id="3" creationId="{511EEE63-07BB-A6E9-C1F4-8192255CEA50}"/>
          </ac:spMkLst>
        </pc:spChg>
      </pc:sldChg>
      <pc:sldChg chg="modSp mod modNotesTx">
        <pc:chgData name="James Williams" userId="c957a50b-491f-4d94-b4bc-52aca3e2340d" providerId="ADAL" clId="{24AD1EBB-B856-443B-9200-42FCDD6529A9}" dt="2026-04-11T16:15:55.661" v="9560"/>
        <pc:sldMkLst>
          <pc:docMk/>
          <pc:sldMk cId="2613212233" sldId="939"/>
        </pc:sldMkLst>
        <pc:spChg chg="mod">
          <ac:chgData name="James Williams" userId="c957a50b-491f-4d94-b4bc-52aca3e2340d" providerId="ADAL" clId="{24AD1EBB-B856-443B-9200-42FCDD6529A9}" dt="2026-04-11T16:15:55.661" v="9560"/>
          <ac:spMkLst>
            <pc:docMk/>
            <pc:sldMk cId="2613212233" sldId="939"/>
            <ac:spMk id="2" creationId="{6DDE9FA1-261B-985B-A8B7-0451B2902EAE}"/>
          </ac:spMkLst>
        </pc:spChg>
        <pc:spChg chg="mod">
          <ac:chgData name="James Williams" userId="c957a50b-491f-4d94-b4bc-52aca3e2340d" providerId="ADAL" clId="{24AD1EBB-B856-443B-9200-42FCDD6529A9}" dt="2026-04-11T16:03:50.809" v="9558" actId="207"/>
          <ac:spMkLst>
            <pc:docMk/>
            <pc:sldMk cId="2613212233" sldId="939"/>
            <ac:spMk id="4" creationId="{3C9C4013-2C46-86C0-1C2A-5617C8E6388B}"/>
          </ac:spMkLst>
        </pc:spChg>
      </pc:sldChg>
      <pc:sldChg chg="modSp mod">
        <pc:chgData name="James Williams" userId="c957a50b-491f-4d94-b4bc-52aca3e2340d" providerId="ADAL" clId="{24AD1EBB-B856-443B-9200-42FCDD6529A9}" dt="2026-04-08T12:10:39.038" v="5221" actId="1076"/>
        <pc:sldMkLst>
          <pc:docMk/>
          <pc:sldMk cId="641178865" sldId="948"/>
        </pc:sldMkLst>
        <pc:spChg chg="mod">
          <ac:chgData name="James Williams" userId="c957a50b-491f-4d94-b4bc-52aca3e2340d" providerId="ADAL" clId="{24AD1EBB-B856-443B-9200-42FCDD6529A9}" dt="2026-04-08T12:10:31.540" v="5217" actId="27636"/>
          <ac:spMkLst>
            <pc:docMk/>
            <pc:sldMk cId="641178865" sldId="948"/>
            <ac:spMk id="2" creationId="{1908EF32-6A11-1FD8-124E-5EB00DAFD03F}"/>
          </ac:spMkLst>
        </pc:spChg>
        <pc:spChg chg="mod">
          <ac:chgData name="James Williams" userId="c957a50b-491f-4d94-b4bc-52aca3e2340d" providerId="ADAL" clId="{24AD1EBB-B856-443B-9200-42FCDD6529A9}" dt="2026-04-08T12:10:39.038" v="5221" actId="1076"/>
          <ac:spMkLst>
            <pc:docMk/>
            <pc:sldMk cId="641178865" sldId="948"/>
            <ac:spMk id="3" creationId="{B558E480-141E-74AC-D44A-7C148A248EE3}"/>
          </ac:spMkLst>
        </pc:spChg>
      </pc:sldChg>
      <pc:sldChg chg="modSp mod">
        <pc:chgData name="James Williams" userId="c957a50b-491f-4d94-b4bc-52aca3e2340d" providerId="ADAL" clId="{24AD1EBB-B856-443B-9200-42FCDD6529A9}" dt="2026-04-01T15:29:03.843" v="3861" actId="20577"/>
        <pc:sldMkLst>
          <pc:docMk/>
          <pc:sldMk cId="4041352102" sldId="949"/>
        </pc:sldMkLst>
        <pc:spChg chg="mod">
          <ac:chgData name="James Williams" userId="c957a50b-491f-4d94-b4bc-52aca3e2340d" providerId="ADAL" clId="{24AD1EBB-B856-443B-9200-42FCDD6529A9}" dt="2026-04-01T15:29:03.843" v="3861" actId="20577"/>
          <ac:spMkLst>
            <pc:docMk/>
            <pc:sldMk cId="4041352102" sldId="949"/>
            <ac:spMk id="2" creationId="{CDB2761A-2ED9-D750-B746-E8CCB7CA635E}"/>
          </ac:spMkLst>
        </pc:spChg>
        <pc:spChg chg="mod">
          <ac:chgData name="James Williams" userId="c957a50b-491f-4d94-b4bc-52aca3e2340d" providerId="ADAL" clId="{24AD1EBB-B856-443B-9200-42FCDD6529A9}" dt="2026-04-01T15:27:57.885" v="3857" actId="20577"/>
          <ac:spMkLst>
            <pc:docMk/>
            <pc:sldMk cId="4041352102" sldId="949"/>
            <ac:spMk id="7" creationId="{73B10DF2-028D-D540-F814-514BFCB47533}"/>
          </ac:spMkLst>
        </pc:spChg>
        <pc:picChg chg="mod">
          <ac:chgData name="James Williams" userId="c957a50b-491f-4d94-b4bc-52aca3e2340d" providerId="ADAL" clId="{24AD1EBB-B856-443B-9200-42FCDD6529A9}" dt="2026-04-01T15:27:29.137" v="3850" actId="1076"/>
          <ac:picMkLst>
            <pc:docMk/>
            <pc:sldMk cId="4041352102" sldId="949"/>
            <ac:picMk id="5" creationId="{4B5784F1-EBED-617F-16DB-9439EF98F066}"/>
          </ac:picMkLst>
        </pc:picChg>
      </pc:sldChg>
      <pc:sldChg chg="add">
        <pc:chgData name="James Williams" userId="c957a50b-491f-4d94-b4bc-52aca3e2340d" providerId="ADAL" clId="{24AD1EBB-B856-443B-9200-42FCDD6529A9}" dt="2026-03-31T18:20:39.533" v="2986"/>
        <pc:sldMkLst>
          <pc:docMk/>
          <pc:sldMk cId="4182855349" sldId="951"/>
        </pc:sldMkLst>
      </pc:sldChg>
      <pc:sldChg chg="add">
        <pc:chgData name="James Williams" userId="c957a50b-491f-4d94-b4bc-52aca3e2340d" providerId="ADAL" clId="{24AD1EBB-B856-443B-9200-42FCDD6529A9}" dt="2026-04-08T12:10:52.145" v="5222"/>
        <pc:sldMkLst>
          <pc:docMk/>
          <pc:sldMk cId="4199206593" sldId="953"/>
        </pc:sldMkLst>
      </pc:sldChg>
      <pc:sldChg chg="add">
        <pc:chgData name="James Williams" userId="c957a50b-491f-4d94-b4bc-52aca3e2340d" providerId="ADAL" clId="{24AD1EBB-B856-443B-9200-42FCDD6529A9}" dt="2026-04-08T12:10:52.145" v="5222"/>
        <pc:sldMkLst>
          <pc:docMk/>
          <pc:sldMk cId="1068283390" sldId="954"/>
        </pc:sldMkLst>
      </pc:sldChg>
      <pc:sldChg chg="add">
        <pc:chgData name="James Williams" userId="c957a50b-491f-4d94-b4bc-52aca3e2340d" providerId="ADAL" clId="{24AD1EBB-B856-443B-9200-42FCDD6529A9}" dt="2026-04-11T20:28:25.222" v="10900"/>
        <pc:sldMkLst>
          <pc:docMk/>
          <pc:sldMk cId="373023747" sldId="961"/>
        </pc:sldMkLst>
      </pc:sldChg>
      <pc:sldChg chg="addSp delSp modSp add del mod">
        <pc:chgData name="James Williams" userId="c957a50b-491f-4d94-b4bc-52aca3e2340d" providerId="ADAL" clId="{24AD1EBB-B856-443B-9200-42FCDD6529A9}" dt="2026-04-20T09:58:57.551" v="12476" actId="2696"/>
        <pc:sldMkLst>
          <pc:docMk/>
          <pc:sldMk cId="2134025198" sldId="970"/>
        </pc:sldMkLst>
      </pc:sldChg>
      <pc:sldChg chg="modSp add mod">
        <pc:chgData name="James Williams" userId="c957a50b-491f-4d94-b4bc-52aca3e2340d" providerId="ADAL" clId="{24AD1EBB-B856-443B-9200-42FCDD6529A9}" dt="2026-04-20T10:01:19.091" v="12510" actId="1076"/>
        <pc:sldMkLst>
          <pc:docMk/>
          <pc:sldMk cId="3049441241" sldId="970"/>
        </pc:sldMkLst>
        <pc:spChg chg="mod">
          <ac:chgData name="James Williams" userId="c957a50b-491f-4d94-b4bc-52aca3e2340d" providerId="ADAL" clId="{24AD1EBB-B856-443B-9200-42FCDD6529A9}" dt="2026-04-20T10:00:04.328" v="12509" actId="20577"/>
          <ac:spMkLst>
            <pc:docMk/>
            <pc:sldMk cId="3049441241" sldId="970"/>
            <ac:spMk id="9" creationId="{D8BF76F6-FB93-D9AA-AA5F-887762CC5825}"/>
          </ac:spMkLst>
        </pc:spChg>
        <pc:picChg chg="mod">
          <ac:chgData name="James Williams" userId="c957a50b-491f-4d94-b4bc-52aca3e2340d" providerId="ADAL" clId="{24AD1EBB-B856-443B-9200-42FCDD6529A9}" dt="2026-04-20T10:01:19.091" v="12510" actId="1076"/>
          <ac:picMkLst>
            <pc:docMk/>
            <pc:sldMk cId="3049441241" sldId="970"/>
            <ac:picMk id="21" creationId="{41CD4991-E5E2-AD75-F34F-C66C0453ADAF}"/>
          </ac:picMkLst>
        </pc:picChg>
      </pc:sldChg>
      <pc:sldChg chg="delSp modSp add mod">
        <pc:chgData name="James Williams" userId="c957a50b-491f-4d94-b4bc-52aca3e2340d" providerId="ADAL" clId="{24AD1EBB-B856-443B-9200-42FCDD6529A9}" dt="2026-04-20T10:04:57.197" v="12535" actId="1076"/>
        <pc:sldMkLst>
          <pc:docMk/>
          <pc:sldMk cId="2084376454" sldId="971"/>
        </pc:sldMkLst>
        <pc:picChg chg="mod">
          <ac:chgData name="James Williams" userId="c957a50b-491f-4d94-b4bc-52aca3e2340d" providerId="ADAL" clId="{24AD1EBB-B856-443B-9200-42FCDD6529A9}" dt="2026-04-20T10:04:57.197" v="12535" actId="1076"/>
          <ac:picMkLst>
            <pc:docMk/>
            <pc:sldMk cId="2084376454" sldId="971"/>
            <ac:picMk id="6" creationId="{30E9A280-1C26-435F-6223-9A231D89BE6B}"/>
          </ac:picMkLst>
        </pc:picChg>
        <pc:picChg chg="del">
          <ac:chgData name="James Williams" userId="c957a50b-491f-4d94-b4bc-52aca3e2340d" providerId="ADAL" clId="{24AD1EBB-B856-443B-9200-42FCDD6529A9}" dt="2026-04-20T10:04:54.770" v="12534" actId="478"/>
          <ac:picMkLst>
            <pc:docMk/>
            <pc:sldMk cId="2084376454" sldId="971"/>
            <ac:picMk id="13" creationId="{222CE0EC-4468-E57E-E48C-7030717DDC41}"/>
          </ac:picMkLst>
        </pc:picChg>
      </pc:sldChg>
      <pc:sldChg chg="delSp modSp add del mod ord">
        <pc:chgData name="James Williams" userId="c957a50b-491f-4d94-b4bc-52aca3e2340d" providerId="ADAL" clId="{24AD1EBB-B856-443B-9200-42FCDD6529A9}" dt="2026-04-20T09:58:57.551" v="12476" actId="2696"/>
        <pc:sldMkLst>
          <pc:docMk/>
          <pc:sldMk cId="3656535635" sldId="971"/>
        </pc:sldMkLst>
        <pc:spChg chg="mod">
          <ac:chgData name="James Williams" userId="c957a50b-491f-4d94-b4bc-52aca3e2340d" providerId="ADAL" clId="{24AD1EBB-B856-443B-9200-42FCDD6529A9}" dt="2026-04-20T09:58:12.176" v="12475" actId="948"/>
          <ac:spMkLst>
            <pc:docMk/>
            <pc:sldMk cId="3656535635" sldId="971"/>
            <ac:spMk id="9" creationId="{5123CE77-1143-8A1B-C380-945D8504C510}"/>
          </ac:spMkLst>
        </pc:spChg>
      </pc:sldChg>
      <pc:sldChg chg="add">
        <pc:chgData name="James Williams" userId="c957a50b-491f-4d94-b4bc-52aca3e2340d" providerId="ADAL" clId="{24AD1EBB-B856-443B-9200-42FCDD6529A9}" dt="2026-04-20T09:59:16.831" v="12478"/>
        <pc:sldMkLst>
          <pc:docMk/>
          <pc:sldMk cId="4128248853" sldId="972"/>
        </pc:sldMkLst>
      </pc:sldChg>
      <pc:sldChg chg="delSp modSp add del mod">
        <pc:chgData name="James Williams" userId="c957a50b-491f-4d94-b4bc-52aca3e2340d" providerId="ADAL" clId="{24AD1EBB-B856-443B-9200-42FCDD6529A9}" dt="2026-04-20T09:58:57.551" v="12476" actId="2696"/>
        <pc:sldMkLst>
          <pc:docMk/>
          <pc:sldMk cId="4147587894" sldId="972"/>
        </pc:sldMkLst>
      </pc:sldChg>
      <pc:sldChg chg="modSp add mod">
        <pc:chgData name="James Williams" userId="c957a50b-491f-4d94-b4bc-52aca3e2340d" providerId="ADAL" clId="{24AD1EBB-B856-443B-9200-42FCDD6529A9}" dt="2026-04-20T10:01:40.225" v="12513" actId="20577"/>
        <pc:sldMkLst>
          <pc:docMk/>
          <pc:sldMk cId="1767591897" sldId="973"/>
        </pc:sldMkLst>
        <pc:spChg chg="mod">
          <ac:chgData name="James Williams" userId="c957a50b-491f-4d94-b4bc-52aca3e2340d" providerId="ADAL" clId="{24AD1EBB-B856-443B-9200-42FCDD6529A9}" dt="2026-04-20T10:01:40.225" v="12513" actId="20577"/>
          <ac:spMkLst>
            <pc:docMk/>
            <pc:sldMk cId="1767591897" sldId="973"/>
            <ac:spMk id="9" creationId="{179609D4-7CCD-1DCD-FE8B-BD64FBC77C1D}"/>
          </ac:spMkLst>
        </pc:spChg>
      </pc:sldChg>
      <pc:sldChg chg="addSp delSp modSp add del mod ord modNotesTx">
        <pc:chgData name="James Williams" userId="c957a50b-491f-4d94-b4bc-52aca3e2340d" providerId="ADAL" clId="{24AD1EBB-B856-443B-9200-42FCDD6529A9}" dt="2026-04-20T09:58:57.551" v="12476" actId="2696"/>
        <pc:sldMkLst>
          <pc:docMk/>
          <pc:sldMk cId="2171980471" sldId="973"/>
        </pc:sldMkLst>
      </pc:sldChg>
      <pc:sldChg chg="addSp modSp new add del mod">
        <pc:chgData name="James Williams" userId="c957a50b-491f-4d94-b4bc-52aca3e2340d" providerId="ADAL" clId="{24AD1EBB-B856-443B-9200-42FCDD6529A9}" dt="2026-03-31T15:22:17.343" v="2422" actId="2696"/>
        <pc:sldMkLst>
          <pc:docMk/>
          <pc:sldMk cId="830030541" sldId="975"/>
        </pc:sldMkLst>
        <pc:spChg chg="mod">
          <ac:chgData name="James Williams" userId="c957a50b-491f-4d94-b4bc-52aca3e2340d" providerId="ADAL" clId="{24AD1EBB-B856-443B-9200-42FCDD6529A9}" dt="2026-03-31T15:20:50.516" v="2288" actId="403"/>
          <ac:spMkLst>
            <pc:docMk/>
            <pc:sldMk cId="830030541" sldId="975"/>
            <ac:spMk id="2" creationId="{27A351F7-BE74-5269-446B-B481B64EC8BE}"/>
          </ac:spMkLst>
        </pc:spChg>
        <pc:spChg chg="mod">
          <ac:chgData name="James Williams" userId="c957a50b-491f-4d94-b4bc-52aca3e2340d" providerId="ADAL" clId="{24AD1EBB-B856-443B-9200-42FCDD6529A9}" dt="2026-03-31T15:22:06.360" v="2420" actId="1076"/>
          <ac:spMkLst>
            <pc:docMk/>
            <pc:sldMk cId="830030541" sldId="975"/>
            <ac:spMk id="3" creationId="{66F3A5C1-E6B7-76A6-CFFD-0BC3D7D23C4D}"/>
          </ac:spMkLst>
        </pc:spChg>
        <pc:picChg chg="add mod">
          <ac:chgData name="James Williams" userId="c957a50b-491f-4d94-b4bc-52aca3e2340d" providerId="ADAL" clId="{24AD1EBB-B856-443B-9200-42FCDD6529A9}" dt="2026-03-31T15:20:43.962" v="2286" actId="1076"/>
          <ac:picMkLst>
            <pc:docMk/>
            <pc:sldMk cId="830030541" sldId="975"/>
            <ac:picMk id="6" creationId="{F0650E97-E24F-9F71-DA34-AC9146379A5E}"/>
          </ac:picMkLst>
        </pc:picChg>
      </pc:sldChg>
      <pc:sldChg chg="addSp delSp modSp new del mod">
        <pc:chgData name="James Williams" userId="c957a50b-491f-4d94-b4bc-52aca3e2340d" providerId="ADAL" clId="{24AD1EBB-B856-443B-9200-42FCDD6529A9}" dt="2026-04-20T09:58:57.551" v="12476" actId="2696"/>
        <pc:sldMkLst>
          <pc:docMk/>
          <pc:sldMk cId="2832011524" sldId="978"/>
        </pc:sldMkLst>
      </pc:sldChg>
      <pc:sldChg chg="add del">
        <pc:chgData name="James Williams" userId="c957a50b-491f-4d94-b4bc-52aca3e2340d" providerId="ADAL" clId="{24AD1EBB-B856-443B-9200-42FCDD6529A9}" dt="2026-04-20T10:02:19.860" v="12514" actId="2696"/>
        <pc:sldMkLst>
          <pc:docMk/>
          <pc:sldMk cId="2880634418" sldId="978"/>
        </pc:sldMkLst>
      </pc:sldChg>
      <pc:sldChg chg="add">
        <pc:chgData name="James Williams" userId="c957a50b-491f-4d94-b4bc-52aca3e2340d" providerId="ADAL" clId="{24AD1EBB-B856-443B-9200-42FCDD6529A9}" dt="2026-04-20T10:02:24.006" v="12515"/>
        <pc:sldMkLst>
          <pc:docMk/>
          <pc:sldMk cId="3933591093" sldId="978"/>
        </pc:sldMkLst>
      </pc:sldChg>
      <pc:sldChg chg="add del">
        <pc:chgData name="James Williams" userId="c957a50b-491f-4d94-b4bc-52aca3e2340d" providerId="ADAL" clId="{24AD1EBB-B856-443B-9200-42FCDD6529A9}" dt="2026-04-20T10:02:19.860" v="12514" actId="2696"/>
        <pc:sldMkLst>
          <pc:docMk/>
          <pc:sldMk cId="1153847083" sldId="979"/>
        </pc:sldMkLst>
      </pc:sldChg>
      <pc:sldChg chg="add">
        <pc:chgData name="James Williams" userId="c957a50b-491f-4d94-b4bc-52aca3e2340d" providerId="ADAL" clId="{24AD1EBB-B856-443B-9200-42FCDD6529A9}" dt="2026-04-20T10:02:24.006" v="12515"/>
        <pc:sldMkLst>
          <pc:docMk/>
          <pc:sldMk cId="1501920324" sldId="979"/>
        </pc:sldMkLst>
      </pc:sldChg>
      <pc:sldChg chg="add del">
        <pc:chgData name="James Williams" userId="c957a50b-491f-4d94-b4bc-52aca3e2340d" providerId="ADAL" clId="{24AD1EBB-B856-443B-9200-42FCDD6529A9}" dt="2026-04-20T09:58:57.551" v="12476" actId="2696"/>
        <pc:sldMkLst>
          <pc:docMk/>
          <pc:sldMk cId="3798924235" sldId="979"/>
        </pc:sldMkLst>
      </pc:sldChg>
      <pc:sldChg chg="addSp delSp modSp add del mod ord modNotesTx">
        <pc:chgData name="James Williams" userId="c957a50b-491f-4d94-b4bc-52aca3e2340d" providerId="ADAL" clId="{24AD1EBB-B856-443B-9200-42FCDD6529A9}" dt="2026-04-20T09:58:57.551" v="12476" actId="2696"/>
        <pc:sldMkLst>
          <pc:docMk/>
          <pc:sldMk cId="407283370" sldId="980"/>
        </pc:sldMkLst>
      </pc:sldChg>
      <pc:sldChg chg="add">
        <pc:chgData name="James Williams" userId="c957a50b-491f-4d94-b4bc-52aca3e2340d" providerId="ADAL" clId="{24AD1EBB-B856-443B-9200-42FCDD6529A9}" dt="2026-04-20T10:02:24.006" v="12515"/>
        <pc:sldMkLst>
          <pc:docMk/>
          <pc:sldMk cId="1582983278" sldId="980"/>
        </pc:sldMkLst>
      </pc:sldChg>
      <pc:sldChg chg="add del">
        <pc:chgData name="James Williams" userId="c957a50b-491f-4d94-b4bc-52aca3e2340d" providerId="ADAL" clId="{24AD1EBB-B856-443B-9200-42FCDD6529A9}" dt="2026-04-20T10:02:19.860" v="12514" actId="2696"/>
        <pc:sldMkLst>
          <pc:docMk/>
          <pc:sldMk cId="3405728786" sldId="980"/>
        </pc:sldMkLst>
      </pc:sldChg>
      <pc:sldChg chg="add del">
        <pc:chgData name="James Williams" userId="c957a50b-491f-4d94-b4bc-52aca3e2340d" providerId="ADAL" clId="{24AD1EBB-B856-443B-9200-42FCDD6529A9}" dt="2026-04-20T10:02:19.860" v="12514" actId="2696"/>
        <pc:sldMkLst>
          <pc:docMk/>
          <pc:sldMk cId="812399085" sldId="981"/>
        </pc:sldMkLst>
      </pc:sldChg>
      <pc:sldChg chg="add">
        <pc:chgData name="James Williams" userId="c957a50b-491f-4d94-b4bc-52aca3e2340d" providerId="ADAL" clId="{24AD1EBB-B856-443B-9200-42FCDD6529A9}" dt="2026-04-20T10:02:24.006" v="12515"/>
        <pc:sldMkLst>
          <pc:docMk/>
          <pc:sldMk cId="1134707508" sldId="981"/>
        </pc:sldMkLst>
      </pc:sldChg>
      <pc:sldChg chg="addSp delSp modSp add del mod ord">
        <pc:chgData name="James Williams" userId="c957a50b-491f-4d94-b4bc-52aca3e2340d" providerId="ADAL" clId="{24AD1EBB-B856-443B-9200-42FCDD6529A9}" dt="2026-04-20T09:58:57.551" v="12476" actId="2696"/>
        <pc:sldMkLst>
          <pc:docMk/>
          <pc:sldMk cId="2974155651" sldId="981"/>
        </pc:sldMkLst>
      </pc:sldChg>
      <pc:sldChg chg="delSp modSp add mod">
        <pc:chgData name="James Williams" userId="c957a50b-491f-4d94-b4bc-52aca3e2340d" providerId="ADAL" clId="{24AD1EBB-B856-443B-9200-42FCDD6529A9}" dt="2026-04-08T16:11:44.731" v="5971" actId="114"/>
        <pc:sldMkLst>
          <pc:docMk/>
          <pc:sldMk cId="515142093" sldId="982"/>
        </pc:sldMkLst>
        <pc:spChg chg="mod">
          <ac:chgData name="James Williams" userId="c957a50b-491f-4d94-b4bc-52aca3e2340d" providerId="ADAL" clId="{24AD1EBB-B856-443B-9200-42FCDD6529A9}" dt="2026-03-31T17:46:23.302" v="2647" actId="20577"/>
          <ac:spMkLst>
            <pc:docMk/>
            <pc:sldMk cId="515142093" sldId="982"/>
            <ac:spMk id="2" creationId="{10AFB5C6-8A14-329E-A66C-E2B39FFF255E}"/>
          </ac:spMkLst>
        </pc:spChg>
        <pc:spChg chg="mod">
          <ac:chgData name="James Williams" userId="c957a50b-491f-4d94-b4bc-52aca3e2340d" providerId="ADAL" clId="{24AD1EBB-B856-443B-9200-42FCDD6529A9}" dt="2026-04-08T16:11:44.731" v="5971" actId="114"/>
          <ac:spMkLst>
            <pc:docMk/>
            <pc:sldMk cId="515142093" sldId="982"/>
            <ac:spMk id="3" creationId="{7851A602-62B5-A06D-3AF5-0257303B9C75}"/>
          </ac:spMkLst>
        </pc:spChg>
      </pc:sldChg>
      <pc:sldChg chg="modSp new mod ord">
        <pc:chgData name="James Williams" userId="c957a50b-491f-4d94-b4bc-52aca3e2340d" providerId="ADAL" clId="{24AD1EBB-B856-443B-9200-42FCDD6529A9}" dt="2026-03-31T18:41:24.656" v="3740"/>
        <pc:sldMkLst>
          <pc:docMk/>
          <pc:sldMk cId="2415816989" sldId="983"/>
        </pc:sldMkLst>
        <pc:spChg chg="mod">
          <ac:chgData name="James Williams" userId="c957a50b-491f-4d94-b4bc-52aca3e2340d" providerId="ADAL" clId="{24AD1EBB-B856-443B-9200-42FCDD6529A9}" dt="2026-03-31T18:06:53.157" v="2841" actId="403"/>
          <ac:spMkLst>
            <pc:docMk/>
            <pc:sldMk cId="2415816989" sldId="983"/>
            <ac:spMk id="2" creationId="{7F9A9160-CAA5-6A0E-A096-4359E9126681}"/>
          </ac:spMkLst>
        </pc:spChg>
        <pc:spChg chg="mod">
          <ac:chgData name="James Williams" userId="c957a50b-491f-4d94-b4bc-52aca3e2340d" providerId="ADAL" clId="{24AD1EBB-B856-443B-9200-42FCDD6529A9}" dt="2026-03-31T18:07:23.577" v="2852" actId="404"/>
          <ac:spMkLst>
            <pc:docMk/>
            <pc:sldMk cId="2415816989" sldId="983"/>
            <ac:spMk id="3" creationId="{5EE25710-C3BB-F117-BBBF-F1AA7E43E773}"/>
          </ac:spMkLst>
        </pc:spChg>
      </pc:sldChg>
      <pc:sldChg chg="addSp modSp new del mod">
        <pc:chgData name="James Williams" userId="c957a50b-491f-4d94-b4bc-52aca3e2340d" providerId="ADAL" clId="{24AD1EBB-B856-443B-9200-42FCDD6529A9}" dt="2026-04-19T14:58:22.111" v="12304" actId="2696"/>
        <pc:sldMkLst>
          <pc:docMk/>
          <pc:sldMk cId="3721077490" sldId="984"/>
        </pc:sldMkLst>
      </pc:sldChg>
      <pc:sldChg chg="addSp delSp modSp add mod">
        <pc:chgData name="James Williams" userId="c957a50b-491f-4d94-b4bc-52aca3e2340d" providerId="ADAL" clId="{24AD1EBB-B856-443B-9200-42FCDD6529A9}" dt="2026-04-19T13:31:53.325" v="12283" actId="20577"/>
        <pc:sldMkLst>
          <pc:docMk/>
          <pc:sldMk cId="3920659708" sldId="985"/>
        </pc:sldMkLst>
        <pc:spChg chg="mod">
          <ac:chgData name="James Williams" userId="c957a50b-491f-4d94-b4bc-52aca3e2340d" providerId="ADAL" clId="{24AD1EBB-B856-443B-9200-42FCDD6529A9}" dt="2026-03-31T18:35:44.574" v="3540" actId="113"/>
          <ac:spMkLst>
            <pc:docMk/>
            <pc:sldMk cId="3920659708" sldId="985"/>
            <ac:spMk id="2" creationId="{556848F2-E2C5-752C-CEEC-BCC0792622F5}"/>
          </ac:spMkLst>
        </pc:spChg>
        <pc:spChg chg="mod">
          <ac:chgData name="James Williams" userId="c957a50b-491f-4d94-b4bc-52aca3e2340d" providerId="ADAL" clId="{24AD1EBB-B856-443B-9200-42FCDD6529A9}" dt="2026-04-19T13:31:53.325" v="12283" actId="20577"/>
          <ac:spMkLst>
            <pc:docMk/>
            <pc:sldMk cId="3920659708" sldId="985"/>
            <ac:spMk id="9" creationId="{76FE3E24-B0B2-657E-7810-E61903460777}"/>
          </ac:spMkLst>
        </pc:spChg>
        <pc:spChg chg="add mod">
          <ac:chgData name="James Williams" userId="c957a50b-491f-4d94-b4bc-52aca3e2340d" providerId="ADAL" clId="{24AD1EBB-B856-443B-9200-42FCDD6529A9}" dt="2026-03-31T18:39:10.572" v="3720" actId="164"/>
          <ac:spMkLst>
            <pc:docMk/>
            <pc:sldMk cId="3920659708" sldId="985"/>
            <ac:spMk id="13" creationId="{F61E5E77-CB20-CF09-D702-BFE87857C5FF}"/>
          </ac:spMkLst>
        </pc:spChg>
        <pc:spChg chg="add mod">
          <ac:chgData name="James Williams" userId="c957a50b-491f-4d94-b4bc-52aca3e2340d" providerId="ADAL" clId="{24AD1EBB-B856-443B-9200-42FCDD6529A9}" dt="2026-04-08T17:23:34.997" v="6959" actId="1076"/>
          <ac:spMkLst>
            <pc:docMk/>
            <pc:sldMk cId="3920659708" sldId="985"/>
            <ac:spMk id="23" creationId="{7984B0FB-4852-4421-5010-EAABC44D04A7}"/>
          </ac:spMkLst>
        </pc:spChg>
        <pc:grpChg chg="add mod">
          <ac:chgData name="James Williams" userId="c957a50b-491f-4d94-b4bc-52aca3e2340d" providerId="ADAL" clId="{24AD1EBB-B856-443B-9200-42FCDD6529A9}" dt="2026-03-31T18:39:13.895" v="3721" actId="1076"/>
          <ac:grpSpMkLst>
            <pc:docMk/>
            <pc:sldMk cId="3920659708" sldId="985"/>
            <ac:grpSpMk id="15" creationId="{A38B4A77-24AC-BD87-7A1E-4D4E068A55DA}"/>
          </ac:grpSpMkLst>
        </pc:grpChg>
        <pc:picChg chg="add mod modCrop">
          <ac:chgData name="James Williams" userId="c957a50b-491f-4d94-b4bc-52aca3e2340d" providerId="ADAL" clId="{24AD1EBB-B856-443B-9200-42FCDD6529A9}" dt="2026-03-31T18:41:17.520" v="3738" actId="1076"/>
          <ac:picMkLst>
            <pc:docMk/>
            <pc:sldMk cId="3920659708" sldId="985"/>
            <ac:picMk id="4" creationId="{F27B018C-5AFB-80C0-E853-26047867F15A}"/>
          </ac:picMkLst>
        </pc:picChg>
        <pc:picChg chg="add mod">
          <ac:chgData name="James Williams" userId="c957a50b-491f-4d94-b4bc-52aca3e2340d" providerId="ADAL" clId="{24AD1EBB-B856-443B-9200-42FCDD6529A9}" dt="2026-03-31T18:39:45.120" v="3724" actId="1440"/>
          <ac:picMkLst>
            <pc:docMk/>
            <pc:sldMk cId="3920659708" sldId="985"/>
            <ac:picMk id="6" creationId="{3E079ACF-01EC-B112-3619-DE9782AC35CA}"/>
          </ac:picMkLst>
        </pc:picChg>
        <pc:inkChg chg="add mod">
          <ac:chgData name="James Williams" userId="c957a50b-491f-4d94-b4bc-52aca3e2340d" providerId="ADAL" clId="{24AD1EBB-B856-443B-9200-42FCDD6529A9}" dt="2026-03-31T18:39:10.572" v="3720" actId="164"/>
          <ac:inkMkLst>
            <pc:docMk/>
            <pc:sldMk cId="3920659708" sldId="985"/>
            <ac:inkMk id="7" creationId="{4D45C119-C732-59E7-83A5-BEB877E770BB}"/>
          </ac:inkMkLst>
        </pc:inkChg>
      </pc:sldChg>
      <pc:sldChg chg="addSp delSp modSp add mod">
        <pc:chgData name="James Williams" userId="c957a50b-491f-4d94-b4bc-52aca3e2340d" providerId="ADAL" clId="{24AD1EBB-B856-443B-9200-42FCDD6529A9}" dt="2026-04-20T10:04:49.002" v="12533" actId="1076"/>
        <pc:sldMkLst>
          <pc:docMk/>
          <pc:sldMk cId="3308216347" sldId="986"/>
        </pc:sldMkLst>
        <pc:spChg chg="mod">
          <ac:chgData name="James Williams" userId="c957a50b-491f-4d94-b4bc-52aca3e2340d" providerId="ADAL" clId="{24AD1EBB-B856-443B-9200-42FCDD6529A9}" dt="2026-04-20T09:59:29.701" v="12479"/>
          <ac:spMkLst>
            <pc:docMk/>
            <pc:sldMk cId="3308216347" sldId="986"/>
            <ac:spMk id="2" creationId="{5C8CE52B-8AAD-4ECB-CB47-0EFB7DB44F38}"/>
          </ac:spMkLst>
        </pc:spChg>
        <pc:spChg chg="add mod">
          <ac:chgData name="James Williams" userId="c957a50b-491f-4d94-b4bc-52aca3e2340d" providerId="ADAL" clId="{24AD1EBB-B856-443B-9200-42FCDD6529A9}" dt="2026-04-20T10:04:45.436" v="12532" actId="1076"/>
          <ac:spMkLst>
            <pc:docMk/>
            <pc:sldMk cId="3308216347" sldId="986"/>
            <ac:spMk id="3" creationId="{A20D75E0-3CAA-AD9D-7A6B-46C9EB037D5D}"/>
          </ac:spMkLst>
        </pc:spChg>
        <pc:spChg chg="add del mod topLvl">
          <ac:chgData name="James Williams" userId="c957a50b-491f-4d94-b4bc-52aca3e2340d" providerId="ADAL" clId="{24AD1EBB-B856-443B-9200-42FCDD6529A9}" dt="2026-04-20T10:04:14.089" v="12523" actId="478"/>
          <ac:spMkLst>
            <pc:docMk/>
            <pc:sldMk cId="3308216347" sldId="986"/>
            <ac:spMk id="4" creationId="{30DAE1C3-326F-1FA8-9AF3-2EB07C6903CD}"/>
          </ac:spMkLst>
        </pc:spChg>
        <pc:spChg chg="add del mod">
          <ac:chgData name="James Williams" userId="c957a50b-491f-4d94-b4bc-52aca3e2340d" providerId="ADAL" clId="{24AD1EBB-B856-443B-9200-42FCDD6529A9}" dt="2026-04-20T10:03:34.484" v="12517" actId="478"/>
          <ac:spMkLst>
            <pc:docMk/>
            <pc:sldMk cId="3308216347" sldId="986"/>
            <ac:spMk id="6" creationId="{C422AFCC-D9C5-28FF-E186-2AC9DC596878}"/>
          </ac:spMkLst>
        </pc:spChg>
        <pc:spChg chg="add del mod">
          <ac:chgData name="James Williams" userId="c957a50b-491f-4d94-b4bc-52aca3e2340d" providerId="ADAL" clId="{24AD1EBB-B856-443B-9200-42FCDD6529A9}" dt="2026-04-20T10:03:31.809" v="12516" actId="478"/>
          <ac:spMkLst>
            <pc:docMk/>
            <pc:sldMk cId="3308216347" sldId="986"/>
            <ac:spMk id="7" creationId="{5677F866-1AAE-47A3-800C-32DE49647A51}"/>
          </ac:spMkLst>
        </pc:spChg>
        <pc:spChg chg="add mod topLvl">
          <ac:chgData name="James Williams" userId="c957a50b-491f-4d94-b4bc-52aca3e2340d" providerId="ADAL" clId="{24AD1EBB-B856-443B-9200-42FCDD6529A9}" dt="2026-04-20T10:04:10.538" v="12522" actId="165"/>
          <ac:spMkLst>
            <pc:docMk/>
            <pc:sldMk cId="3308216347" sldId="986"/>
            <ac:spMk id="9" creationId="{E5EF6268-3BBA-2D30-7AA7-19F0DE4B3CB7}"/>
          </ac:spMkLst>
        </pc:spChg>
        <pc:grpChg chg="add del mod">
          <ac:chgData name="James Williams" userId="c957a50b-491f-4d94-b4bc-52aca3e2340d" providerId="ADAL" clId="{24AD1EBB-B856-443B-9200-42FCDD6529A9}" dt="2026-04-20T10:04:10.538" v="12522" actId="165"/>
          <ac:grpSpMkLst>
            <pc:docMk/>
            <pc:sldMk cId="3308216347" sldId="986"/>
            <ac:grpSpMk id="12" creationId="{E207D2CA-BFF6-4BB2-76CE-63376D4C35F5}"/>
          </ac:grpSpMkLst>
        </pc:grpChg>
        <pc:picChg chg="add del mod">
          <ac:chgData name="James Williams" userId="c957a50b-491f-4d94-b4bc-52aca3e2340d" providerId="ADAL" clId="{24AD1EBB-B856-443B-9200-42FCDD6529A9}" dt="2026-04-20T10:03:57.152" v="12521" actId="478"/>
          <ac:picMkLst>
            <pc:docMk/>
            <pc:sldMk cId="3308216347" sldId="986"/>
            <ac:picMk id="5" creationId="{6786B20E-4BA3-8638-695A-C6FED8362AD6}"/>
          </ac:picMkLst>
        </pc:picChg>
        <pc:picChg chg="add mod">
          <ac:chgData name="James Williams" userId="c957a50b-491f-4d94-b4bc-52aca3e2340d" providerId="ADAL" clId="{24AD1EBB-B856-443B-9200-42FCDD6529A9}" dt="2026-04-20T10:04:49.002" v="12533" actId="1076"/>
          <ac:picMkLst>
            <pc:docMk/>
            <pc:sldMk cId="3308216347" sldId="986"/>
            <ac:picMk id="8" creationId="{EA579D3B-F6E0-3982-43EA-7C6DEBB3A36D}"/>
          </ac:picMkLst>
        </pc:picChg>
      </pc:sldChg>
      <pc:sldChg chg="modSp add mod">
        <pc:chgData name="James Williams" userId="c957a50b-491f-4d94-b4bc-52aca3e2340d" providerId="ADAL" clId="{24AD1EBB-B856-443B-9200-42FCDD6529A9}" dt="2026-04-07T13:58:20.328" v="4102" actId="403"/>
        <pc:sldMkLst>
          <pc:docMk/>
          <pc:sldMk cId="415899150" sldId="1006"/>
        </pc:sldMkLst>
        <pc:spChg chg="mod">
          <ac:chgData name="James Williams" userId="c957a50b-491f-4d94-b4bc-52aca3e2340d" providerId="ADAL" clId="{24AD1EBB-B856-443B-9200-42FCDD6529A9}" dt="2026-04-07T13:58:20.328" v="4102" actId="403"/>
          <ac:spMkLst>
            <pc:docMk/>
            <pc:sldMk cId="415899150" sldId="1006"/>
            <ac:spMk id="2" creationId="{61365102-6F14-4FB7-8C3C-AB618E6179A2}"/>
          </ac:spMkLst>
        </pc:spChg>
      </pc:sldChg>
      <pc:sldChg chg="modSp add mod">
        <pc:chgData name="James Williams" userId="c957a50b-491f-4d94-b4bc-52aca3e2340d" providerId="ADAL" clId="{24AD1EBB-B856-443B-9200-42FCDD6529A9}" dt="2026-04-20T07:53:33.105" v="12323" actId="20577"/>
        <pc:sldMkLst>
          <pc:docMk/>
          <pc:sldMk cId="25000591" sldId="1007"/>
        </pc:sldMkLst>
        <pc:spChg chg="mod">
          <ac:chgData name="James Williams" userId="c957a50b-491f-4d94-b4bc-52aca3e2340d" providerId="ADAL" clId="{24AD1EBB-B856-443B-9200-42FCDD6529A9}" dt="2026-04-07T13:56:44.237" v="4092" actId="20577"/>
          <ac:spMkLst>
            <pc:docMk/>
            <pc:sldMk cId="25000591" sldId="1007"/>
            <ac:spMk id="2" creationId="{61365102-6F14-4FB7-8C3C-AB618E6179A2}"/>
          </ac:spMkLst>
        </pc:spChg>
        <pc:spChg chg="mod">
          <ac:chgData name="James Williams" userId="c957a50b-491f-4d94-b4bc-52aca3e2340d" providerId="ADAL" clId="{24AD1EBB-B856-443B-9200-42FCDD6529A9}" dt="2026-04-20T07:53:33.105" v="12323" actId="20577"/>
          <ac:spMkLst>
            <pc:docMk/>
            <pc:sldMk cId="25000591" sldId="1007"/>
            <ac:spMk id="9" creationId="{C6F0307B-6A4C-4978-8778-1B2AFBCDE537}"/>
          </ac:spMkLst>
        </pc:spChg>
      </pc:sldChg>
      <pc:sldChg chg="addSp delSp modSp add mod modNotesTx">
        <pc:chgData name="James Williams" userId="c957a50b-491f-4d94-b4bc-52aca3e2340d" providerId="ADAL" clId="{24AD1EBB-B856-443B-9200-42FCDD6529A9}" dt="2026-04-20T07:57:06.199" v="12354" actId="1076"/>
        <pc:sldMkLst>
          <pc:docMk/>
          <pc:sldMk cId="3374139407" sldId="1008"/>
        </pc:sldMkLst>
        <pc:spChg chg="mod">
          <ac:chgData name="James Williams" userId="c957a50b-491f-4d94-b4bc-52aca3e2340d" providerId="ADAL" clId="{24AD1EBB-B856-443B-9200-42FCDD6529A9}" dt="2026-04-07T14:29:36.803" v="4362"/>
          <ac:spMkLst>
            <pc:docMk/>
            <pc:sldMk cId="3374139407" sldId="1008"/>
            <ac:spMk id="2" creationId="{B51FBF1B-966B-607D-ABE5-44368FB7F804}"/>
          </ac:spMkLst>
        </pc:spChg>
        <pc:spChg chg="mod">
          <ac:chgData name="James Williams" userId="c957a50b-491f-4d94-b4bc-52aca3e2340d" providerId="ADAL" clId="{24AD1EBB-B856-443B-9200-42FCDD6529A9}" dt="2026-04-20T07:56:39.187" v="12353" actId="113"/>
          <ac:spMkLst>
            <pc:docMk/>
            <pc:sldMk cId="3374139407" sldId="1008"/>
            <ac:spMk id="9" creationId="{BF20F2DA-B39B-2A1C-075B-2B0B3322E5A2}"/>
          </ac:spMkLst>
        </pc:spChg>
        <pc:spChg chg="add mod">
          <ac:chgData name="James Williams" userId="c957a50b-491f-4d94-b4bc-52aca3e2340d" providerId="ADAL" clId="{24AD1EBB-B856-443B-9200-42FCDD6529A9}" dt="2026-04-20T07:57:06.199" v="12354" actId="1076"/>
          <ac:spMkLst>
            <pc:docMk/>
            <pc:sldMk cId="3374139407" sldId="1008"/>
            <ac:spMk id="13" creationId="{59749556-FF75-535A-AFC4-538F60AE1FAD}"/>
          </ac:spMkLst>
        </pc:spChg>
        <pc:picChg chg="add mod ord">
          <ac:chgData name="James Williams" userId="c957a50b-491f-4d94-b4bc-52aca3e2340d" providerId="ADAL" clId="{24AD1EBB-B856-443B-9200-42FCDD6529A9}" dt="2026-04-08T11:49:38.565" v="5025" actId="1076"/>
          <ac:picMkLst>
            <pc:docMk/>
            <pc:sldMk cId="3374139407" sldId="1008"/>
            <ac:picMk id="6" creationId="{583F0BB1-7F38-2338-720E-98DF879B10C1}"/>
          </ac:picMkLst>
        </pc:picChg>
        <pc:picChg chg="add mod">
          <ac:chgData name="James Williams" userId="c957a50b-491f-4d94-b4bc-52aca3e2340d" providerId="ADAL" clId="{24AD1EBB-B856-443B-9200-42FCDD6529A9}" dt="2026-04-07T14:34:31.562" v="4466" actId="1076"/>
          <ac:picMkLst>
            <pc:docMk/>
            <pc:sldMk cId="3374139407" sldId="1008"/>
            <ac:picMk id="11" creationId="{4D6B4598-3683-E487-7C8C-C8F210180D1D}"/>
          </ac:picMkLst>
        </pc:picChg>
      </pc:sldChg>
      <pc:sldChg chg="addSp modSp new mod modNotesTx">
        <pc:chgData name="James Williams" userId="c957a50b-491f-4d94-b4bc-52aca3e2340d" providerId="ADAL" clId="{24AD1EBB-B856-443B-9200-42FCDD6529A9}" dt="2026-04-20T08:04:23.145" v="12468" actId="1076"/>
        <pc:sldMkLst>
          <pc:docMk/>
          <pc:sldMk cId="1829151817" sldId="1010"/>
        </pc:sldMkLst>
        <pc:spChg chg="mod">
          <ac:chgData name="James Williams" userId="c957a50b-491f-4d94-b4bc-52aca3e2340d" providerId="ADAL" clId="{24AD1EBB-B856-443B-9200-42FCDD6529A9}" dt="2026-04-08T12:14:25.078" v="5235" actId="14100"/>
          <ac:spMkLst>
            <pc:docMk/>
            <pc:sldMk cId="1829151817" sldId="1010"/>
            <ac:spMk id="2" creationId="{B0C39FF5-9063-1AF6-CFD9-31D1C3219C6D}"/>
          </ac:spMkLst>
        </pc:spChg>
        <pc:spChg chg="mod">
          <ac:chgData name="James Williams" userId="c957a50b-491f-4d94-b4bc-52aca3e2340d" providerId="ADAL" clId="{24AD1EBB-B856-443B-9200-42FCDD6529A9}" dt="2026-04-08T12:55:43.577" v="5574" actId="20577"/>
          <ac:spMkLst>
            <pc:docMk/>
            <pc:sldMk cId="1829151817" sldId="1010"/>
            <ac:spMk id="3" creationId="{C34E87D7-35DC-017B-4CB6-6B5AB1DEF676}"/>
          </ac:spMkLst>
        </pc:spChg>
        <pc:spChg chg="add mod">
          <ac:chgData name="James Williams" userId="c957a50b-491f-4d94-b4bc-52aca3e2340d" providerId="ADAL" clId="{24AD1EBB-B856-443B-9200-42FCDD6529A9}" dt="2026-04-20T08:04:23.145" v="12468" actId="1076"/>
          <ac:spMkLst>
            <pc:docMk/>
            <pc:sldMk cId="1829151817" sldId="1010"/>
            <ac:spMk id="4" creationId="{64C9D9FF-BE22-CC5A-655C-926C5311DAAF}"/>
          </ac:spMkLst>
        </pc:spChg>
      </pc:sldChg>
      <pc:sldChg chg="addSp delSp modSp new mod modNotesTx">
        <pc:chgData name="James Williams" userId="c957a50b-491f-4d94-b4bc-52aca3e2340d" providerId="ADAL" clId="{24AD1EBB-B856-443B-9200-42FCDD6529A9}" dt="2026-04-08T11:30:24.462" v="4834" actId="20577"/>
        <pc:sldMkLst>
          <pc:docMk/>
          <pc:sldMk cId="3920987059" sldId="1011"/>
        </pc:sldMkLst>
        <pc:picChg chg="add mod modCrop">
          <ac:chgData name="James Williams" userId="c957a50b-491f-4d94-b4bc-52aca3e2340d" providerId="ADAL" clId="{24AD1EBB-B856-443B-9200-42FCDD6529A9}" dt="2026-04-08T11:27:55.444" v="4808" actId="732"/>
          <ac:picMkLst>
            <pc:docMk/>
            <pc:sldMk cId="3920987059" sldId="1011"/>
            <ac:picMk id="13" creationId="{1B37E57F-7374-8932-3244-813445F14766}"/>
          </ac:picMkLst>
        </pc:picChg>
        <pc:picChg chg="add mod modCrop">
          <ac:chgData name="James Williams" userId="c957a50b-491f-4d94-b4bc-52aca3e2340d" providerId="ADAL" clId="{24AD1EBB-B856-443B-9200-42FCDD6529A9}" dt="2026-04-08T11:28:21.292" v="4812" actId="732"/>
          <ac:picMkLst>
            <pc:docMk/>
            <pc:sldMk cId="3920987059" sldId="1011"/>
            <ac:picMk id="15" creationId="{8A919DF3-9848-0B44-BCA0-2542DE2D777B}"/>
          </ac:picMkLst>
        </pc:picChg>
        <pc:picChg chg="add mod">
          <ac:chgData name="James Williams" userId="c957a50b-491f-4d94-b4bc-52aca3e2340d" providerId="ADAL" clId="{24AD1EBB-B856-443B-9200-42FCDD6529A9}" dt="2026-04-08T11:29:58.434" v="4833" actId="1076"/>
          <ac:picMkLst>
            <pc:docMk/>
            <pc:sldMk cId="3920987059" sldId="1011"/>
            <ac:picMk id="17" creationId="{DF6718B4-3CEC-C8EC-22A1-712A21B1B83A}"/>
          </ac:picMkLst>
        </pc:picChg>
      </pc:sldChg>
      <pc:sldChg chg="modSp new mod">
        <pc:chgData name="James Williams" userId="c957a50b-491f-4d94-b4bc-52aca3e2340d" providerId="ADAL" clId="{24AD1EBB-B856-443B-9200-42FCDD6529A9}" dt="2026-04-20T08:02:39.343" v="12456" actId="13926"/>
        <pc:sldMkLst>
          <pc:docMk/>
          <pc:sldMk cId="2119170920" sldId="1012"/>
        </pc:sldMkLst>
        <pc:spChg chg="mod">
          <ac:chgData name="James Williams" userId="c957a50b-491f-4d94-b4bc-52aca3e2340d" providerId="ADAL" clId="{24AD1EBB-B856-443B-9200-42FCDD6529A9}" dt="2026-04-08T12:47:06.454" v="5531" actId="403"/>
          <ac:spMkLst>
            <pc:docMk/>
            <pc:sldMk cId="2119170920" sldId="1012"/>
            <ac:spMk id="2" creationId="{ACA04773-88CA-FB7C-172D-DB5F0D5537F1}"/>
          </ac:spMkLst>
        </pc:spChg>
        <pc:spChg chg="mod">
          <ac:chgData name="James Williams" userId="c957a50b-491f-4d94-b4bc-52aca3e2340d" providerId="ADAL" clId="{24AD1EBB-B856-443B-9200-42FCDD6529A9}" dt="2026-04-20T08:02:39.343" v="12456" actId="13926"/>
          <ac:spMkLst>
            <pc:docMk/>
            <pc:sldMk cId="2119170920" sldId="1012"/>
            <ac:spMk id="3" creationId="{4CF662D5-D39E-D247-C0CC-A30546CA4C7A}"/>
          </ac:spMkLst>
        </pc:spChg>
      </pc:sldChg>
      <pc:sldChg chg="addSp modSp add mod ord">
        <pc:chgData name="James Williams" userId="c957a50b-491f-4d94-b4bc-52aca3e2340d" providerId="ADAL" clId="{24AD1EBB-B856-443B-9200-42FCDD6529A9}" dt="2026-04-08T17:14:01.244" v="6951"/>
        <pc:sldMkLst>
          <pc:docMk/>
          <pc:sldMk cId="1842526238" sldId="1015"/>
        </pc:sldMkLst>
        <pc:spChg chg="mod">
          <ac:chgData name="James Williams" userId="c957a50b-491f-4d94-b4bc-52aca3e2340d" providerId="ADAL" clId="{24AD1EBB-B856-443B-9200-42FCDD6529A9}" dt="2026-04-08T16:26:44.226" v="6174" actId="403"/>
          <ac:spMkLst>
            <pc:docMk/>
            <pc:sldMk cId="1842526238" sldId="1015"/>
            <ac:spMk id="2" creationId="{F709D7EA-8DF4-B17D-EC27-B25DF4F4AA36}"/>
          </ac:spMkLst>
        </pc:spChg>
        <pc:spChg chg="mod">
          <ac:chgData name="James Williams" userId="c957a50b-491f-4d94-b4bc-52aca3e2340d" providerId="ADAL" clId="{24AD1EBB-B856-443B-9200-42FCDD6529A9}" dt="2026-04-08T17:13:46.596" v="6945" actId="13926"/>
          <ac:spMkLst>
            <pc:docMk/>
            <pc:sldMk cId="1842526238" sldId="1015"/>
            <ac:spMk id="3" creationId="{45FF68C5-4903-417F-E7C6-7CCF1B0FE991}"/>
          </ac:spMkLst>
        </pc:spChg>
      </pc:sldChg>
      <pc:sldChg chg="addSp delSp modSp add mod ord">
        <pc:chgData name="James Williams" userId="c957a50b-491f-4d94-b4bc-52aca3e2340d" providerId="ADAL" clId="{24AD1EBB-B856-443B-9200-42FCDD6529A9}" dt="2026-04-08T17:14:23.474" v="6952" actId="403"/>
        <pc:sldMkLst>
          <pc:docMk/>
          <pc:sldMk cId="882464485" sldId="1016"/>
        </pc:sldMkLst>
        <pc:spChg chg="mod">
          <ac:chgData name="James Williams" userId="c957a50b-491f-4d94-b4bc-52aca3e2340d" providerId="ADAL" clId="{24AD1EBB-B856-443B-9200-42FCDD6529A9}" dt="2026-04-08T17:14:23.474" v="6952" actId="403"/>
          <ac:spMkLst>
            <pc:docMk/>
            <pc:sldMk cId="882464485" sldId="1016"/>
            <ac:spMk id="2" creationId="{CC4B5505-BF62-41AB-35CD-3008D72EC1D4}"/>
          </ac:spMkLst>
        </pc:spChg>
        <pc:spChg chg="mod">
          <ac:chgData name="James Williams" userId="c957a50b-491f-4d94-b4bc-52aca3e2340d" providerId="ADAL" clId="{24AD1EBB-B856-443B-9200-42FCDD6529A9}" dt="2026-04-08T17:01:59.961" v="6621" actId="27636"/>
          <ac:spMkLst>
            <pc:docMk/>
            <pc:sldMk cId="882464485" sldId="1016"/>
            <ac:spMk id="3" creationId="{AE744971-304F-16AB-BBA9-347FE9ECC0C8}"/>
          </ac:spMkLst>
        </pc:spChg>
      </pc:sldChg>
      <pc:sldChg chg="addSp delSp modSp add del mod ord">
        <pc:chgData name="James Williams" userId="c957a50b-491f-4d94-b4bc-52aca3e2340d" providerId="ADAL" clId="{24AD1EBB-B856-443B-9200-42FCDD6529A9}" dt="2026-04-19T14:38:49.908" v="12285" actId="2696"/>
        <pc:sldMkLst>
          <pc:docMk/>
          <pc:sldMk cId="184343277" sldId="1017"/>
        </pc:sldMkLst>
      </pc:sldChg>
      <pc:sldChg chg="modSp add mod">
        <pc:chgData name="James Williams" userId="c957a50b-491f-4d94-b4bc-52aca3e2340d" providerId="ADAL" clId="{24AD1EBB-B856-443B-9200-42FCDD6529A9}" dt="2026-04-19T13:29:36.466" v="12281"/>
        <pc:sldMkLst>
          <pc:docMk/>
          <pc:sldMk cId="146119659" sldId="1018"/>
        </pc:sldMkLst>
        <pc:spChg chg="mod">
          <ac:chgData name="James Williams" userId="c957a50b-491f-4d94-b4bc-52aca3e2340d" providerId="ADAL" clId="{24AD1EBB-B856-443B-9200-42FCDD6529A9}" dt="2026-04-08T17:28:16.851" v="7376" actId="20577"/>
          <ac:spMkLst>
            <pc:docMk/>
            <pc:sldMk cId="146119659" sldId="1018"/>
            <ac:spMk id="2" creationId="{A489E604-3663-BFEC-9E81-C201F579B5C5}"/>
          </ac:spMkLst>
        </pc:spChg>
        <pc:spChg chg="mod">
          <ac:chgData name="James Williams" userId="c957a50b-491f-4d94-b4bc-52aca3e2340d" providerId="ADAL" clId="{24AD1EBB-B856-443B-9200-42FCDD6529A9}" dt="2026-04-19T13:29:36.466" v="12281"/>
          <ac:spMkLst>
            <pc:docMk/>
            <pc:sldMk cId="146119659" sldId="1018"/>
            <ac:spMk id="7" creationId="{E721907C-F7A2-7F0C-9F7E-13A2B0219339}"/>
          </ac:spMkLst>
        </pc:spChg>
      </pc:sldChg>
      <pc:sldChg chg="addSp delSp modSp new mod">
        <pc:chgData name="James Williams" userId="c957a50b-491f-4d94-b4bc-52aca3e2340d" providerId="ADAL" clId="{24AD1EBB-B856-443B-9200-42FCDD6529A9}" dt="2026-04-08T17:38:49.837" v="7736" actId="1076"/>
        <pc:sldMkLst>
          <pc:docMk/>
          <pc:sldMk cId="2029098008" sldId="1019"/>
        </pc:sldMkLst>
        <pc:spChg chg="mod">
          <ac:chgData name="James Williams" userId="c957a50b-491f-4d94-b4bc-52aca3e2340d" providerId="ADAL" clId="{24AD1EBB-B856-443B-9200-42FCDD6529A9}" dt="2026-04-08T17:37:53.407" v="7727" actId="14100"/>
          <ac:spMkLst>
            <pc:docMk/>
            <pc:sldMk cId="2029098008" sldId="1019"/>
            <ac:spMk id="2" creationId="{34979289-9C01-1FED-41C4-4EC80FC6CDC4}"/>
          </ac:spMkLst>
        </pc:spChg>
        <pc:spChg chg="add mod">
          <ac:chgData name="James Williams" userId="c957a50b-491f-4d94-b4bc-52aca3e2340d" providerId="ADAL" clId="{24AD1EBB-B856-443B-9200-42FCDD6529A9}" dt="2026-04-08T17:38:46.376" v="7735" actId="20577"/>
          <ac:spMkLst>
            <pc:docMk/>
            <pc:sldMk cId="2029098008" sldId="1019"/>
            <ac:spMk id="10" creationId="{E28780C5-40F7-1D0E-C33D-6BF0D4D4C6F8}"/>
          </ac:spMkLst>
        </pc:spChg>
        <pc:picChg chg="add mod">
          <ac:chgData name="James Williams" userId="c957a50b-491f-4d94-b4bc-52aca3e2340d" providerId="ADAL" clId="{24AD1EBB-B856-443B-9200-42FCDD6529A9}" dt="2026-04-08T17:38:49.837" v="7736" actId="1076"/>
          <ac:picMkLst>
            <pc:docMk/>
            <pc:sldMk cId="2029098008" sldId="1019"/>
            <ac:picMk id="5" creationId="{4823B4F6-F4FC-9D67-9FC9-EF51CD110DE9}"/>
          </ac:picMkLst>
        </pc:picChg>
      </pc:sldChg>
      <pc:sldChg chg="delSp modSp add mod ord">
        <pc:chgData name="James Williams" userId="c957a50b-491f-4d94-b4bc-52aca3e2340d" providerId="ADAL" clId="{24AD1EBB-B856-443B-9200-42FCDD6529A9}" dt="2026-04-11T15:46:51.109" v="9411" actId="20577"/>
        <pc:sldMkLst>
          <pc:docMk/>
          <pc:sldMk cId="826763097" sldId="1020"/>
        </pc:sldMkLst>
        <pc:spChg chg="mod">
          <ac:chgData name="James Williams" userId="c957a50b-491f-4d94-b4bc-52aca3e2340d" providerId="ADAL" clId="{24AD1EBB-B856-443B-9200-42FCDD6529A9}" dt="2026-04-09T13:53:37.266" v="9016" actId="20577"/>
          <ac:spMkLst>
            <pc:docMk/>
            <pc:sldMk cId="826763097" sldId="1020"/>
            <ac:spMk id="2" creationId="{A29492A0-2D6A-C1FC-D9D6-F55CE9FB64D6}"/>
          </ac:spMkLst>
        </pc:spChg>
        <pc:spChg chg="mod">
          <ac:chgData name="James Williams" userId="c957a50b-491f-4d94-b4bc-52aca3e2340d" providerId="ADAL" clId="{24AD1EBB-B856-443B-9200-42FCDD6529A9}" dt="2026-04-11T15:46:51.109" v="9411" actId="20577"/>
          <ac:spMkLst>
            <pc:docMk/>
            <pc:sldMk cId="826763097" sldId="1020"/>
            <ac:spMk id="9" creationId="{910BA390-4C28-DB94-4D9D-60B3AC46F057}"/>
          </ac:spMkLst>
        </pc:spChg>
      </pc:sldChg>
      <pc:sldChg chg="addSp delSp modSp new mod">
        <pc:chgData name="James Williams" userId="c957a50b-491f-4d94-b4bc-52aca3e2340d" providerId="ADAL" clId="{24AD1EBB-B856-443B-9200-42FCDD6529A9}" dt="2026-04-09T13:34:32.320" v="8312" actId="14100"/>
        <pc:sldMkLst>
          <pc:docMk/>
          <pc:sldMk cId="3135891991" sldId="1022"/>
        </pc:sldMkLst>
        <pc:spChg chg="add mod">
          <ac:chgData name="James Williams" userId="c957a50b-491f-4d94-b4bc-52aca3e2340d" providerId="ADAL" clId="{24AD1EBB-B856-443B-9200-42FCDD6529A9}" dt="2026-04-09T13:31:23.942" v="8227" actId="27636"/>
          <ac:spMkLst>
            <pc:docMk/>
            <pc:sldMk cId="3135891991" sldId="1022"/>
            <ac:spMk id="4" creationId="{1A1E90AD-283E-D8BC-D47C-93AA36AED74C}"/>
          </ac:spMkLst>
        </pc:spChg>
        <pc:spChg chg="add mod">
          <ac:chgData name="James Williams" userId="c957a50b-491f-4d94-b4bc-52aca3e2340d" providerId="ADAL" clId="{24AD1EBB-B856-443B-9200-42FCDD6529A9}" dt="2026-04-09T13:34:32.320" v="8312" actId="14100"/>
          <ac:spMkLst>
            <pc:docMk/>
            <pc:sldMk cId="3135891991" sldId="1022"/>
            <ac:spMk id="6" creationId="{A97A1503-CAF4-4451-CFD8-337C76204CD1}"/>
          </ac:spMkLst>
        </pc:spChg>
        <pc:spChg chg="add mod">
          <ac:chgData name="James Williams" userId="c957a50b-491f-4d94-b4bc-52aca3e2340d" providerId="ADAL" clId="{24AD1EBB-B856-443B-9200-42FCDD6529A9}" dt="2026-04-09T13:33:21.286" v="8270" actId="113"/>
          <ac:spMkLst>
            <pc:docMk/>
            <pc:sldMk cId="3135891991" sldId="1022"/>
            <ac:spMk id="9" creationId="{4CD02D15-A334-A5D9-127D-31306B5BFF02}"/>
          </ac:spMkLst>
        </pc:spChg>
        <pc:picChg chg="add mod">
          <ac:chgData name="James Williams" userId="c957a50b-491f-4d94-b4bc-52aca3e2340d" providerId="ADAL" clId="{24AD1EBB-B856-443B-9200-42FCDD6529A9}" dt="2026-04-09T13:34:20.896" v="8311" actId="1076"/>
          <ac:picMkLst>
            <pc:docMk/>
            <pc:sldMk cId="3135891991" sldId="1022"/>
            <ac:picMk id="5" creationId="{E30A2565-CC36-E058-351F-9994BC279DFD}"/>
          </ac:picMkLst>
        </pc:picChg>
        <pc:cxnChg chg="add mod">
          <ac:chgData name="James Williams" userId="c957a50b-491f-4d94-b4bc-52aca3e2340d" providerId="ADAL" clId="{24AD1EBB-B856-443B-9200-42FCDD6529A9}" dt="2026-04-09T13:32:48.355" v="8250" actId="1582"/>
          <ac:cxnSpMkLst>
            <pc:docMk/>
            <pc:sldMk cId="3135891991" sldId="1022"/>
            <ac:cxnSpMk id="8" creationId="{5A6CEB34-AC0B-608D-32C7-C4A5EC032302}"/>
          </ac:cxnSpMkLst>
        </pc:cxnChg>
      </pc:sldChg>
      <pc:sldChg chg="modSp add mod">
        <pc:chgData name="James Williams" userId="c957a50b-491f-4d94-b4bc-52aca3e2340d" providerId="ADAL" clId="{24AD1EBB-B856-443B-9200-42FCDD6529A9}" dt="2026-04-11T15:46:15.701" v="9394" actId="242"/>
        <pc:sldMkLst>
          <pc:docMk/>
          <pc:sldMk cId="2017684253" sldId="1023"/>
        </pc:sldMkLst>
        <pc:spChg chg="mod">
          <ac:chgData name="James Williams" userId="c957a50b-491f-4d94-b4bc-52aca3e2340d" providerId="ADAL" clId="{24AD1EBB-B856-443B-9200-42FCDD6529A9}" dt="2026-04-11T15:46:15.701" v="9394" actId="242"/>
          <ac:spMkLst>
            <pc:docMk/>
            <pc:sldMk cId="2017684253" sldId="1023"/>
            <ac:spMk id="2" creationId="{681A372D-C928-5256-1D66-387ABF302F06}"/>
          </ac:spMkLst>
        </pc:spChg>
        <pc:spChg chg="mod">
          <ac:chgData name="James Williams" userId="c957a50b-491f-4d94-b4bc-52aca3e2340d" providerId="ADAL" clId="{24AD1EBB-B856-443B-9200-42FCDD6529A9}" dt="2026-04-11T15:39:16.245" v="9367" actId="404"/>
          <ac:spMkLst>
            <pc:docMk/>
            <pc:sldMk cId="2017684253" sldId="1023"/>
            <ac:spMk id="9" creationId="{6F797094-09F7-90D9-BE35-F179D9FC95AD}"/>
          </ac:spMkLst>
        </pc:spChg>
      </pc:sldChg>
      <pc:sldChg chg="add">
        <pc:chgData name="James Williams" userId="c957a50b-491f-4d94-b4bc-52aca3e2340d" providerId="ADAL" clId="{24AD1EBB-B856-443B-9200-42FCDD6529A9}" dt="2026-04-11T20:26:54.310" v="10895"/>
        <pc:sldMkLst>
          <pc:docMk/>
          <pc:sldMk cId="2601714034" sldId="1024"/>
        </pc:sldMkLst>
      </pc:sldChg>
      <pc:sldChg chg="modSp add mod">
        <pc:chgData name="James Williams" userId="c957a50b-491f-4d94-b4bc-52aca3e2340d" providerId="ADAL" clId="{24AD1EBB-B856-443B-9200-42FCDD6529A9}" dt="2026-04-11T20:55:55.110" v="11478" actId="403"/>
        <pc:sldMkLst>
          <pc:docMk/>
          <pc:sldMk cId="1055665184" sldId="1025"/>
        </pc:sldMkLst>
        <pc:spChg chg="mod">
          <ac:chgData name="James Williams" userId="c957a50b-491f-4d94-b4bc-52aca3e2340d" providerId="ADAL" clId="{24AD1EBB-B856-443B-9200-42FCDD6529A9}" dt="2026-04-11T20:55:55.110" v="11478" actId="403"/>
          <ac:spMkLst>
            <pc:docMk/>
            <pc:sldMk cId="1055665184" sldId="1025"/>
            <ac:spMk id="2" creationId="{5A825EFE-5149-0E5C-CD86-89431E9CECCC}"/>
          </ac:spMkLst>
        </pc:spChg>
        <pc:spChg chg="mod">
          <ac:chgData name="James Williams" userId="c957a50b-491f-4d94-b4bc-52aca3e2340d" providerId="ADAL" clId="{24AD1EBB-B856-443B-9200-42FCDD6529A9}" dt="2026-04-11T20:55:50.700" v="11477" actId="13926"/>
          <ac:spMkLst>
            <pc:docMk/>
            <pc:sldMk cId="1055665184" sldId="1025"/>
            <ac:spMk id="3" creationId="{A639E547-DCB9-F6D2-E8AD-EEEFE70AA72F}"/>
          </ac:spMkLst>
        </pc:spChg>
      </pc:sldChg>
      <pc:sldChg chg="add">
        <pc:chgData name="James Williams" userId="c957a50b-491f-4d94-b4bc-52aca3e2340d" providerId="ADAL" clId="{24AD1EBB-B856-443B-9200-42FCDD6529A9}" dt="2026-04-11T20:26:54.310" v="10895"/>
        <pc:sldMkLst>
          <pc:docMk/>
          <pc:sldMk cId="3344312794" sldId="1026"/>
        </pc:sldMkLst>
      </pc:sldChg>
      <pc:sldChg chg="add">
        <pc:chgData name="James Williams" userId="c957a50b-491f-4d94-b4bc-52aca3e2340d" providerId="ADAL" clId="{24AD1EBB-B856-443B-9200-42FCDD6529A9}" dt="2026-04-11T20:26:54.310" v="10895"/>
        <pc:sldMkLst>
          <pc:docMk/>
          <pc:sldMk cId="141905277" sldId="1027"/>
        </pc:sldMkLst>
      </pc:sldChg>
      <pc:sldChg chg="add">
        <pc:chgData name="James Williams" userId="c957a50b-491f-4d94-b4bc-52aca3e2340d" providerId="ADAL" clId="{24AD1EBB-B856-443B-9200-42FCDD6529A9}" dt="2026-04-11T20:26:54.310" v="10895"/>
        <pc:sldMkLst>
          <pc:docMk/>
          <pc:sldMk cId="3846572203" sldId="1028"/>
        </pc:sldMkLst>
      </pc:sldChg>
      <pc:sldChg chg="add">
        <pc:chgData name="James Williams" userId="c957a50b-491f-4d94-b4bc-52aca3e2340d" providerId="ADAL" clId="{24AD1EBB-B856-443B-9200-42FCDD6529A9}" dt="2026-04-11T20:26:54.310" v="10895"/>
        <pc:sldMkLst>
          <pc:docMk/>
          <pc:sldMk cId="3685232364" sldId="1029"/>
        </pc:sldMkLst>
      </pc:sldChg>
      <pc:sldChg chg="add">
        <pc:chgData name="James Williams" userId="c957a50b-491f-4d94-b4bc-52aca3e2340d" providerId="ADAL" clId="{24AD1EBB-B856-443B-9200-42FCDD6529A9}" dt="2026-04-11T20:26:54.310" v="10895"/>
        <pc:sldMkLst>
          <pc:docMk/>
          <pc:sldMk cId="592078543" sldId="1030"/>
        </pc:sldMkLst>
      </pc:sldChg>
      <pc:sldChg chg="add">
        <pc:chgData name="James Williams" userId="c957a50b-491f-4d94-b4bc-52aca3e2340d" providerId="ADAL" clId="{24AD1EBB-B856-443B-9200-42FCDD6529A9}" dt="2026-04-11T20:26:54.310" v="10895"/>
        <pc:sldMkLst>
          <pc:docMk/>
          <pc:sldMk cId="767365733" sldId="1031"/>
        </pc:sldMkLst>
      </pc:sldChg>
      <pc:sldChg chg="addSp modSp add mod">
        <pc:chgData name="James Williams" userId="c957a50b-491f-4d94-b4bc-52aca3e2340d" providerId="ADAL" clId="{24AD1EBB-B856-443B-9200-42FCDD6529A9}" dt="2026-04-20T10:09:20.941" v="12539" actId="1076"/>
        <pc:sldMkLst>
          <pc:docMk/>
          <pc:sldMk cId="2073964785" sldId="1032"/>
        </pc:sldMkLst>
        <pc:spChg chg="add mod">
          <ac:chgData name="James Williams" userId="c957a50b-491f-4d94-b4bc-52aca3e2340d" providerId="ADAL" clId="{24AD1EBB-B856-443B-9200-42FCDD6529A9}" dt="2026-04-20T10:09:20.941" v="12539" actId="1076"/>
          <ac:spMkLst>
            <pc:docMk/>
            <pc:sldMk cId="2073964785" sldId="1032"/>
            <ac:spMk id="5" creationId="{0F56A94D-553C-D963-8C54-12F25697D61F}"/>
          </ac:spMkLst>
        </pc:spChg>
      </pc:sldChg>
      <pc:sldChg chg="addSp delSp modSp add mod ord modNotesTx">
        <pc:chgData name="James Williams" userId="c957a50b-491f-4d94-b4bc-52aca3e2340d" providerId="ADAL" clId="{24AD1EBB-B856-443B-9200-42FCDD6529A9}" dt="2026-04-11T20:56:49.674" v="11486" actId="1076"/>
        <pc:sldMkLst>
          <pc:docMk/>
          <pc:sldMk cId="2506869216" sldId="1034"/>
        </pc:sldMkLst>
        <pc:spChg chg="mod">
          <ac:chgData name="James Williams" userId="c957a50b-491f-4d94-b4bc-52aca3e2340d" providerId="ADAL" clId="{24AD1EBB-B856-443B-9200-42FCDD6529A9}" dt="2026-04-11T20:34:07.336" v="11148" actId="20577"/>
          <ac:spMkLst>
            <pc:docMk/>
            <pc:sldMk cId="2506869216" sldId="1034"/>
            <ac:spMk id="2" creationId="{2E1D99BE-7BAC-B3B2-B33D-30C6CB4E35C6}"/>
          </ac:spMkLst>
        </pc:spChg>
        <pc:spChg chg="add mod">
          <ac:chgData name="James Williams" userId="c957a50b-491f-4d94-b4bc-52aca3e2340d" providerId="ADAL" clId="{24AD1EBB-B856-443B-9200-42FCDD6529A9}" dt="2026-04-11T20:56:43.105" v="11485" actId="1076"/>
          <ac:spMkLst>
            <pc:docMk/>
            <pc:sldMk cId="2506869216" sldId="1034"/>
            <ac:spMk id="4" creationId="{6E113BD1-4CAE-B030-4D1A-23868E246766}"/>
          </ac:spMkLst>
        </pc:spChg>
        <pc:spChg chg="mod ord">
          <ac:chgData name="James Williams" userId="c957a50b-491f-4d94-b4bc-52aca3e2340d" providerId="ADAL" clId="{24AD1EBB-B856-443B-9200-42FCDD6529A9}" dt="2026-04-11T20:56:49.674" v="11486" actId="1076"/>
          <ac:spMkLst>
            <pc:docMk/>
            <pc:sldMk cId="2506869216" sldId="1034"/>
            <ac:spMk id="10" creationId="{C4DA6DF6-6EC9-ACD5-DE65-22B82FC4656A}"/>
          </ac:spMkLst>
        </pc:spChg>
      </pc:sldChg>
      <pc:sldChg chg="addSp delSp modSp new mod ord">
        <pc:chgData name="James Williams" userId="c957a50b-491f-4d94-b4bc-52aca3e2340d" providerId="ADAL" clId="{24AD1EBB-B856-443B-9200-42FCDD6529A9}" dt="2026-04-13T15:48:03.151" v="11826" actId="1076"/>
        <pc:sldMkLst>
          <pc:docMk/>
          <pc:sldMk cId="4210177178" sldId="1035"/>
        </pc:sldMkLst>
        <pc:spChg chg="add mod">
          <ac:chgData name="James Williams" userId="c957a50b-491f-4d94-b4bc-52aca3e2340d" providerId="ADAL" clId="{24AD1EBB-B856-443B-9200-42FCDD6529A9}" dt="2026-04-13T15:19:50.582" v="11573" actId="164"/>
          <ac:spMkLst>
            <pc:docMk/>
            <pc:sldMk cId="4210177178" sldId="1035"/>
            <ac:spMk id="8" creationId="{5A94C5BE-08D0-B1B6-49F4-C2DE8E9D7EA4}"/>
          </ac:spMkLst>
        </pc:spChg>
        <pc:spChg chg="add mod">
          <ac:chgData name="James Williams" userId="c957a50b-491f-4d94-b4bc-52aca3e2340d" providerId="ADAL" clId="{24AD1EBB-B856-443B-9200-42FCDD6529A9}" dt="2026-04-13T15:48:03.151" v="11826" actId="1076"/>
          <ac:spMkLst>
            <pc:docMk/>
            <pc:sldMk cId="4210177178" sldId="1035"/>
            <ac:spMk id="10" creationId="{402C03F3-E924-DE03-595D-2E8E52B4B92E}"/>
          </ac:spMkLst>
        </pc:spChg>
        <pc:grpChg chg="add mod">
          <ac:chgData name="James Williams" userId="c957a50b-491f-4d94-b4bc-52aca3e2340d" providerId="ADAL" clId="{24AD1EBB-B856-443B-9200-42FCDD6529A9}" dt="2026-04-13T15:19:50.582" v="11573" actId="164"/>
          <ac:grpSpMkLst>
            <pc:docMk/>
            <pc:sldMk cId="4210177178" sldId="1035"/>
            <ac:grpSpMk id="9" creationId="{6FB9F378-BE59-E0B3-B086-151E7A77A2F7}"/>
          </ac:grpSpMkLst>
        </pc:grpChg>
        <pc:picChg chg="add mod ord modCrop">
          <ac:chgData name="James Williams" userId="c957a50b-491f-4d94-b4bc-52aca3e2340d" providerId="ADAL" clId="{24AD1EBB-B856-443B-9200-42FCDD6529A9}" dt="2026-04-13T15:20:46.513" v="11582" actId="1076"/>
          <ac:picMkLst>
            <pc:docMk/>
            <pc:sldMk cId="4210177178" sldId="1035"/>
            <ac:picMk id="5" creationId="{E1601F45-B758-2984-502E-7F4E1A44F0B3}"/>
          </ac:picMkLst>
        </pc:picChg>
        <pc:picChg chg="add mod">
          <ac:chgData name="James Williams" userId="c957a50b-491f-4d94-b4bc-52aca3e2340d" providerId="ADAL" clId="{24AD1EBB-B856-443B-9200-42FCDD6529A9}" dt="2026-04-13T15:19:50.582" v="11573" actId="164"/>
          <ac:picMkLst>
            <pc:docMk/>
            <pc:sldMk cId="4210177178" sldId="1035"/>
            <ac:picMk id="7" creationId="{16C04D50-F29D-95F0-D200-40ADFEA611EC}"/>
          </ac:picMkLst>
        </pc:picChg>
      </pc:sldChg>
      <pc:sldChg chg="addSp delSp modSp add mod ord">
        <pc:chgData name="James Williams" userId="c957a50b-491f-4d94-b4bc-52aca3e2340d" providerId="ADAL" clId="{24AD1EBB-B856-443B-9200-42FCDD6529A9}" dt="2026-04-13T15:47:22.582" v="11824" actId="1076"/>
        <pc:sldMkLst>
          <pc:docMk/>
          <pc:sldMk cId="1400858578" sldId="1036"/>
        </pc:sldMkLst>
        <pc:spChg chg="add mod">
          <ac:chgData name="James Williams" userId="c957a50b-491f-4d94-b4bc-52aca3e2340d" providerId="ADAL" clId="{24AD1EBB-B856-443B-9200-42FCDD6529A9}" dt="2026-04-13T15:45:53.995" v="11795" actId="404"/>
          <ac:spMkLst>
            <pc:docMk/>
            <pc:sldMk cId="1400858578" sldId="1036"/>
            <ac:spMk id="3" creationId="{3CB614B1-5A5D-1577-4945-77172C80D118}"/>
          </ac:spMkLst>
        </pc:spChg>
        <pc:spChg chg="add mod">
          <ac:chgData name="James Williams" userId="c957a50b-491f-4d94-b4bc-52aca3e2340d" providerId="ADAL" clId="{24AD1EBB-B856-443B-9200-42FCDD6529A9}" dt="2026-04-13T15:47:11.940" v="11820" actId="1076"/>
          <ac:spMkLst>
            <pc:docMk/>
            <pc:sldMk cId="1400858578" sldId="1036"/>
            <ac:spMk id="10" creationId="{A2F3B295-9289-C27C-4C7F-26810882106B}"/>
          </ac:spMkLst>
        </pc:spChg>
        <pc:picChg chg="add mod">
          <ac:chgData name="James Williams" userId="c957a50b-491f-4d94-b4bc-52aca3e2340d" providerId="ADAL" clId="{24AD1EBB-B856-443B-9200-42FCDD6529A9}" dt="2026-04-13T15:47:22.582" v="11824" actId="1076"/>
          <ac:picMkLst>
            <pc:docMk/>
            <pc:sldMk cId="1400858578" sldId="1036"/>
            <ac:picMk id="4" creationId="{3EBFFB16-765E-07FF-6727-FCD004431318}"/>
          </ac:picMkLst>
        </pc:picChg>
      </pc:sldChg>
      <pc:sldChg chg="addSp modSp add mod ord">
        <pc:chgData name="James Williams" userId="c957a50b-491f-4d94-b4bc-52aca3e2340d" providerId="ADAL" clId="{24AD1EBB-B856-443B-9200-42FCDD6529A9}" dt="2026-04-13T15:45:05.474" v="11773" actId="1076"/>
        <pc:sldMkLst>
          <pc:docMk/>
          <pc:sldMk cId="1166256293" sldId="1038"/>
        </pc:sldMkLst>
        <pc:spChg chg="mod">
          <ac:chgData name="James Williams" userId="c957a50b-491f-4d94-b4bc-52aca3e2340d" providerId="ADAL" clId="{24AD1EBB-B856-443B-9200-42FCDD6529A9}" dt="2026-04-13T15:39:26.758" v="11652" actId="27636"/>
          <ac:spMkLst>
            <pc:docMk/>
            <pc:sldMk cId="1166256293" sldId="1038"/>
            <ac:spMk id="3" creationId="{7B5747CD-2254-C99C-F324-EE64111F3400}"/>
          </ac:spMkLst>
        </pc:spChg>
        <pc:spChg chg="add mod">
          <ac:chgData name="James Williams" userId="c957a50b-491f-4d94-b4bc-52aca3e2340d" providerId="ADAL" clId="{24AD1EBB-B856-443B-9200-42FCDD6529A9}" dt="2026-04-13T15:45:05.474" v="11773" actId="1076"/>
          <ac:spMkLst>
            <pc:docMk/>
            <pc:sldMk cId="1166256293" sldId="1038"/>
            <ac:spMk id="6" creationId="{CFE28D38-A253-1162-E6B4-9653217B6845}"/>
          </ac:spMkLst>
        </pc:spChg>
        <pc:spChg chg="mod">
          <ac:chgData name="James Williams" userId="c957a50b-491f-4d94-b4bc-52aca3e2340d" providerId="ADAL" clId="{24AD1EBB-B856-443B-9200-42FCDD6529A9}" dt="2026-04-13T15:44:29.956" v="11768" actId="1076"/>
          <ac:spMkLst>
            <pc:docMk/>
            <pc:sldMk cId="1166256293" sldId="1038"/>
            <ac:spMk id="10" creationId="{06FEDF98-69F0-B881-1994-5ABF0B9CAC2B}"/>
          </ac:spMkLst>
        </pc:spChg>
        <pc:picChg chg="add mod">
          <ac:chgData name="James Williams" userId="c957a50b-491f-4d94-b4bc-52aca3e2340d" providerId="ADAL" clId="{24AD1EBB-B856-443B-9200-42FCDD6529A9}" dt="2026-04-13T15:44:57.493" v="11772" actId="1076"/>
          <ac:picMkLst>
            <pc:docMk/>
            <pc:sldMk cId="1166256293" sldId="1038"/>
            <ac:picMk id="2" creationId="{170DCE33-C12F-23E0-E7BC-29FAD4F4F4B1}"/>
          </ac:picMkLst>
        </pc:picChg>
        <pc:picChg chg="mod">
          <ac:chgData name="James Williams" userId="c957a50b-491f-4d94-b4bc-52aca3e2340d" providerId="ADAL" clId="{24AD1EBB-B856-443B-9200-42FCDD6529A9}" dt="2026-04-13T15:44:07.063" v="11766" actId="14100"/>
          <ac:picMkLst>
            <pc:docMk/>
            <pc:sldMk cId="1166256293" sldId="1038"/>
            <ac:picMk id="4" creationId="{33EB2BE5-C891-F6E6-6EE7-35B25BBFF506}"/>
          </ac:picMkLst>
        </pc:picChg>
      </pc:sldChg>
      <pc:sldChg chg="addSp delSp modSp add mod modNotesTx">
        <pc:chgData name="James Williams" userId="c957a50b-491f-4d94-b4bc-52aca3e2340d" providerId="ADAL" clId="{24AD1EBB-B856-443B-9200-42FCDD6529A9}" dt="2026-04-13T16:38:39.874" v="12170"/>
        <pc:sldMkLst>
          <pc:docMk/>
          <pc:sldMk cId="460157342" sldId="1039"/>
        </pc:sldMkLst>
        <pc:spChg chg="mod">
          <ac:chgData name="James Williams" userId="c957a50b-491f-4d94-b4bc-52aca3e2340d" providerId="ADAL" clId="{24AD1EBB-B856-443B-9200-42FCDD6529A9}" dt="2026-04-13T16:08:08.839" v="11854" actId="20577"/>
          <ac:spMkLst>
            <pc:docMk/>
            <pc:sldMk cId="460157342" sldId="1039"/>
            <ac:spMk id="2" creationId="{CA57B149-45D4-4F83-65BE-55200456591B}"/>
          </ac:spMkLst>
        </pc:spChg>
        <pc:spChg chg="add mod">
          <ac:chgData name="James Williams" userId="c957a50b-491f-4d94-b4bc-52aca3e2340d" providerId="ADAL" clId="{24AD1EBB-B856-443B-9200-42FCDD6529A9}" dt="2026-04-13T16:13:08.356" v="12005" actId="1076"/>
          <ac:spMkLst>
            <pc:docMk/>
            <pc:sldMk cId="460157342" sldId="1039"/>
            <ac:spMk id="3" creationId="{1DB1166F-2A8C-FE41-5F7B-B82EA66200DD}"/>
          </ac:spMkLst>
        </pc:spChg>
        <pc:spChg chg="mod">
          <ac:chgData name="James Williams" userId="c957a50b-491f-4d94-b4bc-52aca3e2340d" providerId="ADAL" clId="{24AD1EBB-B856-443B-9200-42FCDD6529A9}" dt="2026-04-13T16:10:45.772" v="11997" actId="20577"/>
          <ac:spMkLst>
            <pc:docMk/>
            <pc:sldMk cId="460157342" sldId="1039"/>
            <ac:spMk id="4" creationId="{5110B347-3F6D-B6B1-1BF8-C4833A36C8D3}"/>
          </ac:spMkLst>
        </pc:spChg>
        <pc:picChg chg="add mod">
          <ac:chgData name="James Williams" userId="c957a50b-491f-4d94-b4bc-52aca3e2340d" providerId="ADAL" clId="{24AD1EBB-B856-443B-9200-42FCDD6529A9}" dt="2026-04-13T16:13:01.686" v="12004" actId="1076"/>
          <ac:picMkLst>
            <pc:docMk/>
            <pc:sldMk cId="460157342" sldId="1039"/>
            <ac:picMk id="6" creationId="{55276485-FEAD-E175-BB5C-8FD221D6735C}"/>
          </ac:picMkLst>
        </pc:picChg>
      </pc:sldChg>
      <pc:sldChg chg="modSp add mod">
        <pc:chgData name="James Williams" userId="c957a50b-491f-4d94-b4bc-52aca3e2340d" providerId="ADAL" clId="{24AD1EBB-B856-443B-9200-42FCDD6529A9}" dt="2026-04-13T16:40:29.538" v="12274" actId="1076"/>
        <pc:sldMkLst>
          <pc:docMk/>
          <pc:sldMk cId="975140351" sldId="1044"/>
        </pc:sldMkLst>
        <pc:spChg chg="mod">
          <ac:chgData name="James Williams" userId="c957a50b-491f-4d94-b4bc-52aca3e2340d" providerId="ADAL" clId="{24AD1EBB-B856-443B-9200-42FCDD6529A9}" dt="2026-04-13T16:39:19.219" v="12178" actId="403"/>
          <ac:spMkLst>
            <pc:docMk/>
            <pc:sldMk cId="975140351" sldId="1044"/>
            <ac:spMk id="2" creationId="{8CB3AB23-3129-6E1C-4B37-09A09F7E8F3B}"/>
          </ac:spMkLst>
        </pc:spChg>
        <pc:spChg chg="mod">
          <ac:chgData name="James Williams" userId="c957a50b-491f-4d94-b4bc-52aca3e2340d" providerId="ADAL" clId="{24AD1EBB-B856-443B-9200-42FCDD6529A9}" dt="2026-04-13T16:40:22.744" v="12273" actId="13926"/>
          <ac:spMkLst>
            <pc:docMk/>
            <pc:sldMk cId="975140351" sldId="1044"/>
            <ac:spMk id="3" creationId="{B818C08A-67DF-5C75-11DE-04F129E9E7F8}"/>
          </ac:spMkLst>
        </pc:spChg>
        <pc:picChg chg="mod">
          <ac:chgData name="James Williams" userId="c957a50b-491f-4d94-b4bc-52aca3e2340d" providerId="ADAL" clId="{24AD1EBB-B856-443B-9200-42FCDD6529A9}" dt="2026-04-13T16:40:29.538" v="12274" actId="1076"/>
          <ac:picMkLst>
            <pc:docMk/>
            <pc:sldMk cId="975140351" sldId="1044"/>
            <ac:picMk id="4" creationId="{30ED6F5D-9C27-9716-4F08-884E8A6C2294}"/>
          </ac:picMkLst>
        </pc:picChg>
        <pc:picChg chg="mod">
          <ac:chgData name="James Williams" userId="c957a50b-491f-4d94-b4bc-52aca3e2340d" providerId="ADAL" clId="{24AD1EBB-B856-443B-9200-42FCDD6529A9}" dt="2026-04-13T16:40:29.538" v="12274" actId="1076"/>
          <ac:picMkLst>
            <pc:docMk/>
            <pc:sldMk cId="975140351" sldId="1044"/>
            <ac:picMk id="5" creationId="{78E20A7F-6151-9ACE-F3C6-A797590D63B5}"/>
          </ac:picMkLst>
        </pc:picChg>
      </pc:sldChg>
      <pc:sldChg chg="modSp add mod">
        <pc:chgData name="James Williams" userId="c957a50b-491f-4d94-b4bc-52aca3e2340d" providerId="ADAL" clId="{24AD1EBB-B856-443B-9200-42FCDD6529A9}" dt="2026-04-19T14:49:03.272" v="12302" actId="20577"/>
        <pc:sldMkLst>
          <pc:docMk/>
          <pc:sldMk cId="3679906266" sldId="1045"/>
        </pc:sldMkLst>
        <pc:spChg chg="mod">
          <ac:chgData name="James Williams" userId="c957a50b-491f-4d94-b4bc-52aca3e2340d" providerId="ADAL" clId="{24AD1EBB-B856-443B-9200-42FCDD6529A9}" dt="2026-04-19T14:39:00.163" v="12292" actId="404"/>
          <ac:spMkLst>
            <pc:docMk/>
            <pc:sldMk cId="3679906266" sldId="1045"/>
            <ac:spMk id="2" creationId="{9A18DBE8-FE59-B988-E512-0AA2B74D0F33}"/>
          </ac:spMkLst>
        </pc:spChg>
        <pc:spChg chg="mod">
          <ac:chgData name="James Williams" userId="c957a50b-491f-4d94-b4bc-52aca3e2340d" providerId="ADAL" clId="{24AD1EBB-B856-443B-9200-42FCDD6529A9}" dt="2026-04-19T14:49:03.272" v="12302" actId="20577"/>
          <ac:spMkLst>
            <pc:docMk/>
            <pc:sldMk cId="3679906266" sldId="1045"/>
            <ac:spMk id="3" creationId="{9DEC79E9-CF10-A390-6D7B-3765EAAC83E2}"/>
          </ac:spMkLst>
        </pc:spChg>
      </pc:sldChg>
      <pc:sldChg chg="add">
        <pc:chgData name="James Williams" userId="c957a50b-491f-4d94-b4bc-52aca3e2340d" providerId="ADAL" clId="{24AD1EBB-B856-443B-9200-42FCDD6529A9}" dt="2026-04-19T14:58:18.385" v="12303"/>
        <pc:sldMkLst>
          <pc:docMk/>
          <pc:sldMk cId="2234225336" sldId="1046"/>
        </pc:sldMkLst>
      </pc:sldChg>
      <pc:sldChg chg="add">
        <pc:chgData name="James Williams" userId="c957a50b-491f-4d94-b4bc-52aca3e2340d" providerId="ADAL" clId="{24AD1EBB-B856-443B-9200-42FCDD6529A9}" dt="2026-04-20T09:59:14.553" v="12477" actId="2890"/>
        <pc:sldMkLst>
          <pc:docMk/>
          <pc:sldMk cId="2194336355" sldId="1047"/>
        </pc:sldMkLst>
      </pc:sldChg>
    </pc:docChg>
  </pc:docChgLst>
</pc:chgInfo>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6-03-31T18:39:06.782"/>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7 23,'0'0,"0"0,0 0,-1 0,1 0,0 0,0 0,-1 0,1 0,0 0,0 0,-1 0,1 0,0 0,0 0,-1 0,1 0,0 0,0 0,0-1,-1 1,1 0,0 0,0 0,0 0,-1-1,1 1,0 0,0 0,0-1,0 1,0 0,-1 0,1 0,0-1,0 1,0 0,0-1,0 1,0-1,0 1,1-1,-1 1,0 0,0-1,0 1,1 0,-1-1,0 1,1 0,-1-1,0 1,1 0,-1-1,0 1,1 0,-1 0,0-1,1 1,-1 0,1 0,-1 0,1 0,14-4,0 1,1 1,-1 1,0 0,23 2,-6-1,1212 1,-1204-1</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52B6760-9A0C-4A10-8870-5D9C12A4AC84}" type="datetimeFigureOut">
              <a:rPr lang="en-GB" smtClean="0"/>
              <a:t>20/04/2026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B37C982-8B5E-41C8-9C3C-7DDDA082ABA8}" type="slidenum">
              <a:rPr lang="en-GB" smtClean="0"/>
              <a:t>‹#›</a:t>
            </a:fld>
            <a:endParaRPr lang="en-GB"/>
          </a:p>
        </p:txBody>
      </p:sp>
    </p:spTree>
    <p:extLst>
      <p:ext uri="{BB962C8B-B14F-4D97-AF65-F5344CB8AC3E}">
        <p14:creationId xmlns:p14="http://schemas.microsoft.com/office/powerpoint/2010/main" val="40928687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tio.run/#powershell"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tio.run/#powershell"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tio.run/#powershell" TargetMode="External"/><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www.javatpoint.com/powershell-foreach-loop" TargetMode="External"/><Relationship Id="rId2" Type="http://schemas.openxmlformats.org/officeDocument/2006/relationships/slide" Target="../slides/slide25.xml"/><Relationship Id="rId1" Type="http://schemas.openxmlformats.org/officeDocument/2006/relationships/notesMaster" Target="../notesMasters/notesMaster1.xml"/><Relationship Id="rId4" Type="http://schemas.openxmlformats.org/officeDocument/2006/relationships/hyperlink" Target="https://learn.microsoft.com/en-us/powershell/module/microsoft.powershell.core/about/about_foreach?view=powershell-7.3" TargetMode="Externa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3" Type="http://schemas.openxmlformats.org/officeDocument/2006/relationships/hyperlink" Target="https://learn.microsoft.com/en-us/powershell/scripting/dev-cross-plat/vscode/understanding-file-encoding?view=powershell-7.4" TargetMode="External"/><Relationship Id="rId2" Type="http://schemas.openxmlformats.org/officeDocument/2006/relationships/slide" Target="../slides/slide76.xml"/><Relationship Id="rId1" Type="http://schemas.openxmlformats.org/officeDocument/2006/relationships/notesMaster" Target="../notesMasters/notesMaster1.xml"/><Relationship Id="rId4" Type="http://schemas.openxmlformats.org/officeDocument/2006/relationships/hyperlink" Target="https://www.reddit.com/r/PowerShell/comments/192fkf6/character_encoding_in_powershell_ise/" TargetMode="Externa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608384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E6E220F-9EF2-C2A0-49F9-FDB0E820FFE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C37976C-322C-0220-74AB-6EAC3A66340E}"/>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7BCB5811-2828-06A7-C656-15BCB7F087CA}"/>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8F8034B2-3AEA-ACFC-04D0-A9855522B09D}"/>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7945156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0" i="0" dirty="0">
                <a:solidFill>
                  <a:srgbClr val="242424"/>
                </a:solidFill>
                <a:effectLst/>
                <a:latin typeface="Segoe UI" panose="020B0502040204020203" pitchFamily="34" charset="0"/>
              </a:rPr>
              <a:t>Even noting the key syntax on a tablet/smartphone/notepad is initially helpful for learning. Until we can get hands on in the tutorial.</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0673283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0E7921C-6CFD-02D1-1EA7-80F48776D22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F9FB330-43A5-C92E-EBAB-D6DC7BDC47AC}"/>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B4A710F3-8557-5D44-99E9-F9D001CA9ED5}"/>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0" i="0" dirty="0">
                <a:solidFill>
                  <a:srgbClr val="242424"/>
                </a:solidFill>
                <a:effectLst/>
                <a:latin typeface="Segoe UI" panose="020B0502040204020203" pitchFamily="34" charset="0"/>
              </a:rPr>
              <a:t>Even noting the key syntax on a tablet/smartphone/notepad is initially helpful for learning. Until we can get hands on in the tutorial.</a:t>
            </a:r>
          </a:p>
        </p:txBody>
      </p:sp>
      <p:sp>
        <p:nvSpPr>
          <p:cNvPr id="4" name="Slide Number Placeholder 3">
            <a:extLst>
              <a:ext uri="{FF2B5EF4-FFF2-40B4-BE49-F238E27FC236}">
                <a16:creationId xmlns:a16="http://schemas.microsoft.com/office/drawing/2014/main" id="{C3E4B6BE-08E7-A479-0431-90F0120523BC}"/>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810539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sz="1200" dirty="0">
                <a:solidFill>
                  <a:srgbClr val="666AFE"/>
                </a:solidFill>
              </a:rPr>
              <a:t>Or: </a:t>
            </a:r>
            <a:r>
              <a:rPr lang="en-US" sz="1200" dirty="0">
                <a:highlight>
                  <a:srgbClr val="FFFF00"/>
                </a:highlight>
                <a:hlinkClick r:id="rId3"/>
              </a:rPr>
              <a:t>https://tio.run/#powershell</a:t>
            </a:r>
            <a:endParaRPr lang="en-US" sz="1200" dirty="0">
              <a:highlight>
                <a:srgbClr val="FFFF00"/>
              </a:highlight>
            </a:endParaRPr>
          </a:p>
          <a:p>
            <a:endParaRPr lang="en-US" sz="1200" dirty="0">
              <a:solidFill>
                <a:srgbClr val="666AFE"/>
              </a:solidFill>
              <a:highlight>
                <a:srgbClr val="FFFF00"/>
              </a:highlight>
            </a:endParaRPr>
          </a:p>
          <a:p>
            <a:r>
              <a:rPr lang="en-GB" sz="1200" dirty="0">
                <a:solidFill>
                  <a:srgbClr val="666AFE"/>
                </a:solidFill>
              </a:rPr>
              <a:t>$Hi = "Hello"</a:t>
            </a:r>
          </a:p>
          <a:p>
            <a:r>
              <a:rPr lang="en-GB" sz="1200" dirty="0">
                <a:solidFill>
                  <a:srgbClr val="666AFE"/>
                </a:solidFill>
              </a:rPr>
              <a:t>Write-Output $Hi</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0076146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025001D-CCF2-4247-826E-F6D704B2BFC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95C3341-9BB5-1E17-6E88-EF0C071D6DA9}"/>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3841B56E-E365-EC14-73C5-A9B1A0816C78}"/>
              </a:ext>
            </a:extLst>
          </p:cNvPr>
          <p:cNvSpPr>
            <a:spLocks noGrp="1"/>
          </p:cNvSpPr>
          <p:nvPr>
            <p:ph type="body" idx="1"/>
          </p:nvPr>
        </p:nvSpPr>
        <p:spPr/>
        <p:txBody>
          <a:bodyPr/>
          <a:lstStyle/>
          <a:p>
            <a:r>
              <a:rPr lang="en-GB" sz="1200" dirty="0">
                <a:solidFill>
                  <a:srgbClr val="666AFE"/>
                </a:solidFill>
              </a:rPr>
              <a:t>Or: </a:t>
            </a:r>
            <a:r>
              <a:rPr lang="en-US" sz="1200" dirty="0">
                <a:highlight>
                  <a:srgbClr val="FFFF00"/>
                </a:highlight>
                <a:hlinkClick r:id="rId3"/>
              </a:rPr>
              <a:t>https://tio.run/#powershell</a:t>
            </a:r>
            <a:endParaRPr lang="en-US" sz="1200" dirty="0">
              <a:highlight>
                <a:srgbClr val="FFFF00"/>
              </a:highlight>
            </a:endParaRPr>
          </a:p>
          <a:p>
            <a:endParaRPr lang="en-US" sz="1200" dirty="0">
              <a:solidFill>
                <a:srgbClr val="666AFE"/>
              </a:solidFill>
              <a:highlight>
                <a:srgbClr val="FFFF00"/>
              </a:highlight>
            </a:endParaRPr>
          </a:p>
          <a:p>
            <a:r>
              <a:rPr lang="en-GB" sz="1200" dirty="0">
                <a:solidFill>
                  <a:srgbClr val="666AFE"/>
                </a:solidFill>
              </a:rPr>
              <a:t>$Hi = "Hello"</a:t>
            </a:r>
          </a:p>
          <a:p>
            <a:r>
              <a:rPr lang="en-GB" sz="1200" dirty="0">
                <a:solidFill>
                  <a:srgbClr val="666AFE"/>
                </a:solidFill>
              </a:rPr>
              <a:t>Write-Output $Hi</a:t>
            </a:r>
          </a:p>
        </p:txBody>
      </p:sp>
      <p:sp>
        <p:nvSpPr>
          <p:cNvPr id="4" name="Slide Number Placeholder 3">
            <a:extLst>
              <a:ext uri="{FF2B5EF4-FFF2-40B4-BE49-F238E27FC236}">
                <a16:creationId xmlns:a16="http://schemas.microsoft.com/office/drawing/2014/main" id="{1AAF37B3-2FE4-5D8B-D34B-132C71F54467}"/>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5723658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ED5C550-8FEE-972E-D6C2-C88BBAC9C01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51084A2-8FAA-EC69-EE00-62C509545BFB}"/>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E708700B-5E3D-86AC-2937-322BFC1F93A4}"/>
              </a:ext>
            </a:extLst>
          </p:cNvPr>
          <p:cNvSpPr>
            <a:spLocks noGrp="1"/>
          </p:cNvSpPr>
          <p:nvPr>
            <p:ph type="body" idx="1"/>
          </p:nvPr>
        </p:nvSpPr>
        <p:spPr/>
        <p:txBody>
          <a:bodyPr/>
          <a:lstStyle/>
          <a:p>
            <a:r>
              <a:rPr lang="en-US" dirty="0"/>
              <a:t>$name = "Ben"</a:t>
            </a:r>
          </a:p>
          <a:p>
            <a:r>
              <a:rPr lang="en-US" dirty="0"/>
              <a:t>$time = Get-Date</a:t>
            </a:r>
          </a:p>
          <a:p>
            <a:endParaRPr lang="en-US" dirty="0"/>
          </a:p>
          <a:p>
            <a:r>
              <a:rPr lang="en-US" dirty="0"/>
              <a:t>Write-Host "Hi $name, the time is: $time"</a:t>
            </a:r>
          </a:p>
          <a:p>
            <a:r>
              <a:rPr lang="en-US" dirty="0"/>
              <a:t>Write-Host "Have a nice day!" -</a:t>
            </a:r>
            <a:r>
              <a:rPr lang="en-US" dirty="0" err="1"/>
              <a:t>ForegroundColor</a:t>
            </a:r>
            <a:r>
              <a:rPr lang="en-US" dirty="0"/>
              <a:t> Yellow</a:t>
            </a:r>
          </a:p>
          <a:p>
            <a:endParaRPr lang="en-US" dirty="0"/>
          </a:p>
          <a:p>
            <a:r>
              <a:rPr lang="en-US" dirty="0"/>
              <a:t>echo ""</a:t>
            </a:r>
          </a:p>
          <a:p>
            <a:r>
              <a:rPr lang="en-US" dirty="0"/>
              <a:t>Read-Host -Prompt "Press enter to continue..."</a:t>
            </a:r>
            <a:endParaRPr lang="en-GB" dirty="0"/>
          </a:p>
        </p:txBody>
      </p:sp>
      <p:sp>
        <p:nvSpPr>
          <p:cNvPr id="4" name="Slide Number Placeholder 3">
            <a:extLst>
              <a:ext uri="{FF2B5EF4-FFF2-40B4-BE49-F238E27FC236}">
                <a16:creationId xmlns:a16="http://schemas.microsoft.com/office/drawing/2014/main" id="{82A53A11-DB17-2C26-AA4F-A831B6850590}"/>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7972538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highlight>
                  <a:srgbClr val="FFFF00"/>
                </a:highlight>
              </a:rPr>
              <a:t>We can change the </a:t>
            </a:r>
            <a:r>
              <a:rPr lang="en-US" b="1" i="0" dirty="0" err="1">
                <a:effectLst/>
                <a:highlight>
                  <a:srgbClr val="FFFF00"/>
                </a:highlight>
              </a:rPr>
              <a:t>ExecutionPolicy</a:t>
            </a:r>
            <a:r>
              <a:rPr lang="en-US" b="0" i="0" dirty="0">
                <a:effectLst/>
                <a:highlight>
                  <a:srgbClr val="FFFF00"/>
                </a:highlight>
              </a:rPr>
              <a:t> back to </a:t>
            </a:r>
            <a:r>
              <a:rPr lang="en-US" b="1" i="0" dirty="0">
                <a:effectLst/>
                <a:highlight>
                  <a:srgbClr val="FFFF00"/>
                </a:highlight>
              </a:rPr>
              <a:t>Restricted </a:t>
            </a:r>
            <a:r>
              <a:rPr lang="en-US" i="0" dirty="0">
                <a:effectLst/>
                <a:highlight>
                  <a:srgbClr val="FFFF00"/>
                </a:highlight>
              </a:rPr>
              <a:t>after </a:t>
            </a:r>
            <a:r>
              <a:rPr lang="en-US" dirty="0">
                <a:highlight>
                  <a:srgbClr val="FFFF00"/>
                </a:highlight>
              </a:rPr>
              <a:t>we</a:t>
            </a:r>
            <a:r>
              <a:rPr lang="en-US" i="0" dirty="0">
                <a:effectLst/>
                <a:highlight>
                  <a:srgbClr val="FFFF00"/>
                </a:highlight>
              </a:rPr>
              <a:t> have finished. </a:t>
            </a: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i="0" dirty="0">
                <a:solidFill>
                  <a:srgbClr val="222222"/>
                </a:solidFill>
                <a:effectLst/>
              </a:rPr>
              <a:t>You wouldn’t want a malicious PS script accidently downloaded from the internet/email running on your machine. Or a junior developer running a PS script that could harm the Organization's system/network/data.</a:t>
            </a:r>
            <a:endParaRPr lang="en-US" dirty="0"/>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0191846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204486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solidFill>
                  <a:srgbClr val="666AFE"/>
                </a:solidFill>
              </a:rPr>
              <a:t>Or: </a:t>
            </a:r>
            <a:r>
              <a:rPr lang="en-US" sz="1200" dirty="0">
                <a:highlight>
                  <a:srgbClr val="FFFF00"/>
                </a:highlight>
                <a:hlinkClick r:id="rId3"/>
              </a:rPr>
              <a:t>https://tio.run/#powershell</a:t>
            </a:r>
            <a:endParaRPr lang="en-US" sz="1200" dirty="0">
              <a:highlight>
                <a:srgbClr val="FFFF00"/>
              </a:highlight>
            </a:endParaRPr>
          </a:p>
          <a:p>
            <a:endParaRPr lang="en-US" sz="1200" dirty="0">
              <a:solidFill>
                <a:srgbClr val="666AFE"/>
              </a:solidFill>
              <a:highlight>
                <a:srgbClr val="FFFF00"/>
              </a:highlight>
            </a:endParaRPr>
          </a:p>
          <a:p>
            <a:r>
              <a:rPr lang="en-GB" sz="1200" dirty="0">
                <a:solidFill>
                  <a:srgbClr val="666AFE"/>
                </a:solidFill>
              </a:rPr>
              <a:t>$Hi = "Hello"</a:t>
            </a:r>
          </a:p>
          <a:p>
            <a:r>
              <a:rPr lang="en-GB" sz="1200" dirty="0">
                <a:solidFill>
                  <a:srgbClr val="666AFE"/>
                </a:solidFill>
              </a:rPr>
              <a:t>Write-Output $Hi</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0076146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In PS, variables are named ‘</a:t>
            </a:r>
            <a:r>
              <a:rPr lang="en-US" sz="1200" b="1" dirty="0"/>
              <a:t>objects</a:t>
            </a:r>
            <a:r>
              <a:rPr lang="en-US" sz="1200" dirty="0"/>
              <a:t>’.</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A variable name can contain alphanumeric characters i.e. letter and numeric characters and underscores.</a:t>
            </a:r>
          </a:p>
          <a:p>
            <a:pPr>
              <a:lnSpc>
                <a:spcPct val="100000"/>
              </a:lnSpc>
              <a:spcBef>
                <a:spcPts val="600"/>
              </a:spcBef>
            </a:pPr>
            <a:r>
              <a:rPr lang="en-GB" sz="1200" dirty="0"/>
              <a:t>Line 1: W</a:t>
            </a:r>
            <a:r>
              <a:rPr lang="en-US" sz="1200" dirty="0"/>
              <a:t>e have created a variable with the name </a:t>
            </a:r>
            <a:r>
              <a:rPr lang="en-US" sz="1200" b="1" dirty="0"/>
              <a:t>$test </a:t>
            </a:r>
            <a:r>
              <a:rPr lang="en-US" sz="1200" dirty="0"/>
              <a:t>and used the </a:t>
            </a:r>
            <a:r>
              <a:rPr lang="en-US" sz="1200" b="1" dirty="0"/>
              <a:t>= assignment operator</a:t>
            </a:r>
            <a:r>
              <a:rPr lang="en-US" sz="1200" dirty="0"/>
              <a:t> to store the string value</a:t>
            </a:r>
            <a:r>
              <a:rPr lang="en-US" sz="1200" b="1" dirty="0"/>
              <a:t> “Hello World”.</a:t>
            </a:r>
          </a:p>
          <a:p>
            <a:pPr>
              <a:lnSpc>
                <a:spcPct val="100000"/>
              </a:lnSpc>
              <a:spcBef>
                <a:spcPts val="600"/>
              </a:spcBef>
            </a:pPr>
            <a:r>
              <a:rPr lang="en-US" sz="1200" dirty="0"/>
              <a:t>Line 2: We use the </a:t>
            </a:r>
            <a:r>
              <a:rPr lang="en-US" sz="1200" b="1" dirty="0"/>
              <a:t>echo</a:t>
            </a:r>
            <a:r>
              <a:rPr lang="en-US" sz="1200" dirty="0"/>
              <a:t> command to output the variable value.</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5762442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b="0" dirty="0">
                <a:solidFill>
                  <a:srgbClr val="9CDCFE"/>
                </a:solidFill>
                <a:effectLst/>
                <a:latin typeface="Consolas" panose="020B0609020204030204" pitchFamily="49" charset="0"/>
              </a:rPr>
              <a:t>$</a:t>
            </a:r>
            <a:r>
              <a:rPr lang="en-GB" b="0" dirty="0" err="1">
                <a:solidFill>
                  <a:srgbClr val="9CDCFE"/>
                </a:solidFill>
                <a:effectLst/>
                <a:latin typeface="Consolas" panose="020B0609020204030204" pitchFamily="49" charset="0"/>
              </a:rPr>
              <a:t>SinglelineArray</a:t>
            </a:r>
            <a:r>
              <a:rPr lang="en-GB" b="0" dirty="0">
                <a:solidFill>
                  <a:srgbClr val="9CDCFE"/>
                </a:solidFill>
                <a:effectLst/>
                <a:latin typeface="Consolas" panose="020B0609020204030204" pitchFamily="49" charset="0"/>
              </a:rPr>
              <a:t> = @(1, 2, 3, 4)</a:t>
            </a:r>
          </a:p>
          <a:p>
            <a:r>
              <a:rPr lang="en-GB" b="0" dirty="0">
                <a:solidFill>
                  <a:srgbClr val="9CDCFE"/>
                </a:solidFill>
                <a:effectLst/>
                <a:latin typeface="Consolas" panose="020B0609020204030204" pitchFamily="49" charset="0"/>
              </a:rPr>
              <a:t>$</a:t>
            </a:r>
            <a:r>
              <a:rPr lang="en-GB" b="0" dirty="0" err="1">
                <a:solidFill>
                  <a:srgbClr val="9CDCFE"/>
                </a:solidFill>
                <a:effectLst/>
                <a:latin typeface="Consolas" panose="020B0609020204030204" pitchFamily="49" charset="0"/>
              </a:rPr>
              <a:t>MultilineArray</a:t>
            </a:r>
            <a:r>
              <a:rPr lang="en-GB" b="0" dirty="0">
                <a:solidFill>
                  <a:srgbClr val="9CDCFE"/>
                </a:solidFill>
                <a:effectLst/>
                <a:latin typeface="Consolas" panose="020B0609020204030204" pitchFamily="49" charset="0"/>
              </a:rPr>
              <a:t> = @(</a:t>
            </a:r>
          </a:p>
          <a:p>
            <a:r>
              <a:rPr lang="en-GB" b="0" dirty="0">
                <a:solidFill>
                  <a:srgbClr val="9CDCFE"/>
                </a:solidFill>
                <a:effectLst/>
                <a:latin typeface="Consolas" panose="020B0609020204030204" pitchFamily="49" charset="0"/>
              </a:rPr>
              <a:t>    "Jan.: 658",</a:t>
            </a:r>
          </a:p>
          <a:p>
            <a:r>
              <a:rPr lang="en-GB" b="0" dirty="0">
                <a:solidFill>
                  <a:srgbClr val="9CDCFE"/>
                </a:solidFill>
                <a:effectLst/>
                <a:latin typeface="Consolas" panose="020B0609020204030204" pitchFamily="49" charset="0"/>
              </a:rPr>
              <a:t>    "Feb.: 792",</a:t>
            </a:r>
          </a:p>
          <a:p>
            <a:r>
              <a:rPr lang="en-GB" b="0" dirty="0">
                <a:solidFill>
                  <a:srgbClr val="9CDCFE"/>
                </a:solidFill>
                <a:effectLst/>
                <a:latin typeface="Consolas" panose="020B0609020204030204" pitchFamily="49" charset="0"/>
              </a:rPr>
              <a:t>    "Mar.: 898"</a:t>
            </a:r>
          </a:p>
          <a:p>
            <a:r>
              <a:rPr lang="en-GB" b="0" dirty="0">
                <a:solidFill>
                  <a:srgbClr val="9CDCFE"/>
                </a:solidFill>
                <a:effectLst/>
                <a:latin typeface="Consolas" panose="020B0609020204030204" pitchFamily="49" charset="0"/>
              </a:rPr>
              <a:t>)</a:t>
            </a:r>
          </a:p>
          <a:p>
            <a:r>
              <a:rPr lang="en-GB" b="0" dirty="0">
                <a:solidFill>
                  <a:srgbClr val="9CDCFE"/>
                </a:solidFill>
                <a:effectLst/>
                <a:latin typeface="Consolas" panose="020B0609020204030204" pitchFamily="49" charset="0"/>
              </a:rPr>
              <a:t>Write-host -</a:t>
            </a:r>
            <a:r>
              <a:rPr lang="en-GB" b="0" dirty="0" err="1">
                <a:solidFill>
                  <a:srgbClr val="9CDCFE"/>
                </a:solidFill>
                <a:effectLst/>
                <a:latin typeface="Consolas" panose="020B0609020204030204" pitchFamily="49" charset="0"/>
              </a:rPr>
              <a:t>ForegroundColor</a:t>
            </a:r>
            <a:r>
              <a:rPr lang="en-GB" b="0" dirty="0">
                <a:solidFill>
                  <a:srgbClr val="9CDCFE"/>
                </a:solidFill>
                <a:effectLst/>
                <a:latin typeface="Consolas" panose="020B0609020204030204" pitchFamily="49" charset="0"/>
              </a:rPr>
              <a:t> Red -</a:t>
            </a:r>
            <a:r>
              <a:rPr lang="en-GB" b="0" dirty="0" err="1">
                <a:solidFill>
                  <a:srgbClr val="9CDCFE"/>
                </a:solidFill>
                <a:effectLst/>
                <a:latin typeface="Consolas" panose="020B0609020204030204" pitchFamily="49" charset="0"/>
              </a:rPr>
              <a:t>BackgroundColor</a:t>
            </a:r>
            <a:r>
              <a:rPr lang="en-GB" b="0" dirty="0">
                <a:solidFill>
                  <a:srgbClr val="9CDCFE"/>
                </a:solidFill>
                <a:effectLst/>
                <a:latin typeface="Consolas" panose="020B0609020204030204" pitchFamily="49" charset="0"/>
              </a:rPr>
              <a:t> White "Array 1:"</a:t>
            </a:r>
          </a:p>
          <a:p>
            <a:r>
              <a:rPr lang="en-GB" b="0" dirty="0">
                <a:solidFill>
                  <a:srgbClr val="9CDCFE"/>
                </a:solidFill>
                <a:effectLst/>
                <a:latin typeface="Consolas" panose="020B0609020204030204" pitchFamily="49" charset="0"/>
              </a:rPr>
              <a:t>$</a:t>
            </a:r>
            <a:r>
              <a:rPr lang="en-GB" b="0" dirty="0" err="1">
                <a:solidFill>
                  <a:srgbClr val="9CDCFE"/>
                </a:solidFill>
                <a:effectLst/>
                <a:latin typeface="Consolas" panose="020B0609020204030204" pitchFamily="49" charset="0"/>
              </a:rPr>
              <a:t>SinglelineArray</a:t>
            </a:r>
            <a:endParaRPr lang="en-GB" b="0" dirty="0">
              <a:solidFill>
                <a:srgbClr val="9CDCFE"/>
              </a:solidFill>
              <a:effectLst/>
              <a:latin typeface="Consolas" panose="020B0609020204030204" pitchFamily="49" charset="0"/>
            </a:endParaRPr>
          </a:p>
          <a:p>
            <a:r>
              <a:rPr lang="en-GB" b="0" dirty="0">
                <a:solidFill>
                  <a:srgbClr val="9CDCFE"/>
                </a:solidFill>
                <a:effectLst/>
                <a:latin typeface="Consolas" panose="020B0609020204030204" pitchFamily="49" charset="0"/>
              </a:rPr>
              <a:t>Write-host -</a:t>
            </a:r>
            <a:r>
              <a:rPr lang="en-GB" b="0" dirty="0" err="1">
                <a:solidFill>
                  <a:srgbClr val="9CDCFE"/>
                </a:solidFill>
                <a:effectLst/>
                <a:latin typeface="Consolas" panose="020B0609020204030204" pitchFamily="49" charset="0"/>
              </a:rPr>
              <a:t>ForegroundColor</a:t>
            </a:r>
            <a:r>
              <a:rPr lang="en-GB" b="0" dirty="0">
                <a:solidFill>
                  <a:srgbClr val="9CDCFE"/>
                </a:solidFill>
                <a:effectLst/>
                <a:latin typeface="Consolas" panose="020B0609020204030204" pitchFamily="49" charset="0"/>
              </a:rPr>
              <a:t> Red -</a:t>
            </a:r>
            <a:r>
              <a:rPr lang="en-GB" b="0" dirty="0" err="1">
                <a:solidFill>
                  <a:srgbClr val="9CDCFE"/>
                </a:solidFill>
                <a:effectLst/>
                <a:latin typeface="Consolas" panose="020B0609020204030204" pitchFamily="49" charset="0"/>
              </a:rPr>
              <a:t>BackgroundColor</a:t>
            </a:r>
            <a:r>
              <a:rPr lang="en-GB" b="0" dirty="0">
                <a:solidFill>
                  <a:srgbClr val="9CDCFE"/>
                </a:solidFill>
                <a:effectLst/>
                <a:latin typeface="Consolas" panose="020B0609020204030204" pitchFamily="49" charset="0"/>
              </a:rPr>
              <a:t> White "Sales:"</a:t>
            </a:r>
          </a:p>
          <a:p>
            <a:r>
              <a:rPr lang="en-GB" b="0" dirty="0">
                <a:solidFill>
                  <a:srgbClr val="9CDCFE"/>
                </a:solidFill>
                <a:effectLst/>
                <a:latin typeface="Consolas" panose="020B0609020204030204" pitchFamily="49" charset="0"/>
              </a:rPr>
              <a:t>$</a:t>
            </a:r>
            <a:r>
              <a:rPr lang="en-GB" b="0" dirty="0" err="1">
                <a:solidFill>
                  <a:srgbClr val="9CDCFE"/>
                </a:solidFill>
                <a:effectLst/>
                <a:latin typeface="Consolas" panose="020B0609020204030204" pitchFamily="49" charset="0"/>
              </a:rPr>
              <a:t>MultilineArray</a:t>
            </a:r>
            <a:endParaRPr lang="en-GB" b="0" dirty="0">
              <a:solidFill>
                <a:srgbClr val="9CDCFE"/>
              </a:solidFill>
              <a:effectLst/>
              <a:latin typeface="Consolas" panose="020B0609020204030204" pitchFamily="49" charset="0"/>
            </a:endParaRPr>
          </a:p>
          <a:p>
            <a:endParaRPr lang="en-GB" b="0" dirty="0">
              <a:solidFill>
                <a:srgbClr val="9CDCFE"/>
              </a:solidFill>
              <a:effectLst/>
              <a:latin typeface="Consolas" panose="020B0609020204030204" pitchFamily="49" charset="0"/>
            </a:endParaRPr>
          </a:p>
          <a:p>
            <a:r>
              <a:rPr lang="en-GB" b="0" dirty="0">
                <a:solidFill>
                  <a:srgbClr val="9CDCFE"/>
                </a:solidFill>
                <a:effectLst/>
                <a:latin typeface="Consolas" panose="020B0609020204030204" pitchFamily="49" charset="0"/>
              </a:rPr>
              <a:t>echo ""</a:t>
            </a:r>
          </a:p>
          <a:p>
            <a:r>
              <a:rPr lang="en-GB" b="0" dirty="0">
                <a:solidFill>
                  <a:srgbClr val="9CDCFE"/>
                </a:solidFill>
                <a:effectLst/>
                <a:latin typeface="Consolas" panose="020B0609020204030204" pitchFamily="49" charset="0"/>
              </a:rPr>
              <a:t>Read-Host -Prompt "Press enter to continue..."</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4700864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With each iteration through the loop, the next value in the array is assigned to the $element variable and is output.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After the Foreach loop displays the last value in the array, PowerShell terminates the loop.</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For further information please click </a:t>
            </a:r>
            <a:r>
              <a:rPr lang="en-GB" sz="1200" dirty="0">
                <a:hlinkClick r:id="rId3"/>
              </a:rPr>
              <a:t>here</a:t>
            </a:r>
            <a:r>
              <a:rPr lang="en-GB" sz="1200" dirty="0"/>
              <a:t> and </a:t>
            </a:r>
            <a:r>
              <a:rPr lang="en-GB" sz="1200" dirty="0">
                <a:hlinkClick r:id="rId4"/>
              </a:rPr>
              <a:t>here</a:t>
            </a:r>
            <a:r>
              <a:rPr lang="en-GB" sz="1200" dirty="0"/>
              <a: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p>
          <a:p>
            <a:r>
              <a:rPr lang="en-US" b="0" dirty="0">
                <a:solidFill>
                  <a:srgbClr val="9CDCFE"/>
                </a:solidFill>
                <a:effectLst/>
                <a:latin typeface="Consolas" panose="020B0609020204030204" pitchFamily="49" charset="0"/>
              </a:rPr>
              <a:t>$Array</a:t>
            </a:r>
            <a:r>
              <a:rPr lang="en-US" b="0" dirty="0">
                <a:solidFill>
                  <a:srgbClr val="CCCCCC"/>
                </a:solidFill>
                <a:effectLst/>
                <a:latin typeface="Consolas" panose="020B0609020204030204" pitchFamily="49" charset="0"/>
              </a:rPr>
              <a:t> </a:t>
            </a:r>
            <a:r>
              <a:rPr lang="en-US" b="0" dirty="0">
                <a:solidFill>
                  <a:srgbClr val="D4D4D4"/>
                </a:solidFill>
                <a:effectLst/>
                <a:latin typeface="Consolas" panose="020B0609020204030204" pitchFamily="49" charset="0"/>
              </a:rPr>
              <a:t>=</a:t>
            </a:r>
            <a:r>
              <a:rPr lang="en-US" b="0" dirty="0">
                <a:solidFill>
                  <a:srgbClr val="CCCCCC"/>
                </a:solidFill>
                <a:effectLst/>
                <a:latin typeface="Consolas" panose="020B0609020204030204" pitchFamily="49" charset="0"/>
              </a:rPr>
              <a:t> </a:t>
            </a:r>
            <a:r>
              <a:rPr lang="en-US" b="0" dirty="0">
                <a:solidFill>
                  <a:srgbClr val="569CD6"/>
                </a:solidFill>
                <a:effectLst/>
                <a:latin typeface="Consolas" panose="020B0609020204030204" pitchFamily="49" charset="0"/>
              </a:rPr>
              <a:t>@</a:t>
            </a:r>
            <a:r>
              <a:rPr lang="en-US" b="0" dirty="0">
                <a:solidFill>
                  <a:srgbClr val="CCCCCC"/>
                </a:solidFill>
                <a:effectLst/>
                <a:latin typeface="Consolas" panose="020B0609020204030204" pitchFamily="49" charset="0"/>
              </a:rPr>
              <a:t>(</a:t>
            </a:r>
            <a:r>
              <a:rPr lang="en-US" b="0" dirty="0">
                <a:solidFill>
                  <a:srgbClr val="CE9178"/>
                </a:solidFill>
                <a:effectLst/>
                <a:latin typeface="Consolas" panose="020B0609020204030204" pitchFamily="49" charset="0"/>
              </a:rPr>
              <a:t>"Apples"</a:t>
            </a:r>
            <a:r>
              <a:rPr lang="en-US" b="0" dirty="0">
                <a:solidFill>
                  <a:srgbClr val="D4D4D4"/>
                </a:solidFill>
                <a:effectLst/>
                <a:latin typeface="Consolas" panose="020B0609020204030204" pitchFamily="49" charset="0"/>
              </a:rPr>
              <a:t>,</a:t>
            </a:r>
            <a:r>
              <a:rPr lang="en-US" b="0" dirty="0">
                <a:solidFill>
                  <a:srgbClr val="CCCCCC"/>
                </a:solidFill>
                <a:effectLst/>
                <a:latin typeface="Consolas" panose="020B0609020204030204" pitchFamily="49" charset="0"/>
              </a:rPr>
              <a:t> </a:t>
            </a:r>
            <a:r>
              <a:rPr lang="en-US" b="0" dirty="0">
                <a:solidFill>
                  <a:srgbClr val="CE9178"/>
                </a:solidFill>
                <a:effectLst/>
                <a:latin typeface="Consolas" panose="020B0609020204030204" pitchFamily="49" charset="0"/>
              </a:rPr>
              <a:t>"Oranges"</a:t>
            </a:r>
            <a:r>
              <a:rPr lang="en-US" b="0" dirty="0">
                <a:solidFill>
                  <a:srgbClr val="D4D4D4"/>
                </a:solidFill>
                <a:effectLst/>
                <a:latin typeface="Consolas" panose="020B0609020204030204" pitchFamily="49" charset="0"/>
              </a:rPr>
              <a:t>,</a:t>
            </a:r>
            <a:r>
              <a:rPr lang="en-US" b="0" dirty="0">
                <a:solidFill>
                  <a:srgbClr val="CCCCCC"/>
                </a:solidFill>
                <a:effectLst/>
                <a:latin typeface="Consolas" panose="020B0609020204030204" pitchFamily="49" charset="0"/>
              </a:rPr>
              <a:t> </a:t>
            </a:r>
            <a:r>
              <a:rPr lang="en-US" b="0" dirty="0">
                <a:solidFill>
                  <a:srgbClr val="CE9178"/>
                </a:solidFill>
                <a:effectLst/>
                <a:latin typeface="Consolas" panose="020B0609020204030204" pitchFamily="49" charset="0"/>
              </a:rPr>
              <a:t>"Grapes"</a:t>
            </a:r>
            <a:r>
              <a:rPr lang="en-US" b="0" dirty="0">
                <a:solidFill>
                  <a:srgbClr val="CCCCCC"/>
                </a:solidFill>
                <a:effectLst/>
                <a:latin typeface="Consolas" panose="020B0609020204030204" pitchFamily="49" charset="0"/>
              </a:rPr>
              <a:t>)</a:t>
            </a:r>
          </a:p>
          <a:p>
            <a:br>
              <a:rPr lang="en-US" b="0" dirty="0">
                <a:solidFill>
                  <a:srgbClr val="CCCCCC"/>
                </a:solidFill>
                <a:effectLst/>
                <a:latin typeface="Consolas" panose="020B0609020204030204" pitchFamily="49" charset="0"/>
              </a:rPr>
            </a:br>
            <a:r>
              <a:rPr lang="en-US" b="0" dirty="0">
                <a:solidFill>
                  <a:srgbClr val="C586C0"/>
                </a:solidFill>
                <a:effectLst/>
                <a:latin typeface="Consolas" panose="020B0609020204030204" pitchFamily="49" charset="0"/>
              </a:rPr>
              <a:t>foreach</a:t>
            </a:r>
            <a:r>
              <a:rPr lang="en-US" b="0" dirty="0">
                <a:solidFill>
                  <a:srgbClr val="CCCCCC"/>
                </a:solidFill>
                <a:effectLst/>
                <a:latin typeface="Consolas" panose="020B0609020204030204" pitchFamily="49" charset="0"/>
              </a:rPr>
              <a:t> (</a:t>
            </a:r>
            <a:r>
              <a:rPr lang="en-US" b="0" dirty="0">
                <a:solidFill>
                  <a:srgbClr val="9CDCFE"/>
                </a:solidFill>
                <a:effectLst/>
                <a:latin typeface="Consolas" panose="020B0609020204030204" pitchFamily="49" charset="0"/>
              </a:rPr>
              <a:t>$element</a:t>
            </a:r>
            <a:r>
              <a:rPr lang="en-US" b="0" dirty="0">
                <a:solidFill>
                  <a:srgbClr val="CCCCCC"/>
                </a:solidFill>
                <a:effectLst/>
                <a:latin typeface="Consolas" panose="020B0609020204030204" pitchFamily="49" charset="0"/>
              </a:rPr>
              <a:t> </a:t>
            </a:r>
            <a:r>
              <a:rPr lang="en-US" b="0" dirty="0">
                <a:solidFill>
                  <a:srgbClr val="C586C0"/>
                </a:solidFill>
                <a:effectLst/>
                <a:latin typeface="Consolas" panose="020B0609020204030204" pitchFamily="49" charset="0"/>
              </a:rPr>
              <a:t>in</a:t>
            </a:r>
            <a:r>
              <a:rPr lang="en-US" b="0" dirty="0">
                <a:solidFill>
                  <a:srgbClr val="CCCCCC"/>
                </a:solidFill>
                <a:effectLst/>
                <a:latin typeface="Consolas" panose="020B0609020204030204" pitchFamily="49" charset="0"/>
              </a:rPr>
              <a:t> </a:t>
            </a:r>
            <a:r>
              <a:rPr lang="en-US" b="0" dirty="0">
                <a:solidFill>
                  <a:srgbClr val="9CDCFE"/>
                </a:solidFill>
                <a:effectLst/>
                <a:latin typeface="Consolas" panose="020B0609020204030204" pitchFamily="49" charset="0"/>
              </a:rPr>
              <a:t>$Array</a:t>
            </a:r>
            <a:r>
              <a:rPr lang="en-US" b="0" dirty="0">
                <a:solidFill>
                  <a:srgbClr val="CCCCCC"/>
                </a:solidFill>
                <a:effectLst/>
                <a:latin typeface="Consolas" panose="020B0609020204030204" pitchFamily="49" charset="0"/>
              </a:rPr>
              <a:t>)</a:t>
            </a:r>
          </a:p>
          <a:p>
            <a:r>
              <a:rPr lang="en-US" b="0" dirty="0">
                <a:solidFill>
                  <a:srgbClr val="CCCCCC"/>
                </a:solidFill>
                <a:effectLst/>
                <a:latin typeface="Consolas" panose="020B0609020204030204" pitchFamily="49" charset="0"/>
              </a:rPr>
              <a:t>{</a:t>
            </a:r>
          </a:p>
          <a:p>
            <a:r>
              <a:rPr lang="en-US" b="0" dirty="0">
                <a:solidFill>
                  <a:srgbClr val="CCCCCC"/>
                </a:solidFill>
                <a:effectLst/>
                <a:latin typeface="Consolas" panose="020B0609020204030204" pitchFamily="49" charset="0"/>
              </a:rPr>
              <a:t>    echo </a:t>
            </a:r>
            <a:r>
              <a:rPr lang="en-US" b="0" dirty="0">
                <a:solidFill>
                  <a:srgbClr val="9CDCFE"/>
                </a:solidFill>
                <a:effectLst/>
                <a:latin typeface="Consolas" panose="020B0609020204030204" pitchFamily="49" charset="0"/>
              </a:rPr>
              <a:t>$element</a:t>
            </a:r>
            <a:endParaRPr lang="en-US" b="0" dirty="0">
              <a:solidFill>
                <a:srgbClr val="CCCCCC"/>
              </a:solidFill>
              <a:effectLst/>
              <a:latin typeface="Consolas" panose="020B0609020204030204" pitchFamily="49" charset="0"/>
            </a:endParaRPr>
          </a:p>
          <a:p>
            <a:r>
              <a:rPr lang="en-US" b="0" dirty="0">
                <a:solidFill>
                  <a:srgbClr val="CCCCCC"/>
                </a:solidFill>
                <a:effectLst/>
                <a:latin typeface="Consolas" panose="020B0609020204030204" pitchFamily="49" charset="0"/>
              </a:rPr>
              <a:t>}</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3414791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6B4F83-EAB4-867C-68AF-AC40D8C96F8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BA56DBB-60A6-60DD-6FBC-1A6CD79B27B7}"/>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7490D61B-2E31-A691-D7FC-862F497B8AC1}"/>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0" dirty="0">
                <a:solidFill>
                  <a:srgbClr val="CCCCCC"/>
                </a:solidFill>
                <a:effectLst/>
                <a:latin typeface="Consolas" panose="020B0609020204030204" pitchFamily="49" charset="0"/>
              </a:rPr>
              <a:t>$Array = @("Apples", "Oranges", "Grapes")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0" dirty="0">
              <a:solidFill>
                <a:srgbClr val="CCCCCC"/>
              </a:solidFill>
              <a:effectLst/>
              <a:latin typeface="Consolas" panose="020B0609020204030204" pitchFamily="49"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b="0" dirty="0">
                <a:solidFill>
                  <a:srgbClr val="CCCCCC"/>
                </a:solidFill>
                <a:effectLst/>
                <a:latin typeface="Consolas" panose="020B0609020204030204" pitchFamily="49" charset="0"/>
              </a:rPr>
              <a:t>foreach ($element in $Array)</a:t>
            </a:r>
          </a:p>
          <a:p>
            <a:pPr marL="0" marR="0" lvl="0" indent="0" algn="l" defTabSz="914400" rtl="0" eaLnBrk="1" fontAlgn="auto" latinLnBrk="0" hangingPunct="1">
              <a:lnSpc>
                <a:spcPct val="100000"/>
              </a:lnSpc>
              <a:spcBef>
                <a:spcPts val="0"/>
              </a:spcBef>
              <a:spcAft>
                <a:spcPts val="0"/>
              </a:spcAft>
              <a:buClrTx/>
              <a:buSzTx/>
              <a:buFontTx/>
              <a:buNone/>
              <a:tabLst/>
              <a:defRPr/>
            </a:pPr>
            <a:r>
              <a:rPr lang="en-US" b="0" dirty="0">
                <a:solidFill>
                  <a:srgbClr val="CCCCCC"/>
                </a:solidFill>
                <a:effectLst/>
                <a:latin typeface="Consolas" panose="020B0609020204030204" pitchFamily="49" charset="0"/>
              </a:rPr>
              <a:t>{</a:t>
            </a:r>
          </a:p>
          <a:p>
            <a:pPr marL="0" marR="0" lvl="0" indent="0" algn="l" defTabSz="914400" rtl="0" eaLnBrk="1" fontAlgn="auto" latinLnBrk="0" hangingPunct="1">
              <a:lnSpc>
                <a:spcPct val="100000"/>
              </a:lnSpc>
              <a:spcBef>
                <a:spcPts val="0"/>
              </a:spcBef>
              <a:spcAft>
                <a:spcPts val="0"/>
              </a:spcAft>
              <a:buClrTx/>
              <a:buSzTx/>
              <a:buFontTx/>
              <a:buNone/>
              <a:tabLst/>
              <a:defRPr/>
            </a:pPr>
            <a:r>
              <a:rPr lang="en-US" b="0" dirty="0">
                <a:solidFill>
                  <a:srgbClr val="CCCCCC"/>
                </a:solidFill>
                <a:effectLst/>
                <a:latin typeface="Consolas" panose="020B0609020204030204" pitchFamily="49" charset="0"/>
              </a:rPr>
              <a:t>    Write-host -</a:t>
            </a:r>
            <a:r>
              <a:rPr lang="en-US" b="0" dirty="0" err="1">
                <a:solidFill>
                  <a:srgbClr val="CCCCCC"/>
                </a:solidFill>
                <a:effectLst/>
                <a:latin typeface="Consolas" panose="020B0609020204030204" pitchFamily="49" charset="0"/>
              </a:rPr>
              <a:t>ForegroundColor</a:t>
            </a:r>
            <a:r>
              <a:rPr lang="en-US" b="0" dirty="0">
                <a:solidFill>
                  <a:srgbClr val="CCCCCC"/>
                </a:solidFill>
                <a:effectLst/>
                <a:latin typeface="Consolas" panose="020B0609020204030204" pitchFamily="49" charset="0"/>
              </a:rPr>
              <a:t> Red -</a:t>
            </a:r>
            <a:r>
              <a:rPr lang="en-US" b="0" dirty="0" err="1">
                <a:solidFill>
                  <a:srgbClr val="CCCCCC"/>
                </a:solidFill>
                <a:effectLst/>
                <a:latin typeface="Consolas" panose="020B0609020204030204" pitchFamily="49" charset="0"/>
              </a:rPr>
              <a:t>BackgroundColor</a:t>
            </a:r>
            <a:r>
              <a:rPr lang="en-US" b="0" dirty="0">
                <a:solidFill>
                  <a:srgbClr val="CCCCCC"/>
                </a:solidFill>
                <a:effectLst/>
                <a:latin typeface="Consolas" panose="020B0609020204030204" pitchFamily="49" charset="0"/>
              </a:rPr>
              <a:t> White $element</a:t>
            </a:r>
          </a:p>
          <a:p>
            <a:pPr marL="0" marR="0" lvl="0" indent="0" algn="l" defTabSz="914400" rtl="0" eaLnBrk="1" fontAlgn="auto" latinLnBrk="0" hangingPunct="1">
              <a:lnSpc>
                <a:spcPct val="100000"/>
              </a:lnSpc>
              <a:spcBef>
                <a:spcPts val="0"/>
              </a:spcBef>
              <a:spcAft>
                <a:spcPts val="0"/>
              </a:spcAft>
              <a:buClrTx/>
              <a:buSzTx/>
              <a:buFontTx/>
              <a:buNone/>
              <a:tabLst/>
              <a:defRPr/>
            </a:pPr>
            <a:r>
              <a:rPr lang="en-US" b="0" dirty="0">
                <a:solidFill>
                  <a:srgbClr val="CCCCCC"/>
                </a:solidFill>
                <a:effectLst/>
                <a:latin typeface="Consolas" panose="020B0609020204030204" pitchFamily="49" charset="0"/>
              </a:rPr>
              <a:t>}</a:t>
            </a:r>
          </a:p>
        </p:txBody>
      </p:sp>
      <p:sp>
        <p:nvSpPr>
          <p:cNvPr id="4" name="Slide Number Placeholder 3">
            <a:extLst>
              <a:ext uri="{FF2B5EF4-FFF2-40B4-BE49-F238E27FC236}">
                <a16:creationId xmlns:a16="http://schemas.microsoft.com/office/drawing/2014/main" id="{A86331A5-5B4C-73C7-15ED-058241CBAC8F}"/>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2222420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8013057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17294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5785649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$Array = @("Apples", "Oranges", "And Pears :o[)")</a:t>
            </a:r>
          </a:p>
          <a:p>
            <a:r>
              <a:rPr lang="en-US" dirty="0"/>
              <a:t>$counter = 0;</a:t>
            </a:r>
          </a:p>
          <a:p>
            <a:endParaRPr lang="en-US" dirty="0"/>
          </a:p>
          <a:p>
            <a:r>
              <a:rPr lang="en-US" dirty="0"/>
              <a:t>do {</a:t>
            </a:r>
          </a:p>
          <a:p>
            <a:r>
              <a:rPr lang="en-US" dirty="0"/>
              <a:t>    $Array[$counter]</a:t>
            </a:r>
          </a:p>
          <a:p>
            <a:r>
              <a:rPr lang="en-US" dirty="0"/>
              <a:t>    $counter += 1</a:t>
            </a:r>
          </a:p>
          <a:p>
            <a:r>
              <a:rPr lang="en-US" dirty="0"/>
              <a:t>} while ($counter -</a:t>
            </a:r>
            <a:r>
              <a:rPr lang="en-US" dirty="0" err="1"/>
              <a:t>lt</a:t>
            </a:r>
            <a:r>
              <a:rPr lang="en-US" dirty="0"/>
              <a:t> $</a:t>
            </a:r>
            <a:r>
              <a:rPr lang="en-US" dirty="0" err="1"/>
              <a:t>Array.length</a:t>
            </a:r>
            <a:r>
              <a:rPr lang="en-US" dirty="0"/>
              <a:t>)</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9515193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b="0" dirty="0">
                <a:solidFill>
                  <a:srgbClr val="9CDCFE"/>
                </a:solidFill>
                <a:effectLst/>
                <a:latin typeface="Consolas" panose="020B0609020204030204" pitchFamily="49" charset="0"/>
              </a:rPr>
              <a:t>$x</a:t>
            </a:r>
            <a:r>
              <a:rPr lang="en-US" b="0" dirty="0">
                <a:solidFill>
                  <a:srgbClr val="CCCCCC"/>
                </a:solidFill>
                <a:effectLst/>
                <a:latin typeface="Consolas" panose="020B0609020204030204" pitchFamily="49" charset="0"/>
              </a:rPr>
              <a:t> </a:t>
            </a:r>
            <a:r>
              <a:rPr lang="en-US" b="0" dirty="0">
                <a:solidFill>
                  <a:srgbClr val="D4D4D4"/>
                </a:solidFill>
                <a:effectLst/>
                <a:latin typeface="Consolas" panose="020B0609020204030204" pitchFamily="49" charset="0"/>
              </a:rPr>
              <a:t>=</a:t>
            </a:r>
            <a:r>
              <a:rPr lang="en-US" b="0" dirty="0">
                <a:solidFill>
                  <a:srgbClr val="CCCCCC"/>
                </a:solidFill>
                <a:effectLst/>
                <a:latin typeface="Consolas" panose="020B0609020204030204" pitchFamily="49" charset="0"/>
              </a:rPr>
              <a:t> </a:t>
            </a:r>
            <a:r>
              <a:rPr lang="en-US" b="0" dirty="0">
                <a:solidFill>
                  <a:srgbClr val="B5CEA8"/>
                </a:solidFill>
                <a:effectLst/>
                <a:latin typeface="Consolas" panose="020B0609020204030204" pitchFamily="49" charset="0"/>
              </a:rPr>
              <a:t>50</a:t>
            </a:r>
            <a:endParaRPr lang="en-US" b="0" dirty="0">
              <a:solidFill>
                <a:srgbClr val="CCCCCC"/>
              </a:solidFill>
              <a:effectLst/>
              <a:latin typeface="Consolas" panose="020B0609020204030204" pitchFamily="49" charset="0"/>
            </a:endParaRPr>
          </a:p>
          <a:p>
            <a:br>
              <a:rPr lang="en-US" b="0" dirty="0">
                <a:solidFill>
                  <a:srgbClr val="CCCCCC"/>
                </a:solidFill>
                <a:effectLst/>
                <a:latin typeface="Consolas" panose="020B0609020204030204" pitchFamily="49" charset="0"/>
              </a:rPr>
            </a:br>
            <a:r>
              <a:rPr lang="en-US" b="0" dirty="0">
                <a:solidFill>
                  <a:srgbClr val="C586C0"/>
                </a:solidFill>
                <a:effectLst/>
                <a:latin typeface="Consolas" panose="020B0609020204030204" pitchFamily="49" charset="0"/>
              </a:rPr>
              <a:t>if</a:t>
            </a:r>
            <a:r>
              <a:rPr lang="en-US" b="0" dirty="0">
                <a:solidFill>
                  <a:srgbClr val="CCCCCC"/>
                </a:solidFill>
                <a:effectLst/>
                <a:latin typeface="Consolas" panose="020B0609020204030204" pitchFamily="49" charset="0"/>
              </a:rPr>
              <a:t> (</a:t>
            </a:r>
            <a:r>
              <a:rPr lang="en-US" b="0" dirty="0">
                <a:solidFill>
                  <a:srgbClr val="9CDCFE"/>
                </a:solidFill>
                <a:effectLst/>
                <a:latin typeface="Consolas" panose="020B0609020204030204" pitchFamily="49" charset="0"/>
              </a:rPr>
              <a:t>$x</a:t>
            </a:r>
            <a:r>
              <a:rPr lang="en-US" b="0" dirty="0">
                <a:solidFill>
                  <a:srgbClr val="CCCCCC"/>
                </a:solidFill>
                <a:effectLst/>
                <a:latin typeface="Consolas" panose="020B0609020204030204" pitchFamily="49" charset="0"/>
              </a:rPr>
              <a:t> </a:t>
            </a:r>
            <a:r>
              <a:rPr lang="en-US" b="0" dirty="0">
                <a:solidFill>
                  <a:srgbClr val="D4D4D4"/>
                </a:solidFill>
                <a:effectLst/>
                <a:latin typeface="Consolas" panose="020B0609020204030204" pitchFamily="49" charset="0"/>
              </a:rPr>
              <a:t>-</a:t>
            </a:r>
            <a:r>
              <a:rPr lang="en-US" b="0" dirty="0" err="1">
                <a:solidFill>
                  <a:srgbClr val="D4D4D4"/>
                </a:solidFill>
                <a:effectLst/>
                <a:latin typeface="Consolas" panose="020B0609020204030204" pitchFamily="49" charset="0"/>
              </a:rPr>
              <a:t>gt</a:t>
            </a:r>
            <a:r>
              <a:rPr lang="en-US" b="0" dirty="0">
                <a:solidFill>
                  <a:srgbClr val="CCCCCC"/>
                </a:solidFill>
                <a:effectLst/>
                <a:latin typeface="Consolas" panose="020B0609020204030204" pitchFamily="49" charset="0"/>
              </a:rPr>
              <a:t> </a:t>
            </a:r>
            <a:r>
              <a:rPr lang="en-US" b="0" dirty="0">
                <a:solidFill>
                  <a:srgbClr val="B5CEA8"/>
                </a:solidFill>
                <a:effectLst/>
                <a:latin typeface="Consolas" panose="020B0609020204030204" pitchFamily="49" charset="0"/>
              </a:rPr>
              <a:t>20</a:t>
            </a:r>
            <a:r>
              <a:rPr lang="en-US" b="0" dirty="0">
                <a:solidFill>
                  <a:srgbClr val="CCCCCC"/>
                </a:solidFill>
                <a:effectLst/>
                <a:latin typeface="Consolas" panose="020B0609020204030204" pitchFamily="49" charset="0"/>
              </a:rPr>
              <a:t>){</a:t>
            </a:r>
          </a:p>
          <a:p>
            <a:r>
              <a:rPr lang="en-US" b="0" dirty="0">
                <a:solidFill>
                  <a:srgbClr val="CCCCCC"/>
                </a:solidFill>
                <a:effectLst/>
                <a:latin typeface="Consolas" panose="020B0609020204030204" pitchFamily="49" charset="0"/>
              </a:rPr>
              <a:t>    </a:t>
            </a:r>
            <a:r>
              <a:rPr lang="en-US" b="0" dirty="0">
                <a:solidFill>
                  <a:srgbClr val="DCDCAA"/>
                </a:solidFill>
                <a:effectLst/>
                <a:latin typeface="Consolas" panose="020B0609020204030204" pitchFamily="49" charset="0"/>
              </a:rPr>
              <a:t>Write-Host</a:t>
            </a:r>
            <a:r>
              <a:rPr lang="en-US" b="0" dirty="0">
                <a:solidFill>
                  <a:srgbClr val="CCCCCC"/>
                </a:solidFill>
                <a:effectLst/>
                <a:latin typeface="Consolas" panose="020B0609020204030204" pitchFamily="49" charset="0"/>
              </a:rPr>
              <a:t>(</a:t>
            </a:r>
            <a:r>
              <a:rPr lang="en-US" b="0" dirty="0">
                <a:solidFill>
                  <a:srgbClr val="CE9178"/>
                </a:solidFill>
                <a:effectLst/>
                <a:latin typeface="Consolas" panose="020B0609020204030204" pitchFamily="49" charset="0"/>
              </a:rPr>
              <a:t>"I'm an if statement :o)"</a:t>
            </a:r>
            <a:r>
              <a:rPr lang="en-US" b="0" dirty="0">
                <a:solidFill>
                  <a:srgbClr val="CCCCCC"/>
                </a:solidFill>
                <a:effectLst/>
                <a:latin typeface="Consolas" panose="020B0609020204030204" pitchFamily="49" charset="0"/>
              </a:rPr>
              <a:t>)</a:t>
            </a:r>
          </a:p>
          <a:p>
            <a:r>
              <a:rPr lang="en-US" b="0" dirty="0">
                <a:solidFill>
                  <a:srgbClr val="CCCCCC"/>
                </a:solidFill>
                <a:effectLst/>
                <a:latin typeface="Consolas" panose="020B0609020204030204" pitchFamily="49" charset="0"/>
              </a:rPr>
              <a:t>}</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9826219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b="0" dirty="0">
                <a:solidFill>
                  <a:srgbClr val="DCDCAA"/>
                </a:solidFill>
                <a:effectLst/>
                <a:latin typeface="Consolas" panose="020B0609020204030204" pitchFamily="49" charset="0"/>
              </a:rPr>
              <a:t>Write-Host</a:t>
            </a:r>
            <a:r>
              <a:rPr lang="en-GB" b="0" dirty="0">
                <a:solidFill>
                  <a:srgbClr val="CCCCCC"/>
                </a:solidFill>
                <a:effectLst/>
                <a:latin typeface="Consolas" panose="020B0609020204030204" pitchFamily="49" charset="0"/>
              </a:rPr>
              <a:t> </a:t>
            </a:r>
            <a:r>
              <a:rPr lang="en-GB" b="0" dirty="0">
                <a:solidFill>
                  <a:srgbClr val="CE9178"/>
                </a:solidFill>
                <a:effectLst/>
                <a:latin typeface="Consolas" panose="020B0609020204030204" pitchFamily="49" charset="0"/>
              </a:rPr>
              <a:t>"User Menu"</a:t>
            </a:r>
            <a:endParaRPr lang="en-GB" b="0" dirty="0">
              <a:solidFill>
                <a:srgbClr val="CCCCCC"/>
              </a:solidFill>
              <a:effectLst/>
              <a:latin typeface="Consolas" panose="020B0609020204030204" pitchFamily="49" charset="0"/>
            </a:endParaRPr>
          </a:p>
          <a:p>
            <a:r>
              <a:rPr lang="en-GB" b="0" dirty="0">
                <a:solidFill>
                  <a:srgbClr val="DCDCAA"/>
                </a:solidFill>
                <a:effectLst/>
                <a:latin typeface="Consolas" panose="020B0609020204030204" pitchFamily="49" charset="0"/>
              </a:rPr>
              <a:t>Write-Host</a:t>
            </a:r>
            <a:r>
              <a:rPr lang="en-GB" b="0" dirty="0">
                <a:solidFill>
                  <a:srgbClr val="CCCCCC"/>
                </a:solidFill>
                <a:effectLst/>
                <a:latin typeface="Consolas" panose="020B0609020204030204" pitchFamily="49" charset="0"/>
              </a:rPr>
              <a:t> </a:t>
            </a:r>
            <a:r>
              <a:rPr lang="en-GB" b="0" dirty="0">
                <a:solidFill>
                  <a:srgbClr val="CE9178"/>
                </a:solidFill>
                <a:effectLst/>
                <a:latin typeface="Consolas" panose="020B0609020204030204" pitchFamily="49" charset="0"/>
              </a:rPr>
              <a:t>"---------"</a:t>
            </a:r>
            <a:endParaRPr lang="en-GB" b="0" dirty="0">
              <a:solidFill>
                <a:srgbClr val="CCCCCC"/>
              </a:solidFill>
              <a:effectLst/>
              <a:latin typeface="Consolas" panose="020B0609020204030204" pitchFamily="49" charset="0"/>
            </a:endParaRPr>
          </a:p>
          <a:p>
            <a:r>
              <a:rPr lang="en-GB" b="0" dirty="0">
                <a:solidFill>
                  <a:srgbClr val="DCDCAA"/>
                </a:solidFill>
                <a:effectLst/>
                <a:latin typeface="Consolas" panose="020B0609020204030204" pitchFamily="49" charset="0"/>
              </a:rPr>
              <a:t>Write-Host</a:t>
            </a:r>
            <a:r>
              <a:rPr lang="en-GB" b="0" dirty="0">
                <a:solidFill>
                  <a:srgbClr val="CCCCCC"/>
                </a:solidFill>
                <a:effectLst/>
                <a:latin typeface="Consolas" panose="020B0609020204030204" pitchFamily="49" charset="0"/>
              </a:rPr>
              <a:t> </a:t>
            </a:r>
            <a:r>
              <a:rPr lang="en-GB" b="0" dirty="0">
                <a:solidFill>
                  <a:srgbClr val="CE9178"/>
                </a:solidFill>
                <a:effectLst/>
                <a:latin typeface="Consolas" panose="020B0609020204030204" pitchFamily="49" charset="0"/>
              </a:rPr>
              <a:t>"1: List Users"</a:t>
            </a:r>
            <a:endParaRPr lang="en-GB" b="0" dirty="0">
              <a:solidFill>
                <a:srgbClr val="CCCCCC"/>
              </a:solidFill>
              <a:effectLst/>
              <a:latin typeface="Consolas" panose="020B0609020204030204" pitchFamily="49" charset="0"/>
            </a:endParaRPr>
          </a:p>
          <a:p>
            <a:r>
              <a:rPr lang="en-GB" b="0" dirty="0">
                <a:solidFill>
                  <a:srgbClr val="DCDCAA"/>
                </a:solidFill>
                <a:effectLst/>
                <a:latin typeface="Consolas" panose="020B0609020204030204" pitchFamily="49" charset="0"/>
              </a:rPr>
              <a:t>Write-Host</a:t>
            </a:r>
            <a:r>
              <a:rPr lang="en-GB" b="0" dirty="0">
                <a:solidFill>
                  <a:srgbClr val="CCCCCC"/>
                </a:solidFill>
                <a:effectLst/>
                <a:latin typeface="Consolas" panose="020B0609020204030204" pitchFamily="49" charset="0"/>
              </a:rPr>
              <a:t> </a:t>
            </a:r>
            <a:r>
              <a:rPr lang="en-GB" b="0" dirty="0">
                <a:solidFill>
                  <a:srgbClr val="CE9178"/>
                </a:solidFill>
                <a:effectLst/>
                <a:latin typeface="Consolas" panose="020B0609020204030204" pitchFamily="49" charset="0"/>
              </a:rPr>
              <a:t>"2: Add User"</a:t>
            </a:r>
            <a:endParaRPr lang="en-GB" b="0" dirty="0">
              <a:solidFill>
                <a:srgbClr val="CCCCCC"/>
              </a:solidFill>
              <a:effectLst/>
              <a:latin typeface="Consolas" panose="020B0609020204030204" pitchFamily="49" charset="0"/>
            </a:endParaRPr>
          </a:p>
          <a:p>
            <a:r>
              <a:rPr lang="en-GB" b="0" dirty="0">
                <a:solidFill>
                  <a:srgbClr val="DCDCAA"/>
                </a:solidFill>
                <a:effectLst/>
                <a:latin typeface="Consolas" panose="020B0609020204030204" pitchFamily="49" charset="0"/>
              </a:rPr>
              <a:t>Write-Host</a:t>
            </a:r>
            <a:r>
              <a:rPr lang="en-GB" b="0" dirty="0">
                <a:solidFill>
                  <a:srgbClr val="CCCCCC"/>
                </a:solidFill>
                <a:effectLst/>
                <a:latin typeface="Consolas" panose="020B0609020204030204" pitchFamily="49" charset="0"/>
              </a:rPr>
              <a:t> </a:t>
            </a:r>
            <a:r>
              <a:rPr lang="en-GB" b="0" dirty="0">
                <a:solidFill>
                  <a:srgbClr val="CE9178"/>
                </a:solidFill>
                <a:effectLst/>
                <a:latin typeface="Consolas" panose="020B0609020204030204" pitchFamily="49" charset="0"/>
              </a:rPr>
              <a:t>"3: Remove User"</a:t>
            </a:r>
            <a:endParaRPr lang="en-GB" b="0" dirty="0">
              <a:solidFill>
                <a:srgbClr val="CCCCCC"/>
              </a:solidFill>
              <a:effectLst/>
              <a:latin typeface="Consolas" panose="020B0609020204030204" pitchFamily="49" charset="0"/>
            </a:endParaRPr>
          </a:p>
          <a:p>
            <a:br>
              <a:rPr lang="en-GB" b="0" dirty="0">
                <a:solidFill>
                  <a:srgbClr val="CCCCCC"/>
                </a:solidFill>
                <a:effectLst/>
                <a:latin typeface="Consolas" panose="020B0609020204030204" pitchFamily="49" charset="0"/>
              </a:rPr>
            </a:br>
            <a:r>
              <a:rPr lang="en-GB" b="0" dirty="0">
                <a:solidFill>
                  <a:srgbClr val="9CDCFE"/>
                </a:solidFill>
                <a:effectLst/>
                <a:latin typeface="Consolas" panose="020B0609020204030204" pitchFamily="49" charset="0"/>
              </a:rPr>
              <a:t>$</a:t>
            </a:r>
            <a:r>
              <a:rPr lang="en-GB" b="0" dirty="0" err="1">
                <a:solidFill>
                  <a:srgbClr val="9CDCFE"/>
                </a:solidFill>
                <a:effectLst/>
                <a:latin typeface="Consolas" panose="020B0609020204030204" pitchFamily="49" charset="0"/>
              </a:rPr>
              <a:t>num</a:t>
            </a:r>
            <a:r>
              <a:rPr lang="en-GB" b="0" dirty="0">
                <a:solidFill>
                  <a:srgbClr val="CCCCCC"/>
                </a:solidFill>
                <a:effectLst/>
                <a:latin typeface="Consolas" panose="020B0609020204030204" pitchFamily="49" charset="0"/>
              </a:rPr>
              <a:t> </a:t>
            </a:r>
            <a:r>
              <a:rPr lang="en-GB" b="0" dirty="0">
                <a:solidFill>
                  <a:srgbClr val="D4D4D4"/>
                </a:solidFill>
                <a:effectLst/>
                <a:latin typeface="Consolas" panose="020B0609020204030204" pitchFamily="49" charset="0"/>
              </a:rPr>
              <a:t>=</a:t>
            </a:r>
            <a:r>
              <a:rPr lang="en-GB" b="0" dirty="0">
                <a:solidFill>
                  <a:srgbClr val="CCCCCC"/>
                </a:solidFill>
                <a:effectLst/>
                <a:latin typeface="Consolas" panose="020B0609020204030204" pitchFamily="49" charset="0"/>
              </a:rPr>
              <a:t> </a:t>
            </a:r>
            <a:r>
              <a:rPr lang="en-GB" b="0" dirty="0">
                <a:solidFill>
                  <a:srgbClr val="DCDCAA"/>
                </a:solidFill>
                <a:effectLst/>
                <a:latin typeface="Consolas" panose="020B0609020204030204" pitchFamily="49" charset="0"/>
              </a:rPr>
              <a:t>Read-Host</a:t>
            </a:r>
            <a:r>
              <a:rPr lang="en-GB" b="0" dirty="0">
                <a:solidFill>
                  <a:srgbClr val="CCCCCC"/>
                </a:solidFill>
                <a:effectLst/>
                <a:latin typeface="Consolas" panose="020B0609020204030204" pitchFamily="49" charset="0"/>
              </a:rPr>
              <a:t> </a:t>
            </a:r>
            <a:r>
              <a:rPr lang="en-GB" b="0" dirty="0">
                <a:solidFill>
                  <a:srgbClr val="CE9178"/>
                </a:solidFill>
                <a:effectLst/>
                <a:latin typeface="Consolas" panose="020B0609020204030204" pitchFamily="49" charset="0"/>
              </a:rPr>
              <a:t>"Please enter a number?"</a:t>
            </a:r>
            <a:endParaRPr lang="en-GB" b="0" dirty="0">
              <a:solidFill>
                <a:srgbClr val="CCCCCC"/>
              </a:solidFill>
              <a:effectLst/>
              <a:latin typeface="Consolas" panose="020B0609020204030204" pitchFamily="49" charset="0"/>
            </a:endParaRPr>
          </a:p>
          <a:p>
            <a:r>
              <a:rPr lang="en-GB" b="0" dirty="0">
                <a:solidFill>
                  <a:srgbClr val="C586C0"/>
                </a:solidFill>
                <a:effectLst/>
                <a:latin typeface="Consolas" panose="020B0609020204030204" pitchFamily="49" charset="0"/>
              </a:rPr>
              <a:t>Switch</a:t>
            </a:r>
            <a:r>
              <a:rPr lang="en-GB" b="0" dirty="0">
                <a:solidFill>
                  <a:srgbClr val="CCCCCC"/>
                </a:solidFill>
                <a:effectLst/>
                <a:latin typeface="Consolas" panose="020B0609020204030204" pitchFamily="49" charset="0"/>
              </a:rPr>
              <a:t> (</a:t>
            </a:r>
            <a:r>
              <a:rPr lang="en-GB" b="0" dirty="0">
                <a:solidFill>
                  <a:srgbClr val="9CDCFE"/>
                </a:solidFill>
                <a:effectLst/>
                <a:latin typeface="Consolas" panose="020B0609020204030204" pitchFamily="49" charset="0"/>
              </a:rPr>
              <a:t>$</a:t>
            </a:r>
            <a:r>
              <a:rPr lang="en-GB" b="0" dirty="0" err="1">
                <a:solidFill>
                  <a:srgbClr val="9CDCFE"/>
                </a:solidFill>
                <a:effectLst/>
                <a:latin typeface="Consolas" panose="020B0609020204030204" pitchFamily="49" charset="0"/>
              </a:rPr>
              <a:t>num</a:t>
            </a:r>
            <a:r>
              <a:rPr lang="en-GB" b="0" dirty="0">
                <a:solidFill>
                  <a:srgbClr val="CCCCCC"/>
                </a:solidFill>
                <a:effectLst/>
                <a:latin typeface="Consolas" panose="020B0609020204030204" pitchFamily="49" charset="0"/>
              </a:rPr>
              <a:t>)</a:t>
            </a:r>
          </a:p>
          <a:p>
            <a:r>
              <a:rPr lang="en-GB" b="0" dirty="0">
                <a:solidFill>
                  <a:srgbClr val="CCCCCC"/>
                </a:solidFill>
                <a:effectLst/>
                <a:latin typeface="Consolas" panose="020B0609020204030204" pitchFamily="49" charset="0"/>
              </a:rPr>
              <a:t>{</a:t>
            </a:r>
          </a:p>
          <a:p>
            <a:r>
              <a:rPr lang="en-GB" b="0" dirty="0">
                <a:solidFill>
                  <a:srgbClr val="CCCCCC"/>
                </a:solidFill>
                <a:effectLst/>
                <a:latin typeface="Consolas" panose="020B0609020204030204" pitchFamily="49" charset="0"/>
              </a:rPr>
              <a:t>    </a:t>
            </a:r>
            <a:r>
              <a:rPr lang="en-GB" b="0" dirty="0">
                <a:solidFill>
                  <a:srgbClr val="B5CEA8"/>
                </a:solidFill>
                <a:effectLst/>
                <a:latin typeface="Consolas" panose="020B0609020204030204" pitchFamily="49" charset="0"/>
              </a:rPr>
              <a:t>1</a:t>
            </a:r>
            <a:r>
              <a:rPr lang="en-GB" b="0" dirty="0">
                <a:solidFill>
                  <a:srgbClr val="CCCCCC"/>
                </a:solidFill>
                <a:effectLst/>
                <a:latin typeface="Consolas" panose="020B0609020204030204" pitchFamily="49" charset="0"/>
              </a:rPr>
              <a:t> {</a:t>
            </a:r>
            <a:r>
              <a:rPr lang="en-GB" b="0" dirty="0">
                <a:solidFill>
                  <a:srgbClr val="CE9178"/>
                </a:solidFill>
                <a:effectLst/>
                <a:latin typeface="Consolas" panose="020B0609020204030204" pitchFamily="49" charset="0"/>
              </a:rPr>
              <a:t>'Run Action code 1'</a:t>
            </a:r>
            <a:r>
              <a:rPr lang="en-GB" b="0" dirty="0">
                <a:solidFill>
                  <a:srgbClr val="CCCCCC"/>
                </a:solidFill>
                <a:effectLst/>
                <a:latin typeface="Consolas" panose="020B0609020204030204" pitchFamily="49" charset="0"/>
              </a:rPr>
              <a:t>}</a:t>
            </a:r>
          </a:p>
          <a:p>
            <a:r>
              <a:rPr lang="en-GB" b="0" dirty="0">
                <a:solidFill>
                  <a:srgbClr val="CCCCCC"/>
                </a:solidFill>
                <a:effectLst/>
                <a:latin typeface="Consolas" panose="020B0609020204030204" pitchFamily="49" charset="0"/>
              </a:rPr>
              <a:t>    </a:t>
            </a:r>
            <a:r>
              <a:rPr lang="en-GB" b="0" dirty="0">
                <a:solidFill>
                  <a:srgbClr val="B5CEA8"/>
                </a:solidFill>
                <a:effectLst/>
                <a:latin typeface="Consolas" panose="020B0609020204030204" pitchFamily="49" charset="0"/>
              </a:rPr>
              <a:t>2</a:t>
            </a:r>
            <a:r>
              <a:rPr lang="en-GB" b="0" dirty="0">
                <a:solidFill>
                  <a:srgbClr val="CCCCCC"/>
                </a:solidFill>
                <a:effectLst/>
                <a:latin typeface="Consolas" panose="020B0609020204030204" pitchFamily="49" charset="0"/>
              </a:rPr>
              <a:t> {</a:t>
            </a:r>
            <a:r>
              <a:rPr lang="en-GB" b="0" dirty="0">
                <a:solidFill>
                  <a:srgbClr val="CE9178"/>
                </a:solidFill>
                <a:effectLst/>
                <a:latin typeface="Consolas" panose="020B0609020204030204" pitchFamily="49" charset="0"/>
              </a:rPr>
              <a:t>'Run Action code 2'</a:t>
            </a:r>
            <a:r>
              <a:rPr lang="en-GB" b="0" dirty="0">
                <a:solidFill>
                  <a:srgbClr val="CCCCCC"/>
                </a:solidFill>
                <a:effectLst/>
                <a:latin typeface="Consolas" panose="020B0609020204030204" pitchFamily="49" charset="0"/>
              </a:rPr>
              <a:t>}</a:t>
            </a:r>
          </a:p>
          <a:p>
            <a:r>
              <a:rPr lang="en-GB" b="0" dirty="0">
                <a:solidFill>
                  <a:srgbClr val="CCCCCC"/>
                </a:solidFill>
                <a:effectLst/>
                <a:latin typeface="Consolas" panose="020B0609020204030204" pitchFamily="49" charset="0"/>
              </a:rPr>
              <a:t>    </a:t>
            </a:r>
            <a:r>
              <a:rPr lang="en-GB" b="0" dirty="0">
                <a:solidFill>
                  <a:srgbClr val="B5CEA8"/>
                </a:solidFill>
                <a:effectLst/>
                <a:latin typeface="Consolas" panose="020B0609020204030204" pitchFamily="49" charset="0"/>
              </a:rPr>
              <a:t>3</a:t>
            </a:r>
            <a:r>
              <a:rPr lang="en-GB" b="0" dirty="0">
                <a:solidFill>
                  <a:srgbClr val="CCCCCC"/>
                </a:solidFill>
                <a:effectLst/>
                <a:latin typeface="Consolas" panose="020B0609020204030204" pitchFamily="49" charset="0"/>
              </a:rPr>
              <a:t> {</a:t>
            </a:r>
            <a:r>
              <a:rPr lang="en-GB" b="0" dirty="0">
                <a:solidFill>
                  <a:srgbClr val="CE9178"/>
                </a:solidFill>
                <a:effectLst/>
                <a:latin typeface="Consolas" panose="020B0609020204030204" pitchFamily="49" charset="0"/>
              </a:rPr>
              <a:t>'Run Action code 3'</a:t>
            </a:r>
            <a:r>
              <a:rPr lang="en-GB" b="0" dirty="0">
                <a:solidFill>
                  <a:srgbClr val="CCCCCC"/>
                </a:solidFill>
                <a:effectLst/>
                <a:latin typeface="Consolas" panose="020B0609020204030204" pitchFamily="49" charset="0"/>
              </a:rPr>
              <a:t>}</a:t>
            </a:r>
          </a:p>
          <a:p>
            <a:r>
              <a:rPr lang="en-GB" b="0" dirty="0">
                <a:solidFill>
                  <a:srgbClr val="CCCCCC"/>
                </a:solidFill>
                <a:effectLst/>
                <a:latin typeface="Consolas" panose="020B0609020204030204" pitchFamily="49" charset="0"/>
              </a:rPr>
              <a:t>    </a:t>
            </a:r>
            <a:r>
              <a:rPr lang="en-GB" b="0" dirty="0">
                <a:solidFill>
                  <a:srgbClr val="C586C0"/>
                </a:solidFill>
                <a:effectLst/>
                <a:latin typeface="Consolas" panose="020B0609020204030204" pitchFamily="49" charset="0"/>
              </a:rPr>
              <a:t>default</a:t>
            </a:r>
            <a:r>
              <a:rPr lang="en-GB" b="0" dirty="0">
                <a:solidFill>
                  <a:srgbClr val="CCCCCC"/>
                </a:solidFill>
                <a:effectLst/>
                <a:latin typeface="Consolas" panose="020B0609020204030204" pitchFamily="49" charset="0"/>
              </a:rPr>
              <a:t> {</a:t>
            </a:r>
            <a:r>
              <a:rPr lang="en-GB" b="0" dirty="0">
                <a:solidFill>
                  <a:srgbClr val="CE9178"/>
                </a:solidFill>
                <a:effectLst/>
                <a:latin typeface="Consolas" panose="020B0609020204030204" pitchFamily="49" charset="0"/>
              </a:rPr>
              <a:t>'No Action'</a:t>
            </a:r>
            <a:r>
              <a:rPr lang="en-GB" b="0" dirty="0">
                <a:solidFill>
                  <a:srgbClr val="CCCCCC"/>
                </a:solidFill>
                <a:effectLst/>
                <a:latin typeface="Consolas" panose="020B0609020204030204" pitchFamily="49" charset="0"/>
              </a:rPr>
              <a:t>}</a:t>
            </a:r>
          </a:p>
          <a:p>
            <a:r>
              <a:rPr lang="en-GB" b="0" dirty="0">
                <a:solidFill>
                  <a:srgbClr val="CCCCCC"/>
                </a:solidFill>
                <a:effectLst/>
                <a:latin typeface="Consolas" panose="020B0609020204030204" pitchFamily="49" charset="0"/>
              </a:rPr>
              <a:t>}</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8155792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a:p>
            <a:r>
              <a:rPr lang="en-GB" dirty="0"/>
              <a:t># Admin: System information menu</a:t>
            </a:r>
          </a:p>
          <a:p>
            <a:r>
              <a:rPr lang="en-GB" dirty="0"/>
              <a:t># ==============================</a:t>
            </a:r>
          </a:p>
          <a:p>
            <a:endParaRPr lang="en-GB" dirty="0"/>
          </a:p>
          <a:p>
            <a:r>
              <a:rPr lang="en-GB" dirty="0"/>
              <a:t>do {</a:t>
            </a:r>
          </a:p>
          <a:p>
            <a:r>
              <a:rPr lang="en-GB" dirty="0"/>
              <a:t>    Clear-Host</a:t>
            </a:r>
          </a:p>
          <a:p>
            <a:r>
              <a:rPr lang="en-GB" dirty="0"/>
              <a:t>    Write-Host "==============================="</a:t>
            </a:r>
          </a:p>
          <a:p>
            <a:r>
              <a:rPr lang="en-GB" dirty="0"/>
              <a:t>    Write-Host "     ADMIN SYSTEM MENU"</a:t>
            </a:r>
          </a:p>
          <a:p>
            <a:r>
              <a:rPr lang="en-GB" dirty="0"/>
              <a:t>    Write-Host "==============================="</a:t>
            </a:r>
          </a:p>
          <a:p>
            <a:r>
              <a:rPr lang="en-GB" dirty="0"/>
              <a:t>    Write-Host "1) Show Computer name"</a:t>
            </a:r>
          </a:p>
          <a:p>
            <a:r>
              <a:rPr lang="en-GB" dirty="0"/>
              <a:t>    Write-Host "2) Show Operating System info"</a:t>
            </a:r>
          </a:p>
          <a:p>
            <a:r>
              <a:rPr lang="en-GB" dirty="0"/>
              <a:t>    Write-Host "3) Show CPU information"</a:t>
            </a:r>
          </a:p>
          <a:p>
            <a:r>
              <a:rPr lang="en-GB" dirty="0"/>
              <a:t>    Write-Host "4) Show Memory information (GB)"</a:t>
            </a:r>
          </a:p>
          <a:p>
            <a:r>
              <a:rPr lang="en-GB" dirty="0"/>
              <a:t>    Write-Host "5) Show IP address"</a:t>
            </a:r>
          </a:p>
          <a:p>
            <a:r>
              <a:rPr lang="en-GB" dirty="0"/>
              <a:t>    Write-Host "6) Show Disk usage (GB)"</a:t>
            </a:r>
          </a:p>
          <a:p>
            <a:r>
              <a:rPr lang="en-GB" dirty="0"/>
              <a:t>    Write-Host "7) Exit"</a:t>
            </a:r>
          </a:p>
          <a:p>
            <a:r>
              <a:rPr lang="en-GB" dirty="0"/>
              <a:t>    Write-Host "==============================="</a:t>
            </a:r>
          </a:p>
          <a:p>
            <a:r>
              <a:rPr lang="en-GB" dirty="0"/>
              <a:t>    </a:t>
            </a:r>
          </a:p>
          <a:p>
            <a:r>
              <a:rPr lang="en-GB" dirty="0"/>
              <a:t>    $choice = Read-Host "Select an option (1-7)"</a:t>
            </a:r>
          </a:p>
          <a:p>
            <a:endParaRPr lang="en-GB" dirty="0"/>
          </a:p>
          <a:p>
            <a:r>
              <a:rPr lang="en-GB" dirty="0"/>
              <a:t>    switch ($choice) {</a:t>
            </a:r>
          </a:p>
          <a:p>
            <a:endParaRPr lang="en-GB" dirty="0"/>
          </a:p>
          <a:p>
            <a:r>
              <a:rPr lang="en-GB" dirty="0"/>
              <a:t>        "1" {</a:t>
            </a:r>
          </a:p>
          <a:p>
            <a:r>
              <a:rPr lang="en-GB" dirty="0"/>
              <a:t>            Write-Host "`</a:t>
            </a:r>
            <a:r>
              <a:rPr lang="en-GB" dirty="0" err="1"/>
              <a:t>nComputer</a:t>
            </a:r>
            <a:r>
              <a:rPr lang="en-GB" dirty="0"/>
              <a:t> name:"</a:t>
            </a:r>
          </a:p>
          <a:p>
            <a:r>
              <a:rPr lang="en-GB" dirty="0"/>
              <a:t>            Write-Host $</a:t>
            </a:r>
            <a:r>
              <a:rPr lang="en-GB" dirty="0" err="1"/>
              <a:t>env:COMPUTERNAME</a:t>
            </a:r>
            <a:endParaRPr lang="en-GB" dirty="0"/>
          </a:p>
          <a:p>
            <a:r>
              <a:rPr lang="en-GB" dirty="0"/>
              <a:t>            Read-Host "`</a:t>
            </a:r>
            <a:r>
              <a:rPr lang="en-GB" dirty="0" err="1"/>
              <a:t>nPress</a:t>
            </a:r>
            <a:r>
              <a:rPr lang="en-GB" dirty="0"/>
              <a:t> Enter to continue"</a:t>
            </a:r>
          </a:p>
          <a:p>
            <a:r>
              <a:rPr lang="en-GB" dirty="0"/>
              <a:t>        }</a:t>
            </a:r>
          </a:p>
          <a:p>
            <a:endParaRPr lang="en-GB" dirty="0"/>
          </a:p>
          <a:p>
            <a:r>
              <a:rPr lang="en-GB" dirty="0"/>
              <a:t>        "2" {</a:t>
            </a:r>
          </a:p>
          <a:p>
            <a:r>
              <a:rPr lang="en-GB" dirty="0"/>
              <a:t>            Write-Host "`</a:t>
            </a:r>
            <a:r>
              <a:rPr lang="en-GB" dirty="0" err="1"/>
              <a:t>nOperating</a:t>
            </a:r>
            <a:r>
              <a:rPr lang="en-GB" dirty="0"/>
              <a:t> System info:"</a:t>
            </a:r>
          </a:p>
          <a:p>
            <a:r>
              <a:rPr lang="en-GB" dirty="0"/>
              <a:t>            Get-</a:t>
            </a:r>
            <a:r>
              <a:rPr lang="en-GB" dirty="0" err="1"/>
              <a:t>CimInstance</a:t>
            </a:r>
            <a:r>
              <a:rPr lang="en-GB" dirty="0"/>
              <a:t> Win32_OperatingSystem | </a:t>
            </a:r>
          </a:p>
          <a:p>
            <a:r>
              <a:rPr lang="en-GB" dirty="0"/>
              <a:t>                Select-Object Caption, Version, </a:t>
            </a:r>
            <a:r>
              <a:rPr lang="en-GB" dirty="0" err="1"/>
              <a:t>OSArchitecture</a:t>
            </a:r>
            <a:r>
              <a:rPr lang="en-GB" dirty="0"/>
              <a:t> |</a:t>
            </a:r>
          </a:p>
          <a:p>
            <a:r>
              <a:rPr lang="en-GB" dirty="0"/>
              <a:t>                Format-List</a:t>
            </a:r>
          </a:p>
          <a:p>
            <a:r>
              <a:rPr lang="en-GB" dirty="0"/>
              <a:t>            Read-Host "Press Enter to continue"</a:t>
            </a:r>
          </a:p>
          <a:p>
            <a:r>
              <a:rPr lang="en-GB" dirty="0"/>
              <a:t>        }</a:t>
            </a:r>
          </a:p>
          <a:p>
            <a:endParaRPr lang="en-GB" dirty="0"/>
          </a:p>
          <a:p>
            <a:r>
              <a:rPr lang="en-GB" dirty="0"/>
              <a:t>        "3" {</a:t>
            </a:r>
          </a:p>
          <a:p>
            <a:r>
              <a:rPr lang="en-GB" dirty="0"/>
              <a:t>            Write-Host "`</a:t>
            </a:r>
            <a:r>
              <a:rPr lang="en-GB" dirty="0" err="1"/>
              <a:t>nCPU</a:t>
            </a:r>
            <a:r>
              <a:rPr lang="en-GB" dirty="0"/>
              <a:t> information:"</a:t>
            </a:r>
          </a:p>
          <a:p>
            <a:r>
              <a:rPr lang="en-GB" dirty="0"/>
              <a:t>            Get-</a:t>
            </a:r>
            <a:r>
              <a:rPr lang="en-GB" dirty="0" err="1"/>
              <a:t>CimInstance</a:t>
            </a:r>
            <a:r>
              <a:rPr lang="en-GB" dirty="0"/>
              <a:t> Win32_Processor | </a:t>
            </a:r>
          </a:p>
          <a:p>
            <a:r>
              <a:rPr lang="en-GB" dirty="0"/>
              <a:t>                Select-Object Name, </a:t>
            </a:r>
            <a:r>
              <a:rPr lang="en-GB" dirty="0" err="1"/>
              <a:t>NumberOfCores</a:t>
            </a:r>
            <a:r>
              <a:rPr lang="en-GB" dirty="0"/>
              <a:t>, </a:t>
            </a:r>
            <a:r>
              <a:rPr lang="en-GB" dirty="0" err="1"/>
              <a:t>MaxClockSpeed</a:t>
            </a:r>
            <a:r>
              <a:rPr lang="en-GB" dirty="0"/>
              <a:t> |</a:t>
            </a:r>
          </a:p>
          <a:p>
            <a:r>
              <a:rPr lang="en-GB" dirty="0"/>
              <a:t>                Format-List</a:t>
            </a:r>
          </a:p>
          <a:p>
            <a:r>
              <a:rPr lang="en-GB" dirty="0"/>
              <a:t>            Read-Host "Press Enter to continue"</a:t>
            </a:r>
          </a:p>
          <a:p>
            <a:r>
              <a:rPr lang="en-GB" dirty="0"/>
              <a:t>        }</a:t>
            </a:r>
          </a:p>
          <a:p>
            <a:endParaRPr lang="en-GB" dirty="0"/>
          </a:p>
          <a:p>
            <a:r>
              <a:rPr lang="en-GB" dirty="0"/>
              <a:t>        "4" {</a:t>
            </a:r>
          </a:p>
          <a:p>
            <a:r>
              <a:rPr lang="en-GB" dirty="0"/>
              <a:t>            Write-Host "`</a:t>
            </a:r>
            <a:r>
              <a:rPr lang="en-GB" dirty="0" err="1"/>
              <a:t>nMemory</a:t>
            </a:r>
            <a:r>
              <a:rPr lang="en-GB" dirty="0"/>
              <a:t> information (RAM):"</a:t>
            </a:r>
          </a:p>
          <a:p>
            <a:r>
              <a:rPr lang="en-GB" dirty="0"/>
              <a:t>            Get-</a:t>
            </a:r>
            <a:r>
              <a:rPr lang="en-GB" dirty="0" err="1"/>
              <a:t>CimInstance</a:t>
            </a:r>
            <a:r>
              <a:rPr lang="en-GB" dirty="0"/>
              <a:t> Win32_ComputerSystem |</a:t>
            </a:r>
          </a:p>
          <a:p>
            <a:r>
              <a:rPr lang="en-GB" dirty="0"/>
              <a:t>                Select-Object @{</a:t>
            </a:r>
          </a:p>
          <a:p>
            <a:r>
              <a:rPr lang="en-GB" dirty="0"/>
              <a:t>                    Name = "</a:t>
            </a:r>
            <a:r>
              <a:rPr lang="en-GB" dirty="0" err="1"/>
              <a:t>TotalPhysicalMemory_GB</a:t>
            </a:r>
            <a:r>
              <a:rPr lang="en-GB" dirty="0"/>
              <a:t>"</a:t>
            </a:r>
          </a:p>
          <a:p>
            <a:r>
              <a:rPr lang="en-GB" dirty="0"/>
              <a:t>                    Expression = {</a:t>
            </a:r>
          </a:p>
          <a:p>
            <a:r>
              <a:rPr lang="en-GB" dirty="0"/>
              <a:t>                        [Math]::Round($_.</a:t>
            </a:r>
            <a:r>
              <a:rPr lang="en-GB" dirty="0" err="1"/>
              <a:t>TotalPhysicalMemory</a:t>
            </a:r>
            <a:r>
              <a:rPr lang="en-GB" dirty="0"/>
              <a:t> / 1GB, 2)</a:t>
            </a:r>
          </a:p>
          <a:p>
            <a:r>
              <a:rPr lang="en-GB" dirty="0"/>
              <a:t>                    }</a:t>
            </a:r>
          </a:p>
          <a:p>
            <a:r>
              <a:rPr lang="en-GB" dirty="0"/>
              <a:t>                } |</a:t>
            </a:r>
          </a:p>
          <a:p>
            <a:r>
              <a:rPr lang="en-GB" dirty="0"/>
              <a:t>                Format-List</a:t>
            </a:r>
          </a:p>
          <a:p>
            <a:r>
              <a:rPr lang="en-GB" dirty="0"/>
              <a:t>            Read-Host "Press Enter to continue"</a:t>
            </a:r>
          </a:p>
          <a:p>
            <a:r>
              <a:rPr lang="en-GB" dirty="0"/>
              <a:t>        }</a:t>
            </a:r>
          </a:p>
          <a:p>
            <a:endParaRPr lang="en-GB" dirty="0"/>
          </a:p>
          <a:p>
            <a:r>
              <a:rPr lang="en-GB" dirty="0"/>
              <a:t>        "5" {</a:t>
            </a:r>
          </a:p>
          <a:p>
            <a:r>
              <a:rPr lang="en-GB" dirty="0"/>
              <a:t>            Write-Host "`</a:t>
            </a:r>
            <a:r>
              <a:rPr lang="en-GB" dirty="0" err="1"/>
              <a:t>nNetwork</a:t>
            </a:r>
            <a:r>
              <a:rPr lang="en-GB" dirty="0"/>
              <a:t> IP address:"</a:t>
            </a:r>
          </a:p>
          <a:p>
            <a:r>
              <a:rPr lang="en-GB" dirty="0"/>
              <a:t>            Get-</a:t>
            </a:r>
            <a:r>
              <a:rPr lang="en-GB" dirty="0" err="1"/>
              <a:t>NetIPAddress</a:t>
            </a:r>
            <a:r>
              <a:rPr lang="en-GB" dirty="0"/>
              <a:t> |</a:t>
            </a:r>
          </a:p>
          <a:p>
            <a:r>
              <a:rPr lang="en-GB" dirty="0"/>
              <a:t>                Where-Object {</a:t>
            </a:r>
          </a:p>
          <a:p>
            <a:r>
              <a:rPr lang="en-GB" dirty="0"/>
              <a:t>                    $_.</a:t>
            </a:r>
            <a:r>
              <a:rPr lang="en-GB" dirty="0" err="1"/>
              <a:t>AddressFamily</a:t>
            </a:r>
            <a:r>
              <a:rPr lang="en-GB" dirty="0"/>
              <a:t> -</a:t>
            </a:r>
            <a:r>
              <a:rPr lang="en-GB" dirty="0" err="1"/>
              <a:t>eq</a:t>
            </a:r>
            <a:r>
              <a:rPr lang="en-GB" dirty="0"/>
              <a:t> "IPv4" -and $_.</a:t>
            </a:r>
            <a:r>
              <a:rPr lang="en-GB" dirty="0" err="1"/>
              <a:t>IPAddress</a:t>
            </a:r>
            <a:r>
              <a:rPr lang="en-GB" dirty="0"/>
              <a:t> -</a:t>
            </a:r>
            <a:r>
              <a:rPr lang="en-GB" dirty="0" err="1"/>
              <a:t>notlike</a:t>
            </a:r>
            <a:r>
              <a:rPr lang="en-GB" dirty="0"/>
              <a:t> "169.*"</a:t>
            </a:r>
          </a:p>
          <a:p>
            <a:r>
              <a:rPr lang="en-GB" dirty="0"/>
              <a:t>                } |</a:t>
            </a:r>
          </a:p>
          <a:p>
            <a:r>
              <a:rPr lang="en-GB" dirty="0"/>
              <a:t>                Select-Object </a:t>
            </a:r>
            <a:r>
              <a:rPr lang="en-GB" dirty="0" err="1"/>
              <a:t>IPAddress</a:t>
            </a:r>
            <a:r>
              <a:rPr lang="en-GB" dirty="0"/>
              <a:t>, </a:t>
            </a:r>
            <a:r>
              <a:rPr lang="en-GB" dirty="0" err="1"/>
              <a:t>InterfaceAlias</a:t>
            </a:r>
            <a:r>
              <a:rPr lang="en-GB" dirty="0"/>
              <a:t> |</a:t>
            </a:r>
          </a:p>
          <a:p>
            <a:r>
              <a:rPr lang="en-GB" dirty="0"/>
              <a:t>                Format-Table -</a:t>
            </a:r>
            <a:r>
              <a:rPr lang="en-GB" dirty="0" err="1"/>
              <a:t>AutoSize</a:t>
            </a:r>
            <a:endParaRPr lang="en-GB" dirty="0"/>
          </a:p>
          <a:p>
            <a:r>
              <a:rPr lang="en-GB" dirty="0"/>
              <a:t>            Read-Host "Press Enter to continue"</a:t>
            </a:r>
          </a:p>
          <a:p>
            <a:r>
              <a:rPr lang="en-GB" dirty="0"/>
              <a:t>        }</a:t>
            </a:r>
          </a:p>
          <a:p>
            <a:endParaRPr lang="en-GB" dirty="0"/>
          </a:p>
          <a:p>
            <a:r>
              <a:rPr lang="en-GB" dirty="0"/>
              <a:t>        "6" {</a:t>
            </a:r>
          </a:p>
          <a:p>
            <a:r>
              <a:rPr lang="en-GB" dirty="0"/>
              <a:t>            Write-Host "`</a:t>
            </a:r>
            <a:r>
              <a:rPr lang="en-GB" dirty="0" err="1"/>
              <a:t>nDisk</a:t>
            </a:r>
            <a:r>
              <a:rPr lang="en-GB" dirty="0"/>
              <a:t> usage:"</a:t>
            </a:r>
          </a:p>
          <a:p>
            <a:r>
              <a:rPr lang="en-GB" dirty="0"/>
              <a:t>            Get-</a:t>
            </a:r>
            <a:r>
              <a:rPr lang="en-GB" dirty="0" err="1"/>
              <a:t>PSDrive</a:t>
            </a:r>
            <a:r>
              <a:rPr lang="en-GB" dirty="0"/>
              <a:t> -</a:t>
            </a:r>
            <a:r>
              <a:rPr lang="en-GB" dirty="0" err="1"/>
              <a:t>PSProvider</a:t>
            </a:r>
            <a:r>
              <a:rPr lang="en-GB" dirty="0"/>
              <a:t> </a:t>
            </a:r>
            <a:r>
              <a:rPr lang="en-GB" dirty="0" err="1"/>
              <a:t>FileSystem</a:t>
            </a:r>
            <a:r>
              <a:rPr lang="en-GB" dirty="0"/>
              <a:t> |</a:t>
            </a:r>
          </a:p>
          <a:p>
            <a:r>
              <a:rPr lang="en-GB" dirty="0"/>
              <a:t>                Select-Object `</a:t>
            </a:r>
          </a:p>
          <a:p>
            <a:r>
              <a:rPr lang="en-GB" dirty="0"/>
              <a:t>                    Name,</a:t>
            </a:r>
          </a:p>
          <a:p>
            <a:r>
              <a:rPr lang="en-GB" dirty="0"/>
              <a:t>                    @{Name="Used_GB"; Expression={[Math]::Round($_.Used / 1GB, 2)}},</a:t>
            </a:r>
          </a:p>
          <a:p>
            <a:r>
              <a:rPr lang="en-GB" dirty="0"/>
              <a:t>                    @{Name="Free_GB"; Expression={[Math]::Round($_.Free / 1GB, 2)}} |</a:t>
            </a:r>
          </a:p>
          <a:p>
            <a:r>
              <a:rPr lang="en-GB" dirty="0"/>
              <a:t>                Format-Table -</a:t>
            </a:r>
            <a:r>
              <a:rPr lang="en-GB" dirty="0" err="1"/>
              <a:t>AutoSize</a:t>
            </a:r>
            <a:endParaRPr lang="en-GB" dirty="0"/>
          </a:p>
          <a:p>
            <a:r>
              <a:rPr lang="en-GB" dirty="0"/>
              <a:t>            Read-Host "Press Enter to continue"</a:t>
            </a:r>
          </a:p>
          <a:p>
            <a:r>
              <a:rPr lang="en-GB" dirty="0"/>
              <a:t>        }</a:t>
            </a:r>
          </a:p>
          <a:p>
            <a:endParaRPr lang="en-GB" dirty="0"/>
          </a:p>
          <a:p>
            <a:r>
              <a:rPr lang="en-GB" dirty="0"/>
              <a:t>        "7" {</a:t>
            </a:r>
          </a:p>
          <a:p>
            <a:r>
              <a:rPr lang="en-GB" dirty="0"/>
              <a:t>            Write-Host "Exiting menu..."</a:t>
            </a:r>
          </a:p>
          <a:p>
            <a:r>
              <a:rPr lang="en-GB" dirty="0"/>
              <a:t>        }</a:t>
            </a:r>
          </a:p>
          <a:p>
            <a:endParaRPr lang="en-GB" dirty="0"/>
          </a:p>
          <a:p>
            <a:r>
              <a:rPr lang="en-GB" dirty="0"/>
              <a:t>        Default {</a:t>
            </a:r>
          </a:p>
          <a:p>
            <a:r>
              <a:rPr lang="en-GB" dirty="0"/>
              <a:t>            Write-Host "`</a:t>
            </a:r>
            <a:r>
              <a:rPr lang="en-GB" dirty="0" err="1"/>
              <a:t>nInvalid</a:t>
            </a:r>
            <a:r>
              <a:rPr lang="en-GB" dirty="0"/>
              <a:t> option. Please try again." -</a:t>
            </a:r>
            <a:r>
              <a:rPr lang="en-GB" dirty="0" err="1"/>
              <a:t>ForegroundColor</a:t>
            </a:r>
            <a:r>
              <a:rPr lang="en-GB" dirty="0"/>
              <a:t> Red</a:t>
            </a:r>
          </a:p>
          <a:p>
            <a:r>
              <a:rPr lang="en-GB" dirty="0"/>
              <a:t>            Read-Host "`</a:t>
            </a:r>
            <a:r>
              <a:rPr lang="en-GB" dirty="0" err="1"/>
              <a:t>nPress</a:t>
            </a:r>
            <a:r>
              <a:rPr lang="en-GB" dirty="0"/>
              <a:t> Enter to continue"</a:t>
            </a:r>
          </a:p>
          <a:p>
            <a:r>
              <a:rPr lang="en-GB" dirty="0"/>
              <a:t>        }</a:t>
            </a:r>
          </a:p>
          <a:p>
            <a:r>
              <a:rPr lang="en-GB" dirty="0"/>
              <a:t>    }</a:t>
            </a:r>
          </a:p>
          <a:p>
            <a:endParaRPr lang="en-GB" dirty="0"/>
          </a:p>
          <a:p>
            <a:r>
              <a:rPr lang="en-GB" dirty="0"/>
              <a:t>} while ($choice -ne "7")</a:t>
            </a:r>
          </a:p>
        </p:txBody>
      </p:sp>
      <p:sp>
        <p:nvSpPr>
          <p:cNvPr id="4" name="Slide Number Placeholder 3"/>
          <p:cNvSpPr>
            <a:spLocks noGrp="1"/>
          </p:cNvSpPr>
          <p:nvPr>
            <p:ph type="sldNum" sz="quarter" idx="5"/>
          </p:nvPr>
        </p:nvSpPr>
        <p:spPr/>
        <p:txBody>
          <a:bodyPr/>
          <a:lstStyle/>
          <a:p>
            <a:fld id="{FB37C982-8B5E-41C8-9C3C-7DDDA082ABA8}" type="slidenum">
              <a:rPr lang="en-GB" smtClean="0"/>
              <a:t>33</a:t>
            </a:fld>
            <a:endParaRPr lang="en-GB"/>
          </a:p>
        </p:txBody>
      </p:sp>
    </p:spTree>
    <p:extLst>
      <p:ext uri="{BB962C8B-B14F-4D97-AF65-F5344CB8AC3E}">
        <p14:creationId xmlns:p14="http://schemas.microsoft.com/office/powerpoint/2010/main" val="108340202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a:p>
            <a:r>
              <a:rPr lang="en-GB" dirty="0"/>
              <a:t># Admin: System information menu</a:t>
            </a:r>
          </a:p>
          <a:p>
            <a:r>
              <a:rPr lang="en-GB" dirty="0"/>
              <a:t># ==============================</a:t>
            </a:r>
          </a:p>
          <a:p>
            <a:endParaRPr lang="en-GB" dirty="0"/>
          </a:p>
          <a:p>
            <a:r>
              <a:rPr lang="en-GB" dirty="0"/>
              <a:t>do {</a:t>
            </a:r>
          </a:p>
          <a:p>
            <a:r>
              <a:rPr lang="en-GB" dirty="0"/>
              <a:t>    Clear-Host</a:t>
            </a:r>
          </a:p>
          <a:p>
            <a:r>
              <a:rPr lang="en-GB" dirty="0"/>
              <a:t>    Write-Host "==============================="</a:t>
            </a:r>
          </a:p>
          <a:p>
            <a:r>
              <a:rPr lang="en-GB" dirty="0"/>
              <a:t>    Write-Host "     ADMIN SYSTEM MENU"</a:t>
            </a:r>
          </a:p>
          <a:p>
            <a:r>
              <a:rPr lang="en-GB" dirty="0"/>
              <a:t>    Write-Host "==============================="</a:t>
            </a:r>
          </a:p>
          <a:p>
            <a:r>
              <a:rPr lang="en-GB" dirty="0"/>
              <a:t>    Write-Host "1) Show Computer name"</a:t>
            </a:r>
          </a:p>
          <a:p>
            <a:r>
              <a:rPr lang="en-GB" dirty="0"/>
              <a:t>    Write-Host "2) Show Operating System info"</a:t>
            </a:r>
          </a:p>
          <a:p>
            <a:r>
              <a:rPr lang="en-GB" dirty="0"/>
              <a:t>    Write-Host "3) Show CPU information"</a:t>
            </a:r>
          </a:p>
          <a:p>
            <a:r>
              <a:rPr lang="en-GB" dirty="0"/>
              <a:t>    Write-Host "4) Show Memory information (GB)"</a:t>
            </a:r>
          </a:p>
          <a:p>
            <a:r>
              <a:rPr lang="en-GB" dirty="0"/>
              <a:t>    Write-Host "5) Show IP address"</a:t>
            </a:r>
          </a:p>
          <a:p>
            <a:r>
              <a:rPr lang="en-GB" dirty="0"/>
              <a:t>    Write-Host "6) Show Disk usage (GB)"</a:t>
            </a:r>
          </a:p>
          <a:p>
            <a:r>
              <a:rPr lang="en-GB" dirty="0"/>
              <a:t>    Write-Host "7) Exit"</a:t>
            </a:r>
          </a:p>
          <a:p>
            <a:r>
              <a:rPr lang="en-GB" dirty="0"/>
              <a:t>    Write-Host "==============================="</a:t>
            </a:r>
          </a:p>
          <a:p>
            <a:r>
              <a:rPr lang="en-GB" dirty="0"/>
              <a:t>    </a:t>
            </a:r>
          </a:p>
          <a:p>
            <a:r>
              <a:rPr lang="en-GB" dirty="0"/>
              <a:t>    $choice = Read-Host "Select an option (1-7)"</a:t>
            </a:r>
          </a:p>
          <a:p>
            <a:endParaRPr lang="en-GB" dirty="0"/>
          </a:p>
          <a:p>
            <a:r>
              <a:rPr lang="en-GB" dirty="0"/>
              <a:t>    switch ($choice) {</a:t>
            </a:r>
          </a:p>
          <a:p>
            <a:endParaRPr lang="en-GB" dirty="0"/>
          </a:p>
          <a:p>
            <a:r>
              <a:rPr lang="en-GB" dirty="0"/>
              <a:t>        "1" {</a:t>
            </a:r>
          </a:p>
          <a:p>
            <a:r>
              <a:rPr lang="en-GB" dirty="0"/>
              <a:t>            Write-Host "`</a:t>
            </a:r>
            <a:r>
              <a:rPr lang="en-GB" dirty="0" err="1"/>
              <a:t>nComputer</a:t>
            </a:r>
            <a:r>
              <a:rPr lang="en-GB" dirty="0"/>
              <a:t> name:"</a:t>
            </a:r>
          </a:p>
          <a:p>
            <a:r>
              <a:rPr lang="en-GB" dirty="0"/>
              <a:t>            Write-Host $</a:t>
            </a:r>
            <a:r>
              <a:rPr lang="en-GB" dirty="0" err="1"/>
              <a:t>env:COMPUTERNAME</a:t>
            </a:r>
            <a:endParaRPr lang="en-GB" dirty="0"/>
          </a:p>
          <a:p>
            <a:r>
              <a:rPr lang="en-GB" dirty="0"/>
              <a:t>            Read-Host "`</a:t>
            </a:r>
            <a:r>
              <a:rPr lang="en-GB" dirty="0" err="1"/>
              <a:t>nPress</a:t>
            </a:r>
            <a:r>
              <a:rPr lang="en-GB" dirty="0"/>
              <a:t> Enter to continue"</a:t>
            </a:r>
          </a:p>
          <a:p>
            <a:r>
              <a:rPr lang="en-GB" dirty="0"/>
              <a:t>        }</a:t>
            </a:r>
          </a:p>
          <a:p>
            <a:endParaRPr lang="en-GB" dirty="0"/>
          </a:p>
          <a:p>
            <a:r>
              <a:rPr lang="en-GB" dirty="0"/>
              <a:t>        "2" {</a:t>
            </a:r>
          </a:p>
          <a:p>
            <a:r>
              <a:rPr lang="en-GB" dirty="0"/>
              <a:t>            Write-Host "`</a:t>
            </a:r>
            <a:r>
              <a:rPr lang="en-GB" dirty="0" err="1"/>
              <a:t>nOperating</a:t>
            </a:r>
            <a:r>
              <a:rPr lang="en-GB" dirty="0"/>
              <a:t> System info:"</a:t>
            </a:r>
          </a:p>
          <a:p>
            <a:r>
              <a:rPr lang="en-GB" dirty="0"/>
              <a:t>            Get-</a:t>
            </a:r>
            <a:r>
              <a:rPr lang="en-GB" dirty="0" err="1"/>
              <a:t>CimInstance</a:t>
            </a:r>
            <a:r>
              <a:rPr lang="en-GB" dirty="0"/>
              <a:t> Win32_OperatingSystem | </a:t>
            </a:r>
          </a:p>
          <a:p>
            <a:r>
              <a:rPr lang="en-GB" dirty="0"/>
              <a:t>                Select-Object Caption, Version, </a:t>
            </a:r>
            <a:r>
              <a:rPr lang="en-GB" dirty="0" err="1"/>
              <a:t>OSArchitecture</a:t>
            </a:r>
            <a:r>
              <a:rPr lang="en-GB" dirty="0"/>
              <a:t> |</a:t>
            </a:r>
          </a:p>
          <a:p>
            <a:r>
              <a:rPr lang="en-GB" dirty="0"/>
              <a:t>                Format-List</a:t>
            </a:r>
          </a:p>
          <a:p>
            <a:r>
              <a:rPr lang="en-GB" dirty="0"/>
              <a:t>            Read-Host "Press Enter to continue"</a:t>
            </a:r>
          </a:p>
          <a:p>
            <a:r>
              <a:rPr lang="en-GB" dirty="0"/>
              <a:t>        }</a:t>
            </a:r>
          </a:p>
          <a:p>
            <a:endParaRPr lang="en-GB" dirty="0"/>
          </a:p>
          <a:p>
            <a:r>
              <a:rPr lang="en-GB" dirty="0"/>
              <a:t>        "3" {</a:t>
            </a:r>
          </a:p>
          <a:p>
            <a:r>
              <a:rPr lang="en-GB" dirty="0"/>
              <a:t>            Write-Host "`</a:t>
            </a:r>
            <a:r>
              <a:rPr lang="en-GB" dirty="0" err="1"/>
              <a:t>nCPU</a:t>
            </a:r>
            <a:r>
              <a:rPr lang="en-GB" dirty="0"/>
              <a:t> information:"</a:t>
            </a:r>
          </a:p>
          <a:p>
            <a:r>
              <a:rPr lang="en-GB" dirty="0"/>
              <a:t>            Get-</a:t>
            </a:r>
            <a:r>
              <a:rPr lang="en-GB" dirty="0" err="1"/>
              <a:t>CimInstance</a:t>
            </a:r>
            <a:r>
              <a:rPr lang="en-GB" dirty="0"/>
              <a:t> Win32_Processor | </a:t>
            </a:r>
          </a:p>
          <a:p>
            <a:r>
              <a:rPr lang="en-GB" dirty="0"/>
              <a:t>                Select-Object Name, </a:t>
            </a:r>
            <a:r>
              <a:rPr lang="en-GB" dirty="0" err="1"/>
              <a:t>NumberOfCores</a:t>
            </a:r>
            <a:r>
              <a:rPr lang="en-GB" dirty="0"/>
              <a:t>, </a:t>
            </a:r>
            <a:r>
              <a:rPr lang="en-GB" dirty="0" err="1"/>
              <a:t>MaxClockSpeed</a:t>
            </a:r>
            <a:r>
              <a:rPr lang="en-GB" dirty="0"/>
              <a:t> |</a:t>
            </a:r>
          </a:p>
          <a:p>
            <a:r>
              <a:rPr lang="en-GB" dirty="0"/>
              <a:t>                Format-List</a:t>
            </a:r>
          </a:p>
          <a:p>
            <a:r>
              <a:rPr lang="en-GB" dirty="0"/>
              <a:t>            Read-Host "Press Enter to continue"</a:t>
            </a:r>
          </a:p>
          <a:p>
            <a:r>
              <a:rPr lang="en-GB" dirty="0"/>
              <a:t>        }</a:t>
            </a:r>
          </a:p>
          <a:p>
            <a:endParaRPr lang="en-GB" dirty="0"/>
          </a:p>
          <a:p>
            <a:r>
              <a:rPr lang="en-GB" dirty="0"/>
              <a:t>        "4" {</a:t>
            </a:r>
          </a:p>
          <a:p>
            <a:r>
              <a:rPr lang="en-GB" dirty="0"/>
              <a:t>            Write-Host "`</a:t>
            </a:r>
            <a:r>
              <a:rPr lang="en-GB" dirty="0" err="1"/>
              <a:t>nMemory</a:t>
            </a:r>
            <a:r>
              <a:rPr lang="en-GB" dirty="0"/>
              <a:t> information (RAM):"</a:t>
            </a:r>
          </a:p>
          <a:p>
            <a:r>
              <a:rPr lang="en-GB" dirty="0"/>
              <a:t>            Get-</a:t>
            </a:r>
            <a:r>
              <a:rPr lang="en-GB" dirty="0" err="1"/>
              <a:t>CimInstance</a:t>
            </a:r>
            <a:r>
              <a:rPr lang="en-GB" dirty="0"/>
              <a:t> Win32_ComputerSystem |</a:t>
            </a:r>
          </a:p>
          <a:p>
            <a:r>
              <a:rPr lang="en-GB" dirty="0"/>
              <a:t>                Select-Object @{</a:t>
            </a:r>
          </a:p>
          <a:p>
            <a:r>
              <a:rPr lang="en-GB" dirty="0"/>
              <a:t>                    Name = "</a:t>
            </a:r>
            <a:r>
              <a:rPr lang="en-GB" dirty="0" err="1"/>
              <a:t>TotalPhysicalMemory_GB</a:t>
            </a:r>
            <a:r>
              <a:rPr lang="en-GB" dirty="0"/>
              <a:t>"</a:t>
            </a:r>
          </a:p>
          <a:p>
            <a:r>
              <a:rPr lang="en-GB" dirty="0"/>
              <a:t>                    Expression = {</a:t>
            </a:r>
          </a:p>
          <a:p>
            <a:r>
              <a:rPr lang="en-GB" dirty="0"/>
              <a:t>                        [Math]::Round($_.</a:t>
            </a:r>
            <a:r>
              <a:rPr lang="en-GB" dirty="0" err="1"/>
              <a:t>TotalPhysicalMemory</a:t>
            </a:r>
            <a:r>
              <a:rPr lang="en-GB" dirty="0"/>
              <a:t> / 1GB, 2)</a:t>
            </a:r>
          </a:p>
          <a:p>
            <a:r>
              <a:rPr lang="en-GB" dirty="0"/>
              <a:t>                    }</a:t>
            </a:r>
          </a:p>
          <a:p>
            <a:r>
              <a:rPr lang="en-GB" dirty="0"/>
              <a:t>                } |</a:t>
            </a:r>
          </a:p>
          <a:p>
            <a:r>
              <a:rPr lang="en-GB" dirty="0"/>
              <a:t>                Format-List</a:t>
            </a:r>
          </a:p>
          <a:p>
            <a:r>
              <a:rPr lang="en-GB" dirty="0"/>
              <a:t>            Read-Host "Press Enter to continue"</a:t>
            </a:r>
          </a:p>
          <a:p>
            <a:r>
              <a:rPr lang="en-GB" dirty="0"/>
              <a:t>        }</a:t>
            </a:r>
          </a:p>
          <a:p>
            <a:endParaRPr lang="en-GB" dirty="0"/>
          </a:p>
          <a:p>
            <a:r>
              <a:rPr lang="en-GB" dirty="0"/>
              <a:t>        "5" {</a:t>
            </a:r>
          </a:p>
          <a:p>
            <a:r>
              <a:rPr lang="en-GB" dirty="0"/>
              <a:t>            Write-Host "`</a:t>
            </a:r>
            <a:r>
              <a:rPr lang="en-GB" dirty="0" err="1"/>
              <a:t>nNetwork</a:t>
            </a:r>
            <a:r>
              <a:rPr lang="en-GB" dirty="0"/>
              <a:t> IP address:"</a:t>
            </a:r>
          </a:p>
          <a:p>
            <a:r>
              <a:rPr lang="en-GB" dirty="0"/>
              <a:t>            Get-</a:t>
            </a:r>
            <a:r>
              <a:rPr lang="en-GB" dirty="0" err="1"/>
              <a:t>NetIPAddress</a:t>
            </a:r>
            <a:r>
              <a:rPr lang="en-GB" dirty="0"/>
              <a:t> |</a:t>
            </a:r>
          </a:p>
          <a:p>
            <a:r>
              <a:rPr lang="en-GB" dirty="0"/>
              <a:t>                Where-Object {</a:t>
            </a:r>
          </a:p>
          <a:p>
            <a:r>
              <a:rPr lang="en-GB" dirty="0"/>
              <a:t>                    $_.</a:t>
            </a:r>
            <a:r>
              <a:rPr lang="en-GB" dirty="0" err="1"/>
              <a:t>AddressFamily</a:t>
            </a:r>
            <a:r>
              <a:rPr lang="en-GB" dirty="0"/>
              <a:t> -</a:t>
            </a:r>
            <a:r>
              <a:rPr lang="en-GB" dirty="0" err="1"/>
              <a:t>eq</a:t>
            </a:r>
            <a:r>
              <a:rPr lang="en-GB" dirty="0"/>
              <a:t> "IPv4" -and $_.</a:t>
            </a:r>
            <a:r>
              <a:rPr lang="en-GB" dirty="0" err="1"/>
              <a:t>IPAddress</a:t>
            </a:r>
            <a:r>
              <a:rPr lang="en-GB" dirty="0"/>
              <a:t> -</a:t>
            </a:r>
            <a:r>
              <a:rPr lang="en-GB" dirty="0" err="1"/>
              <a:t>notlike</a:t>
            </a:r>
            <a:r>
              <a:rPr lang="en-GB" dirty="0"/>
              <a:t> "169.*"</a:t>
            </a:r>
          </a:p>
          <a:p>
            <a:r>
              <a:rPr lang="en-GB" dirty="0"/>
              <a:t>                } |</a:t>
            </a:r>
          </a:p>
          <a:p>
            <a:r>
              <a:rPr lang="en-GB" dirty="0"/>
              <a:t>                Select-Object </a:t>
            </a:r>
            <a:r>
              <a:rPr lang="en-GB" dirty="0" err="1"/>
              <a:t>IPAddress</a:t>
            </a:r>
            <a:r>
              <a:rPr lang="en-GB" dirty="0"/>
              <a:t>, </a:t>
            </a:r>
            <a:r>
              <a:rPr lang="en-GB" dirty="0" err="1"/>
              <a:t>InterfaceAlias</a:t>
            </a:r>
            <a:r>
              <a:rPr lang="en-GB" dirty="0"/>
              <a:t> |</a:t>
            </a:r>
          </a:p>
          <a:p>
            <a:r>
              <a:rPr lang="en-GB" dirty="0"/>
              <a:t>                Format-Table -</a:t>
            </a:r>
            <a:r>
              <a:rPr lang="en-GB" dirty="0" err="1"/>
              <a:t>AutoSize</a:t>
            </a:r>
            <a:endParaRPr lang="en-GB" dirty="0"/>
          </a:p>
          <a:p>
            <a:r>
              <a:rPr lang="en-GB" dirty="0"/>
              <a:t>            Read-Host "Press Enter to continue"</a:t>
            </a:r>
          </a:p>
          <a:p>
            <a:r>
              <a:rPr lang="en-GB" dirty="0"/>
              <a:t>        }</a:t>
            </a:r>
          </a:p>
          <a:p>
            <a:endParaRPr lang="en-GB" dirty="0"/>
          </a:p>
          <a:p>
            <a:r>
              <a:rPr lang="en-GB" dirty="0"/>
              <a:t>        "6" {</a:t>
            </a:r>
          </a:p>
          <a:p>
            <a:r>
              <a:rPr lang="en-GB" dirty="0"/>
              <a:t>            Write-Host "`</a:t>
            </a:r>
            <a:r>
              <a:rPr lang="en-GB" dirty="0" err="1"/>
              <a:t>nDisk</a:t>
            </a:r>
            <a:r>
              <a:rPr lang="en-GB" dirty="0"/>
              <a:t> usage:"</a:t>
            </a:r>
          </a:p>
          <a:p>
            <a:r>
              <a:rPr lang="en-GB" dirty="0"/>
              <a:t>            Get-</a:t>
            </a:r>
            <a:r>
              <a:rPr lang="en-GB" dirty="0" err="1"/>
              <a:t>PSDrive</a:t>
            </a:r>
            <a:r>
              <a:rPr lang="en-GB" dirty="0"/>
              <a:t> -</a:t>
            </a:r>
            <a:r>
              <a:rPr lang="en-GB" dirty="0" err="1"/>
              <a:t>PSProvider</a:t>
            </a:r>
            <a:r>
              <a:rPr lang="en-GB" dirty="0"/>
              <a:t> </a:t>
            </a:r>
            <a:r>
              <a:rPr lang="en-GB" dirty="0" err="1"/>
              <a:t>FileSystem</a:t>
            </a:r>
            <a:r>
              <a:rPr lang="en-GB" dirty="0"/>
              <a:t> |</a:t>
            </a:r>
          </a:p>
          <a:p>
            <a:r>
              <a:rPr lang="en-GB" dirty="0"/>
              <a:t>                Select-Object `</a:t>
            </a:r>
          </a:p>
          <a:p>
            <a:r>
              <a:rPr lang="en-GB" dirty="0"/>
              <a:t>                    Name,</a:t>
            </a:r>
          </a:p>
          <a:p>
            <a:r>
              <a:rPr lang="en-GB" dirty="0"/>
              <a:t>                    @{Name="Used_GB"; Expression={[Math]::Round($_.Used / 1GB, 2)}},</a:t>
            </a:r>
          </a:p>
          <a:p>
            <a:r>
              <a:rPr lang="en-GB" dirty="0"/>
              <a:t>                    @{Name="Free_GB"; Expression={[Math]::Round($_.Free / 1GB, 2)}} |</a:t>
            </a:r>
          </a:p>
          <a:p>
            <a:r>
              <a:rPr lang="en-GB" dirty="0"/>
              <a:t>                Format-Table -</a:t>
            </a:r>
            <a:r>
              <a:rPr lang="en-GB" dirty="0" err="1"/>
              <a:t>AutoSize</a:t>
            </a:r>
            <a:endParaRPr lang="en-GB" dirty="0"/>
          </a:p>
          <a:p>
            <a:r>
              <a:rPr lang="en-GB" dirty="0"/>
              <a:t>            Read-Host "Press Enter to continue"</a:t>
            </a:r>
          </a:p>
          <a:p>
            <a:r>
              <a:rPr lang="en-GB" dirty="0"/>
              <a:t>        }</a:t>
            </a:r>
          </a:p>
          <a:p>
            <a:endParaRPr lang="en-GB" dirty="0"/>
          </a:p>
          <a:p>
            <a:r>
              <a:rPr lang="en-GB" dirty="0"/>
              <a:t>        "7" {</a:t>
            </a:r>
          </a:p>
          <a:p>
            <a:r>
              <a:rPr lang="en-GB" dirty="0"/>
              <a:t>            Write-Host "Exiting menu..."</a:t>
            </a:r>
          </a:p>
          <a:p>
            <a:r>
              <a:rPr lang="en-GB" dirty="0"/>
              <a:t>        }</a:t>
            </a:r>
          </a:p>
          <a:p>
            <a:endParaRPr lang="en-GB" dirty="0"/>
          </a:p>
          <a:p>
            <a:r>
              <a:rPr lang="en-GB" dirty="0"/>
              <a:t>        Default {</a:t>
            </a:r>
          </a:p>
          <a:p>
            <a:r>
              <a:rPr lang="en-GB" dirty="0"/>
              <a:t>            Write-Host "`</a:t>
            </a:r>
            <a:r>
              <a:rPr lang="en-GB" dirty="0" err="1"/>
              <a:t>nInvalid</a:t>
            </a:r>
            <a:r>
              <a:rPr lang="en-GB" dirty="0"/>
              <a:t> option. Please try again." -</a:t>
            </a:r>
            <a:r>
              <a:rPr lang="en-GB" dirty="0" err="1"/>
              <a:t>ForegroundColor</a:t>
            </a:r>
            <a:r>
              <a:rPr lang="en-GB" dirty="0"/>
              <a:t> Red</a:t>
            </a:r>
          </a:p>
          <a:p>
            <a:r>
              <a:rPr lang="en-GB" dirty="0"/>
              <a:t>            Read-Host "`</a:t>
            </a:r>
            <a:r>
              <a:rPr lang="en-GB" dirty="0" err="1"/>
              <a:t>nPress</a:t>
            </a:r>
            <a:r>
              <a:rPr lang="en-GB" dirty="0"/>
              <a:t> Enter to continue"</a:t>
            </a:r>
          </a:p>
          <a:p>
            <a:r>
              <a:rPr lang="en-GB" dirty="0"/>
              <a:t>        }</a:t>
            </a:r>
          </a:p>
          <a:p>
            <a:r>
              <a:rPr lang="en-GB" dirty="0"/>
              <a:t>    }</a:t>
            </a:r>
          </a:p>
          <a:p>
            <a:endParaRPr lang="en-GB" dirty="0"/>
          </a:p>
          <a:p>
            <a:r>
              <a:rPr lang="en-GB" dirty="0"/>
              <a:t>} while ($choice -ne "7")</a:t>
            </a:r>
          </a:p>
        </p:txBody>
      </p:sp>
      <p:sp>
        <p:nvSpPr>
          <p:cNvPr id="4" name="Slide Number Placeholder 3"/>
          <p:cNvSpPr>
            <a:spLocks noGrp="1"/>
          </p:cNvSpPr>
          <p:nvPr>
            <p:ph type="sldNum" sz="quarter" idx="5"/>
          </p:nvPr>
        </p:nvSpPr>
        <p:spPr/>
        <p:txBody>
          <a:bodyPr/>
          <a:lstStyle/>
          <a:p>
            <a:fld id="{FB37C982-8B5E-41C8-9C3C-7DDDA082ABA8}" type="slidenum">
              <a:rPr lang="en-GB" smtClean="0"/>
              <a:t>35</a:t>
            </a:fld>
            <a:endParaRPr lang="en-GB"/>
          </a:p>
        </p:txBody>
      </p:sp>
    </p:spTree>
    <p:extLst>
      <p:ext uri="{BB962C8B-B14F-4D97-AF65-F5344CB8AC3E}">
        <p14:creationId xmlns:p14="http://schemas.microsoft.com/office/powerpoint/2010/main" val="135806998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b="0" dirty="0">
              <a:solidFill>
                <a:srgbClr val="569CD6"/>
              </a:solidFill>
              <a:effectLst/>
              <a:latin typeface="Consolas" panose="020B0609020204030204" pitchFamily="49" charset="0"/>
            </a:endParaRPr>
          </a:p>
          <a:p>
            <a:r>
              <a:rPr lang="en-GB" b="0" dirty="0">
                <a:solidFill>
                  <a:srgbClr val="569CD6"/>
                </a:solidFill>
                <a:effectLst/>
                <a:latin typeface="Consolas" panose="020B0609020204030204" pitchFamily="49" charset="0"/>
              </a:rPr>
              <a:t>function </a:t>
            </a:r>
            <a:r>
              <a:rPr lang="en-GB" b="0" dirty="0" err="1">
                <a:solidFill>
                  <a:srgbClr val="569CD6"/>
                </a:solidFill>
                <a:effectLst/>
                <a:latin typeface="Consolas" panose="020B0609020204030204" pitchFamily="49" charset="0"/>
              </a:rPr>
              <a:t>UserLogin</a:t>
            </a:r>
            <a:r>
              <a:rPr lang="en-GB" b="0" dirty="0">
                <a:solidFill>
                  <a:srgbClr val="569CD6"/>
                </a:solidFill>
                <a:effectLst/>
                <a:latin typeface="Consolas" panose="020B0609020204030204" pitchFamily="49" charset="0"/>
              </a:rPr>
              <a:t> {</a:t>
            </a:r>
          </a:p>
          <a:p>
            <a:r>
              <a:rPr lang="en-GB" b="0" dirty="0">
                <a:solidFill>
                  <a:srgbClr val="569CD6"/>
                </a:solidFill>
                <a:effectLst/>
                <a:latin typeface="Consolas" panose="020B0609020204030204" pitchFamily="49" charset="0"/>
              </a:rPr>
              <a:t>    Clear-Host</a:t>
            </a:r>
          </a:p>
          <a:p>
            <a:r>
              <a:rPr lang="en-GB" b="0" dirty="0">
                <a:solidFill>
                  <a:srgbClr val="569CD6"/>
                </a:solidFill>
                <a:effectLst/>
                <a:latin typeface="Consolas" panose="020B0609020204030204" pitchFamily="49" charset="0"/>
              </a:rPr>
              <a:t>	echo "`</a:t>
            </a:r>
            <a:r>
              <a:rPr lang="en-GB" b="0" dirty="0" err="1">
                <a:solidFill>
                  <a:srgbClr val="569CD6"/>
                </a:solidFill>
                <a:effectLst/>
                <a:latin typeface="Consolas" panose="020B0609020204030204" pitchFamily="49" charset="0"/>
              </a:rPr>
              <a:t>nSystem</a:t>
            </a:r>
            <a:r>
              <a:rPr lang="en-GB" b="0" dirty="0">
                <a:solidFill>
                  <a:srgbClr val="569CD6"/>
                </a:solidFill>
                <a:effectLst/>
                <a:latin typeface="Consolas" panose="020B0609020204030204" pitchFamily="49" charset="0"/>
              </a:rPr>
              <a:t> Login:"</a:t>
            </a:r>
          </a:p>
          <a:p>
            <a:r>
              <a:rPr lang="en-GB" b="0" dirty="0">
                <a:solidFill>
                  <a:srgbClr val="569CD6"/>
                </a:solidFill>
                <a:effectLst/>
                <a:latin typeface="Consolas" panose="020B0609020204030204" pitchFamily="49" charset="0"/>
              </a:rPr>
              <a:t>	echo "-------------"</a:t>
            </a:r>
          </a:p>
          <a:p>
            <a:r>
              <a:rPr lang="en-GB" b="0" dirty="0">
                <a:solidFill>
                  <a:srgbClr val="569CD6"/>
                </a:solidFill>
                <a:effectLst/>
                <a:latin typeface="Consolas" panose="020B0609020204030204" pitchFamily="49" charset="0"/>
              </a:rPr>
              <a:t>    $</a:t>
            </a:r>
            <a:r>
              <a:rPr lang="en-GB" b="0" dirty="0" err="1">
                <a:solidFill>
                  <a:srgbClr val="569CD6"/>
                </a:solidFill>
                <a:effectLst/>
                <a:latin typeface="Consolas" panose="020B0609020204030204" pitchFamily="49" charset="0"/>
              </a:rPr>
              <a:t>UserName</a:t>
            </a:r>
            <a:r>
              <a:rPr lang="en-GB" b="0" dirty="0">
                <a:solidFill>
                  <a:srgbClr val="569CD6"/>
                </a:solidFill>
                <a:effectLst/>
                <a:latin typeface="Consolas" panose="020B0609020204030204" pitchFamily="49" charset="0"/>
              </a:rPr>
              <a:t> = Read-Host "Enter Username"</a:t>
            </a:r>
          </a:p>
          <a:p>
            <a:r>
              <a:rPr lang="en-GB" b="0" dirty="0">
                <a:solidFill>
                  <a:srgbClr val="569CD6"/>
                </a:solidFill>
                <a:effectLst/>
                <a:latin typeface="Consolas" panose="020B0609020204030204" pitchFamily="49" charset="0"/>
              </a:rPr>
              <a:t>    Write-Output "User: $</a:t>
            </a:r>
            <a:r>
              <a:rPr lang="en-GB" b="0" dirty="0" err="1">
                <a:solidFill>
                  <a:srgbClr val="569CD6"/>
                </a:solidFill>
                <a:effectLst/>
                <a:latin typeface="Consolas" panose="020B0609020204030204" pitchFamily="49" charset="0"/>
              </a:rPr>
              <a:t>UserName</a:t>
            </a:r>
            <a:r>
              <a:rPr lang="en-GB" b="0" dirty="0">
                <a:solidFill>
                  <a:srgbClr val="569CD6"/>
                </a:solidFill>
                <a:effectLst/>
                <a:latin typeface="Consolas" panose="020B0609020204030204" pitchFamily="49" charset="0"/>
              </a:rPr>
              <a:t>"</a:t>
            </a:r>
          </a:p>
          <a:p>
            <a:r>
              <a:rPr lang="en-GB" b="0" dirty="0">
                <a:solidFill>
                  <a:srgbClr val="569CD6"/>
                </a:solidFill>
                <a:effectLst/>
                <a:latin typeface="Consolas" panose="020B0609020204030204" pitchFamily="49" charset="0"/>
              </a:rPr>
              <a:t>    Write-Output "Log-in Success."</a:t>
            </a:r>
          </a:p>
          <a:p>
            <a:r>
              <a:rPr lang="en-GB" b="0" dirty="0">
                <a:solidFill>
                  <a:srgbClr val="569CD6"/>
                </a:solidFill>
                <a:effectLst/>
                <a:latin typeface="Consolas" panose="020B0609020204030204" pitchFamily="49" charset="0"/>
              </a:rPr>
              <a:t>	Write-Host ""</a:t>
            </a:r>
          </a:p>
          <a:p>
            <a:r>
              <a:rPr lang="en-GB" b="0" dirty="0">
                <a:solidFill>
                  <a:srgbClr val="569CD6"/>
                </a:solidFill>
                <a:effectLst/>
                <a:latin typeface="Consolas" panose="020B0609020204030204" pitchFamily="49" charset="0"/>
              </a:rPr>
              <a:t>}</a:t>
            </a:r>
          </a:p>
          <a:p>
            <a:endParaRPr lang="en-GB" b="0" dirty="0">
              <a:solidFill>
                <a:srgbClr val="569CD6"/>
              </a:solidFill>
              <a:effectLst/>
              <a:latin typeface="Consolas" panose="020B0609020204030204" pitchFamily="49" charset="0"/>
            </a:endParaRPr>
          </a:p>
          <a:p>
            <a:r>
              <a:rPr lang="en-GB" b="0" dirty="0" err="1">
                <a:solidFill>
                  <a:srgbClr val="569CD6"/>
                </a:solidFill>
                <a:effectLst/>
                <a:latin typeface="Consolas" panose="020B0609020204030204" pitchFamily="49" charset="0"/>
              </a:rPr>
              <a:t>UserLogin</a:t>
            </a:r>
            <a:endParaRPr lang="en-GB" b="0" dirty="0">
              <a:solidFill>
                <a:srgbClr val="569CD6"/>
              </a:solidFill>
              <a:effectLst/>
              <a:latin typeface="Consolas" panose="020B0609020204030204" pitchFamily="49" charset="0"/>
            </a:endParaRPr>
          </a:p>
          <a:p>
            <a:endParaRPr lang="en-US" sz="1000" b="0" dirty="0">
              <a:solidFill>
                <a:srgbClr val="DCDCAA"/>
              </a:solidFill>
              <a:effectLst/>
              <a:latin typeface="Consolas" panose="020B0609020204030204" pitchFamily="49" charset="0"/>
            </a:endParaRPr>
          </a:p>
          <a:p>
            <a:pPr marL="0" marR="0" lvl="0" indent="0" algn="l" defTabSz="914400" rtl="0" eaLnBrk="1" fontAlgn="base" latinLnBrk="0" hangingPunct="1">
              <a:lnSpc>
                <a:spcPct val="100000"/>
              </a:lnSpc>
              <a:spcBef>
                <a:spcPts val="0"/>
              </a:spcBef>
              <a:spcAft>
                <a:spcPts val="0"/>
              </a:spcAft>
              <a:buClrTx/>
              <a:buSzTx/>
              <a:buFont typeface="Arial" panose="020B0604020202020204" pitchFamily="34" charset="0"/>
              <a:buNone/>
              <a:tabLst/>
              <a:defRPr/>
            </a:pPr>
            <a:r>
              <a:rPr lang="en-US" sz="1000" b="0" dirty="0">
                <a:solidFill>
                  <a:srgbClr val="DCDCAA"/>
                </a:solidFill>
                <a:effectLst/>
                <a:latin typeface="Consolas" panose="020B0609020204030204" pitchFamily="49" charset="0"/>
              </a:rPr>
              <a:t>Notes:</a:t>
            </a:r>
          </a:p>
          <a:p>
            <a:pPr marL="0" marR="0" lvl="0" indent="0" algn="l" defTabSz="914400" rtl="0" eaLnBrk="1" fontAlgn="base" latinLnBrk="0" hangingPunct="1">
              <a:lnSpc>
                <a:spcPct val="100000"/>
              </a:lnSpc>
              <a:spcBef>
                <a:spcPts val="0"/>
              </a:spcBef>
              <a:spcAft>
                <a:spcPts val="0"/>
              </a:spcAft>
              <a:buClrTx/>
              <a:buSzTx/>
              <a:buFont typeface="Arial" panose="020B0604020202020204" pitchFamily="34" charset="0"/>
              <a:buNone/>
              <a:tabLst/>
              <a:defRPr/>
            </a:pPr>
            <a:r>
              <a:rPr lang="en-US" sz="1000" b="0" dirty="0">
                <a:solidFill>
                  <a:srgbClr val="DCDCAA"/>
                </a:solidFill>
                <a:effectLst/>
                <a:latin typeface="Consolas" panose="020B0609020204030204" pitchFamily="49" charset="0"/>
              </a:rPr>
              <a:t>Write-Host</a:t>
            </a:r>
            <a:r>
              <a:rPr lang="en-US" sz="1000" b="0" dirty="0">
                <a:solidFill>
                  <a:srgbClr val="CCCCCC"/>
                </a:solidFill>
                <a:effectLst/>
                <a:latin typeface="Consolas" panose="020B0609020204030204" pitchFamily="49" charset="0"/>
              </a:rPr>
              <a:t> (</a:t>
            </a:r>
            <a:r>
              <a:rPr lang="en-US" sz="1000" b="0" dirty="0">
                <a:solidFill>
                  <a:srgbClr val="CE9178"/>
                </a:solidFill>
                <a:effectLst/>
                <a:latin typeface="Consolas" panose="020B0609020204030204" pitchFamily="49" charset="0"/>
              </a:rPr>
              <a:t>"</a:t>
            </a:r>
            <a:r>
              <a:rPr lang="en-US" sz="1000" b="0" dirty="0">
                <a:solidFill>
                  <a:srgbClr val="569CD6"/>
                </a:solidFill>
                <a:effectLst/>
                <a:latin typeface="Consolas" panose="020B0609020204030204" pitchFamily="49" charset="0"/>
              </a:rPr>
              <a:t>$(</a:t>
            </a:r>
            <a:r>
              <a:rPr lang="en-US" sz="1000" b="0" dirty="0">
                <a:solidFill>
                  <a:srgbClr val="D4D4D4"/>
                </a:solidFill>
                <a:effectLst/>
                <a:latin typeface="Consolas" panose="020B0609020204030204" pitchFamily="49" charset="0"/>
              </a:rPr>
              <a:t>[</a:t>
            </a:r>
            <a:r>
              <a:rPr lang="en-US" sz="1000" b="0" dirty="0">
                <a:solidFill>
                  <a:srgbClr val="569CD6"/>
                </a:solidFill>
                <a:effectLst/>
                <a:latin typeface="Consolas" panose="020B0609020204030204" pitchFamily="49" charset="0"/>
              </a:rPr>
              <a:t>char</a:t>
            </a:r>
            <a:r>
              <a:rPr lang="en-US" sz="1000" b="0" dirty="0">
                <a:solidFill>
                  <a:srgbClr val="D4D4D4"/>
                </a:solidFill>
                <a:effectLst/>
                <a:latin typeface="Consolas" panose="020B0609020204030204" pitchFamily="49" charset="0"/>
              </a:rPr>
              <a:t>]</a:t>
            </a:r>
            <a:r>
              <a:rPr lang="en-US" sz="1000" b="0" dirty="0">
                <a:solidFill>
                  <a:srgbClr val="B5CEA8"/>
                </a:solidFill>
                <a:effectLst/>
                <a:latin typeface="Consolas" panose="020B0609020204030204" pitchFamily="49" charset="0"/>
              </a:rPr>
              <a:t>27</a:t>
            </a:r>
            <a:r>
              <a:rPr lang="en-US" sz="1000" b="0" dirty="0">
                <a:solidFill>
                  <a:srgbClr val="569CD6"/>
                </a:solidFill>
                <a:effectLst/>
                <a:latin typeface="Consolas" panose="020B0609020204030204" pitchFamily="49" charset="0"/>
              </a:rPr>
              <a:t>)</a:t>
            </a:r>
            <a:r>
              <a:rPr lang="en-US" sz="1000" b="0" dirty="0">
                <a:solidFill>
                  <a:srgbClr val="CE9178"/>
                </a:solidFill>
                <a:effectLst/>
                <a:latin typeface="Consolas" panose="020B0609020204030204" pitchFamily="49" charset="0"/>
              </a:rPr>
              <a:t>[4mHello World</a:t>
            </a:r>
            <a:r>
              <a:rPr lang="en-US" sz="1000" b="0" dirty="0">
                <a:solidFill>
                  <a:srgbClr val="569CD6"/>
                </a:solidFill>
                <a:effectLst/>
                <a:latin typeface="Consolas" panose="020B0609020204030204" pitchFamily="49" charset="0"/>
              </a:rPr>
              <a:t>$(</a:t>
            </a:r>
            <a:r>
              <a:rPr lang="en-US" sz="1000" b="0" dirty="0">
                <a:solidFill>
                  <a:srgbClr val="D4D4D4"/>
                </a:solidFill>
                <a:effectLst/>
                <a:latin typeface="Consolas" panose="020B0609020204030204" pitchFamily="49" charset="0"/>
              </a:rPr>
              <a:t>[</a:t>
            </a:r>
            <a:r>
              <a:rPr lang="en-US" sz="1000" b="0" dirty="0">
                <a:solidFill>
                  <a:srgbClr val="569CD6"/>
                </a:solidFill>
                <a:effectLst/>
                <a:latin typeface="Consolas" panose="020B0609020204030204" pitchFamily="49" charset="0"/>
              </a:rPr>
              <a:t>char</a:t>
            </a:r>
            <a:r>
              <a:rPr lang="en-US" sz="1000" b="0" dirty="0">
                <a:solidFill>
                  <a:srgbClr val="D4D4D4"/>
                </a:solidFill>
                <a:effectLst/>
                <a:latin typeface="Consolas" panose="020B0609020204030204" pitchFamily="49" charset="0"/>
              </a:rPr>
              <a:t>]</a:t>
            </a:r>
            <a:r>
              <a:rPr lang="en-US" sz="1000" b="0" dirty="0">
                <a:solidFill>
                  <a:srgbClr val="B5CEA8"/>
                </a:solidFill>
                <a:effectLst/>
                <a:latin typeface="Consolas" panose="020B0609020204030204" pitchFamily="49" charset="0"/>
              </a:rPr>
              <a:t>27</a:t>
            </a:r>
            <a:r>
              <a:rPr lang="en-US" sz="1000" b="0" dirty="0">
                <a:solidFill>
                  <a:srgbClr val="569CD6"/>
                </a:solidFill>
                <a:effectLst/>
                <a:latin typeface="Consolas" panose="020B0609020204030204" pitchFamily="49" charset="0"/>
              </a:rPr>
              <a:t>)</a:t>
            </a:r>
            <a:r>
              <a:rPr lang="en-US" sz="1000" b="0" dirty="0">
                <a:solidFill>
                  <a:srgbClr val="CE9178"/>
                </a:solidFill>
                <a:effectLst/>
                <a:latin typeface="Consolas" panose="020B0609020204030204" pitchFamily="49" charset="0"/>
              </a:rPr>
              <a:t>[24m"</a:t>
            </a:r>
            <a:r>
              <a:rPr lang="en-US" sz="1000" b="0" dirty="0">
                <a:solidFill>
                  <a:srgbClr val="CCCCCC"/>
                </a:solidFill>
                <a:effectLst/>
                <a:latin typeface="Consolas" panose="020B0609020204030204" pitchFamily="49" charset="0"/>
              </a:rPr>
              <a:t>)</a:t>
            </a:r>
            <a:endParaRPr lang="en-US" sz="800" b="0" i="0" dirty="0">
              <a:solidFill>
                <a:srgbClr val="1C1C1C"/>
              </a:solidFill>
              <a:effectLst/>
              <a:latin typeface="Noto Sans" panose="020B0502040504020204" pitchFamily="34" charset="0"/>
            </a:endParaRPr>
          </a:p>
          <a:p>
            <a:pPr algn="l" fontAlgn="base">
              <a:buFont typeface="Arial" panose="020B0604020202020204" pitchFamily="34" charset="0"/>
              <a:buChar char="•"/>
            </a:pPr>
            <a:r>
              <a:rPr lang="en-US" sz="800" b="0" i="0" dirty="0">
                <a:solidFill>
                  <a:srgbClr val="1C1C1C"/>
                </a:solidFill>
                <a:effectLst/>
                <a:latin typeface="Noto Sans" panose="020B0502040504020204" pitchFamily="34" charset="0"/>
              </a:rPr>
              <a:t>&lt;Escape Character </a:t>
            </a:r>
            <a:r>
              <a:rPr lang="en-GB" sz="1000" b="0" i="0" dirty="0">
                <a:solidFill>
                  <a:srgbClr val="1C1C1C"/>
                </a:solidFill>
                <a:effectLst/>
                <a:latin typeface="Noto Mono"/>
              </a:rPr>
              <a:t>[char]27&gt; </a:t>
            </a:r>
            <a:r>
              <a:rPr lang="en-US" sz="800" b="0" i="0" dirty="0">
                <a:solidFill>
                  <a:srgbClr val="1C1C1C"/>
                </a:solidFill>
                <a:effectLst/>
                <a:latin typeface="Noto Sans" panose="020B0502040504020204" pitchFamily="34" charset="0"/>
              </a:rPr>
              <a:t>[4m = "Underline on"</a:t>
            </a:r>
          </a:p>
          <a:p>
            <a:pPr algn="l" fontAlgn="base">
              <a:buFont typeface="Arial" panose="020B0604020202020204" pitchFamily="34" charset="0"/>
              <a:buChar char="•"/>
            </a:pPr>
            <a:r>
              <a:rPr lang="en-US" sz="800" b="0" i="0" dirty="0">
                <a:solidFill>
                  <a:srgbClr val="1C1C1C"/>
                </a:solidFill>
                <a:effectLst/>
                <a:latin typeface="Noto Sans" panose="020B0502040504020204" pitchFamily="34" charset="0"/>
              </a:rPr>
              <a:t>&lt;Escape Character </a:t>
            </a:r>
            <a:r>
              <a:rPr lang="en-GB" sz="800" b="0" i="0" dirty="0">
                <a:solidFill>
                  <a:srgbClr val="1C1C1C"/>
                </a:solidFill>
                <a:effectLst/>
                <a:latin typeface="Noto Mono"/>
              </a:rPr>
              <a:t>[char]27</a:t>
            </a:r>
            <a:r>
              <a:rPr lang="en-US" sz="800" b="0" i="0" dirty="0">
                <a:solidFill>
                  <a:srgbClr val="1C1C1C"/>
                </a:solidFill>
                <a:effectLst/>
                <a:latin typeface="Noto Sans" panose="020B0502040504020204" pitchFamily="34" charset="0"/>
              </a:rPr>
              <a:t>&gt; [24m = "Underline off"</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2868223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100"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9088962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100"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242323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047B6AB-7E96-5FB6-3EE4-2FBBAEBB1B1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4843DD5-3D97-6444-1850-A906FE2D6DC6}"/>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881C4F93-BFC3-C336-0BC1-E9810DC547C0}"/>
              </a:ext>
            </a:extLst>
          </p:cNvPr>
          <p:cNvSpPr>
            <a:spLocks noGrp="1"/>
          </p:cNvSpPr>
          <p:nvPr>
            <p:ph type="body" idx="1"/>
          </p:nvPr>
        </p:nvSpPr>
        <p:spPr/>
        <p:txBody>
          <a:bodyPr/>
          <a:lstStyle/>
          <a:p>
            <a:r>
              <a:rPr lang="en-GB" dirty="0"/>
              <a:t># User Management Menu</a:t>
            </a:r>
          </a:p>
          <a:p>
            <a:endParaRPr lang="en-GB" dirty="0"/>
          </a:p>
          <a:p>
            <a:r>
              <a:rPr lang="en-GB" dirty="0"/>
              <a:t># Function to add a new user</a:t>
            </a:r>
          </a:p>
          <a:p>
            <a:r>
              <a:rPr lang="en-GB" dirty="0"/>
              <a:t>function Add-User {</a:t>
            </a:r>
          </a:p>
          <a:p>
            <a:r>
              <a:rPr lang="en-GB" dirty="0"/>
              <a:t>    param (</a:t>
            </a:r>
          </a:p>
          <a:p>
            <a:r>
              <a:rPr lang="en-GB" dirty="0"/>
              <a:t>        [string]$Username,</a:t>
            </a:r>
          </a:p>
          <a:p>
            <a:r>
              <a:rPr lang="en-GB" dirty="0"/>
              <a:t>        [string]$Password</a:t>
            </a:r>
          </a:p>
          <a:p>
            <a:r>
              <a:rPr lang="en-GB" dirty="0"/>
              <a:t>    )</a:t>
            </a:r>
          </a:p>
          <a:p>
            <a:r>
              <a:rPr lang="en-GB" dirty="0"/>
              <a:t>    New-</a:t>
            </a:r>
            <a:r>
              <a:rPr lang="en-GB" dirty="0" err="1"/>
              <a:t>LocalUser</a:t>
            </a:r>
            <a:r>
              <a:rPr lang="en-GB" dirty="0"/>
              <a:t> -Name $Username -Password (</a:t>
            </a:r>
            <a:r>
              <a:rPr lang="en-GB" dirty="0" err="1"/>
              <a:t>ConvertTo-SecureString</a:t>
            </a:r>
            <a:r>
              <a:rPr lang="en-GB" dirty="0"/>
              <a:t> $Password -</a:t>
            </a:r>
            <a:r>
              <a:rPr lang="en-GB" dirty="0" err="1"/>
              <a:t>AsPlainText</a:t>
            </a:r>
            <a:r>
              <a:rPr lang="en-GB" dirty="0"/>
              <a:t> -Force) -</a:t>
            </a:r>
            <a:r>
              <a:rPr lang="en-GB" dirty="0" err="1"/>
              <a:t>FullName</a:t>
            </a:r>
            <a:r>
              <a:rPr lang="en-GB" dirty="0"/>
              <a:t> $Username -Description "New User"</a:t>
            </a:r>
          </a:p>
          <a:p>
            <a:r>
              <a:rPr lang="en-GB" dirty="0"/>
              <a:t>    Write-Host "User $Username added successfully."</a:t>
            </a:r>
          </a:p>
          <a:p>
            <a:r>
              <a:rPr lang="en-GB" dirty="0"/>
              <a:t>}</a:t>
            </a:r>
          </a:p>
          <a:p>
            <a:endParaRPr lang="en-GB" dirty="0"/>
          </a:p>
          <a:p>
            <a:r>
              <a:rPr lang="en-GB" dirty="0"/>
              <a:t># Function to view all users</a:t>
            </a:r>
          </a:p>
          <a:p>
            <a:r>
              <a:rPr lang="en-GB" dirty="0"/>
              <a:t>function View-Users {</a:t>
            </a:r>
          </a:p>
          <a:p>
            <a:r>
              <a:rPr lang="en-GB" dirty="0"/>
              <a:t>    Get-</a:t>
            </a:r>
            <a:r>
              <a:rPr lang="en-GB" dirty="0" err="1"/>
              <a:t>LocalUser</a:t>
            </a:r>
            <a:r>
              <a:rPr lang="en-GB" dirty="0"/>
              <a:t> | Format-Table Name, </a:t>
            </a:r>
            <a:r>
              <a:rPr lang="en-GB" dirty="0" err="1"/>
              <a:t>FullName</a:t>
            </a:r>
            <a:r>
              <a:rPr lang="en-GB" dirty="0"/>
              <a:t>, Description</a:t>
            </a:r>
          </a:p>
          <a:p>
            <a:r>
              <a:rPr lang="en-GB" dirty="0"/>
              <a:t>}</a:t>
            </a:r>
          </a:p>
          <a:p>
            <a:endParaRPr lang="en-GB" dirty="0"/>
          </a:p>
          <a:p>
            <a:r>
              <a:rPr lang="en-GB" dirty="0"/>
              <a:t># Function to delete a user</a:t>
            </a:r>
          </a:p>
          <a:p>
            <a:r>
              <a:rPr lang="en-GB" dirty="0"/>
              <a:t>function Delete-User {</a:t>
            </a:r>
          </a:p>
          <a:p>
            <a:r>
              <a:rPr lang="en-GB" dirty="0"/>
              <a:t>    param (</a:t>
            </a:r>
          </a:p>
          <a:p>
            <a:r>
              <a:rPr lang="en-GB" dirty="0"/>
              <a:t>        [string]$Username</a:t>
            </a:r>
          </a:p>
          <a:p>
            <a:r>
              <a:rPr lang="en-GB" dirty="0"/>
              <a:t>    )</a:t>
            </a:r>
          </a:p>
          <a:p>
            <a:r>
              <a:rPr lang="en-GB" dirty="0"/>
              <a:t>    Remove-</a:t>
            </a:r>
            <a:r>
              <a:rPr lang="en-GB" dirty="0" err="1"/>
              <a:t>LocalUser</a:t>
            </a:r>
            <a:r>
              <a:rPr lang="en-GB" dirty="0"/>
              <a:t> -Name $Username</a:t>
            </a:r>
          </a:p>
          <a:p>
            <a:r>
              <a:rPr lang="en-GB" dirty="0"/>
              <a:t>    Write-Host "User $Username deleted successfully."</a:t>
            </a:r>
          </a:p>
          <a:p>
            <a:r>
              <a:rPr lang="en-GB" dirty="0"/>
              <a:t>}</a:t>
            </a:r>
          </a:p>
          <a:p>
            <a:endParaRPr lang="en-GB" dirty="0"/>
          </a:p>
          <a:p>
            <a:r>
              <a:rPr lang="en-GB" dirty="0"/>
              <a:t># Main menu</a:t>
            </a:r>
          </a:p>
          <a:p>
            <a:r>
              <a:rPr lang="en-GB" dirty="0"/>
              <a:t>function Show-Menu {</a:t>
            </a:r>
          </a:p>
          <a:p>
            <a:r>
              <a:rPr lang="en-GB" dirty="0"/>
              <a:t>    Write-Host "1. Add User"</a:t>
            </a:r>
          </a:p>
          <a:p>
            <a:r>
              <a:rPr lang="en-GB" dirty="0"/>
              <a:t>    Write-Host "2. View Users"</a:t>
            </a:r>
          </a:p>
          <a:p>
            <a:r>
              <a:rPr lang="en-GB" dirty="0"/>
              <a:t>    Write-Host "3. Delete User"</a:t>
            </a:r>
          </a:p>
          <a:p>
            <a:r>
              <a:rPr lang="en-GB" dirty="0"/>
              <a:t>    Write-Host "4. Exit"</a:t>
            </a:r>
          </a:p>
          <a:p>
            <a:r>
              <a:rPr lang="en-GB" dirty="0"/>
              <a:t>}</a:t>
            </a:r>
          </a:p>
          <a:p>
            <a:endParaRPr lang="en-GB" dirty="0"/>
          </a:p>
          <a:p>
            <a:r>
              <a:rPr lang="en-GB" dirty="0"/>
              <a:t># Main script</a:t>
            </a:r>
          </a:p>
          <a:p>
            <a:r>
              <a:rPr lang="en-GB" dirty="0"/>
              <a:t>do {</a:t>
            </a:r>
          </a:p>
          <a:p>
            <a:r>
              <a:rPr lang="en-GB" dirty="0"/>
              <a:t>    Show-Menu</a:t>
            </a:r>
          </a:p>
          <a:p>
            <a:r>
              <a:rPr lang="en-GB" dirty="0"/>
              <a:t>    $choice = Read-Host "Enter your choice"</a:t>
            </a:r>
          </a:p>
          <a:p>
            <a:r>
              <a:rPr lang="en-GB" dirty="0"/>
              <a:t>    switch ($choice) {</a:t>
            </a:r>
          </a:p>
          <a:p>
            <a:r>
              <a:rPr lang="en-GB" dirty="0"/>
              <a:t>        1 {</a:t>
            </a:r>
          </a:p>
          <a:p>
            <a:r>
              <a:rPr lang="en-GB" dirty="0"/>
              <a:t>            $username = Read-Host "Enter username"</a:t>
            </a:r>
          </a:p>
          <a:p>
            <a:r>
              <a:rPr lang="en-GB" dirty="0"/>
              <a:t>            $password = Read-Host "Enter password" -</a:t>
            </a:r>
            <a:r>
              <a:rPr lang="en-GB" dirty="0" err="1"/>
              <a:t>AsSecureString</a:t>
            </a:r>
            <a:endParaRPr lang="en-GB" dirty="0"/>
          </a:p>
          <a:p>
            <a:r>
              <a:rPr lang="en-GB" dirty="0"/>
              <a:t>            Add-User -Username $username -Password $password</a:t>
            </a:r>
          </a:p>
          <a:p>
            <a:r>
              <a:rPr lang="en-GB" dirty="0"/>
              <a:t>        }</a:t>
            </a:r>
          </a:p>
          <a:p>
            <a:r>
              <a:rPr lang="en-GB" dirty="0"/>
              <a:t>        2 {</a:t>
            </a:r>
          </a:p>
          <a:p>
            <a:r>
              <a:rPr lang="en-GB" dirty="0"/>
              <a:t>            View-Users</a:t>
            </a:r>
          </a:p>
          <a:p>
            <a:r>
              <a:rPr lang="en-GB" dirty="0"/>
              <a:t>        }</a:t>
            </a:r>
          </a:p>
          <a:p>
            <a:r>
              <a:rPr lang="en-GB" dirty="0"/>
              <a:t>        3 {</a:t>
            </a:r>
          </a:p>
          <a:p>
            <a:r>
              <a:rPr lang="en-GB" dirty="0"/>
              <a:t>            $username = Read-Host "Enter username to delete"</a:t>
            </a:r>
          </a:p>
          <a:p>
            <a:r>
              <a:rPr lang="en-GB" dirty="0"/>
              <a:t>            Delete-User -Username $username</a:t>
            </a:r>
          </a:p>
          <a:p>
            <a:r>
              <a:rPr lang="en-GB" dirty="0"/>
              <a:t>        }</a:t>
            </a:r>
          </a:p>
          <a:p>
            <a:r>
              <a:rPr lang="en-GB" dirty="0"/>
              <a:t>        4 {</a:t>
            </a:r>
          </a:p>
          <a:p>
            <a:r>
              <a:rPr lang="en-GB" dirty="0"/>
              <a:t>            Write-Host "Exiting..."</a:t>
            </a:r>
          </a:p>
          <a:p>
            <a:r>
              <a:rPr lang="en-GB" dirty="0"/>
              <a:t>            break</a:t>
            </a:r>
          </a:p>
          <a:p>
            <a:r>
              <a:rPr lang="en-GB" dirty="0"/>
              <a:t>        }</a:t>
            </a:r>
          </a:p>
          <a:p>
            <a:r>
              <a:rPr lang="en-GB" dirty="0"/>
              <a:t>        default {</a:t>
            </a:r>
          </a:p>
          <a:p>
            <a:r>
              <a:rPr lang="en-GB" dirty="0"/>
              <a:t>            Write-Host "Invalid choice. Please try again."</a:t>
            </a:r>
          </a:p>
          <a:p>
            <a:r>
              <a:rPr lang="en-GB" dirty="0"/>
              <a:t>        }</a:t>
            </a:r>
          </a:p>
          <a:p>
            <a:r>
              <a:rPr lang="en-GB" dirty="0"/>
              <a:t>    }</a:t>
            </a:r>
          </a:p>
          <a:p>
            <a:r>
              <a:rPr lang="en-GB" dirty="0"/>
              <a:t>} while ($choice -ne 4)</a:t>
            </a:r>
          </a:p>
          <a:p>
            <a:endParaRPr lang="en-GB" dirty="0"/>
          </a:p>
        </p:txBody>
      </p:sp>
      <p:sp>
        <p:nvSpPr>
          <p:cNvPr id="4" name="Slide Number Placeholder 3">
            <a:extLst>
              <a:ext uri="{FF2B5EF4-FFF2-40B4-BE49-F238E27FC236}">
                <a16:creationId xmlns:a16="http://schemas.microsoft.com/office/drawing/2014/main" id="{32AC2898-9189-55C3-48A0-9F2A6805A8B5}"/>
              </a:ext>
            </a:extLst>
          </p:cNvPr>
          <p:cNvSpPr>
            <a:spLocks noGrp="1"/>
          </p:cNvSpPr>
          <p:nvPr>
            <p:ph type="sldNum" sz="quarter" idx="5"/>
          </p:nvPr>
        </p:nvSpPr>
        <p:spPr/>
        <p:txBody>
          <a:bodyPr/>
          <a:lstStyle/>
          <a:p>
            <a:fld id="{FB37C982-8B5E-41C8-9C3C-7DDDA082ABA8}" type="slidenum">
              <a:rPr lang="en-GB" smtClean="0"/>
              <a:t>39</a:t>
            </a:fld>
            <a:endParaRPr lang="en-GB"/>
          </a:p>
        </p:txBody>
      </p:sp>
    </p:spTree>
    <p:extLst>
      <p:ext uri="{BB962C8B-B14F-4D97-AF65-F5344CB8AC3E}">
        <p14:creationId xmlns:p14="http://schemas.microsoft.com/office/powerpoint/2010/main" val="414312296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 PS Back-up script</a:t>
            </a:r>
          </a:p>
          <a:p>
            <a:endParaRPr lang="en-GB" dirty="0"/>
          </a:p>
          <a:p>
            <a:r>
              <a:rPr lang="en-GB" dirty="0"/>
              <a:t># Define the source &amp; backup directories</a:t>
            </a:r>
          </a:p>
          <a:p>
            <a:r>
              <a:rPr lang="en-GB" dirty="0"/>
              <a:t>$</a:t>
            </a:r>
            <a:r>
              <a:rPr lang="en-GB" dirty="0" err="1"/>
              <a:t>sourcePath</a:t>
            </a:r>
            <a:r>
              <a:rPr lang="en-GB" dirty="0"/>
              <a:t> = "$</a:t>
            </a:r>
            <a:r>
              <a:rPr lang="en-GB" dirty="0" err="1"/>
              <a:t>env:USERPROFILE</a:t>
            </a:r>
            <a:r>
              <a:rPr lang="en-GB" dirty="0"/>
              <a:t>\Documents"</a:t>
            </a:r>
          </a:p>
          <a:p>
            <a:r>
              <a:rPr lang="en-GB" dirty="0"/>
              <a:t>$</a:t>
            </a:r>
            <a:r>
              <a:rPr lang="en-GB" dirty="0" err="1"/>
              <a:t>backupPath</a:t>
            </a:r>
            <a:r>
              <a:rPr lang="en-GB" dirty="0"/>
              <a:t> = "$</a:t>
            </a:r>
            <a:r>
              <a:rPr lang="en-GB" dirty="0" err="1"/>
              <a:t>env:USERPROFILE</a:t>
            </a:r>
            <a:r>
              <a:rPr lang="en-GB" dirty="0"/>
              <a:t>\Backup\</a:t>
            </a:r>
            <a:r>
              <a:rPr lang="en-GB" dirty="0" err="1"/>
              <a:t>DocumentsBackup</a:t>
            </a:r>
            <a:r>
              <a:rPr lang="en-GB" dirty="0"/>
              <a:t>_$(Get-Date -Format '</a:t>
            </a:r>
            <a:r>
              <a:rPr lang="en-GB" dirty="0" err="1"/>
              <a:t>yyyyMMdd_HHmmss</a:t>
            </a:r>
            <a:r>
              <a:rPr lang="en-GB" dirty="0"/>
              <a:t>')"</a:t>
            </a:r>
          </a:p>
          <a:p>
            <a:endParaRPr lang="en-GB" dirty="0"/>
          </a:p>
          <a:p>
            <a:r>
              <a:rPr lang="en-GB" dirty="0"/>
              <a:t># Create the backup directory</a:t>
            </a:r>
          </a:p>
          <a:p>
            <a:r>
              <a:rPr lang="en-GB" dirty="0"/>
              <a:t>New-Item -ItemType Directory -Path $</a:t>
            </a:r>
            <a:r>
              <a:rPr lang="en-GB" dirty="0" err="1"/>
              <a:t>backupPath</a:t>
            </a:r>
            <a:endParaRPr lang="en-GB" dirty="0"/>
          </a:p>
          <a:p>
            <a:endParaRPr lang="en-GB" dirty="0"/>
          </a:p>
          <a:p>
            <a:r>
              <a:rPr lang="en-GB" dirty="0"/>
              <a:t># Copy all files &amp; folders  to the backup directory</a:t>
            </a:r>
          </a:p>
          <a:p>
            <a:r>
              <a:rPr lang="en-GB" dirty="0"/>
              <a:t>Copy-Item -Path $</a:t>
            </a:r>
            <a:r>
              <a:rPr lang="en-GB" dirty="0" err="1"/>
              <a:t>sourcePath</a:t>
            </a:r>
            <a:r>
              <a:rPr lang="en-GB" dirty="0"/>
              <a:t>\* -Destination $</a:t>
            </a:r>
            <a:r>
              <a:rPr lang="en-GB" dirty="0" err="1"/>
              <a:t>backupPath</a:t>
            </a:r>
            <a:r>
              <a:rPr lang="en-GB" dirty="0"/>
              <a:t> -Recurse</a:t>
            </a:r>
          </a:p>
          <a:p>
            <a:endParaRPr lang="en-GB" dirty="0"/>
          </a:p>
          <a:p>
            <a:r>
              <a:rPr lang="en-GB" dirty="0"/>
              <a:t>Write-Host "Backup completed successfully. Copied to $</a:t>
            </a:r>
            <a:r>
              <a:rPr lang="en-GB" dirty="0" err="1"/>
              <a:t>backupPath</a:t>
            </a:r>
            <a:r>
              <a:rPr lang="en-GB" dirty="0"/>
              <a:t>"</a:t>
            </a:r>
          </a:p>
        </p:txBody>
      </p:sp>
      <p:sp>
        <p:nvSpPr>
          <p:cNvPr id="4" name="Slide Number Placeholder 3"/>
          <p:cNvSpPr>
            <a:spLocks noGrp="1"/>
          </p:cNvSpPr>
          <p:nvPr>
            <p:ph type="sldNum" sz="quarter" idx="5"/>
          </p:nvPr>
        </p:nvSpPr>
        <p:spPr/>
        <p:txBody>
          <a:bodyPr/>
          <a:lstStyle/>
          <a:p>
            <a:fld id="{FB37C982-8B5E-41C8-9C3C-7DDDA082ABA8}" type="slidenum">
              <a:rPr lang="en-GB" smtClean="0"/>
              <a:t>40</a:t>
            </a:fld>
            <a:endParaRPr lang="en-GB"/>
          </a:p>
        </p:txBody>
      </p:sp>
    </p:spTree>
    <p:extLst>
      <p:ext uri="{BB962C8B-B14F-4D97-AF65-F5344CB8AC3E}">
        <p14:creationId xmlns:p14="http://schemas.microsoft.com/office/powerpoint/2010/main" val="69364356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9704998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1D8CD25-D7E9-97F6-F831-EED9C9D7A90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F5AE476-757D-270D-FCB3-1AD096FC0CF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2603768-E046-1AD3-B5D1-6A11F2718445}"/>
              </a:ext>
            </a:extLst>
          </p:cNvPr>
          <p:cNvSpPr>
            <a:spLocks noGrp="1"/>
          </p:cNvSpPr>
          <p:nvPr>
            <p:ph type="body" idx="1"/>
          </p:nvPr>
        </p:nvSpPr>
        <p:spPr/>
        <p:txBody>
          <a:bodyPr/>
          <a:lstStyle/>
          <a:p>
            <a:r>
              <a:rPr lang="en-US" dirty="0"/>
              <a:t>Clear-Host</a:t>
            </a:r>
          </a:p>
          <a:p>
            <a:endParaRPr lang="en-US" dirty="0"/>
          </a:p>
          <a:p>
            <a:r>
              <a:rPr lang="en-US" dirty="0"/>
              <a:t>Write-Host "******* Number Guessing Game *******"</a:t>
            </a:r>
          </a:p>
          <a:p>
            <a:r>
              <a:rPr lang="en-US" dirty="0"/>
              <a:t>Write-Host "************************************"</a:t>
            </a:r>
          </a:p>
          <a:p>
            <a:r>
              <a:rPr lang="en-US" dirty="0"/>
              <a:t>Write-Host "Guess the Magic number between 1 and 20?"</a:t>
            </a:r>
          </a:p>
          <a:p>
            <a:r>
              <a:rPr lang="en-US" dirty="0"/>
              <a:t>Write-Host ""</a:t>
            </a:r>
          </a:p>
          <a:p>
            <a:endParaRPr lang="en-US" dirty="0"/>
          </a:p>
          <a:p>
            <a:r>
              <a:rPr lang="en-US" dirty="0"/>
              <a:t># Generate a random number</a:t>
            </a:r>
          </a:p>
          <a:p>
            <a:r>
              <a:rPr lang="en-US" dirty="0"/>
              <a:t>$Number = Get-Random -Minimum 1 -Maximum 21</a:t>
            </a:r>
          </a:p>
          <a:p>
            <a:r>
              <a:rPr lang="en-US" dirty="0"/>
              <a:t>$Guess  = $null</a:t>
            </a:r>
          </a:p>
          <a:p>
            <a:r>
              <a:rPr lang="en-US" dirty="0"/>
              <a:t>$Attempts = 0</a:t>
            </a:r>
          </a:p>
          <a:p>
            <a:endParaRPr lang="en-US" dirty="0"/>
          </a:p>
          <a:p>
            <a:r>
              <a:rPr lang="en-US" dirty="0"/>
              <a:t>while ($Guess -ne $Number) {</a:t>
            </a:r>
          </a:p>
          <a:p>
            <a:endParaRPr lang="en-US" dirty="0"/>
          </a:p>
          <a:p>
            <a:r>
              <a:rPr lang="en-US" dirty="0"/>
              <a:t>    # Ask the user for a guess</a:t>
            </a:r>
          </a:p>
          <a:p>
            <a:r>
              <a:rPr lang="en-US" dirty="0"/>
              <a:t>    $Guess = Read-Host "Enter your guess?"</a:t>
            </a:r>
          </a:p>
          <a:p>
            <a:endParaRPr lang="en-US" dirty="0"/>
          </a:p>
          <a:p>
            <a:r>
              <a:rPr lang="en-US" dirty="0"/>
              <a:t>    # Ensure user entered a number</a:t>
            </a:r>
          </a:p>
          <a:p>
            <a:r>
              <a:rPr lang="en-US" dirty="0"/>
              <a:t>    if (-not ($Guess -as [int])) {</a:t>
            </a:r>
          </a:p>
          <a:p>
            <a:r>
              <a:rPr lang="en-US" dirty="0"/>
              <a:t>        Write-Host "Please enter a valid number!" -</a:t>
            </a:r>
            <a:r>
              <a:rPr lang="en-US" dirty="0" err="1"/>
              <a:t>ForegroundColor</a:t>
            </a:r>
            <a:r>
              <a:rPr lang="en-US" dirty="0"/>
              <a:t> Yellow</a:t>
            </a:r>
          </a:p>
          <a:p>
            <a:r>
              <a:rPr lang="en-US" dirty="0"/>
              <a:t>        continue</a:t>
            </a:r>
          </a:p>
          <a:p>
            <a:r>
              <a:rPr lang="en-US" dirty="0"/>
              <a:t>    }</a:t>
            </a:r>
          </a:p>
          <a:p>
            <a:endParaRPr lang="en-US" dirty="0"/>
          </a:p>
          <a:p>
            <a:r>
              <a:rPr lang="en-US" dirty="0"/>
              <a:t>    $Guess = [int]$Guess</a:t>
            </a:r>
          </a:p>
          <a:p>
            <a:r>
              <a:rPr lang="en-US" dirty="0"/>
              <a:t>    $Attempts++</a:t>
            </a:r>
          </a:p>
          <a:p>
            <a:endParaRPr lang="en-US" dirty="0"/>
          </a:p>
          <a:p>
            <a:r>
              <a:rPr lang="en-US" dirty="0"/>
              <a:t>    # Compare guess to number</a:t>
            </a:r>
          </a:p>
          <a:p>
            <a:r>
              <a:rPr lang="en-US" dirty="0"/>
              <a:t>    if ($Guess -</a:t>
            </a:r>
            <a:r>
              <a:rPr lang="en-US" dirty="0" err="1"/>
              <a:t>lt</a:t>
            </a:r>
            <a:r>
              <a:rPr lang="en-US" dirty="0"/>
              <a:t> $Number) {</a:t>
            </a:r>
          </a:p>
          <a:p>
            <a:r>
              <a:rPr lang="en-US" dirty="0"/>
              <a:t>        Write-Host "Too low! Try again." -</a:t>
            </a:r>
            <a:r>
              <a:rPr lang="en-US" dirty="0" err="1"/>
              <a:t>ForegroundColor</a:t>
            </a:r>
            <a:r>
              <a:rPr lang="en-US" dirty="0"/>
              <a:t> Cyan</a:t>
            </a:r>
          </a:p>
          <a:p>
            <a:r>
              <a:rPr lang="en-US" dirty="0"/>
              <a:t>    }</a:t>
            </a:r>
          </a:p>
          <a:p>
            <a:r>
              <a:rPr lang="en-US" dirty="0"/>
              <a:t>    elseif ($Guess -</a:t>
            </a:r>
            <a:r>
              <a:rPr lang="en-US" dirty="0" err="1"/>
              <a:t>gt</a:t>
            </a:r>
            <a:r>
              <a:rPr lang="en-US" dirty="0"/>
              <a:t> $Number) {</a:t>
            </a:r>
          </a:p>
          <a:p>
            <a:r>
              <a:rPr lang="en-US" dirty="0"/>
              <a:t>        Write-Host "Too high! Try again." -</a:t>
            </a:r>
            <a:r>
              <a:rPr lang="en-US" dirty="0" err="1"/>
              <a:t>ForegroundColor</a:t>
            </a:r>
            <a:r>
              <a:rPr lang="en-US" dirty="0"/>
              <a:t> Magenta</a:t>
            </a:r>
          </a:p>
          <a:p>
            <a:r>
              <a:rPr lang="en-US" dirty="0"/>
              <a:t>    }</a:t>
            </a:r>
          </a:p>
          <a:p>
            <a:r>
              <a:rPr lang="en-US" dirty="0"/>
              <a:t>}</a:t>
            </a:r>
          </a:p>
          <a:p>
            <a:endParaRPr lang="en-US" dirty="0"/>
          </a:p>
          <a:p>
            <a:r>
              <a:rPr lang="en-US" dirty="0"/>
              <a:t>Write-Host ""</a:t>
            </a:r>
          </a:p>
          <a:p>
            <a:r>
              <a:rPr lang="en-US" dirty="0"/>
              <a:t>Write-Host "Correct :o) Congratulations: The Magic number was $Number." -</a:t>
            </a:r>
            <a:r>
              <a:rPr lang="en-US" dirty="0" err="1"/>
              <a:t>ForegroundColor</a:t>
            </a:r>
            <a:r>
              <a:rPr lang="en-US" dirty="0"/>
              <a:t> Green</a:t>
            </a:r>
          </a:p>
          <a:p>
            <a:r>
              <a:rPr lang="en-US" dirty="0"/>
              <a:t>Write-Host "You guessed it in $Attempts </a:t>
            </a:r>
            <a:r>
              <a:rPr lang="en-US" dirty="0" err="1"/>
              <a:t>attempts</a:t>
            </a:r>
            <a:r>
              <a:rPr lang="en-US" dirty="0"/>
              <a:t>!" -</a:t>
            </a:r>
            <a:r>
              <a:rPr lang="en-US" dirty="0" err="1"/>
              <a:t>ForegroundColor</a:t>
            </a:r>
            <a:r>
              <a:rPr lang="en-US" dirty="0"/>
              <a:t> White</a:t>
            </a:r>
            <a:endParaRPr lang="en-GB" dirty="0"/>
          </a:p>
        </p:txBody>
      </p:sp>
      <p:sp>
        <p:nvSpPr>
          <p:cNvPr id="4" name="Slide Number Placeholder 3">
            <a:extLst>
              <a:ext uri="{FF2B5EF4-FFF2-40B4-BE49-F238E27FC236}">
                <a16:creationId xmlns:a16="http://schemas.microsoft.com/office/drawing/2014/main" id="{AD77D370-90DF-E8E7-827D-C33C0B075018}"/>
              </a:ext>
            </a:extLst>
          </p:cNvPr>
          <p:cNvSpPr>
            <a:spLocks noGrp="1"/>
          </p:cNvSpPr>
          <p:nvPr>
            <p:ph type="sldNum" sz="quarter" idx="5"/>
          </p:nvPr>
        </p:nvSpPr>
        <p:spPr/>
        <p:txBody>
          <a:bodyPr/>
          <a:lstStyle/>
          <a:p>
            <a:fld id="{FB37C982-8B5E-41C8-9C3C-7DDDA082ABA8}" type="slidenum">
              <a:rPr lang="en-GB" smtClean="0"/>
              <a:t>42</a:t>
            </a:fld>
            <a:endParaRPr lang="en-GB"/>
          </a:p>
        </p:txBody>
      </p:sp>
    </p:spTree>
    <p:extLst>
      <p:ext uri="{BB962C8B-B14F-4D97-AF65-F5344CB8AC3E}">
        <p14:creationId xmlns:p14="http://schemas.microsoft.com/office/powerpoint/2010/main" val="163218844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55460AF-EA7C-CC8C-5253-781D712573D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7B6D2AE-4DDE-5993-80E6-0AD62A60B17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B27089A-93CC-0DD5-C368-C8F835C3C1BF}"/>
              </a:ext>
            </a:extLst>
          </p:cNvPr>
          <p:cNvSpPr>
            <a:spLocks noGrp="1"/>
          </p:cNvSpPr>
          <p:nvPr>
            <p:ph type="body" idx="1"/>
          </p:nvPr>
        </p:nvSpPr>
        <p:spPr/>
        <p:txBody>
          <a:bodyPr/>
          <a:lstStyle/>
          <a:p>
            <a:r>
              <a:rPr lang="en-US" dirty="0"/>
              <a:t>Clear-Host</a:t>
            </a:r>
          </a:p>
          <a:p>
            <a:endParaRPr lang="en-US" dirty="0"/>
          </a:p>
          <a:p>
            <a:r>
              <a:rPr lang="en-US" dirty="0"/>
              <a:t>Write-Host "******* Number Guessing Game *******"</a:t>
            </a:r>
          </a:p>
          <a:p>
            <a:r>
              <a:rPr lang="en-US" dirty="0"/>
              <a:t>Write-Host "************************************"</a:t>
            </a:r>
          </a:p>
          <a:p>
            <a:r>
              <a:rPr lang="en-US" dirty="0"/>
              <a:t>Write-Host "Guess the Magic number between 1 and 20?"</a:t>
            </a:r>
          </a:p>
          <a:p>
            <a:r>
              <a:rPr lang="en-US" dirty="0"/>
              <a:t>Write-Host ""</a:t>
            </a:r>
          </a:p>
          <a:p>
            <a:endParaRPr lang="en-US" dirty="0"/>
          </a:p>
          <a:p>
            <a:r>
              <a:rPr lang="en-US" dirty="0"/>
              <a:t># Generate a random number</a:t>
            </a:r>
          </a:p>
          <a:p>
            <a:r>
              <a:rPr lang="en-US" dirty="0"/>
              <a:t>$Number = Get-Random -Minimum 1 -Maximum 21</a:t>
            </a:r>
          </a:p>
          <a:p>
            <a:r>
              <a:rPr lang="en-US" dirty="0"/>
              <a:t>$Guess  = $null</a:t>
            </a:r>
          </a:p>
          <a:p>
            <a:r>
              <a:rPr lang="en-US" dirty="0"/>
              <a:t>$Attempts = 0</a:t>
            </a:r>
          </a:p>
          <a:p>
            <a:endParaRPr lang="en-US" dirty="0"/>
          </a:p>
          <a:p>
            <a:r>
              <a:rPr lang="en-US" dirty="0"/>
              <a:t>while ($Guess -ne $Number) {</a:t>
            </a:r>
          </a:p>
          <a:p>
            <a:endParaRPr lang="en-US" dirty="0"/>
          </a:p>
          <a:p>
            <a:r>
              <a:rPr lang="en-US" dirty="0"/>
              <a:t>    # Ask the user for a guess</a:t>
            </a:r>
          </a:p>
          <a:p>
            <a:r>
              <a:rPr lang="en-US" dirty="0"/>
              <a:t>    $Guess = Read-Host "Enter your guess?"</a:t>
            </a:r>
          </a:p>
          <a:p>
            <a:endParaRPr lang="en-US" dirty="0"/>
          </a:p>
          <a:p>
            <a:r>
              <a:rPr lang="en-US" dirty="0"/>
              <a:t>    # Ensure user entered a number</a:t>
            </a:r>
          </a:p>
          <a:p>
            <a:r>
              <a:rPr lang="en-US" dirty="0"/>
              <a:t>    if (-not ($Guess -as [int])) {</a:t>
            </a:r>
          </a:p>
          <a:p>
            <a:r>
              <a:rPr lang="en-US" dirty="0"/>
              <a:t>        Write-Host "Please enter a valid number!" -</a:t>
            </a:r>
            <a:r>
              <a:rPr lang="en-US" dirty="0" err="1"/>
              <a:t>ForegroundColor</a:t>
            </a:r>
            <a:r>
              <a:rPr lang="en-US" dirty="0"/>
              <a:t> Yellow</a:t>
            </a:r>
          </a:p>
          <a:p>
            <a:r>
              <a:rPr lang="en-US" dirty="0"/>
              <a:t>        continue</a:t>
            </a:r>
          </a:p>
          <a:p>
            <a:r>
              <a:rPr lang="en-US" dirty="0"/>
              <a:t>    }</a:t>
            </a:r>
          </a:p>
          <a:p>
            <a:endParaRPr lang="en-US" dirty="0"/>
          </a:p>
          <a:p>
            <a:r>
              <a:rPr lang="en-US" dirty="0"/>
              <a:t>    $Guess = [int]$Guess</a:t>
            </a:r>
          </a:p>
          <a:p>
            <a:r>
              <a:rPr lang="en-US" dirty="0"/>
              <a:t>    $Attempts++</a:t>
            </a:r>
          </a:p>
          <a:p>
            <a:endParaRPr lang="en-US" dirty="0"/>
          </a:p>
          <a:p>
            <a:r>
              <a:rPr lang="en-US" dirty="0"/>
              <a:t>    # Compare guess to number</a:t>
            </a:r>
          </a:p>
          <a:p>
            <a:r>
              <a:rPr lang="en-US" dirty="0"/>
              <a:t>    if ($Guess -</a:t>
            </a:r>
            <a:r>
              <a:rPr lang="en-US" dirty="0" err="1"/>
              <a:t>lt</a:t>
            </a:r>
            <a:r>
              <a:rPr lang="en-US" dirty="0"/>
              <a:t> $Number) {</a:t>
            </a:r>
          </a:p>
          <a:p>
            <a:r>
              <a:rPr lang="en-US" dirty="0"/>
              <a:t>        Write-Host "Too low! Try again." -</a:t>
            </a:r>
            <a:r>
              <a:rPr lang="en-US" dirty="0" err="1"/>
              <a:t>ForegroundColor</a:t>
            </a:r>
            <a:r>
              <a:rPr lang="en-US" dirty="0"/>
              <a:t> Cyan</a:t>
            </a:r>
          </a:p>
          <a:p>
            <a:r>
              <a:rPr lang="en-US" dirty="0"/>
              <a:t>    }</a:t>
            </a:r>
          </a:p>
          <a:p>
            <a:r>
              <a:rPr lang="en-US" dirty="0"/>
              <a:t>    elseif ($Guess -</a:t>
            </a:r>
            <a:r>
              <a:rPr lang="en-US" dirty="0" err="1"/>
              <a:t>gt</a:t>
            </a:r>
            <a:r>
              <a:rPr lang="en-US" dirty="0"/>
              <a:t> $Number) {</a:t>
            </a:r>
          </a:p>
          <a:p>
            <a:r>
              <a:rPr lang="en-US" dirty="0"/>
              <a:t>        Write-Host "Too high! Try again." -</a:t>
            </a:r>
            <a:r>
              <a:rPr lang="en-US" dirty="0" err="1"/>
              <a:t>ForegroundColor</a:t>
            </a:r>
            <a:r>
              <a:rPr lang="en-US" dirty="0"/>
              <a:t> Magenta</a:t>
            </a:r>
          </a:p>
          <a:p>
            <a:r>
              <a:rPr lang="en-US" dirty="0"/>
              <a:t>    }</a:t>
            </a:r>
          </a:p>
          <a:p>
            <a:r>
              <a:rPr lang="en-US" dirty="0"/>
              <a:t>}</a:t>
            </a:r>
          </a:p>
          <a:p>
            <a:endParaRPr lang="en-US" dirty="0"/>
          </a:p>
          <a:p>
            <a:r>
              <a:rPr lang="en-US" dirty="0"/>
              <a:t>Write-Host ""</a:t>
            </a:r>
          </a:p>
          <a:p>
            <a:r>
              <a:rPr lang="en-US" dirty="0"/>
              <a:t>Write-Host "Correct :o) Congratulations: The Magic number was $Number." -</a:t>
            </a:r>
            <a:r>
              <a:rPr lang="en-US" dirty="0" err="1"/>
              <a:t>ForegroundColor</a:t>
            </a:r>
            <a:r>
              <a:rPr lang="en-US" dirty="0"/>
              <a:t> Green</a:t>
            </a:r>
          </a:p>
          <a:p>
            <a:r>
              <a:rPr lang="en-US" dirty="0"/>
              <a:t>Write-Host "You guessed it in $Attempts </a:t>
            </a:r>
            <a:r>
              <a:rPr lang="en-US" dirty="0" err="1"/>
              <a:t>attempts</a:t>
            </a:r>
            <a:r>
              <a:rPr lang="en-US" dirty="0"/>
              <a:t>!" -</a:t>
            </a:r>
            <a:r>
              <a:rPr lang="en-US" dirty="0" err="1"/>
              <a:t>ForegroundColor</a:t>
            </a:r>
            <a:r>
              <a:rPr lang="en-US" dirty="0"/>
              <a:t> White</a:t>
            </a:r>
            <a:endParaRPr lang="en-GB" dirty="0"/>
          </a:p>
        </p:txBody>
      </p:sp>
      <p:sp>
        <p:nvSpPr>
          <p:cNvPr id="4" name="Slide Number Placeholder 3">
            <a:extLst>
              <a:ext uri="{FF2B5EF4-FFF2-40B4-BE49-F238E27FC236}">
                <a16:creationId xmlns:a16="http://schemas.microsoft.com/office/drawing/2014/main" id="{46C8B955-2B11-1FBA-9F66-1F280787BC75}"/>
              </a:ext>
            </a:extLst>
          </p:cNvPr>
          <p:cNvSpPr>
            <a:spLocks noGrp="1"/>
          </p:cNvSpPr>
          <p:nvPr>
            <p:ph type="sldNum" sz="quarter" idx="5"/>
          </p:nvPr>
        </p:nvSpPr>
        <p:spPr/>
        <p:txBody>
          <a:bodyPr/>
          <a:lstStyle/>
          <a:p>
            <a:fld id="{FB37C982-8B5E-41C8-9C3C-7DDDA082ABA8}" type="slidenum">
              <a:rPr lang="en-GB" smtClean="0"/>
              <a:t>43</a:t>
            </a:fld>
            <a:endParaRPr lang="en-GB"/>
          </a:p>
        </p:txBody>
      </p:sp>
    </p:spTree>
    <p:extLst>
      <p:ext uri="{BB962C8B-B14F-4D97-AF65-F5344CB8AC3E}">
        <p14:creationId xmlns:p14="http://schemas.microsoft.com/office/powerpoint/2010/main" val="181393037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Clear-Host</a:t>
            </a:r>
          </a:p>
          <a:p>
            <a:endParaRPr lang="en-US" dirty="0"/>
          </a:p>
          <a:p>
            <a:r>
              <a:rPr lang="en-US" dirty="0"/>
              <a:t>Write-Host "******* Number Guessing Game *******"</a:t>
            </a:r>
          </a:p>
          <a:p>
            <a:r>
              <a:rPr lang="en-US" dirty="0"/>
              <a:t>Write-Host "************************************"</a:t>
            </a:r>
          </a:p>
          <a:p>
            <a:r>
              <a:rPr lang="en-US" dirty="0"/>
              <a:t>Write-Host "Guess the Magic number between 1 and 20?"</a:t>
            </a:r>
          </a:p>
          <a:p>
            <a:r>
              <a:rPr lang="en-US" dirty="0"/>
              <a:t>Write-Host ""</a:t>
            </a:r>
          </a:p>
          <a:p>
            <a:endParaRPr lang="en-US" dirty="0"/>
          </a:p>
          <a:p>
            <a:r>
              <a:rPr lang="en-US" dirty="0"/>
              <a:t># Generate a random number</a:t>
            </a:r>
          </a:p>
          <a:p>
            <a:r>
              <a:rPr lang="en-US" dirty="0"/>
              <a:t>$Number = Get-Random -Minimum 1 -Maximum 21</a:t>
            </a:r>
          </a:p>
          <a:p>
            <a:r>
              <a:rPr lang="en-US" dirty="0"/>
              <a:t>$Guess  = $null</a:t>
            </a:r>
          </a:p>
          <a:p>
            <a:r>
              <a:rPr lang="en-US" dirty="0"/>
              <a:t>$Attempts = 0</a:t>
            </a:r>
          </a:p>
          <a:p>
            <a:endParaRPr lang="en-US" dirty="0"/>
          </a:p>
          <a:p>
            <a:r>
              <a:rPr lang="en-US" dirty="0"/>
              <a:t>while ($Guess -ne $Number) {</a:t>
            </a:r>
          </a:p>
          <a:p>
            <a:endParaRPr lang="en-US" dirty="0"/>
          </a:p>
          <a:p>
            <a:r>
              <a:rPr lang="en-US" dirty="0"/>
              <a:t>    # Ask the user for a guess</a:t>
            </a:r>
          </a:p>
          <a:p>
            <a:r>
              <a:rPr lang="en-US" dirty="0"/>
              <a:t>    $Guess = Read-Host "Enter your guess?"</a:t>
            </a:r>
          </a:p>
          <a:p>
            <a:endParaRPr lang="en-US" dirty="0"/>
          </a:p>
          <a:p>
            <a:r>
              <a:rPr lang="en-US" dirty="0"/>
              <a:t>    # Ensure user entered a number</a:t>
            </a:r>
          </a:p>
          <a:p>
            <a:r>
              <a:rPr lang="en-US" dirty="0"/>
              <a:t>    if (-not ($Guess -as [int])) {</a:t>
            </a:r>
          </a:p>
          <a:p>
            <a:r>
              <a:rPr lang="en-US" dirty="0"/>
              <a:t>        Write-Host "Please enter a valid number!" -</a:t>
            </a:r>
            <a:r>
              <a:rPr lang="en-US" dirty="0" err="1"/>
              <a:t>ForegroundColor</a:t>
            </a:r>
            <a:r>
              <a:rPr lang="en-US" dirty="0"/>
              <a:t> Yellow</a:t>
            </a:r>
          </a:p>
          <a:p>
            <a:r>
              <a:rPr lang="en-US" dirty="0"/>
              <a:t>        continue</a:t>
            </a:r>
          </a:p>
          <a:p>
            <a:r>
              <a:rPr lang="en-US" dirty="0"/>
              <a:t>    }</a:t>
            </a:r>
          </a:p>
          <a:p>
            <a:endParaRPr lang="en-US" dirty="0"/>
          </a:p>
          <a:p>
            <a:r>
              <a:rPr lang="en-US" dirty="0"/>
              <a:t>    $Guess = [int]$Guess</a:t>
            </a:r>
          </a:p>
          <a:p>
            <a:r>
              <a:rPr lang="en-US" dirty="0"/>
              <a:t>    $Attempts++</a:t>
            </a:r>
          </a:p>
          <a:p>
            <a:endParaRPr lang="en-US" dirty="0"/>
          </a:p>
          <a:p>
            <a:r>
              <a:rPr lang="en-US" dirty="0"/>
              <a:t>    # Compare guess to number</a:t>
            </a:r>
          </a:p>
          <a:p>
            <a:r>
              <a:rPr lang="en-US" dirty="0"/>
              <a:t>    if ($Guess -</a:t>
            </a:r>
            <a:r>
              <a:rPr lang="en-US" dirty="0" err="1"/>
              <a:t>lt</a:t>
            </a:r>
            <a:r>
              <a:rPr lang="en-US" dirty="0"/>
              <a:t> $Number) {</a:t>
            </a:r>
          </a:p>
          <a:p>
            <a:r>
              <a:rPr lang="en-US" dirty="0"/>
              <a:t>        Write-Host "Too low! Try again." -</a:t>
            </a:r>
            <a:r>
              <a:rPr lang="en-US" dirty="0" err="1"/>
              <a:t>ForegroundColor</a:t>
            </a:r>
            <a:r>
              <a:rPr lang="en-US" dirty="0"/>
              <a:t> Cyan</a:t>
            </a:r>
          </a:p>
          <a:p>
            <a:r>
              <a:rPr lang="en-US" dirty="0"/>
              <a:t>    }</a:t>
            </a:r>
          </a:p>
          <a:p>
            <a:r>
              <a:rPr lang="en-US" dirty="0"/>
              <a:t>    elseif ($Guess -</a:t>
            </a:r>
            <a:r>
              <a:rPr lang="en-US" dirty="0" err="1"/>
              <a:t>gt</a:t>
            </a:r>
            <a:r>
              <a:rPr lang="en-US" dirty="0"/>
              <a:t> $Number) {</a:t>
            </a:r>
          </a:p>
          <a:p>
            <a:r>
              <a:rPr lang="en-US" dirty="0"/>
              <a:t>        Write-Host "Too high! Try again." -</a:t>
            </a:r>
            <a:r>
              <a:rPr lang="en-US" dirty="0" err="1"/>
              <a:t>ForegroundColor</a:t>
            </a:r>
            <a:r>
              <a:rPr lang="en-US" dirty="0"/>
              <a:t> Magenta</a:t>
            </a:r>
          </a:p>
          <a:p>
            <a:r>
              <a:rPr lang="en-US" dirty="0"/>
              <a:t>    }</a:t>
            </a:r>
          </a:p>
          <a:p>
            <a:r>
              <a:rPr lang="en-US" dirty="0"/>
              <a:t>}</a:t>
            </a:r>
          </a:p>
          <a:p>
            <a:endParaRPr lang="en-US" dirty="0"/>
          </a:p>
          <a:p>
            <a:r>
              <a:rPr lang="en-US" dirty="0"/>
              <a:t>Write-Host ""</a:t>
            </a:r>
          </a:p>
          <a:p>
            <a:r>
              <a:rPr lang="en-US" dirty="0"/>
              <a:t>Write-Host "Correct :o) Congratulations: The Magic number was $Number." -</a:t>
            </a:r>
            <a:r>
              <a:rPr lang="en-US" dirty="0" err="1"/>
              <a:t>ForegroundColor</a:t>
            </a:r>
            <a:r>
              <a:rPr lang="en-US" dirty="0"/>
              <a:t> Green</a:t>
            </a:r>
          </a:p>
          <a:p>
            <a:r>
              <a:rPr lang="en-US" dirty="0"/>
              <a:t>Write-Host "You guessed it in $Attempts </a:t>
            </a:r>
            <a:r>
              <a:rPr lang="en-US" dirty="0" err="1"/>
              <a:t>attempts</a:t>
            </a:r>
            <a:r>
              <a:rPr lang="en-US" dirty="0"/>
              <a:t>!" -</a:t>
            </a:r>
            <a:r>
              <a:rPr lang="en-US" dirty="0" err="1"/>
              <a:t>ForegroundColor</a:t>
            </a:r>
            <a:r>
              <a:rPr lang="en-US" dirty="0"/>
              <a:t> White</a:t>
            </a:r>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44</a:t>
            </a:fld>
            <a:endParaRPr lang="en-GB"/>
          </a:p>
        </p:txBody>
      </p:sp>
    </p:spTree>
    <p:extLst>
      <p:ext uri="{BB962C8B-B14F-4D97-AF65-F5344CB8AC3E}">
        <p14:creationId xmlns:p14="http://schemas.microsoft.com/office/powerpoint/2010/main" val="320037709"/>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0435092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0A7D4E-3A48-D1DB-43A4-E53A6B621BD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EF1A10F-08A6-E24D-DAC0-42F6A600B92D}"/>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A60EC93F-8D18-F34D-2F8B-40CDE4A795A0}"/>
              </a:ext>
            </a:extLst>
          </p:cNvPr>
          <p:cNvSpPr>
            <a:spLocks noGrp="1"/>
          </p:cNvSpPr>
          <p:nvPr>
            <p:ph type="body" idx="1"/>
          </p:nvPr>
        </p:nvSpPr>
        <p:spPr/>
        <p:txBody>
          <a:bodyPr/>
          <a:lstStyle/>
          <a:p>
            <a:r>
              <a:rPr lang="en-GB" dirty="0"/>
              <a:t>Add-Type -</a:t>
            </a:r>
            <a:r>
              <a:rPr lang="en-GB" dirty="0" err="1"/>
              <a:t>AssemblyName</a:t>
            </a:r>
            <a:r>
              <a:rPr lang="en-GB" dirty="0"/>
              <a:t> </a:t>
            </a:r>
            <a:r>
              <a:rPr lang="en-GB" dirty="0" err="1"/>
              <a:t>System.Speech</a:t>
            </a:r>
            <a:endParaRPr lang="en-GB" dirty="0"/>
          </a:p>
          <a:p>
            <a:r>
              <a:rPr lang="en-GB" dirty="0"/>
              <a:t>$say = New-Object </a:t>
            </a:r>
            <a:r>
              <a:rPr lang="en-GB" dirty="0" err="1"/>
              <a:t>System.Speech.Synthesis.SpeechSynthesizer</a:t>
            </a:r>
            <a:endParaRPr lang="en-GB" dirty="0"/>
          </a:p>
          <a:p>
            <a:r>
              <a:rPr lang="en-GB" dirty="0"/>
              <a:t>$</a:t>
            </a:r>
            <a:r>
              <a:rPr lang="en-GB" dirty="0" err="1"/>
              <a:t>say.Rate</a:t>
            </a:r>
            <a:r>
              <a:rPr lang="en-GB" dirty="0"/>
              <a:t> = -1</a:t>
            </a:r>
          </a:p>
          <a:p>
            <a:r>
              <a:rPr lang="en-GB" dirty="0"/>
              <a:t>$</a:t>
            </a:r>
            <a:r>
              <a:rPr lang="en-GB" dirty="0" err="1"/>
              <a:t>say.Volume</a:t>
            </a:r>
            <a:r>
              <a:rPr lang="en-GB" dirty="0"/>
              <a:t> = 100</a:t>
            </a:r>
          </a:p>
          <a:p>
            <a:r>
              <a:rPr lang="en-GB" dirty="0"/>
              <a:t>3..1 | </a:t>
            </a:r>
            <a:r>
              <a:rPr lang="en-GB" dirty="0" err="1"/>
              <a:t>ForEach</a:t>
            </a:r>
            <a:r>
              <a:rPr lang="en-GB" dirty="0"/>
              <a:t>-Object { $</a:t>
            </a:r>
            <a:r>
              <a:rPr lang="en-GB" dirty="0" err="1"/>
              <a:t>say.Speak</a:t>
            </a:r>
            <a:r>
              <a:rPr lang="en-GB" dirty="0"/>
              <a:t>("Self destruct in $_"); Start-Sleep 1 }</a:t>
            </a:r>
          </a:p>
          <a:p>
            <a:r>
              <a:rPr lang="en-GB" dirty="0"/>
              <a:t>$</a:t>
            </a:r>
            <a:r>
              <a:rPr lang="en-GB" dirty="0" err="1"/>
              <a:t>say.Speak</a:t>
            </a:r>
            <a:r>
              <a:rPr lang="en-GB" dirty="0"/>
              <a:t>("Just kidding. This was a test of your sense of </a:t>
            </a:r>
            <a:r>
              <a:rPr lang="en-GB" dirty="0" err="1"/>
              <a:t>humor</a:t>
            </a:r>
            <a:r>
              <a:rPr lang="en-GB" dirty="0"/>
              <a:t>.")</a:t>
            </a:r>
          </a:p>
        </p:txBody>
      </p:sp>
      <p:sp>
        <p:nvSpPr>
          <p:cNvPr id="4" name="Slide Number Placeholder 3">
            <a:extLst>
              <a:ext uri="{FF2B5EF4-FFF2-40B4-BE49-F238E27FC236}">
                <a16:creationId xmlns:a16="http://schemas.microsoft.com/office/drawing/2014/main" id="{391F9394-C462-268D-C96D-79838F0420F4}"/>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20226024"/>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Add-Type -</a:t>
            </a:r>
            <a:r>
              <a:rPr lang="en-GB" dirty="0" err="1"/>
              <a:t>AssemblyName</a:t>
            </a:r>
            <a:r>
              <a:rPr lang="en-GB" dirty="0"/>
              <a:t> </a:t>
            </a:r>
            <a:r>
              <a:rPr lang="en-GB" dirty="0" err="1"/>
              <a:t>PresentationFramework,PresentationCore,WindowsBase</a:t>
            </a:r>
            <a:endParaRPr lang="en-GB" dirty="0"/>
          </a:p>
          <a:p>
            <a:endParaRPr lang="en-GB" dirty="0"/>
          </a:p>
          <a:p>
            <a:r>
              <a:rPr lang="en-GB" dirty="0"/>
              <a:t># Create window</a:t>
            </a:r>
          </a:p>
          <a:p>
            <a:r>
              <a:rPr lang="en-GB" dirty="0"/>
              <a:t>$win = New-Object </a:t>
            </a:r>
            <a:r>
              <a:rPr lang="en-GB" dirty="0" err="1"/>
              <a:t>System.Windows.Window</a:t>
            </a:r>
            <a:endParaRPr lang="en-GB" dirty="0"/>
          </a:p>
          <a:p>
            <a:r>
              <a:rPr lang="en-GB" dirty="0"/>
              <a:t>$</a:t>
            </a:r>
            <a:r>
              <a:rPr lang="en-GB" dirty="0" err="1"/>
              <a:t>win.WindowStyle</a:t>
            </a:r>
            <a:r>
              <a:rPr lang="en-GB" dirty="0"/>
              <a:t> = 'None'</a:t>
            </a:r>
          </a:p>
          <a:p>
            <a:r>
              <a:rPr lang="en-GB" dirty="0"/>
              <a:t>$</a:t>
            </a:r>
            <a:r>
              <a:rPr lang="en-GB" dirty="0" err="1"/>
              <a:t>win.AllowsTransparency</a:t>
            </a:r>
            <a:r>
              <a:rPr lang="en-GB" dirty="0"/>
              <a:t> = $true</a:t>
            </a:r>
          </a:p>
          <a:p>
            <a:r>
              <a:rPr lang="en-GB" dirty="0"/>
              <a:t>$</a:t>
            </a:r>
            <a:r>
              <a:rPr lang="en-GB" dirty="0" err="1"/>
              <a:t>win.Background</a:t>
            </a:r>
            <a:r>
              <a:rPr lang="en-GB" dirty="0"/>
              <a:t> = 'Gold'</a:t>
            </a:r>
          </a:p>
          <a:p>
            <a:r>
              <a:rPr lang="en-GB" dirty="0"/>
              <a:t>$</a:t>
            </a:r>
            <a:r>
              <a:rPr lang="en-GB" dirty="0" err="1"/>
              <a:t>win.Width</a:t>
            </a:r>
            <a:r>
              <a:rPr lang="en-GB" dirty="0"/>
              <a:t> = 200</a:t>
            </a:r>
          </a:p>
          <a:p>
            <a:r>
              <a:rPr lang="en-GB" dirty="0"/>
              <a:t>$</a:t>
            </a:r>
            <a:r>
              <a:rPr lang="en-GB" dirty="0" err="1"/>
              <a:t>win.Height</a:t>
            </a:r>
            <a:r>
              <a:rPr lang="en-GB" dirty="0"/>
              <a:t> = 120</a:t>
            </a:r>
          </a:p>
          <a:p>
            <a:r>
              <a:rPr lang="en-GB" dirty="0"/>
              <a:t>$</a:t>
            </a:r>
            <a:r>
              <a:rPr lang="en-GB" dirty="0" err="1"/>
              <a:t>win.Topmost</a:t>
            </a:r>
            <a:r>
              <a:rPr lang="en-GB" dirty="0"/>
              <a:t> = $true</a:t>
            </a:r>
          </a:p>
          <a:p>
            <a:endParaRPr lang="en-GB" dirty="0"/>
          </a:p>
          <a:p>
            <a:r>
              <a:rPr lang="en-GB" dirty="0"/>
              <a:t># Add text</a:t>
            </a:r>
          </a:p>
          <a:p>
            <a:r>
              <a:rPr lang="en-GB" dirty="0"/>
              <a:t>$tb = New-Object </a:t>
            </a:r>
            <a:r>
              <a:rPr lang="en-GB" dirty="0" err="1"/>
              <a:t>System.Windows.Controls.TextBlock</a:t>
            </a:r>
            <a:endParaRPr lang="en-GB" dirty="0"/>
          </a:p>
          <a:p>
            <a:r>
              <a:rPr lang="en-GB" dirty="0"/>
              <a:t>$</a:t>
            </a:r>
            <a:r>
              <a:rPr lang="en-GB" dirty="0" err="1"/>
              <a:t>tb.Text</a:t>
            </a:r>
            <a:r>
              <a:rPr lang="en-GB" dirty="0"/>
              <a:t> = "Boo :-O"</a:t>
            </a:r>
          </a:p>
          <a:p>
            <a:r>
              <a:rPr lang="en-GB" dirty="0"/>
              <a:t>$</a:t>
            </a:r>
            <a:r>
              <a:rPr lang="en-GB" dirty="0" err="1"/>
              <a:t>tb.FontSize</a:t>
            </a:r>
            <a:r>
              <a:rPr lang="en-GB" dirty="0"/>
              <a:t> = 36</a:t>
            </a:r>
          </a:p>
          <a:p>
            <a:r>
              <a:rPr lang="en-GB" dirty="0"/>
              <a:t>$</a:t>
            </a:r>
            <a:r>
              <a:rPr lang="en-GB" dirty="0" err="1"/>
              <a:t>tb.HorizontalAlignment</a:t>
            </a:r>
            <a:r>
              <a:rPr lang="en-GB" dirty="0"/>
              <a:t> = '</a:t>
            </a:r>
            <a:r>
              <a:rPr lang="en-GB" dirty="0" err="1"/>
              <a:t>Center</a:t>
            </a:r>
            <a:r>
              <a:rPr lang="en-GB" dirty="0"/>
              <a:t>'</a:t>
            </a:r>
          </a:p>
          <a:p>
            <a:r>
              <a:rPr lang="en-GB" dirty="0"/>
              <a:t>$</a:t>
            </a:r>
            <a:r>
              <a:rPr lang="en-GB" dirty="0" err="1"/>
              <a:t>tb.VerticalAlignment</a:t>
            </a:r>
            <a:r>
              <a:rPr lang="en-GB" dirty="0"/>
              <a:t> = '</a:t>
            </a:r>
            <a:r>
              <a:rPr lang="en-GB" dirty="0" err="1"/>
              <a:t>Center</a:t>
            </a:r>
            <a:r>
              <a:rPr lang="en-GB" dirty="0"/>
              <a:t>'</a:t>
            </a:r>
          </a:p>
          <a:p>
            <a:r>
              <a:rPr lang="en-GB" dirty="0"/>
              <a:t>$</a:t>
            </a:r>
            <a:r>
              <a:rPr lang="en-GB" dirty="0" err="1"/>
              <a:t>win.Content</a:t>
            </a:r>
            <a:r>
              <a:rPr lang="en-GB" dirty="0"/>
              <a:t> = $tb</a:t>
            </a:r>
          </a:p>
          <a:p>
            <a:endParaRPr lang="en-GB" dirty="0"/>
          </a:p>
          <a:p>
            <a:r>
              <a:rPr lang="en-GB" dirty="0"/>
              <a:t>$</a:t>
            </a:r>
            <a:r>
              <a:rPr lang="en-GB" dirty="0" err="1"/>
              <a:t>win.Show</a:t>
            </a:r>
            <a:r>
              <a:rPr lang="en-GB" dirty="0"/>
              <a:t>()</a:t>
            </a:r>
          </a:p>
          <a:p>
            <a:endParaRPr lang="en-GB" dirty="0"/>
          </a:p>
          <a:p>
            <a:r>
              <a:rPr lang="en-GB" dirty="0"/>
              <a:t># Animation loop (half speed)</a:t>
            </a:r>
          </a:p>
          <a:p>
            <a:r>
              <a:rPr lang="en-GB" dirty="0"/>
              <a:t>for ($</a:t>
            </a:r>
            <a:r>
              <a:rPr lang="en-GB" dirty="0" err="1"/>
              <a:t>i</a:t>
            </a:r>
            <a:r>
              <a:rPr lang="en-GB" dirty="0"/>
              <a:t> = 0; $</a:t>
            </a:r>
            <a:r>
              <a:rPr lang="en-GB" dirty="0" err="1"/>
              <a:t>i</a:t>
            </a:r>
            <a:r>
              <a:rPr lang="en-GB" dirty="0"/>
              <a:t> -</a:t>
            </a:r>
            <a:r>
              <a:rPr lang="en-GB" dirty="0" err="1"/>
              <a:t>lt</a:t>
            </a:r>
            <a:r>
              <a:rPr lang="en-GB" dirty="0"/>
              <a:t> 200; $</a:t>
            </a:r>
            <a:r>
              <a:rPr lang="en-GB" dirty="0" err="1"/>
              <a:t>i</a:t>
            </a:r>
            <a:r>
              <a:rPr lang="en-GB" dirty="0"/>
              <a:t> += 4) {</a:t>
            </a:r>
          </a:p>
          <a:p>
            <a:endParaRPr lang="en-GB" dirty="0"/>
          </a:p>
          <a:p>
            <a:r>
              <a:rPr lang="en-GB" dirty="0"/>
              <a:t>    # spooky "ghost tone"</a:t>
            </a:r>
          </a:p>
          <a:p>
            <a:r>
              <a:rPr lang="en-GB" dirty="0"/>
              <a:t>    [console]::Beep(600, 80)</a:t>
            </a:r>
          </a:p>
          <a:p>
            <a:endParaRPr lang="en-GB" dirty="0"/>
          </a:p>
          <a:p>
            <a:r>
              <a:rPr lang="en-GB" dirty="0"/>
              <a:t>    # drifting motion</a:t>
            </a:r>
          </a:p>
          <a:p>
            <a:r>
              <a:rPr lang="en-GB" dirty="0"/>
              <a:t>    $</a:t>
            </a:r>
            <a:r>
              <a:rPr lang="en-GB" dirty="0" err="1"/>
              <a:t>win.Left</a:t>
            </a:r>
            <a:r>
              <a:rPr lang="en-GB" dirty="0"/>
              <a:t> = [Math]::Abs([Math]::Sin($</a:t>
            </a:r>
            <a:r>
              <a:rPr lang="en-GB" dirty="0" err="1"/>
              <a:t>i</a:t>
            </a:r>
            <a:r>
              <a:rPr lang="en-GB" dirty="0"/>
              <a:t> / 15)) *</a:t>
            </a:r>
          </a:p>
          <a:p>
            <a:r>
              <a:rPr lang="en-GB" dirty="0"/>
              <a:t>        ([</a:t>
            </a:r>
            <a:r>
              <a:rPr lang="en-GB" dirty="0" err="1"/>
              <a:t>System.Windows.SystemParameters</a:t>
            </a:r>
            <a:r>
              <a:rPr lang="en-GB" dirty="0"/>
              <a:t>]::</a:t>
            </a:r>
            <a:r>
              <a:rPr lang="en-GB" dirty="0" err="1"/>
              <a:t>PrimaryScreenWidth</a:t>
            </a:r>
            <a:r>
              <a:rPr lang="en-GB" dirty="0"/>
              <a:t> - $</a:t>
            </a:r>
            <a:r>
              <a:rPr lang="en-GB" dirty="0" err="1"/>
              <a:t>win.Width</a:t>
            </a:r>
            <a:r>
              <a:rPr lang="en-GB" dirty="0"/>
              <a:t>)</a:t>
            </a:r>
          </a:p>
          <a:p>
            <a:endParaRPr lang="en-GB" dirty="0"/>
          </a:p>
          <a:p>
            <a:r>
              <a:rPr lang="en-GB" dirty="0"/>
              <a:t>    $</a:t>
            </a:r>
            <a:r>
              <a:rPr lang="en-GB" dirty="0" err="1"/>
              <a:t>win.Top</a:t>
            </a:r>
            <a:r>
              <a:rPr lang="en-GB" dirty="0"/>
              <a:t> = [Math]::Abs([Math]::Cos($</a:t>
            </a:r>
            <a:r>
              <a:rPr lang="en-GB" dirty="0" err="1"/>
              <a:t>i</a:t>
            </a:r>
            <a:r>
              <a:rPr lang="en-GB" dirty="0"/>
              <a:t> / 20)) *</a:t>
            </a:r>
          </a:p>
          <a:p>
            <a:r>
              <a:rPr lang="en-GB" dirty="0"/>
              <a:t>        ([</a:t>
            </a:r>
            <a:r>
              <a:rPr lang="en-GB" dirty="0" err="1"/>
              <a:t>System.Windows.SystemParameters</a:t>
            </a:r>
            <a:r>
              <a:rPr lang="en-GB" dirty="0"/>
              <a:t>]::</a:t>
            </a:r>
            <a:r>
              <a:rPr lang="en-GB" dirty="0" err="1"/>
              <a:t>PrimaryScreenHeight</a:t>
            </a:r>
            <a:r>
              <a:rPr lang="en-GB" dirty="0"/>
              <a:t> - $</a:t>
            </a:r>
            <a:r>
              <a:rPr lang="en-GB" dirty="0" err="1"/>
              <a:t>win.Height</a:t>
            </a:r>
            <a:r>
              <a:rPr lang="en-GB" dirty="0"/>
              <a:t>)</a:t>
            </a:r>
          </a:p>
          <a:p>
            <a:endParaRPr lang="en-GB" dirty="0"/>
          </a:p>
          <a:p>
            <a:r>
              <a:rPr lang="en-GB" dirty="0"/>
              <a:t>    Start-Sleep -Milliseconds 60</a:t>
            </a:r>
          </a:p>
          <a:p>
            <a:r>
              <a:rPr lang="en-GB" dirty="0"/>
              <a:t>}</a:t>
            </a:r>
          </a:p>
          <a:p>
            <a:endParaRPr lang="en-GB" dirty="0"/>
          </a:p>
          <a:p>
            <a:r>
              <a:rPr lang="en-GB" dirty="0"/>
              <a:t>$</a:t>
            </a:r>
            <a:r>
              <a:rPr lang="en-GB" dirty="0" err="1"/>
              <a:t>win.Close</a:t>
            </a:r>
            <a:r>
              <a:rPr lang="en-GB" dirty="0"/>
              <a:t>()</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30193107"/>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53913F-3CF4-163E-33FC-48459A893FB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32E2B25-2F1A-14F8-89A4-44CB88DC50F5}"/>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7B94D72F-E83A-F1A5-BDBA-58CF5F46E0E3}"/>
              </a:ext>
            </a:extLst>
          </p:cNvPr>
          <p:cNvSpPr>
            <a:spLocks noGrp="1"/>
          </p:cNvSpPr>
          <p:nvPr>
            <p:ph type="body" idx="1"/>
          </p:nvPr>
        </p:nvSpPr>
        <p:spPr/>
        <p:txBody>
          <a:bodyPr/>
          <a:lstStyle/>
          <a:p>
            <a:r>
              <a:rPr lang="en-GB" dirty="0"/>
              <a:t>Add-Type -</a:t>
            </a:r>
            <a:r>
              <a:rPr lang="en-GB" dirty="0" err="1"/>
              <a:t>AssemblyName</a:t>
            </a:r>
            <a:r>
              <a:rPr lang="en-GB" dirty="0"/>
              <a:t> </a:t>
            </a:r>
            <a:r>
              <a:rPr lang="en-GB" dirty="0" err="1"/>
              <a:t>PresentationFramework,PresentationCore,WindowsBase</a:t>
            </a:r>
            <a:endParaRPr lang="en-GB" dirty="0"/>
          </a:p>
          <a:p>
            <a:endParaRPr lang="en-GB" dirty="0"/>
          </a:p>
          <a:p>
            <a:r>
              <a:rPr lang="en-GB" dirty="0"/>
              <a:t># Create window</a:t>
            </a:r>
          </a:p>
          <a:p>
            <a:r>
              <a:rPr lang="en-GB" dirty="0"/>
              <a:t>$win = New-Object </a:t>
            </a:r>
            <a:r>
              <a:rPr lang="en-GB" dirty="0" err="1"/>
              <a:t>System.Windows.Window</a:t>
            </a:r>
            <a:endParaRPr lang="en-GB" dirty="0"/>
          </a:p>
          <a:p>
            <a:r>
              <a:rPr lang="en-GB" dirty="0"/>
              <a:t>$</a:t>
            </a:r>
            <a:r>
              <a:rPr lang="en-GB" dirty="0" err="1"/>
              <a:t>win.WindowStyle</a:t>
            </a:r>
            <a:r>
              <a:rPr lang="en-GB" dirty="0"/>
              <a:t> = 'None'</a:t>
            </a:r>
          </a:p>
          <a:p>
            <a:r>
              <a:rPr lang="en-GB" dirty="0"/>
              <a:t>$</a:t>
            </a:r>
            <a:r>
              <a:rPr lang="en-GB" dirty="0" err="1"/>
              <a:t>win.AllowsTransparency</a:t>
            </a:r>
            <a:r>
              <a:rPr lang="en-GB" dirty="0"/>
              <a:t> = $true</a:t>
            </a:r>
          </a:p>
          <a:p>
            <a:r>
              <a:rPr lang="en-GB" dirty="0"/>
              <a:t>$</a:t>
            </a:r>
            <a:r>
              <a:rPr lang="en-GB" dirty="0" err="1"/>
              <a:t>win.Background</a:t>
            </a:r>
            <a:r>
              <a:rPr lang="en-GB" dirty="0"/>
              <a:t> = 'Gold'</a:t>
            </a:r>
          </a:p>
          <a:p>
            <a:r>
              <a:rPr lang="en-GB" dirty="0"/>
              <a:t>$</a:t>
            </a:r>
            <a:r>
              <a:rPr lang="en-GB" dirty="0" err="1"/>
              <a:t>win.Width</a:t>
            </a:r>
            <a:r>
              <a:rPr lang="en-GB" dirty="0"/>
              <a:t> = 200</a:t>
            </a:r>
          </a:p>
          <a:p>
            <a:r>
              <a:rPr lang="en-GB" dirty="0"/>
              <a:t>$</a:t>
            </a:r>
            <a:r>
              <a:rPr lang="en-GB" dirty="0" err="1"/>
              <a:t>win.Height</a:t>
            </a:r>
            <a:r>
              <a:rPr lang="en-GB" dirty="0"/>
              <a:t> = 120</a:t>
            </a:r>
          </a:p>
          <a:p>
            <a:r>
              <a:rPr lang="en-GB" dirty="0"/>
              <a:t>$</a:t>
            </a:r>
            <a:r>
              <a:rPr lang="en-GB" dirty="0" err="1"/>
              <a:t>win.Topmost</a:t>
            </a:r>
            <a:r>
              <a:rPr lang="en-GB" dirty="0"/>
              <a:t> = $true</a:t>
            </a:r>
          </a:p>
          <a:p>
            <a:endParaRPr lang="en-GB" dirty="0"/>
          </a:p>
          <a:p>
            <a:r>
              <a:rPr lang="en-GB" dirty="0"/>
              <a:t># Add text</a:t>
            </a:r>
          </a:p>
          <a:p>
            <a:r>
              <a:rPr lang="en-GB" dirty="0"/>
              <a:t>$tb = New-Object </a:t>
            </a:r>
            <a:r>
              <a:rPr lang="en-GB" dirty="0" err="1"/>
              <a:t>System.Windows.Controls.TextBlock</a:t>
            </a:r>
            <a:endParaRPr lang="en-GB" dirty="0"/>
          </a:p>
          <a:p>
            <a:r>
              <a:rPr lang="en-GB" dirty="0"/>
              <a:t>$</a:t>
            </a:r>
            <a:r>
              <a:rPr lang="en-GB" dirty="0" err="1"/>
              <a:t>tb.Text</a:t>
            </a:r>
            <a:r>
              <a:rPr lang="en-GB" dirty="0"/>
              <a:t> = "Boo :-O"</a:t>
            </a:r>
          </a:p>
          <a:p>
            <a:r>
              <a:rPr lang="en-GB" dirty="0"/>
              <a:t>$</a:t>
            </a:r>
            <a:r>
              <a:rPr lang="en-GB" dirty="0" err="1"/>
              <a:t>tb.FontSize</a:t>
            </a:r>
            <a:r>
              <a:rPr lang="en-GB" dirty="0"/>
              <a:t> = 36</a:t>
            </a:r>
          </a:p>
          <a:p>
            <a:r>
              <a:rPr lang="en-GB" dirty="0"/>
              <a:t>$</a:t>
            </a:r>
            <a:r>
              <a:rPr lang="en-GB" dirty="0" err="1"/>
              <a:t>tb.HorizontalAlignment</a:t>
            </a:r>
            <a:r>
              <a:rPr lang="en-GB" dirty="0"/>
              <a:t> = '</a:t>
            </a:r>
            <a:r>
              <a:rPr lang="en-GB" dirty="0" err="1"/>
              <a:t>Center</a:t>
            </a:r>
            <a:r>
              <a:rPr lang="en-GB" dirty="0"/>
              <a:t>'</a:t>
            </a:r>
          </a:p>
          <a:p>
            <a:r>
              <a:rPr lang="en-GB" dirty="0"/>
              <a:t>$</a:t>
            </a:r>
            <a:r>
              <a:rPr lang="en-GB" dirty="0" err="1"/>
              <a:t>tb.VerticalAlignment</a:t>
            </a:r>
            <a:r>
              <a:rPr lang="en-GB" dirty="0"/>
              <a:t> = '</a:t>
            </a:r>
            <a:r>
              <a:rPr lang="en-GB" dirty="0" err="1"/>
              <a:t>Center</a:t>
            </a:r>
            <a:r>
              <a:rPr lang="en-GB" dirty="0"/>
              <a:t>'</a:t>
            </a:r>
          </a:p>
          <a:p>
            <a:r>
              <a:rPr lang="en-GB" dirty="0"/>
              <a:t>$</a:t>
            </a:r>
            <a:r>
              <a:rPr lang="en-GB" dirty="0" err="1"/>
              <a:t>win.Content</a:t>
            </a:r>
            <a:r>
              <a:rPr lang="en-GB" dirty="0"/>
              <a:t> = $tb</a:t>
            </a:r>
          </a:p>
          <a:p>
            <a:endParaRPr lang="en-GB" dirty="0"/>
          </a:p>
          <a:p>
            <a:r>
              <a:rPr lang="en-GB" dirty="0"/>
              <a:t>$</a:t>
            </a:r>
            <a:r>
              <a:rPr lang="en-GB" dirty="0" err="1"/>
              <a:t>win.Show</a:t>
            </a:r>
            <a:r>
              <a:rPr lang="en-GB" dirty="0"/>
              <a:t>()</a:t>
            </a:r>
          </a:p>
          <a:p>
            <a:endParaRPr lang="en-GB" dirty="0"/>
          </a:p>
          <a:p>
            <a:r>
              <a:rPr lang="en-GB" dirty="0"/>
              <a:t># Animation loop (half speed)</a:t>
            </a:r>
          </a:p>
          <a:p>
            <a:r>
              <a:rPr lang="en-GB" dirty="0"/>
              <a:t>for ($</a:t>
            </a:r>
            <a:r>
              <a:rPr lang="en-GB" dirty="0" err="1"/>
              <a:t>i</a:t>
            </a:r>
            <a:r>
              <a:rPr lang="en-GB" dirty="0"/>
              <a:t> = 0; $</a:t>
            </a:r>
            <a:r>
              <a:rPr lang="en-GB" dirty="0" err="1"/>
              <a:t>i</a:t>
            </a:r>
            <a:r>
              <a:rPr lang="en-GB" dirty="0"/>
              <a:t> -</a:t>
            </a:r>
            <a:r>
              <a:rPr lang="en-GB" dirty="0" err="1"/>
              <a:t>lt</a:t>
            </a:r>
            <a:r>
              <a:rPr lang="en-GB" dirty="0"/>
              <a:t> 200; $</a:t>
            </a:r>
            <a:r>
              <a:rPr lang="en-GB" dirty="0" err="1"/>
              <a:t>i</a:t>
            </a:r>
            <a:r>
              <a:rPr lang="en-GB" dirty="0"/>
              <a:t> += 4) {</a:t>
            </a:r>
          </a:p>
          <a:p>
            <a:endParaRPr lang="en-GB" dirty="0"/>
          </a:p>
          <a:p>
            <a:r>
              <a:rPr lang="en-GB" dirty="0"/>
              <a:t>    # spooky "ghost tone"</a:t>
            </a:r>
          </a:p>
          <a:p>
            <a:r>
              <a:rPr lang="en-GB" dirty="0"/>
              <a:t>    [console]::Beep(600, 80)</a:t>
            </a:r>
          </a:p>
          <a:p>
            <a:endParaRPr lang="en-GB" dirty="0"/>
          </a:p>
          <a:p>
            <a:r>
              <a:rPr lang="en-GB" dirty="0"/>
              <a:t>    # drifting motion</a:t>
            </a:r>
          </a:p>
          <a:p>
            <a:r>
              <a:rPr lang="en-GB" dirty="0"/>
              <a:t>    $</a:t>
            </a:r>
            <a:r>
              <a:rPr lang="en-GB" dirty="0" err="1"/>
              <a:t>win.Left</a:t>
            </a:r>
            <a:r>
              <a:rPr lang="en-GB" dirty="0"/>
              <a:t> = [Math]::Abs([Math]::Sin($</a:t>
            </a:r>
            <a:r>
              <a:rPr lang="en-GB" dirty="0" err="1"/>
              <a:t>i</a:t>
            </a:r>
            <a:r>
              <a:rPr lang="en-GB" dirty="0"/>
              <a:t> / 15)) *</a:t>
            </a:r>
          </a:p>
          <a:p>
            <a:r>
              <a:rPr lang="en-GB" dirty="0"/>
              <a:t>        ([</a:t>
            </a:r>
            <a:r>
              <a:rPr lang="en-GB" dirty="0" err="1"/>
              <a:t>System.Windows.SystemParameters</a:t>
            </a:r>
            <a:r>
              <a:rPr lang="en-GB" dirty="0"/>
              <a:t>]::</a:t>
            </a:r>
            <a:r>
              <a:rPr lang="en-GB" dirty="0" err="1"/>
              <a:t>PrimaryScreenWidth</a:t>
            </a:r>
            <a:r>
              <a:rPr lang="en-GB" dirty="0"/>
              <a:t> - $</a:t>
            </a:r>
            <a:r>
              <a:rPr lang="en-GB" dirty="0" err="1"/>
              <a:t>win.Width</a:t>
            </a:r>
            <a:r>
              <a:rPr lang="en-GB" dirty="0"/>
              <a:t>)</a:t>
            </a:r>
          </a:p>
          <a:p>
            <a:endParaRPr lang="en-GB" dirty="0"/>
          </a:p>
          <a:p>
            <a:r>
              <a:rPr lang="en-GB" dirty="0"/>
              <a:t>    $</a:t>
            </a:r>
            <a:r>
              <a:rPr lang="en-GB" dirty="0" err="1"/>
              <a:t>win.Top</a:t>
            </a:r>
            <a:r>
              <a:rPr lang="en-GB" dirty="0"/>
              <a:t> = [Math]::Abs([Math]::Cos($</a:t>
            </a:r>
            <a:r>
              <a:rPr lang="en-GB" dirty="0" err="1"/>
              <a:t>i</a:t>
            </a:r>
            <a:r>
              <a:rPr lang="en-GB" dirty="0"/>
              <a:t> / 20)) *</a:t>
            </a:r>
          </a:p>
          <a:p>
            <a:r>
              <a:rPr lang="en-GB" dirty="0"/>
              <a:t>        ([</a:t>
            </a:r>
            <a:r>
              <a:rPr lang="en-GB" dirty="0" err="1"/>
              <a:t>System.Windows.SystemParameters</a:t>
            </a:r>
            <a:r>
              <a:rPr lang="en-GB" dirty="0"/>
              <a:t>]::</a:t>
            </a:r>
            <a:r>
              <a:rPr lang="en-GB" dirty="0" err="1"/>
              <a:t>PrimaryScreenHeight</a:t>
            </a:r>
            <a:r>
              <a:rPr lang="en-GB" dirty="0"/>
              <a:t> - $</a:t>
            </a:r>
            <a:r>
              <a:rPr lang="en-GB" dirty="0" err="1"/>
              <a:t>win.Height</a:t>
            </a:r>
            <a:r>
              <a:rPr lang="en-GB" dirty="0"/>
              <a:t>)</a:t>
            </a:r>
          </a:p>
          <a:p>
            <a:endParaRPr lang="en-GB" dirty="0"/>
          </a:p>
          <a:p>
            <a:r>
              <a:rPr lang="en-GB" dirty="0"/>
              <a:t>    Start-Sleep -Milliseconds 60</a:t>
            </a:r>
          </a:p>
          <a:p>
            <a:r>
              <a:rPr lang="en-GB" dirty="0"/>
              <a:t>}</a:t>
            </a:r>
          </a:p>
          <a:p>
            <a:endParaRPr lang="en-GB" dirty="0"/>
          </a:p>
          <a:p>
            <a:r>
              <a:rPr lang="en-GB" dirty="0"/>
              <a:t>$</a:t>
            </a:r>
            <a:r>
              <a:rPr lang="en-GB" dirty="0" err="1"/>
              <a:t>win.Close</a:t>
            </a:r>
            <a:r>
              <a:rPr lang="en-GB" dirty="0"/>
              <a:t>()</a:t>
            </a:r>
          </a:p>
          <a:p>
            <a:endParaRPr lang="en-GB" dirty="0"/>
          </a:p>
        </p:txBody>
      </p:sp>
      <p:sp>
        <p:nvSpPr>
          <p:cNvPr id="4" name="Slide Number Placeholder 3">
            <a:extLst>
              <a:ext uri="{FF2B5EF4-FFF2-40B4-BE49-F238E27FC236}">
                <a16:creationId xmlns:a16="http://schemas.microsoft.com/office/drawing/2014/main" id="{719CDE77-C53E-DA63-7C1C-28AA93AC365C}"/>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59729803"/>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0F0DA8-E152-3AF1-D6C9-7080DD28775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E4C65D7-D1AF-0C8A-0AFD-9BC4CAD04689}"/>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19EED95F-3807-8354-6187-BB65E7867B0C}"/>
              </a:ext>
            </a:extLst>
          </p:cNvPr>
          <p:cNvSpPr>
            <a:spLocks noGrp="1"/>
          </p:cNvSpPr>
          <p:nvPr>
            <p:ph type="body" idx="1"/>
          </p:nvPr>
        </p:nvSpPr>
        <p:spPr/>
        <p:txBody>
          <a:bodyPr/>
          <a:lstStyle/>
          <a:p>
            <a:r>
              <a:rPr lang="en-GB" dirty="0"/>
              <a:t>$</a:t>
            </a:r>
            <a:r>
              <a:rPr lang="en-GB" dirty="0" err="1"/>
              <a:t>colors</a:t>
            </a:r>
            <a:r>
              <a:rPr lang="en-GB" dirty="0"/>
              <a:t> = "</a:t>
            </a:r>
            <a:r>
              <a:rPr lang="en-GB" dirty="0" err="1"/>
              <a:t>Red","Yellow","Green","Cyan","Blue","Magenta</a:t>
            </a:r>
            <a:r>
              <a:rPr lang="en-GB" dirty="0"/>
              <a:t>"</a:t>
            </a:r>
          </a:p>
          <a:p>
            <a:r>
              <a:rPr lang="en-GB" dirty="0"/>
              <a:t>$text = Read-Host "Type a sentence"</a:t>
            </a:r>
          </a:p>
          <a:p>
            <a:r>
              <a:rPr lang="en-GB" dirty="0"/>
              <a:t>for ($</a:t>
            </a:r>
            <a:r>
              <a:rPr lang="en-GB" dirty="0" err="1"/>
              <a:t>i</a:t>
            </a:r>
            <a:r>
              <a:rPr lang="en-GB" dirty="0"/>
              <a:t>=0; $</a:t>
            </a:r>
            <a:r>
              <a:rPr lang="en-GB" dirty="0" err="1"/>
              <a:t>i</a:t>
            </a:r>
            <a:r>
              <a:rPr lang="en-GB" dirty="0"/>
              <a:t> -</a:t>
            </a:r>
            <a:r>
              <a:rPr lang="en-GB" dirty="0" err="1"/>
              <a:t>lt</a:t>
            </a:r>
            <a:r>
              <a:rPr lang="en-GB" dirty="0"/>
              <a:t> $</a:t>
            </a:r>
            <a:r>
              <a:rPr lang="en-GB" dirty="0" err="1"/>
              <a:t>text.Length</a:t>
            </a:r>
            <a:r>
              <a:rPr lang="en-GB" dirty="0"/>
              <a:t>; $</a:t>
            </a:r>
            <a:r>
              <a:rPr lang="en-GB" dirty="0" err="1"/>
              <a:t>i</a:t>
            </a:r>
            <a:r>
              <a:rPr lang="en-GB" dirty="0"/>
              <a:t>++) {</a:t>
            </a:r>
          </a:p>
          <a:p>
            <a:r>
              <a:rPr lang="en-GB" dirty="0"/>
              <a:t>  $c = $</a:t>
            </a:r>
            <a:r>
              <a:rPr lang="en-GB" dirty="0" err="1"/>
              <a:t>colors</a:t>
            </a:r>
            <a:r>
              <a:rPr lang="en-GB" dirty="0"/>
              <a:t>[$</a:t>
            </a:r>
            <a:r>
              <a:rPr lang="en-GB" dirty="0" err="1"/>
              <a:t>i</a:t>
            </a:r>
            <a:r>
              <a:rPr lang="en-GB" dirty="0"/>
              <a:t> % $</a:t>
            </a:r>
            <a:r>
              <a:rPr lang="en-GB" dirty="0" err="1"/>
              <a:t>colors.Count</a:t>
            </a:r>
            <a:r>
              <a:rPr lang="en-GB" dirty="0"/>
              <a:t>]</a:t>
            </a:r>
          </a:p>
          <a:p>
            <a:r>
              <a:rPr lang="en-GB" dirty="0"/>
              <a:t>  Write-Host $text[$</a:t>
            </a:r>
            <a:r>
              <a:rPr lang="en-GB" dirty="0" err="1"/>
              <a:t>i</a:t>
            </a:r>
            <a:r>
              <a:rPr lang="en-GB" dirty="0"/>
              <a:t>] -</a:t>
            </a:r>
            <a:r>
              <a:rPr lang="en-GB" dirty="0" err="1"/>
              <a:t>NoNewline</a:t>
            </a:r>
            <a:r>
              <a:rPr lang="en-GB" dirty="0"/>
              <a:t> -</a:t>
            </a:r>
            <a:r>
              <a:rPr lang="en-GB" dirty="0" err="1"/>
              <a:t>ForegroundColor</a:t>
            </a:r>
            <a:r>
              <a:rPr lang="en-GB" dirty="0"/>
              <a:t> $c</a:t>
            </a:r>
          </a:p>
          <a:p>
            <a:r>
              <a:rPr lang="en-GB" dirty="0"/>
              <a:t>}</a:t>
            </a:r>
          </a:p>
          <a:p>
            <a:r>
              <a:rPr lang="en-GB" dirty="0"/>
              <a:t>Write-Host</a:t>
            </a:r>
          </a:p>
          <a:p>
            <a:endParaRPr lang="en-GB" dirty="0"/>
          </a:p>
        </p:txBody>
      </p:sp>
      <p:sp>
        <p:nvSpPr>
          <p:cNvPr id="4" name="Slide Number Placeholder 3">
            <a:extLst>
              <a:ext uri="{FF2B5EF4-FFF2-40B4-BE49-F238E27FC236}">
                <a16:creationId xmlns:a16="http://schemas.microsoft.com/office/drawing/2014/main" id="{A2B8241B-7DC6-A689-301E-2A867C9CCCD4}"/>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72164518"/>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2CA6898-6D63-7755-279C-7F8E6F2F300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471009E-8D3F-2797-AE15-824E06F62B6C}"/>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5E57963C-449F-7357-9E24-A58DC0BC0BF9}"/>
              </a:ext>
            </a:extLst>
          </p:cNvPr>
          <p:cNvSpPr>
            <a:spLocks noGrp="1"/>
          </p:cNvSpPr>
          <p:nvPr>
            <p:ph type="body" idx="1"/>
          </p:nvPr>
        </p:nvSpPr>
        <p:spPr/>
        <p:txBody>
          <a:bodyPr/>
          <a:lstStyle/>
          <a:p>
            <a:r>
              <a:rPr lang="en-GB" dirty="0"/>
              <a:t>Add-Type -</a:t>
            </a:r>
            <a:r>
              <a:rPr lang="en-GB" dirty="0" err="1"/>
              <a:t>AssemblyName</a:t>
            </a:r>
            <a:r>
              <a:rPr lang="en-GB" dirty="0"/>
              <a:t> </a:t>
            </a:r>
            <a:r>
              <a:rPr lang="en-GB" dirty="0" err="1"/>
              <a:t>PresentationFramework,PresentationCore,WindowsBase</a:t>
            </a:r>
            <a:endParaRPr lang="en-GB" dirty="0"/>
          </a:p>
          <a:p>
            <a:endParaRPr lang="en-GB" dirty="0"/>
          </a:p>
          <a:p>
            <a:r>
              <a:rPr lang="en-GB" dirty="0"/>
              <a:t># Create window</a:t>
            </a:r>
          </a:p>
          <a:p>
            <a:r>
              <a:rPr lang="en-GB" dirty="0"/>
              <a:t>$win = New-Object </a:t>
            </a:r>
            <a:r>
              <a:rPr lang="en-GB" dirty="0" err="1"/>
              <a:t>System.Windows.Window</a:t>
            </a:r>
            <a:endParaRPr lang="en-GB" dirty="0"/>
          </a:p>
          <a:p>
            <a:r>
              <a:rPr lang="en-GB" dirty="0"/>
              <a:t>$</a:t>
            </a:r>
            <a:r>
              <a:rPr lang="en-GB" dirty="0" err="1"/>
              <a:t>win.WindowStyle</a:t>
            </a:r>
            <a:r>
              <a:rPr lang="en-GB" dirty="0"/>
              <a:t> = 'None'</a:t>
            </a:r>
          </a:p>
          <a:p>
            <a:r>
              <a:rPr lang="en-GB" dirty="0"/>
              <a:t>$</a:t>
            </a:r>
            <a:r>
              <a:rPr lang="en-GB" dirty="0" err="1"/>
              <a:t>win.AllowsTransparency</a:t>
            </a:r>
            <a:r>
              <a:rPr lang="en-GB" dirty="0"/>
              <a:t> = $true</a:t>
            </a:r>
          </a:p>
          <a:p>
            <a:r>
              <a:rPr lang="en-GB" dirty="0"/>
              <a:t>$</a:t>
            </a:r>
            <a:r>
              <a:rPr lang="en-GB" dirty="0" err="1"/>
              <a:t>win.Background</a:t>
            </a:r>
            <a:r>
              <a:rPr lang="en-GB" dirty="0"/>
              <a:t> = 'Gold'</a:t>
            </a:r>
          </a:p>
          <a:p>
            <a:r>
              <a:rPr lang="en-GB" dirty="0"/>
              <a:t>$</a:t>
            </a:r>
            <a:r>
              <a:rPr lang="en-GB" dirty="0" err="1"/>
              <a:t>win.Width</a:t>
            </a:r>
            <a:r>
              <a:rPr lang="en-GB" dirty="0"/>
              <a:t> = 200</a:t>
            </a:r>
          </a:p>
          <a:p>
            <a:r>
              <a:rPr lang="en-GB" dirty="0"/>
              <a:t>$</a:t>
            </a:r>
            <a:r>
              <a:rPr lang="en-GB" dirty="0" err="1"/>
              <a:t>win.Height</a:t>
            </a:r>
            <a:r>
              <a:rPr lang="en-GB" dirty="0"/>
              <a:t> = 120</a:t>
            </a:r>
          </a:p>
          <a:p>
            <a:r>
              <a:rPr lang="en-GB" dirty="0"/>
              <a:t>$</a:t>
            </a:r>
            <a:r>
              <a:rPr lang="en-GB" dirty="0" err="1"/>
              <a:t>win.Topmost</a:t>
            </a:r>
            <a:r>
              <a:rPr lang="en-GB" dirty="0"/>
              <a:t> = $true</a:t>
            </a:r>
          </a:p>
          <a:p>
            <a:endParaRPr lang="en-GB" dirty="0"/>
          </a:p>
          <a:p>
            <a:r>
              <a:rPr lang="en-GB" dirty="0"/>
              <a:t># Add text</a:t>
            </a:r>
          </a:p>
          <a:p>
            <a:r>
              <a:rPr lang="en-GB" dirty="0"/>
              <a:t>$tb = New-Object </a:t>
            </a:r>
            <a:r>
              <a:rPr lang="en-GB" dirty="0" err="1"/>
              <a:t>System.Windows.Controls.TextBlock</a:t>
            </a:r>
            <a:endParaRPr lang="en-GB" dirty="0"/>
          </a:p>
          <a:p>
            <a:r>
              <a:rPr lang="en-GB" dirty="0"/>
              <a:t>$</a:t>
            </a:r>
            <a:r>
              <a:rPr lang="en-GB" dirty="0" err="1"/>
              <a:t>tb.Text</a:t>
            </a:r>
            <a:r>
              <a:rPr lang="en-GB" dirty="0"/>
              <a:t> = "Boo :-O"</a:t>
            </a:r>
          </a:p>
          <a:p>
            <a:r>
              <a:rPr lang="en-GB" dirty="0"/>
              <a:t>$</a:t>
            </a:r>
            <a:r>
              <a:rPr lang="en-GB" dirty="0" err="1"/>
              <a:t>tb.FontSize</a:t>
            </a:r>
            <a:r>
              <a:rPr lang="en-GB" dirty="0"/>
              <a:t> = 36</a:t>
            </a:r>
          </a:p>
          <a:p>
            <a:r>
              <a:rPr lang="en-GB" dirty="0"/>
              <a:t>$</a:t>
            </a:r>
            <a:r>
              <a:rPr lang="en-GB" dirty="0" err="1"/>
              <a:t>tb.HorizontalAlignment</a:t>
            </a:r>
            <a:r>
              <a:rPr lang="en-GB" dirty="0"/>
              <a:t> = '</a:t>
            </a:r>
            <a:r>
              <a:rPr lang="en-GB" dirty="0" err="1"/>
              <a:t>Center</a:t>
            </a:r>
            <a:r>
              <a:rPr lang="en-GB" dirty="0"/>
              <a:t>'</a:t>
            </a:r>
          </a:p>
          <a:p>
            <a:r>
              <a:rPr lang="en-GB" dirty="0"/>
              <a:t>$</a:t>
            </a:r>
            <a:r>
              <a:rPr lang="en-GB" dirty="0" err="1"/>
              <a:t>tb.VerticalAlignment</a:t>
            </a:r>
            <a:r>
              <a:rPr lang="en-GB" dirty="0"/>
              <a:t> = '</a:t>
            </a:r>
            <a:r>
              <a:rPr lang="en-GB" dirty="0" err="1"/>
              <a:t>Center</a:t>
            </a:r>
            <a:r>
              <a:rPr lang="en-GB" dirty="0"/>
              <a:t>'</a:t>
            </a:r>
          </a:p>
          <a:p>
            <a:r>
              <a:rPr lang="en-GB" dirty="0"/>
              <a:t>$</a:t>
            </a:r>
            <a:r>
              <a:rPr lang="en-GB" dirty="0" err="1"/>
              <a:t>win.Content</a:t>
            </a:r>
            <a:r>
              <a:rPr lang="en-GB" dirty="0"/>
              <a:t> = $tb</a:t>
            </a:r>
          </a:p>
          <a:p>
            <a:endParaRPr lang="en-GB" dirty="0"/>
          </a:p>
          <a:p>
            <a:r>
              <a:rPr lang="en-GB" dirty="0"/>
              <a:t>$</a:t>
            </a:r>
            <a:r>
              <a:rPr lang="en-GB" dirty="0" err="1"/>
              <a:t>win.Show</a:t>
            </a:r>
            <a:r>
              <a:rPr lang="en-GB" dirty="0"/>
              <a:t>()</a:t>
            </a:r>
          </a:p>
          <a:p>
            <a:endParaRPr lang="en-GB" dirty="0"/>
          </a:p>
          <a:p>
            <a:r>
              <a:rPr lang="en-GB" dirty="0"/>
              <a:t># Animation loop (half speed)</a:t>
            </a:r>
          </a:p>
          <a:p>
            <a:r>
              <a:rPr lang="en-GB" dirty="0"/>
              <a:t>for ($</a:t>
            </a:r>
            <a:r>
              <a:rPr lang="en-GB" dirty="0" err="1"/>
              <a:t>i</a:t>
            </a:r>
            <a:r>
              <a:rPr lang="en-GB" dirty="0"/>
              <a:t> = 0; $</a:t>
            </a:r>
            <a:r>
              <a:rPr lang="en-GB" dirty="0" err="1"/>
              <a:t>i</a:t>
            </a:r>
            <a:r>
              <a:rPr lang="en-GB" dirty="0"/>
              <a:t> -</a:t>
            </a:r>
            <a:r>
              <a:rPr lang="en-GB" dirty="0" err="1"/>
              <a:t>lt</a:t>
            </a:r>
            <a:r>
              <a:rPr lang="en-GB" dirty="0"/>
              <a:t> 200; $</a:t>
            </a:r>
            <a:r>
              <a:rPr lang="en-GB" dirty="0" err="1"/>
              <a:t>i</a:t>
            </a:r>
            <a:r>
              <a:rPr lang="en-GB" dirty="0"/>
              <a:t> += 4) {</a:t>
            </a:r>
          </a:p>
          <a:p>
            <a:endParaRPr lang="en-GB" dirty="0"/>
          </a:p>
          <a:p>
            <a:r>
              <a:rPr lang="en-GB" dirty="0"/>
              <a:t>    # spooky "ghost tone"</a:t>
            </a:r>
          </a:p>
          <a:p>
            <a:r>
              <a:rPr lang="en-GB" dirty="0"/>
              <a:t>    [console]::Beep(600, 80)</a:t>
            </a:r>
          </a:p>
          <a:p>
            <a:endParaRPr lang="en-GB" dirty="0"/>
          </a:p>
          <a:p>
            <a:r>
              <a:rPr lang="en-GB" dirty="0"/>
              <a:t>    # drifting motion</a:t>
            </a:r>
          </a:p>
          <a:p>
            <a:r>
              <a:rPr lang="en-GB" dirty="0"/>
              <a:t>    $</a:t>
            </a:r>
            <a:r>
              <a:rPr lang="en-GB" dirty="0" err="1"/>
              <a:t>win.Left</a:t>
            </a:r>
            <a:r>
              <a:rPr lang="en-GB" dirty="0"/>
              <a:t> = [Math]::Abs([Math]::Sin($</a:t>
            </a:r>
            <a:r>
              <a:rPr lang="en-GB" dirty="0" err="1"/>
              <a:t>i</a:t>
            </a:r>
            <a:r>
              <a:rPr lang="en-GB" dirty="0"/>
              <a:t> / 15)) *</a:t>
            </a:r>
          </a:p>
          <a:p>
            <a:r>
              <a:rPr lang="en-GB" dirty="0"/>
              <a:t>        ([</a:t>
            </a:r>
            <a:r>
              <a:rPr lang="en-GB" dirty="0" err="1"/>
              <a:t>System.Windows.SystemParameters</a:t>
            </a:r>
            <a:r>
              <a:rPr lang="en-GB" dirty="0"/>
              <a:t>]::</a:t>
            </a:r>
            <a:r>
              <a:rPr lang="en-GB" dirty="0" err="1"/>
              <a:t>PrimaryScreenWidth</a:t>
            </a:r>
            <a:r>
              <a:rPr lang="en-GB" dirty="0"/>
              <a:t> - $</a:t>
            </a:r>
            <a:r>
              <a:rPr lang="en-GB" dirty="0" err="1"/>
              <a:t>win.Width</a:t>
            </a:r>
            <a:r>
              <a:rPr lang="en-GB" dirty="0"/>
              <a:t>)</a:t>
            </a:r>
          </a:p>
          <a:p>
            <a:endParaRPr lang="en-GB" dirty="0"/>
          </a:p>
          <a:p>
            <a:r>
              <a:rPr lang="en-GB" dirty="0"/>
              <a:t>    $</a:t>
            </a:r>
            <a:r>
              <a:rPr lang="en-GB" dirty="0" err="1"/>
              <a:t>win.Top</a:t>
            </a:r>
            <a:r>
              <a:rPr lang="en-GB" dirty="0"/>
              <a:t> = [Math]::Abs([Math]::Cos($</a:t>
            </a:r>
            <a:r>
              <a:rPr lang="en-GB" dirty="0" err="1"/>
              <a:t>i</a:t>
            </a:r>
            <a:r>
              <a:rPr lang="en-GB" dirty="0"/>
              <a:t> / 20)) *</a:t>
            </a:r>
          </a:p>
          <a:p>
            <a:r>
              <a:rPr lang="en-GB" dirty="0"/>
              <a:t>        ([</a:t>
            </a:r>
            <a:r>
              <a:rPr lang="en-GB" dirty="0" err="1"/>
              <a:t>System.Windows.SystemParameters</a:t>
            </a:r>
            <a:r>
              <a:rPr lang="en-GB" dirty="0"/>
              <a:t>]::</a:t>
            </a:r>
            <a:r>
              <a:rPr lang="en-GB" dirty="0" err="1"/>
              <a:t>PrimaryScreenHeight</a:t>
            </a:r>
            <a:r>
              <a:rPr lang="en-GB" dirty="0"/>
              <a:t> - $</a:t>
            </a:r>
            <a:r>
              <a:rPr lang="en-GB" dirty="0" err="1"/>
              <a:t>win.Height</a:t>
            </a:r>
            <a:r>
              <a:rPr lang="en-GB" dirty="0"/>
              <a:t>)</a:t>
            </a:r>
          </a:p>
          <a:p>
            <a:endParaRPr lang="en-GB" dirty="0"/>
          </a:p>
          <a:p>
            <a:r>
              <a:rPr lang="en-GB" dirty="0"/>
              <a:t>    Start-Sleep -Milliseconds 60</a:t>
            </a:r>
          </a:p>
          <a:p>
            <a:r>
              <a:rPr lang="en-GB" dirty="0"/>
              <a:t>}</a:t>
            </a:r>
          </a:p>
          <a:p>
            <a:endParaRPr lang="en-GB" dirty="0"/>
          </a:p>
          <a:p>
            <a:r>
              <a:rPr lang="en-GB" dirty="0"/>
              <a:t>$</a:t>
            </a:r>
            <a:r>
              <a:rPr lang="en-GB" dirty="0" err="1"/>
              <a:t>win.Close</a:t>
            </a:r>
            <a:r>
              <a:rPr lang="en-GB" dirty="0"/>
              <a:t>()</a:t>
            </a:r>
          </a:p>
          <a:p>
            <a:endParaRPr lang="en-GB" dirty="0"/>
          </a:p>
        </p:txBody>
      </p:sp>
      <p:sp>
        <p:nvSpPr>
          <p:cNvPr id="4" name="Slide Number Placeholder 3">
            <a:extLst>
              <a:ext uri="{FF2B5EF4-FFF2-40B4-BE49-F238E27FC236}">
                <a16:creationId xmlns:a16="http://schemas.microsoft.com/office/drawing/2014/main" id="{08F1C6B0-1CF6-D5F5-A939-CFA0FFE48EEB}"/>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8865873"/>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6D8A67-4F91-E24C-570D-02070408E6E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828BB94-1DB8-9903-670F-46384BD1799B}"/>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4BFB6360-E528-E7E1-A917-3027D01D4B4F}"/>
              </a:ext>
            </a:extLst>
          </p:cNvPr>
          <p:cNvSpPr>
            <a:spLocks noGrp="1"/>
          </p:cNvSpPr>
          <p:nvPr>
            <p:ph type="body" idx="1"/>
          </p:nvPr>
        </p:nvSpPr>
        <p:spPr/>
        <p:txBody>
          <a:bodyPr/>
          <a:lstStyle/>
          <a:p>
            <a:r>
              <a:rPr lang="en-GB" dirty="0"/>
              <a:t>Add-Type -</a:t>
            </a:r>
            <a:r>
              <a:rPr lang="en-GB" dirty="0" err="1"/>
              <a:t>AssemblyName</a:t>
            </a:r>
            <a:r>
              <a:rPr lang="en-GB" dirty="0"/>
              <a:t> </a:t>
            </a:r>
            <a:r>
              <a:rPr lang="en-GB" dirty="0" err="1"/>
              <a:t>System.Speech</a:t>
            </a:r>
            <a:endParaRPr lang="en-GB" dirty="0"/>
          </a:p>
          <a:p>
            <a:r>
              <a:rPr lang="en-GB" dirty="0"/>
              <a:t>$say = New-Object </a:t>
            </a:r>
            <a:r>
              <a:rPr lang="en-GB" dirty="0" err="1"/>
              <a:t>System.Speech.Synthesis.SpeechSynthesizer</a:t>
            </a:r>
            <a:endParaRPr lang="en-GB" dirty="0"/>
          </a:p>
          <a:p>
            <a:r>
              <a:rPr lang="en-GB" dirty="0"/>
              <a:t>$</a:t>
            </a:r>
            <a:r>
              <a:rPr lang="en-GB" dirty="0" err="1"/>
              <a:t>say.Rate</a:t>
            </a:r>
            <a:r>
              <a:rPr lang="en-GB" dirty="0"/>
              <a:t> = -1</a:t>
            </a:r>
          </a:p>
          <a:p>
            <a:r>
              <a:rPr lang="en-GB" dirty="0"/>
              <a:t>$</a:t>
            </a:r>
            <a:r>
              <a:rPr lang="en-GB" dirty="0" err="1"/>
              <a:t>say.Volume</a:t>
            </a:r>
            <a:r>
              <a:rPr lang="en-GB" dirty="0"/>
              <a:t> = 100</a:t>
            </a:r>
          </a:p>
          <a:p>
            <a:r>
              <a:rPr lang="en-GB" dirty="0"/>
              <a:t>3..1 | </a:t>
            </a:r>
            <a:r>
              <a:rPr lang="en-GB" dirty="0" err="1"/>
              <a:t>ForEach</a:t>
            </a:r>
            <a:r>
              <a:rPr lang="en-GB" dirty="0"/>
              <a:t>-Object { $</a:t>
            </a:r>
            <a:r>
              <a:rPr lang="en-GB" dirty="0" err="1"/>
              <a:t>say.Speak</a:t>
            </a:r>
            <a:r>
              <a:rPr lang="en-GB" dirty="0"/>
              <a:t>("Self destruct in $_"); Start-Sleep 1 }</a:t>
            </a:r>
          </a:p>
          <a:p>
            <a:r>
              <a:rPr lang="en-GB" dirty="0"/>
              <a:t>$</a:t>
            </a:r>
            <a:r>
              <a:rPr lang="en-GB" dirty="0" err="1"/>
              <a:t>say.Speak</a:t>
            </a:r>
            <a:r>
              <a:rPr lang="en-GB" dirty="0"/>
              <a:t>("Just kidding. This was a test of your sense of </a:t>
            </a:r>
            <a:r>
              <a:rPr lang="en-GB" dirty="0" err="1"/>
              <a:t>humor</a:t>
            </a:r>
            <a:r>
              <a:rPr lang="en-GB" dirty="0"/>
              <a:t>.")</a:t>
            </a:r>
          </a:p>
        </p:txBody>
      </p:sp>
      <p:sp>
        <p:nvSpPr>
          <p:cNvPr id="4" name="Slide Number Placeholder 3">
            <a:extLst>
              <a:ext uri="{FF2B5EF4-FFF2-40B4-BE49-F238E27FC236}">
                <a16:creationId xmlns:a16="http://schemas.microsoft.com/office/drawing/2014/main" id="{F64B6D88-9C00-6DF6-EF92-24F2511AE418}"/>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7064507"/>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37962B4-439F-A0FD-16BA-E0B531E0D26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B6AA65A-7BF0-136B-ED97-76A0A5C47A08}"/>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E07084F5-1D12-2388-F3FA-079518144BF7}"/>
              </a:ext>
            </a:extLst>
          </p:cNvPr>
          <p:cNvSpPr>
            <a:spLocks noGrp="1"/>
          </p:cNvSpPr>
          <p:nvPr>
            <p:ph type="body" idx="1"/>
          </p:nvPr>
        </p:nvSpPr>
        <p:spPr/>
        <p:txBody>
          <a:bodyPr/>
          <a:lstStyle/>
          <a:p>
            <a:r>
              <a:rPr lang="en-GB" dirty="0"/>
              <a:t>Add-Type -</a:t>
            </a:r>
            <a:r>
              <a:rPr lang="en-GB" dirty="0" err="1"/>
              <a:t>AssemblyName</a:t>
            </a:r>
            <a:r>
              <a:rPr lang="en-GB" dirty="0"/>
              <a:t> </a:t>
            </a:r>
            <a:r>
              <a:rPr lang="en-GB" dirty="0" err="1"/>
              <a:t>System.Speech</a:t>
            </a:r>
            <a:endParaRPr lang="en-GB" dirty="0"/>
          </a:p>
          <a:p>
            <a:r>
              <a:rPr lang="en-GB" dirty="0"/>
              <a:t>$say = New-Object </a:t>
            </a:r>
            <a:r>
              <a:rPr lang="en-GB" dirty="0" err="1"/>
              <a:t>System.Speech.Synthesis.SpeechSynthesizer</a:t>
            </a:r>
            <a:endParaRPr lang="en-GB" dirty="0"/>
          </a:p>
          <a:p>
            <a:r>
              <a:rPr lang="en-GB" dirty="0"/>
              <a:t>$</a:t>
            </a:r>
            <a:r>
              <a:rPr lang="en-GB" dirty="0" err="1"/>
              <a:t>say.Rate</a:t>
            </a:r>
            <a:r>
              <a:rPr lang="en-GB" dirty="0"/>
              <a:t> = -1</a:t>
            </a:r>
          </a:p>
          <a:p>
            <a:r>
              <a:rPr lang="en-GB" dirty="0"/>
              <a:t>$</a:t>
            </a:r>
            <a:r>
              <a:rPr lang="en-GB" dirty="0" err="1"/>
              <a:t>say.Volume</a:t>
            </a:r>
            <a:r>
              <a:rPr lang="en-GB" dirty="0"/>
              <a:t> = 100</a:t>
            </a:r>
          </a:p>
          <a:p>
            <a:r>
              <a:rPr lang="en-GB" dirty="0"/>
              <a:t>3..1 | </a:t>
            </a:r>
            <a:r>
              <a:rPr lang="en-GB" dirty="0" err="1"/>
              <a:t>ForEach</a:t>
            </a:r>
            <a:r>
              <a:rPr lang="en-GB" dirty="0"/>
              <a:t>-Object { $</a:t>
            </a:r>
            <a:r>
              <a:rPr lang="en-GB" dirty="0" err="1"/>
              <a:t>say.Speak</a:t>
            </a:r>
            <a:r>
              <a:rPr lang="en-GB" dirty="0"/>
              <a:t>("Self destruct in $_"); Start-Sleep 1 }</a:t>
            </a:r>
          </a:p>
          <a:p>
            <a:r>
              <a:rPr lang="en-GB" dirty="0"/>
              <a:t>$</a:t>
            </a:r>
            <a:r>
              <a:rPr lang="en-GB" dirty="0" err="1"/>
              <a:t>say.Speak</a:t>
            </a:r>
            <a:r>
              <a:rPr lang="en-GB" dirty="0"/>
              <a:t>("Just kidding. This was a test of your sense of </a:t>
            </a:r>
            <a:r>
              <a:rPr lang="en-GB" dirty="0" err="1"/>
              <a:t>humor</a:t>
            </a:r>
            <a:r>
              <a:rPr lang="en-GB" dirty="0"/>
              <a:t>.")</a:t>
            </a:r>
          </a:p>
        </p:txBody>
      </p:sp>
      <p:sp>
        <p:nvSpPr>
          <p:cNvPr id="4" name="Slide Number Placeholder 3">
            <a:extLst>
              <a:ext uri="{FF2B5EF4-FFF2-40B4-BE49-F238E27FC236}">
                <a16:creationId xmlns:a16="http://schemas.microsoft.com/office/drawing/2014/main" id="{10B65302-00FD-9CA5-AA2B-84A8669E84F5}"/>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2886577"/>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C70B657-C68D-2A20-9B5B-EB71A8724D4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9ED23BE-F200-363F-51EB-4267742E4534}"/>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6C6931AD-FACC-359A-36A6-8F45053148D5}"/>
              </a:ext>
            </a:extLst>
          </p:cNvPr>
          <p:cNvSpPr>
            <a:spLocks noGrp="1"/>
          </p:cNvSpPr>
          <p:nvPr>
            <p:ph type="body" idx="1"/>
          </p:nvPr>
        </p:nvSpPr>
        <p:spPr/>
        <p:txBody>
          <a:bodyPr/>
          <a:lstStyle/>
          <a:p>
            <a:r>
              <a:rPr lang="en-GB" dirty="0"/>
              <a:t>function </a:t>
            </a:r>
            <a:r>
              <a:rPr lang="en-GB" dirty="0" err="1"/>
              <a:t>BeepNote</a:t>
            </a:r>
            <a:r>
              <a:rPr lang="en-GB" dirty="0"/>
              <a:t>($</a:t>
            </a:r>
            <a:r>
              <a:rPr lang="en-GB" dirty="0" err="1"/>
              <a:t>freq</a:t>
            </a:r>
            <a:r>
              <a:rPr lang="en-GB" dirty="0"/>
              <a:t>, $</a:t>
            </a:r>
            <a:r>
              <a:rPr lang="en-GB" dirty="0" err="1"/>
              <a:t>ms</a:t>
            </a:r>
            <a:r>
              <a:rPr lang="en-GB" dirty="0"/>
              <a:t>) { [console]::Beep($</a:t>
            </a:r>
            <a:r>
              <a:rPr lang="en-GB" dirty="0" err="1"/>
              <a:t>freq</a:t>
            </a:r>
            <a:r>
              <a:rPr lang="en-GB" dirty="0"/>
              <a:t>, $</a:t>
            </a:r>
            <a:r>
              <a:rPr lang="en-GB" dirty="0" err="1"/>
              <a:t>ms</a:t>
            </a:r>
            <a:r>
              <a:rPr lang="en-GB" dirty="0"/>
              <a:t>) }</a:t>
            </a:r>
          </a:p>
          <a:p>
            <a:r>
              <a:rPr lang="en-GB" dirty="0" err="1"/>
              <a:t>BeepNote</a:t>
            </a:r>
            <a:r>
              <a:rPr lang="en-GB" dirty="0"/>
              <a:t> 440 500; </a:t>
            </a:r>
            <a:r>
              <a:rPr lang="en-GB" dirty="0" err="1"/>
              <a:t>BeepNote</a:t>
            </a:r>
            <a:r>
              <a:rPr lang="en-GB" dirty="0"/>
              <a:t> 440 500; </a:t>
            </a:r>
            <a:r>
              <a:rPr lang="en-GB" dirty="0" err="1"/>
              <a:t>BeepNote</a:t>
            </a:r>
            <a:r>
              <a:rPr lang="en-GB" dirty="0"/>
              <a:t> 440 500</a:t>
            </a:r>
          </a:p>
          <a:p>
            <a:r>
              <a:rPr lang="en-GB" dirty="0" err="1"/>
              <a:t>BeepNote</a:t>
            </a:r>
            <a:r>
              <a:rPr lang="en-GB" dirty="0"/>
              <a:t> 349 350; </a:t>
            </a:r>
            <a:r>
              <a:rPr lang="en-GB" dirty="0" err="1"/>
              <a:t>BeepNote</a:t>
            </a:r>
            <a:r>
              <a:rPr lang="en-GB" dirty="0"/>
              <a:t> 523 150; </a:t>
            </a:r>
            <a:r>
              <a:rPr lang="en-GB" dirty="0" err="1"/>
              <a:t>BeepNote</a:t>
            </a:r>
            <a:r>
              <a:rPr lang="en-GB" dirty="0"/>
              <a:t> 440 500</a:t>
            </a:r>
          </a:p>
          <a:p>
            <a:r>
              <a:rPr lang="en-GB" dirty="0" err="1"/>
              <a:t>BeepNote</a:t>
            </a:r>
            <a:r>
              <a:rPr lang="en-GB" dirty="0"/>
              <a:t> 349 350; </a:t>
            </a:r>
            <a:r>
              <a:rPr lang="en-GB" dirty="0" err="1"/>
              <a:t>BeepNote</a:t>
            </a:r>
            <a:r>
              <a:rPr lang="en-GB" dirty="0"/>
              <a:t> 523 150; </a:t>
            </a:r>
            <a:r>
              <a:rPr lang="en-GB" dirty="0" err="1"/>
              <a:t>BeepNote</a:t>
            </a:r>
            <a:r>
              <a:rPr lang="en-GB" dirty="0"/>
              <a:t> 440 1000</a:t>
            </a:r>
          </a:p>
        </p:txBody>
      </p:sp>
      <p:sp>
        <p:nvSpPr>
          <p:cNvPr id="4" name="Slide Number Placeholder 3">
            <a:extLst>
              <a:ext uri="{FF2B5EF4-FFF2-40B4-BE49-F238E27FC236}">
                <a16:creationId xmlns:a16="http://schemas.microsoft.com/office/drawing/2014/main" id="{B7DEE083-B7F0-E3B9-3BED-6D812A904C06}"/>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33204421"/>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Add-Type -</a:t>
            </a:r>
            <a:r>
              <a:rPr lang="en-GB" sz="1200" kern="1200" dirty="0" err="1">
                <a:solidFill>
                  <a:schemeClr val="tx1"/>
                </a:solidFill>
                <a:effectLst/>
                <a:latin typeface="+mn-lt"/>
                <a:ea typeface="+mn-ea"/>
                <a:cs typeface="+mn-cs"/>
              </a:rPr>
              <a:t>AssemblyName</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System.Windows.Forms</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$form = New-Object </a:t>
            </a:r>
            <a:r>
              <a:rPr lang="en-GB" sz="1200" kern="1200" dirty="0" err="1">
                <a:solidFill>
                  <a:schemeClr val="tx1"/>
                </a:solidFill>
                <a:effectLst/>
                <a:latin typeface="+mn-lt"/>
                <a:ea typeface="+mn-ea"/>
                <a:cs typeface="+mn-cs"/>
              </a:rPr>
              <a:t>System.Windows.Forms.Form</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t>
            </a:r>
            <a:r>
              <a:rPr lang="en-GB" sz="1200" kern="1200" dirty="0" err="1">
                <a:solidFill>
                  <a:schemeClr val="tx1"/>
                </a:solidFill>
                <a:effectLst/>
                <a:latin typeface="+mn-lt"/>
                <a:ea typeface="+mn-ea"/>
                <a:cs typeface="+mn-cs"/>
              </a:rPr>
              <a:t>form.Text</a:t>
            </a:r>
            <a:r>
              <a:rPr lang="en-GB" sz="1200" kern="1200" dirty="0">
                <a:solidFill>
                  <a:schemeClr val="tx1"/>
                </a:solidFill>
                <a:effectLst/>
                <a:latin typeface="+mn-lt"/>
                <a:ea typeface="+mn-ea"/>
                <a:cs typeface="+mn-cs"/>
              </a:rPr>
              <a:t> = "WinForms GUI"</a:t>
            </a:r>
          </a:p>
          <a:p>
            <a:r>
              <a:rPr lang="en-GB" sz="1200" kern="1200" dirty="0">
                <a:solidFill>
                  <a:schemeClr val="tx1"/>
                </a:solidFill>
                <a:effectLst/>
                <a:latin typeface="+mn-lt"/>
                <a:ea typeface="+mn-ea"/>
                <a:cs typeface="+mn-cs"/>
              </a:rPr>
              <a:t>$</a:t>
            </a:r>
            <a:r>
              <a:rPr lang="en-GB" sz="1200" kern="1200" dirty="0" err="1">
                <a:solidFill>
                  <a:schemeClr val="tx1"/>
                </a:solidFill>
                <a:effectLst/>
                <a:latin typeface="+mn-lt"/>
                <a:ea typeface="+mn-ea"/>
                <a:cs typeface="+mn-cs"/>
              </a:rPr>
              <a:t>form.Width</a:t>
            </a:r>
            <a:r>
              <a:rPr lang="en-GB" sz="1200" kern="1200" dirty="0">
                <a:solidFill>
                  <a:schemeClr val="tx1"/>
                </a:solidFill>
                <a:effectLst/>
                <a:latin typeface="+mn-lt"/>
                <a:ea typeface="+mn-ea"/>
                <a:cs typeface="+mn-cs"/>
              </a:rPr>
              <a:t> = 300</a:t>
            </a:r>
          </a:p>
          <a:p>
            <a:r>
              <a:rPr lang="en-GB" sz="1200" kern="1200" dirty="0">
                <a:solidFill>
                  <a:schemeClr val="tx1"/>
                </a:solidFill>
                <a:effectLst/>
                <a:latin typeface="+mn-lt"/>
                <a:ea typeface="+mn-ea"/>
                <a:cs typeface="+mn-cs"/>
              </a:rPr>
              <a:t>$</a:t>
            </a:r>
            <a:r>
              <a:rPr lang="en-GB" sz="1200" kern="1200" dirty="0" err="1">
                <a:solidFill>
                  <a:schemeClr val="tx1"/>
                </a:solidFill>
                <a:effectLst/>
                <a:latin typeface="+mn-lt"/>
                <a:ea typeface="+mn-ea"/>
                <a:cs typeface="+mn-cs"/>
              </a:rPr>
              <a:t>form.Height</a:t>
            </a:r>
            <a:r>
              <a:rPr lang="en-GB" sz="1200" kern="1200" dirty="0">
                <a:solidFill>
                  <a:schemeClr val="tx1"/>
                </a:solidFill>
                <a:effectLst/>
                <a:latin typeface="+mn-lt"/>
                <a:ea typeface="+mn-ea"/>
                <a:cs typeface="+mn-cs"/>
              </a:rPr>
              <a:t> = 200</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$button = New-Object </a:t>
            </a:r>
            <a:r>
              <a:rPr lang="en-GB" sz="1200" kern="1200" dirty="0" err="1">
                <a:solidFill>
                  <a:schemeClr val="tx1"/>
                </a:solidFill>
                <a:effectLst/>
                <a:latin typeface="+mn-lt"/>
                <a:ea typeface="+mn-ea"/>
                <a:cs typeface="+mn-cs"/>
              </a:rPr>
              <a:t>System.Windows.Forms.Button</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t>
            </a:r>
            <a:r>
              <a:rPr lang="en-GB" sz="1200" kern="1200" dirty="0" err="1">
                <a:solidFill>
                  <a:schemeClr val="tx1"/>
                </a:solidFill>
                <a:effectLst/>
                <a:latin typeface="+mn-lt"/>
                <a:ea typeface="+mn-ea"/>
                <a:cs typeface="+mn-cs"/>
              </a:rPr>
              <a:t>button.Text</a:t>
            </a:r>
            <a:r>
              <a:rPr lang="en-GB" sz="1200" kern="1200" dirty="0">
                <a:solidFill>
                  <a:schemeClr val="tx1"/>
                </a:solidFill>
                <a:effectLst/>
                <a:latin typeface="+mn-lt"/>
                <a:ea typeface="+mn-ea"/>
                <a:cs typeface="+mn-cs"/>
              </a:rPr>
              <a:t> = "Click me"</a:t>
            </a:r>
          </a:p>
          <a:p>
            <a:r>
              <a:rPr lang="en-GB" sz="1200" kern="1200" dirty="0">
                <a:solidFill>
                  <a:schemeClr val="tx1"/>
                </a:solidFill>
                <a:effectLst/>
                <a:latin typeface="+mn-lt"/>
                <a:ea typeface="+mn-ea"/>
                <a:cs typeface="+mn-cs"/>
              </a:rPr>
              <a:t>$</a:t>
            </a:r>
            <a:r>
              <a:rPr lang="en-GB" sz="1200" kern="1200" dirty="0" err="1">
                <a:solidFill>
                  <a:schemeClr val="tx1"/>
                </a:solidFill>
                <a:effectLst/>
                <a:latin typeface="+mn-lt"/>
                <a:ea typeface="+mn-ea"/>
                <a:cs typeface="+mn-cs"/>
              </a:rPr>
              <a:t>button.AutoSize</a:t>
            </a:r>
            <a:r>
              <a:rPr lang="en-GB" sz="1200" kern="1200" dirty="0">
                <a:solidFill>
                  <a:schemeClr val="tx1"/>
                </a:solidFill>
                <a:effectLst/>
                <a:latin typeface="+mn-lt"/>
                <a:ea typeface="+mn-ea"/>
                <a:cs typeface="+mn-cs"/>
              </a:rPr>
              <a:t> = $true</a:t>
            </a:r>
          </a:p>
          <a:p>
            <a:r>
              <a:rPr lang="en-GB" sz="1200" kern="1200" dirty="0">
                <a:solidFill>
                  <a:schemeClr val="tx1"/>
                </a:solidFill>
                <a:effectLst/>
                <a:latin typeface="+mn-lt"/>
                <a:ea typeface="+mn-ea"/>
                <a:cs typeface="+mn-cs"/>
              </a:rPr>
              <a:t>$</a:t>
            </a:r>
            <a:r>
              <a:rPr lang="en-GB" sz="1200" kern="1200" dirty="0" err="1">
                <a:solidFill>
                  <a:schemeClr val="tx1"/>
                </a:solidFill>
                <a:effectLst/>
                <a:latin typeface="+mn-lt"/>
                <a:ea typeface="+mn-ea"/>
                <a:cs typeface="+mn-cs"/>
              </a:rPr>
              <a:t>button.Location</a:t>
            </a:r>
            <a:r>
              <a:rPr lang="en-GB" sz="1200" kern="1200" dirty="0">
                <a:solidFill>
                  <a:schemeClr val="tx1"/>
                </a:solidFill>
                <a:effectLst/>
                <a:latin typeface="+mn-lt"/>
                <a:ea typeface="+mn-ea"/>
                <a:cs typeface="+mn-cs"/>
              </a:rPr>
              <a:t> = '100,70'</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a:t>
            </a:r>
            <a:r>
              <a:rPr lang="en-GB" sz="1200" kern="1200" dirty="0" err="1">
                <a:solidFill>
                  <a:schemeClr val="tx1"/>
                </a:solidFill>
                <a:effectLst/>
                <a:latin typeface="+mn-lt"/>
                <a:ea typeface="+mn-ea"/>
                <a:cs typeface="+mn-cs"/>
              </a:rPr>
              <a:t>button.Add_Click</a:t>
            </a:r>
            <a:r>
              <a:rPr lang="en-GB" sz="1200" kern="1200" dirty="0">
                <a:solidFill>
                  <a:schemeClr val="tx1"/>
                </a:solidFill>
                <a:effectLst/>
                <a:latin typeface="+mn-lt"/>
                <a:ea typeface="+mn-ea"/>
                <a:cs typeface="+mn-cs"/>
              </a:rPr>
              <a:t>({</a:t>
            </a:r>
          </a:p>
          <a:p>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System.Windows.Forms.MessageBox</a:t>
            </a:r>
            <a:r>
              <a:rPr lang="en-GB" sz="1200" kern="1200" dirty="0">
                <a:solidFill>
                  <a:schemeClr val="tx1"/>
                </a:solidFill>
                <a:effectLst/>
                <a:latin typeface="+mn-lt"/>
                <a:ea typeface="+mn-ea"/>
                <a:cs typeface="+mn-cs"/>
              </a:rPr>
              <a:t>]::Show("Hello from your old friend WinForms :-)")</a:t>
            </a:r>
          </a:p>
          <a:p>
            <a:r>
              <a:rPr lang="en-GB" sz="1200" kern="1200" dirty="0">
                <a:solidFill>
                  <a:schemeClr val="tx1"/>
                </a:solidFill>
                <a:effectLst/>
                <a:latin typeface="+mn-lt"/>
                <a:ea typeface="+mn-ea"/>
                <a:cs typeface="+mn-cs"/>
              </a:rPr>
              <a:t>})</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a:t>
            </a:r>
            <a:r>
              <a:rPr lang="en-GB" sz="1200" kern="1200" dirty="0" err="1">
                <a:solidFill>
                  <a:schemeClr val="tx1"/>
                </a:solidFill>
                <a:effectLst/>
                <a:latin typeface="+mn-lt"/>
                <a:ea typeface="+mn-ea"/>
                <a:cs typeface="+mn-cs"/>
              </a:rPr>
              <a:t>form.Controls.Add</a:t>
            </a:r>
            <a:r>
              <a:rPr lang="en-GB" sz="1200" kern="1200" dirty="0">
                <a:solidFill>
                  <a:schemeClr val="tx1"/>
                </a:solidFill>
                <a:effectLst/>
                <a:latin typeface="+mn-lt"/>
                <a:ea typeface="+mn-ea"/>
                <a:cs typeface="+mn-cs"/>
              </a:rPr>
              <a:t>($button)</a:t>
            </a:r>
          </a:p>
          <a:p>
            <a:r>
              <a:rPr lang="en-GB" sz="1200" kern="1200" dirty="0">
                <a:solidFill>
                  <a:schemeClr val="tx1"/>
                </a:solidFill>
                <a:effectLst/>
                <a:latin typeface="+mn-lt"/>
                <a:ea typeface="+mn-ea"/>
                <a:cs typeface="+mn-cs"/>
              </a:rPr>
              <a:t>$</a:t>
            </a:r>
            <a:r>
              <a:rPr lang="en-GB" sz="1200" kern="1200" dirty="0" err="1">
                <a:solidFill>
                  <a:schemeClr val="tx1"/>
                </a:solidFill>
                <a:effectLst/>
                <a:latin typeface="+mn-lt"/>
                <a:ea typeface="+mn-ea"/>
                <a:cs typeface="+mn-cs"/>
              </a:rPr>
              <a:t>form.ShowDialog</a:t>
            </a:r>
            <a:r>
              <a:rPr lang="en-GB" sz="1200" kern="1200" dirty="0">
                <a:solidFill>
                  <a:schemeClr val="tx1"/>
                </a:solidFill>
                <a:effectLst/>
                <a:latin typeface="+mn-lt"/>
                <a:ea typeface="+mn-ea"/>
                <a:cs typeface="+mn-cs"/>
              </a:rPr>
              <a:t>()</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50249259"/>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100" dirty="0"/>
              <a:t>Although using Visual Studio is easier.</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84383161"/>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AFAAFFC-0C3B-E83E-9386-B7040AC0C50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50E36C3-3AA1-67B4-3EC7-40E8A6F890D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891AE29-16E5-7244-7558-C5F1B7051425}"/>
              </a:ext>
            </a:extLst>
          </p:cNvPr>
          <p:cNvSpPr>
            <a:spLocks noGrp="1"/>
          </p:cNvSpPr>
          <p:nvPr>
            <p:ph type="body" idx="1"/>
          </p:nvPr>
        </p:nvSpPr>
        <p:spPr/>
        <p:txBody>
          <a:bodyPr/>
          <a:lstStyle/>
          <a:p>
            <a:r>
              <a:rPr lang="en-GB" dirty="0"/>
              <a:t>Add-Type -</a:t>
            </a:r>
            <a:r>
              <a:rPr lang="en-GB" dirty="0" err="1"/>
              <a:t>AssemblyName</a:t>
            </a:r>
            <a:r>
              <a:rPr lang="en-GB" dirty="0"/>
              <a:t> </a:t>
            </a:r>
            <a:r>
              <a:rPr lang="en-GB" dirty="0" err="1"/>
              <a:t>PresentationCore</a:t>
            </a:r>
            <a:r>
              <a:rPr lang="en-GB" dirty="0"/>
              <a:t>, </a:t>
            </a:r>
            <a:r>
              <a:rPr lang="en-GB" dirty="0" err="1"/>
              <a:t>PresentationFramework</a:t>
            </a:r>
            <a:endParaRPr lang="en-GB" dirty="0"/>
          </a:p>
          <a:p>
            <a:endParaRPr lang="en-GB" dirty="0"/>
          </a:p>
          <a:p>
            <a:r>
              <a:rPr lang="en-GB" dirty="0"/>
              <a:t># XAML UI layout</a:t>
            </a:r>
          </a:p>
          <a:p>
            <a:r>
              <a:rPr lang="en-GB" dirty="0"/>
              <a:t>$</a:t>
            </a:r>
            <a:r>
              <a:rPr lang="en-GB" dirty="0" err="1"/>
              <a:t>xaml</a:t>
            </a:r>
            <a:r>
              <a:rPr lang="en-GB" dirty="0"/>
              <a:t> = @"</a:t>
            </a:r>
          </a:p>
          <a:p>
            <a:r>
              <a:rPr lang="en-GB" dirty="0"/>
              <a:t>&lt;Window </a:t>
            </a:r>
            <a:r>
              <a:rPr lang="en-GB" dirty="0" err="1"/>
              <a:t>xmlns</a:t>
            </a:r>
            <a:r>
              <a:rPr lang="en-GB" dirty="0"/>
              <a:t>="http://schemas.microsoft.com/</a:t>
            </a:r>
            <a:r>
              <a:rPr lang="en-GB" dirty="0" err="1"/>
              <a:t>winfx</a:t>
            </a:r>
            <a:r>
              <a:rPr lang="en-GB" dirty="0"/>
              <a:t>/2006/</a:t>
            </a:r>
            <a:r>
              <a:rPr lang="en-GB" dirty="0" err="1"/>
              <a:t>xaml</a:t>
            </a:r>
            <a:r>
              <a:rPr lang="en-GB" dirty="0"/>
              <a:t>/presentation"</a:t>
            </a:r>
          </a:p>
          <a:p>
            <a:r>
              <a:rPr lang="en-GB" dirty="0"/>
              <a:t>        Title="WPF GUI" Width="300" Height="200"&gt;</a:t>
            </a:r>
          </a:p>
          <a:p>
            <a:r>
              <a:rPr lang="en-GB" dirty="0"/>
              <a:t>    &lt;Grid&gt;</a:t>
            </a:r>
          </a:p>
          <a:p>
            <a:r>
              <a:rPr lang="en-GB" dirty="0"/>
              <a:t>        &lt;Button Name="</a:t>
            </a:r>
            <a:r>
              <a:rPr lang="en-GB" dirty="0" err="1"/>
              <a:t>MyButton</a:t>
            </a:r>
            <a:r>
              <a:rPr lang="en-GB" dirty="0"/>
              <a:t>"</a:t>
            </a:r>
          </a:p>
          <a:p>
            <a:r>
              <a:rPr lang="en-GB" dirty="0"/>
              <a:t>                Width="100"</a:t>
            </a:r>
          </a:p>
          <a:p>
            <a:r>
              <a:rPr lang="en-GB" dirty="0"/>
              <a:t>                Height="30"</a:t>
            </a:r>
          </a:p>
          <a:p>
            <a:r>
              <a:rPr lang="en-GB" dirty="0"/>
              <a:t>                </a:t>
            </a:r>
            <a:r>
              <a:rPr lang="en-GB" dirty="0" err="1"/>
              <a:t>HorizontalAlignment</a:t>
            </a:r>
            <a:r>
              <a:rPr lang="en-GB" dirty="0"/>
              <a:t>="</a:t>
            </a:r>
            <a:r>
              <a:rPr lang="en-GB" dirty="0" err="1"/>
              <a:t>Center</a:t>
            </a:r>
            <a:r>
              <a:rPr lang="en-GB" dirty="0"/>
              <a:t>"</a:t>
            </a:r>
          </a:p>
          <a:p>
            <a:r>
              <a:rPr lang="en-GB" dirty="0"/>
              <a:t>                </a:t>
            </a:r>
            <a:r>
              <a:rPr lang="en-GB" dirty="0" err="1"/>
              <a:t>VerticalAlignment</a:t>
            </a:r>
            <a:r>
              <a:rPr lang="en-GB" dirty="0"/>
              <a:t>="</a:t>
            </a:r>
            <a:r>
              <a:rPr lang="en-GB" dirty="0" err="1"/>
              <a:t>Center</a:t>
            </a:r>
            <a:r>
              <a:rPr lang="en-GB" dirty="0"/>
              <a:t>"&gt;</a:t>
            </a:r>
          </a:p>
          <a:p>
            <a:r>
              <a:rPr lang="en-GB" dirty="0"/>
              <a:t>            Click Me</a:t>
            </a:r>
          </a:p>
          <a:p>
            <a:r>
              <a:rPr lang="en-GB" dirty="0"/>
              <a:t>        &lt;/Button&gt;</a:t>
            </a:r>
          </a:p>
          <a:p>
            <a:r>
              <a:rPr lang="en-GB" dirty="0"/>
              <a:t>    &lt;/Grid&gt;</a:t>
            </a:r>
          </a:p>
          <a:p>
            <a:r>
              <a:rPr lang="en-GB" dirty="0"/>
              <a:t>&lt;/Window&gt;</a:t>
            </a:r>
          </a:p>
          <a:p>
            <a:r>
              <a:rPr lang="en-GB" dirty="0"/>
              <a:t>"@</a:t>
            </a:r>
          </a:p>
          <a:p>
            <a:endParaRPr lang="en-GB" dirty="0"/>
          </a:p>
          <a:p>
            <a:r>
              <a:rPr lang="en-GB" dirty="0"/>
              <a:t># Parse XAML correctly</a:t>
            </a:r>
          </a:p>
          <a:p>
            <a:r>
              <a:rPr lang="en-GB" dirty="0"/>
              <a:t>$xml = New-Object </a:t>
            </a:r>
            <a:r>
              <a:rPr lang="en-GB" dirty="0" err="1"/>
              <a:t>System.Xml.XmlDocument</a:t>
            </a:r>
            <a:endParaRPr lang="en-GB" dirty="0"/>
          </a:p>
          <a:p>
            <a:r>
              <a:rPr lang="en-GB" dirty="0"/>
              <a:t>$</a:t>
            </a:r>
            <a:r>
              <a:rPr lang="en-GB" dirty="0" err="1"/>
              <a:t>xml.LoadXml</a:t>
            </a:r>
            <a:r>
              <a:rPr lang="en-GB" dirty="0"/>
              <a:t>($</a:t>
            </a:r>
            <a:r>
              <a:rPr lang="en-GB" dirty="0" err="1"/>
              <a:t>xaml</a:t>
            </a:r>
            <a:r>
              <a:rPr lang="en-GB" dirty="0"/>
              <a:t>)</a:t>
            </a:r>
          </a:p>
          <a:p>
            <a:endParaRPr lang="en-GB" dirty="0"/>
          </a:p>
          <a:p>
            <a:r>
              <a:rPr lang="en-GB" dirty="0"/>
              <a:t>$reader = New-Object </a:t>
            </a:r>
            <a:r>
              <a:rPr lang="en-GB" dirty="0" err="1"/>
              <a:t>System.Xml.XmlNodeReader</a:t>
            </a:r>
            <a:r>
              <a:rPr lang="en-GB" dirty="0"/>
              <a:t> $xml</a:t>
            </a:r>
          </a:p>
          <a:p>
            <a:r>
              <a:rPr lang="en-GB" dirty="0"/>
              <a:t>$window = [</a:t>
            </a:r>
            <a:r>
              <a:rPr lang="en-GB" dirty="0" err="1"/>
              <a:t>Windows.Markup.XamlReader</a:t>
            </a:r>
            <a:r>
              <a:rPr lang="en-GB" dirty="0"/>
              <a:t>]::Load($reader)</a:t>
            </a:r>
          </a:p>
          <a:p>
            <a:endParaRPr lang="en-GB" dirty="0"/>
          </a:p>
          <a:p>
            <a:r>
              <a:rPr lang="en-GB" dirty="0"/>
              <a:t># Hook into Button</a:t>
            </a:r>
          </a:p>
          <a:p>
            <a:r>
              <a:rPr lang="en-GB" dirty="0"/>
              <a:t>$button = $</a:t>
            </a:r>
            <a:r>
              <a:rPr lang="en-GB" dirty="0" err="1"/>
              <a:t>window.FindName</a:t>
            </a:r>
            <a:r>
              <a:rPr lang="en-GB" dirty="0"/>
              <a:t>("</a:t>
            </a:r>
            <a:r>
              <a:rPr lang="en-GB" dirty="0" err="1"/>
              <a:t>MyButton</a:t>
            </a:r>
            <a:r>
              <a:rPr lang="en-GB" dirty="0"/>
              <a:t>")</a:t>
            </a:r>
          </a:p>
          <a:p>
            <a:r>
              <a:rPr lang="en-GB" dirty="0"/>
              <a:t>$</a:t>
            </a:r>
            <a:r>
              <a:rPr lang="en-GB" dirty="0" err="1"/>
              <a:t>button.Add_Click</a:t>
            </a:r>
            <a:r>
              <a:rPr lang="en-GB" dirty="0"/>
              <a:t>({</a:t>
            </a:r>
          </a:p>
          <a:p>
            <a:r>
              <a:rPr lang="en-GB" dirty="0"/>
              <a:t>    [</a:t>
            </a:r>
            <a:r>
              <a:rPr lang="en-GB" dirty="0" err="1"/>
              <a:t>System.Windows.MessageBox</a:t>
            </a:r>
            <a:r>
              <a:rPr lang="en-GB" dirty="0"/>
              <a:t>]::Show("Hello from WPF :o)")</a:t>
            </a:r>
          </a:p>
          <a:p>
            <a:r>
              <a:rPr lang="en-GB" dirty="0"/>
              <a:t>})</a:t>
            </a:r>
          </a:p>
          <a:p>
            <a:endParaRPr lang="en-GB" dirty="0"/>
          </a:p>
          <a:p>
            <a:r>
              <a:rPr lang="en-GB" dirty="0"/>
              <a:t># Show window</a:t>
            </a:r>
          </a:p>
          <a:p>
            <a:r>
              <a:rPr lang="en-GB" dirty="0"/>
              <a:t>$</a:t>
            </a:r>
            <a:r>
              <a:rPr lang="en-GB" dirty="0" err="1"/>
              <a:t>window.ShowDialog</a:t>
            </a:r>
            <a:r>
              <a:rPr lang="en-GB" dirty="0"/>
              <a:t>() | Out-Null</a:t>
            </a:r>
          </a:p>
        </p:txBody>
      </p:sp>
      <p:sp>
        <p:nvSpPr>
          <p:cNvPr id="4" name="Slide Number Placeholder 3">
            <a:extLst>
              <a:ext uri="{FF2B5EF4-FFF2-40B4-BE49-F238E27FC236}">
                <a16:creationId xmlns:a16="http://schemas.microsoft.com/office/drawing/2014/main" id="{E098D6A5-1721-32E8-2352-640B17EB1320}"/>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836076"/>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Add-Type -</a:t>
            </a:r>
            <a:r>
              <a:rPr lang="en-GB" dirty="0" err="1"/>
              <a:t>AssemblyName</a:t>
            </a:r>
            <a:r>
              <a:rPr lang="en-GB" dirty="0"/>
              <a:t> </a:t>
            </a:r>
            <a:r>
              <a:rPr lang="en-GB" dirty="0" err="1"/>
              <a:t>PresentationCore</a:t>
            </a:r>
            <a:r>
              <a:rPr lang="en-GB" dirty="0"/>
              <a:t>, </a:t>
            </a:r>
            <a:r>
              <a:rPr lang="en-GB" dirty="0" err="1"/>
              <a:t>PresentationFramework</a:t>
            </a:r>
            <a:endParaRPr lang="en-GB" dirty="0"/>
          </a:p>
          <a:p>
            <a:endParaRPr lang="en-GB" dirty="0"/>
          </a:p>
          <a:p>
            <a:r>
              <a:rPr lang="en-GB" dirty="0"/>
              <a:t># XAML UI layout</a:t>
            </a:r>
          </a:p>
          <a:p>
            <a:r>
              <a:rPr lang="en-GB" dirty="0"/>
              <a:t>$</a:t>
            </a:r>
            <a:r>
              <a:rPr lang="en-GB" dirty="0" err="1"/>
              <a:t>xaml</a:t>
            </a:r>
            <a:r>
              <a:rPr lang="en-GB" dirty="0"/>
              <a:t> = @"</a:t>
            </a:r>
          </a:p>
          <a:p>
            <a:r>
              <a:rPr lang="en-GB" dirty="0"/>
              <a:t>&lt;Window </a:t>
            </a:r>
            <a:r>
              <a:rPr lang="en-GB" dirty="0" err="1"/>
              <a:t>xmlns</a:t>
            </a:r>
            <a:r>
              <a:rPr lang="en-GB" dirty="0"/>
              <a:t>="http://schemas.microsoft.com/</a:t>
            </a:r>
            <a:r>
              <a:rPr lang="en-GB" dirty="0" err="1"/>
              <a:t>winfx</a:t>
            </a:r>
            <a:r>
              <a:rPr lang="en-GB" dirty="0"/>
              <a:t>/2006/</a:t>
            </a:r>
            <a:r>
              <a:rPr lang="en-GB" dirty="0" err="1"/>
              <a:t>xaml</a:t>
            </a:r>
            <a:r>
              <a:rPr lang="en-GB" dirty="0"/>
              <a:t>/presentation"</a:t>
            </a:r>
          </a:p>
          <a:p>
            <a:r>
              <a:rPr lang="en-GB" dirty="0"/>
              <a:t>        Title="WPF GUI" Width="300" Height="200"&gt;</a:t>
            </a:r>
          </a:p>
          <a:p>
            <a:r>
              <a:rPr lang="en-GB" dirty="0"/>
              <a:t>    &lt;Grid&gt;</a:t>
            </a:r>
          </a:p>
          <a:p>
            <a:r>
              <a:rPr lang="en-GB" dirty="0"/>
              <a:t>        &lt;Button Name="</a:t>
            </a:r>
            <a:r>
              <a:rPr lang="en-GB" dirty="0" err="1"/>
              <a:t>MyButton</a:t>
            </a:r>
            <a:r>
              <a:rPr lang="en-GB" dirty="0"/>
              <a:t>"</a:t>
            </a:r>
          </a:p>
          <a:p>
            <a:r>
              <a:rPr lang="en-GB" dirty="0"/>
              <a:t>                Width="100"</a:t>
            </a:r>
          </a:p>
          <a:p>
            <a:r>
              <a:rPr lang="en-GB" dirty="0"/>
              <a:t>                Height="30"</a:t>
            </a:r>
          </a:p>
          <a:p>
            <a:r>
              <a:rPr lang="en-GB" dirty="0"/>
              <a:t>                </a:t>
            </a:r>
            <a:r>
              <a:rPr lang="en-GB" dirty="0" err="1"/>
              <a:t>HorizontalAlignment</a:t>
            </a:r>
            <a:r>
              <a:rPr lang="en-GB" dirty="0"/>
              <a:t>="</a:t>
            </a:r>
            <a:r>
              <a:rPr lang="en-GB" dirty="0" err="1"/>
              <a:t>Center</a:t>
            </a:r>
            <a:r>
              <a:rPr lang="en-GB" dirty="0"/>
              <a:t>"</a:t>
            </a:r>
          </a:p>
          <a:p>
            <a:r>
              <a:rPr lang="en-GB" dirty="0"/>
              <a:t>                </a:t>
            </a:r>
            <a:r>
              <a:rPr lang="en-GB" dirty="0" err="1"/>
              <a:t>VerticalAlignment</a:t>
            </a:r>
            <a:r>
              <a:rPr lang="en-GB" dirty="0"/>
              <a:t>="</a:t>
            </a:r>
            <a:r>
              <a:rPr lang="en-GB" dirty="0" err="1"/>
              <a:t>Center</a:t>
            </a:r>
            <a:r>
              <a:rPr lang="en-GB" dirty="0"/>
              <a:t>"&gt;</a:t>
            </a:r>
          </a:p>
          <a:p>
            <a:r>
              <a:rPr lang="en-GB" dirty="0"/>
              <a:t>            Click Me</a:t>
            </a:r>
          </a:p>
          <a:p>
            <a:r>
              <a:rPr lang="en-GB" dirty="0"/>
              <a:t>        &lt;/Button&gt;</a:t>
            </a:r>
          </a:p>
          <a:p>
            <a:r>
              <a:rPr lang="en-GB" dirty="0"/>
              <a:t>    &lt;/Grid&gt;</a:t>
            </a:r>
          </a:p>
          <a:p>
            <a:r>
              <a:rPr lang="en-GB" dirty="0"/>
              <a:t>&lt;/Window&gt;</a:t>
            </a:r>
          </a:p>
          <a:p>
            <a:r>
              <a:rPr lang="en-GB" dirty="0"/>
              <a:t>"@</a:t>
            </a:r>
          </a:p>
          <a:p>
            <a:endParaRPr lang="en-GB" dirty="0"/>
          </a:p>
          <a:p>
            <a:r>
              <a:rPr lang="en-GB" dirty="0"/>
              <a:t># Parse XAML correctly</a:t>
            </a:r>
          </a:p>
          <a:p>
            <a:r>
              <a:rPr lang="en-GB" dirty="0"/>
              <a:t>$xml = New-Object </a:t>
            </a:r>
            <a:r>
              <a:rPr lang="en-GB" dirty="0" err="1"/>
              <a:t>System.Xml.XmlDocument</a:t>
            </a:r>
            <a:endParaRPr lang="en-GB" dirty="0"/>
          </a:p>
          <a:p>
            <a:r>
              <a:rPr lang="en-GB" dirty="0"/>
              <a:t>$</a:t>
            </a:r>
            <a:r>
              <a:rPr lang="en-GB" dirty="0" err="1"/>
              <a:t>xml.LoadXml</a:t>
            </a:r>
            <a:r>
              <a:rPr lang="en-GB" dirty="0"/>
              <a:t>($</a:t>
            </a:r>
            <a:r>
              <a:rPr lang="en-GB" dirty="0" err="1"/>
              <a:t>xaml</a:t>
            </a:r>
            <a:r>
              <a:rPr lang="en-GB" dirty="0"/>
              <a:t>)</a:t>
            </a:r>
          </a:p>
          <a:p>
            <a:endParaRPr lang="en-GB" dirty="0"/>
          </a:p>
          <a:p>
            <a:r>
              <a:rPr lang="en-GB" dirty="0"/>
              <a:t>$reader = New-Object </a:t>
            </a:r>
            <a:r>
              <a:rPr lang="en-GB" dirty="0" err="1"/>
              <a:t>System.Xml.XmlNodeReader</a:t>
            </a:r>
            <a:r>
              <a:rPr lang="en-GB" dirty="0"/>
              <a:t> $xml</a:t>
            </a:r>
          </a:p>
          <a:p>
            <a:r>
              <a:rPr lang="en-GB" dirty="0"/>
              <a:t>$window = [</a:t>
            </a:r>
            <a:r>
              <a:rPr lang="en-GB" dirty="0" err="1"/>
              <a:t>Windows.Markup.XamlReader</a:t>
            </a:r>
            <a:r>
              <a:rPr lang="en-GB" dirty="0"/>
              <a:t>]::Load($reader)</a:t>
            </a:r>
          </a:p>
          <a:p>
            <a:endParaRPr lang="en-GB" dirty="0"/>
          </a:p>
          <a:p>
            <a:r>
              <a:rPr lang="en-GB" dirty="0"/>
              <a:t># Hook into Button</a:t>
            </a:r>
          </a:p>
          <a:p>
            <a:r>
              <a:rPr lang="en-GB" dirty="0"/>
              <a:t>$button = $</a:t>
            </a:r>
            <a:r>
              <a:rPr lang="en-GB" dirty="0" err="1"/>
              <a:t>window.FindName</a:t>
            </a:r>
            <a:r>
              <a:rPr lang="en-GB" dirty="0"/>
              <a:t>("</a:t>
            </a:r>
            <a:r>
              <a:rPr lang="en-GB" dirty="0" err="1"/>
              <a:t>MyButton</a:t>
            </a:r>
            <a:r>
              <a:rPr lang="en-GB" dirty="0"/>
              <a:t>")</a:t>
            </a:r>
          </a:p>
          <a:p>
            <a:r>
              <a:rPr lang="en-GB" dirty="0"/>
              <a:t>$</a:t>
            </a:r>
            <a:r>
              <a:rPr lang="en-GB" dirty="0" err="1"/>
              <a:t>button.Add_Click</a:t>
            </a:r>
            <a:r>
              <a:rPr lang="en-GB" dirty="0"/>
              <a:t>({</a:t>
            </a:r>
          </a:p>
          <a:p>
            <a:r>
              <a:rPr lang="en-GB" dirty="0"/>
              <a:t>    [</a:t>
            </a:r>
            <a:r>
              <a:rPr lang="en-GB" dirty="0" err="1"/>
              <a:t>System.Windows.MessageBox</a:t>
            </a:r>
            <a:r>
              <a:rPr lang="en-GB" dirty="0"/>
              <a:t>]::Show("Hello from WPF :o)")</a:t>
            </a:r>
          </a:p>
          <a:p>
            <a:r>
              <a:rPr lang="en-GB" dirty="0"/>
              <a:t>})</a:t>
            </a:r>
          </a:p>
          <a:p>
            <a:endParaRPr lang="en-GB" dirty="0"/>
          </a:p>
          <a:p>
            <a:r>
              <a:rPr lang="en-GB" dirty="0"/>
              <a:t># Show window</a:t>
            </a:r>
          </a:p>
          <a:p>
            <a:r>
              <a:rPr lang="en-GB" dirty="0"/>
              <a:t>$</a:t>
            </a:r>
            <a:r>
              <a:rPr lang="en-GB" dirty="0" err="1"/>
              <a:t>window.ShowDialog</a:t>
            </a:r>
            <a:r>
              <a:rPr lang="en-GB" dirty="0"/>
              <a:t>() | Out-Null</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47883142"/>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217DE95-78B3-621A-2468-ACC849BFAEC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A5A985E-2969-9450-58EA-889F3204D80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CB21AD5-7BB5-3091-184F-7E5A0DFD76FF}"/>
              </a:ext>
            </a:extLst>
          </p:cNvPr>
          <p:cNvSpPr>
            <a:spLocks noGrp="1"/>
          </p:cNvSpPr>
          <p:nvPr>
            <p:ph type="body" idx="1"/>
          </p:nvPr>
        </p:nvSpPr>
        <p:spPr/>
        <p:txBody>
          <a:bodyPr/>
          <a:lstStyle/>
          <a:p>
            <a:r>
              <a:rPr lang="en-GB" dirty="0"/>
              <a:t>Add-Type -</a:t>
            </a:r>
            <a:r>
              <a:rPr lang="en-GB" dirty="0" err="1"/>
              <a:t>AssemblyName</a:t>
            </a:r>
            <a:r>
              <a:rPr lang="en-GB" dirty="0"/>
              <a:t> </a:t>
            </a:r>
            <a:r>
              <a:rPr lang="en-GB" dirty="0" err="1"/>
              <a:t>PresentationFramework</a:t>
            </a:r>
            <a:endParaRPr lang="en-GB" dirty="0"/>
          </a:p>
          <a:p>
            <a:endParaRPr lang="en-GB" dirty="0"/>
          </a:p>
          <a:p>
            <a:r>
              <a:rPr lang="en-GB" dirty="0"/>
              <a:t># XAML GUI</a:t>
            </a:r>
          </a:p>
          <a:p>
            <a:r>
              <a:rPr lang="en-GB" dirty="0"/>
              <a:t># --------</a:t>
            </a:r>
          </a:p>
          <a:p>
            <a:r>
              <a:rPr lang="en-GB" dirty="0"/>
              <a:t>[xml]$XAML = @"</a:t>
            </a:r>
          </a:p>
          <a:p>
            <a:r>
              <a:rPr lang="en-GB" dirty="0"/>
              <a:t>&lt;Window </a:t>
            </a:r>
            <a:r>
              <a:rPr lang="en-GB" dirty="0" err="1"/>
              <a:t>xmlns</a:t>
            </a:r>
            <a:r>
              <a:rPr lang="en-GB" dirty="0"/>
              <a:t>="http://schemas.microsoft.com/</a:t>
            </a:r>
            <a:r>
              <a:rPr lang="en-GB" dirty="0" err="1"/>
              <a:t>winfx</a:t>
            </a:r>
            <a:r>
              <a:rPr lang="en-GB" dirty="0"/>
              <a:t>/2006/</a:t>
            </a:r>
            <a:r>
              <a:rPr lang="en-GB" dirty="0" err="1"/>
              <a:t>xaml</a:t>
            </a:r>
            <a:r>
              <a:rPr lang="en-GB" dirty="0"/>
              <a:t>/presentation"</a:t>
            </a:r>
          </a:p>
          <a:p>
            <a:r>
              <a:rPr lang="en-GB" dirty="0"/>
              <a:t>        Title="Admin System Information"</a:t>
            </a:r>
          </a:p>
          <a:p>
            <a:r>
              <a:rPr lang="en-GB" dirty="0"/>
              <a:t>        Height="450"</a:t>
            </a:r>
          </a:p>
          <a:p>
            <a:r>
              <a:rPr lang="en-GB" dirty="0"/>
              <a:t>        Width="700"</a:t>
            </a:r>
          </a:p>
          <a:p>
            <a:r>
              <a:rPr lang="en-GB" dirty="0"/>
              <a:t>        </a:t>
            </a:r>
            <a:r>
              <a:rPr lang="en-GB" dirty="0" err="1"/>
              <a:t>ResizeMode</a:t>
            </a:r>
            <a:r>
              <a:rPr lang="en-GB" dirty="0"/>
              <a:t>="</a:t>
            </a:r>
            <a:r>
              <a:rPr lang="en-GB" dirty="0" err="1"/>
              <a:t>NoResize</a:t>
            </a:r>
            <a:r>
              <a:rPr lang="en-GB" dirty="0"/>
              <a:t>"</a:t>
            </a:r>
          </a:p>
          <a:p>
            <a:r>
              <a:rPr lang="en-GB" dirty="0"/>
              <a:t>        </a:t>
            </a:r>
            <a:r>
              <a:rPr lang="en-GB" dirty="0" err="1"/>
              <a:t>WindowStartupLocation</a:t>
            </a:r>
            <a:r>
              <a:rPr lang="en-GB" dirty="0"/>
              <a:t>="</a:t>
            </a:r>
            <a:r>
              <a:rPr lang="en-GB" dirty="0" err="1"/>
              <a:t>CenterScreen</a:t>
            </a:r>
            <a:r>
              <a:rPr lang="en-GB" dirty="0"/>
              <a:t>"</a:t>
            </a:r>
          </a:p>
          <a:p>
            <a:r>
              <a:rPr lang="en-GB" dirty="0"/>
              <a:t>        Background="#1E1E1E"&gt;</a:t>
            </a:r>
          </a:p>
          <a:p>
            <a:r>
              <a:rPr lang="en-GB" dirty="0"/>
              <a:t>    &lt;Grid Margin="10"&gt;</a:t>
            </a:r>
          </a:p>
          <a:p>
            <a:r>
              <a:rPr lang="en-GB" dirty="0"/>
              <a:t>        &lt;</a:t>
            </a:r>
            <a:r>
              <a:rPr lang="en-GB" dirty="0" err="1"/>
              <a:t>Grid.ColumnDefinitions</a:t>
            </a:r>
            <a:r>
              <a:rPr lang="en-GB" dirty="0"/>
              <a:t>&gt;</a:t>
            </a:r>
          </a:p>
          <a:p>
            <a:r>
              <a:rPr lang="en-GB" dirty="0"/>
              <a:t>            &lt;</a:t>
            </a:r>
            <a:r>
              <a:rPr lang="en-GB" dirty="0" err="1"/>
              <a:t>ColumnDefinition</a:t>
            </a:r>
            <a:r>
              <a:rPr lang="en-GB" dirty="0"/>
              <a:t> Width="200"/&gt;</a:t>
            </a:r>
          </a:p>
          <a:p>
            <a:r>
              <a:rPr lang="en-GB" dirty="0"/>
              <a:t>            &lt;</a:t>
            </a:r>
            <a:r>
              <a:rPr lang="en-GB" dirty="0" err="1"/>
              <a:t>ColumnDefinition</a:t>
            </a:r>
            <a:r>
              <a:rPr lang="en-GB" dirty="0"/>
              <a:t> Width="*"/&gt;</a:t>
            </a:r>
          </a:p>
          <a:p>
            <a:r>
              <a:rPr lang="en-GB" dirty="0"/>
              <a:t>        &lt;/</a:t>
            </a:r>
            <a:r>
              <a:rPr lang="en-GB" dirty="0" err="1"/>
              <a:t>Grid.ColumnDefinitions</a:t>
            </a:r>
            <a:r>
              <a:rPr lang="en-GB" dirty="0"/>
              <a:t>&gt;</a:t>
            </a:r>
          </a:p>
          <a:p>
            <a:endParaRPr lang="en-GB" dirty="0"/>
          </a:p>
          <a:p>
            <a:r>
              <a:rPr lang="en-GB" dirty="0"/>
              <a:t>        &lt;</a:t>
            </a:r>
            <a:r>
              <a:rPr lang="en-GB" dirty="0" err="1"/>
              <a:t>StackPanel</a:t>
            </a:r>
            <a:r>
              <a:rPr lang="en-GB" dirty="0"/>
              <a:t> </a:t>
            </a:r>
            <a:r>
              <a:rPr lang="en-GB" dirty="0" err="1"/>
              <a:t>Grid.Column</a:t>
            </a:r>
            <a:r>
              <a:rPr lang="en-GB" dirty="0"/>
              <a:t>="0" Background="#2D2D30"&gt;</a:t>
            </a:r>
          </a:p>
          <a:p>
            <a:r>
              <a:rPr lang="en-GB" dirty="0"/>
              <a:t>            &lt;Button Name="</a:t>
            </a:r>
            <a:r>
              <a:rPr lang="en-GB" dirty="0" err="1"/>
              <a:t>BtnComputer</a:t>
            </a:r>
            <a:r>
              <a:rPr lang="en-GB" dirty="0"/>
              <a:t>" Content="Computer Name" Height="40" Margin="10"/&gt;</a:t>
            </a:r>
          </a:p>
          <a:p>
            <a:r>
              <a:rPr lang="en-GB" dirty="0"/>
              <a:t>            &lt;Button Name="</a:t>
            </a:r>
            <a:r>
              <a:rPr lang="en-GB" dirty="0" err="1"/>
              <a:t>BtnOS</a:t>
            </a:r>
            <a:r>
              <a:rPr lang="en-GB" dirty="0"/>
              <a:t>" Content="Operating System" Height="40" Margin="10"/&gt;</a:t>
            </a:r>
          </a:p>
          <a:p>
            <a:r>
              <a:rPr lang="en-GB" dirty="0"/>
              <a:t>            &lt;Button Name="</a:t>
            </a:r>
            <a:r>
              <a:rPr lang="en-GB" dirty="0" err="1"/>
              <a:t>BtnCPU</a:t>
            </a:r>
            <a:r>
              <a:rPr lang="en-GB" dirty="0"/>
              <a:t>" Content="CPU Info" Height="40" Margin="10"/&gt;</a:t>
            </a:r>
          </a:p>
          <a:p>
            <a:r>
              <a:rPr lang="en-GB" dirty="0"/>
              <a:t>            &lt;Button Name="</a:t>
            </a:r>
            <a:r>
              <a:rPr lang="en-GB" dirty="0" err="1"/>
              <a:t>BtnMemory</a:t>
            </a:r>
            <a:r>
              <a:rPr lang="en-GB" dirty="0"/>
              <a:t>" Content="Memory (GB)" Height="40" Margin="10"/&gt;</a:t>
            </a:r>
          </a:p>
          <a:p>
            <a:r>
              <a:rPr lang="en-GB" dirty="0"/>
              <a:t>            &lt;Button Name="</a:t>
            </a:r>
            <a:r>
              <a:rPr lang="en-GB" dirty="0" err="1"/>
              <a:t>BtnIP</a:t>
            </a:r>
            <a:r>
              <a:rPr lang="en-GB" dirty="0"/>
              <a:t>" Content="IP Address" Height="40" Margin="10"/&gt;</a:t>
            </a:r>
          </a:p>
          <a:p>
            <a:r>
              <a:rPr lang="en-GB" dirty="0"/>
              <a:t>            &lt;Button Name="</a:t>
            </a:r>
            <a:r>
              <a:rPr lang="en-GB" dirty="0" err="1"/>
              <a:t>BtnDisk</a:t>
            </a:r>
            <a:r>
              <a:rPr lang="en-GB" dirty="0"/>
              <a:t>" Content="Disk Usage (GB)" Height="40" Margin="10"/&gt;</a:t>
            </a:r>
          </a:p>
          <a:p>
            <a:r>
              <a:rPr lang="en-GB" dirty="0"/>
              <a:t>            &lt;Button Name="</a:t>
            </a:r>
            <a:r>
              <a:rPr lang="en-GB" dirty="0" err="1"/>
              <a:t>BtnExit</a:t>
            </a:r>
            <a:r>
              <a:rPr lang="en-GB" dirty="0"/>
              <a:t>" Content="Exit" Height="40" Margin="10"</a:t>
            </a:r>
          </a:p>
          <a:p>
            <a:r>
              <a:rPr lang="en-GB" dirty="0"/>
              <a:t>                    Background="#AA0000" Foreground="White"/&gt;</a:t>
            </a:r>
          </a:p>
          <a:p>
            <a:r>
              <a:rPr lang="en-GB" dirty="0"/>
              <a:t>        &lt;/</a:t>
            </a:r>
            <a:r>
              <a:rPr lang="en-GB" dirty="0" err="1"/>
              <a:t>StackPanel</a:t>
            </a:r>
            <a:r>
              <a:rPr lang="en-GB" dirty="0"/>
              <a:t>&gt;</a:t>
            </a:r>
          </a:p>
          <a:p>
            <a:endParaRPr lang="en-GB" dirty="0"/>
          </a:p>
          <a:p>
            <a:r>
              <a:rPr lang="en-GB" dirty="0"/>
              <a:t>        &lt;</a:t>
            </a:r>
            <a:r>
              <a:rPr lang="en-GB" dirty="0" err="1"/>
              <a:t>TextBox</a:t>
            </a:r>
            <a:r>
              <a:rPr lang="en-GB" dirty="0"/>
              <a:t> Name="</a:t>
            </a:r>
            <a:r>
              <a:rPr lang="en-GB" dirty="0" err="1"/>
              <a:t>OutputBox</a:t>
            </a:r>
            <a:r>
              <a:rPr lang="en-GB" dirty="0"/>
              <a:t>"</a:t>
            </a:r>
          </a:p>
          <a:p>
            <a:r>
              <a:rPr lang="en-GB" dirty="0"/>
              <a:t>                 </a:t>
            </a:r>
            <a:r>
              <a:rPr lang="en-GB" dirty="0" err="1"/>
              <a:t>Grid.Column</a:t>
            </a:r>
            <a:r>
              <a:rPr lang="en-GB" dirty="0"/>
              <a:t>="1"</a:t>
            </a:r>
          </a:p>
          <a:p>
            <a:r>
              <a:rPr lang="en-GB" dirty="0"/>
              <a:t>                 Margin="10"</a:t>
            </a:r>
          </a:p>
          <a:p>
            <a:r>
              <a:rPr lang="en-GB" dirty="0"/>
              <a:t>                 Background="Black"</a:t>
            </a:r>
          </a:p>
          <a:p>
            <a:r>
              <a:rPr lang="en-GB" dirty="0"/>
              <a:t>                 Foreground="White"</a:t>
            </a:r>
          </a:p>
          <a:p>
            <a:r>
              <a:rPr lang="en-GB" dirty="0"/>
              <a:t>                 </a:t>
            </a:r>
            <a:r>
              <a:rPr lang="en-GB" dirty="0" err="1"/>
              <a:t>FontFamily</a:t>
            </a:r>
            <a:r>
              <a:rPr lang="en-GB" dirty="0"/>
              <a:t>="Consolas"</a:t>
            </a:r>
          </a:p>
          <a:p>
            <a:r>
              <a:rPr lang="en-GB" dirty="0"/>
              <a:t>                 </a:t>
            </a:r>
            <a:r>
              <a:rPr lang="en-GB" dirty="0" err="1"/>
              <a:t>FontSize</a:t>
            </a:r>
            <a:r>
              <a:rPr lang="en-GB" dirty="0"/>
              <a:t>="14"</a:t>
            </a:r>
          </a:p>
          <a:p>
            <a:r>
              <a:rPr lang="en-GB" dirty="0"/>
              <a:t>                 </a:t>
            </a:r>
            <a:r>
              <a:rPr lang="en-GB" dirty="0" err="1"/>
              <a:t>IsReadOnly</a:t>
            </a:r>
            <a:r>
              <a:rPr lang="en-GB" dirty="0"/>
              <a:t>="True"</a:t>
            </a:r>
          </a:p>
          <a:p>
            <a:r>
              <a:rPr lang="en-GB" dirty="0"/>
              <a:t>                 </a:t>
            </a:r>
            <a:r>
              <a:rPr lang="en-GB" dirty="0" err="1"/>
              <a:t>AcceptsReturn</a:t>
            </a:r>
            <a:r>
              <a:rPr lang="en-GB" dirty="0"/>
              <a:t>="True"</a:t>
            </a:r>
          </a:p>
          <a:p>
            <a:r>
              <a:rPr lang="en-GB" dirty="0"/>
              <a:t>                 </a:t>
            </a:r>
            <a:r>
              <a:rPr lang="en-GB" dirty="0" err="1"/>
              <a:t>VerticalScrollBarVisibility</a:t>
            </a:r>
            <a:r>
              <a:rPr lang="en-GB" dirty="0"/>
              <a:t>="Auto"</a:t>
            </a:r>
          </a:p>
          <a:p>
            <a:r>
              <a:rPr lang="en-GB" dirty="0"/>
              <a:t>                 </a:t>
            </a:r>
            <a:r>
              <a:rPr lang="en-GB" dirty="0" err="1"/>
              <a:t>TextWrapping</a:t>
            </a:r>
            <a:r>
              <a:rPr lang="en-GB" dirty="0"/>
              <a:t>="Wrap"/&gt;</a:t>
            </a:r>
          </a:p>
          <a:p>
            <a:r>
              <a:rPr lang="en-GB" dirty="0"/>
              <a:t>    &lt;/Grid&gt;</a:t>
            </a:r>
          </a:p>
          <a:p>
            <a:r>
              <a:rPr lang="en-GB" dirty="0"/>
              <a:t>&lt;/Window&gt;</a:t>
            </a:r>
          </a:p>
          <a:p>
            <a:r>
              <a:rPr lang="en-GB" dirty="0"/>
              <a:t>"@</a:t>
            </a:r>
          </a:p>
          <a:p>
            <a:endParaRPr lang="en-GB" dirty="0"/>
          </a:p>
          <a:p>
            <a:r>
              <a:rPr lang="en-GB" dirty="0"/>
              <a:t># Load XAML</a:t>
            </a:r>
          </a:p>
          <a:p>
            <a:r>
              <a:rPr lang="en-GB" dirty="0"/>
              <a:t>$reader = New-Object </a:t>
            </a:r>
            <a:r>
              <a:rPr lang="en-GB" dirty="0" err="1"/>
              <a:t>System.Xml.XmlNodeReader</a:t>
            </a:r>
            <a:r>
              <a:rPr lang="en-GB" dirty="0"/>
              <a:t> $XAML</a:t>
            </a:r>
          </a:p>
          <a:p>
            <a:r>
              <a:rPr lang="en-GB" dirty="0"/>
              <a:t>$Window = [</a:t>
            </a:r>
            <a:r>
              <a:rPr lang="en-GB" dirty="0" err="1"/>
              <a:t>Windows.Markup.XamlReader</a:t>
            </a:r>
            <a:r>
              <a:rPr lang="en-GB" dirty="0"/>
              <a:t>]::Load($reader)</a:t>
            </a:r>
          </a:p>
          <a:p>
            <a:endParaRPr lang="en-GB" dirty="0"/>
          </a:p>
          <a:p>
            <a:r>
              <a:rPr lang="en-GB" dirty="0"/>
              <a:t># Controls</a:t>
            </a:r>
          </a:p>
          <a:p>
            <a:r>
              <a:rPr lang="en-GB" dirty="0"/>
              <a:t>$</a:t>
            </a:r>
            <a:r>
              <a:rPr lang="en-GB" dirty="0" err="1"/>
              <a:t>BtnComputer</a:t>
            </a:r>
            <a:r>
              <a:rPr lang="en-GB" dirty="0"/>
              <a:t> = $</a:t>
            </a:r>
            <a:r>
              <a:rPr lang="en-GB" dirty="0" err="1"/>
              <a:t>Window.FindName</a:t>
            </a:r>
            <a:r>
              <a:rPr lang="en-GB" dirty="0"/>
              <a:t>("</a:t>
            </a:r>
            <a:r>
              <a:rPr lang="en-GB" dirty="0" err="1"/>
              <a:t>BtnComputer</a:t>
            </a:r>
            <a:r>
              <a:rPr lang="en-GB" dirty="0"/>
              <a:t>")</a:t>
            </a:r>
          </a:p>
          <a:p>
            <a:r>
              <a:rPr lang="en-GB" dirty="0"/>
              <a:t>$</a:t>
            </a:r>
            <a:r>
              <a:rPr lang="en-GB" dirty="0" err="1"/>
              <a:t>BtnOS</a:t>
            </a:r>
            <a:r>
              <a:rPr lang="en-GB" dirty="0"/>
              <a:t>       = $</a:t>
            </a:r>
            <a:r>
              <a:rPr lang="en-GB" dirty="0" err="1"/>
              <a:t>Window.FindName</a:t>
            </a:r>
            <a:r>
              <a:rPr lang="en-GB" dirty="0"/>
              <a:t>("</a:t>
            </a:r>
            <a:r>
              <a:rPr lang="en-GB" dirty="0" err="1"/>
              <a:t>BtnOS</a:t>
            </a:r>
            <a:r>
              <a:rPr lang="en-GB" dirty="0"/>
              <a:t>")</a:t>
            </a:r>
          </a:p>
          <a:p>
            <a:r>
              <a:rPr lang="en-GB" dirty="0"/>
              <a:t>$</a:t>
            </a:r>
            <a:r>
              <a:rPr lang="en-GB" dirty="0" err="1"/>
              <a:t>BtnCPU</a:t>
            </a:r>
            <a:r>
              <a:rPr lang="en-GB" dirty="0"/>
              <a:t>      = $</a:t>
            </a:r>
            <a:r>
              <a:rPr lang="en-GB" dirty="0" err="1"/>
              <a:t>Window.FindName</a:t>
            </a:r>
            <a:r>
              <a:rPr lang="en-GB" dirty="0"/>
              <a:t>("</a:t>
            </a:r>
            <a:r>
              <a:rPr lang="en-GB" dirty="0" err="1"/>
              <a:t>BtnCPU</a:t>
            </a:r>
            <a:r>
              <a:rPr lang="en-GB" dirty="0"/>
              <a:t>")</a:t>
            </a:r>
          </a:p>
          <a:p>
            <a:r>
              <a:rPr lang="en-GB" dirty="0"/>
              <a:t>$</a:t>
            </a:r>
            <a:r>
              <a:rPr lang="en-GB" dirty="0" err="1"/>
              <a:t>BtnMemory</a:t>
            </a:r>
            <a:r>
              <a:rPr lang="en-GB" dirty="0"/>
              <a:t>   = $</a:t>
            </a:r>
            <a:r>
              <a:rPr lang="en-GB" dirty="0" err="1"/>
              <a:t>Window.FindName</a:t>
            </a:r>
            <a:r>
              <a:rPr lang="en-GB" dirty="0"/>
              <a:t>("</a:t>
            </a:r>
            <a:r>
              <a:rPr lang="en-GB" dirty="0" err="1"/>
              <a:t>BtnMemory</a:t>
            </a:r>
            <a:r>
              <a:rPr lang="en-GB" dirty="0"/>
              <a:t>")</a:t>
            </a:r>
          </a:p>
          <a:p>
            <a:r>
              <a:rPr lang="en-GB" dirty="0"/>
              <a:t>$</a:t>
            </a:r>
            <a:r>
              <a:rPr lang="en-GB" dirty="0" err="1"/>
              <a:t>BtnIP</a:t>
            </a:r>
            <a:r>
              <a:rPr lang="en-GB" dirty="0"/>
              <a:t>       = $</a:t>
            </a:r>
            <a:r>
              <a:rPr lang="en-GB" dirty="0" err="1"/>
              <a:t>Window.FindName</a:t>
            </a:r>
            <a:r>
              <a:rPr lang="en-GB" dirty="0"/>
              <a:t>("</a:t>
            </a:r>
            <a:r>
              <a:rPr lang="en-GB" dirty="0" err="1"/>
              <a:t>BtnIP</a:t>
            </a:r>
            <a:r>
              <a:rPr lang="en-GB" dirty="0"/>
              <a:t>")</a:t>
            </a:r>
          </a:p>
          <a:p>
            <a:r>
              <a:rPr lang="en-GB" dirty="0"/>
              <a:t>$</a:t>
            </a:r>
            <a:r>
              <a:rPr lang="en-GB" dirty="0" err="1"/>
              <a:t>BtnDisk</a:t>
            </a:r>
            <a:r>
              <a:rPr lang="en-GB" dirty="0"/>
              <a:t>     = $</a:t>
            </a:r>
            <a:r>
              <a:rPr lang="en-GB" dirty="0" err="1"/>
              <a:t>Window.FindName</a:t>
            </a:r>
            <a:r>
              <a:rPr lang="en-GB" dirty="0"/>
              <a:t>("</a:t>
            </a:r>
            <a:r>
              <a:rPr lang="en-GB" dirty="0" err="1"/>
              <a:t>BtnDisk</a:t>
            </a:r>
            <a:r>
              <a:rPr lang="en-GB" dirty="0"/>
              <a:t>")</a:t>
            </a:r>
          </a:p>
          <a:p>
            <a:r>
              <a:rPr lang="en-GB" dirty="0"/>
              <a:t>$</a:t>
            </a:r>
            <a:r>
              <a:rPr lang="en-GB" dirty="0" err="1"/>
              <a:t>BtnExit</a:t>
            </a:r>
            <a:r>
              <a:rPr lang="en-GB" dirty="0"/>
              <a:t>     = $</a:t>
            </a:r>
            <a:r>
              <a:rPr lang="en-GB" dirty="0" err="1"/>
              <a:t>Window.FindName</a:t>
            </a:r>
            <a:r>
              <a:rPr lang="en-GB" dirty="0"/>
              <a:t>("</a:t>
            </a:r>
            <a:r>
              <a:rPr lang="en-GB" dirty="0" err="1"/>
              <a:t>BtnExit</a:t>
            </a:r>
            <a:r>
              <a:rPr lang="en-GB" dirty="0"/>
              <a:t>")</a:t>
            </a:r>
          </a:p>
          <a:p>
            <a:r>
              <a:rPr lang="en-GB" dirty="0"/>
              <a:t>$</a:t>
            </a:r>
            <a:r>
              <a:rPr lang="en-GB" dirty="0" err="1"/>
              <a:t>OutputBox</a:t>
            </a:r>
            <a:r>
              <a:rPr lang="en-GB" dirty="0"/>
              <a:t>   = $</a:t>
            </a:r>
            <a:r>
              <a:rPr lang="en-GB" dirty="0" err="1"/>
              <a:t>Window.FindName</a:t>
            </a:r>
            <a:r>
              <a:rPr lang="en-GB" dirty="0"/>
              <a:t>("</a:t>
            </a:r>
            <a:r>
              <a:rPr lang="en-GB" dirty="0" err="1"/>
              <a:t>OutputBox</a:t>
            </a:r>
            <a:r>
              <a:rPr lang="en-GB" dirty="0"/>
              <a:t>")</a:t>
            </a:r>
          </a:p>
          <a:p>
            <a:endParaRPr lang="en-GB" dirty="0"/>
          </a:p>
          <a:p>
            <a:r>
              <a:rPr lang="en-GB" dirty="0"/>
              <a:t>function Write-</a:t>
            </a:r>
            <a:r>
              <a:rPr lang="en-GB" dirty="0" err="1"/>
              <a:t>OutputBox</a:t>
            </a:r>
            <a:r>
              <a:rPr lang="en-GB" dirty="0"/>
              <a:t> {</a:t>
            </a:r>
          </a:p>
          <a:p>
            <a:r>
              <a:rPr lang="en-GB" dirty="0"/>
              <a:t>    param ($Text)</a:t>
            </a:r>
          </a:p>
          <a:p>
            <a:r>
              <a:rPr lang="en-GB" dirty="0"/>
              <a:t>    $</a:t>
            </a:r>
            <a:r>
              <a:rPr lang="en-GB" dirty="0" err="1"/>
              <a:t>OutputBox.Text</a:t>
            </a:r>
            <a:r>
              <a:rPr lang="en-GB" dirty="0"/>
              <a:t> = $Text</a:t>
            </a:r>
          </a:p>
          <a:p>
            <a:r>
              <a:rPr lang="en-GB" dirty="0"/>
              <a:t>}</a:t>
            </a:r>
          </a:p>
          <a:p>
            <a:endParaRPr lang="en-GB" dirty="0"/>
          </a:p>
          <a:p>
            <a:r>
              <a:rPr lang="en-GB" dirty="0"/>
              <a:t># BUTTON EVENTS</a:t>
            </a:r>
          </a:p>
          <a:p>
            <a:r>
              <a:rPr lang="en-GB" dirty="0"/>
              <a:t># -------------</a:t>
            </a:r>
          </a:p>
          <a:p>
            <a:endParaRPr lang="en-GB" dirty="0"/>
          </a:p>
          <a:p>
            <a:r>
              <a:rPr lang="en-GB" dirty="0"/>
              <a:t>$</a:t>
            </a:r>
            <a:r>
              <a:rPr lang="en-GB" dirty="0" err="1"/>
              <a:t>BtnComputer.Add_Click</a:t>
            </a:r>
            <a:r>
              <a:rPr lang="en-GB" dirty="0"/>
              <a:t>({</a:t>
            </a:r>
          </a:p>
          <a:p>
            <a:r>
              <a:rPr lang="en-GB" dirty="0"/>
              <a:t>    Write-</a:t>
            </a:r>
            <a:r>
              <a:rPr lang="en-GB" dirty="0" err="1"/>
              <a:t>OutputBox</a:t>
            </a:r>
            <a:r>
              <a:rPr lang="en-GB" dirty="0"/>
              <a:t> "Computer Name:`</a:t>
            </a:r>
            <a:r>
              <a:rPr lang="en-GB" dirty="0" err="1"/>
              <a:t>n$env:COMPUTERNAME</a:t>
            </a:r>
            <a:r>
              <a:rPr lang="en-GB" dirty="0"/>
              <a:t>"</a:t>
            </a:r>
          </a:p>
          <a:p>
            <a:r>
              <a:rPr lang="en-GB" dirty="0"/>
              <a:t>})</a:t>
            </a:r>
          </a:p>
          <a:p>
            <a:endParaRPr lang="en-GB" dirty="0"/>
          </a:p>
          <a:p>
            <a:r>
              <a:rPr lang="en-GB" dirty="0"/>
              <a:t>$</a:t>
            </a:r>
            <a:r>
              <a:rPr lang="en-GB" dirty="0" err="1"/>
              <a:t>BtnOS.Add_Click</a:t>
            </a:r>
            <a:r>
              <a:rPr lang="en-GB" dirty="0"/>
              <a:t>({</a:t>
            </a:r>
          </a:p>
          <a:p>
            <a:r>
              <a:rPr lang="en-GB" dirty="0"/>
              <a:t>    $</a:t>
            </a:r>
            <a:r>
              <a:rPr lang="en-GB" dirty="0" err="1"/>
              <a:t>os</a:t>
            </a:r>
            <a:r>
              <a:rPr lang="en-GB" dirty="0"/>
              <a:t> = Get-</a:t>
            </a:r>
            <a:r>
              <a:rPr lang="en-GB" dirty="0" err="1"/>
              <a:t>CimInstance</a:t>
            </a:r>
            <a:r>
              <a:rPr lang="en-GB" dirty="0"/>
              <a:t> Win32_OperatingSystem | Select Caption, Version, </a:t>
            </a:r>
            <a:r>
              <a:rPr lang="en-GB" dirty="0" err="1"/>
              <a:t>OSArchitecture</a:t>
            </a:r>
            <a:endParaRPr lang="en-GB" dirty="0"/>
          </a:p>
          <a:p>
            <a:r>
              <a:rPr lang="en-GB" dirty="0"/>
              <a:t>    Write-</a:t>
            </a:r>
            <a:r>
              <a:rPr lang="en-GB" dirty="0" err="1"/>
              <a:t>OutputBox</a:t>
            </a:r>
            <a:r>
              <a:rPr lang="en-GB" dirty="0"/>
              <a:t> "Operating </a:t>
            </a:r>
            <a:r>
              <a:rPr lang="en-GB" dirty="0" err="1"/>
              <a:t>System:`n</a:t>
            </a:r>
            <a:r>
              <a:rPr lang="en-GB" dirty="0"/>
              <a:t>$($</a:t>
            </a:r>
            <a:r>
              <a:rPr lang="en-GB" dirty="0" err="1"/>
              <a:t>os</a:t>
            </a:r>
            <a:r>
              <a:rPr lang="en-GB" dirty="0"/>
              <a:t> | Format-List | Out-String)"</a:t>
            </a:r>
          </a:p>
          <a:p>
            <a:r>
              <a:rPr lang="en-GB" dirty="0"/>
              <a:t>})</a:t>
            </a:r>
          </a:p>
          <a:p>
            <a:endParaRPr lang="en-GB" dirty="0"/>
          </a:p>
          <a:p>
            <a:r>
              <a:rPr lang="en-GB" dirty="0"/>
              <a:t>$</a:t>
            </a:r>
            <a:r>
              <a:rPr lang="en-GB" dirty="0" err="1"/>
              <a:t>BtnCPU.Add_Click</a:t>
            </a:r>
            <a:r>
              <a:rPr lang="en-GB" dirty="0"/>
              <a:t>({</a:t>
            </a:r>
          </a:p>
          <a:p>
            <a:r>
              <a:rPr lang="en-GB" dirty="0"/>
              <a:t>    $</a:t>
            </a:r>
            <a:r>
              <a:rPr lang="en-GB" dirty="0" err="1"/>
              <a:t>cpu</a:t>
            </a:r>
            <a:r>
              <a:rPr lang="en-GB" dirty="0"/>
              <a:t> = Get-</a:t>
            </a:r>
            <a:r>
              <a:rPr lang="en-GB" dirty="0" err="1"/>
              <a:t>CimInstance</a:t>
            </a:r>
            <a:r>
              <a:rPr lang="en-GB" dirty="0"/>
              <a:t> Win32_Processor | Select Name, </a:t>
            </a:r>
            <a:r>
              <a:rPr lang="en-GB" dirty="0" err="1"/>
              <a:t>NumberOfCores</a:t>
            </a:r>
            <a:r>
              <a:rPr lang="en-GB" dirty="0"/>
              <a:t>, </a:t>
            </a:r>
            <a:r>
              <a:rPr lang="en-GB" dirty="0" err="1"/>
              <a:t>MaxClockSpeed</a:t>
            </a:r>
            <a:endParaRPr lang="en-GB" dirty="0"/>
          </a:p>
          <a:p>
            <a:r>
              <a:rPr lang="en-GB" dirty="0"/>
              <a:t>    Write-</a:t>
            </a:r>
            <a:r>
              <a:rPr lang="en-GB" dirty="0" err="1"/>
              <a:t>OutputBox</a:t>
            </a:r>
            <a:r>
              <a:rPr lang="en-GB" dirty="0"/>
              <a:t> "CPU </a:t>
            </a:r>
            <a:r>
              <a:rPr lang="en-GB" dirty="0" err="1"/>
              <a:t>Information:`n</a:t>
            </a:r>
            <a:r>
              <a:rPr lang="en-GB" dirty="0"/>
              <a:t>$($</a:t>
            </a:r>
            <a:r>
              <a:rPr lang="en-GB" dirty="0" err="1"/>
              <a:t>cpu</a:t>
            </a:r>
            <a:r>
              <a:rPr lang="en-GB" dirty="0"/>
              <a:t> | Format-List | Out-String)"</a:t>
            </a:r>
          </a:p>
          <a:p>
            <a:r>
              <a:rPr lang="en-GB" dirty="0"/>
              <a:t>})</a:t>
            </a:r>
          </a:p>
          <a:p>
            <a:endParaRPr lang="en-GB" dirty="0"/>
          </a:p>
          <a:p>
            <a:r>
              <a:rPr lang="en-GB" dirty="0"/>
              <a:t>$</a:t>
            </a:r>
            <a:r>
              <a:rPr lang="en-GB" dirty="0" err="1"/>
              <a:t>BtnMemory.Add_Click</a:t>
            </a:r>
            <a:r>
              <a:rPr lang="en-GB" dirty="0"/>
              <a:t>({</a:t>
            </a:r>
          </a:p>
          <a:p>
            <a:r>
              <a:rPr lang="en-GB" dirty="0"/>
              <a:t>    $ram = Get-</a:t>
            </a:r>
            <a:r>
              <a:rPr lang="en-GB" dirty="0" err="1"/>
              <a:t>CimInstance</a:t>
            </a:r>
            <a:r>
              <a:rPr lang="en-GB" dirty="0"/>
              <a:t> Win32_ComputerSystem</a:t>
            </a:r>
          </a:p>
          <a:p>
            <a:r>
              <a:rPr lang="en-GB" dirty="0"/>
              <a:t>    $</a:t>
            </a:r>
            <a:r>
              <a:rPr lang="en-GB" dirty="0" err="1"/>
              <a:t>totalGB</a:t>
            </a:r>
            <a:r>
              <a:rPr lang="en-GB" dirty="0"/>
              <a:t> = [Math]::Round(($</a:t>
            </a:r>
            <a:r>
              <a:rPr lang="en-GB" dirty="0" err="1"/>
              <a:t>ram.TotalPhysicalMemory</a:t>
            </a:r>
            <a:r>
              <a:rPr lang="en-GB" dirty="0"/>
              <a:t> / 1GB), 2)</a:t>
            </a:r>
          </a:p>
          <a:p>
            <a:r>
              <a:rPr lang="en-GB" dirty="0"/>
              <a:t>    Write-</a:t>
            </a:r>
            <a:r>
              <a:rPr lang="en-GB" dirty="0" err="1"/>
              <a:t>OutputBox</a:t>
            </a:r>
            <a:r>
              <a:rPr lang="en-GB" dirty="0"/>
              <a:t> "Memory Information:`</a:t>
            </a:r>
            <a:r>
              <a:rPr lang="en-GB" dirty="0" err="1"/>
              <a:t>nTotal</a:t>
            </a:r>
            <a:r>
              <a:rPr lang="en-GB" dirty="0"/>
              <a:t> RAM: $</a:t>
            </a:r>
            <a:r>
              <a:rPr lang="en-GB" dirty="0" err="1"/>
              <a:t>totalGB</a:t>
            </a:r>
            <a:r>
              <a:rPr lang="en-GB" dirty="0"/>
              <a:t> GB"</a:t>
            </a:r>
          </a:p>
          <a:p>
            <a:r>
              <a:rPr lang="en-GB" dirty="0"/>
              <a:t>})</a:t>
            </a:r>
          </a:p>
          <a:p>
            <a:endParaRPr lang="en-GB" dirty="0"/>
          </a:p>
          <a:p>
            <a:r>
              <a:rPr lang="en-GB" dirty="0"/>
              <a:t>$</a:t>
            </a:r>
            <a:r>
              <a:rPr lang="en-GB" dirty="0" err="1"/>
              <a:t>BtnIP.Add_Click</a:t>
            </a:r>
            <a:r>
              <a:rPr lang="en-GB" dirty="0"/>
              <a:t>({</a:t>
            </a:r>
          </a:p>
          <a:p>
            <a:r>
              <a:rPr lang="en-GB" dirty="0"/>
              <a:t>    $</a:t>
            </a:r>
            <a:r>
              <a:rPr lang="en-GB" dirty="0" err="1"/>
              <a:t>ip</a:t>
            </a:r>
            <a:r>
              <a:rPr lang="en-GB" dirty="0"/>
              <a:t> = Get-</a:t>
            </a:r>
            <a:r>
              <a:rPr lang="en-GB" dirty="0" err="1"/>
              <a:t>NetIPAddress</a:t>
            </a:r>
            <a:r>
              <a:rPr lang="en-GB" dirty="0"/>
              <a:t> | Where { $_.</a:t>
            </a:r>
            <a:r>
              <a:rPr lang="en-GB" dirty="0" err="1"/>
              <a:t>AddressFamily</a:t>
            </a:r>
            <a:r>
              <a:rPr lang="en-GB" dirty="0"/>
              <a:t> -</a:t>
            </a:r>
            <a:r>
              <a:rPr lang="en-GB" dirty="0" err="1"/>
              <a:t>eq</a:t>
            </a:r>
            <a:r>
              <a:rPr lang="en-GB" dirty="0"/>
              <a:t> 'IPv4' } |</a:t>
            </a:r>
          </a:p>
          <a:p>
            <a:r>
              <a:rPr lang="en-GB" dirty="0"/>
              <a:t>          Select </a:t>
            </a:r>
            <a:r>
              <a:rPr lang="en-GB" dirty="0" err="1"/>
              <a:t>IPAddress</a:t>
            </a:r>
            <a:r>
              <a:rPr lang="en-GB" dirty="0"/>
              <a:t>, </a:t>
            </a:r>
            <a:r>
              <a:rPr lang="en-GB" dirty="0" err="1"/>
              <a:t>InterfaceAlias</a:t>
            </a:r>
            <a:endParaRPr lang="en-GB" dirty="0"/>
          </a:p>
          <a:p>
            <a:r>
              <a:rPr lang="en-GB" dirty="0"/>
              <a:t>    Write-</a:t>
            </a:r>
            <a:r>
              <a:rPr lang="en-GB" dirty="0" err="1"/>
              <a:t>OutputBox</a:t>
            </a:r>
            <a:r>
              <a:rPr lang="en-GB" dirty="0"/>
              <a:t> "IPv4 </a:t>
            </a:r>
            <a:r>
              <a:rPr lang="en-GB" dirty="0" err="1"/>
              <a:t>Addresses:`n</a:t>
            </a:r>
            <a:r>
              <a:rPr lang="en-GB" dirty="0"/>
              <a:t>$($</a:t>
            </a:r>
            <a:r>
              <a:rPr lang="en-GB" dirty="0" err="1"/>
              <a:t>ip</a:t>
            </a:r>
            <a:r>
              <a:rPr lang="en-GB" dirty="0"/>
              <a:t> | Format-Table -</a:t>
            </a:r>
            <a:r>
              <a:rPr lang="en-GB" dirty="0" err="1"/>
              <a:t>AutoSize</a:t>
            </a:r>
            <a:r>
              <a:rPr lang="en-GB" dirty="0"/>
              <a:t> | Out-String)"</a:t>
            </a:r>
          </a:p>
          <a:p>
            <a:r>
              <a:rPr lang="en-GB" dirty="0"/>
              <a:t>})</a:t>
            </a:r>
          </a:p>
          <a:p>
            <a:endParaRPr lang="en-GB" dirty="0"/>
          </a:p>
          <a:p>
            <a:r>
              <a:rPr lang="en-GB" dirty="0"/>
              <a:t>$</a:t>
            </a:r>
            <a:r>
              <a:rPr lang="en-GB" dirty="0" err="1"/>
              <a:t>BtnDisk.Add_Click</a:t>
            </a:r>
            <a:r>
              <a:rPr lang="en-GB" dirty="0"/>
              <a:t>({</a:t>
            </a:r>
          </a:p>
          <a:p>
            <a:r>
              <a:rPr lang="en-GB" dirty="0"/>
              <a:t>    $drives = Get-</a:t>
            </a:r>
            <a:r>
              <a:rPr lang="en-GB" dirty="0" err="1"/>
              <a:t>PSDrive</a:t>
            </a:r>
            <a:r>
              <a:rPr lang="en-GB" dirty="0"/>
              <a:t> -</a:t>
            </a:r>
            <a:r>
              <a:rPr lang="en-GB" dirty="0" err="1"/>
              <a:t>PSProvider</a:t>
            </a:r>
            <a:r>
              <a:rPr lang="en-GB" dirty="0"/>
              <a:t> </a:t>
            </a:r>
            <a:r>
              <a:rPr lang="en-GB" dirty="0" err="1"/>
              <a:t>FileSystem</a:t>
            </a:r>
            <a:r>
              <a:rPr lang="en-GB" dirty="0"/>
              <a:t> |</a:t>
            </a:r>
          </a:p>
          <a:p>
            <a:r>
              <a:rPr lang="en-GB" dirty="0"/>
              <a:t>        Select Name,</a:t>
            </a:r>
          </a:p>
          <a:p>
            <a:r>
              <a:rPr lang="en-GB" dirty="0"/>
              <a:t>               @{n='UsedGB';e={[Math]::Round(($_.Used / 1GB),2)}},</a:t>
            </a:r>
          </a:p>
          <a:p>
            <a:r>
              <a:rPr lang="en-GB" dirty="0"/>
              <a:t>               @{n='FreeGB';e={[Math]::Round(($_.Free / 1GB),2)}}</a:t>
            </a:r>
          </a:p>
          <a:p>
            <a:endParaRPr lang="en-GB" dirty="0"/>
          </a:p>
          <a:p>
            <a:r>
              <a:rPr lang="en-GB" dirty="0"/>
              <a:t>    Write-</a:t>
            </a:r>
            <a:r>
              <a:rPr lang="en-GB" dirty="0" err="1"/>
              <a:t>OutputBox</a:t>
            </a:r>
            <a:r>
              <a:rPr lang="en-GB" dirty="0"/>
              <a:t> "Disk Usage (GB):`n$($drives | Format-Table -</a:t>
            </a:r>
            <a:r>
              <a:rPr lang="en-GB" dirty="0" err="1"/>
              <a:t>AutoSize</a:t>
            </a:r>
            <a:r>
              <a:rPr lang="en-GB" dirty="0"/>
              <a:t> | Out-String)"</a:t>
            </a:r>
          </a:p>
          <a:p>
            <a:r>
              <a:rPr lang="en-GB" dirty="0"/>
              <a:t>})</a:t>
            </a:r>
          </a:p>
          <a:p>
            <a:endParaRPr lang="en-GB" dirty="0"/>
          </a:p>
          <a:p>
            <a:r>
              <a:rPr lang="en-GB" dirty="0"/>
              <a:t>$</a:t>
            </a:r>
            <a:r>
              <a:rPr lang="en-GB" dirty="0" err="1"/>
              <a:t>BtnExit.Add_Click</a:t>
            </a:r>
            <a:r>
              <a:rPr lang="en-GB" dirty="0"/>
              <a:t>({</a:t>
            </a:r>
          </a:p>
          <a:p>
            <a:r>
              <a:rPr lang="en-GB" dirty="0"/>
              <a:t>    $</a:t>
            </a:r>
            <a:r>
              <a:rPr lang="en-GB" dirty="0" err="1"/>
              <a:t>Window.Close</a:t>
            </a:r>
            <a:r>
              <a:rPr lang="en-GB" dirty="0"/>
              <a:t>()</a:t>
            </a:r>
          </a:p>
          <a:p>
            <a:r>
              <a:rPr lang="en-GB" dirty="0"/>
              <a:t>})</a:t>
            </a:r>
          </a:p>
          <a:p>
            <a:endParaRPr lang="en-GB" dirty="0"/>
          </a:p>
          <a:p>
            <a:r>
              <a:rPr lang="en-GB" dirty="0"/>
              <a:t>$</a:t>
            </a:r>
            <a:r>
              <a:rPr lang="en-GB" dirty="0" err="1"/>
              <a:t>Window.ShowDialog</a:t>
            </a:r>
            <a:r>
              <a:rPr lang="en-GB" dirty="0"/>
              <a:t>() | Out-Null</a:t>
            </a:r>
          </a:p>
          <a:p>
            <a:endParaRPr lang="en-GB" dirty="0"/>
          </a:p>
        </p:txBody>
      </p:sp>
      <p:sp>
        <p:nvSpPr>
          <p:cNvPr id="4" name="Slide Number Placeholder 3">
            <a:extLst>
              <a:ext uri="{FF2B5EF4-FFF2-40B4-BE49-F238E27FC236}">
                <a16:creationId xmlns:a16="http://schemas.microsoft.com/office/drawing/2014/main" id="{7728C33F-FE79-9ADC-BB84-77268F6000F2}"/>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10533719"/>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41C5A6-1203-35E4-7A44-58148684348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77CA9F7-55DA-826D-CED5-53B9F638789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DF3FD20-E461-1290-BBB1-44A22A6AA7A6}"/>
              </a:ext>
            </a:extLst>
          </p:cNvPr>
          <p:cNvSpPr>
            <a:spLocks noGrp="1"/>
          </p:cNvSpPr>
          <p:nvPr>
            <p:ph type="body" idx="1"/>
          </p:nvPr>
        </p:nvSpPr>
        <p:spPr/>
        <p:txBody>
          <a:bodyPr/>
          <a:lstStyle/>
          <a:p>
            <a:r>
              <a:rPr lang="en-GB" dirty="0"/>
              <a:t>Add-Type -</a:t>
            </a:r>
            <a:r>
              <a:rPr lang="en-GB" dirty="0" err="1"/>
              <a:t>AssemblyName</a:t>
            </a:r>
            <a:r>
              <a:rPr lang="en-GB" dirty="0"/>
              <a:t> </a:t>
            </a:r>
            <a:r>
              <a:rPr lang="en-GB" dirty="0" err="1"/>
              <a:t>PresentationFramework</a:t>
            </a:r>
            <a:endParaRPr lang="en-GB" dirty="0"/>
          </a:p>
          <a:p>
            <a:endParaRPr lang="en-GB" dirty="0"/>
          </a:p>
          <a:p>
            <a:endParaRPr lang="en-GB" dirty="0"/>
          </a:p>
          <a:p>
            <a:r>
              <a:rPr lang="en-GB" dirty="0"/>
              <a:t># XAML GUI</a:t>
            </a:r>
          </a:p>
          <a:p>
            <a:r>
              <a:rPr lang="en-GB" dirty="0"/>
              <a:t>[xml]$XAML = @"</a:t>
            </a:r>
          </a:p>
          <a:p>
            <a:r>
              <a:rPr lang="en-GB" dirty="0"/>
              <a:t>&lt;Window </a:t>
            </a:r>
            <a:r>
              <a:rPr lang="en-GB" dirty="0" err="1"/>
              <a:t>xmlns</a:t>
            </a:r>
            <a:r>
              <a:rPr lang="en-GB" dirty="0"/>
              <a:t>="http://schemas.microsoft.com/</a:t>
            </a:r>
            <a:r>
              <a:rPr lang="en-GB" dirty="0" err="1"/>
              <a:t>winfx</a:t>
            </a:r>
            <a:r>
              <a:rPr lang="en-GB" dirty="0"/>
              <a:t>/2006/</a:t>
            </a:r>
            <a:r>
              <a:rPr lang="en-GB" dirty="0" err="1"/>
              <a:t>xaml</a:t>
            </a:r>
            <a:r>
              <a:rPr lang="en-GB" dirty="0"/>
              <a:t>/presentation"</a:t>
            </a:r>
          </a:p>
          <a:p>
            <a:r>
              <a:rPr lang="en-GB" dirty="0"/>
              <a:t>        Title="Guessing Game"</a:t>
            </a:r>
          </a:p>
          <a:p>
            <a:r>
              <a:rPr lang="en-GB" dirty="0"/>
              <a:t>        Height="300"</a:t>
            </a:r>
          </a:p>
          <a:p>
            <a:r>
              <a:rPr lang="en-GB" dirty="0"/>
              <a:t>        Width="450"</a:t>
            </a:r>
          </a:p>
          <a:p>
            <a:r>
              <a:rPr lang="en-GB" dirty="0"/>
              <a:t>        </a:t>
            </a:r>
            <a:r>
              <a:rPr lang="en-GB" dirty="0" err="1"/>
              <a:t>ResizeMode</a:t>
            </a:r>
            <a:r>
              <a:rPr lang="en-GB" dirty="0"/>
              <a:t>="</a:t>
            </a:r>
            <a:r>
              <a:rPr lang="en-GB" dirty="0" err="1"/>
              <a:t>NoResize</a:t>
            </a:r>
            <a:r>
              <a:rPr lang="en-GB" dirty="0"/>
              <a:t>"</a:t>
            </a:r>
          </a:p>
          <a:p>
            <a:r>
              <a:rPr lang="en-GB" dirty="0"/>
              <a:t>        </a:t>
            </a:r>
            <a:r>
              <a:rPr lang="en-GB" dirty="0" err="1"/>
              <a:t>WindowStartupLocation</a:t>
            </a:r>
            <a:r>
              <a:rPr lang="en-GB" dirty="0"/>
              <a:t>="</a:t>
            </a:r>
            <a:r>
              <a:rPr lang="en-GB" dirty="0" err="1"/>
              <a:t>CenterScreen</a:t>
            </a:r>
            <a:r>
              <a:rPr lang="en-GB" dirty="0"/>
              <a:t>"</a:t>
            </a:r>
          </a:p>
          <a:p>
            <a:r>
              <a:rPr lang="en-GB" dirty="0"/>
              <a:t>        Background="#1E1E1E"&gt;</a:t>
            </a:r>
          </a:p>
          <a:p>
            <a:r>
              <a:rPr lang="en-GB" dirty="0"/>
              <a:t>    &lt;Grid Margin="10"&gt;</a:t>
            </a:r>
          </a:p>
          <a:p>
            <a:endParaRPr lang="en-GB" dirty="0"/>
          </a:p>
          <a:p>
            <a:r>
              <a:rPr lang="en-GB" dirty="0"/>
              <a:t>        &lt;</a:t>
            </a:r>
            <a:r>
              <a:rPr lang="en-GB" dirty="0" err="1"/>
              <a:t>Grid.RowDefinitions</a:t>
            </a:r>
            <a:r>
              <a:rPr lang="en-GB" dirty="0"/>
              <a:t>&gt;</a:t>
            </a:r>
          </a:p>
          <a:p>
            <a:r>
              <a:rPr lang="en-GB" dirty="0"/>
              <a:t>            &lt;</a:t>
            </a:r>
            <a:r>
              <a:rPr lang="en-GB" dirty="0" err="1"/>
              <a:t>RowDefinition</a:t>
            </a:r>
            <a:r>
              <a:rPr lang="en-GB" dirty="0"/>
              <a:t> Height="Auto"/&gt;</a:t>
            </a:r>
          </a:p>
          <a:p>
            <a:r>
              <a:rPr lang="en-GB" dirty="0"/>
              <a:t>            &lt;</a:t>
            </a:r>
            <a:r>
              <a:rPr lang="en-GB" dirty="0" err="1"/>
              <a:t>RowDefinition</a:t>
            </a:r>
            <a:r>
              <a:rPr lang="en-GB" dirty="0"/>
              <a:t> Height="Auto"/&gt;</a:t>
            </a:r>
          </a:p>
          <a:p>
            <a:r>
              <a:rPr lang="en-GB" dirty="0"/>
              <a:t>            &lt;</a:t>
            </a:r>
            <a:r>
              <a:rPr lang="en-GB" dirty="0" err="1"/>
              <a:t>RowDefinition</a:t>
            </a:r>
            <a:r>
              <a:rPr lang="en-GB" dirty="0"/>
              <a:t> Height="*"/&gt;</a:t>
            </a:r>
          </a:p>
          <a:p>
            <a:r>
              <a:rPr lang="en-GB" dirty="0"/>
              <a:t>        &lt;/</a:t>
            </a:r>
            <a:r>
              <a:rPr lang="en-GB" dirty="0" err="1"/>
              <a:t>Grid.RowDefinitions</a:t>
            </a:r>
            <a:r>
              <a:rPr lang="en-GB" dirty="0"/>
              <a:t>&gt;</a:t>
            </a:r>
          </a:p>
          <a:p>
            <a:endParaRPr lang="en-GB" dirty="0"/>
          </a:p>
          <a:p>
            <a:r>
              <a:rPr lang="en-GB" dirty="0"/>
              <a:t>        &lt;</a:t>
            </a:r>
            <a:r>
              <a:rPr lang="en-GB" dirty="0" err="1"/>
              <a:t>TextBlock</a:t>
            </a:r>
            <a:r>
              <a:rPr lang="en-GB" dirty="0"/>
              <a:t> Text="Guess a number between 1 and 20:"</a:t>
            </a:r>
          </a:p>
          <a:p>
            <a:r>
              <a:rPr lang="en-GB" dirty="0"/>
              <a:t>                   Foreground="White"</a:t>
            </a:r>
          </a:p>
          <a:p>
            <a:r>
              <a:rPr lang="en-GB" dirty="0"/>
              <a:t>                   </a:t>
            </a:r>
            <a:r>
              <a:rPr lang="en-GB" dirty="0" err="1"/>
              <a:t>FontSize</a:t>
            </a:r>
            <a:r>
              <a:rPr lang="en-GB" dirty="0"/>
              <a:t>="18"</a:t>
            </a:r>
          </a:p>
          <a:p>
            <a:r>
              <a:rPr lang="en-GB" dirty="0"/>
              <a:t>                   Margin="5"/&gt;</a:t>
            </a:r>
          </a:p>
          <a:p>
            <a:endParaRPr lang="en-GB" dirty="0"/>
          </a:p>
          <a:p>
            <a:r>
              <a:rPr lang="en-GB" dirty="0"/>
              <a:t>        &lt;</a:t>
            </a:r>
            <a:r>
              <a:rPr lang="en-GB" dirty="0" err="1"/>
              <a:t>StackPanel</a:t>
            </a:r>
            <a:r>
              <a:rPr lang="en-GB" dirty="0"/>
              <a:t> </a:t>
            </a:r>
            <a:r>
              <a:rPr lang="en-GB" dirty="0" err="1"/>
              <a:t>Grid.Row</a:t>
            </a:r>
            <a:r>
              <a:rPr lang="en-GB" dirty="0"/>
              <a:t>="1" Orientation="Horizontal" Margin="5"&gt;</a:t>
            </a:r>
          </a:p>
          <a:p>
            <a:r>
              <a:rPr lang="en-GB" dirty="0"/>
              <a:t>            &lt;</a:t>
            </a:r>
            <a:r>
              <a:rPr lang="en-GB" dirty="0" err="1"/>
              <a:t>TextBox</a:t>
            </a:r>
            <a:r>
              <a:rPr lang="en-GB" dirty="0"/>
              <a:t> Name="</a:t>
            </a:r>
            <a:r>
              <a:rPr lang="en-GB" dirty="0" err="1"/>
              <a:t>GuessBox</a:t>
            </a:r>
            <a:r>
              <a:rPr lang="en-GB" dirty="0"/>
              <a:t>"</a:t>
            </a:r>
          </a:p>
          <a:p>
            <a:r>
              <a:rPr lang="en-GB" dirty="0"/>
              <a:t>                     Width="100"</a:t>
            </a:r>
          </a:p>
          <a:p>
            <a:r>
              <a:rPr lang="en-GB" dirty="0"/>
              <a:t>                     Margin="0,0,10,0"</a:t>
            </a:r>
          </a:p>
          <a:p>
            <a:r>
              <a:rPr lang="en-GB" dirty="0"/>
              <a:t>                     </a:t>
            </a:r>
            <a:r>
              <a:rPr lang="en-GB" dirty="0" err="1"/>
              <a:t>FontSize</a:t>
            </a:r>
            <a:r>
              <a:rPr lang="en-GB" dirty="0"/>
              <a:t>="16"/&gt;</a:t>
            </a:r>
          </a:p>
          <a:p>
            <a:r>
              <a:rPr lang="en-GB" dirty="0"/>
              <a:t>            &lt;Button Name="</a:t>
            </a:r>
            <a:r>
              <a:rPr lang="en-GB" dirty="0" err="1"/>
              <a:t>BtnGuess</a:t>
            </a:r>
            <a:r>
              <a:rPr lang="en-GB" dirty="0"/>
              <a:t>"</a:t>
            </a:r>
          </a:p>
          <a:p>
            <a:r>
              <a:rPr lang="en-GB" dirty="0"/>
              <a:t>                    Content="Submit Guess"</a:t>
            </a:r>
          </a:p>
          <a:p>
            <a:r>
              <a:rPr lang="en-GB" dirty="0"/>
              <a:t>                    Width="120"</a:t>
            </a:r>
          </a:p>
          <a:p>
            <a:r>
              <a:rPr lang="en-GB" dirty="0"/>
              <a:t>                    Height="30"/&gt;</a:t>
            </a:r>
          </a:p>
          <a:p>
            <a:r>
              <a:rPr lang="en-GB" dirty="0"/>
              <a:t>        &lt;/</a:t>
            </a:r>
            <a:r>
              <a:rPr lang="en-GB" dirty="0" err="1"/>
              <a:t>StackPanel</a:t>
            </a:r>
            <a:r>
              <a:rPr lang="en-GB" dirty="0"/>
              <a:t>&gt;</a:t>
            </a:r>
          </a:p>
          <a:p>
            <a:endParaRPr lang="en-GB" dirty="0"/>
          </a:p>
          <a:p>
            <a:r>
              <a:rPr lang="en-GB" dirty="0"/>
              <a:t>        &lt;</a:t>
            </a:r>
            <a:r>
              <a:rPr lang="en-GB" dirty="0" err="1"/>
              <a:t>TextBox</a:t>
            </a:r>
            <a:r>
              <a:rPr lang="en-GB" dirty="0"/>
              <a:t> Name="</a:t>
            </a:r>
            <a:r>
              <a:rPr lang="en-GB" dirty="0" err="1"/>
              <a:t>OutputBox</a:t>
            </a:r>
            <a:r>
              <a:rPr lang="en-GB" dirty="0"/>
              <a:t>"</a:t>
            </a:r>
          </a:p>
          <a:p>
            <a:r>
              <a:rPr lang="en-GB" dirty="0"/>
              <a:t>                 </a:t>
            </a:r>
            <a:r>
              <a:rPr lang="en-GB" dirty="0" err="1"/>
              <a:t>Grid.Row</a:t>
            </a:r>
            <a:r>
              <a:rPr lang="en-GB" dirty="0"/>
              <a:t>="2"</a:t>
            </a:r>
          </a:p>
          <a:p>
            <a:r>
              <a:rPr lang="en-GB" dirty="0"/>
              <a:t>                 Margin="5"</a:t>
            </a:r>
          </a:p>
          <a:p>
            <a:r>
              <a:rPr lang="en-GB" dirty="0"/>
              <a:t>                 Background="Black"</a:t>
            </a:r>
          </a:p>
          <a:p>
            <a:r>
              <a:rPr lang="en-GB" dirty="0"/>
              <a:t>                 Foreground="White"</a:t>
            </a:r>
          </a:p>
          <a:p>
            <a:r>
              <a:rPr lang="en-GB" dirty="0"/>
              <a:t>                 </a:t>
            </a:r>
            <a:r>
              <a:rPr lang="en-GB" dirty="0" err="1"/>
              <a:t>FontFamily</a:t>
            </a:r>
            <a:r>
              <a:rPr lang="en-GB" dirty="0"/>
              <a:t>="Consolas"</a:t>
            </a:r>
          </a:p>
          <a:p>
            <a:r>
              <a:rPr lang="en-GB" dirty="0"/>
              <a:t>                 </a:t>
            </a:r>
            <a:r>
              <a:rPr lang="en-GB" dirty="0" err="1"/>
              <a:t>FontSize</a:t>
            </a:r>
            <a:r>
              <a:rPr lang="en-GB" dirty="0"/>
              <a:t>="14"</a:t>
            </a:r>
          </a:p>
          <a:p>
            <a:r>
              <a:rPr lang="en-GB" dirty="0"/>
              <a:t>                 </a:t>
            </a:r>
            <a:r>
              <a:rPr lang="en-GB" dirty="0" err="1"/>
              <a:t>IsReadOnly</a:t>
            </a:r>
            <a:r>
              <a:rPr lang="en-GB" dirty="0"/>
              <a:t>="True"</a:t>
            </a:r>
          </a:p>
          <a:p>
            <a:r>
              <a:rPr lang="en-GB" dirty="0"/>
              <a:t>                 </a:t>
            </a:r>
            <a:r>
              <a:rPr lang="en-GB" dirty="0" err="1"/>
              <a:t>AcceptsReturn</a:t>
            </a:r>
            <a:r>
              <a:rPr lang="en-GB" dirty="0"/>
              <a:t>="True"</a:t>
            </a:r>
          </a:p>
          <a:p>
            <a:r>
              <a:rPr lang="en-GB" dirty="0"/>
              <a:t>                 </a:t>
            </a:r>
            <a:r>
              <a:rPr lang="en-GB" dirty="0" err="1"/>
              <a:t>TextWrapping</a:t>
            </a:r>
            <a:r>
              <a:rPr lang="en-GB" dirty="0"/>
              <a:t>="Wrap"</a:t>
            </a:r>
          </a:p>
          <a:p>
            <a:r>
              <a:rPr lang="en-GB" dirty="0"/>
              <a:t>                 </a:t>
            </a:r>
            <a:r>
              <a:rPr lang="en-GB" dirty="0" err="1"/>
              <a:t>VerticalScrollBarVisibility</a:t>
            </a:r>
            <a:r>
              <a:rPr lang="en-GB" dirty="0"/>
              <a:t>="Auto"/&gt;</a:t>
            </a:r>
          </a:p>
          <a:p>
            <a:r>
              <a:rPr lang="en-GB" dirty="0"/>
              <a:t>    &lt;/Grid&gt;</a:t>
            </a:r>
          </a:p>
          <a:p>
            <a:r>
              <a:rPr lang="en-GB" dirty="0"/>
              <a:t>&lt;/Window&gt;</a:t>
            </a:r>
          </a:p>
          <a:p>
            <a:r>
              <a:rPr lang="en-GB" dirty="0"/>
              <a:t>"@</a:t>
            </a:r>
          </a:p>
          <a:p>
            <a:endParaRPr lang="en-GB" dirty="0"/>
          </a:p>
          <a:p>
            <a:endParaRPr lang="en-GB" dirty="0"/>
          </a:p>
          <a:p>
            <a:r>
              <a:rPr lang="en-GB" dirty="0"/>
              <a:t># Load XAML</a:t>
            </a:r>
          </a:p>
          <a:p>
            <a:r>
              <a:rPr lang="en-GB" dirty="0"/>
              <a:t>$reader  = New-Object </a:t>
            </a:r>
            <a:r>
              <a:rPr lang="en-GB" dirty="0" err="1"/>
              <a:t>System.Xml.XmlNodeReader</a:t>
            </a:r>
            <a:r>
              <a:rPr lang="en-GB" dirty="0"/>
              <a:t> $XAML</a:t>
            </a:r>
          </a:p>
          <a:p>
            <a:r>
              <a:rPr lang="en-GB" dirty="0"/>
              <a:t>$Window  = [</a:t>
            </a:r>
            <a:r>
              <a:rPr lang="en-GB" dirty="0" err="1"/>
              <a:t>Windows.Markup.XamlReader</a:t>
            </a:r>
            <a:r>
              <a:rPr lang="en-GB" dirty="0"/>
              <a:t>]::Load($reader)</a:t>
            </a:r>
          </a:p>
          <a:p>
            <a:endParaRPr lang="en-GB" dirty="0"/>
          </a:p>
          <a:p>
            <a:r>
              <a:rPr lang="en-GB" dirty="0"/>
              <a:t># Controls</a:t>
            </a:r>
          </a:p>
          <a:p>
            <a:r>
              <a:rPr lang="en-GB" dirty="0"/>
              <a:t>$</a:t>
            </a:r>
            <a:r>
              <a:rPr lang="en-GB" dirty="0" err="1"/>
              <a:t>GuessBox</a:t>
            </a:r>
            <a:r>
              <a:rPr lang="en-GB" dirty="0"/>
              <a:t>   = $</a:t>
            </a:r>
            <a:r>
              <a:rPr lang="en-GB" dirty="0" err="1"/>
              <a:t>Window.FindName</a:t>
            </a:r>
            <a:r>
              <a:rPr lang="en-GB" dirty="0"/>
              <a:t>("</a:t>
            </a:r>
            <a:r>
              <a:rPr lang="en-GB" dirty="0" err="1"/>
              <a:t>GuessBox</a:t>
            </a:r>
            <a:r>
              <a:rPr lang="en-GB" dirty="0"/>
              <a:t>")</a:t>
            </a:r>
          </a:p>
          <a:p>
            <a:r>
              <a:rPr lang="en-GB" dirty="0"/>
              <a:t>$</a:t>
            </a:r>
            <a:r>
              <a:rPr lang="en-GB" dirty="0" err="1"/>
              <a:t>BtnGuess</a:t>
            </a:r>
            <a:r>
              <a:rPr lang="en-GB" dirty="0"/>
              <a:t>   = $</a:t>
            </a:r>
            <a:r>
              <a:rPr lang="en-GB" dirty="0" err="1"/>
              <a:t>Window.FindName</a:t>
            </a:r>
            <a:r>
              <a:rPr lang="en-GB" dirty="0"/>
              <a:t>("</a:t>
            </a:r>
            <a:r>
              <a:rPr lang="en-GB" dirty="0" err="1"/>
              <a:t>BtnGuess</a:t>
            </a:r>
            <a:r>
              <a:rPr lang="en-GB" dirty="0"/>
              <a:t>")</a:t>
            </a:r>
          </a:p>
          <a:p>
            <a:r>
              <a:rPr lang="en-GB" dirty="0"/>
              <a:t>$</a:t>
            </a:r>
            <a:r>
              <a:rPr lang="en-GB" dirty="0" err="1"/>
              <a:t>OutputBox</a:t>
            </a:r>
            <a:r>
              <a:rPr lang="en-GB" dirty="0"/>
              <a:t>  = $</a:t>
            </a:r>
            <a:r>
              <a:rPr lang="en-GB" dirty="0" err="1"/>
              <a:t>Window.FindName</a:t>
            </a:r>
            <a:r>
              <a:rPr lang="en-GB" dirty="0"/>
              <a:t>("</a:t>
            </a:r>
            <a:r>
              <a:rPr lang="en-GB" dirty="0" err="1"/>
              <a:t>OutputBox</a:t>
            </a:r>
            <a:r>
              <a:rPr lang="en-GB" dirty="0"/>
              <a:t>")</a:t>
            </a:r>
          </a:p>
          <a:p>
            <a:endParaRPr lang="en-GB" dirty="0"/>
          </a:p>
          <a:p>
            <a:endParaRPr lang="en-GB" dirty="0"/>
          </a:p>
          <a:p>
            <a:r>
              <a:rPr lang="en-GB" dirty="0"/>
              <a:t># Game Logic Variable</a:t>
            </a:r>
          </a:p>
          <a:p>
            <a:r>
              <a:rPr lang="en-GB" dirty="0"/>
              <a:t>$Number   = Get-Random -Minimum 1 -Maximum 21</a:t>
            </a:r>
          </a:p>
          <a:p>
            <a:r>
              <a:rPr lang="en-GB" dirty="0"/>
              <a:t>$Attempts = 0</a:t>
            </a:r>
          </a:p>
          <a:p>
            <a:r>
              <a:rPr lang="en-GB" dirty="0"/>
              <a:t>&lt;# In PowerShell, -Maximum is exclusive.</a:t>
            </a:r>
          </a:p>
          <a:p>
            <a:r>
              <a:rPr lang="en-GB" dirty="0"/>
              <a:t>That means: -Maximum 21 = returns numbers 1 to 20  </a:t>
            </a:r>
          </a:p>
          <a:p>
            <a:r>
              <a:rPr lang="en-GB" dirty="0"/>
              <a:t>-Maximum 20 = returns numbers 1 to 19</a:t>
            </a:r>
          </a:p>
          <a:p>
            <a:r>
              <a:rPr lang="en-GB" dirty="0"/>
              <a:t>-Maximum 21: generates 1–20, because 21 is not included.</a:t>
            </a:r>
          </a:p>
          <a:p>
            <a:r>
              <a:rPr lang="en-GB" dirty="0"/>
              <a:t>#&gt;</a:t>
            </a:r>
          </a:p>
          <a:p>
            <a:endParaRPr lang="en-GB" dirty="0"/>
          </a:p>
          <a:p>
            <a:r>
              <a:rPr lang="en-GB" dirty="0"/>
              <a:t># Helper function</a:t>
            </a:r>
          </a:p>
          <a:p>
            <a:r>
              <a:rPr lang="en-GB" dirty="0"/>
              <a:t>function Write-</a:t>
            </a:r>
            <a:r>
              <a:rPr lang="en-GB" dirty="0" err="1"/>
              <a:t>OutputBox</a:t>
            </a:r>
            <a:r>
              <a:rPr lang="en-GB" dirty="0"/>
              <a:t> {</a:t>
            </a:r>
          </a:p>
          <a:p>
            <a:r>
              <a:rPr lang="en-GB" dirty="0"/>
              <a:t>    param ($text)</a:t>
            </a:r>
          </a:p>
          <a:p>
            <a:r>
              <a:rPr lang="en-GB" dirty="0"/>
              <a:t>    $</a:t>
            </a:r>
            <a:r>
              <a:rPr lang="en-GB" dirty="0" err="1"/>
              <a:t>OutputBox.Text</a:t>
            </a:r>
            <a:r>
              <a:rPr lang="en-GB" dirty="0"/>
              <a:t> += $text + "`n"</a:t>
            </a:r>
          </a:p>
          <a:p>
            <a:r>
              <a:rPr lang="en-GB" dirty="0"/>
              <a:t>}</a:t>
            </a:r>
          </a:p>
          <a:p>
            <a:endParaRPr lang="en-GB" dirty="0"/>
          </a:p>
          <a:p>
            <a:r>
              <a:rPr lang="en-GB" dirty="0"/>
              <a:t>Write-</a:t>
            </a:r>
            <a:r>
              <a:rPr lang="en-GB" dirty="0" err="1"/>
              <a:t>OutputBox</a:t>
            </a:r>
            <a:r>
              <a:rPr lang="en-GB" dirty="0"/>
              <a:t> "Welcome to the Guessing Game!"</a:t>
            </a:r>
          </a:p>
          <a:p>
            <a:r>
              <a:rPr lang="en-GB" dirty="0"/>
              <a:t>Write-</a:t>
            </a:r>
            <a:r>
              <a:rPr lang="en-GB" dirty="0" err="1"/>
              <a:t>OutputBox</a:t>
            </a:r>
            <a:r>
              <a:rPr lang="en-GB" dirty="0"/>
              <a:t> "Try to guess the number..."</a:t>
            </a:r>
          </a:p>
          <a:p>
            <a:endParaRPr lang="en-GB" dirty="0"/>
          </a:p>
          <a:p>
            <a:endParaRPr lang="en-GB" dirty="0"/>
          </a:p>
          <a:p>
            <a:r>
              <a:rPr lang="en-GB" dirty="0"/>
              <a:t># Button Event: Submit Guess</a:t>
            </a:r>
          </a:p>
          <a:p>
            <a:r>
              <a:rPr lang="en-GB" dirty="0"/>
              <a:t>$</a:t>
            </a:r>
            <a:r>
              <a:rPr lang="en-GB" dirty="0" err="1"/>
              <a:t>BtnGuess.Add_Click</a:t>
            </a:r>
            <a:r>
              <a:rPr lang="en-GB" dirty="0"/>
              <a:t>({</a:t>
            </a:r>
          </a:p>
          <a:p>
            <a:endParaRPr lang="en-GB" dirty="0"/>
          </a:p>
          <a:p>
            <a:r>
              <a:rPr lang="en-GB" dirty="0"/>
              <a:t>    $Guess = $</a:t>
            </a:r>
            <a:r>
              <a:rPr lang="en-GB" dirty="0" err="1"/>
              <a:t>GuessBox.Text</a:t>
            </a:r>
            <a:endParaRPr lang="en-GB" dirty="0"/>
          </a:p>
          <a:p>
            <a:r>
              <a:rPr lang="en-GB" dirty="0"/>
              <a:t>    $</a:t>
            </a:r>
            <a:r>
              <a:rPr lang="en-GB" dirty="0" err="1"/>
              <a:t>GuessBox.Text</a:t>
            </a:r>
            <a:r>
              <a:rPr lang="en-GB" dirty="0"/>
              <a:t> = ""  # clear user input</a:t>
            </a:r>
          </a:p>
          <a:p>
            <a:endParaRPr lang="en-GB" dirty="0"/>
          </a:p>
          <a:p>
            <a:r>
              <a:rPr lang="en-GB" dirty="0"/>
              <a:t># Validate input</a:t>
            </a:r>
          </a:p>
          <a:p>
            <a:r>
              <a:rPr lang="en-GB" dirty="0"/>
              <a:t>    if (-not ($Guess -as [int])) {</a:t>
            </a:r>
          </a:p>
          <a:p>
            <a:r>
              <a:rPr lang="en-GB" dirty="0"/>
              <a:t>        Write-</a:t>
            </a:r>
            <a:r>
              <a:rPr lang="en-GB" dirty="0" err="1"/>
              <a:t>OutputBox</a:t>
            </a:r>
            <a:r>
              <a:rPr lang="en-GB" dirty="0"/>
              <a:t> "Please enter a valid whole number."</a:t>
            </a:r>
          </a:p>
          <a:p>
            <a:r>
              <a:rPr lang="en-GB" dirty="0"/>
              <a:t>        return</a:t>
            </a:r>
          </a:p>
          <a:p>
            <a:r>
              <a:rPr lang="en-GB" dirty="0"/>
              <a:t>    }</a:t>
            </a:r>
          </a:p>
          <a:p>
            <a:endParaRPr lang="en-GB" dirty="0"/>
          </a:p>
          <a:p>
            <a:r>
              <a:rPr lang="en-GB" dirty="0"/>
              <a:t>    $Guess = [int]$Guess</a:t>
            </a:r>
          </a:p>
          <a:p>
            <a:r>
              <a:rPr lang="en-GB" dirty="0"/>
              <a:t>    $Attempts++</a:t>
            </a:r>
          </a:p>
          <a:p>
            <a:endParaRPr lang="en-GB" dirty="0"/>
          </a:p>
          <a:p>
            <a:r>
              <a:rPr lang="en-GB" dirty="0"/>
              <a:t>    if ($Guess -</a:t>
            </a:r>
            <a:r>
              <a:rPr lang="en-GB" dirty="0" err="1"/>
              <a:t>lt</a:t>
            </a:r>
            <a:r>
              <a:rPr lang="en-GB" dirty="0"/>
              <a:t> $Number) {</a:t>
            </a:r>
          </a:p>
          <a:p>
            <a:r>
              <a:rPr lang="en-GB" dirty="0"/>
              <a:t>        Write-</a:t>
            </a:r>
            <a:r>
              <a:rPr lang="en-GB" dirty="0" err="1"/>
              <a:t>OutputBox</a:t>
            </a:r>
            <a:r>
              <a:rPr lang="en-GB" dirty="0"/>
              <a:t> "Too low. Please try again..."</a:t>
            </a:r>
          </a:p>
          <a:p>
            <a:r>
              <a:rPr lang="en-GB" dirty="0"/>
              <a:t>    }</a:t>
            </a:r>
          </a:p>
          <a:p>
            <a:r>
              <a:rPr lang="en-GB" dirty="0"/>
              <a:t>    elseif ($Guess -</a:t>
            </a:r>
            <a:r>
              <a:rPr lang="en-GB" dirty="0" err="1"/>
              <a:t>gt</a:t>
            </a:r>
            <a:r>
              <a:rPr lang="en-GB" dirty="0"/>
              <a:t> $Number) {</a:t>
            </a:r>
          </a:p>
          <a:p>
            <a:r>
              <a:rPr lang="en-GB" dirty="0"/>
              <a:t>        Write-</a:t>
            </a:r>
            <a:r>
              <a:rPr lang="en-GB" dirty="0" err="1"/>
              <a:t>OutputBox</a:t>
            </a:r>
            <a:r>
              <a:rPr lang="en-GB" dirty="0"/>
              <a:t> "Too high. Please try again..."</a:t>
            </a:r>
          </a:p>
          <a:p>
            <a:r>
              <a:rPr lang="en-GB" dirty="0"/>
              <a:t>    }</a:t>
            </a:r>
          </a:p>
          <a:p>
            <a:r>
              <a:rPr lang="en-GB" dirty="0"/>
              <a:t>    else {</a:t>
            </a:r>
          </a:p>
          <a:p>
            <a:r>
              <a:rPr lang="en-GB" dirty="0"/>
              <a:t>        Write-</a:t>
            </a:r>
            <a:r>
              <a:rPr lang="en-GB" dirty="0" err="1"/>
              <a:t>OutputBox</a:t>
            </a:r>
            <a:r>
              <a:rPr lang="en-GB" dirty="0"/>
              <a:t> ""</a:t>
            </a:r>
          </a:p>
          <a:p>
            <a:r>
              <a:rPr lang="en-GB" dirty="0"/>
              <a:t>        Write-</a:t>
            </a:r>
            <a:r>
              <a:rPr lang="en-GB" dirty="0" err="1"/>
              <a:t>OutputBox</a:t>
            </a:r>
            <a:r>
              <a:rPr lang="en-GB" dirty="0"/>
              <a:t> "Correct. Congratulations. The number was $Number."</a:t>
            </a:r>
          </a:p>
          <a:p>
            <a:r>
              <a:rPr lang="en-GB" dirty="0"/>
              <a:t>        Write-</a:t>
            </a:r>
            <a:r>
              <a:rPr lang="en-GB" dirty="0" err="1"/>
              <a:t>OutputBox</a:t>
            </a:r>
            <a:r>
              <a:rPr lang="en-GB" dirty="0"/>
              <a:t> "You guessed it."</a:t>
            </a:r>
          </a:p>
          <a:p>
            <a:r>
              <a:rPr lang="en-GB" dirty="0"/>
              <a:t>        Write-</a:t>
            </a:r>
            <a:r>
              <a:rPr lang="en-GB" dirty="0" err="1"/>
              <a:t>OutputBox</a:t>
            </a:r>
            <a:r>
              <a:rPr lang="en-GB" dirty="0"/>
              <a:t> ""</a:t>
            </a:r>
          </a:p>
          <a:p>
            <a:r>
              <a:rPr lang="en-GB" dirty="0"/>
              <a:t>        Write-</a:t>
            </a:r>
            <a:r>
              <a:rPr lang="en-GB" dirty="0" err="1"/>
              <a:t>OutputBox</a:t>
            </a:r>
            <a:r>
              <a:rPr lang="en-GB" dirty="0"/>
              <a:t> "Restart PowerShell to play again."</a:t>
            </a:r>
          </a:p>
          <a:p>
            <a:r>
              <a:rPr lang="en-GB" dirty="0"/>
              <a:t>    }</a:t>
            </a:r>
          </a:p>
          <a:p>
            <a:r>
              <a:rPr lang="en-GB" dirty="0"/>
              <a:t>})</a:t>
            </a:r>
          </a:p>
          <a:p>
            <a:endParaRPr lang="en-GB" dirty="0"/>
          </a:p>
          <a:p>
            <a:r>
              <a:rPr lang="en-GB" dirty="0"/>
              <a:t># Run Window</a:t>
            </a:r>
          </a:p>
          <a:p>
            <a:r>
              <a:rPr lang="en-GB" dirty="0"/>
              <a:t>$</a:t>
            </a:r>
            <a:r>
              <a:rPr lang="en-GB" dirty="0" err="1"/>
              <a:t>Window.ShowDialog</a:t>
            </a:r>
            <a:r>
              <a:rPr lang="en-GB" dirty="0"/>
              <a:t>() | Out-Null</a:t>
            </a:r>
          </a:p>
        </p:txBody>
      </p:sp>
      <p:sp>
        <p:nvSpPr>
          <p:cNvPr id="4" name="Slide Number Placeholder 3">
            <a:extLst>
              <a:ext uri="{FF2B5EF4-FFF2-40B4-BE49-F238E27FC236}">
                <a16:creationId xmlns:a16="http://schemas.microsoft.com/office/drawing/2014/main" id="{590BD18E-FB0A-B7E2-F43E-B5D5BCAA79CB}"/>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43534038"/>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C89C53-0BCE-A50F-6CB5-C52C488B8D8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35826F7-0E90-1E10-8549-477CD2C6E301}"/>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7F08FC80-358F-F659-282A-280F19FC1D8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0D8C7C82-E7BA-E134-C803-7B14C6DF3F72}"/>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12710539"/>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EE98685-EE0A-6CA9-652F-9AB448BE865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2AF37C7-B484-2313-1F8F-F46886F8FD8C}"/>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9C580B0C-DBDC-25B9-1AC0-77B3ABC582B5}"/>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DA917555-1024-6896-9920-45844BA03F7F}"/>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29469951"/>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If you copy and paste the command / scripts you will need to check and replace certain characters such as, quotation marks “ and dash -, otherwise they will be interpreted incorrectly: For more information:</a:t>
            </a:r>
            <a:br>
              <a:rPr lang="en-GB" dirty="0"/>
            </a:br>
            <a:r>
              <a:rPr lang="en-GB" dirty="0"/>
              <a:t>* </a:t>
            </a:r>
            <a:r>
              <a:rPr lang="en-US" dirty="0">
                <a:hlinkClick r:id="rId3"/>
              </a:rPr>
              <a:t>Understanding file encoding in VS Code and PowerShell - PowerShell | Microsoft Learn</a:t>
            </a:r>
            <a:br>
              <a:rPr lang="en-US" dirty="0"/>
            </a:br>
            <a:r>
              <a:rPr lang="en-US" dirty="0"/>
              <a:t>* </a:t>
            </a:r>
            <a:r>
              <a:rPr lang="en-GB" dirty="0">
                <a:hlinkClick r:id="rId4"/>
              </a:rPr>
              <a:t>Reddit - Dive into anything</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18569071"/>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$name = "Ben"</a:t>
            </a:r>
          </a:p>
          <a:p>
            <a:r>
              <a:rPr lang="en-US" dirty="0"/>
              <a:t>$time = Get-Date</a:t>
            </a:r>
          </a:p>
          <a:p>
            <a:endParaRPr lang="en-US" dirty="0"/>
          </a:p>
          <a:p>
            <a:r>
              <a:rPr lang="en-US" dirty="0"/>
              <a:t>Write-Host "Hi $name, the time is: $time"</a:t>
            </a:r>
          </a:p>
          <a:p>
            <a:r>
              <a:rPr lang="en-US" dirty="0"/>
              <a:t>Write-Host "Have a nice day!" -</a:t>
            </a:r>
            <a:r>
              <a:rPr lang="en-US" dirty="0" err="1"/>
              <a:t>ForegroundColor</a:t>
            </a:r>
            <a:r>
              <a:rPr lang="en-US" dirty="0"/>
              <a:t> Yellow</a:t>
            </a:r>
          </a:p>
          <a:p>
            <a:endParaRPr lang="en-US" dirty="0"/>
          </a:p>
          <a:p>
            <a:r>
              <a:rPr lang="en-US" dirty="0"/>
              <a:t>echo ""</a:t>
            </a:r>
          </a:p>
          <a:p>
            <a:r>
              <a:rPr lang="en-US" dirty="0"/>
              <a:t>Read-Host -Prompt "Press enter to continue..."</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51470548"/>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$c = Get-Credential</a:t>
            </a:r>
          </a:p>
          <a:p>
            <a:r>
              <a:rPr lang="en-GB" dirty="0"/>
              <a:t>echo $c</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07620629"/>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2C119AA-9EEF-87A1-FD6F-D6F3B336F22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75ECDC9-97BB-6D87-1EF8-A3B636C9293C}"/>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455BB8E1-8C98-21A3-EF1E-D0568C0581F4}"/>
              </a:ext>
            </a:extLst>
          </p:cNvPr>
          <p:cNvSpPr>
            <a:spLocks noGrp="1"/>
          </p:cNvSpPr>
          <p:nvPr>
            <p:ph type="body" idx="1"/>
          </p:nvPr>
        </p:nvSpPr>
        <p:spPr/>
        <p:txBody>
          <a:bodyPr/>
          <a:lstStyle/>
          <a:p>
            <a:r>
              <a:rPr lang="en-GB" dirty="0"/>
              <a:t>$c = Get-Credential</a:t>
            </a:r>
          </a:p>
          <a:p>
            <a:r>
              <a:rPr lang="en-GB" dirty="0"/>
              <a:t>echo $c</a:t>
            </a:r>
          </a:p>
        </p:txBody>
      </p:sp>
      <p:sp>
        <p:nvSpPr>
          <p:cNvPr id="4" name="Slide Number Placeholder 3">
            <a:extLst>
              <a:ext uri="{FF2B5EF4-FFF2-40B4-BE49-F238E27FC236}">
                <a16:creationId xmlns:a16="http://schemas.microsoft.com/office/drawing/2014/main" id="{C8726E2F-39E1-AB21-1367-A132E87DFD47}"/>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84206080"/>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$credential = Get-Credential -Message "Enter your credentials"</a:t>
            </a:r>
          </a:p>
          <a:p>
            <a:r>
              <a:rPr lang="en-GB" dirty="0"/>
              <a:t>$username = $</a:t>
            </a:r>
            <a:r>
              <a:rPr lang="en-GB" dirty="0" err="1"/>
              <a:t>credential.UserName</a:t>
            </a:r>
            <a:endParaRPr lang="en-GB" dirty="0"/>
          </a:p>
          <a:p>
            <a:r>
              <a:rPr lang="en-GB" dirty="0"/>
              <a:t>$password = $</a:t>
            </a:r>
            <a:r>
              <a:rPr lang="en-GB" dirty="0" err="1"/>
              <a:t>credential.GetNetworkCredential</a:t>
            </a:r>
            <a:r>
              <a:rPr lang="en-GB" dirty="0"/>
              <a:t>().Password</a:t>
            </a:r>
          </a:p>
          <a:p>
            <a:endParaRPr lang="en-GB" dirty="0"/>
          </a:p>
          <a:p>
            <a:r>
              <a:rPr lang="en-GB" dirty="0"/>
              <a:t>Write-Output "Username: $username"</a:t>
            </a:r>
          </a:p>
          <a:p>
            <a:r>
              <a:rPr lang="en-GB" dirty="0"/>
              <a:t>Write-Output "Password: $password"</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34458372"/>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indent="0">
              <a:lnSpc>
                <a:spcPct val="100000"/>
              </a:lnSpc>
              <a:buNone/>
            </a:pPr>
            <a:r>
              <a:rPr lang="en-US" altLang="en-US" dirty="0">
                <a:solidFill>
                  <a:srgbClr val="666AFE"/>
                </a:solidFill>
              </a:rPr>
              <a:t>$Credential = $</a:t>
            </a:r>
            <a:r>
              <a:rPr lang="en-US" altLang="en-US" dirty="0" err="1">
                <a:solidFill>
                  <a:srgbClr val="666AFE"/>
                </a:solidFill>
              </a:rPr>
              <a:t>host.ui.</a:t>
            </a:r>
            <a:r>
              <a:rPr lang="en-US" altLang="en-US" b="1" dirty="0" err="1">
                <a:solidFill>
                  <a:srgbClr val="666AFE"/>
                </a:solidFill>
              </a:rPr>
              <a:t>PromptForCredential</a:t>
            </a:r>
            <a:r>
              <a:rPr lang="en-US" altLang="en-US" dirty="0">
                <a:solidFill>
                  <a:srgbClr val="666AFE"/>
                </a:solidFill>
              </a:rPr>
              <a:t>("Credential request", "Enter Username and password.", "", "</a:t>
            </a:r>
            <a:r>
              <a:rPr lang="en-US" altLang="en-US" dirty="0" err="1">
                <a:solidFill>
                  <a:srgbClr val="666AFE"/>
                </a:solidFill>
              </a:rPr>
              <a:t>NetBiosUserName</a:t>
            </a:r>
            <a:r>
              <a:rPr lang="en-US" altLang="en-US" dirty="0">
                <a:solidFill>
                  <a:srgbClr val="666AFE"/>
                </a:solidFill>
              </a:rPr>
              <a:t>")</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4081340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435E46-80E5-4245-BCB4-D0A138120E8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E87A4F4-FF99-4C9D-9F56-00677B93C71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6CC3CCC-3565-4F35-9C8B-A8D4A86EDF05}"/>
              </a:ext>
            </a:extLst>
          </p:cNvPr>
          <p:cNvSpPr>
            <a:spLocks noGrp="1"/>
          </p:cNvSpPr>
          <p:nvPr>
            <p:ph type="dt" sz="half" idx="10"/>
          </p:nvPr>
        </p:nvSpPr>
        <p:spPr/>
        <p:txBody>
          <a:bodyPr/>
          <a:lstStyle/>
          <a:p>
            <a:fld id="{EB13D49B-6578-45D2-BC11-67BB28829187}" type="datetimeFigureOut">
              <a:rPr lang="en-GB" smtClean="0"/>
              <a:t>20/04/2026</a:t>
            </a:fld>
            <a:endParaRPr lang="en-GB"/>
          </a:p>
        </p:txBody>
      </p:sp>
      <p:sp>
        <p:nvSpPr>
          <p:cNvPr id="5" name="Footer Placeholder 4">
            <a:extLst>
              <a:ext uri="{FF2B5EF4-FFF2-40B4-BE49-F238E27FC236}">
                <a16:creationId xmlns:a16="http://schemas.microsoft.com/office/drawing/2014/main" id="{DDFF3FAE-06DA-4FC7-9471-EC9DAA3B15C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6D604B6-5FF1-44C0-BD6E-3D853A6F1BBE}"/>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34696925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3E4969-2C58-4826-B8D7-33F48817585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92E7286-23CC-4FFD-A791-298CFF24C1C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13F0E10-0B9A-4916-B93A-EB9C484F450E}"/>
              </a:ext>
            </a:extLst>
          </p:cNvPr>
          <p:cNvSpPr>
            <a:spLocks noGrp="1"/>
          </p:cNvSpPr>
          <p:nvPr>
            <p:ph type="dt" sz="half" idx="10"/>
          </p:nvPr>
        </p:nvSpPr>
        <p:spPr/>
        <p:txBody>
          <a:bodyPr/>
          <a:lstStyle/>
          <a:p>
            <a:fld id="{EB13D49B-6578-45D2-BC11-67BB28829187}" type="datetimeFigureOut">
              <a:rPr lang="en-GB" smtClean="0"/>
              <a:t>20/04/2026</a:t>
            </a:fld>
            <a:endParaRPr lang="en-GB"/>
          </a:p>
        </p:txBody>
      </p:sp>
      <p:sp>
        <p:nvSpPr>
          <p:cNvPr id="5" name="Footer Placeholder 4">
            <a:extLst>
              <a:ext uri="{FF2B5EF4-FFF2-40B4-BE49-F238E27FC236}">
                <a16:creationId xmlns:a16="http://schemas.microsoft.com/office/drawing/2014/main" id="{1D72517F-3116-4397-B3CE-85C54AF619D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5E30081-BDF5-49B4-B03F-81972336586E}"/>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33169458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1DF916-4611-4BD5-AD56-35E950C9887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224DE02-0AF9-4F7D-B3FD-92DBD26BD63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7B47063-2D2C-4F31-9159-5205457AA193}"/>
              </a:ext>
            </a:extLst>
          </p:cNvPr>
          <p:cNvSpPr>
            <a:spLocks noGrp="1"/>
          </p:cNvSpPr>
          <p:nvPr>
            <p:ph type="dt" sz="half" idx="10"/>
          </p:nvPr>
        </p:nvSpPr>
        <p:spPr/>
        <p:txBody>
          <a:bodyPr/>
          <a:lstStyle/>
          <a:p>
            <a:fld id="{EB13D49B-6578-45D2-BC11-67BB28829187}" type="datetimeFigureOut">
              <a:rPr lang="en-GB" smtClean="0"/>
              <a:t>20/04/2026</a:t>
            </a:fld>
            <a:endParaRPr lang="en-GB"/>
          </a:p>
        </p:txBody>
      </p:sp>
      <p:sp>
        <p:nvSpPr>
          <p:cNvPr id="5" name="Footer Placeholder 4">
            <a:extLst>
              <a:ext uri="{FF2B5EF4-FFF2-40B4-BE49-F238E27FC236}">
                <a16:creationId xmlns:a16="http://schemas.microsoft.com/office/drawing/2014/main" id="{F5E8A384-21B9-4A63-92B2-B40D574014E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283E79C-C317-4965-BFF0-0ABB4F60DB5D}"/>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23304741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0B3B0F-8C1A-4CF4-8B42-BB9550F37BE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C576971-B608-4863-B919-D6D4F12338C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425D2D0-119D-4FD5-9757-047FC914525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0CA648E-36CA-405A-A0D2-F3A24BFFE584}"/>
              </a:ext>
            </a:extLst>
          </p:cNvPr>
          <p:cNvSpPr>
            <a:spLocks noGrp="1"/>
          </p:cNvSpPr>
          <p:nvPr>
            <p:ph type="dt" sz="half" idx="10"/>
          </p:nvPr>
        </p:nvSpPr>
        <p:spPr/>
        <p:txBody>
          <a:bodyPr/>
          <a:lstStyle/>
          <a:p>
            <a:fld id="{EB13D49B-6578-45D2-BC11-67BB28829187}" type="datetimeFigureOut">
              <a:rPr lang="en-GB" smtClean="0"/>
              <a:t>20/04/2026</a:t>
            </a:fld>
            <a:endParaRPr lang="en-GB"/>
          </a:p>
        </p:txBody>
      </p:sp>
      <p:sp>
        <p:nvSpPr>
          <p:cNvPr id="6" name="Footer Placeholder 5">
            <a:extLst>
              <a:ext uri="{FF2B5EF4-FFF2-40B4-BE49-F238E27FC236}">
                <a16:creationId xmlns:a16="http://schemas.microsoft.com/office/drawing/2014/main" id="{7E26ECF2-B28E-48B3-997B-DFAF032290A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CACA96D-80DA-4436-86F3-96AB9D1CEF2E}"/>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20043460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EC14DF-E2A4-4381-A9CA-D05EB908595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1DE95F9-219F-4099-94F5-B5CECB79BBE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E9D4734-8BC3-4D9A-AAC9-DD87E124239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0FF69BF-B7A2-426D-9BFE-843A6A0B415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0F32F10-E90C-4EBD-862E-BC9797D3B37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6E5757-8F0E-4562-85A7-F1D9488C7B5E}"/>
              </a:ext>
            </a:extLst>
          </p:cNvPr>
          <p:cNvSpPr>
            <a:spLocks noGrp="1"/>
          </p:cNvSpPr>
          <p:nvPr>
            <p:ph type="dt" sz="half" idx="10"/>
          </p:nvPr>
        </p:nvSpPr>
        <p:spPr/>
        <p:txBody>
          <a:bodyPr/>
          <a:lstStyle/>
          <a:p>
            <a:fld id="{EB13D49B-6578-45D2-BC11-67BB28829187}" type="datetimeFigureOut">
              <a:rPr lang="en-GB" smtClean="0"/>
              <a:t>20/04/2026</a:t>
            </a:fld>
            <a:endParaRPr lang="en-GB"/>
          </a:p>
        </p:txBody>
      </p:sp>
      <p:sp>
        <p:nvSpPr>
          <p:cNvPr id="8" name="Footer Placeholder 7">
            <a:extLst>
              <a:ext uri="{FF2B5EF4-FFF2-40B4-BE49-F238E27FC236}">
                <a16:creationId xmlns:a16="http://schemas.microsoft.com/office/drawing/2014/main" id="{35655011-1517-49B4-981E-518F191DE12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B882C21-82D4-49CB-AD08-3FB88469A85C}"/>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17146599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56DC9F-F2F6-477C-92DB-BEC0CD8AAEA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A4C6DF4-9AC1-420C-A0B8-9B5F55E6CF18}"/>
              </a:ext>
            </a:extLst>
          </p:cNvPr>
          <p:cNvSpPr>
            <a:spLocks noGrp="1"/>
          </p:cNvSpPr>
          <p:nvPr>
            <p:ph type="dt" sz="half" idx="10"/>
          </p:nvPr>
        </p:nvSpPr>
        <p:spPr/>
        <p:txBody>
          <a:bodyPr/>
          <a:lstStyle/>
          <a:p>
            <a:fld id="{EB13D49B-6578-45D2-BC11-67BB28829187}" type="datetimeFigureOut">
              <a:rPr lang="en-GB" smtClean="0"/>
              <a:t>20/04/2026</a:t>
            </a:fld>
            <a:endParaRPr lang="en-GB"/>
          </a:p>
        </p:txBody>
      </p:sp>
      <p:sp>
        <p:nvSpPr>
          <p:cNvPr id="4" name="Footer Placeholder 3">
            <a:extLst>
              <a:ext uri="{FF2B5EF4-FFF2-40B4-BE49-F238E27FC236}">
                <a16:creationId xmlns:a16="http://schemas.microsoft.com/office/drawing/2014/main" id="{F16258D9-0453-40EF-A57C-6487F8251BD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B9DD077-8F84-418C-BAB4-24BFFAF795D0}"/>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21204275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C1D07FE-B77C-4E0F-BBD3-6F5E8495A8B7}"/>
              </a:ext>
            </a:extLst>
          </p:cNvPr>
          <p:cNvSpPr>
            <a:spLocks noGrp="1"/>
          </p:cNvSpPr>
          <p:nvPr>
            <p:ph type="dt" sz="half" idx="10"/>
          </p:nvPr>
        </p:nvSpPr>
        <p:spPr/>
        <p:txBody>
          <a:bodyPr/>
          <a:lstStyle/>
          <a:p>
            <a:fld id="{EB13D49B-6578-45D2-BC11-67BB28829187}" type="datetimeFigureOut">
              <a:rPr lang="en-GB" smtClean="0"/>
              <a:t>20/04/2026</a:t>
            </a:fld>
            <a:endParaRPr lang="en-GB"/>
          </a:p>
        </p:txBody>
      </p:sp>
      <p:sp>
        <p:nvSpPr>
          <p:cNvPr id="3" name="Footer Placeholder 2">
            <a:extLst>
              <a:ext uri="{FF2B5EF4-FFF2-40B4-BE49-F238E27FC236}">
                <a16:creationId xmlns:a16="http://schemas.microsoft.com/office/drawing/2014/main" id="{0020938E-B2D2-4E6F-805C-6F7D19D065D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863B2B2-0666-46A1-9D1F-1372CE1230E3}"/>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25696400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09EA2E-47ED-4544-837D-6910AF212C6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A2BA039-505E-400D-9CD5-BD5727DA6EC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A2E8167-B6F8-48A6-BF1C-3C89C32DB14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815586D-DCB7-4675-9EA2-4B4E4E1A7BF8}"/>
              </a:ext>
            </a:extLst>
          </p:cNvPr>
          <p:cNvSpPr>
            <a:spLocks noGrp="1"/>
          </p:cNvSpPr>
          <p:nvPr>
            <p:ph type="dt" sz="half" idx="10"/>
          </p:nvPr>
        </p:nvSpPr>
        <p:spPr/>
        <p:txBody>
          <a:bodyPr/>
          <a:lstStyle/>
          <a:p>
            <a:fld id="{EB13D49B-6578-45D2-BC11-67BB28829187}" type="datetimeFigureOut">
              <a:rPr lang="en-GB" smtClean="0"/>
              <a:t>20/04/2026</a:t>
            </a:fld>
            <a:endParaRPr lang="en-GB"/>
          </a:p>
        </p:txBody>
      </p:sp>
      <p:sp>
        <p:nvSpPr>
          <p:cNvPr id="6" name="Footer Placeholder 5">
            <a:extLst>
              <a:ext uri="{FF2B5EF4-FFF2-40B4-BE49-F238E27FC236}">
                <a16:creationId xmlns:a16="http://schemas.microsoft.com/office/drawing/2014/main" id="{5F6BAD81-3C73-4DA6-81EA-02BB21EC3C9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F25E015-3C24-4FC3-9B16-CF9856CEE0AD}"/>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26751018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5B144D-A390-454A-A8BB-BA896CB2C35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857E275-8E6B-4E24-B60B-C38A3ABBCE4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44D0686-3AC1-4E9F-8A8F-C0E650EA186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BDCA9C2-5D99-4F01-8562-6576B3F7F6B9}"/>
              </a:ext>
            </a:extLst>
          </p:cNvPr>
          <p:cNvSpPr>
            <a:spLocks noGrp="1"/>
          </p:cNvSpPr>
          <p:nvPr>
            <p:ph type="dt" sz="half" idx="10"/>
          </p:nvPr>
        </p:nvSpPr>
        <p:spPr/>
        <p:txBody>
          <a:bodyPr/>
          <a:lstStyle/>
          <a:p>
            <a:fld id="{EB13D49B-6578-45D2-BC11-67BB28829187}" type="datetimeFigureOut">
              <a:rPr lang="en-GB" smtClean="0"/>
              <a:t>20/04/2026</a:t>
            </a:fld>
            <a:endParaRPr lang="en-GB"/>
          </a:p>
        </p:txBody>
      </p:sp>
      <p:sp>
        <p:nvSpPr>
          <p:cNvPr id="6" name="Footer Placeholder 5">
            <a:extLst>
              <a:ext uri="{FF2B5EF4-FFF2-40B4-BE49-F238E27FC236}">
                <a16:creationId xmlns:a16="http://schemas.microsoft.com/office/drawing/2014/main" id="{F692DC31-9F0B-42CD-ABEE-ADD27591649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777960E-0FB2-4C2D-9E22-CE931F897A4C}"/>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23328526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67DB65-8156-49D9-B7F8-E51F6F372CB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8DA37CD-4954-4FFA-9A1E-09D0DC4C5D4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4FF2514-6CF9-4A96-B129-9100F50B02D9}"/>
              </a:ext>
            </a:extLst>
          </p:cNvPr>
          <p:cNvSpPr>
            <a:spLocks noGrp="1"/>
          </p:cNvSpPr>
          <p:nvPr>
            <p:ph type="dt" sz="half" idx="10"/>
          </p:nvPr>
        </p:nvSpPr>
        <p:spPr/>
        <p:txBody>
          <a:bodyPr/>
          <a:lstStyle/>
          <a:p>
            <a:fld id="{EB13D49B-6578-45D2-BC11-67BB28829187}" type="datetimeFigureOut">
              <a:rPr lang="en-GB" smtClean="0"/>
              <a:t>20/04/2026</a:t>
            </a:fld>
            <a:endParaRPr lang="en-GB"/>
          </a:p>
        </p:txBody>
      </p:sp>
      <p:sp>
        <p:nvSpPr>
          <p:cNvPr id="5" name="Footer Placeholder 4">
            <a:extLst>
              <a:ext uri="{FF2B5EF4-FFF2-40B4-BE49-F238E27FC236}">
                <a16:creationId xmlns:a16="http://schemas.microsoft.com/office/drawing/2014/main" id="{91BFBB99-C2B9-463A-9820-844E0E189DE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BA4BF88-01C1-4DAC-86AC-9CBAEAA561DE}"/>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21272141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CDE807E-AB74-4107-BC92-6AF6151BBD8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C84677E-510F-4EBF-A1BE-8DC0812B21E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4695B6-54A3-40E6-A7ED-93FCE2CD6CCA}"/>
              </a:ext>
            </a:extLst>
          </p:cNvPr>
          <p:cNvSpPr>
            <a:spLocks noGrp="1"/>
          </p:cNvSpPr>
          <p:nvPr>
            <p:ph type="dt" sz="half" idx="10"/>
          </p:nvPr>
        </p:nvSpPr>
        <p:spPr/>
        <p:txBody>
          <a:bodyPr/>
          <a:lstStyle/>
          <a:p>
            <a:fld id="{EB13D49B-6578-45D2-BC11-67BB28829187}" type="datetimeFigureOut">
              <a:rPr lang="en-GB" smtClean="0"/>
              <a:t>20/04/2026</a:t>
            </a:fld>
            <a:endParaRPr lang="en-GB"/>
          </a:p>
        </p:txBody>
      </p:sp>
      <p:sp>
        <p:nvSpPr>
          <p:cNvPr id="5" name="Footer Placeholder 4">
            <a:extLst>
              <a:ext uri="{FF2B5EF4-FFF2-40B4-BE49-F238E27FC236}">
                <a16:creationId xmlns:a16="http://schemas.microsoft.com/office/drawing/2014/main" id="{7F36413D-F990-485E-97DC-790B2911F4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B707A33-9BAF-4258-B0C8-38F2E79DB9CC}"/>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15328432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3433FD3-0613-479E-83D4-E9AD763EF56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8E6DFBA-1A9C-454A-96C2-EF726960A11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B17265E-5486-4EBA-89BF-43AB9D5D74F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B13D49B-6578-45D2-BC11-67BB28829187}" type="datetimeFigureOut">
              <a:rPr lang="en-GB" smtClean="0"/>
              <a:t>20/04/2026</a:t>
            </a:fld>
            <a:endParaRPr lang="en-GB"/>
          </a:p>
        </p:txBody>
      </p:sp>
      <p:sp>
        <p:nvSpPr>
          <p:cNvPr id="5" name="Footer Placeholder 4">
            <a:extLst>
              <a:ext uri="{FF2B5EF4-FFF2-40B4-BE49-F238E27FC236}">
                <a16:creationId xmlns:a16="http://schemas.microsoft.com/office/drawing/2014/main" id="{631D8CA3-E596-40D5-B89E-B655B72C71D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8889D4D-D283-4C91-8006-D98E168D5DD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8D19B39-0B55-4978-9670-2F00F5682B2F}" type="slidenum">
              <a:rPr lang="en-GB" smtClean="0"/>
              <a:t>‹#›</a:t>
            </a:fld>
            <a:endParaRPr lang="en-GB"/>
          </a:p>
        </p:txBody>
      </p:sp>
    </p:spTree>
    <p:extLst>
      <p:ext uri="{BB962C8B-B14F-4D97-AF65-F5344CB8AC3E}">
        <p14:creationId xmlns:p14="http://schemas.microsoft.com/office/powerpoint/2010/main" val="75329756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tio.run/#powershell-core"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tio.run/#powershell-core"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13.png"/><Relationship Id="rId5" Type="http://schemas.openxmlformats.org/officeDocument/2006/relationships/customXml" Target="../ink/ink1.xml"/><Relationship Id="rId4" Type="http://schemas.openxmlformats.org/officeDocument/2006/relationships/image" Target="../media/image10.png"/></Relationships>
</file>

<file path=ppt/slides/_rels/slide8.xml.rels><?xml version="1.0" encoding="UTF-8" standalone="yes"?>
<Relationships xmlns="http://schemas.openxmlformats.org/package/2006/relationships"><Relationship Id="rId3" Type="http://schemas.openxmlformats.org/officeDocument/2006/relationships/hyperlink" Target="https://learn.microsoft.com/en-us/powershell/scripting/install/install-ubuntu?view=powershell-7.5" TargetMode="External"/><Relationship Id="rId7" Type="http://schemas.openxmlformats.org/officeDocument/2006/relationships/image" Target="../media/image3.png"/><Relationship Id="rId2" Type="http://schemas.openxmlformats.org/officeDocument/2006/relationships/hyperlink" Target="https://github.com/powershell/powershell/releases" TargetMode="External"/><Relationship Id="rId1" Type="http://schemas.openxmlformats.org/officeDocument/2006/relationships/slideLayout" Target="../slideLayouts/slideLayout2.xml"/><Relationship Id="rId6" Type="http://schemas.openxmlformats.org/officeDocument/2006/relationships/hyperlink" Target="https://learn.microsoft.com/en-us/powershell/scripting/install/installing-powershell-on-windows?view=powershell-7.5#winget" TargetMode="External"/><Relationship Id="rId5" Type="http://schemas.openxmlformats.org/officeDocument/2006/relationships/hyperlink" Target="https://learn.microsoft.com/en-us/powershell/scripting/install/installing-powershell-on-macos?view=powershell-7.5" TargetMode="External"/><Relationship Id="rId4" Type="http://schemas.openxmlformats.org/officeDocument/2006/relationships/hyperlink" Target="https://www.geeksforgeeks.org/how-to-install-powershell-in-linux/" TargetMode="External"/></Relationships>
</file>

<file path=ppt/slides/_rels/slide9.xml.rels><?xml version="1.0" encoding="UTF-8" standalone="yes"?>
<Relationships xmlns="http://schemas.openxmlformats.org/package/2006/relationships"><Relationship Id="rId2" Type="http://schemas.openxmlformats.org/officeDocument/2006/relationships/hyperlink" Target="https://learn.microsoft.com/en-us/powershell/scripting/install/install-powershell-on-windows?view=powershell-7.6"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1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hyperlink" Target="https://www.techtarget.com/searchwindowsserver/definition/Microsoft-Windows-PowerShell-Integrated-Scripting-Environment-ISE" TargetMode="External"/><Relationship Id="rId2" Type="http://schemas.openxmlformats.org/officeDocument/2006/relationships/hyperlink" Target="https://learn.microsoft.com/en-us/powershell/scripting/windows-powershell/ise/introducing-the-windows-powershell-ise?view=powershell-7.6#:~:text=The%20PowerShell%20ISE%20is%20no,remove%20the%20ISE%20from%20Windows."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20.png"/><Relationship Id="rId5" Type="http://schemas.openxmlformats.org/officeDocument/2006/relationships/hyperlink" Target="https://creativecommons.org/licenses/by-nc-nd/3.0/" TargetMode="External"/><Relationship Id="rId4" Type="http://schemas.openxmlformats.org/officeDocument/2006/relationships/hyperlink" Target="http://www.i-tecnico.pt/powershell-do-windows-o-que-e-para-que-serve/" TargetMode="External"/></Relationships>
</file>

<file path=ppt/slides/_rels/slide22.xml.rels><?xml version="1.0" encoding="UTF-8" standalone="yes"?>
<Relationships xmlns="http://schemas.openxmlformats.org/package/2006/relationships"><Relationship Id="rId3" Type="http://schemas.openxmlformats.org/officeDocument/2006/relationships/hyperlink" Target="https://tio.run/#powershell-core"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image" Target="../media/image23.png"/><Relationship Id="rId5" Type="http://schemas.openxmlformats.org/officeDocument/2006/relationships/image" Target="../media/image22.png"/><Relationship Id="rId4" Type="http://schemas.openxmlformats.org/officeDocument/2006/relationships/image" Target="../media/image21.png"/></Relationships>
</file>

<file path=ppt/slides/_rels/slide2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1.xml"/><Relationship Id="rId1" Type="http://schemas.openxmlformats.org/officeDocument/2006/relationships/slideLayout" Target="../slideLayouts/slideLayout2.xml"/><Relationship Id="rId5" Type="http://schemas.openxmlformats.org/officeDocument/2006/relationships/image" Target="../media/image24.png"/><Relationship Id="rId4" Type="http://schemas.openxmlformats.org/officeDocument/2006/relationships/hyperlink" Target="http://www.i-tecnico.pt/powershell-do-windows-o-que-e-para-que-serve/" TargetMode="External"/></Relationships>
</file>

<file path=ppt/slides/_rels/slide24.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26.png"/></Relationships>
</file>

<file path=ppt/slides/_rels/slide25.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28.png"/></Relationships>
</file>

<file path=ppt/slides/_rels/slide26.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30.png"/></Relationships>
</file>

<file path=ppt/slides/_rels/slide2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5.xml"/><Relationship Id="rId1" Type="http://schemas.openxmlformats.org/officeDocument/2006/relationships/slideLayout" Target="../slideLayouts/slideLayout2.xml"/><Relationship Id="rId5" Type="http://schemas.openxmlformats.org/officeDocument/2006/relationships/hyperlink" Target="https://creativecommons.org/licenses/by-nc-nd/3.0/" TargetMode="External"/><Relationship Id="rId4" Type="http://schemas.openxmlformats.org/officeDocument/2006/relationships/hyperlink" Target="http://www.i-tecnico.pt/powershell-do-windows-o-que-e-para-que-serve/" TargetMode="External"/></Relationships>
</file>

<file path=ppt/slides/_rels/slide28.xml.rels><?xml version="1.0" encoding="UTF-8" standalone="yes"?>
<Relationships xmlns="http://schemas.openxmlformats.org/package/2006/relationships"><Relationship Id="rId3" Type="http://schemas.openxmlformats.org/officeDocument/2006/relationships/image" Target="../media/image19.png"/><Relationship Id="rId7" Type="http://schemas.openxmlformats.org/officeDocument/2006/relationships/image" Target="../media/image32.png"/><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image" Target="../media/image31.png"/><Relationship Id="rId5" Type="http://schemas.openxmlformats.org/officeDocument/2006/relationships/hyperlink" Target="https://creativecommons.org/licenses/by-nc-nd/3.0/" TargetMode="External"/><Relationship Id="rId4" Type="http://schemas.openxmlformats.org/officeDocument/2006/relationships/hyperlink" Target="http://www.i-tecnico.pt/powershell-do-windows-o-que-e-para-que-serve/" TargetMode="External"/></Relationships>
</file>

<file path=ppt/slides/_rels/slide29.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image" Target="../media/image34.png"/></Relationships>
</file>

<file path=ppt/slides/_rels/slide30.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image" Target="../media/image36.png"/></Relationships>
</file>

<file path=ppt/slides/_rels/slide31.xml.rels><?xml version="1.0" encoding="UTF-8" standalone="yes"?>
<Relationships xmlns="http://schemas.openxmlformats.org/package/2006/relationships"><Relationship Id="rId3" Type="http://schemas.openxmlformats.org/officeDocument/2006/relationships/image" Target="../media/image19.png"/><Relationship Id="rId7" Type="http://schemas.openxmlformats.org/officeDocument/2006/relationships/image" Target="../media/image38.png"/><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image" Target="../media/image37.png"/><Relationship Id="rId5" Type="http://schemas.openxmlformats.org/officeDocument/2006/relationships/hyperlink" Target="https://creativecommons.org/licenses/by-nc-nd/3.0/" TargetMode="External"/><Relationship Id="rId4" Type="http://schemas.openxmlformats.org/officeDocument/2006/relationships/hyperlink" Target="http://www.i-tecnico.pt/powershell-do-windows-o-que-e-para-que-serve/" TargetMode="External"/></Relationships>
</file>

<file path=ppt/slides/_rels/slide32.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20.xml"/><Relationship Id="rId1" Type="http://schemas.openxmlformats.org/officeDocument/2006/relationships/slideLayout" Target="../slideLayouts/slideLayout2.xml"/><Relationship Id="rId4" Type="http://schemas.openxmlformats.org/officeDocument/2006/relationships/image" Target="../media/image40.png"/></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22.xml"/><Relationship Id="rId1" Type="http://schemas.openxmlformats.org/officeDocument/2006/relationships/slideLayout" Target="../slideLayouts/slideLayout2.xml"/><Relationship Id="rId5" Type="http://schemas.openxmlformats.org/officeDocument/2006/relationships/image" Target="../media/image43.png"/><Relationship Id="rId4" Type="http://schemas.openxmlformats.org/officeDocument/2006/relationships/image" Target="../media/image42.png"/></Relationships>
</file>

<file path=ppt/slides/_rels/slide36.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23.xml"/><Relationship Id="rId1" Type="http://schemas.openxmlformats.org/officeDocument/2006/relationships/slideLayout" Target="../slideLayouts/slideLayout2.xml"/><Relationship Id="rId4" Type="http://schemas.openxmlformats.org/officeDocument/2006/relationships/image" Target="../media/image45.png"/></Relationships>
</file>

<file path=ppt/slides/_rels/slide37.xml.rels><?xml version="1.0" encoding="UTF-8" standalone="yes"?>
<Relationships xmlns="http://schemas.openxmlformats.org/package/2006/relationships"><Relationship Id="rId8" Type="http://schemas.openxmlformats.org/officeDocument/2006/relationships/image" Target="../media/image47.png"/><Relationship Id="rId3" Type="http://schemas.openxmlformats.org/officeDocument/2006/relationships/hyperlink" Target="https://www.pdq.com/blog/secure-password-with-powershell-encrypting-credentials-part-1/" TargetMode="External"/><Relationship Id="rId7" Type="http://schemas.openxmlformats.org/officeDocument/2006/relationships/image" Target="../media/image46.png"/><Relationship Id="rId2" Type="http://schemas.openxmlformats.org/officeDocument/2006/relationships/notesSlide" Target="../notesSlides/notesSlide24.xml"/><Relationship Id="rId1" Type="http://schemas.openxmlformats.org/officeDocument/2006/relationships/slideLayout" Target="../slideLayouts/slideLayout2.xml"/><Relationship Id="rId6" Type="http://schemas.openxmlformats.org/officeDocument/2006/relationships/hyperlink" Target="https://creativecommons.org/licenses/by-nc-nd/3.0/" TargetMode="External"/><Relationship Id="rId5" Type="http://schemas.openxmlformats.org/officeDocument/2006/relationships/hyperlink" Target="http://www.i-tecnico.pt/powershell-do-windows-o-que-e-para-que-serve/" TargetMode="External"/><Relationship Id="rId4" Type="http://schemas.openxmlformats.org/officeDocument/2006/relationships/image" Target="../media/image19.png"/></Relationships>
</file>

<file path=ppt/slides/_rels/slide38.xml.rels><?xml version="1.0" encoding="UTF-8" standalone="yes"?>
<Relationships xmlns="http://schemas.openxmlformats.org/package/2006/relationships"><Relationship Id="rId3" Type="http://schemas.openxmlformats.org/officeDocument/2006/relationships/hyperlink" Target="https://learn.microsoft.com/en-us/powershell/module/microsoft.powershell.security/convertto-securestring?view=powershell-7.3" TargetMode="External"/><Relationship Id="rId7" Type="http://schemas.openxmlformats.org/officeDocument/2006/relationships/hyperlink" Target="https://creativecommons.org/licenses/by-nc-nd/3.0/" TargetMode="External"/><Relationship Id="rId2" Type="http://schemas.openxmlformats.org/officeDocument/2006/relationships/notesSlide" Target="../notesSlides/notesSlide25.xml"/><Relationship Id="rId1" Type="http://schemas.openxmlformats.org/officeDocument/2006/relationships/slideLayout" Target="../slideLayouts/slideLayout2.xml"/><Relationship Id="rId6" Type="http://schemas.openxmlformats.org/officeDocument/2006/relationships/hyperlink" Target="http://www.i-tecnico.pt/powershell-do-windows-o-que-e-para-que-serve/" TargetMode="External"/><Relationship Id="rId5" Type="http://schemas.openxmlformats.org/officeDocument/2006/relationships/image" Target="../media/image19.png"/><Relationship Id="rId4" Type="http://schemas.openxmlformats.org/officeDocument/2006/relationships/hyperlink" Target="https://igeorgiev.eu/powershell/working-with-secure-string/#working-with-securestring-in-powershell" TargetMode="External"/></Relationships>
</file>

<file path=ppt/slides/_rels/slide39.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8" Type="http://schemas.openxmlformats.org/officeDocument/2006/relationships/image" Target="../media/image51.svg"/><Relationship Id="rId3" Type="http://schemas.openxmlformats.org/officeDocument/2006/relationships/hyperlink" Target="https://www.google.com/search?q=how+to+create+a+game+in+powershell" TargetMode="External"/><Relationship Id="rId7" Type="http://schemas.openxmlformats.org/officeDocument/2006/relationships/hyperlink" Target="http://stackoverflow.com/questions/31668399/in-javascript-what-is-the-most-compact-elegant-and-efficent-way-to-bring-the-l" TargetMode="External"/><Relationship Id="rId2" Type="http://schemas.openxmlformats.org/officeDocument/2006/relationships/notesSlide" Target="../notesSlides/notesSlide28.xml"/><Relationship Id="rId1" Type="http://schemas.openxmlformats.org/officeDocument/2006/relationships/slideLayout" Target="../slideLayouts/slideLayout2.xml"/><Relationship Id="rId6" Type="http://schemas.openxmlformats.org/officeDocument/2006/relationships/image" Target="../media/image50.png"/><Relationship Id="rId5" Type="http://schemas.openxmlformats.org/officeDocument/2006/relationships/hyperlink" Target="https://gist.github.com/nikonthethird/2ab6bfad9a81d5fe127fd0d1c2844b7c" TargetMode="External"/><Relationship Id="rId4" Type="http://schemas.openxmlformats.org/officeDocument/2006/relationships/hyperlink" Target="https://stackoverflow.com/questions/70978179/color-guessing-game-in-powershell" TargetMode="External"/></Relationships>
</file>

<file path=ppt/slides/_rels/slide42.xml.rels><?xml version="1.0" encoding="UTF-8" standalone="yes"?>
<Relationships xmlns="http://schemas.openxmlformats.org/package/2006/relationships"><Relationship Id="rId3" Type="http://schemas.openxmlformats.org/officeDocument/2006/relationships/image" Target="../media/image51.svg"/><Relationship Id="rId2" Type="http://schemas.openxmlformats.org/officeDocument/2006/relationships/notesSlide" Target="../notesSlides/notesSlide29.xml"/><Relationship Id="rId1" Type="http://schemas.openxmlformats.org/officeDocument/2006/relationships/slideLayout" Target="../slideLayouts/slideLayout7.xml"/><Relationship Id="rId4" Type="http://schemas.openxmlformats.org/officeDocument/2006/relationships/image" Target="../media/image52.png"/></Relationships>
</file>

<file path=ppt/slides/_rels/slide43.xml.rels><?xml version="1.0" encoding="UTF-8" standalone="yes"?>
<Relationships xmlns="http://schemas.openxmlformats.org/package/2006/relationships"><Relationship Id="rId3" Type="http://schemas.openxmlformats.org/officeDocument/2006/relationships/image" Target="../media/image51.svg"/><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31.xml"/><Relationship Id="rId1" Type="http://schemas.openxmlformats.org/officeDocument/2006/relationships/slideLayout" Target="../slideLayouts/slideLayout7.xml"/><Relationship Id="rId4" Type="http://schemas.openxmlformats.org/officeDocument/2006/relationships/image" Target="../media/image54.png"/></Relationships>
</file>

<file path=ppt/slides/_rels/slide45.xml.rels><?xml version="1.0" encoding="UTF-8" standalone="yes"?>
<Relationships xmlns="http://schemas.openxmlformats.org/package/2006/relationships"><Relationship Id="rId2" Type="http://schemas.openxmlformats.org/officeDocument/2006/relationships/image" Target="../media/image55.sv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8" Type="http://schemas.openxmlformats.org/officeDocument/2006/relationships/hyperlink" Target="https://devblogs.microsoft.com/scripting/table-of-basic-powershell-commands/" TargetMode="External"/><Relationship Id="rId13" Type="http://schemas.openxmlformats.org/officeDocument/2006/relationships/hyperlink" Target="https://www.youtube.com/watch?v=pFsSNFerzPQ" TargetMode="External"/><Relationship Id="rId3" Type="http://schemas.openxmlformats.org/officeDocument/2006/relationships/hyperlink" Target="https://learn.microsoft.com/en-us/powershell/scripting/discover-powershell?view=powershell-7.2" TargetMode="External"/><Relationship Id="rId7" Type="http://schemas.openxmlformats.org/officeDocument/2006/relationships/hyperlink" Target="https://www.educba.com/how-to-use-powershell/" TargetMode="External"/><Relationship Id="rId12" Type="http://schemas.openxmlformats.org/officeDocument/2006/relationships/hyperlink" Target="https://learn.microsoft.com/en-us/training/" TargetMode="External"/><Relationship Id="rId2" Type="http://schemas.openxmlformats.org/officeDocument/2006/relationships/hyperlink" Target="https://docs.microsoft.com/en-us/powershell/" TargetMode="External"/><Relationship Id="rId1" Type="http://schemas.openxmlformats.org/officeDocument/2006/relationships/slideLayout" Target="../slideLayouts/slideLayout2.xml"/><Relationship Id="rId6" Type="http://schemas.openxmlformats.org/officeDocument/2006/relationships/hyperlink" Target="https://github.com/PowerShell/PowerShell/tree/master/docs/learning-powershell" TargetMode="External"/><Relationship Id="rId11" Type="http://schemas.openxmlformats.org/officeDocument/2006/relationships/hyperlink" Target="https://www.makeuseof.com/tag/powershell-cmdlets-windows-admin/" TargetMode="External"/><Relationship Id="rId5" Type="http://schemas.openxmlformats.org/officeDocument/2006/relationships/hyperlink" Target="https://github.com/PowerShell/PowerShell/blob/master/docs/learning-powershell/powershell-beginners-guide.md" TargetMode="External"/><Relationship Id="rId15" Type="http://schemas.openxmlformats.org/officeDocument/2006/relationships/image" Target="../media/image56.jpeg"/><Relationship Id="rId10" Type="http://schemas.openxmlformats.org/officeDocument/2006/relationships/hyperlink" Target="https://www.tutorialspoint.com/powershell/index.htm" TargetMode="External"/><Relationship Id="rId4" Type="http://schemas.openxmlformats.org/officeDocument/2006/relationships/hyperlink" Target="https://powershell.org/" TargetMode="External"/><Relationship Id="rId9" Type="http://schemas.openxmlformats.org/officeDocument/2006/relationships/hyperlink" Target="https://www.guru99.com/powershell-tutorial.html" TargetMode="External"/><Relationship Id="rId14" Type="http://schemas.openxmlformats.org/officeDocument/2006/relationships/hyperlink" Target="https://www.youtube.com/watch?v=LbGNQVbb_VI" TargetMode="External"/></Relationships>
</file>

<file path=ppt/slides/_rels/slide47.xml.rels><?xml version="1.0" encoding="UTF-8" standalone="yes"?>
<Relationships xmlns="http://schemas.openxmlformats.org/package/2006/relationships"><Relationship Id="rId8" Type="http://schemas.openxmlformats.org/officeDocument/2006/relationships/hyperlink" Target="https://tinyurl.com/1js0k62t" TargetMode="External"/><Relationship Id="rId3" Type="http://schemas.openxmlformats.org/officeDocument/2006/relationships/image" Target="../media/image57.png"/><Relationship Id="rId7" Type="http://schemas.openxmlformats.org/officeDocument/2006/relationships/hyperlink" Target="https://blog.netwrix.com/powershell-scripting-tutorial/" TargetMode="External"/><Relationship Id="rId12" Type="http://schemas.openxmlformats.org/officeDocument/2006/relationships/hyperlink" Target="https://creativecommons.org/licenses/by-sa/3.0/" TargetMode="External"/><Relationship Id="rId2" Type="http://schemas.openxmlformats.org/officeDocument/2006/relationships/notesSlide" Target="../notesSlides/notesSlide32.xml"/><Relationship Id="rId1" Type="http://schemas.openxmlformats.org/officeDocument/2006/relationships/slideLayout" Target="../slideLayouts/slideLayout2.xml"/><Relationship Id="rId6" Type="http://schemas.openxmlformats.org/officeDocument/2006/relationships/hyperlink" Target="https://stackoverflow.com/questions/39132316/unable-to-load-powershell-script-module" TargetMode="External"/><Relationship Id="rId11" Type="http://schemas.openxmlformats.org/officeDocument/2006/relationships/hyperlink" Target="https://creativecommons.org/licenses/by-nc-sa/3.0/" TargetMode="External"/><Relationship Id="rId5" Type="http://schemas.openxmlformats.org/officeDocument/2006/relationships/image" Target="../media/image58.png"/><Relationship Id="rId10" Type="http://schemas.openxmlformats.org/officeDocument/2006/relationships/hyperlink" Target="https://docs.microsoft.com/en-us/powershell/scripting/samples/sample-scripts-for-administration?view=powershell-7.2" TargetMode="External"/><Relationship Id="rId4" Type="http://schemas.openxmlformats.org/officeDocument/2006/relationships/hyperlink" Target="https://www.zonasystem.com/2019/01/cifrar-passwords-con-powershell.html" TargetMode="External"/><Relationship Id="rId9" Type="http://schemas.openxmlformats.org/officeDocument/2006/relationships/hyperlink" Target="https://tinyurl.com/1be4drsa" TargetMode="External"/></Relationships>
</file>

<file path=ppt/slides/_rels/slide48.xml.rels><?xml version="1.0" encoding="UTF-8" standalone="yes"?>
<Relationships xmlns="http://schemas.openxmlformats.org/package/2006/relationships"><Relationship Id="rId2" Type="http://schemas.openxmlformats.org/officeDocument/2006/relationships/image" Target="../media/image59.sv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image" Target="../media/image60.svg"/><Relationship Id="rId2" Type="http://schemas.openxmlformats.org/officeDocument/2006/relationships/notesSlide" Target="../notesSlides/notesSlide33.xml"/><Relationship Id="rId1" Type="http://schemas.openxmlformats.org/officeDocument/2006/relationships/slideLayout" Target="../slideLayouts/slideLayout2.xml"/><Relationship Id="rId4" Type="http://schemas.openxmlformats.org/officeDocument/2006/relationships/image" Target="../media/image59.svg"/></Relationships>
</file>

<file path=ppt/slides/_rels/slide50.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notesSlide" Target="../notesSlides/notesSlide34.xml"/><Relationship Id="rId1" Type="http://schemas.openxmlformats.org/officeDocument/2006/relationships/slideLayout" Target="../slideLayouts/slideLayout7.xml"/><Relationship Id="rId4" Type="http://schemas.openxmlformats.org/officeDocument/2006/relationships/image" Target="../media/image62.svg"/></Relationships>
</file>

<file path=ppt/slides/_rels/slide51.xml.rels><?xml version="1.0" encoding="UTF-8" standalone="yes"?>
<Relationships xmlns="http://schemas.openxmlformats.org/package/2006/relationships"><Relationship Id="rId3" Type="http://schemas.openxmlformats.org/officeDocument/2006/relationships/image" Target="../media/image62.svg"/><Relationship Id="rId2" Type="http://schemas.openxmlformats.org/officeDocument/2006/relationships/notesSlide" Target="../notesSlides/notesSlide35.xml"/><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3" Type="http://schemas.openxmlformats.org/officeDocument/2006/relationships/image" Target="../media/image60.svg"/><Relationship Id="rId2" Type="http://schemas.openxmlformats.org/officeDocument/2006/relationships/notesSlide" Target="../notesSlides/notesSlide36.xml"/><Relationship Id="rId1" Type="http://schemas.openxmlformats.org/officeDocument/2006/relationships/slideLayout" Target="../slideLayouts/slideLayout2.xml"/><Relationship Id="rId6" Type="http://schemas.openxmlformats.org/officeDocument/2006/relationships/image" Target="../media/image63.png"/><Relationship Id="rId5" Type="http://schemas.openxmlformats.org/officeDocument/2006/relationships/hyperlink" Target="https://collectingwisdom.com/powershell-write-host-colors/" TargetMode="External"/><Relationship Id="rId4" Type="http://schemas.openxmlformats.org/officeDocument/2006/relationships/hyperlink" Target="https://stackoverflow.com/questions/2688547/multiple-foreground-colors-in-powershell-in-one-command" TargetMode="External"/></Relationships>
</file>

<file path=ppt/slides/_rels/slide53.xml.rels><?xml version="1.0" encoding="UTF-8" standalone="yes"?>
<Relationships xmlns="http://schemas.openxmlformats.org/package/2006/relationships"><Relationship Id="rId3" Type="http://schemas.openxmlformats.org/officeDocument/2006/relationships/image" Target="../media/image60.svg"/><Relationship Id="rId2" Type="http://schemas.openxmlformats.org/officeDocument/2006/relationships/notesSlide" Target="../notesSlides/notesSlide37.xml"/><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3" Type="http://schemas.openxmlformats.org/officeDocument/2006/relationships/image" Target="../media/image60.svg"/><Relationship Id="rId2" Type="http://schemas.openxmlformats.org/officeDocument/2006/relationships/notesSlide" Target="../notesSlides/notesSlide38.xml"/><Relationship Id="rId1" Type="http://schemas.openxmlformats.org/officeDocument/2006/relationships/slideLayout" Target="../slideLayouts/slideLayout2.xml"/><Relationship Id="rId6" Type="http://schemas.openxmlformats.org/officeDocument/2006/relationships/hyperlink" Target="https://learn.microsoft.com/en-us/dotnet/api/system.speech.synthesis.speechsynthesizer?view=net-10.0-pp" TargetMode="External"/><Relationship Id="rId5" Type="http://schemas.openxmlformats.org/officeDocument/2006/relationships/hyperlink" Target="https://valerasnarbutas.github.io/posts/tip-day-powershell-april/" TargetMode="External"/><Relationship Id="rId4" Type="http://schemas.openxmlformats.org/officeDocument/2006/relationships/image" Target="../media/image64.png"/></Relationships>
</file>

<file path=ppt/slides/_rels/slide55.xml.rels><?xml version="1.0" encoding="UTF-8" standalone="yes"?>
<Relationships xmlns="http://schemas.openxmlformats.org/package/2006/relationships"><Relationship Id="rId3" Type="http://schemas.openxmlformats.org/officeDocument/2006/relationships/image" Target="../media/image60.svg"/><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openxmlformats.org/officeDocument/2006/relationships/image" Target="../media/image60.svg"/><Relationship Id="rId2" Type="http://schemas.openxmlformats.org/officeDocument/2006/relationships/notesSlide" Target="../notesSlides/notesSlide40.xml"/><Relationship Id="rId1" Type="http://schemas.openxmlformats.org/officeDocument/2006/relationships/slideLayout" Target="../slideLayouts/slideLayout2.xml"/><Relationship Id="rId5" Type="http://schemas.openxmlformats.org/officeDocument/2006/relationships/hyperlink" Target="https://valerasnarbutas.github.io/posts/tip-day-powershell-april/" TargetMode="External"/><Relationship Id="rId4" Type="http://schemas.openxmlformats.org/officeDocument/2006/relationships/image" Target="../media/image65.png"/></Relationships>
</file>

<file path=ppt/slides/_rels/slide57.xml.rels><?xml version="1.0" encoding="UTF-8" standalone="yes"?>
<Relationships xmlns="http://schemas.openxmlformats.org/package/2006/relationships"><Relationship Id="rId3" Type="http://schemas.openxmlformats.org/officeDocument/2006/relationships/image" Target="../media/image67.svg"/><Relationship Id="rId2" Type="http://schemas.openxmlformats.org/officeDocument/2006/relationships/image" Target="../media/image66.sv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3" Type="http://schemas.openxmlformats.org/officeDocument/2006/relationships/hyperlink" Target="http://www.i-tecnico.pt/powershell-do-windows-o-que-e-para-que-serve/" TargetMode="External"/><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3" Type="http://schemas.openxmlformats.org/officeDocument/2006/relationships/hyperlink" Target="http://www.i-tecnico.pt/powershell-do-windows-o-que-e-para-que-serve/" TargetMode="External"/><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3" Type="http://schemas.openxmlformats.org/officeDocument/2006/relationships/hyperlink" Target="http://www.i-tecnico.pt/powershell-do-windows-o-que-e-para-que-serve/" TargetMode="External"/><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3" Type="http://schemas.openxmlformats.org/officeDocument/2006/relationships/hyperlink" Target="https://theitbros.com/powershell-gui-for-scripts/" TargetMode="External"/><Relationship Id="rId2" Type="http://schemas.openxmlformats.org/officeDocument/2006/relationships/hyperlink" Target="https://www.youtube.com/watch?v=s07r570yOW8" TargetMode="External"/><Relationship Id="rId1" Type="http://schemas.openxmlformats.org/officeDocument/2006/relationships/slideLayout" Target="../slideLayouts/slideLayout2.xml"/><Relationship Id="rId6" Type="http://schemas.openxmlformats.org/officeDocument/2006/relationships/hyperlink" Target="http://www.i-tecnico.pt/powershell-do-windows-o-que-e-para-que-serve/" TargetMode="External"/><Relationship Id="rId5" Type="http://schemas.openxmlformats.org/officeDocument/2006/relationships/image" Target="../media/image19.png"/><Relationship Id="rId4" Type="http://schemas.openxmlformats.org/officeDocument/2006/relationships/hyperlink" Target="https://lazyadmin.nl/powershell/powershell-gui-howto-get-started/" TargetMode="External"/></Relationships>
</file>

<file path=ppt/slides/_rels/slide64.xml.rels><?xml version="1.0" encoding="UTF-8" standalone="yes"?>
<Relationships xmlns="http://schemas.openxmlformats.org/package/2006/relationships"><Relationship Id="rId3" Type="http://schemas.openxmlformats.org/officeDocument/2006/relationships/image" Target="../media/image19.png"/><Relationship Id="rId7" Type="http://schemas.openxmlformats.org/officeDocument/2006/relationships/image" Target="../media/image69.png"/><Relationship Id="rId2" Type="http://schemas.openxmlformats.org/officeDocument/2006/relationships/notesSlide" Target="../notesSlides/notesSlide42.xml"/><Relationship Id="rId1" Type="http://schemas.openxmlformats.org/officeDocument/2006/relationships/slideLayout" Target="../slideLayouts/slideLayout2.xml"/><Relationship Id="rId6" Type="http://schemas.openxmlformats.org/officeDocument/2006/relationships/image" Target="../media/image68.png"/><Relationship Id="rId5" Type="http://schemas.openxmlformats.org/officeDocument/2006/relationships/hyperlink" Target="https://creativecommons.org/licenses/by-nc-nd/3.0/" TargetMode="External"/><Relationship Id="rId4" Type="http://schemas.openxmlformats.org/officeDocument/2006/relationships/hyperlink" Target="http://www.i-tecnico.pt/powershell-do-windows-o-que-e-para-que-serve/" TargetMode="External"/></Relationships>
</file>

<file path=ppt/slides/_rels/slide65.xml.rels><?xml version="1.0" encoding="UTF-8" standalone="yes"?>
<Relationships xmlns="http://schemas.openxmlformats.org/package/2006/relationships"><Relationship Id="rId3" Type="http://schemas.openxmlformats.org/officeDocument/2006/relationships/hyperlink" Target="http://schemas.microsoft.com/winfx/2006/xaml/presentation" TargetMode="External"/><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44.xml"/><Relationship Id="rId1" Type="http://schemas.openxmlformats.org/officeDocument/2006/relationships/slideLayout" Target="../slideLayouts/slideLayout2.xml"/><Relationship Id="rId4" Type="http://schemas.openxmlformats.org/officeDocument/2006/relationships/hyperlink" Target="http://www.i-tecnico.pt/powershell-do-windows-o-que-e-para-que-serve/" TargetMode="External"/></Relationships>
</file>

<file path=ppt/slides/_rels/slide67.xml.rels><?xml version="1.0" encoding="UTF-8" standalone="yes"?>
<Relationships xmlns="http://schemas.openxmlformats.org/package/2006/relationships"><Relationship Id="rId3" Type="http://schemas.openxmlformats.org/officeDocument/2006/relationships/hyperlink" Target="http://www.i-tecnico.pt/powershell-do-windows-o-que-e-para-que-serve/" TargetMode="External"/><Relationship Id="rId2" Type="http://schemas.openxmlformats.org/officeDocument/2006/relationships/image" Target="../media/image19.png"/><Relationship Id="rId1" Type="http://schemas.openxmlformats.org/officeDocument/2006/relationships/slideLayout" Target="../slideLayouts/slideLayout2.xml"/><Relationship Id="rId4" Type="http://schemas.openxmlformats.org/officeDocument/2006/relationships/image" Target="../media/image70.png"/></Relationships>
</file>

<file path=ppt/slides/_rels/slide68.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3" Type="http://schemas.openxmlformats.org/officeDocument/2006/relationships/image" Target="../media/image71.png"/><Relationship Id="rId2" Type="http://schemas.openxmlformats.org/officeDocument/2006/relationships/notesSlide" Target="../notesSlides/notesSlide46.xml"/><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2" Type="http://schemas.openxmlformats.org/officeDocument/2006/relationships/image" Target="../media/image72.svg"/><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3" Type="http://schemas.openxmlformats.org/officeDocument/2006/relationships/image" Target="../media/image73.svg"/><Relationship Id="rId2" Type="http://schemas.openxmlformats.org/officeDocument/2006/relationships/notesSlide" Target="../notesSlides/notesSlide47.xml"/><Relationship Id="rId1" Type="http://schemas.openxmlformats.org/officeDocument/2006/relationships/slideLayout" Target="../slideLayouts/slideLayout2.xml"/><Relationship Id="rId5" Type="http://schemas.openxmlformats.org/officeDocument/2006/relationships/image" Target="../media/image75.svg"/><Relationship Id="rId4" Type="http://schemas.openxmlformats.org/officeDocument/2006/relationships/image" Target="../media/image74.svg"/></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4.xml.rels><?xml version="1.0" encoding="UTF-8" standalone="yes"?>
<Relationships xmlns="http://schemas.openxmlformats.org/package/2006/relationships"><Relationship Id="rId3" Type="http://schemas.openxmlformats.org/officeDocument/2006/relationships/hyperlink" Target="https://www.omgubuntu.co.uk/2024/02/warp-terminal-official-linux-release" TargetMode="External"/><Relationship Id="rId2" Type="http://schemas.openxmlformats.org/officeDocument/2006/relationships/notesSlide" Target="../notesSlides/notesSlide48.xml"/><Relationship Id="rId1" Type="http://schemas.openxmlformats.org/officeDocument/2006/relationships/slideLayout" Target="../slideLayouts/slideLayout2.xml"/><Relationship Id="rId5" Type="http://schemas.openxmlformats.org/officeDocument/2006/relationships/hyperlink" Target="https://www.warp.dev/" TargetMode="External"/><Relationship Id="rId4" Type="http://schemas.openxmlformats.org/officeDocument/2006/relationships/hyperlink" Target="https://docs.warp.dev/" TargetMode="Externa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3" Type="http://schemas.openxmlformats.org/officeDocument/2006/relationships/image" Target="../media/image76.png"/><Relationship Id="rId2" Type="http://schemas.openxmlformats.org/officeDocument/2006/relationships/notesSlide" Target="../notesSlides/notesSlide49.xml"/><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2" Type="http://schemas.openxmlformats.org/officeDocument/2006/relationships/image" Target="../media/image77.png"/><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3" Type="http://schemas.openxmlformats.org/officeDocument/2006/relationships/image" Target="../media/image78.png"/><Relationship Id="rId2" Type="http://schemas.openxmlformats.org/officeDocument/2006/relationships/notesSlide" Target="../notesSlides/notesSlide50.xml"/><Relationship Id="rId1" Type="http://schemas.openxmlformats.org/officeDocument/2006/relationships/slideLayout" Target="../slideLayouts/slideLayout2.xml"/><Relationship Id="rId4" Type="http://schemas.openxmlformats.org/officeDocument/2006/relationships/image" Target="../media/image79.png"/></Relationships>
</file>

<file path=ppt/slides/_rels/slide79.xml.rels><?xml version="1.0" encoding="UTF-8" standalone="yes"?>
<Relationships xmlns="http://schemas.openxmlformats.org/package/2006/relationships"><Relationship Id="rId2" Type="http://schemas.openxmlformats.org/officeDocument/2006/relationships/hyperlink" Target="https://www.guru99.com/powershell-tutorial.html#8" TargetMode="External"/><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3" Type="http://schemas.openxmlformats.org/officeDocument/2006/relationships/hyperlink" Target="https://learn.microsoft.com/en-us/powershell/module/microsoft.powershell.security/get-credential?view=powershell-7.4" TargetMode="External"/><Relationship Id="rId2" Type="http://schemas.openxmlformats.org/officeDocument/2006/relationships/notesSlide" Target="../notesSlides/notesSlide51.xml"/><Relationship Id="rId1" Type="http://schemas.openxmlformats.org/officeDocument/2006/relationships/slideLayout" Target="../slideLayouts/slideLayout2.xml"/><Relationship Id="rId5" Type="http://schemas.openxmlformats.org/officeDocument/2006/relationships/hyperlink" Target="https://www.mssqltips.com/sqlservertip/1947/connect-to-sql-server-via-windows-powershell-with-sql-server-authentication/" TargetMode="External"/><Relationship Id="rId4" Type="http://schemas.openxmlformats.org/officeDocument/2006/relationships/hyperlink" Target="https://www.sqlshack.com/connecting-powershell-to-sql-server-using-a-different-account/" TargetMode="External"/></Relationships>
</file>

<file path=ppt/slides/_rels/slide81.xml.rels><?xml version="1.0" encoding="UTF-8" standalone="yes"?>
<Relationships xmlns="http://schemas.openxmlformats.org/package/2006/relationships"><Relationship Id="rId3" Type="http://schemas.openxmlformats.org/officeDocument/2006/relationships/image" Target="../media/image80.png"/><Relationship Id="rId7" Type="http://schemas.openxmlformats.org/officeDocument/2006/relationships/hyperlink" Target="https://www.mssqltips.com/sqlservertip/1947/connect-to-sql-server-via-windows-powershell-with-sql-server-authentication/" TargetMode="External"/><Relationship Id="rId2" Type="http://schemas.openxmlformats.org/officeDocument/2006/relationships/notesSlide" Target="../notesSlides/notesSlide52.xml"/><Relationship Id="rId1" Type="http://schemas.openxmlformats.org/officeDocument/2006/relationships/slideLayout" Target="../slideLayouts/slideLayout2.xml"/><Relationship Id="rId6" Type="http://schemas.openxmlformats.org/officeDocument/2006/relationships/hyperlink" Target="https://www.sqlshack.com/connecting-powershell-to-sql-server-using-a-different-account/" TargetMode="External"/><Relationship Id="rId5" Type="http://schemas.openxmlformats.org/officeDocument/2006/relationships/hyperlink" Target="https://learn.microsoft.com/en-us/powershell/module/microsoft.powershell.security/get-credential?view=powershell-7.4" TargetMode="External"/><Relationship Id="rId4" Type="http://schemas.openxmlformats.org/officeDocument/2006/relationships/image" Target="../media/image81.png"/></Relationships>
</file>

<file path=ppt/slides/_rels/slide82.xml.rels><?xml version="1.0" encoding="UTF-8" standalone="yes"?>
<Relationships xmlns="http://schemas.openxmlformats.org/package/2006/relationships"><Relationship Id="rId3" Type="http://schemas.openxmlformats.org/officeDocument/2006/relationships/image" Target="../media/image80.png"/><Relationship Id="rId2" Type="http://schemas.openxmlformats.org/officeDocument/2006/relationships/notesSlide" Target="../notesSlides/notesSlide53.xml"/><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3" Type="http://schemas.openxmlformats.org/officeDocument/2006/relationships/image" Target="../media/image82.png"/><Relationship Id="rId2" Type="http://schemas.openxmlformats.org/officeDocument/2006/relationships/notesSlide" Target="../notesSlides/notesSlide54.xml"/><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2" Type="http://schemas.openxmlformats.org/officeDocument/2006/relationships/hyperlink" Target="https://learn.microsoft.com/en-us/powershell/utility-modules/aishell/install-aishell?view=ps-modules&amp;tabs=window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B9428E41-B0DE-49F9-B77C-DB9DCBAAEA33}"/>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t="284" r="1" b="1"/>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53F7EE-5CE7-450A-96B3-B3B9BA4610AC}"/>
              </a:ext>
            </a:extLst>
          </p:cNvPr>
          <p:cNvSpPr>
            <a:spLocks noGrp="1"/>
          </p:cNvSpPr>
          <p:nvPr>
            <p:ph type="ctrTitle"/>
          </p:nvPr>
        </p:nvSpPr>
        <p:spPr>
          <a:xfrm>
            <a:off x="1128046" y="1606265"/>
            <a:ext cx="10058400" cy="1648919"/>
          </a:xfrm>
          <a:effectLst>
            <a:outerShdw blurRad="50800" dist="38100" dir="2700000" algn="tl" rotWithShape="0">
              <a:prstClr val="black">
                <a:alpha val="40000"/>
              </a:prstClr>
            </a:outerShdw>
          </a:effectLst>
        </p:spPr>
        <p:txBody>
          <a:bodyPr anchor="ctr">
            <a:normAutofit/>
          </a:bodyPr>
          <a:lstStyle/>
          <a:p>
            <a:r>
              <a:rPr lang="en-GB" sz="5400" dirty="0">
                <a:solidFill>
                  <a:srgbClr val="FFFFFF"/>
                </a:solidFill>
                <a:highlight>
                  <a:srgbClr val="000080"/>
                </a:highlight>
              </a:rPr>
              <a:t>Operating Systems</a:t>
            </a:r>
            <a:br>
              <a:rPr lang="en-GB" sz="5400" dirty="0">
                <a:solidFill>
                  <a:srgbClr val="FFFFFF"/>
                </a:solidFill>
                <a:highlight>
                  <a:srgbClr val="000000"/>
                </a:highlight>
              </a:rPr>
            </a:br>
            <a:r>
              <a:rPr lang="en-GB" sz="5400" dirty="0">
                <a:solidFill>
                  <a:srgbClr val="FFFFFF"/>
                </a:solidFill>
                <a:highlight>
                  <a:srgbClr val="FF0000"/>
                </a:highlight>
              </a:rPr>
              <a:t>Introduction to </a:t>
            </a:r>
            <a:r>
              <a:rPr lang="en-GB" sz="4800" dirty="0">
                <a:solidFill>
                  <a:srgbClr val="FFFFFF"/>
                </a:solidFill>
                <a:highlight>
                  <a:srgbClr val="FF0000"/>
                </a:highlight>
              </a:rPr>
              <a:t>MS PowerShell</a:t>
            </a:r>
          </a:p>
        </p:txBody>
      </p:sp>
      <p:sp>
        <p:nvSpPr>
          <p:cNvPr id="4" name="TextBox 3">
            <a:extLst>
              <a:ext uri="{FF2B5EF4-FFF2-40B4-BE49-F238E27FC236}">
                <a16:creationId xmlns:a16="http://schemas.microsoft.com/office/drawing/2014/main" id="{0FF86216-E031-E4E5-C4E2-FB7E55B92833}"/>
              </a:ext>
            </a:extLst>
          </p:cNvPr>
          <p:cNvSpPr txBox="1"/>
          <p:nvPr/>
        </p:nvSpPr>
        <p:spPr>
          <a:xfrm>
            <a:off x="-6094" y="6019483"/>
            <a:ext cx="8107107" cy="861774"/>
          </a:xfrm>
          <a:prstGeom prst="rect">
            <a:avLst/>
          </a:prstGeom>
          <a:solidFill>
            <a:schemeClr val="bg1">
              <a:alpha val="63000"/>
            </a:schemeClr>
          </a:solidFill>
        </p:spPr>
        <p:txBody>
          <a:bodyPr wrap="square">
            <a:spAutoFit/>
          </a:bodyPr>
          <a:lstStyle/>
          <a:p>
            <a:r>
              <a:rPr lang="en-GB" b="1" dirty="0"/>
              <a:t>Bg. </a:t>
            </a:r>
            <a:r>
              <a:rPr lang="en-GB" sz="1600" b="1" dirty="0"/>
              <a:t>slides </a:t>
            </a:r>
            <a:r>
              <a:rPr lang="en-GB" sz="1600" dirty="0"/>
              <a:t>include some additional information that may be useful if interested in learning more about the topics covered. </a:t>
            </a:r>
            <a:r>
              <a:rPr lang="en-GB" sz="1600" b="1" dirty="0"/>
              <a:t>Modules at L5 &amp; L6 </a:t>
            </a:r>
            <a:r>
              <a:rPr lang="en-GB" sz="1600" dirty="0"/>
              <a:t>will cover some of these areas in more depth relevant to the programme being studied.</a:t>
            </a:r>
          </a:p>
        </p:txBody>
      </p:sp>
      <p:pic>
        <p:nvPicPr>
          <p:cNvPr id="3" name="Picture 2" descr="PowerShell Team - Automating the world one-liner at a time…">
            <a:extLst>
              <a:ext uri="{FF2B5EF4-FFF2-40B4-BE49-F238E27FC236}">
                <a16:creationId xmlns:a16="http://schemas.microsoft.com/office/drawing/2014/main" id="{7B745748-785A-A88A-0C5A-480E0806ABE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871247" y="2977862"/>
            <a:ext cx="2438400" cy="2438400"/>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descr="PowerShell - Wikipedia">
            <a:extLst>
              <a:ext uri="{FF2B5EF4-FFF2-40B4-BE49-F238E27FC236}">
                <a16:creationId xmlns:a16="http://schemas.microsoft.com/office/drawing/2014/main" id="{DC7087EC-069E-5113-F2F3-05AF903565A4}"/>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883090" y="2977862"/>
            <a:ext cx="2438400" cy="2438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820517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005"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mute="1">
                <p:cTn id="7" repeatCount="indefinite" fill="hold" display="0">
                  <p:stCondLst>
                    <p:cond delay="indefinite"/>
                  </p:stCondLst>
                </p:cTn>
                <p:tgtEl>
                  <p:spTgt spid="5"/>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8" name="Rectangle 37">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Content Placeholder 3">
            <a:extLst>
              <a:ext uri="{FF2B5EF4-FFF2-40B4-BE49-F238E27FC236}">
                <a16:creationId xmlns:a16="http://schemas.microsoft.com/office/drawing/2014/main" id="{8C1596FC-1A2B-D1D3-802B-E79EC1F74D45}"/>
              </a:ext>
            </a:extLst>
          </p:cNvPr>
          <p:cNvSpPr>
            <a:spLocks noGrp="1"/>
          </p:cNvSpPr>
          <p:nvPr>
            <p:ph idx="1"/>
          </p:nvPr>
        </p:nvSpPr>
        <p:spPr>
          <a:xfrm>
            <a:off x="645065" y="2031101"/>
            <a:ext cx="5076663" cy="3511943"/>
          </a:xfrm>
        </p:spPr>
        <p:txBody>
          <a:bodyPr anchor="t">
            <a:normAutofit/>
          </a:bodyPr>
          <a:lstStyle/>
          <a:p>
            <a:r>
              <a:rPr lang="en-GB" dirty="0"/>
              <a:t>Open your ‘</a:t>
            </a:r>
            <a:r>
              <a:rPr lang="en-GB" b="1" dirty="0"/>
              <a:t>Lecture Activity log</a:t>
            </a:r>
            <a:r>
              <a:rPr lang="en-GB" dirty="0"/>
              <a:t>’ document / note file, </a:t>
            </a:r>
            <a:r>
              <a:rPr lang="en-GB" sz="2800" dirty="0"/>
              <a:t>to save your Lecture Activity answers.</a:t>
            </a:r>
          </a:p>
          <a:p>
            <a:endParaRPr lang="en-GB" dirty="0"/>
          </a:p>
        </p:txBody>
      </p:sp>
      <p:sp>
        <p:nvSpPr>
          <p:cNvPr id="39" name="Rectangle 38">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0" name="Rectangle 39">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1" name="Rectangle 40">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Graphic 6" descr="Document outline">
            <a:extLst>
              <a:ext uri="{FF2B5EF4-FFF2-40B4-BE49-F238E27FC236}">
                <a16:creationId xmlns:a16="http://schemas.microsoft.com/office/drawing/2014/main" id="{2D5924EF-D3AA-AA2C-CB3B-1DD3B4067B4C}"/>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6139676" y="650494"/>
            <a:ext cx="5324142" cy="5324142"/>
          </a:xfrm>
          <a:prstGeom prst="rect">
            <a:avLst/>
          </a:prstGeom>
        </p:spPr>
      </p:pic>
      <p:sp>
        <p:nvSpPr>
          <p:cNvPr id="3" name="Title 1">
            <a:extLst>
              <a:ext uri="{FF2B5EF4-FFF2-40B4-BE49-F238E27FC236}">
                <a16:creationId xmlns:a16="http://schemas.microsoft.com/office/drawing/2014/main" id="{1C111E01-C8E9-E0C6-7DAF-80A208B49019}"/>
              </a:ext>
            </a:extLst>
          </p:cNvPr>
          <p:cNvSpPr txBox="1">
            <a:spLocks/>
          </p:cNvSpPr>
          <p:nvPr/>
        </p:nvSpPr>
        <p:spPr>
          <a:xfrm>
            <a:off x="310234" y="700058"/>
            <a:ext cx="6620128" cy="938267"/>
          </a:xfrm>
          <a:prstGeom prst="rect">
            <a:avLst/>
          </a:prstGeom>
          <a:solidFill>
            <a:srgbClr val="002060"/>
          </a:solidFill>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GB" sz="4800" b="1" i="0" u="none" strike="noStrike" kern="1200" cap="none" spc="0" normalizeH="0" baseline="0" noProof="0" dirty="0">
                <a:ln>
                  <a:noFill/>
                </a:ln>
                <a:solidFill>
                  <a:prstClr val="white"/>
                </a:solidFill>
                <a:effectLst/>
                <a:uLnTx/>
                <a:uFillTx/>
                <a:latin typeface="Calibri Light" panose="020F0302020204030204"/>
                <a:ea typeface="+mj-ea"/>
                <a:cs typeface="+mj-cs"/>
              </a:rPr>
              <a:t>Open Lecture Activity Log:</a:t>
            </a:r>
            <a:endParaRPr kumimoji="0" lang="en-GB" sz="3600" b="0" i="0" u="none" strike="noStrike" kern="1200" cap="none" spc="0" normalizeH="0" baseline="0" noProof="0" dirty="0">
              <a:ln>
                <a:noFill/>
              </a:ln>
              <a:solidFill>
                <a:prstClr val="white"/>
              </a:solidFill>
              <a:effectLst/>
              <a:uLnTx/>
              <a:uFillTx/>
              <a:latin typeface="Calibri Light" panose="020F0302020204030204"/>
              <a:ea typeface="+mj-ea"/>
              <a:cs typeface="+mj-cs"/>
            </a:endParaRPr>
          </a:p>
        </p:txBody>
      </p:sp>
    </p:spTree>
    <p:extLst>
      <p:ext uri="{BB962C8B-B14F-4D97-AF65-F5344CB8AC3E}">
        <p14:creationId xmlns:p14="http://schemas.microsoft.com/office/powerpoint/2010/main" val="20926588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2B1B9D2-F1DD-0C7E-E2B4-B313987BC884}"/>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92D9717-6728-3DA1-18C3-5AEA2D46F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6205486E-BDD8-C2BD-F8FD-9ABEA41546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1EA4BDEA-32EE-4892-F95E-22FC6DD2E0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7273F677-C02A-8217-F350-78A86D9FEB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42A79134-DB97-50C1-3670-FD83BF4A7D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067F1CA-8755-391F-C15B-B677A74A5A19}"/>
              </a:ext>
            </a:extLst>
          </p:cNvPr>
          <p:cNvSpPr>
            <a:spLocks noGrp="1"/>
          </p:cNvSpPr>
          <p:nvPr>
            <p:ph type="title"/>
          </p:nvPr>
        </p:nvSpPr>
        <p:spPr>
          <a:xfrm>
            <a:off x="379617" y="278535"/>
            <a:ext cx="10986089" cy="1033669"/>
          </a:xfrm>
        </p:spPr>
        <p:txBody>
          <a:bodyPr>
            <a:normAutofit/>
          </a:bodyPr>
          <a:lstStyle/>
          <a:p>
            <a:r>
              <a:rPr lang="en-GB" sz="5400" b="1" dirty="0">
                <a:highlight>
                  <a:srgbClr val="FFFF00"/>
                </a:highlight>
              </a:rPr>
              <a:t>Activity:</a:t>
            </a:r>
            <a:r>
              <a:rPr lang="en-GB" sz="5400" b="1" dirty="0"/>
              <a:t> </a:t>
            </a:r>
            <a:r>
              <a:rPr lang="en-GB" sz="4800" b="1" dirty="0">
                <a:solidFill>
                  <a:schemeClr val="bg1"/>
                </a:solidFill>
              </a:rPr>
              <a:t>Note key </a:t>
            </a:r>
            <a:r>
              <a:rPr lang="en-US" sz="4800" b="1" dirty="0">
                <a:solidFill>
                  <a:schemeClr val="bg1"/>
                </a:solidFill>
              </a:rPr>
              <a:t>PowerShell Script Syntax</a:t>
            </a:r>
            <a:r>
              <a:rPr lang="en-GB" sz="4800" b="1" dirty="0">
                <a:solidFill>
                  <a:schemeClr val="bg1"/>
                </a:solidFill>
              </a:rPr>
              <a:t>?</a:t>
            </a:r>
          </a:p>
        </p:txBody>
      </p:sp>
      <p:sp>
        <p:nvSpPr>
          <p:cNvPr id="4" name="Content Placeholder 3">
            <a:extLst>
              <a:ext uri="{FF2B5EF4-FFF2-40B4-BE49-F238E27FC236}">
                <a16:creationId xmlns:a16="http://schemas.microsoft.com/office/drawing/2014/main" id="{3B62FD4E-6FE2-065B-EBD6-1193FC2A457B}"/>
              </a:ext>
            </a:extLst>
          </p:cNvPr>
          <p:cNvSpPr>
            <a:spLocks noGrp="1"/>
          </p:cNvSpPr>
          <p:nvPr>
            <p:ph idx="1"/>
          </p:nvPr>
        </p:nvSpPr>
        <p:spPr>
          <a:xfrm>
            <a:off x="331053" y="1890844"/>
            <a:ext cx="9705576" cy="4351338"/>
          </a:xfrm>
        </p:spPr>
        <p:txBody>
          <a:bodyPr>
            <a:normAutofit/>
          </a:bodyPr>
          <a:lstStyle/>
          <a:p>
            <a:pPr marL="742950" indent="-742950">
              <a:buFont typeface="+mj-lt"/>
              <a:buAutoNum type="arabicPeriod"/>
            </a:pPr>
            <a:r>
              <a:rPr lang="en-US" sz="4000" b="1" dirty="0">
                <a:highlight>
                  <a:srgbClr val="FFFF00"/>
                </a:highlight>
              </a:rPr>
              <a:t>Document and list </a:t>
            </a:r>
            <a:r>
              <a:rPr lang="en-US" sz="4000" dirty="0">
                <a:highlight>
                  <a:srgbClr val="FFFF00"/>
                </a:highlight>
              </a:rPr>
              <a:t>key </a:t>
            </a:r>
            <a:r>
              <a:rPr lang="en-GB" sz="4000" b="1" dirty="0">
                <a:effectLst/>
                <a:highlight>
                  <a:srgbClr val="FFFF00"/>
                </a:highlight>
                <a:ea typeface="Calibri" panose="020F0502020204030204" pitchFamily="34" charset="0"/>
              </a:rPr>
              <a:t>PowerShell Syntax areas </a:t>
            </a:r>
            <a:r>
              <a:rPr lang="en-GB" sz="4000" dirty="0">
                <a:effectLst/>
                <a:highlight>
                  <a:srgbClr val="FFFF00"/>
                </a:highlight>
                <a:ea typeface="Calibri" panose="020F0502020204030204" pitchFamily="34" charset="0"/>
              </a:rPr>
              <a:t>covered during the Lecture.</a:t>
            </a:r>
            <a:endParaRPr lang="en-US" sz="4000" b="1" dirty="0">
              <a:highlight>
                <a:srgbClr val="FFFF00"/>
              </a:highlight>
            </a:endParaRPr>
          </a:p>
          <a:p>
            <a:pPr lvl="1"/>
            <a:r>
              <a:rPr lang="en-GB" sz="3600" dirty="0"/>
              <a:t>Save in your </a:t>
            </a:r>
            <a:r>
              <a:rPr lang="en-US" sz="3600" dirty="0"/>
              <a:t>‘</a:t>
            </a:r>
            <a:r>
              <a:rPr lang="en-US" sz="3600" b="1" dirty="0"/>
              <a:t>Lecture Activity log</a:t>
            </a:r>
            <a:r>
              <a:rPr lang="en-US" sz="3600" dirty="0"/>
              <a:t>’ document.</a:t>
            </a:r>
          </a:p>
          <a:p>
            <a:pPr marL="914415" lvl="2" indent="0">
              <a:buNone/>
            </a:pPr>
            <a:r>
              <a:rPr lang="en-US" sz="2400" dirty="0"/>
              <a:t>Optional: Try some out with BYOD if available. There will be plenty of time to </a:t>
            </a:r>
            <a:r>
              <a:rPr lang="en-US" sz="2400" b="1" dirty="0"/>
              <a:t>test them in the tutorial PC Lab.</a:t>
            </a:r>
          </a:p>
        </p:txBody>
      </p:sp>
      <p:pic>
        <p:nvPicPr>
          <p:cNvPr id="15" name="Graphic 14" descr="List outline">
            <a:extLst>
              <a:ext uri="{FF2B5EF4-FFF2-40B4-BE49-F238E27FC236}">
                <a16:creationId xmlns:a16="http://schemas.microsoft.com/office/drawing/2014/main" id="{9EFD66CB-59CF-5C05-D8D1-837A3DAFF695}"/>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4443478" y="4419665"/>
            <a:ext cx="2438335" cy="2438335"/>
          </a:xfrm>
          <a:prstGeom prst="rect">
            <a:avLst/>
          </a:prstGeom>
        </p:spPr>
      </p:pic>
    </p:spTree>
    <p:extLst>
      <p:ext uri="{BB962C8B-B14F-4D97-AF65-F5344CB8AC3E}">
        <p14:creationId xmlns:p14="http://schemas.microsoft.com/office/powerpoint/2010/main" val="36790492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59346" y="345040"/>
            <a:ext cx="9895951" cy="1033669"/>
          </a:xfrm>
        </p:spPr>
        <p:txBody>
          <a:bodyPr>
            <a:normAutofit/>
          </a:bodyPr>
          <a:lstStyle/>
          <a:p>
            <a:r>
              <a:rPr lang="en-GB" sz="4800" b="1" dirty="0">
                <a:solidFill>
                  <a:schemeClr val="bg1"/>
                </a:solidFill>
              </a:rPr>
              <a:t>Lecture &amp; tutorial overview</a:t>
            </a:r>
          </a:p>
        </p:txBody>
      </p:sp>
      <p:sp>
        <p:nvSpPr>
          <p:cNvPr id="7" name="Content Placeholder 6">
            <a:extLst>
              <a:ext uri="{FF2B5EF4-FFF2-40B4-BE49-F238E27FC236}">
                <a16:creationId xmlns:a16="http://schemas.microsoft.com/office/drawing/2014/main" id="{7AA20E84-7A60-867E-8EB4-EA3136895592}"/>
              </a:ext>
            </a:extLst>
          </p:cNvPr>
          <p:cNvSpPr>
            <a:spLocks noGrp="1"/>
          </p:cNvSpPr>
          <p:nvPr>
            <p:ph idx="1"/>
          </p:nvPr>
        </p:nvSpPr>
        <p:spPr>
          <a:xfrm>
            <a:off x="309376" y="1842531"/>
            <a:ext cx="11592111" cy="4522550"/>
          </a:xfrm>
        </p:spPr>
        <p:txBody>
          <a:bodyPr>
            <a:noAutofit/>
          </a:bodyPr>
          <a:lstStyle/>
          <a:p>
            <a:r>
              <a:rPr lang="en-GB" dirty="0">
                <a:highlight>
                  <a:srgbClr val="FFFF00"/>
                </a:highlight>
              </a:rPr>
              <a:t>The Lecture </a:t>
            </a:r>
            <a:r>
              <a:rPr lang="en-GB" b="1" dirty="0">
                <a:highlight>
                  <a:srgbClr val="FFFF00"/>
                </a:highlight>
              </a:rPr>
              <a:t>introduces</a:t>
            </a:r>
            <a:r>
              <a:rPr lang="en-GB" dirty="0">
                <a:highlight>
                  <a:srgbClr val="FFFF00"/>
                </a:highlight>
              </a:rPr>
              <a:t> the </a:t>
            </a:r>
            <a:r>
              <a:rPr lang="en-GB" b="1" dirty="0">
                <a:highlight>
                  <a:srgbClr val="FFFF00"/>
                </a:highlight>
              </a:rPr>
              <a:t>scripting aspect </a:t>
            </a:r>
            <a:r>
              <a:rPr lang="en-GB" dirty="0">
                <a:highlight>
                  <a:srgbClr val="FFFF00"/>
                </a:highlight>
              </a:rPr>
              <a:t>of </a:t>
            </a:r>
            <a:r>
              <a:rPr lang="en-GB" b="1" dirty="0">
                <a:highlight>
                  <a:srgbClr val="FFFF00"/>
                </a:highlight>
              </a:rPr>
              <a:t>PowerShell</a:t>
            </a:r>
          </a:p>
          <a:p>
            <a:r>
              <a:rPr lang="en-GB" dirty="0">
                <a:highlight>
                  <a:srgbClr val="FFFF00"/>
                </a:highlight>
              </a:rPr>
              <a:t>This deck introduces the </a:t>
            </a:r>
            <a:r>
              <a:rPr lang="en-GB" b="1" dirty="0">
                <a:highlight>
                  <a:srgbClr val="FFFF00"/>
                </a:highlight>
              </a:rPr>
              <a:t>key syntax areas </a:t>
            </a:r>
          </a:p>
          <a:p>
            <a:r>
              <a:rPr lang="en-GB" b="1" dirty="0">
                <a:highlight>
                  <a:srgbClr val="FFFF00"/>
                </a:highlight>
              </a:rPr>
              <a:t>T</a:t>
            </a:r>
            <a:r>
              <a:rPr lang="en-GB" dirty="0">
                <a:highlight>
                  <a:srgbClr val="FFFF00"/>
                </a:highlight>
              </a:rPr>
              <a:t>here will be time to practice the syntax in the tutorial</a:t>
            </a:r>
          </a:p>
          <a:p>
            <a:r>
              <a:rPr lang="en-GB" dirty="0"/>
              <a:t>PowerShell is also taught in some modules at L5/Yr2 &amp; L6/Yr3</a:t>
            </a:r>
          </a:p>
          <a:p>
            <a:r>
              <a:rPr lang="en-GB" dirty="0">
                <a:highlight>
                  <a:srgbClr val="FFFF00"/>
                </a:highlight>
              </a:rPr>
              <a:t>This deck will help you to answer </a:t>
            </a:r>
            <a:r>
              <a:rPr lang="en-GB" b="1" dirty="0">
                <a:highlight>
                  <a:srgbClr val="FFFF00"/>
                </a:highlight>
              </a:rPr>
              <a:t>task 4 </a:t>
            </a:r>
            <a:r>
              <a:rPr lang="en-GB" dirty="0">
                <a:highlight>
                  <a:srgbClr val="FFFF00"/>
                </a:highlight>
              </a:rPr>
              <a:t>of the Assignment</a:t>
            </a:r>
          </a:p>
          <a:p>
            <a:r>
              <a:rPr lang="en-GB" dirty="0">
                <a:highlight>
                  <a:srgbClr val="FFFF00"/>
                </a:highlight>
              </a:rPr>
              <a:t>You can use either Batch or PowerShell or both (e.g. 3/4 Batch syntax areas &amp; 3/4 PS syntax areas)</a:t>
            </a:r>
          </a:p>
          <a:p>
            <a:pPr marL="0" indent="0">
              <a:buNone/>
            </a:pPr>
            <a:r>
              <a:rPr lang="en-GB" dirty="0"/>
              <a:t>For experimentation purposes the code can be found on Moodle and in the notes section of each slide.</a:t>
            </a:r>
          </a:p>
        </p:txBody>
      </p:sp>
    </p:spTree>
    <p:extLst>
      <p:ext uri="{BB962C8B-B14F-4D97-AF65-F5344CB8AC3E}">
        <p14:creationId xmlns:p14="http://schemas.microsoft.com/office/powerpoint/2010/main" val="38437517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E91A0F5-541E-9808-DFC6-EC00AC871340}"/>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BC92B84-FE90-53A6-A8C6-DBA5F398EB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F7F1770-BE46-51F5-B414-B32404A395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DD421E84-E9B8-CFBB-169D-F291C9C99F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573D1BC7-CFCE-BE6B-61B4-C34926FD35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CDFE68F2-E120-9287-AC11-99A23B8FA8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489E604-3663-BFEC-9E81-C201F579B5C5}"/>
              </a:ext>
            </a:extLst>
          </p:cNvPr>
          <p:cNvSpPr>
            <a:spLocks noGrp="1"/>
          </p:cNvSpPr>
          <p:nvPr>
            <p:ph type="title"/>
          </p:nvPr>
        </p:nvSpPr>
        <p:spPr>
          <a:xfrm>
            <a:off x="459346" y="345040"/>
            <a:ext cx="9895951" cy="1033669"/>
          </a:xfrm>
        </p:spPr>
        <p:txBody>
          <a:bodyPr>
            <a:normAutofit/>
          </a:bodyPr>
          <a:lstStyle/>
          <a:p>
            <a:r>
              <a:rPr lang="en-GB" sz="5400" b="1" dirty="0">
                <a:solidFill>
                  <a:schemeClr val="bg1"/>
                </a:solidFill>
              </a:rPr>
              <a:t>Creating PowerShell scripts</a:t>
            </a:r>
          </a:p>
        </p:txBody>
      </p:sp>
      <p:sp>
        <p:nvSpPr>
          <p:cNvPr id="7" name="Content Placeholder 6">
            <a:extLst>
              <a:ext uri="{FF2B5EF4-FFF2-40B4-BE49-F238E27FC236}">
                <a16:creationId xmlns:a16="http://schemas.microsoft.com/office/drawing/2014/main" id="{E721907C-F7A2-7F0C-9F7E-13A2B0219339}"/>
              </a:ext>
            </a:extLst>
          </p:cNvPr>
          <p:cNvSpPr>
            <a:spLocks noGrp="1"/>
          </p:cNvSpPr>
          <p:nvPr>
            <p:ph idx="1"/>
          </p:nvPr>
        </p:nvSpPr>
        <p:spPr>
          <a:xfrm>
            <a:off x="235648" y="1597432"/>
            <a:ext cx="11956352" cy="4522550"/>
          </a:xfrm>
        </p:spPr>
        <p:txBody>
          <a:bodyPr>
            <a:noAutofit/>
          </a:bodyPr>
          <a:lstStyle/>
          <a:p>
            <a:pPr marL="0" indent="0">
              <a:buNone/>
            </a:pPr>
            <a:r>
              <a:rPr lang="en-GB" sz="3600" dirty="0"/>
              <a:t>We can create PowerShell scripts with any text/editor e.g. Using:</a:t>
            </a:r>
          </a:p>
          <a:p>
            <a:pPr lvl="1"/>
            <a:r>
              <a:rPr lang="en-GB" sz="3400" b="1" dirty="0"/>
              <a:t>PowerShell CLI &amp; VSC</a:t>
            </a:r>
          </a:p>
          <a:p>
            <a:pPr lvl="1"/>
            <a:r>
              <a:rPr lang="en-GB" sz="3400" b="1" dirty="0"/>
              <a:t>PowerShell CLI &amp; Notepad++</a:t>
            </a:r>
          </a:p>
          <a:p>
            <a:pPr lvl="1"/>
            <a:r>
              <a:rPr lang="en-GB" sz="3400" b="1" dirty="0"/>
              <a:t>Windows PowerShell ISE </a:t>
            </a:r>
            <a:r>
              <a:rPr lang="en-GB" sz="3400" dirty="0"/>
              <a:t>(Integrated Scripting Environment).</a:t>
            </a:r>
          </a:p>
          <a:p>
            <a:pPr lvl="1"/>
            <a:r>
              <a:rPr lang="en-GB" sz="3400" b="1" dirty="0"/>
              <a:t>PowerShell CLI &amp; Nano</a:t>
            </a:r>
          </a:p>
          <a:p>
            <a:pPr lvl="1"/>
            <a:r>
              <a:rPr lang="en-US" sz="3400" dirty="0">
                <a:solidFill>
                  <a:srgbClr val="4D2FFF"/>
                </a:solidFill>
                <a:hlinkClick r:id="rId3">
                  <a:extLst>
                    <a:ext uri="{A12FA001-AC4F-418D-AE19-62706E023703}">
                      <ahyp:hlinkClr xmlns:ahyp="http://schemas.microsoft.com/office/drawing/2018/hyperlinkcolor" val="tx"/>
                    </a:ext>
                  </a:extLst>
                </a:hlinkClick>
              </a:rPr>
              <a:t>https://tio.run/#powershell-core</a:t>
            </a:r>
            <a:r>
              <a:rPr lang="en-US" sz="3400" dirty="0">
                <a:solidFill>
                  <a:srgbClr val="4D2FFF"/>
                </a:solidFill>
              </a:rPr>
              <a:t>* </a:t>
            </a:r>
            <a:r>
              <a:rPr lang="en-US" sz="3400" dirty="0"/>
              <a:t>(*User Input will not work)</a:t>
            </a:r>
            <a:endParaRPr lang="en-GB" sz="3400" b="1" dirty="0"/>
          </a:p>
          <a:p>
            <a:pPr marL="0" indent="0">
              <a:buNone/>
            </a:pPr>
            <a:r>
              <a:rPr lang="en-GB" sz="3200" dirty="0">
                <a:highlight>
                  <a:srgbClr val="FFFF00"/>
                </a:highlight>
              </a:rPr>
              <a:t>All of these methods are fine. The choice is yours. I will demo several methods to help you choose.</a:t>
            </a:r>
            <a:endParaRPr lang="en-US" sz="3200" dirty="0">
              <a:highlight>
                <a:srgbClr val="FFFF00"/>
              </a:highlight>
            </a:endParaRPr>
          </a:p>
        </p:txBody>
      </p:sp>
    </p:spTree>
    <p:extLst>
      <p:ext uri="{BB962C8B-B14F-4D97-AF65-F5344CB8AC3E}">
        <p14:creationId xmlns:p14="http://schemas.microsoft.com/office/powerpoint/2010/main" val="1461196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365343" y="313569"/>
            <a:ext cx="11051838" cy="1033669"/>
          </a:xfrm>
        </p:spPr>
        <p:txBody>
          <a:bodyPr>
            <a:normAutofit/>
          </a:bodyPr>
          <a:lstStyle/>
          <a:p>
            <a:r>
              <a:rPr lang="en-GB" sz="5400" b="1" dirty="0">
                <a:solidFill>
                  <a:srgbClr val="002060"/>
                </a:solidFill>
                <a:highlight>
                  <a:srgbClr val="FFFF00"/>
                </a:highlight>
              </a:rPr>
              <a:t>Show:</a:t>
            </a:r>
            <a:r>
              <a:rPr lang="en-GB" dirty="0"/>
              <a:t> </a:t>
            </a:r>
            <a:r>
              <a:rPr lang="en-GB" sz="5400" b="1" dirty="0">
                <a:solidFill>
                  <a:schemeClr val="bg1"/>
                </a:solidFill>
              </a:rPr>
              <a:t>PowerShell in </a:t>
            </a:r>
            <a:r>
              <a:rPr lang="en-GB" sz="5400" b="1" dirty="0" err="1">
                <a:solidFill>
                  <a:schemeClr val="bg1"/>
                </a:solidFill>
              </a:rPr>
              <a:t>TIO.run</a:t>
            </a:r>
            <a:endParaRPr lang="en-GB" sz="5400" b="1" dirty="0">
              <a:solidFill>
                <a:schemeClr val="bg1"/>
              </a:solidFill>
            </a:endParaRPr>
          </a:p>
        </p:txBody>
      </p:sp>
      <p:sp>
        <p:nvSpPr>
          <p:cNvPr id="9" name="Content Placeholder 2">
            <a:extLst>
              <a:ext uri="{FF2B5EF4-FFF2-40B4-BE49-F238E27FC236}">
                <a16:creationId xmlns:a16="http://schemas.microsoft.com/office/drawing/2014/main" id="{C6F0307B-6A4C-4978-8778-1B2AFBCDE537}"/>
              </a:ext>
            </a:extLst>
          </p:cNvPr>
          <p:cNvSpPr>
            <a:spLocks noGrp="1"/>
          </p:cNvSpPr>
          <p:nvPr>
            <p:ph idx="1"/>
          </p:nvPr>
        </p:nvSpPr>
        <p:spPr>
          <a:xfrm>
            <a:off x="209500" y="1590740"/>
            <a:ext cx="11732646" cy="5128637"/>
          </a:xfrm>
        </p:spPr>
        <p:txBody>
          <a:bodyPr>
            <a:normAutofit/>
          </a:bodyPr>
          <a:lstStyle/>
          <a:p>
            <a:pPr>
              <a:lnSpc>
                <a:spcPct val="100000"/>
              </a:lnSpc>
              <a:spcBef>
                <a:spcPts val="0"/>
              </a:spcBef>
              <a:spcAft>
                <a:spcPts val="300"/>
              </a:spcAft>
            </a:pPr>
            <a:r>
              <a:rPr lang="en-US" b="1" dirty="0">
                <a:highlight>
                  <a:srgbClr val="FFFF00"/>
                </a:highlight>
              </a:rPr>
              <a:t>TIO - Try It Online:</a:t>
            </a:r>
            <a:r>
              <a:rPr lang="en-US" b="1" dirty="0"/>
              <a:t> </a:t>
            </a:r>
            <a:r>
              <a:rPr lang="en-US" sz="2800" dirty="0">
                <a:solidFill>
                  <a:srgbClr val="4D2FFF"/>
                </a:solidFill>
                <a:hlinkClick r:id="rId3">
                  <a:extLst>
                    <a:ext uri="{A12FA001-AC4F-418D-AE19-62706E023703}">
                      <ahyp:hlinkClr xmlns:ahyp="http://schemas.microsoft.com/office/drawing/2018/hyperlinkcolor" val="tx"/>
                    </a:ext>
                  </a:extLst>
                </a:hlinkClick>
              </a:rPr>
              <a:t>https://tio.run/#powershell-core</a:t>
            </a:r>
            <a:endParaRPr lang="en-US" sz="2800" dirty="0">
              <a:solidFill>
                <a:srgbClr val="4D2FFF"/>
              </a:solidFill>
            </a:endParaRPr>
          </a:p>
          <a:p>
            <a:pPr>
              <a:lnSpc>
                <a:spcPct val="100000"/>
              </a:lnSpc>
              <a:spcBef>
                <a:spcPts val="0"/>
              </a:spcBef>
              <a:spcAft>
                <a:spcPts val="300"/>
              </a:spcAft>
            </a:pPr>
            <a:r>
              <a:rPr lang="en-US" sz="2400" b="1" dirty="0"/>
              <a:t>Example 1: </a:t>
            </a:r>
            <a:r>
              <a:rPr lang="en-US" sz="2400" dirty="0"/>
              <a:t>The code </a:t>
            </a:r>
            <a:r>
              <a:rPr lang="en-US" sz="2400" b="1" dirty="0"/>
              <a:t>defines a variable </a:t>
            </a:r>
            <a:r>
              <a:rPr lang="en-US" sz="2400" dirty="0"/>
              <a:t>and outputs it using the </a:t>
            </a:r>
            <a:r>
              <a:rPr lang="en-US" sz="2400" b="1" dirty="0"/>
              <a:t>Write-Host</a:t>
            </a:r>
            <a:r>
              <a:rPr lang="en-US" sz="2400" dirty="0"/>
              <a:t> command.</a:t>
            </a:r>
          </a:p>
          <a:p>
            <a:pPr>
              <a:lnSpc>
                <a:spcPct val="100000"/>
              </a:lnSpc>
              <a:spcBef>
                <a:spcPts val="0"/>
              </a:spcBef>
              <a:spcAft>
                <a:spcPts val="300"/>
              </a:spcAft>
            </a:pPr>
            <a:r>
              <a:rPr lang="en-US" sz="2400" b="1" dirty="0"/>
              <a:t>Example 2: </a:t>
            </a:r>
            <a:r>
              <a:rPr lang="en-US" sz="2400" dirty="0"/>
              <a:t>PowerShell allows us to output a variable by simply placing it on its own line.</a:t>
            </a:r>
          </a:p>
          <a:p>
            <a:pPr algn="l">
              <a:lnSpc>
                <a:spcPct val="120000"/>
              </a:lnSpc>
              <a:spcBef>
                <a:spcPts val="0"/>
              </a:spcBef>
              <a:spcAft>
                <a:spcPts val="300"/>
              </a:spcAft>
            </a:pPr>
            <a:endParaRPr lang="en-US" dirty="0"/>
          </a:p>
        </p:txBody>
      </p:sp>
      <p:pic>
        <p:nvPicPr>
          <p:cNvPr id="5" name="Picture 4">
            <a:extLst>
              <a:ext uri="{FF2B5EF4-FFF2-40B4-BE49-F238E27FC236}">
                <a16:creationId xmlns:a16="http://schemas.microsoft.com/office/drawing/2014/main" id="{0026E885-DB1B-F62D-92AD-5FD9B894A01C}"/>
              </a:ext>
            </a:extLst>
          </p:cNvPr>
          <p:cNvPicPr>
            <a:picLocks noChangeAspect="1"/>
          </p:cNvPicPr>
          <p:nvPr/>
        </p:nvPicPr>
        <p:blipFill>
          <a:blip r:embed="rId4"/>
          <a:stretch>
            <a:fillRect/>
          </a:stretch>
        </p:blipFill>
        <p:spPr>
          <a:xfrm>
            <a:off x="1415739" y="3131263"/>
            <a:ext cx="3905250" cy="1876425"/>
          </a:xfrm>
          <a:prstGeom prst="rect">
            <a:avLst/>
          </a:prstGeom>
        </p:spPr>
      </p:pic>
      <p:pic>
        <p:nvPicPr>
          <p:cNvPr id="11" name="Picture 10">
            <a:extLst>
              <a:ext uri="{FF2B5EF4-FFF2-40B4-BE49-F238E27FC236}">
                <a16:creationId xmlns:a16="http://schemas.microsoft.com/office/drawing/2014/main" id="{DC088397-5C30-0CEE-057E-6C626E7D50DE}"/>
              </a:ext>
            </a:extLst>
          </p:cNvPr>
          <p:cNvPicPr>
            <a:picLocks noChangeAspect="1"/>
          </p:cNvPicPr>
          <p:nvPr/>
        </p:nvPicPr>
        <p:blipFill>
          <a:blip r:embed="rId5"/>
          <a:srcRect b="31321"/>
          <a:stretch>
            <a:fillRect/>
          </a:stretch>
        </p:blipFill>
        <p:spPr>
          <a:xfrm>
            <a:off x="1415739" y="5119665"/>
            <a:ext cx="3929439" cy="1398806"/>
          </a:xfrm>
          <a:prstGeom prst="rect">
            <a:avLst/>
          </a:prstGeom>
        </p:spPr>
      </p:pic>
      <p:pic>
        <p:nvPicPr>
          <p:cNvPr id="17" name="Picture 16">
            <a:extLst>
              <a:ext uri="{FF2B5EF4-FFF2-40B4-BE49-F238E27FC236}">
                <a16:creationId xmlns:a16="http://schemas.microsoft.com/office/drawing/2014/main" id="{066F73FB-3C2E-F983-40A1-982A3E490145}"/>
              </a:ext>
            </a:extLst>
          </p:cNvPr>
          <p:cNvPicPr>
            <a:picLocks noChangeAspect="1"/>
          </p:cNvPicPr>
          <p:nvPr/>
        </p:nvPicPr>
        <p:blipFill>
          <a:blip r:embed="rId6"/>
          <a:stretch>
            <a:fillRect/>
          </a:stretch>
        </p:blipFill>
        <p:spPr>
          <a:xfrm>
            <a:off x="6553201" y="3095092"/>
            <a:ext cx="3514725" cy="1885950"/>
          </a:xfrm>
          <a:prstGeom prst="rect">
            <a:avLst/>
          </a:prstGeom>
        </p:spPr>
      </p:pic>
      <p:pic>
        <p:nvPicPr>
          <p:cNvPr id="19" name="Picture 18">
            <a:extLst>
              <a:ext uri="{FF2B5EF4-FFF2-40B4-BE49-F238E27FC236}">
                <a16:creationId xmlns:a16="http://schemas.microsoft.com/office/drawing/2014/main" id="{6C3F081F-06CD-D574-00CC-734F0574B7BC}"/>
              </a:ext>
            </a:extLst>
          </p:cNvPr>
          <p:cNvPicPr>
            <a:picLocks noChangeAspect="1"/>
          </p:cNvPicPr>
          <p:nvPr/>
        </p:nvPicPr>
        <p:blipFill>
          <a:blip r:embed="rId5"/>
          <a:srcRect r="10554" b="31321"/>
          <a:stretch>
            <a:fillRect/>
          </a:stretch>
        </p:blipFill>
        <p:spPr>
          <a:xfrm>
            <a:off x="6553200" y="5106342"/>
            <a:ext cx="3514725" cy="1398806"/>
          </a:xfrm>
          <a:prstGeom prst="rect">
            <a:avLst/>
          </a:prstGeom>
        </p:spPr>
      </p:pic>
      <p:cxnSp>
        <p:nvCxnSpPr>
          <p:cNvPr id="21" name="Straight Connector 20">
            <a:extLst>
              <a:ext uri="{FF2B5EF4-FFF2-40B4-BE49-F238E27FC236}">
                <a16:creationId xmlns:a16="http://schemas.microsoft.com/office/drawing/2014/main" id="{2DD1D047-12CB-B2E0-7E85-BAAD83AD9740}"/>
              </a:ext>
            </a:extLst>
          </p:cNvPr>
          <p:cNvCxnSpPr/>
          <p:nvPr/>
        </p:nvCxnSpPr>
        <p:spPr>
          <a:xfrm>
            <a:off x="5948412" y="3437992"/>
            <a:ext cx="0" cy="2478997"/>
          </a:xfrm>
          <a:prstGeom prst="line">
            <a:avLst/>
          </a:prstGeom>
          <a:ln w="57150"/>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3625138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128C4AC-64C6-A373-CD0D-C89C096089E6}"/>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89C2618-8570-4F0B-9F09-A0F6B9B95D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4572BB49-6406-7D1C-480F-3A6EF52E29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111CDC01-D553-174B-4A74-FEB8FC8835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F3669532-781C-4B5F-85F2-DAD420A18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DD9244FB-920E-DD2B-E459-F72E3BB088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56848F2-E2C5-752C-CEEC-BCC0792622F5}"/>
              </a:ext>
            </a:extLst>
          </p:cNvPr>
          <p:cNvSpPr>
            <a:spLocks noGrp="1"/>
          </p:cNvSpPr>
          <p:nvPr>
            <p:ph type="title"/>
          </p:nvPr>
        </p:nvSpPr>
        <p:spPr>
          <a:xfrm>
            <a:off x="365343" y="313569"/>
            <a:ext cx="11051838" cy="1033669"/>
          </a:xfrm>
        </p:spPr>
        <p:txBody>
          <a:bodyPr>
            <a:normAutofit fontScale="90000"/>
          </a:bodyPr>
          <a:lstStyle/>
          <a:p>
            <a:r>
              <a:rPr lang="en-GB" sz="5400" b="1" dirty="0">
                <a:solidFill>
                  <a:srgbClr val="002060"/>
                </a:solidFill>
                <a:highlight>
                  <a:srgbClr val="FFFF00"/>
                </a:highlight>
              </a:rPr>
              <a:t>Show:</a:t>
            </a:r>
            <a:r>
              <a:rPr lang="en-GB" dirty="0"/>
              <a:t> </a:t>
            </a:r>
            <a:r>
              <a:rPr lang="en-GB" sz="6000" b="1" dirty="0">
                <a:solidFill>
                  <a:schemeClr val="bg1"/>
                </a:solidFill>
              </a:rPr>
              <a:t>Open</a:t>
            </a:r>
            <a:r>
              <a:rPr lang="en-GB" dirty="0"/>
              <a:t> </a:t>
            </a:r>
            <a:r>
              <a:rPr lang="en-GB" sz="5400" b="1" dirty="0">
                <a:solidFill>
                  <a:schemeClr val="bg1"/>
                </a:solidFill>
              </a:rPr>
              <a:t>PowerShell &amp; PS in Terminal</a:t>
            </a:r>
          </a:p>
        </p:txBody>
      </p:sp>
      <p:sp>
        <p:nvSpPr>
          <p:cNvPr id="9" name="Content Placeholder 2">
            <a:extLst>
              <a:ext uri="{FF2B5EF4-FFF2-40B4-BE49-F238E27FC236}">
                <a16:creationId xmlns:a16="http://schemas.microsoft.com/office/drawing/2014/main" id="{76FE3E24-B0B2-657E-7810-E61903460777}"/>
              </a:ext>
            </a:extLst>
          </p:cNvPr>
          <p:cNvSpPr>
            <a:spLocks noGrp="1"/>
          </p:cNvSpPr>
          <p:nvPr>
            <p:ph idx="1"/>
          </p:nvPr>
        </p:nvSpPr>
        <p:spPr>
          <a:xfrm>
            <a:off x="209500" y="1590740"/>
            <a:ext cx="10214051" cy="5128637"/>
          </a:xfrm>
        </p:spPr>
        <p:txBody>
          <a:bodyPr>
            <a:normAutofit/>
          </a:bodyPr>
          <a:lstStyle/>
          <a:p>
            <a:pPr marL="0" indent="0">
              <a:lnSpc>
                <a:spcPct val="100000"/>
              </a:lnSpc>
              <a:spcBef>
                <a:spcPts val="0"/>
              </a:spcBef>
              <a:spcAft>
                <a:spcPts val="300"/>
              </a:spcAft>
              <a:buNone/>
            </a:pPr>
            <a:r>
              <a:rPr lang="en-US" sz="2400" dirty="0"/>
              <a:t>Show several ways to open PowerShell:</a:t>
            </a:r>
          </a:p>
          <a:p>
            <a:pPr marL="514350" indent="-514350">
              <a:lnSpc>
                <a:spcPct val="100000"/>
              </a:lnSpc>
              <a:spcBef>
                <a:spcPts val="0"/>
              </a:spcBef>
              <a:spcAft>
                <a:spcPts val="300"/>
              </a:spcAft>
              <a:buFont typeface="+mj-lt"/>
              <a:buAutoNum type="arabicPeriod"/>
            </a:pPr>
            <a:r>
              <a:rPr lang="en-US" sz="2400" b="1" dirty="0"/>
              <a:t>Win.10: Power User Menu: </a:t>
            </a:r>
            <a:r>
              <a:rPr lang="en-US" sz="2400" dirty="0"/>
              <a:t>Windows PowerShell (Old outdated version)</a:t>
            </a:r>
          </a:p>
          <a:p>
            <a:pPr marL="514350" indent="-514350">
              <a:lnSpc>
                <a:spcPct val="100000"/>
              </a:lnSpc>
              <a:spcBef>
                <a:spcPts val="0"/>
              </a:spcBef>
              <a:spcAft>
                <a:spcPts val="300"/>
              </a:spcAft>
              <a:buFont typeface="+mj-lt"/>
              <a:buAutoNum type="arabicPeriod"/>
            </a:pPr>
            <a:r>
              <a:rPr lang="en-US" sz="2400" b="1" dirty="0"/>
              <a:t>Win.11: Power User Menu: </a:t>
            </a:r>
            <a:r>
              <a:rPr lang="en-US" sz="2400" dirty="0"/>
              <a:t>Windows PowerShell (Old outdated version)</a:t>
            </a:r>
          </a:p>
          <a:p>
            <a:pPr marL="514350" indent="-514350">
              <a:lnSpc>
                <a:spcPct val="100000"/>
              </a:lnSpc>
              <a:spcBef>
                <a:spcPts val="0"/>
              </a:spcBef>
              <a:spcAft>
                <a:spcPts val="300"/>
              </a:spcAft>
              <a:buFont typeface="+mj-lt"/>
              <a:buAutoNum type="arabicPeriod"/>
            </a:pPr>
            <a:r>
              <a:rPr lang="en-US" sz="2400" b="1" dirty="0"/>
              <a:t>Search box: </a:t>
            </a:r>
            <a:r>
              <a:rPr lang="en-US" sz="2400" dirty="0"/>
              <a:t>PowerShell</a:t>
            </a:r>
          </a:p>
          <a:p>
            <a:pPr marL="514350" indent="-514350">
              <a:lnSpc>
                <a:spcPct val="120000"/>
              </a:lnSpc>
              <a:spcBef>
                <a:spcPts val="0"/>
              </a:spcBef>
              <a:spcAft>
                <a:spcPts val="300"/>
              </a:spcAft>
              <a:buFont typeface="+mj-lt"/>
              <a:buAutoNum type="arabicPeriod"/>
            </a:pPr>
            <a:r>
              <a:rPr lang="en-US" sz="2400" b="1" dirty="0"/>
              <a:t>Search box: </a:t>
            </a:r>
            <a:r>
              <a:rPr lang="en-US" sz="2400" dirty="0"/>
              <a:t>Terminal &gt; Windows PowerShell</a:t>
            </a:r>
            <a:endParaRPr lang="en-US" dirty="0"/>
          </a:p>
          <a:p>
            <a:pPr algn="l">
              <a:lnSpc>
                <a:spcPct val="120000"/>
              </a:lnSpc>
              <a:spcBef>
                <a:spcPts val="0"/>
              </a:spcBef>
              <a:spcAft>
                <a:spcPts val="300"/>
              </a:spcAft>
            </a:pPr>
            <a:endParaRPr lang="en-US" dirty="0"/>
          </a:p>
        </p:txBody>
      </p:sp>
      <p:pic>
        <p:nvPicPr>
          <p:cNvPr id="4" name="Picture 3">
            <a:extLst>
              <a:ext uri="{FF2B5EF4-FFF2-40B4-BE49-F238E27FC236}">
                <a16:creationId xmlns:a16="http://schemas.microsoft.com/office/drawing/2014/main" id="{F27B018C-5AFB-80C0-E853-26047867F15A}"/>
              </a:ext>
            </a:extLst>
          </p:cNvPr>
          <p:cNvPicPr>
            <a:picLocks noChangeAspect="1"/>
          </p:cNvPicPr>
          <p:nvPr/>
        </p:nvPicPr>
        <p:blipFill>
          <a:blip r:embed="rId3"/>
          <a:srcRect t="50000" r="72870"/>
          <a:stretch>
            <a:fillRect/>
          </a:stretch>
        </p:blipFill>
        <p:spPr>
          <a:xfrm>
            <a:off x="7359516" y="3380587"/>
            <a:ext cx="2657476" cy="3265156"/>
          </a:xfrm>
          <a:prstGeom prst="rect">
            <a:avLst/>
          </a:prstGeom>
        </p:spPr>
      </p:pic>
      <p:grpSp>
        <p:nvGrpSpPr>
          <p:cNvPr id="15" name="Group 14">
            <a:extLst>
              <a:ext uri="{FF2B5EF4-FFF2-40B4-BE49-F238E27FC236}">
                <a16:creationId xmlns:a16="http://schemas.microsoft.com/office/drawing/2014/main" id="{A38B4A77-24AC-BD87-7A1E-4D4E068A55DA}"/>
              </a:ext>
            </a:extLst>
          </p:cNvPr>
          <p:cNvGrpSpPr/>
          <p:nvPr/>
        </p:nvGrpSpPr>
        <p:grpSpPr>
          <a:xfrm>
            <a:off x="10266845" y="1792359"/>
            <a:ext cx="1800226" cy="4961674"/>
            <a:chOff x="10391774" y="948163"/>
            <a:chExt cx="1800226" cy="4961674"/>
          </a:xfrm>
        </p:grpSpPr>
        <p:pic>
          <p:nvPicPr>
            <p:cNvPr id="6" name="Picture 5">
              <a:extLst>
                <a:ext uri="{FF2B5EF4-FFF2-40B4-BE49-F238E27FC236}">
                  <a16:creationId xmlns:a16="http://schemas.microsoft.com/office/drawing/2014/main" id="{3E079ACF-01EC-B112-3619-DE9782AC35CA}"/>
                </a:ext>
              </a:extLst>
            </p:cNvPr>
            <p:cNvPicPr>
              <a:picLocks noChangeAspect="1"/>
            </p:cNvPicPr>
            <p:nvPr/>
          </p:nvPicPr>
          <p:blipFill>
            <a:blip r:embed="rId4"/>
            <a:stretch>
              <a:fillRect/>
            </a:stretch>
          </p:blipFill>
          <p:spPr>
            <a:xfrm>
              <a:off x="10391775" y="1271162"/>
              <a:ext cx="1800225" cy="463867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mc:AlternateContent xmlns:mc="http://schemas.openxmlformats.org/markup-compatibility/2006" xmlns:p14="http://schemas.microsoft.com/office/powerpoint/2010/main">
          <mc:Choice Requires="p14">
            <p:contentPart p14:bwMode="auto" r:id="rId5">
              <p14:nvContentPartPr>
                <p14:cNvPr id="7" name="Ink 6">
                  <a:extLst>
                    <a:ext uri="{FF2B5EF4-FFF2-40B4-BE49-F238E27FC236}">
                      <a16:creationId xmlns:a16="http://schemas.microsoft.com/office/drawing/2014/main" id="{4D45C119-C732-59E7-83A5-BEB877E770BB}"/>
                    </a:ext>
                  </a:extLst>
                </p14:cNvPr>
                <p14:cNvContentPartPr/>
                <p14:nvPr/>
              </p14:nvContentPartPr>
              <p14:xfrm>
                <a:off x="10548484" y="3713614"/>
                <a:ext cx="518040" cy="8640"/>
              </p14:xfrm>
            </p:contentPart>
          </mc:Choice>
          <mc:Fallback xmlns="">
            <p:pic>
              <p:nvPicPr>
                <p:cNvPr id="7" name="Ink 6">
                  <a:extLst>
                    <a:ext uri="{FF2B5EF4-FFF2-40B4-BE49-F238E27FC236}">
                      <a16:creationId xmlns:a16="http://schemas.microsoft.com/office/drawing/2014/main" id="{4D45C119-C732-59E7-83A5-BEB877E770BB}"/>
                    </a:ext>
                  </a:extLst>
                </p:cNvPr>
                <p:cNvPicPr/>
                <p:nvPr/>
              </p:nvPicPr>
              <p:blipFill>
                <a:blip r:embed="rId6"/>
                <a:stretch>
                  <a:fillRect/>
                </a:stretch>
              </p:blipFill>
              <p:spPr>
                <a:xfrm>
                  <a:off x="10494484" y="3605614"/>
                  <a:ext cx="625680" cy="224280"/>
                </a:xfrm>
                <a:prstGeom prst="rect">
                  <a:avLst/>
                </a:prstGeom>
              </p:spPr>
            </p:pic>
          </mc:Fallback>
        </mc:AlternateContent>
        <p:sp>
          <p:nvSpPr>
            <p:cNvPr id="13" name="TextBox 12">
              <a:extLst>
                <a:ext uri="{FF2B5EF4-FFF2-40B4-BE49-F238E27FC236}">
                  <a16:creationId xmlns:a16="http://schemas.microsoft.com/office/drawing/2014/main" id="{F61E5E77-CB20-CF09-D702-BFE87857C5FF}"/>
                </a:ext>
              </a:extLst>
            </p:cNvPr>
            <p:cNvSpPr txBox="1"/>
            <p:nvPr/>
          </p:nvSpPr>
          <p:spPr>
            <a:xfrm>
              <a:off x="10391774" y="948163"/>
              <a:ext cx="1800225" cy="369332"/>
            </a:xfrm>
            <a:prstGeom prst="rect">
              <a:avLst/>
            </a:prstGeom>
            <a:solidFill>
              <a:srgbClr val="002060"/>
            </a:solidFill>
          </p:spPr>
          <p:txBody>
            <a:bodyPr wrap="square" rtlCol="0">
              <a:spAutoFit/>
            </a:bodyPr>
            <a:lstStyle/>
            <a:p>
              <a:pPr algn="ctr"/>
              <a:r>
                <a:rPr lang="en-GB" dirty="0">
                  <a:solidFill>
                    <a:schemeClr val="bg1"/>
                  </a:solidFill>
                </a:rPr>
                <a:t>Windows 11</a:t>
              </a:r>
            </a:p>
          </p:txBody>
        </p:sp>
      </p:grpSp>
      <p:sp>
        <p:nvSpPr>
          <p:cNvPr id="23" name="TextBox 22">
            <a:extLst>
              <a:ext uri="{FF2B5EF4-FFF2-40B4-BE49-F238E27FC236}">
                <a16:creationId xmlns:a16="http://schemas.microsoft.com/office/drawing/2014/main" id="{7984B0FB-4852-4421-5010-EAABC44D04A7}"/>
              </a:ext>
            </a:extLst>
          </p:cNvPr>
          <p:cNvSpPr txBox="1"/>
          <p:nvPr/>
        </p:nvSpPr>
        <p:spPr>
          <a:xfrm>
            <a:off x="308021" y="3779580"/>
            <a:ext cx="5787977" cy="1835567"/>
          </a:xfrm>
          <a:prstGeom prst="rect">
            <a:avLst/>
          </a:prstGeom>
          <a:noFill/>
        </p:spPr>
        <p:txBody>
          <a:bodyPr wrap="square">
            <a:spAutoFit/>
          </a:bodyPr>
          <a:lstStyle/>
          <a:p>
            <a:pPr marL="0" indent="0">
              <a:lnSpc>
                <a:spcPct val="120000"/>
              </a:lnSpc>
              <a:spcBef>
                <a:spcPts val="0"/>
              </a:spcBef>
              <a:spcAft>
                <a:spcPts val="300"/>
              </a:spcAft>
              <a:buNone/>
            </a:pPr>
            <a:r>
              <a:rPr lang="en-GB" sz="2400" dirty="0"/>
              <a:t>The newer, open-source PowerShell 7+ is not preinstalled in Win.10/Win.11 and must be installed separately, via the Microsoft Store or </a:t>
            </a:r>
            <a:r>
              <a:rPr lang="en-GB" sz="2400" dirty="0" err="1"/>
              <a:t>winget</a:t>
            </a:r>
            <a:r>
              <a:rPr lang="en-GB" sz="2400" dirty="0"/>
              <a:t>.</a:t>
            </a:r>
          </a:p>
        </p:txBody>
      </p:sp>
    </p:spTree>
    <p:extLst>
      <p:ext uri="{BB962C8B-B14F-4D97-AF65-F5344CB8AC3E}">
        <p14:creationId xmlns:p14="http://schemas.microsoft.com/office/powerpoint/2010/main" val="39206597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C6FCF2-5142-7820-D184-596ED29D38FD}"/>
              </a:ext>
            </a:extLst>
          </p:cNvPr>
          <p:cNvSpPr>
            <a:spLocks noGrp="1"/>
          </p:cNvSpPr>
          <p:nvPr>
            <p:ph type="title"/>
          </p:nvPr>
        </p:nvSpPr>
        <p:spPr>
          <a:xfrm>
            <a:off x="0" y="0"/>
            <a:ext cx="12192000" cy="1328111"/>
          </a:xfrm>
          <a:solidFill>
            <a:srgbClr val="002060"/>
          </a:solidFill>
        </p:spPr>
        <p:txBody>
          <a:bodyPr>
            <a:normAutofit/>
          </a:bodyPr>
          <a:lstStyle/>
          <a:p>
            <a:r>
              <a:rPr lang="en-GB" sz="5400" dirty="0">
                <a:solidFill>
                  <a:schemeClr val="bg1"/>
                </a:solidFill>
              </a:rPr>
              <a:t> To install PowerShell (PS)</a:t>
            </a:r>
          </a:p>
        </p:txBody>
      </p:sp>
      <p:sp>
        <p:nvSpPr>
          <p:cNvPr id="3" name="Content Placeholder 2">
            <a:extLst>
              <a:ext uri="{FF2B5EF4-FFF2-40B4-BE49-F238E27FC236}">
                <a16:creationId xmlns:a16="http://schemas.microsoft.com/office/drawing/2014/main" id="{511EEE63-07BB-A6E9-C1F4-8192255CEA50}"/>
              </a:ext>
            </a:extLst>
          </p:cNvPr>
          <p:cNvSpPr>
            <a:spLocks noGrp="1"/>
          </p:cNvSpPr>
          <p:nvPr>
            <p:ph idx="1"/>
          </p:nvPr>
        </p:nvSpPr>
        <p:spPr>
          <a:xfrm>
            <a:off x="502343" y="1458708"/>
            <a:ext cx="11187313" cy="5249273"/>
          </a:xfrm>
        </p:spPr>
        <p:txBody>
          <a:bodyPr>
            <a:noAutofit/>
          </a:bodyPr>
          <a:lstStyle/>
          <a:p>
            <a:pPr marL="0" indent="0">
              <a:buNone/>
            </a:pPr>
            <a:r>
              <a:rPr lang="en-US" b="0" i="0" dirty="0">
                <a:solidFill>
                  <a:srgbClr val="161616"/>
                </a:solidFill>
                <a:effectLst/>
              </a:rPr>
              <a:t>There are multiple ways to install PowerShell:</a:t>
            </a:r>
          </a:p>
          <a:p>
            <a:r>
              <a:rPr lang="en-US" sz="2400" dirty="0"/>
              <a:t>Download the latest version of PowerShell from the </a:t>
            </a:r>
            <a:r>
              <a:rPr lang="en-US" sz="2400" b="1" dirty="0">
                <a:highlight>
                  <a:srgbClr val="FFFF00"/>
                </a:highlight>
              </a:rPr>
              <a:t>Microsoft Store</a:t>
            </a:r>
            <a:r>
              <a:rPr lang="en-US" sz="2400" dirty="0">
                <a:solidFill>
                  <a:srgbClr val="001D35"/>
                </a:solidFill>
              </a:rPr>
              <a:t>.</a:t>
            </a:r>
            <a:endParaRPr lang="en-US" sz="2400" b="0" i="0" dirty="0">
              <a:solidFill>
                <a:srgbClr val="001D35"/>
              </a:solidFill>
              <a:effectLst/>
            </a:endParaRPr>
          </a:p>
          <a:p>
            <a:r>
              <a:rPr lang="en-US" sz="2400" dirty="0">
                <a:solidFill>
                  <a:srgbClr val="161616"/>
                </a:solidFill>
              </a:rPr>
              <a:t>Open Windows PowerShell and type the following </a:t>
            </a:r>
            <a:r>
              <a:rPr lang="en-US" sz="2400" b="1" dirty="0">
                <a:solidFill>
                  <a:srgbClr val="161616"/>
                </a:solidFill>
                <a:highlight>
                  <a:srgbClr val="FFFF00"/>
                </a:highlight>
              </a:rPr>
              <a:t>command</a:t>
            </a:r>
            <a:r>
              <a:rPr lang="en-US" sz="2400" dirty="0">
                <a:solidFill>
                  <a:srgbClr val="161616"/>
                </a:solidFill>
              </a:rPr>
              <a:t>:</a:t>
            </a:r>
            <a:endParaRPr lang="en-GB" sz="2400" dirty="0">
              <a:solidFill>
                <a:srgbClr val="161616"/>
              </a:solidFill>
            </a:endParaRPr>
          </a:p>
          <a:p>
            <a:pPr marL="0" indent="0">
              <a:buNone/>
            </a:pPr>
            <a:r>
              <a:rPr lang="en-US" sz="2400" dirty="0" err="1">
                <a:solidFill>
                  <a:srgbClr val="832FFF"/>
                </a:solidFill>
                <a:highlight>
                  <a:srgbClr val="FFFF00"/>
                </a:highlight>
              </a:rPr>
              <a:t>winget</a:t>
            </a:r>
            <a:r>
              <a:rPr lang="en-US" sz="2400" dirty="0">
                <a:solidFill>
                  <a:srgbClr val="832FFF"/>
                </a:solidFill>
                <a:highlight>
                  <a:srgbClr val="FFFF00"/>
                </a:highlight>
              </a:rPr>
              <a:t> install --id </a:t>
            </a:r>
            <a:r>
              <a:rPr lang="en-US" sz="2400" dirty="0" err="1">
                <a:solidFill>
                  <a:srgbClr val="832FFF"/>
                </a:solidFill>
                <a:highlight>
                  <a:srgbClr val="FFFF00"/>
                </a:highlight>
              </a:rPr>
              <a:t>Microsoft.PowerShell</a:t>
            </a:r>
            <a:r>
              <a:rPr lang="en-US" sz="2400" dirty="0">
                <a:solidFill>
                  <a:srgbClr val="832FFF"/>
                </a:solidFill>
                <a:highlight>
                  <a:srgbClr val="FFFF00"/>
                </a:highlight>
              </a:rPr>
              <a:t> --source </a:t>
            </a:r>
            <a:r>
              <a:rPr lang="en-US" sz="2400" dirty="0" err="1">
                <a:solidFill>
                  <a:srgbClr val="832FFF"/>
                </a:solidFill>
                <a:highlight>
                  <a:srgbClr val="FFFF00"/>
                </a:highlight>
              </a:rPr>
              <a:t>winget</a:t>
            </a:r>
            <a:endParaRPr lang="en-US" sz="2400" dirty="0">
              <a:solidFill>
                <a:srgbClr val="832FFF"/>
              </a:solidFill>
              <a:highlight>
                <a:srgbClr val="FFFF00"/>
              </a:highlight>
            </a:endParaRPr>
          </a:p>
          <a:p>
            <a:r>
              <a:rPr lang="en-GB" sz="2400" b="1" dirty="0">
                <a:solidFill>
                  <a:srgbClr val="161616"/>
                </a:solidFill>
              </a:rPr>
              <a:t>Install the latest release from GitHub</a:t>
            </a:r>
            <a:r>
              <a:rPr lang="en-GB" sz="2400" dirty="0">
                <a:solidFill>
                  <a:srgbClr val="161616"/>
                </a:solidFill>
              </a:rPr>
              <a:t>: </a:t>
            </a:r>
            <a:br>
              <a:rPr lang="en-GB" sz="2000" dirty="0">
                <a:solidFill>
                  <a:srgbClr val="161616"/>
                </a:solidFill>
              </a:rPr>
            </a:br>
            <a:r>
              <a:rPr lang="en-GB" sz="2000" b="0" i="0" u="sng" dirty="0">
                <a:solidFill>
                  <a:srgbClr val="161616"/>
                </a:solidFill>
                <a:effectLst/>
                <a:hlinkClick r:id="rId2"/>
              </a:rPr>
              <a:t>https://github.com/powershell/powershell/releases</a:t>
            </a:r>
            <a:endParaRPr lang="en-GB" sz="2000" b="0" i="0" dirty="0">
              <a:solidFill>
                <a:srgbClr val="161616"/>
              </a:solidFill>
              <a:effectLst/>
            </a:endParaRPr>
          </a:p>
          <a:p>
            <a:r>
              <a:rPr lang="en-US" b="1" dirty="0">
                <a:solidFill>
                  <a:srgbClr val="161616"/>
                </a:solidFill>
              </a:rPr>
              <a:t>Linux</a:t>
            </a:r>
            <a:r>
              <a:rPr lang="en-US" sz="2400" b="1" dirty="0">
                <a:solidFill>
                  <a:srgbClr val="161616"/>
                </a:solidFill>
              </a:rPr>
              <a:t>: </a:t>
            </a:r>
            <a:r>
              <a:rPr lang="en-US" sz="2000" dirty="0">
                <a:solidFill>
                  <a:srgbClr val="161616"/>
                </a:solidFill>
              </a:rPr>
              <a:t>To install </a:t>
            </a:r>
            <a:r>
              <a:rPr lang="en-US" sz="2000" dirty="0"/>
              <a:t>PowerShell</a:t>
            </a:r>
            <a:r>
              <a:rPr lang="en-US" sz="2000" dirty="0">
                <a:solidFill>
                  <a:srgbClr val="161616"/>
                </a:solidFill>
              </a:rPr>
              <a:t> in Ubuntu and other Linux distros click-here:</a:t>
            </a:r>
          </a:p>
          <a:p>
            <a:pPr lvl="1"/>
            <a:r>
              <a:rPr lang="en-US" sz="2000" dirty="0">
                <a:hlinkClick r:id="rId3"/>
              </a:rPr>
              <a:t>Installing PowerShell on Ubuntu | Microsoft Learn</a:t>
            </a:r>
            <a:endParaRPr lang="en-US" sz="2000" dirty="0"/>
          </a:p>
          <a:p>
            <a:pPr lvl="1"/>
            <a:r>
              <a:rPr lang="en-US" sz="2000" dirty="0">
                <a:hlinkClick r:id="rId4"/>
              </a:rPr>
              <a:t>How to Install PowerShell in Linux? – </a:t>
            </a:r>
            <a:r>
              <a:rPr lang="en-US" sz="2000" dirty="0" err="1">
                <a:hlinkClick r:id="rId4"/>
              </a:rPr>
              <a:t>GeeksforGeeks</a:t>
            </a:r>
            <a:endParaRPr lang="en-US" sz="2000" dirty="0"/>
          </a:p>
          <a:p>
            <a:r>
              <a:rPr lang="en-US" b="1" dirty="0">
                <a:solidFill>
                  <a:srgbClr val="161616"/>
                </a:solidFill>
              </a:rPr>
              <a:t>Mac</a:t>
            </a:r>
            <a:r>
              <a:rPr lang="en-US" sz="2000" dirty="0">
                <a:solidFill>
                  <a:srgbClr val="161616"/>
                </a:solidFill>
              </a:rPr>
              <a:t>: To install </a:t>
            </a:r>
            <a:r>
              <a:rPr lang="en-US" sz="2000" dirty="0"/>
              <a:t>PowerShell</a:t>
            </a:r>
            <a:r>
              <a:rPr lang="en-US" sz="2000" dirty="0">
                <a:solidFill>
                  <a:srgbClr val="161616"/>
                </a:solidFill>
              </a:rPr>
              <a:t> on a Mac, please click-here:</a:t>
            </a:r>
          </a:p>
          <a:p>
            <a:pPr lvl="1"/>
            <a:r>
              <a:rPr lang="en-US" sz="2000" dirty="0">
                <a:hlinkClick r:id="rId5"/>
              </a:rPr>
              <a:t>Installing PowerShell on macOS - PowerShell | Microsoft Learn</a:t>
            </a:r>
            <a:endParaRPr lang="en-US" sz="2000" dirty="0">
              <a:solidFill>
                <a:srgbClr val="161616"/>
              </a:solidFill>
            </a:endParaRPr>
          </a:p>
          <a:p>
            <a:pPr marL="457200" lvl="1" indent="0">
              <a:buNone/>
            </a:pPr>
            <a:r>
              <a:rPr lang="en-GB" sz="2000" dirty="0">
                <a:solidFill>
                  <a:srgbClr val="161616"/>
                </a:solidFill>
              </a:rPr>
              <a:t>For additional ways, please click-here: </a:t>
            </a:r>
            <a:r>
              <a:rPr lang="en-US" sz="2000" dirty="0">
                <a:hlinkClick r:id="rId6"/>
              </a:rPr>
              <a:t>Installing PowerShell on Windows</a:t>
            </a:r>
            <a:endParaRPr lang="en-US" sz="2000" dirty="0"/>
          </a:p>
          <a:p>
            <a:pPr marL="457200" lvl="1" indent="0">
              <a:buNone/>
            </a:pPr>
            <a:endParaRPr lang="en-US" dirty="0"/>
          </a:p>
        </p:txBody>
      </p:sp>
      <p:pic>
        <p:nvPicPr>
          <p:cNvPr id="5" name="Picture 4" descr="PowerShell - Wikipedia">
            <a:extLst>
              <a:ext uri="{FF2B5EF4-FFF2-40B4-BE49-F238E27FC236}">
                <a16:creationId xmlns:a16="http://schemas.microsoft.com/office/drawing/2014/main" id="{C3DB591B-F0D6-D3D8-B41B-E4E7C64733A5}"/>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0068681" y="-130597"/>
            <a:ext cx="1872744" cy="18727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550165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9A9160-CAA5-6A0E-A096-4359E9126681}"/>
              </a:ext>
            </a:extLst>
          </p:cNvPr>
          <p:cNvSpPr>
            <a:spLocks noGrp="1"/>
          </p:cNvSpPr>
          <p:nvPr>
            <p:ph type="title"/>
          </p:nvPr>
        </p:nvSpPr>
        <p:spPr>
          <a:xfrm>
            <a:off x="0" y="0"/>
            <a:ext cx="12192000" cy="1325563"/>
          </a:xfrm>
          <a:solidFill>
            <a:srgbClr val="002060"/>
          </a:solidFill>
        </p:spPr>
        <p:txBody>
          <a:bodyPr/>
          <a:lstStyle/>
          <a:p>
            <a:r>
              <a:rPr lang="en-GB" sz="6000" dirty="0">
                <a:solidFill>
                  <a:schemeClr val="bg1"/>
                </a:solidFill>
              </a:rPr>
              <a:t>Bg. </a:t>
            </a:r>
            <a:r>
              <a:rPr lang="en-GB" sz="4800" dirty="0">
                <a:solidFill>
                  <a:schemeClr val="bg1"/>
                </a:solidFill>
              </a:rPr>
              <a:t>Install or Upgrade PowerShell</a:t>
            </a:r>
            <a:endParaRPr lang="en-GB" dirty="0">
              <a:solidFill>
                <a:schemeClr val="bg1"/>
              </a:solidFill>
            </a:endParaRPr>
          </a:p>
        </p:txBody>
      </p:sp>
      <p:sp>
        <p:nvSpPr>
          <p:cNvPr id="3" name="Content Placeholder 2">
            <a:extLst>
              <a:ext uri="{FF2B5EF4-FFF2-40B4-BE49-F238E27FC236}">
                <a16:creationId xmlns:a16="http://schemas.microsoft.com/office/drawing/2014/main" id="{5EE25710-C3BB-F117-BBBF-F1AA7E43E773}"/>
              </a:ext>
            </a:extLst>
          </p:cNvPr>
          <p:cNvSpPr>
            <a:spLocks noGrp="1"/>
          </p:cNvSpPr>
          <p:nvPr>
            <p:ph idx="1"/>
          </p:nvPr>
        </p:nvSpPr>
        <p:spPr>
          <a:xfrm>
            <a:off x="278606" y="1514475"/>
            <a:ext cx="11329988" cy="4986338"/>
          </a:xfrm>
        </p:spPr>
        <p:txBody>
          <a:bodyPr>
            <a:normAutofit/>
          </a:bodyPr>
          <a:lstStyle/>
          <a:p>
            <a:r>
              <a:rPr lang="en-GB" sz="3200" dirty="0"/>
              <a:t>To s</a:t>
            </a:r>
            <a:r>
              <a:rPr lang="en-US" sz="3200" dirty="0" err="1"/>
              <a:t>earch</a:t>
            </a:r>
            <a:r>
              <a:rPr lang="en-US" sz="3200" dirty="0"/>
              <a:t> for the latest version of PowerShell use:</a:t>
            </a:r>
          </a:p>
          <a:p>
            <a:pPr marL="0" indent="0" algn="ctr">
              <a:buNone/>
            </a:pPr>
            <a:r>
              <a:rPr lang="en-GB" sz="3200" dirty="0" err="1">
                <a:solidFill>
                  <a:srgbClr val="4D2FFF"/>
                </a:solidFill>
              </a:rPr>
              <a:t>winget</a:t>
            </a:r>
            <a:r>
              <a:rPr lang="en-GB" sz="3200" dirty="0">
                <a:solidFill>
                  <a:srgbClr val="4D2FFF"/>
                </a:solidFill>
              </a:rPr>
              <a:t> search Microsoft</a:t>
            </a:r>
          </a:p>
          <a:p>
            <a:r>
              <a:rPr lang="en-GB" sz="3200" dirty="0"/>
              <a:t>To install</a:t>
            </a:r>
            <a:r>
              <a:rPr lang="en-US" sz="3200" dirty="0"/>
              <a:t> the latest version of PowerShell use:</a:t>
            </a:r>
          </a:p>
          <a:p>
            <a:pPr marL="0" indent="0" algn="ctr">
              <a:buNone/>
            </a:pPr>
            <a:r>
              <a:rPr lang="en-US" sz="3200" dirty="0" err="1">
                <a:solidFill>
                  <a:srgbClr val="4D2FFF"/>
                </a:solidFill>
              </a:rPr>
              <a:t>winget</a:t>
            </a:r>
            <a:r>
              <a:rPr lang="en-US" sz="3200" dirty="0">
                <a:solidFill>
                  <a:srgbClr val="4D2FFF"/>
                </a:solidFill>
              </a:rPr>
              <a:t> install --id </a:t>
            </a:r>
            <a:r>
              <a:rPr lang="en-US" sz="3200" dirty="0" err="1">
                <a:solidFill>
                  <a:srgbClr val="4D2FFF"/>
                </a:solidFill>
              </a:rPr>
              <a:t>Microsoft.PowerShell</a:t>
            </a:r>
            <a:r>
              <a:rPr lang="en-US" sz="3200" dirty="0">
                <a:solidFill>
                  <a:srgbClr val="4D2FFF"/>
                </a:solidFill>
              </a:rPr>
              <a:t> --source </a:t>
            </a:r>
            <a:r>
              <a:rPr lang="en-US" sz="3200" dirty="0" err="1">
                <a:solidFill>
                  <a:srgbClr val="4D2FFF"/>
                </a:solidFill>
              </a:rPr>
              <a:t>winget</a:t>
            </a:r>
            <a:endParaRPr lang="en-US" sz="3200" dirty="0">
              <a:solidFill>
                <a:srgbClr val="4D2FFF"/>
              </a:solidFill>
            </a:endParaRPr>
          </a:p>
          <a:p>
            <a:r>
              <a:rPr lang="en-US" sz="3200" dirty="0"/>
              <a:t>To check the version of PowerShell you have, open PS and enter:</a:t>
            </a:r>
          </a:p>
          <a:p>
            <a:pPr marL="0" indent="0" algn="ctr">
              <a:buNone/>
            </a:pPr>
            <a:r>
              <a:rPr lang="en-US" sz="3200" dirty="0">
                <a:solidFill>
                  <a:srgbClr val="4D2FFF"/>
                </a:solidFill>
              </a:rPr>
              <a:t>$PSVersionTable</a:t>
            </a:r>
          </a:p>
          <a:p>
            <a:r>
              <a:rPr lang="en-US" sz="3200" dirty="0"/>
              <a:t>For further information about installing and upgrading PowerShell, please click here: </a:t>
            </a:r>
            <a:r>
              <a:rPr lang="en-US" sz="3200" dirty="0">
                <a:hlinkClick r:id="rId2"/>
              </a:rPr>
              <a:t>Install PowerShell on Windows | Microsoft Learn</a:t>
            </a:r>
            <a:endParaRPr lang="en-US" sz="3200" dirty="0">
              <a:solidFill>
                <a:srgbClr val="4D2FFF"/>
              </a:solidFill>
            </a:endParaRPr>
          </a:p>
          <a:p>
            <a:pPr marL="0" indent="0">
              <a:buNone/>
            </a:pPr>
            <a:endParaRPr lang="en-GB" sz="3200" dirty="0"/>
          </a:p>
        </p:txBody>
      </p:sp>
    </p:spTree>
    <p:extLst>
      <p:ext uri="{BB962C8B-B14F-4D97-AF65-F5344CB8AC3E}">
        <p14:creationId xmlns:p14="http://schemas.microsoft.com/office/powerpoint/2010/main" val="24158169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18BBE2-1DCE-4D09-A921-71C5636428F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0AFB5C6-8A14-329E-A66C-E2B39FFF255E}"/>
              </a:ext>
            </a:extLst>
          </p:cNvPr>
          <p:cNvSpPr>
            <a:spLocks noGrp="1"/>
          </p:cNvSpPr>
          <p:nvPr>
            <p:ph type="title"/>
          </p:nvPr>
        </p:nvSpPr>
        <p:spPr>
          <a:xfrm>
            <a:off x="0" y="1"/>
            <a:ext cx="12192000" cy="1021556"/>
          </a:xfrm>
          <a:solidFill>
            <a:srgbClr val="002060"/>
          </a:solidFill>
        </p:spPr>
        <p:txBody>
          <a:bodyPr/>
          <a:lstStyle/>
          <a:p>
            <a:r>
              <a:rPr lang="en-GB" sz="5400" dirty="0">
                <a:solidFill>
                  <a:schemeClr val="bg1"/>
                </a:solidFill>
              </a:rPr>
              <a:t>Bg. </a:t>
            </a:r>
            <a:r>
              <a:rPr lang="en-GB" dirty="0">
                <a:solidFill>
                  <a:schemeClr val="bg1"/>
                </a:solidFill>
              </a:rPr>
              <a:t>Write-Host v Write-Output</a:t>
            </a:r>
          </a:p>
        </p:txBody>
      </p:sp>
      <p:sp>
        <p:nvSpPr>
          <p:cNvPr id="3" name="Content Placeholder 2">
            <a:extLst>
              <a:ext uri="{FF2B5EF4-FFF2-40B4-BE49-F238E27FC236}">
                <a16:creationId xmlns:a16="http://schemas.microsoft.com/office/drawing/2014/main" id="{7851A602-62B5-A06D-3AF5-0257303B9C75}"/>
              </a:ext>
            </a:extLst>
          </p:cNvPr>
          <p:cNvSpPr>
            <a:spLocks noGrp="1"/>
          </p:cNvSpPr>
          <p:nvPr>
            <p:ph idx="1"/>
          </p:nvPr>
        </p:nvSpPr>
        <p:spPr>
          <a:xfrm>
            <a:off x="263755" y="1167517"/>
            <a:ext cx="11530576" cy="5597614"/>
          </a:xfrm>
        </p:spPr>
        <p:txBody>
          <a:bodyPr>
            <a:normAutofit fontScale="77500" lnSpcReduction="20000"/>
          </a:bodyPr>
          <a:lstStyle/>
          <a:p>
            <a:pPr lvl="0"/>
            <a:r>
              <a:rPr lang="en-GB" b="1" dirty="0"/>
              <a:t>Write-Host </a:t>
            </a:r>
            <a:r>
              <a:rPr lang="en-GB" dirty="0"/>
              <a:t>command</a:t>
            </a:r>
            <a:r>
              <a:rPr lang="en-GB" b="1" dirty="0"/>
              <a:t> </a:t>
            </a:r>
            <a:r>
              <a:rPr lang="en-GB" dirty="0"/>
              <a:t>sends text </a:t>
            </a:r>
            <a:r>
              <a:rPr lang="en-GB" i="1" dirty="0"/>
              <a:t>directly to the console</a:t>
            </a:r>
            <a:r>
              <a:rPr lang="en-GB" dirty="0"/>
              <a:t>. It </a:t>
            </a:r>
            <a:r>
              <a:rPr lang="en-GB" b="1" dirty="0"/>
              <a:t>bypasses the pipeline</a:t>
            </a:r>
            <a:r>
              <a:rPr lang="en-GB" dirty="0"/>
              <a:t>, so the output </a:t>
            </a:r>
            <a:r>
              <a:rPr lang="en-GB" b="1" dirty="0"/>
              <a:t>cannot be captured, redirected, or piped</a:t>
            </a:r>
            <a:r>
              <a:rPr lang="en-GB" dirty="0"/>
              <a:t>.</a:t>
            </a:r>
          </a:p>
          <a:p>
            <a:pPr lvl="0"/>
            <a:r>
              <a:rPr lang="en-GB" b="1" dirty="0"/>
              <a:t>Write-Output </a:t>
            </a:r>
            <a:r>
              <a:rPr lang="en-GB" dirty="0"/>
              <a:t>command sends objects </a:t>
            </a:r>
            <a:r>
              <a:rPr lang="en-GB" b="1" dirty="0"/>
              <a:t>into the pipeline</a:t>
            </a:r>
            <a:r>
              <a:rPr lang="en-GB" dirty="0"/>
              <a:t>, so the output </a:t>
            </a:r>
            <a:r>
              <a:rPr lang="en-GB" b="1" dirty="0"/>
              <a:t>can be captured, redirected, piped, or assigned to variables</a:t>
            </a:r>
            <a:r>
              <a:rPr lang="en-GB" dirty="0"/>
              <a:t>. It’s the standard way to produce script output.</a:t>
            </a:r>
          </a:p>
          <a:p>
            <a:r>
              <a:rPr lang="en-GB" dirty="0"/>
              <a:t>Use </a:t>
            </a:r>
            <a:r>
              <a:rPr lang="en-GB" b="1" dirty="0"/>
              <a:t>Write-Host</a:t>
            </a:r>
            <a:r>
              <a:rPr lang="en-GB" dirty="0"/>
              <a:t> for </a:t>
            </a:r>
            <a:r>
              <a:rPr lang="en-GB" b="1" dirty="0"/>
              <a:t>UI-only messages</a:t>
            </a:r>
            <a:r>
              <a:rPr lang="en-GB" dirty="0"/>
              <a:t> and use </a:t>
            </a:r>
            <a:r>
              <a:rPr lang="en-GB" b="1" dirty="0"/>
              <a:t>Write-Output</a:t>
            </a:r>
            <a:r>
              <a:rPr lang="en-GB" dirty="0"/>
              <a:t> for </a:t>
            </a:r>
            <a:r>
              <a:rPr lang="en-GB" b="1" dirty="0"/>
              <a:t>actual script output</a:t>
            </a:r>
            <a:r>
              <a:rPr lang="en-GB" dirty="0"/>
              <a:t>.</a:t>
            </a:r>
          </a:p>
          <a:p>
            <a:r>
              <a:rPr lang="en-GB" dirty="0"/>
              <a:t>In PowerShell, </a:t>
            </a:r>
            <a:r>
              <a:rPr lang="en-GB" b="1" dirty="0"/>
              <a:t>the pipeline</a:t>
            </a:r>
            <a:r>
              <a:rPr lang="en-GB" dirty="0"/>
              <a:t> is the mechanism that lets us send the output of one command directly into the input of the next command, like an assembly line.</a:t>
            </a:r>
          </a:p>
          <a:p>
            <a:r>
              <a:rPr lang="en-GB" dirty="0"/>
              <a:t>The </a:t>
            </a:r>
            <a:r>
              <a:rPr lang="en-GB" b="1" dirty="0"/>
              <a:t>pipeline (|)</a:t>
            </a:r>
            <a:r>
              <a:rPr lang="en-GB" dirty="0"/>
              <a:t> connects commands so that the </a:t>
            </a:r>
            <a:r>
              <a:rPr lang="en-GB" i="1" dirty="0"/>
              <a:t>objects</a:t>
            </a:r>
            <a:r>
              <a:rPr lang="en-GB" dirty="0"/>
              <a:t> produced by one command flow into the next e.g. </a:t>
            </a:r>
            <a:r>
              <a:rPr lang="en-GB" dirty="0">
                <a:solidFill>
                  <a:srgbClr val="4D2FFF"/>
                </a:solidFill>
              </a:rPr>
              <a:t>Get-Process | Where-Object { $_.CPU -</a:t>
            </a:r>
            <a:r>
              <a:rPr lang="en-GB" dirty="0" err="1">
                <a:solidFill>
                  <a:srgbClr val="4D2FFF"/>
                </a:solidFill>
              </a:rPr>
              <a:t>gt</a:t>
            </a:r>
            <a:r>
              <a:rPr lang="en-GB" dirty="0">
                <a:solidFill>
                  <a:srgbClr val="4D2FFF"/>
                </a:solidFill>
              </a:rPr>
              <a:t> 100 }</a:t>
            </a:r>
          </a:p>
          <a:p>
            <a:r>
              <a:rPr lang="en-GB" dirty="0"/>
              <a:t>Here the Get-Process outputs </a:t>
            </a:r>
            <a:r>
              <a:rPr lang="en-GB" b="1" dirty="0"/>
              <a:t>process objects, and pipe </a:t>
            </a:r>
            <a:r>
              <a:rPr lang="en-GB" dirty="0"/>
              <a:t>| sends those objects into</a:t>
            </a:r>
            <a:br>
              <a:rPr lang="en-GB" dirty="0"/>
            </a:br>
            <a:r>
              <a:rPr lang="en-GB" dirty="0"/>
              <a:t>Where-Object, Where-Object filters them by a property i.e. .CPU -</a:t>
            </a:r>
            <a:r>
              <a:rPr lang="en-GB" dirty="0" err="1"/>
              <a:t>gt</a:t>
            </a:r>
            <a:r>
              <a:rPr lang="en-GB" dirty="0"/>
              <a:t> 100.</a:t>
            </a:r>
          </a:p>
          <a:p>
            <a:r>
              <a:rPr lang="en-GB" dirty="0"/>
              <a:t>PowerShell’s pipeline passes </a:t>
            </a:r>
            <a:r>
              <a:rPr lang="en-GB" b="1" dirty="0"/>
              <a:t>objects</a:t>
            </a:r>
            <a:r>
              <a:rPr lang="en-GB" dirty="0"/>
              <a:t>, not text (unlike Bash). </a:t>
            </a:r>
          </a:p>
          <a:p>
            <a:r>
              <a:rPr lang="en-GB" dirty="0"/>
              <a:t>Write-Output sends data </a:t>
            </a:r>
            <a:r>
              <a:rPr lang="en-GB" b="1" dirty="0"/>
              <a:t>into</a:t>
            </a:r>
            <a:r>
              <a:rPr lang="en-GB" dirty="0"/>
              <a:t> the pipeline. Write-Host </a:t>
            </a:r>
            <a:r>
              <a:rPr lang="en-GB" b="1" dirty="0"/>
              <a:t>does not</a:t>
            </a:r>
            <a:r>
              <a:rPr lang="en-GB" dirty="0"/>
              <a:t>, it just prints to the screen.</a:t>
            </a:r>
          </a:p>
          <a:p>
            <a:r>
              <a:rPr lang="en-GB" dirty="0"/>
              <a:t>Works: </a:t>
            </a:r>
            <a:r>
              <a:rPr lang="en-GB" dirty="0">
                <a:solidFill>
                  <a:srgbClr val="4D2FFF"/>
                </a:solidFill>
              </a:rPr>
              <a:t>Write-Output "Hello" | Out-File hello.txt </a:t>
            </a:r>
            <a:r>
              <a:rPr lang="en-GB" dirty="0"/>
              <a:t>= works</a:t>
            </a:r>
          </a:p>
          <a:p>
            <a:r>
              <a:rPr lang="en-GB" dirty="0"/>
              <a:t>Does not work: </a:t>
            </a:r>
            <a:r>
              <a:rPr lang="en-GB" dirty="0">
                <a:solidFill>
                  <a:srgbClr val="4D2FFF"/>
                </a:solidFill>
              </a:rPr>
              <a:t>Write-Host "Hello" | Out-File hello.txt </a:t>
            </a:r>
            <a:r>
              <a:rPr lang="en-GB" dirty="0"/>
              <a:t>= writes nothing as Write-Host does not input into the pipeline.</a:t>
            </a:r>
          </a:p>
          <a:p>
            <a:r>
              <a:rPr lang="en-GB" dirty="0"/>
              <a:t>‘Out-File hello.txt’ takes whatever comes through the pipeline and writes it to a text file named hello.txt.</a:t>
            </a:r>
          </a:p>
          <a:p>
            <a:pPr marL="0" indent="0">
              <a:buNone/>
            </a:pPr>
            <a:endParaRPr lang="en-US" dirty="0"/>
          </a:p>
        </p:txBody>
      </p:sp>
    </p:spTree>
    <p:extLst>
      <p:ext uri="{BB962C8B-B14F-4D97-AF65-F5344CB8AC3E}">
        <p14:creationId xmlns:p14="http://schemas.microsoft.com/office/powerpoint/2010/main" val="5151420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51FA657-01A0-FD5E-7755-A593D3BE08B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A18DBE8-FE59-B988-E512-0AA2B74D0F33}"/>
              </a:ext>
            </a:extLst>
          </p:cNvPr>
          <p:cNvSpPr>
            <a:spLocks noGrp="1"/>
          </p:cNvSpPr>
          <p:nvPr>
            <p:ph type="title"/>
          </p:nvPr>
        </p:nvSpPr>
        <p:spPr>
          <a:xfrm>
            <a:off x="0" y="18255"/>
            <a:ext cx="12192000" cy="1098511"/>
          </a:xfrm>
          <a:solidFill>
            <a:srgbClr val="002060"/>
          </a:solidFill>
        </p:spPr>
        <p:txBody>
          <a:bodyPr>
            <a:normAutofit/>
          </a:bodyPr>
          <a:lstStyle/>
          <a:p>
            <a:r>
              <a:rPr lang="en-GB" sz="6000" b="1" dirty="0">
                <a:solidFill>
                  <a:srgbClr val="002060"/>
                </a:solidFill>
                <a:highlight>
                  <a:srgbClr val="FFFF00"/>
                </a:highlight>
              </a:rPr>
              <a:t>Show:</a:t>
            </a:r>
            <a:r>
              <a:rPr lang="en-GB" sz="6000" dirty="0"/>
              <a:t> </a:t>
            </a:r>
            <a:r>
              <a:rPr lang="en-GB" sz="5400" dirty="0">
                <a:solidFill>
                  <a:schemeClr val="bg1"/>
                </a:solidFill>
              </a:rPr>
              <a:t>PS &amp; </a:t>
            </a:r>
            <a:r>
              <a:rPr lang="en-GB" sz="4800" dirty="0">
                <a:solidFill>
                  <a:schemeClr val="bg1"/>
                </a:solidFill>
              </a:rPr>
              <a:t>VSC – Visual Studio Code</a:t>
            </a:r>
          </a:p>
        </p:txBody>
      </p:sp>
      <p:sp>
        <p:nvSpPr>
          <p:cNvPr id="3" name="Content Placeholder 2">
            <a:extLst>
              <a:ext uri="{FF2B5EF4-FFF2-40B4-BE49-F238E27FC236}">
                <a16:creationId xmlns:a16="http://schemas.microsoft.com/office/drawing/2014/main" id="{9DEC79E9-CF10-A390-6D7B-3765EAAC83E2}"/>
              </a:ext>
            </a:extLst>
          </p:cNvPr>
          <p:cNvSpPr>
            <a:spLocks noGrp="1"/>
          </p:cNvSpPr>
          <p:nvPr>
            <p:ph idx="1"/>
          </p:nvPr>
        </p:nvSpPr>
        <p:spPr>
          <a:xfrm>
            <a:off x="313544" y="1181048"/>
            <a:ext cx="11671092" cy="5676952"/>
          </a:xfrm>
        </p:spPr>
        <p:txBody>
          <a:bodyPr>
            <a:normAutofit/>
          </a:bodyPr>
          <a:lstStyle/>
          <a:p>
            <a:pPr marL="0" indent="0">
              <a:buNone/>
            </a:pPr>
            <a:r>
              <a:rPr lang="en-US" sz="2600" dirty="0"/>
              <a:t>To check PowerShell 7+ is installed &amp; create a PS file in VSC:</a:t>
            </a:r>
          </a:p>
          <a:p>
            <a:pPr marL="514350" indent="-514350">
              <a:buFont typeface="+mj-lt"/>
              <a:buAutoNum type="arabicPeriod"/>
            </a:pPr>
            <a:r>
              <a:rPr lang="en-US" sz="2600" dirty="0"/>
              <a:t>Open VSC</a:t>
            </a:r>
          </a:p>
          <a:p>
            <a:pPr marL="514350" indent="-514350">
              <a:buFont typeface="+mj-lt"/>
              <a:buAutoNum type="arabicPeriod"/>
            </a:pPr>
            <a:r>
              <a:rPr lang="en-US" sz="2600" dirty="0"/>
              <a:t>Goto </a:t>
            </a:r>
            <a:r>
              <a:rPr lang="en-US" sz="2600" b="1" dirty="0"/>
              <a:t>'Extensions</a:t>
            </a:r>
            <a:r>
              <a:rPr lang="en-US" sz="2600" dirty="0"/>
              <a:t>’ (LEFT menu) </a:t>
            </a:r>
          </a:p>
          <a:p>
            <a:pPr marL="514350" indent="-514350">
              <a:buFont typeface="+mj-lt"/>
              <a:buAutoNum type="arabicPeriod"/>
            </a:pPr>
            <a:r>
              <a:rPr lang="en-US" sz="2600" dirty="0"/>
              <a:t>Type: “PowerShell” to check PowerShell is installed</a:t>
            </a:r>
          </a:p>
          <a:p>
            <a:pPr lvl="1"/>
            <a:r>
              <a:rPr lang="en-US" sz="2200" dirty="0"/>
              <a:t>This extension gives us syntax highlighting, IntelliSense, formatting, and debugging etc..</a:t>
            </a:r>
          </a:p>
          <a:p>
            <a:pPr marL="514350" indent="-514350">
              <a:buFont typeface="+mj-lt"/>
              <a:buAutoNum type="arabicPeriod"/>
            </a:pPr>
            <a:r>
              <a:rPr lang="en-US" sz="2600" dirty="0"/>
              <a:t>Create a new file: Burger menu: New Text file &gt; Save as e.g. </a:t>
            </a:r>
            <a:r>
              <a:rPr lang="en-US" sz="2600" dirty="0">
                <a:highlight>
                  <a:srgbClr val="FFFF00"/>
                </a:highlight>
              </a:rPr>
              <a:t>VSCtest.ps1</a:t>
            </a:r>
          </a:p>
          <a:p>
            <a:pPr marL="514350" indent="-514350">
              <a:buFont typeface="+mj-lt"/>
              <a:buAutoNum type="arabicPeriod"/>
            </a:pPr>
            <a:r>
              <a:rPr lang="en-US" sz="2600" dirty="0"/>
              <a:t>Input some code: </a:t>
            </a:r>
            <a:r>
              <a:rPr lang="en-GB" dirty="0">
                <a:solidFill>
                  <a:srgbClr val="4D2FFF"/>
                </a:solidFill>
                <a:highlight>
                  <a:srgbClr val="FFFF00"/>
                </a:highlight>
              </a:rPr>
              <a:t>Write-Host "Hello World“</a:t>
            </a:r>
          </a:p>
          <a:p>
            <a:pPr marL="514350" indent="-514350">
              <a:buFont typeface="+mj-lt"/>
              <a:buAutoNum type="arabicPeriod"/>
            </a:pPr>
            <a:r>
              <a:rPr lang="en-GB" sz="2600" dirty="0"/>
              <a:t>Run: Press the Play icon</a:t>
            </a:r>
            <a:endParaRPr lang="en-US" sz="2600" dirty="0"/>
          </a:p>
          <a:p>
            <a:pPr marL="0" indent="0">
              <a:buNone/>
            </a:pPr>
            <a:endParaRPr lang="en-US" sz="2600" dirty="0"/>
          </a:p>
          <a:p>
            <a:pPr marL="0" indent="0">
              <a:buNone/>
            </a:pPr>
            <a:r>
              <a:rPr lang="en-US" sz="2600" dirty="0"/>
              <a:t>The output should display in the PowerShell ‘Terminal’ in VSC.</a:t>
            </a:r>
          </a:p>
        </p:txBody>
      </p:sp>
      <p:pic>
        <p:nvPicPr>
          <p:cNvPr id="5" name="Picture 4">
            <a:extLst>
              <a:ext uri="{FF2B5EF4-FFF2-40B4-BE49-F238E27FC236}">
                <a16:creationId xmlns:a16="http://schemas.microsoft.com/office/drawing/2014/main" id="{B91142D5-1A72-B44F-CAE5-407A7D9B9698}"/>
              </a:ext>
            </a:extLst>
          </p:cNvPr>
          <p:cNvPicPr>
            <a:picLocks noChangeAspect="1"/>
          </p:cNvPicPr>
          <p:nvPr/>
        </p:nvPicPr>
        <p:blipFill>
          <a:blip r:embed="rId2"/>
          <a:stretch>
            <a:fillRect/>
          </a:stretch>
        </p:blipFill>
        <p:spPr>
          <a:xfrm>
            <a:off x="9817894" y="1783556"/>
            <a:ext cx="857250" cy="790575"/>
          </a:xfrm>
          <a:prstGeom prst="rect">
            <a:avLst/>
          </a:prstGeom>
        </p:spPr>
      </p:pic>
      <p:pic>
        <p:nvPicPr>
          <p:cNvPr id="7" name="Picture 6">
            <a:extLst>
              <a:ext uri="{FF2B5EF4-FFF2-40B4-BE49-F238E27FC236}">
                <a16:creationId xmlns:a16="http://schemas.microsoft.com/office/drawing/2014/main" id="{35C607F3-52D3-4820-98B7-A943CB91C294}"/>
              </a:ext>
            </a:extLst>
          </p:cNvPr>
          <p:cNvPicPr>
            <a:picLocks noChangeAspect="1"/>
          </p:cNvPicPr>
          <p:nvPr/>
        </p:nvPicPr>
        <p:blipFill>
          <a:blip r:embed="rId3"/>
          <a:srcRect t="9949" b="11709"/>
          <a:stretch>
            <a:fillRect/>
          </a:stretch>
        </p:blipFill>
        <p:spPr>
          <a:xfrm>
            <a:off x="4210615" y="4519663"/>
            <a:ext cx="919163" cy="750094"/>
          </a:xfrm>
          <a:prstGeom prst="rect">
            <a:avLst/>
          </a:prstGeom>
        </p:spPr>
      </p:pic>
      <p:pic>
        <p:nvPicPr>
          <p:cNvPr id="9" name="Picture 8">
            <a:extLst>
              <a:ext uri="{FF2B5EF4-FFF2-40B4-BE49-F238E27FC236}">
                <a16:creationId xmlns:a16="http://schemas.microsoft.com/office/drawing/2014/main" id="{8FF8C2EA-460B-B5AB-C875-DF3B44F10693}"/>
              </a:ext>
            </a:extLst>
          </p:cNvPr>
          <p:cNvPicPr>
            <a:picLocks noChangeAspect="1"/>
          </p:cNvPicPr>
          <p:nvPr/>
        </p:nvPicPr>
        <p:blipFill>
          <a:blip r:embed="rId4"/>
          <a:stretch>
            <a:fillRect/>
          </a:stretch>
        </p:blipFill>
        <p:spPr>
          <a:xfrm>
            <a:off x="313544" y="5455495"/>
            <a:ext cx="11512492" cy="1216767"/>
          </a:xfrm>
          <a:prstGeom prst="rect">
            <a:avLst/>
          </a:prstGeom>
        </p:spPr>
      </p:pic>
    </p:spTree>
    <p:extLst>
      <p:ext uri="{BB962C8B-B14F-4D97-AF65-F5344CB8AC3E}">
        <p14:creationId xmlns:p14="http://schemas.microsoft.com/office/powerpoint/2010/main" val="367990626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979289-9C01-1FED-41C4-4EC80FC6CDC4}"/>
              </a:ext>
            </a:extLst>
          </p:cNvPr>
          <p:cNvSpPr>
            <a:spLocks noGrp="1"/>
          </p:cNvSpPr>
          <p:nvPr>
            <p:ph type="title"/>
          </p:nvPr>
        </p:nvSpPr>
        <p:spPr>
          <a:xfrm>
            <a:off x="195263" y="200819"/>
            <a:ext cx="11270456" cy="1325563"/>
          </a:xfrm>
          <a:ln w="57150">
            <a:solidFill>
              <a:srgbClr val="666AFE"/>
            </a:solidFill>
          </a:ln>
        </p:spPr>
        <p:txBody>
          <a:bodyPr>
            <a:normAutofit/>
          </a:bodyPr>
          <a:lstStyle/>
          <a:p>
            <a:r>
              <a:rPr lang="en-GB" sz="5400" dirty="0"/>
              <a:t>IMPORTANT NOTE: VM &amp; VSC</a:t>
            </a:r>
          </a:p>
        </p:txBody>
      </p:sp>
      <p:sp>
        <p:nvSpPr>
          <p:cNvPr id="10" name="TextBox 9">
            <a:extLst>
              <a:ext uri="{FF2B5EF4-FFF2-40B4-BE49-F238E27FC236}">
                <a16:creationId xmlns:a16="http://schemas.microsoft.com/office/drawing/2014/main" id="{E28780C5-40F7-1D0E-C33D-6BF0D4D4C6F8}"/>
              </a:ext>
            </a:extLst>
          </p:cNvPr>
          <p:cNvSpPr txBox="1"/>
          <p:nvPr/>
        </p:nvSpPr>
        <p:spPr>
          <a:xfrm>
            <a:off x="195262" y="1681905"/>
            <a:ext cx="11270457" cy="3970318"/>
          </a:xfrm>
          <a:prstGeom prst="rect">
            <a:avLst/>
          </a:prstGeom>
          <a:noFill/>
          <a:ln w="57150">
            <a:solidFill>
              <a:srgbClr val="666AFE"/>
            </a:solidFill>
          </a:ln>
        </p:spPr>
        <p:txBody>
          <a:bodyPr wrap="square">
            <a:spAutoFit/>
          </a:bodyPr>
          <a:lstStyle/>
          <a:p>
            <a:pPr marL="571500" indent="-571500">
              <a:spcBef>
                <a:spcPts val="0"/>
              </a:spcBef>
              <a:buFont typeface="Arial" panose="020B0604020202020204" pitchFamily="34" charset="0"/>
              <a:buChar char="•"/>
            </a:pPr>
            <a:r>
              <a:rPr lang="en-GB" sz="3600" dirty="0"/>
              <a:t>IMPORTANT NOTE: If using the VM, VSC may open and connect to WSL Ubuntu with Bash as the default Terminal. </a:t>
            </a:r>
          </a:p>
          <a:p>
            <a:pPr marL="571500" indent="-571500">
              <a:spcBef>
                <a:spcPts val="0"/>
              </a:spcBef>
              <a:buFont typeface="Arial" panose="020B0604020202020204" pitchFamily="34" charset="0"/>
              <a:buChar char="•"/>
            </a:pPr>
            <a:r>
              <a:rPr lang="en-GB" sz="3600" dirty="0"/>
              <a:t>If so, go to the bottom left and ‘Disconnect’ from WSL Ubuntu. </a:t>
            </a:r>
          </a:p>
          <a:p>
            <a:pPr marL="571500" indent="-571500">
              <a:spcBef>
                <a:spcPts val="0"/>
              </a:spcBef>
              <a:buFont typeface="Arial" panose="020B0604020202020204" pitchFamily="34" charset="0"/>
              <a:buChar char="•"/>
            </a:pPr>
            <a:r>
              <a:rPr lang="en-GB" sz="3600" dirty="0"/>
              <a:t>VSC will  then switch back to it’s default Terminal i.e. PowerShell.</a:t>
            </a:r>
          </a:p>
        </p:txBody>
      </p:sp>
      <p:pic>
        <p:nvPicPr>
          <p:cNvPr id="5" name="Picture 4">
            <a:extLst>
              <a:ext uri="{FF2B5EF4-FFF2-40B4-BE49-F238E27FC236}">
                <a16:creationId xmlns:a16="http://schemas.microsoft.com/office/drawing/2014/main" id="{4823B4F6-F4FC-9D67-9FC9-EF51CD110DE9}"/>
              </a:ext>
            </a:extLst>
          </p:cNvPr>
          <p:cNvPicPr>
            <a:picLocks noChangeAspect="1"/>
          </p:cNvPicPr>
          <p:nvPr/>
        </p:nvPicPr>
        <p:blipFill>
          <a:blip r:embed="rId2"/>
          <a:stretch>
            <a:fillRect/>
          </a:stretch>
        </p:blipFill>
        <p:spPr>
          <a:xfrm>
            <a:off x="195262" y="5757740"/>
            <a:ext cx="1597662" cy="971551"/>
          </a:xfrm>
          <a:prstGeom prst="rect">
            <a:avLst/>
          </a:prstGeom>
        </p:spPr>
      </p:pic>
    </p:spTree>
    <p:extLst>
      <p:ext uri="{BB962C8B-B14F-4D97-AF65-F5344CB8AC3E}">
        <p14:creationId xmlns:p14="http://schemas.microsoft.com/office/powerpoint/2010/main" val="202909800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CC6491-E171-6E48-0ED3-FC729D6DBAA2}"/>
              </a:ext>
            </a:extLst>
          </p:cNvPr>
          <p:cNvSpPr txBox="1">
            <a:spLocks/>
          </p:cNvSpPr>
          <p:nvPr/>
        </p:nvSpPr>
        <p:spPr>
          <a:xfrm>
            <a:off x="0" y="0"/>
            <a:ext cx="12192000" cy="1033669"/>
          </a:xfrm>
          <a:prstGeom prst="rect">
            <a:avLst/>
          </a:prstGeom>
          <a:solidFill>
            <a:srgbClr val="002060"/>
          </a:solidFill>
        </p:spPr>
        <p:txBody>
          <a:bodyPr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GB" sz="4800" b="1" i="0" u="none" strike="noStrike" kern="1200" cap="none" spc="0" normalizeH="0" baseline="0" noProof="0" dirty="0">
                <a:ln>
                  <a:noFill/>
                </a:ln>
                <a:solidFill>
                  <a:srgbClr val="002060"/>
                </a:solidFill>
                <a:effectLst/>
                <a:highlight>
                  <a:srgbClr val="FFFF00"/>
                </a:highlight>
                <a:uLnTx/>
                <a:uFillTx/>
                <a:latin typeface="Calibri Light" panose="020F0302020204030204"/>
                <a:ea typeface="+mj-ea"/>
                <a:cs typeface="+mj-cs"/>
              </a:rPr>
              <a:t>Tutor show:</a:t>
            </a:r>
            <a:r>
              <a:rPr kumimoji="0" lang="en-GB" sz="4800" b="0" i="0" u="none" strike="noStrike" kern="1200" cap="none" spc="0" normalizeH="0" baseline="0" noProof="0" dirty="0">
                <a:ln>
                  <a:noFill/>
                </a:ln>
                <a:solidFill>
                  <a:prstClr val="black"/>
                </a:solidFill>
                <a:effectLst/>
                <a:uLnTx/>
                <a:uFillTx/>
                <a:latin typeface="Calibri Light" panose="020F0302020204030204"/>
                <a:ea typeface="+mj-ea"/>
                <a:cs typeface="+mj-cs"/>
              </a:rPr>
              <a:t> </a:t>
            </a:r>
            <a:r>
              <a:rPr kumimoji="0" lang="en-GB" sz="4800" b="1" i="0" u="none" strike="noStrike" kern="1200" cap="none" spc="0" normalizeH="0" baseline="0" noProof="0" dirty="0">
                <a:ln>
                  <a:noFill/>
                </a:ln>
                <a:solidFill>
                  <a:prstClr val="white"/>
                </a:solidFill>
                <a:effectLst/>
                <a:uLnTx/>
                <a:uFillTx/>
                <a:latin typeface="Calibri Light" panose="020F0302020204030204"/>
                <a:ea typeface="+mj-ea"/>
                <a:cs typeface="+mj-cs"/>
              </a:rPr>
              <a:t>Notepad++ &amp; PowerShell</a:t>
            </a:r>
            <a:endParaRPr kumimoji="0" lang="en-GB" sz="5400" b="1" i="0" u="none" strike="noStrike" kern="1200" cap="none" spc="0" normalizeH="0" baseline="0" noProof="0" dirty="0">
              <a:ln>
                <a:noFill/>
              </a:ln>
              <a:solidFill>
                <a:prstClr val="white"/>
              </a:solidFill>
              <a:effectLst/>
              <a:uLnTx/>
              <a:uFillTx/>
              <a:latin typeface="Calibri Light" panose="020F0302020204030204"/>
              <a:ea typeface="+mj-ea"/>
              <a:cs typeface="+mj-cs"/>
            </a:endParaRPr>
          </a:p>
        </p:txBody>
      </p:sp>
      <p:sp>
        <p:nvSpPr>
          <p:cNvPr id="9" name="Content Placeholder 2">
            <a:extLst>
              <a:ext uri="{FF2B5EF4-FFF2-40B4-BE49-F238E27FC236}">
                <a16:creationId xmlns:a16="http://schemas.microsoft.com/office/drawing/2014/main" id="{637DE9A5-4514-EB4E-7A37-730576FD508D}"/>
              </a:ext>
            </a:extLst>
          </p:cNvPr>
          <p:cNvSpPr txBox="1">
            <a:spLocks/>
          </p:cNvSpPr>
          <p:nvPr/>
        </p:nvSpPr>
        <p:spPr>
          <a:xfrm>
            <a:off x="101023" y="1229865"/>
            <a:ext cx="7373833" cy="5499548"/>
          </a:xfrm>
          <a:prstGeom prst="rect">
            <a:avLst/>
          </a:prstGeom>
        </p:spPr>
        <p:txBody>
          <a:bodyPr>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57200" marR="0" lvl="0" indent="-457200" algn="l" defTabSz="914400" rtl="0" eaLnBrk="1" fontAlgn="auto" latinLnBrk="0" hangingPunct="1">
              <a:lnSpc>
                <a:spcPct val="100000"/>
              </a:lnSpc>
              <a:spcBef>
                <a:spcPts val="0"/>
              </a:spcBef>
              <a:spcAft>
                <a:spcPts val="300"/>
              </a:spcAft>
              <a:buClrTx/>
              <a:buSzTx/>
              <a:buFont typeface="+mj-lt"/>
              <a:buAutoNum type="arabicPeriod"/>
              <a:tabLst/>
              <a:defRPr/>
            </a:pPr>
            <a:r>
              <a:rPr kumimoji="0" lang="en-US" sz="2600" b="0"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Open </a:t>
            </a:r>
            <a:r>
              <a:rPr kumimoji="0" lang="en-US" sz="2600" b="1"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Notepad++</a:t>
            </a:r>
            <a:r>
              <a:rPr kumimoji="0" lang="en-US" altLang="en-US" sz="2600" b="0"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 </a:t>
            </a:r>
            <a:r>
              <a:rPr kumimoji="0" lang="en-US" altLang="en-US" sz="2600" b="0" i="0" u="none" strike="noStrike" kern="1200" cap="none" spc="0" normalizeH="0" baseline="0" noProof="0" dirty="0">
                <a:ln>
                  <a:noFill/>
                </a:ln>
                <a:solidFill>
                  <a:prstClr val="black"/>
                </a:solidFill>
                <a:effectLst/>
                <a:uLnTx/>
                <a:uFillTx/>
                <a:latin typeface="Calibri" panose="020F0502020204030204"/>
                <a:ea typeface="+mn-ea"/>
                <a:cs typeface="+mn-cs"/>
              </a:rPr>
              <a:t>Create a new file e.g. </a:t>
            </a:r>
            <a:r>
              <a:rPr kumimoji="0" lang="en-US" altLang="en-US" sz="2600" b="1" i="0" u="none" strike="noStrike" kern="1200" cap="none" spc="0" normalizeH="0" baseline="0" noProof="0" dirty="0">
                <a:ln>
                  <a:noFill/>
                </a:ln>
                <a:solidFill>
                  <a:prstClr val="black"/>
                </a:solidFill>
                <a:effectLst/>
                <a:uLnTx/>
                <a:uFillTx/>
                <a:latin typeface="Calibri" panose="020F0502020204030204"/>
                <a:ea typeface="+mn-ea"/>
                <a:cs typeface="+mn-cs"/>
              </a:rPr>
              <a:t>PSscript.ps1</a:t>
            </a:r>
          </a:p>
          <a:p>
            <a:pPr marL="685800" marR="0" lvl="1" indent="-228600" algn="l" defTabSz="914400" rtl="0" eaLnBrk="1" fontAlgn="auto" latinLnBrk="0" hangingPunct="1">
              <a:lnSpc>
                <a:spcPct val="100000"/>
              </a:lnSpc>
              <a:spcBef>
                <a:spcPts val="0"/>
              </a:spcBef>
              <a:spcAft>
                <a:spcPts val="300"/>
              </a:spcAft>
              <a:buClrTx/>
              <a:buSzTx/>
              <a:buFont typeface="Arial" panose="020B0604020202020204" pitchFamily="34" charset="0"/>
              <a:buChar char="•"/>
              <a:tabLst/>
              <a:defRPr/>
            </a:pPr>
            <a:r>
              <a:rPr kumimoji="0" lang="en-US" altLang="en-US" sz="2200" b="0" i="0" u="none" strike="noStrike" kern="1200" cap="none" spc="0" normalizeH="0" baseline="0" noProof="0" dirty="0">
                <a:ln>
                  <a:noFill/>
                </a:ln>
                <a:solidFill>
                  <a:prstClr val="black"/>
                </a:solidFill>
                <a:effectLst/>
                <a:uLnTx/>
                <a:uFillTx/>
                <a:latin typeface="Calibri" panose="020F0502020204030204"/>
                <a:ea typeface="+mn-ea"/>
                <a:cs typeface="+mn-cs"/>
              </a:rPr>
              <a:t>Any text editor +VSC can also be used.</a:t>
            </a:r>
          </a:p>
          <a:p>
            <a:pPr marL="457200" marR="0" lvl="0" indent="-457200" algn="l" defTabSz="914400" rtl="0" eaLnBrk="1" fontAlgn="auto" latinLnBrk="0" hangingPunct="1">
              <a:lnSpc>
                <a:spcPct val="100000"/>
              </a:lnSpc>
              <a:spcBef>
                <a:spcPts val="0"/>
              </a:spcBef>
              <a:spcAft>
                <a:spcPts val="300"/>
              </a:spcAft>
              <a:buClrTx/>
              <a:buSzTx/>
              <a:buFont typeface="+mj-lt"/>
              <a:buAutoNum type="arabicPeriod"/>
              <a:tabLst/>
              <a:defRPr/>
            </a:pPr>
            <a:r>
              <a:rPr kumimoji="0" lang="en-US" altLang="en-US" sz="2600" b="0" i="0" u="none" strike="noStrike" kern="1200" cap="none" spc="0" normalizeH="0" baseline="0" noProof="0" dirty="0">
                <a:ln>
                  <a:noFill/>
                </a:ln>
                <a:solidFill>
                  <a:prstClr val="black"/>
                </a:solidFill>
                <a:effectLst/>
                <a:uLnTx/>
                <a:uFillTx/>
                <a:latin typeface="Calibri" panose="020F0502020204030204"/>
                <a:ea typeface="+mn-ea"/>
                <a:cs typeface="+mn-cs"/>
              </a:rPr>
              <a:t>Type in the following code:</a:t>
            </a:r>
          </a:p>
          <a:p>
            <a:pPr marL="1828800" marR="0" lvl="4" indent="0" algn="l" defTabSz="914400" rtl="0" eaLnBrk="1" fontAlgn="auto" latinLnBrk="0" hangingPunct="1">
              <a:lnSpc>
                <a:spcPct val="100000"/>
              </a:lnSpc>
              <a:spcBef>
                <a:spcPts val="0"/>
              </a:spcBef>
              <a:spcAft>
                <a:spcPts val="300"/>
              </a:spcAft>
              <a:buClrTx/>
              <a:buSzTx/>
              <a:buFont typeface="Arial" panose="020B0604020202020204" pitchFamily="34" charset="0"/>
              <a:buNone/>
              <a:tabLst/>
              <a:defRPr/>
            </a:pPr>
            <a:r>
              <a:rPr kumimoji="0" lang="en-US" altLang="en-US" sz="2800" b="0" i="0" u="none" strike="noStrike" kern="1200" cap="none" spc="0" normalizeH="0" baseline="0" noProof="0" dirty="0">
                <a:ln>
                  <a:noFill/>
                </a:ln>
                <a:solidFill>
                  <a:srgbClr val="4D2FFF"/>
                </a:solidFill>
                <a:effectLst/>
                <a:uLnTx/>
                <a:uFillTx/>
                <a:latin typeface="Calibri" panose="020F0502020204030204"/>
                <a:ea typeface="+mn-ea"/>
                <a:cs typeface="+mn-cs"/>
              </a:rPr>
              <a:t>$Hi = "Hello"</a:t>
            </a:r>
          </a:p>
          <a:p>
            <a:pPr marL="1828800" marR="0" lvl="4" indent="0" algn="l" defTabSz="914400" rtl="0" eaLnBrk="1" fontAlgn="auto" latinLnBrk="0" hangingPunct="1">
              <a:lnSpc>
                <a:spcPct val="100000"/>
              </a:lnSpc>
              <a:spcBef>
                <a:spcPts val="0"/>
              </a:spcBef>
              <a:spcAft>
                <a:spcPts val="300"/>
              </a:spcAft>
              <a:buClrTx/>
              <a:buSzTx/>
              <a:buFont typeface="Arial" panose="020B0604020202020204" pitchFamily="34" charset="0"/>
              <a:buNone/>
              <a:tabLst/>
              <a:defRPr/>
            </a:pPr>
            <a:r>
              <a:rPr kumimoji="0" lang="en-US" altLang="en-US" sz="2800" b="0" i="0" u="none" strike="noStrike" kern="1200" cap="none" spc="0" normalizeH="0" baseline="0" noProof="0" dirty="0">
                <a:ln>
                  <a:noFill/>
                </a:ln>
                <a:solidFill>
                  <a:srgbClr val="4D2FFF"/>
                </a:solidFill>
                <a:effectLst/>
                <a:uLnTx/>
                <a:uFillTx/>
                <a:latin typeface="Calibri" panose="020F0502020204030204"/>
                <a:ea typeface="+mn-ea"/>
                <a:cs typeface="+mn-cs"/>
              </a:rPr>
              <a:t>$Hi</a:t>
            </a:r>
            <a:endParaRPr kumimoji="0" lang="en-US" altLang="en-US" sz="2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457200" marR="0" lvl="0" indent="-457200" algn="l" defTabSz="914400" rtl="0" eaLnBrk="1" fontAlgn="auto" latinLnBrk="0" hangingPunct="1">
              <a:lnSpc>
                <a:spcPct val="100000"/>
              </a:lnSpc>
              <a:spcBef>
                <a:spcPts val="0"/>
              </a:spcBef>
              <a:spcAft>
                <a:spcPts val="300"/>
              </a:spcAft>
              <a:buClrTx/>
              <a:buSzTx/>
              <a:buFont typeface="+mj-lt"/>
              <a:buAutoNum type="arabicPeriod" startAt="3"/>
              <a:tabLst/>
              <a:defRPr/>
            </a:pPr>
            <a:r>
              <a:rPr kumimoji="0" lang="en-US" altLang="en-US" sz="2600" b="0"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Open </a:t>
            </a:r>
            <a:r>
              <a:rPr kumimoji="0" lang="en-US" altLang="en-US" sz="2600" b="1"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File Explorer</a:t>
            </a:r>
            <a:r>
              <a:rPr kumimoji="0" lang="en-US" altLang="en-US" sz="2600" b="1"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US" altLang="en-US" sz="2600" b="0" i="0" u="none" strike="noStrike" kern="1200" cap="none" spc="0" normalizeH="0" baseline="0" noProof="0" dirty="0">
                <a:ln>
                  <a:noFill/>
                </a:ln>
                <a:solidFill>
                  <a:prstClr val="black"/>
                </a:solidFill>
                <a:effectLst/>
                <a:uLnTx/>
                <a:uFillTx/>
                <a:latin typeface="Calibri" panose="020F0502020204030204"/>
                <a:ea typeface="+mn-ea"/>
                <a:cs typeface="+mn-cs"/>
              </a:rPr>
              <a:t>and </a:t>
            </a:r>
            <a:r>
              <a:rPr kumimoji="0" lang="en-US" altLang="en-US" sz="2600" b="1" i="0" u="none" strike="noStrike" kern="1200" cap="none" spc="0" normalizeH="0" baseline="0" noProof="0" dirty="0">
                <a:ln>
                  <a:noFill/>
                </a:ln>
                <a:solidFill>
                  <a:prstClr val="white"/>
                </a:solidFill>
                <a:effectLst/>
                <a:highlight>
                  <a:srgbClr val="FF0000"/>
                </a:highlight>
                <a:uLnTx/>
                <a:uFillTx/>
                <a:latin typeface="Calibri" panose="020F0502020204030204"/>
                <a:ea typeface="+mn-ea"/>
                <a:cs typeface="+mn-cs"/>
              </a:rPr>
              <a:t>right click:</a:t>
            </a:r>
            <a:r>
              <a:rPr kumimoji="0" lang="en-US" altLang="en-US" sz="2600" b="1" i="0" u="none" strike="noStrike" kern="1200" cap="none" spc="0" normalizeH="0" baseline="0" noProof="0" dirty="0">
                <a:ln>
                  <a:noFill/>
                </a:ln>
                <a:solidFill>
                  <a:prstClr val="white"/>
                </a:solidFill>
                <a:effectLst/>
                <a:uLnTx/>
                <a:uFillTx/>
                <a:latin typeface="Calibri" panose="020F0502020204030204"/>
                <a:ea typeface="+mn-ea"/>
                <a:cs typeface="+mn-cs"/>
              </a:rPr>
              <a:t> </a:t>
            </a:r>
            <a:r>
              <a:rPr kumimoji="0" lang="en-US" altLang="en-US" sz="2600" b="0"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a:t>
            </a:r>
            <a:r>
              <a:rPr kumimoji="0" lang="en-US" altLang="en-US" sz="2600" b="1"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Open in Terminal</a:t>
            </a:r>
            <a:r>
              <a:rPr kumimoji="0" lang="en-US" altLang="en-US" sz="2600" b="0"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a:t>
            </a:r>
            <a:r>
              <a:rPr kumimoji="0" lang="en-US" altLang="en-US" sz="2600" b="1"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PowerShell</a:t>
            </a:r>
            <a:r>
              <a:rPr kumimoji="0" lang="en-US" altLang="en-US" sz="2600" b="0"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 </a:t>
            </a:r>
            <a:r>
              <a:rPr kumimoji="0" lang="en-US" altLang="en-US" sz="2600" b="0" i="0" u="none" strike="noStrike" kern="1200" cap="none" spc="0" normalizeH="0" baseline="0" noProof="0" dirty="0">
                <a:ln>
                  <a:noFill/>
                </a:ln>
                <a:solidFill>
                  <a:prstClr val="black"/>
                </a:solidFill>
                <a:effectLst/>
                <a:uLnTx/>
                <a:uFillTx/>
                <a:latin typeface="Calibri" panose="020F0502020204030204"/>
                <a:ea typeface="+mn-ea"/>
                <a:cs typeface="+mn-cs"/>
              </a:rPr>
              <a:t>to open the directory (Not file) in PowerShell. </a:t>
            </a:r>
          </a:p>
          <a:p>
            <a:pPr marL="685800" marR="0" lvl="1" indent="-228600" algn="l" defTabSz="914400" rtl="0" eaLnBrk="1" fontAlgn="auto" latinLnBrk="0" hangingPunct="1">
              <a:lnSpc>
                <a:spcPct val="100000"/>
              </a:lnSpc>
              <a:spcBef>
                <a:spcPts val="0"/>
              </a:spcBef>
              <a:spcAft>
                <a:spcPts val="300"/>
              </a:spcAft>
              <a:buClrTx/>
              <a:buSzTx/>
              <a:buFont typeface="Arial" panose="020B0604020202020204" pitchFamily="34" charset="0"/>
              <a:buChar char="•"/>
              <a:tabLst/>
              <a:defRPr/>
            </a:pPr>
            <a:r>
              <a:rPr kumimoji="0" lang="en-US" altLang="en-US" sz="2200" b="0" i="0" u="none" strike="noStrike" kern="1200" cap="none" spc="0" normalizeH="0" baseline="0" noProof="0" dirty="0">
                <a:ln>
                  <a:noFill/>
                </a:ln>
                <a:solidFill>
                  <a:prstClr val="black"/>
                </a:solidFill>
                <a:effectLst/>
                <a:uLnTx/>
                <a:uFillTx/>
                <a:latin typeface="Calibri" panose="020F0502020204030204"/>
                <a:ea typeface="+mn-ea"/>
                <a:cs typeface="+mn-cs"/>
              </a:rPr>
              <a:t>Or: In PS, type ‘cd’ then d</a:t>
            </a: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rag and drop the folder from ‘File Explorer’ on to PowerShell.</a:t>
            </a:r>
            <a:endParaRPr kumimoji="0" lang="en-US" altLang="en-US" sz="22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457200" marR="0" lvl="0" indent="-457200" algn="l" defTabSz="914400" rtl="0" eaLnBrk="1" fontAlgn="auto" latinLnBrk="0" hangingPunct="1">
              <a:lnSpc>
                <a:spcPct val="100000"/>
              </a:lnSpc>
              <a:spcBef>
                <a:spcPts val="0"/>
              </a:spcBef>
              <a:spcAft>
                <a:spcPts val="300"/>
              </a:spcAft>
              <a:buClrTx/>
              <a:buSzTx/>
              <a:buFont typeface="+mj-lt"/>
              <a:buAutoNum type="arabicPeriod" startAt="3"/>
              <a:tabLst/>
              <a:defRPr/>
            </a:pPr>
            <a:r>
              <a:rPr kumimoji="0" lang="en-US" altLang="en-US" sz="2600" b="0"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Run the file in PowerShell</a:t>
            </a:r>
            <a:r>
              <a:rPr kumimoji="0" lang="en-US" altLang="en-US" sz="2600" b="0" i="0" u="none" strike="noStrike" kern="1200" cap="none" spc="0" normalizeH="0" baseline="0" noProof="0" dirty="0">
                <a:ln>
                  <a:noFill/>
                </a:ln>
                <a:solidFill>
                  <a:prstClr val="black"/>
                </a:solidFill>
                <a:effectLst/>
                <a:uLnTx/>
                <a:uFillTx/>
                <a:latin typeface="Calibri" panose="020F0502020204030204"/>
                <a:ea typeface="+mn-ea"/>
                <a:cs typeface="+mn-cs"/>
              </a:rPr>
              <a:t> type: </a:t>
            </a:r>
            <a:r>
              <a:rPr kumimoji="0" lang="en-US" altLang="en-US" sz="2600" b="1" i="0" u="none" strike="noStrike" kern="1200" cap="none" spc="0" normalizeH="0" baseline="0" noProof="0" dirty="0">
                <a:ln>
                  <a:noFill/>
                </a:ln>
                <a:solidFill>
                  <a:prstClr val="black"/>
                </a:solidFill>
                <a:effectLst/>
                <a:uLnTx/>
                <a:uFillTx/>
                <a:latin typeface="Calibri" panose="020F0502020204030204"/>
                <a:ea typeface="+mn-ea"/>
                <a:cs typeface="+mn-cs"/>
              </a:rPr>
              <a:t>./PSscript.ps1</a:t>
            </a:r>
          </a:p>
          <a:p>
            <a:pPr marL="685800" marR="0" lvl="1" indent="-228600" algn="l" defTabSz="914400" rtl="0" eaLnBrk="1" fontAlgn="auto" latinLnBrk="0" hangingPunct="1">
              <a:lnSpc>
                <a:spcPct val="100000"/>
              </a:lnSpc>
              <a:spcBef>
                <a:spcPts val="0"/>
              </a:spcBef>
              <a:spcAft>
                <a:spcPts val="300"/>
              </a:spcAft>
              <a:buClrTx/>
              <a:buSzTx/>
              <a:buFont typeface="Arial" panose="020B0604020202020204" pitchFamily="34" charset="0"/>
              <a:buChar char="•"/>
              <a:tabLst/>
              <a:defRPr/>
            </a:pPr>
            <a:r>
              <a:rPr kumimoji="0" lang="en-US" altLang="en-US" sz="2000" b="0" i="0" u="none" strike="noStrike" kern="1200" cap="none" spc="0" normalizeH="0" baseline="0" noProof="0" dirty="0">
                <a:ln>
                  <a:noFill/>
                </a:ln>
                <a:solidFill>
                  <a:prstClr val="black"/>
                </a:solidFill>
                <a:effectLst/>
                <a:uLnTx/>
                <a:uFillTx/>
                <a:latin typeface="Calibri" panose="020F0502020204030204"/>
                <a:ea typeface="+mn-ea"/>
                <a:cs typeface="+mn-cs"/>
              </a:rPr>
              <a:t>You can also click on the file then </a:t>
            </a: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right-click on the script file in File Explorer and select </a:t>
            </a:r>
            <a:r>
              <a:rPr kumimoji="0" lang="en-US" sz="2000" b="1" i="0" u="none" strike="noStrike" kern="1200" cap="none" spc="0" normalizeH="0" baseline="0" noProof="0" dirty="0">
                <a:ln>
                  <a:noFill/>
                </a:ln>
                <a:solidFill>
                  <a:prstClr val="black"/>
                </a:solidFill>
                <a:effectLst/>
                <a:uLnTx/>
                <a:uFillTx/>
                <a:latin typeface="Calibri" panose="020F0502020204030204"/>
                <a:ea typeface="+mn-ea"/>
                <a:cs typeface="+mn-cs"/>
              </a:rPr>
              <a:t>Run with PowerShell</a:t>
            </a: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 PowerShell will appear and run the file and automatically close unless you use a sleep command e.g. </a:t>
            </a:r>
            <a:r>
              <a:rPr kumimoji="0" lang="en-US" sz="2000" b="0" i="0" u="none" strike="noStrike" kern="1200" cap="none" spc="0" normalizeH="0" baseline="0" noProof="0" dirty="0">
                <a:ln>
                  <a:noFill/>
                </a:ln>
                <a:solidFill>
                  <a:srgbClr val="4D2FFF"/>
                </a:solidFill>
                <a:effectLst/>
                <a:uLnTx/>
                <a:uFillTx/>
                <a:latin typeface="Calibri" panose="020F0502020204030204"/>
                <a:ea typeface="+mn-ea"/>
                <a:cs typeface="+mn-cs"/>
              </a:rPr>
              <a:t>Start-Sleep -s 5</a:t>
            </a:r>
          </a:p>
          <a:p>
            <a:pPr marL="228600" marR="0" lvl="0" indent="-228600" algn="l" defTabSz="914400" rtl="0" eaLnBrk="1" fontAlgn="auto" latinLnBrk="0" hangingPunct="1">
              <a:lnSpc>
                <a:spcPct val="100000"/>
              </a:lnSpc>
              <a:spcBef>
                <a:spcPts val="0"/>
              </a:spcBef>
              <a:spcAft>
                <a:spcPts val="300"/>
              </a:spcAft>
              <a:buClrTx/>
              <a:buSzTx/>
              <a:buFont typeface="Arial" panose="020B0604020202020204" pitchFamily="34" charset="0"/>
              <a:buChar char="•"/>
              <a:tabLst/>
              <a:defRPr/>
            </a:pP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36E67E79-60BF-A29A-CC7A-E3030941C87C}"/>
              </a:ext>
            </a:extLst>
          </p:cNvPr>
          <p:cNvPicPr>
            <a:picLocks noChangeAspect="1"/>
          </p:cNvPicPr>
          <p:nvPr/>
        </p:nvPicPr>
        <p:blipFill>
          <a:blip r:embed="rId2"/>
          <a:srcRect t="11534" r="54868" b="5714"/>
          <a:stretch>
            <a:fillRect/>
          </a:stretch>
        </p:blipFill>
        <p:spPr>
          <a:xfrm>
            <a:off x="7360557" y="1054328"/>
            <a:ext cx="4642757" cy="5675085"/>
          </a:xfrm>
          <a:prstGeom prst="rect">
            <a:avLst/>
          </a:prstGeom>
        </p:spPr>
      </p:pic>
      <p:sp>
        <p:nvSpPr>
          <p:cNvPr id="7" name="TextBox 6">
            <a:extLst>
              <a:ext uri="{FF2B5EF4-FFF2-40B4-BE49-F238E27FC236}">
                <a16:creationId xmlns:a16="http://schemas.microsoft.com/office/drawing/2014/main" id="{E91E7F38-3ED5-2419-863E-99F64461CB98}"/>
              </a:ext>
            </a:extLst>
          </p:cNvPr>
          <p:cNvSpPr txBox="1"/>
          <p:nvPr/>
        </p:nvSpPr>
        <p:spPr>
          <a:xfrm>
            <a:off x="9681935" y="4861856"/>
            <a:ext cx="1995714" cy="1477328"/>
          </a:xfrm>
          <a:prstGeom prst="rect">
            <a:avLst/>
          </a:prstGeom>
          <a:solidFill>
            <a:schemeClr val="bg1"/>
          </a:solidFill>
          <a:ln w="57150">
            <a:solidFill>
              <a:srgbClr val="FF0000"/>
            </a:solid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Right-click in this column of whitespace before the file names, to open the directory.</a:t>
            </a:r>
          </a:p>
        </p:txBody>
      </p:sp>
      <p:cxnSp>
        <p:nvCxnSpPr>
          <p:cNvPr id="10" name="Straight Arrow Connector 9">
            <a:extLst>
              <a:ext uri="{FF2B5EF4-FFF2-40B4-BE49-F238E27FC236}">
                <a16:creationId xmlns:a16="http://schemas.microsoft.com/office/drawing/2014/main" id="{BEE7D820-9425-1EEB-8B84-DFFCED65079E}"/>
              </a:ext>
            </a:extLst>
          </p:cNvPr>
          <p:cNvCxnSpPr/>
          <p:nvPr/>
        </p:nvCxnSpPr>
        <p:spPr>
          <a:xfrm flipV="1">
            <a:off x="10181771" y="4274028"/>
            <a:ext cx="0" cy="587828"/>
          </a:xfrm>
          <a:prstGeom prst="straightConnector1">
            <a:avLst/>
          </a:prstGeom>
          <a:ln w="762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3422533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A62693-6AC8-C0DC-0F64-9FE17461C5A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81A372D-C928-5256-1D66-387ABF302F06}"/>
              </a:ext>
            </a:extLst>
          </p:cNvPr>
          <p:cNvSpPr txBox="1">
            <a:spLocks/>
          </p:cNvSpPr>
          <p:nvPr/>
        </p:nvSpPr>
        <p:spPr>
          <a:xfrm>
            <a:off x="0" y="0"/>
            <a:ext cx="12192000" cy="1033669"/>
          </a:xfrm>
          <a:prstGeom prst="rect">
            <a:avLst/>
          </a:prstGeom>
          <a:solidFill>
            <a:srgbClr val="002060"/>
          </a:solidFill>
        </p:spPr>
        <p:txBody>
          <a:bodyPr anchor="ctr">
            <a:normAutofit fontScale="850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6000" b="1" dirty="0">
                <a:solidFill>
                  <a:srgbClr val="002060"/>
                </a:solidFill>
                <a:highlight>
                  <a:srgbClr val="FFFF00"/>
                </a:highlight>
              </a:rPr>
              <a:t>Show:</a:t>
            </a:r>
            <a:r>
              <a:rPr lang="en-GB" sz="6000" dirty="0"/>
              <a:t> </a:t>
            </a:r>
            <a:r>
              <a:rPr lang="en-GB" sz="5200" dirty="0">
                <a:solidFill>
                  <a:schemeClr val="bg1"/>
                </a:solidFill>
              </a:rPr>
              <a:t>S</a:t>
            </a:r>
            <a:r>
              <a:rPr lang="en-GB" sz="5200" b="1" dirty="0">
                <a:solidFill>
                  <a:schemeClr val="bg1"/>
                </a:solidFill>
              </a:rPr>
              <a:t>pawn PowerShell 7+ in W-PS &amp; Set Directory</a:t>
            </a:r>
          </a:p>
        </p:txBody>
      </p:sp>
      <p:sp>
        <p:nvSpPr>
          <p:cNvPr id="9" name="Content Placeholder 2">
            <a:extLst>
              <a:ext uri="{FF2B5EF4-FFF2-40B4-BE49-F238E27FC236}">
                <a16:creationId xmlns:a16="http://schemas.microsoft.com/office/drawing/2014/main" id="{6F797094-09F7-90D9-BE35-F179D9FC95AD}"/>
              </a:ext>
            </a:extLst>
          </p:cNvPr>
          <p:cNvSpPr txBox="1">
            <a:spLocks/>
          </p:cNvSpPr>
          <p:nvPr/>
        </p:nvSpPr>
        <p:spPr>
          <a:xfrm>
            <a:off x="265328" y="1086989"/>
            <a:ext cx="11864759" cy="5699573"/>
          </a:xfrm>
          <a:prstGeom prst="rect">
            <a:avLst/>
          </a:prstGeom>
        </p:spPr>
        <p:txBody>
          <a:bodyPr>
            <a:normAutofit fontScale="9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0000"/>
              </a:lnSpc>
              <a:spcBef>
                <a:spcPts val="0"/>
              </a:spcBef>
              <a:spcAft>
                <a:spcPts val="300"/>
              </a:spcAft>
              <a:buNone/>
            </a:pPr>
            <a:r>
              <a:rPr lang="en-US" sz="3100" dirty="0"/>
              <a:t>There are several options to open </a:t>
            </a:r>
            <a:r>
              <a:rPr lang="en-GB" sz="3100" dirty="0"/>
              <a:t>PowerShell 7 </a:t>
            </a:r>
            <a:r>
              <a:rPr lang="en-GB" sz="3100" b="1" dirty="0"/>
              <a:t>in the same directory</a:t>
            </a:r>
            <a:r>
              <a:rPr lang="en-GB" sz="3100" dirty="0"/>
              <a:t> as the Shell/window we were already in. H</a:t>
            </a:r>
            <a:r>
              <a:rPr lang="en-US" sz="3100" dirty="0"/>
              <a:t>ere are 2 common methods:</a:t>
            </a:r>
          </a:p>
          <a:p>
            <a:pPr>
              <a:lnSpc>
                <a:spcPct val="100000"/>
              </a:lnSpc>
              <a:spcBef>
                <a:spcPts val="0"/>
              </a:spcBef>
              <a:spcAft>
                <a:spcPts val="300"/>
              </a:spcAft>
            </a:pPr>
            <a:r>
              <a:rPr lang="en-US" sz="2200" dirty="0"/>
              <a:t>Note: Sometimes it is not possible to set the default Shell in the Win. OS or in Terminal due to system settings. These can sometimes be overridden but sometimes it can be tricky due to system settings and security policies. As a result the methods below can be very useful. </a:t>
            </a:r>
          </a:p>
          <a:p>
            <a:pPr marL="514350" indent="-514350">
              <a:buFont typeface="+mj-lt"/>
              <a:buAutoNum type="arabicPeriod"/>
            </a:pPr>
            <a:r>
              <a:rPr lang="en-GB" b="1" u="sng" dirty="0"/>
              <a:t>Spawn PS 7+ within W-PS:</a:t>
            </a:r>
            <a:endParaRPr lang="en-GB" dirty="0"/>
          </a:p>
          <a:p>
            <a:r>
              <a:rPr lang="en-GB" dirty="0"/>
              <a:t>Run this in </a:t>
            </a:r>
            <a:r>
              <a:rPr lang="en-GB" b="1" dirty="0"/>
              <a:t>Windows PowerShell </a:t>
            </a:r>
            <a:r>
              <a:rPr lang="en-GB" dirty="0"/>
              <a:t>to spawn a PowerShell 7 window in the same directory:</a:t>
            </a:r>
          </a:p>
          <a:p>
            <a:pPr marL="0" indent="0" algn="ctr">
              <a:buNone/>
            </a:pPr>
            <a:r>
              <a:rPr lang="en-GB" dirty="0" err="1">
                <a:solidFill>
                  <a:srgbClr val="4D2FFF"/>
                </a:solidFill>
              </a:rPr>
              <a:t>pwsh</a:t>
            </a:r>
            <a:r>
              <a:rPr lang="en-GB" dirty="0">
                <a:solidFill>
                  <a:srgbClr val="4D2FFF"/>
                </a:solidFill>
              </a:rPr>
              <a:t> -</a:t>
            </a:r>
            <a:r>
              <a:rPr lang="en-GB" dirty="0" err="1">
                <a:solidFill>
                  <a:srgbClr val="4D2FFF"/>
                </a:solidFill>
              </a:rPr>
              <a:t>NoExit</a:t>
            </a:r>
            <a:r>
              <a:rPr lang="en-GB" dirty="0">
                <a:solidFill>
                  <a:srgbClr val="4D2FFF"/>
                </a:solidFill>
              </a:rPr>
              <a:t> -Command "Set-Location '$</a:t>
            </a:r>
            <a:r>
              <a:rPr lang="en-GB" dirty="0" err="1">
                <a:solidFill>
                  <a:srgbClr val="4D2FFF"/>
                </a:solidFill>
              </a:rPr>
              <a:t>pwd</a:t>
            </a:r>
            <a:r>
              <a:rPr lang="en-GB" dirty="0">
                <a:solidFill>
                  <a:srgbClr val="4D2FFF"/>
                </a:solidFill>
              </a:rPr>
              <a:t>’”</a:t>
            </a:r>
          </a:p>
          <a:p>
            <a:r>
              <a:rPr lang="en-GB" dirty="0"/>
              <a:t>Run this command to check you are now using PowerShell 7:</a:t>
            </a:r>
          </a:p>
          <a:p>
            <a:pPr marL="0" indent="0" algn="ctr">
              <a:buNone/>
            </a:pPr>
            <a:r>
              <a:rPr lang="en-GB" dirty="0">
                <a:solidFill>
                  <a:srgbClr val="4D2FFF"/>
                </a:solidFill>
              </a:rPr>
              <a:t>$</a:t>
            </a:r>
            <a:r>
              <a:rPr lang="en-GB" dirty="0" err="1">
                <a:solidFill>
                  <a:srgbClr val="4D2FFF"/>
                </a:solidFill>
              </a:rPr>
              <a:t>PSVersionTable.PSVersion</a:t>
            </a:r>
            <a:endParaRPr lang="en-GB" dirty="0">
              <a:solidFill>
                <a:srgbClr val="4D2FFF"/>
              </a:solidFill>
            </a:endParaRPr>
          </a:p>
          <a:p>
            <a:pPr marL="514350" indent="-514350">
              <a:buFont typeface="+mj-lt"/>
              <a:buAutoNum type="arabicPeriod" startAt="2"/>
            </a:pPr>
            <a:r>
              <a:rPr lang="en-GB" b="1" u="sng" dirty="0"/>
              <a:t>Set Directory in W-PS or PS 7+:</a:t>
            </a:r>
            <a:endParaRPr lang="en-GB" u="sng" dirty="0"/>
          </a:p>
          <a:p>
            <a:pPr lvl="0"/>
            <a:r>
              <a:rPr lang="en-GB" dirty="0"/>
              <a:t>Goto </a:t>
            </a:r>
            <a:r>
              <a:rPr lang="en-GB" b="1" dirty="0"/>
              <a:t>File Explorer </a:t>
            </a:r>
            <a:r>
              <a:rPr lang="en-GB" dirty="0"/>
              <a:t>and </a:t>
            </a:r>
            <a:r>
              <a:rPr lang="en-GB" b="1" dirty="0"/>
              <a:t>copy the address </a:t>
            </a:r>
          </a:p>
          <a:p>
            <a:pPr lvl="0"/>
            <a:r>
              <a:rPr lang="en-GB" dirty="0"/>
              <a:t>Use the following </a:t>
            </a:r>
            <a:r>
              <a:rPr lang="en-GB" b="1" dirty="0"/>
              <a:t>command + paste the address </a:t>
            </a:r>
            <a:r>
              <a:rPr lang="en-GB" dirty="0"/>
              <a:t>within quotes “ “ :</a:t>
            </a:r>
          </a:p>
          <a:p>
            <a:pPr marL="0" indent="0" algn="ctr">
              <a:buNone/>
            </a:pPr>
            <a:r>
              <a:rPr lang="en-GB" dirty="0">
                <a:solidFill>
                  <a:srgbClr val="4D2FFF"/>
                </a:solidFill>
              </a:rPr>
              <a:t>Set-Location “paste address here”</a:t>
            </a:r>
          </a:p>
          <a:p>
            <a:pPr marL="0" indent="0">
              <a:lnSpc>
                <a:spcPct val="100000"/>
              </a:lnSpc>
              <a:spcBef>
                <a:spcPts val="0"/>
              </a:spcBef>
              <a:spcAft>
                <a:spcPts val="300"/>
              </a:spcAft>
              <a:buNone/>
            </a:pPr>
            <a:endParaRPr lang="en-US" sz="1600" dirty="0"/>
          </a:p>
        </p:txBody>
      </p:sp>
    </p:spTree>
    <p:extLst>
      <p:ext uri="{BB962C8B-B14F-4D97-AF65-F5344CB8AC3E}">
        <p14:creationId xmlns:p14="http://schemas.microsoft.com/office/powerpoint/2010/main" val="201768425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71A1365-E32D-C886-8F59-AF81879D1CF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29492A0-2D6A-C1FC-D9D6-F55CE9FB64D6}"/>
              </a:ext>
            </a:extLst>
          </p:cNvPr>
          <p:cNvSpPr txBox="1">
            <a:spLocks/>
          </p:cNvSpPr>
          <p:nvPr/>
        </p:nvSpPr>
        <p:spPr>
          <a:xfrm>
            <a:off x="0" y="-100012"/>
            <a:ext cx="12192000" cy="1033669"/>
          </a:xfrm>
          <a:prstGeom prst="rect">
            <a:avLst/>
          </a:prstGeom>
          <a:solidFill>
            <a:srgbClr val="002060"/>
          </a:solidFill>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6000" b="1" dirty="0">
                <a:solidFill>
                  <a:schemeClr val="bg1"/>
                </a:solidFill>
              </a:rPr>
              <a:t>Bg. </a:t>
            </a:r>
            <a:r>
              <a:rPr lang="en-GB" sz="4800" b="1" dirty="0">
                <a:solidFill>
                  <a:schemeClr val="bg1"/>
                </a:solidFill>
              </a:rPr>
              <a:t>Spawn PS7+ from within Win. PS5.1</a:t>
            </a:r>
            <a:endParaRPr lang="en-GB" sz="5400" b="1" dirty="0">
              <a:solidFill>
                <a:schemeClr val="bg1"/>
              </a:solidFill>
            </a:endParaRPr>
          </a:p>
        </p:txBody>
      </p:sp>
      <p:sp>
        <p:nvSpPr>
          <p:cNvPr id="9" name="Content Placeholder 2">
            <a:extLst>
              <a:ext uri="{FF2B5EF4-FFF2-40B4-BE49-F238E27FC236}">
                <a16:creationId xmlns:a16="http://schemas.microsoft.com/office/drawing/2014/main" id="{910BA390-4C28-DB94-4D9D-60B3AC46F057}"/>
              </a:ext>
            </a:extLst>
          </p:cNvPr>
          <p:cNvSpPr txBox="1">
            <a:spLocks/>
          </p:cNvSpPr>
          <p:nvPr/>
        </p:nvSpPr>
        <p:spPr>
          <a:xfrm>
            <a:off x="265329" y="1086989"/>
            <a:ext cx="11764746" cy="5428111"/>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The following command creates a new PowerShell 7 window </a:t>
            </a:r>
            <a:r>
              <a:rPr lang="en-GB" b="1" dirty="0"/>
              <a:t>in the same shell and directory</a:t>
            </a:r>
            <a:r>
              <a:rPr lang="en-GB" dirty="0"/>
              <a:t> we are currently in e.g. Win. PS 5.1. Sometimes needed after right clicking in File Explorer and Opening the directory in Terminal.</a:t>
            </a:r>
          </a:p>
          <a:p>
            <a:pPr marL="0" indent="0" algn="ctr">
              <a:buNone/>
            </a:pPr>
            <a:r>
              <a:rPr lang="en-GB" dirty="0" err="1">
                <a:solidFill>
                  <a:srgbClr val="4D2FFF"/>
                </a:solidFill>
              </a:rPr>
              <a:t>pwsh</a:t>
            </a:r>
            <a:r>
              <a:rPr lang="en-GB" dirty="0">
                <a:solidFill>
                  <a:srgbClr val="4D2FFF"/>
                </a:solidFill>
              </a:rPr>
              <a:t> -</a:t>
            </a:r>
            <a:r>
              <a:rPr lang="en-GB" dirty="0" err="1">
                <a:solidFill>
                  <a:srgbClr val="4D2FFF"/>
                </a:solidFill>
              </a:rPr>
              <a:t>NoExit</a:t>
            </a:r>
            <a:r>
              <a:rPr lang="en-GB" dirty="0">
                <a:solidFill>
                  <a:srgbClr val="4D2FFF"/>
                </a:solidFill>
              </a:rPr>
              <a:t> -Command "Set-Location '$</a:t>
            </a:r>
            <a:r>
              <a:rPr lang="en-GB" dirty="0" err="1">
                <a:solidFill>
                  <a:srgbClr val="4D2FFF"/>
                </a:solidFill>
              </a:rPr>
              <a:t>pwd</a:t>
            </a:r>
            <a:r>
              <a:rPr lang="en-GB" dirty="0">
                <a:solidFill>
                  <a:srgbClr val="4D2FFF"/>
                </a:solidFill>
              </a:rPr>
              <a:t>'"</a:t>
            </a:r>
            <a:endParaRPr lang="en-GB" dirty="0"/>
          </a:p>
          <a:p>
            <a:r>
              <a:rPr lang="en-GB" dirty="0" err="1">
                <a:solidFill>
                  <a:srgbClr val="4D2FFF"/>
                </a:solidFill>
              </a:rPr>
              <a:t>Pwsh</a:t>
            </a:r>
            <a:r>
              <a:rPr lang="en-GB" dirty="0"/>
              <a:t> </a:t>
            </a:r>
            <a:r>
              <a:rPr lang="en-GB" b="1" dirty="0"/>
              <a:t>= </a:t>
            </a:r>
            <a:r>
              <a:rPr lang="en-GB" dirty="0"/>
              <a:t>launches </a:t>
            </a:r>
            <a:r>
              <a:rPr lang="en-GB" b="1" dirty="0"/>
              <a:t>PowerShell 7</a:t>
            </a:r>
            <a:r>
              <a:rPr lang="en-GB" dirty="0"/>
              <a:t>. It’s the .exe / executable for PowerShell 7 (older Windows PowerShell uses powershell.exe).</a:t>
            </a:r>
          </a:p>
          <a:p>
            <a:r>
              <a:rPr lang="en-GB" dirty="0">
                <a:solidFill>
                  <a:srgbClr val="4D2FFF"/>
                </a:solidFill>
              </a:rPr>
              <a:t>-</a:t>
            </a:r>
            <a:r>
              <a:rPr lang="en-GB" dirty="0" err="1">
                <a:solidFill>
                  <a:srgbClr val="4D2FFF"/>
                </a:solidFill>
              </a:rPr>
              <a:t>NoExit</a:t>
            </a:r>
            <a:r>
              <a:rPr lang="en-GB" dirty="0">
                <a:solidFill>
                  <a:srgbClr val="4D2FFF"/>
                </a:solidFill>
              </a:rPr>
              <a:t> </a:t>
            </a:r>
            <a:r>
              <a:rPr lang="en-GB" b="1" dirty="0"/>
              <a:t>= </a:t>
            </a:r>
            <a:r>
              <a:rPr lang="en-GB" dirty="0"/>
              <a:t>This tells PowerShell not to</a:t>
            </a:r>
            <a:r>
              <a:rPr lang="en-GB" b="1" dirty="0"/>
              <a:t> close the window after running the command. Otherwise</a:t>
            </a:r>
            <a:r>
              <a:rPr lang="en-GB" dirty="0"/>
              <a:t>, PS7 would run the command and then close.</a:t>
            </a:r>
          </a:p>
          <a:p>
            <a:r>
              <a:rPr lang="en-GB" dirty="0">
                <a:solidFill>
                  <a:srgbClr val="4D2FFF"/>
                </a:solidFill>
              </a:rPr>
              <a:t>-Command "Set-Location '$</a:t>
            </a:r>
            <a:r>
              <a:rPr lang="en-GB" dirty="0" err="1">
                <a:solidFill>
                  <a:srgbClr val="4D2FFF"/>
                </a:solidFill>
              </a:rPr>
              <a:t>pwd</a:t>
            </a:r>
            <a:r>
              <a:rPr lang="en-GB" dirty="0">
                <a:solidFill>
                  <a:srgbClr val="4D2FFF"/>
                </a:solidFill>
              </a:rPr>
              <a:t>'" </a:t>
            </a:r>
            <a:r>
              <a:rPr lang="en-GB" dirty="0"/>
              <a:t>=</a:t>
            </a:r>
            <a:r>
              <a:rPr lang="en-GB" b="1" dirty="0"/>
              <a:t> </a:t>
            </a:r>
            <a:r>
              <a:rPr lang="en-GB" dirty="0"/>
              <a:t>This instructs pwsh.exe to run a command when it opens, in this case the </a:t>
            </a:r>
            <a:r>
              <a:rPr lang="en-GB" b="1" dirty="0"/>
              <a:t>Set-Location </a:t>
            </a:r>
            <a:r>
              <a:rPr lang="en-GB" dirty="0"/>
              <a:t>command to change the directory in PS7 to the </a:t>
            </a:r>
            <a:r>
              <a:rPr lang="en-GB" b="1" dirty="0"/>
              <a:t>'$</a:t>
            </a:r>
            <a:r>
              <a:rPr lang="en-GB" b="1" dirty="0" err="1"/>
              <a:t>pwd</a:t>
            </a:r>
            <a:r>
              <a:rPr lang="en-GB" b="1" dirty="0"/>
              <a:t>'</a:t>
            </a:r>
            <a:r>
              <a:rPr lang="en-GB" dirty="0"/>
              <a:t> current working directory of the shell we ran the command from.</a:t>
            </a:r>
          </a:p>
          <a:p>
            <a:pPr marL="0" indent="0">
              <a:lnSpc>
                <a:spcPct val="100000"/>
              </a:lnSpc>
              <a:spcBef>
                <a:spcPts val="0"/>
              </a:spcBef>
              <a:spcAft>
                <a:spcPts val="300"/>
              </a:spcAft>
              <a:buNone/>
            </a:pPr>
            <a:endParaRPr lang="en-US" sz="1600" dirty="0"/>
          </a:p>
        </p:txBody>
      </p:sp>
    </p:spTree>
    <p:extLst>
      <p:ext uri="{BB962C8B-B14F-4D97-AF65-F5344CB8AC3E}">
        <p14:creationId xmlns:p14="http://schemas.microsoft.com/office/powerpoint/2010/main" val="82676309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E31C56-3C56-EF56-D21F-CBF772D611B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C4B5505-BF62-41AB-35CD-3008D72EC1D4}"/>
              </a:ext>
            </a:extLst>
          </p:cNvPr>
          <p:cNvSpPr>
            <a:spLocks noGrp="1"/>
          </p:cNvSpPr>
          <p:nvPr>
            <p:ph type="title"/>
          </p:nvPr>
        </p:nvSpPr>
        <p:spPr>
          <a:xfrm>
            <a:off x="0" y="18255"/>
            <a:ext cx="12192000" cy="1098511"/>
          </a:xfrm>
          <a:solidFill>
            <a:srgbClr val="002060"/>
          </a:solidFill>
        </p:spPr>
        <p:txBody>
          <a:bodyPr>
            <a:normAutofit/>
          </a:bodyPr>
          <a:lstStyle/>
          <a:p>
            <a:r>
              <a:rPr lang="en-GB" sz="6000" dirty="0">
                <a:solidFill>
                  <a:schemeClr val="bg1"/>
                </a:solidFill>
              </a:rPr>
              <a:t>Bg. </a:t>
            </a:r>
            <a:r>
              <a:rPr lang="en-GB" sz="5400" dirty="0">
                <a:solidFill>
                  <a:schemeClr val="bg1"/>
                </a:solidFill>
              </a:rPr>
              <a:t>PowerShell ISE</a:t>
            </a:r>
          </a:p>
        </p:txBody>
      </p:sp>
      <p:sp>
        <p:nvSpPr>
          <p:cNvPr id="3" name="Content Placeholder 2">
            <a:extLst>
              <a:ext uri="{FF2B5EF4-FFF2-40B4-BE49-F238E27FC236}">
                <a16:creationId xmlns:a16="http://schemas.microsoft.com/office/drawing/2014/main" id="{AE744971-304F-16AB-BBA9-347FE9ECC0C8}"/>
              </a:ext>
            </a:extLst>
          </p:cNvPr>
          <p:cNvSpPr>
            <a:spLocks noGrp="1"/>
          </p:cNvSpPr>
          <p:nvPr>
            <p:ph idx="1"/>
          </p:nvPr>
        </p:nvSpPr>
        <p:spPr>
          <a:xfrm>
            <a:off x="313544" y="1181048"/>
            <a:ext cx="11671092" cy="5676952"/>
          </a:xfrm>
        </p:spPr>
        <p:txBody>
          <a:bodyPr>
            <a:normAutofit/>
          </a:bodyPr>
          <a:lstStyle/>
          <a:p>
            <a:r>
              <a:rPr lang="en-US" sz="2600" b="1" dirty="0"/>
              <a:t>The Windows PowerShell Integrated Scripting Environment (ISE) </a:t>
            </a:r>
            <a:r>
              <a:rPr lang="en-US" sz="2600" dirty="0"/>
              <a:t>is a PS script editor for </a:t>
            </a:r>
            <a:r>
              <a:rPr lang="en-US" sz="2600" b="1" dirty="0"/>
              <a:t>Windows PowerShell</a:t>
            </a:r>
            <a:r>
              <a:rPr lang="en-US" sz="2600" dirty="0"/>
              <a:t>. </a:t>
            </a:r>
          </a:p>
          <a:p>
            <a:r>
              <a:rPr lang="en-US" sz="2600" dirty="0"/>
              <a:t>In the ISE, you can run commands and write, test, and debug scripts.</a:t>
            </a:r>
          </a:p>
          <a:p>
            <a:r>
              <a:rPr lang="en-US" sz="2600" dirty="0"/>
              <a:t>It is no longer in active feature development.</a:t>
            </a:r>
          </a:p>
          <a:p>
            <a:r>
              <a:rPr lang="en-US" sz="2600" dirty="0"/>
              <a:t>It is not being further developed, although it continues to be supported for security fixes. </a:t>
            </a:r>
          </a:p>
          <a:p>
            <a:r>
              <a:rPr lang="en-US" sz="2600" dirty="0"/>
              <a:t>Although Microsoft have no plans to remove it from Windows, they have no plans to develop it further. VSC is it’s recommended alternative editor.</a:t>
            </a:r>
          </a:p>
          <a:p>
            <a:r>
              <a:rPr lang="en-US" sz="2600" dirty="0"/>
              <a:t>Home: </a:t>
            </a:r>
            <a:r>
              <a:rPr lang="en-US" sz="2600" dirty="0">
                <a:hlinkClick r:id="rId2"/>
              </a:rPr>
              <a:t>Windows PowerShell ISE - Microsoft Learn</a:t>
            </a:r>
            <a:endParaRPr lang="en-US" sz="2600" dirty="0"/>
          </a:p>
          <a:p>
            <a:r>
              <a:rPr lang="en-US" sz="2600" dirty="0"/>
              <a:t>Overview: </a:t>
            </a:r>
            <a:r>
              <a:rPr lang="en-US" sz="2600" dirty="0">
                <a:hlinkClick r:id="rId3"/>
              </a:rPr>
              <a:t>What is Windows PowerShell ISE (Integrated Scripting Environment)?</a:t>
            </a:r>
            <a:endParaRPr lang="en-US" sz="2600" dirty="0"/>
          </a:p>
        </p:txBody>
      </p:sp>
    </p:spTree>
    <p:extLst>
      <p:ext uri="{BB962C8B-B14F-4D97-AF65-F5344CB8AC3E}">
        <p14:creationId xmlns:p14="http://schemas.microsoft.com/office/powerpoint/2010/main" val="88246448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B83154-819D-EF3E-774B-BFAD27BC46E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709D7EA-8DF4-B17D-EC27-B25DF4F4AA36}"/>
              </a:ext>
            </a:extLst>
          </p:cNvPr>
          <p:cNvSpPr>
            <a:spLocks noGrp="1"/>
          </p:cNvSpPr>
          <p:nvPr>
            <p:ph type="title"/>
          </p:nvPr>
        </p:nvSpPr>
        <p:spPr>
          <a:xfrm>
            <a:off x="0" y="18255"/>
            <a:ext cx="12192000" cy="1098511"/>
          </a:xfrm>
          <a:solidFill>
            <a:srgbClr val="002060"/>
          </a:solidFill>
        </p:spPr>
        <p:txBody>
          <a:bodyPr>
            <a:normAutofit/>
          </a:bodyPr>
          <a:lstStyle/>
          <a:p>
            <a:r>
              <a:rPr lang="en-GB" sz="5400" dirty="0">
                <a:solidFill>
                  <a:schemeClr val="bg1"/>
                </a:solidFill>
              </a:rPr>
              <a:t>Bg. </a:t>
            </a:r>
            <a:r>
              <a:rPr lang="en-GB" sz="4800" dirty="0">
                <a:solidFill>
                  <a:schemeClr val="bg1"/>
                </a:solidFill>
              </a:rPr>
              <a:t>PowerShell Scripting in Nano</a:t>
            </a:r>
          </a:p>
        </p:txBody>
      </p:sp>
      <p:sp>
        <p:nvSpPr>
          <p:cNvPr id="3" name="Content Placeholder 2">
            <a:extLst>
              <a:ext uri="{FF2B5EF4-FFF2-40B4-BE49-F238E27FC236}">
                <a16:creationId xmlns:a16="http://schemas.microsoft.com/office/drawing/2014/main" id="{45FF68C5-4903-417F-E7C6-7CCF1B0FE991}"/>
              </a:ext>
            </a:extLst>
          </p:cNvPr>
          <p:cNvSpPr>
            <a:spLocks noGrp="1"/>
          </p:cNvSpPr>
          <p:nvPr>
            <p:ph idx="1"/>
          </p:nvPr>
        </p:nvSpPr>
        <p:spPr>
          <a:xfrm>
            <a:off x="313544" y="1181048"/>
            <a:ext cx="11671092" cy="5676952"/>
          </a:xfrm>
        </p:spPr>
        <p:txBody>
          <a:bodyPr>
            <a:normAutofit/>
          </a:bodyPr>
          <a:lstStyle/>
          <a:p>
            <a:r>
              <a:rPr lang="en-US" sz="3000" dirty="0"/>
              <a:t>PowerShell does not include a built-in text editor such as </a:t>
            </a:r>
            <a:r>
              <a:rPr lang="en-US" sz="3000" b="1" dirty="0"/>
              <a:t>nano</a:t>
            </a:r>
            <a:r>
              <a:rPr lang="en-US" sz="3000" dirty="0"/>
              <a:t>. </a:t>
            </a:r>
          </a:p>
          <a:p>
            <a:r>
              <a:rPr lang="en-US" sz="3000" dirty="0"/>
              <a:t>However with WSL activated in Windows we can </a:t>
            </a:r>
            <a:r>
              <a:rPr lang="en-US" sz="3000" b="1" dirty="0"/>
              <a:t>use Linux text editors </a:t>
            </a:r>
            <a:r>
              <a:rPr lang="en-US" sz="3000" dirty="0"/>
              <a:t>such as nano within PowerShell to create our PowerShell .ps1 script files e.g.</a:t>
            </a:r>
          </a:p>
          <a:p>
            <a:pPr marL="742950" indent="-742950">
              <a:buFont typeface="+mj-lt"/>
              <a:buAutoNum type="arabicPeriod"/>
            </a:pPr>
            <a:r>
              <a:rPr lang="en-US" sz="3000" dirty="0"/>
              <a:t>Create a new file: </a:t>
            </a:r>
            <a:r>
              <a:rPr lang="en-US" sz="3000" dirty="0" err="1"/>
              <a:t>wsl</a:t>
            </a:r>
            <a:r>
              <a:rPr lang="en-US" sz="3000" dirty="0"/>
              <a:t> nano hw.ps1</a:t>
            </a:r>
          </a:p>
          <a:p>
            <a:pPr marL="742950" indent="-742950">
              <a:buFont typeface="+mj-lt"/>
              <a:buAutoNum type="arabicPeriod"/>
            </a:pPr>
            <a:r>
              <a:rPr lang="en-US" sz="3000" dirty="0"/>
              <a:t>Enter your code:</a:t>
            </a:r>
          </a:p>
          <a:p>
            <a:pPr marL="0" indent="0">
              <a:buNone/>
            </a:pPr>
            <a:r>
              <a:rPr lang="en-US" sz="3000" dirty="0"/>
              <a:t>	</a:t>
            </a:r>
            <a:r>
              <a:rPr lang="en-GB" sz="3000" dirty="0">
                <a:solidFill>
                  <a:srgbClr val="4D2FFF"/>
                </a:solidFill>
              </a:rPr>
              <a:t>echo “ “</a:t>
            </a:r>
            <a:br>
              <a:rPr lang="en-GB" sz="3000" dirty="0">
                <a:solidFill>
                  <a:srgbClr val="4D2FFF"/>
                </a:solidFill>
              </a:rPr>
            </a:br>
            <a:r>
              <a:rPr lang="en-GB" sz="3000" dirty="0">
                <a:solidFill>
                  <a:srgbClr val="4D2FFF"/>
                </a:solidFill>
              </a:rPr>
              <a:t>	Write-Host "Hello World" </a:t>
            </a:r>
            <a:br>
              <a:rPr lang="en-GB" sz="3000" dirty="0">
                <a:solidFill>
                  <a:srgbClr val="4D2FFF"/>
                </a:solidFill>
              </a:rPr>
            </a:br>
            <a:r>
              <a:rPr lang="en-GB" sz="3000" dirty="0">
                <a:solidFill>
                  <a:srgbClr val="4D2FFF"/>
                </a:solidFill>
              </a:rPr>
              <a:t>	echo “ “</a:t>
            </a:r>
          </a:p>
          <a:p>
            <a:r>
              <a:rPr lang="en-US" sz="3000" dirty="0"/>
              <a:t>However with no built-in syntax highlighting for PS (although it can be configured to do it) and a lack of many other features it is not the best environment for PS coding.</a:t>
            </a:r>
          </a:p>
          <a:p>
            <a:endParaRPr lang="en-US" sz="4500" dirty="0">
              <a:highlight>
                <a:srgbClr val="FFFF00"/>
              </a:highlight>
            </a:endParaRPr>
          </a:p>
        </p:txBody>
      </p:sp>
    </p:spTree>
    <p:extLst>
      <p:ext uri="{BB962C8B-B14F-4D97-AF65-F5344CB8AC3E}">
        <p14:creationId xmlns:p14="http://schemas.microsoft.com/office/powerpoint/2010/main" val="184252623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2761A-2ED9-D750-B746-E8CCB7CA635E}"/>
              </a:ext>
            </a:extLst>
          </p:cNvPr>
          <p:cNvSpPr>
            <a:spLocks noGrp="1"/>
          </p:cNvSpPr>
          <p:nvPr>
            <p:ph type="title"/>
          </p:nvPr>
        </p:nvSpPr>
        <p:spPr>
          <a:xfrm>
            <a:off x="-1" y="1"/>
            <a:ext cx="12258675" cy="1157288"/>
          </a:xfrm>
          <a:solidFill>
            <a:srgbClr val="002060"/>
          </a:solidFill>
        </p:spPr>
        <p:txBody>
          <a:bodyPr/>
          <a:lstStyle/>
          <a:p>
            <a:r>
              <a:rPr lang="en-GB" sz="6600" b="1" dirty="0">
                <a:solidFill>
                  <a:schemeClr val="bg1"/>
                </a:solidFill>
              </a:rPr>
              <a:t> Bg. </a:t>
            </a:r>
            <a:r>
              <a:rPr lang="en-GB" dirty="0">
                <a:solidFill>
                  <a:schemeClr val="bg1"/>
                </a:solidFill>
              </a:rPr>
              <a:t>Start-Sleep cmdlet to pause the Terminal</a:t>
            </a:r>
          </a:p>
        </p:txBody>
      </p:sp>
      <p:pic>
        <p:nvPicPr>
          <p:cNvPr id="5" name="Picture 4">
            <a:extLst>
              <a:ext uri="{FF2B5EF4-FFF2-40B4-BE49-F238E27FC236}">
                <a16:creationId xmlns:a16="http://schemas.microsoft.com/office/drawing/2014/main" id="{4B5784F1-EBED-617F-16DB-9439EF98F066}"/>
              </a:ext>
            </a:extLst>
          </p:cNvPr>
          <p:cNvPicPr>
            <a:picLocks noChangeAspect="1"/>
          </p:cNvPicPr>
          <p:nvPr/>
        </p:nvPicPr>
        <p:blipFill>
          <a:blip r:embed="rId2"/>
          <a:stretch>
            <a:fillRect/>
          </a:stretch>
        </p:blipFill>
        <p:spPr>
          <a:xfrm>
            <a:off x="4978239" y="1483520"/>
            <a:ext cx="7213761" cy="4067173"/>
          </a:xfrm>
          <a:prstGeom prst="rect">
            <a:avLst/>
          </a:prstGeom>
        </p:spPr>
      </p:pic>
      <p:sp>
        <p:nvSpPr>
          <p:cNvPr id="7" name="TextBox 6">
            <a:extLst>
              <a:ext uri="{FF2B5EF4-FFF2-40B4-BE49-F238E27FC236}">
                <a16:creationId xmlns:a16="http://schemas.microsoft.com/office/drawing/2014/main" id="{73B10DF2-028D-D540-F814-514BFCB47533}"/>
              </a:ext>
            </a:extLst>
          </p:cNvPr>
          <p:cNvSpPr txBox="1"/>
          <p:nvPr/>
        </p:nvSpPr>
        <p:spPr>
          <a:xfrm>
            <a:off x="116682" y="1483520"/>
            <a:ext cx="4669631" cy="3970318"/>
          </a:xfrm>
          <a:prstGeom prst="rect">
            <a:avLst/>
          </a:prstGeom>
          <a:noFill/>
        </p:spPr>
        <p:txBody>
          <a:bodyPr wrap="square">
            <a:spAutoFit/>
          </a:bodyPr>
          <a:lstStyle/>
          <a:p>
            <a:pPr marL="342900" indent="-342900">
              <a:buFont typeface="Arial" panose="020B0604020202020204" pitchFamily="34" charset="0"/>
              <a:buChar char="•"/>
            </a:pPr>
            <a:r>
              <a:rPr lang="en-GB" sz="2800" dirty="0"/>
              <a:t>The </a:t>
            </a:r>
            <a:r>
              <a:rPr lang="en-GB" sz="2800" b="1" dirty="0"/>
              <a:t>Start-Sleep</a:t>
            </a:r>
            <a:r>
              <a:rPr lang="en-GB" sz="2800" dirty="0"/>
              <a:t> </a:t>
            </a:r>
            <a:r>
              <a:rPr lang="en-GB" sz="2800" dirty="0" err="1"/>
              <a:t>cmd</a:t>
            </a:r>
            <a:r>
              <a:rPr lang="en-GB" sz="2800" dirty="0"/>
              <a:t> is used in PS the same way as the Batch pause command.</a:t>
            </a:r>
          </a:p>
          <a:p>
            <a:pPr marL="342900" indent="-342900">
              <a:buFont typeface="Arial" panose="020B0604020202020204" pitchFamily="34" charset="0"/>
              <a:buChar char="•"/>
            </a:pPr>
            <a:r>
              <a:rPr lang="en-GB" sz="2800" dirty="0"/>
              <a:t>In PS we also use the -s seconds option/parameter to create and set a timer to hold the Terminal open for a set length of time before it automatically closes.</a:t>
            </a:r>
          </a:p>
        </p:txBody>
      </p:sp>
    </p:spTree>
    <p:extLst>
      <p:ext uri="{BB962C8B-B14F-4D97-AF65-F5344CB8AC3E}">
        <p14:creationId xmlns:p14="http://schemas.microsoft.com/office/powerpoint/2010/main" val="404135210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365343" y="313569"/>
            <a:ext cx="9895951" cy="1033669"/>
          </a:xfrm>
        </p:spPr>
        <p:txBody>
          <a:bodyPr>
            <a:normAutofit/>
          </a:bodyPr>
          <a:lstStyle/>
          <a:p>
            <a:r>
              <a:rPr lang="en-GB" sz="4800" b="1" dirty="0">
                <a:highlight>
                  <a:srgbClr val="FFFF00"/>
                </a:highlight>
              </a:rPr>
              <a:t>Show:</a:t>
            </a:r>
            <a:r>
              <a:rPr lang="en-GB" sz="4800" b="1" dirty="0"/>
              <a:t> </a:t>
            </a:r>
            <a:r>
              <a:rPr lang="en-GB" sz="4800" b="1" dirty="0">
                <a:solidFill>
                  <a:schemeClr val="bg1"/>
                </a:solidFill>
              </a:rPr>
              <a:t>PowerShell </a:t>
            </a:r>
            <a:r>
              <a:rPr lang="en-US" sz="4800" b="1" dirty="0">
                <a:solidFill>
                  <a:schemeClr val="bg1"/>
                </a:solidFill>
              </a:rPr>
              <a:t>Execution modes</a:t>
            </a:r>
            <a:endParaRPr lang="en-GB" sz="4800" b="1" dirty="0">
              <a:solidFill>
                <a:schemeClr val="bg1"/>
              </a:solidFill>
            </a:endParaRPr>
          </a:p>
        </p:txBody>
      </p:sp>
      <p:sp>
        <p:nvSpPr>
          <p:cNvPr id="9" name="Content Placeholder 2">
            <a:extLst>
              <a:ext uri="{FF2B5EF4-FFF2-40B4-BE49-F238E27FC236}">
                <a16:creationId xmlns:a16="http://schemas.microsoft.com/office/drawing/2014/main" id="{C6F0307B-6A4C-4978-8778-1B2AFBCDE537}"/>
              </a:ext>
            </a:extLst>
          </p:cNvPr>
          <p:cNvSpPr>
            <a:spLocks noGrp="1"/>
          </p:cNvSpPr>
          <p:nvPr>
            <p:ph idx="1"/>
          </p:nvPr>
        </p:nvSpPr>
        <p:spPr>
          <a:xfrm>
            <a:off x="253522" y="1720646"/>
            <a:ext cx="11479128" cy="4919437"/>
          </a:xfrm>
        </p:spPr>
        <p:txBody>
          <a:bodyPr>
            <a:normAutofit/>
          </a:bodyPr>
          <a:lstStyle/>
          <a:p>
            <a:r>
              <a:rPr lang="en-US" b="1" dirty="0"/>
              <a:t>To run and execute a PS script </a:t>
            </a:r>
            <a:r>
              <a:rPr lang="en-US" dirty="0"/>
              <a:t>in PS</a:t>
            </a:r>
            <a:r>
              <a:rPr lang="en-US" b="1" dirty="0"/>
              <a:t>, </a:t>
            </a:r>
            <a:r>
              <a:rPr lang="en-US" dirty="0"/>
              <a:t>we need the </a:t>
            </a:r>
            <a:r>
              <a:rPr lang="en-US" i="0" dirty="0">
                <a:solidFill>
                  <a:srgbClr val="222222"/>
                </a:solidFill>
                <a:effectLst/>
              </a:rPr>
              <a:t>execution</a:t>
            </a:r>
            <a:r>
              <a:rPr lang="en-US" b="1" i="0" dirty="0">
                <a:solidFill>
                  <a:srgbClr val="222222"/>
                </a:solidFill>
                <a:effectLst/>
              </a:rPr>
              <a:t> </a:t>
            </a:r>
            <a:r>
              <a:rPr lang="en-US" dirty="0"/>
              <a:t>policy to be either </a:t>
            </a:r>
            <a:r>
              <a:rPr lang="en-US" b="1" i="0" dirty="0" err="1">
                <a:solidFill>
                  <a:srgbClr val="222222"/>
                </a:solidFill>
                <a:effectLst/>
                <a:highlight>
                  <a:srgbClr val="FFFF00"/>
                </a:highlight>
              </a:rPr>
              <a:t>RemoteSigned</a:t>
            </a:r>
            <a:r>
              <a:rPr lang="en-US" b="1" i="0" dirty="0">
                <a:solidFill>
                  <a:srgbClr val="222222"/>
                </a:solidFill>
                <a:effectLst/>
                <a:highlight>
                  <a:srgbClr val="FFFF00"/>
                </a:highlight>
              </a:rPr>
              <a:t> or </a:t>
            </a:r>
            <a:r>
              <a:rPr lang="en-US" b="1" dirty="0">
                <a:highlight>
                  <a:srgbClr val="FFFF00"/>
                </a:highlight>
              </a:rPr>
              <a:t>Unrestricted</a:t>
            </a:r>
            <a:r>
              <a:rPr lang="en-US" dirty="0"/>
              <a:t>.</a:t>
            </a:r>
          </a:p>
          <a:p>
            <a:r>
              <a:rPr lang="en-US" dirty="0">
                <a:solidFill>
                  <a:srgbClr val="222222"/>
                </a:solidFill>
              </a:rPr>
              <a:t>Whichever device/VM you are using, to see the current default policy, we use the </a:t>
            </a:r>
            <a:r>
              <a:rPr lang="en-US" b="1" dirty="0">
                <a:solidFill>
                  <a:srgbClr val="222222"/>
                </a:solidFill>
              </a:rPr>
              <a:t>Get-</a:t>
            </a:r>
            <a:r>
              <a:rPr lang="en-US" b="1" dirty="0" err="1">
                <a:solidFill>
                  <a:srgbClr val="222222"/>
                </a:solidFill>
              </a:rPr>
              <a:t>ExecutionPolicy</a:t>
            </a:r>
            <a:r>
              <a:rPr lang="en-US" dirty="0">
                <a:solidFill>
                  <a:srgbClr val="222222"/>
                </a:solidFill>
              </a:rPr>
              <a:t> command.</a:t>
            </a:r>
          </a:p>
          <a:p>
            <a:r>
              <a:rPr lang="en-US" b="1" i="0" dirty="0">
                <a:solidFill>
                  <a:srgbClr val="222222"/>
                </a:solidFill>
                <a:effectLst/>
                <a:highlight>
                  <a:srgbClr val="FFFF00"/>
                </a:highlight>
              </a:rPr>
              <a:t>Open PowerShell</a:t>
            </a:r>
            <a:r>
              <a:rPr lang="en-US" b="0" i="0" dirty="0">
                <a:solidFill>
                  <a:srgbClr val="222222"/>
                </a:solidFill>
                <a:effectLst/>
                <a:highlight>
                  <a:srgbClr val="FFFF00"/>
                </a:highlight>
              </a:rPr>
              <a:t>: </a:t>
            </a:r>
            <a:r>
              <a:rPr lang="en-US" b="0" i="0" dirty="0">
                <a:solidFill>
                  <a:srgbClr val="222222"/>
                </a:solidFill>
                <a:effectLst/>
              </a:rPr>
              <a:t>Type the following command in PowerShell:</a:t>
            </a:r>
            <a:endParaRPr lang="en-US" dirty="0">
              <a:solidFill>
                <a:srgbClr val="222222"/>
              </a:solidFill>
            </a:endParaRPr>
          </a:p>
          <a:p>
            <a:pPr marL="0" indent="0" algn="ctr">
              <a:buNone/>
            </a:pPr>
            <a:r>
              <a:rPr lang="en-US" sz="3200" dirty="0">
                <a:solidFill>
                  <a:srgbClr val="0563C1"/>
                </a:solidFill>
                <a:highlight>
                  <a:srgbClr val="FFFF00"/>
                </a:highlight>
              </a:rPr>
              <a:t>Get-</a:t>
            </a:r>
            <a:r>
              <a:rPr lang="en-US" sz="3200" dirty="0" err="1">
                <a:solidFill>
                  <a:srgbClr val="0563C1"/>
                </a:solidFill>
                <a:highlight>
                  <a:srgbClr val="FFFF00"/>
                </a:highlight>
              </a:rPr>
              <a:t>ExecutionPolicy</a:t>
            </a:r>
            <a:endParaRPr lang="en-US" sz="3200" dirty="0">
              <a:solidFill>
                <a:srgbClr val="0563C1"/>
              </a:solidFill>
              <a:highlight>
                <a:srgbClr val="FFFF00"/>
              </a:highlight>
            </a:endParaRPr>
          </a:p>
          <a:p>
            <a:r>
              <a:rPr lang="en-US" sz="3000" b="0" i="0" dirty="0">
                <a:solidFill>
                  <a:srgbClr val="222222"/>
                </a:solidFill>
                <a:effectLst/>
                <a:latin typeface="Source Sans Pro" panose="020B0503030403020204" pitchFamily="34" charset="0"/>
              </a:rPr>
              <a:t>If the execution policy is set to ‘</a:t>
            </a:r>
            <a:r>
              <a:rPr lang="en-US" sz="3000" b="1" i="0" dirty="0">
                <a:solidFill>
                  <a:srgbClr val="222222"/>
                </a:solidFill>
                <a:effectLst/>
                <a:latin typeface="Source Sans Pro" panose="020B0503030403020204" pitchFamily="34" charset="0"/>
              </a:rPr>
              <a:t>Restricted</a:t>
            </a:r>
            <a:r>
              <a:rPr lang="en-US" sz="3000" b="0" i="0" dirty="0">
                <a:solidFill>
                  <a:srgbClr val="222222"/>
                </a:solidFill>
                <a:effectLst/>
                <a:latin typeface="Source Sans Pro" panose="020B0503030403020204" pitchFamily="34" charset="0"/>
              </a:rPr>
              <a:t>’</a:t>
            </a:r>
            <a:r>
              <a:rPr lang="en-US" sz="3000" dirty="0">
                <a:solidFill>
                  <a:srgbClr val="222222"/>
                </a:solidFill>
                <a:latin typeface="Source Sans Pro" panose="020B0503030403020204" pitchFamily="34" charset="0"/>
              </a:rPr>
              <a:t>, </a:t>
            </a:r>
            <a:r>
              <a:rPr lang="en-US" sz="3000" b="0" i="0" dirty="0">
                <a:solidFill>
                  <a:srgbClr val="222222"/>
                </a:solidFill>
                <a:effectLst/>
                <a:latin typeface="Source Sans Pro" panose="020B0503030403020204" pitchFamily="34" charset="0"/>
              </a:rPr>
              <a:t>change the Execution Policy using the following command:</a:t>
            </a:r>
            <a:r>
              <a:rPr lang="en-US" sz="3000" dirty="0">
                <a:solidFill>
                  <a:srgbClr val="222222"/>
                </a:solidFill>
                <a:latin typeface="Source Sans Pro" panose="020B0503030403020204" pitchFamily="34" charset="0"/>
              </a:rPr>
              <a:t> </a:t>
            </a:r>
          </a:p>
          <a:p>
            <a:pPr marL="0" indent="0" algn="ctr">
              <a:buNone/>
            </a:pPr>
            <a:r>
              <a:rPr lang="en-US" sz="3200" i="0" dirty="0">
                <a:solidFill>
                  <a:srgbClr val="0563C1"/>
                </a:solidFill>
                <a:effectLst/>
                <a:highlight>
                  <a:srgbClr val="FFFF00"/>
                </a:highlight>
              </a:rPr>
              <a:t>Set-</a:t>
            </a:r>
            <a:r>
              <a:rPr lang="en-US" sz="3200" dirty="0" err="1">
                <a:solidFill>
                  <a:srgbClr val="0563C1"/>
                </a:solidFill>
                <a:highlight>
                  <a:srgbClr val="FFFF00"/>
                </a:highlight>
              </a:rPr>
              <a:t>E</a:t>
            </a:r>
            <a:r>
              <a:rPr lang="en-US" sz="3200" i="0" dirty="0" err="1">
                <a:solidFill>
                  <a:srgbClr val="0563C1"/>
                </a:solidFill>
                <a:effectLst/>
                <a:highlight>
                  <a:srgbClr val="FFFF00"/>
                </a:highlight>
              </a:rPr>
              <a:t>xecutionPolicy</a:t>
            </a:r>
            <a:r>
              <a:rPr lang="en-US" sz="3200" i="0" dirty="0">
                <a:solidFill>
                  <a:srgbClr val="0563C1"/>
                </a:solidFill>
                <a:effectLst/>
                <a:highlight>
                  <a:srgbClr val="FFFF00"/>
                </a:highlight>
              </a:rPr>
              <a:t> </a:t>
            </a:r>
            <a:r>
              <a:rPr lang="en-US" sz="3200" i="0" dirty="0" err="1">
                <a:solidFill>
                  <a:srgbClr val="0563C1"/>
                </a:solidFill>
                <a:effectLst/>
                <a:highlight>
                  <a:srgbClr val="FFFF00"/>
                </a:highlight>
              </a:rPr>
              <a:t>RemoteSigned</a:t>
            </a:r>
            <a:endParaRPr lang="en-US" sz="3200" i="0" dirty="0">
              <a:solidFill>
                <a:srgbClr val="0563C1"/>
              </a:solidFill>
              <a:effectLst/>
              <a:highlight>
                <a:srgbClr val="FFFF00"/>
              </a:highlight>
            </a:endParaRPr>
          </a:p>
          <a:p>
            <a:r>
              <a:rPr lang="en-US" b="0" i="0" dirty="0">
                <a:solidFill>
                  <a:srgbClr val="222222"/>
                </a:solidFill>
                <a:effectLst/>
                <a:latin typeface="Source Sans Pro" panose="020B0503030403020204" pitchFamily="34" charset="0"/>
              </a:rPr>
              <a:t>Enter </a:t>
            </a:r>
            <a:r>
              <a:rPr lang="en-US" b="1" i="0" dirty="0">
                <a:solidFill>
                  <a:srgbClr val="222222"/>
                </a:solidFill>
                <a:effectLst/>
                <a:latin typeface="Source Sans Pro" panose="020B0503030403020204" pitchFamily="34" charset="0"/>
              </a:rPr>
              <a:t>Y</a:t>
            </a:r>
            <a:r>
              <a:rPr lang="en-US" b="0" i="0" dirty="0">
                <a:solidFill>
                  <a:srgbClr val="222222"/>
                </a:solidFill>
                <a:effectLst/>
                <a:latin typeface="Source Sans Pro" panose="020B0503030403020204" pitchFamily="34" charset="0"/>
              </a:rPr>
              <a:t> in the prompt.</a:t>
            </a:r>
          </a:p>
        </p:txBody>
      </p:sp>
    </p:spTree>
    <p:extLst>
      <p:ext uri="{BB962C8B-B14F-4D97-AF65-F5344CB8AC3E}">
        <p14:creationId xmlns:p14="http://schemas.microsoft.com/office/powerpoint/2010/main" val="119188937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1A1E90AD-283E-D8BC-D47C-93AA36AED74C}"/>
              </a:ext>
            </a:extLst>
          </p:cNvPr>
          <p:cNvSpPr>
            <a:spLocks noGrp="1"/>
          </p:cNvSpPr>
          <p:nvPr>
            <p:ph type="title"/>
          </p:nvPr>
        </p:nvSpPr>
        <p:spPr>
          <a:xfrm>
            <a:off x="0" y="0"/>
            <a:ext cx="12192000" cy="1033669"/>
          </a:xfrm>
          <a:solidFill>
            <a:srgbClr val="002060"/>
          </a:solidFill>
        </p:spPr>
        <p:txBody>
          <a:bodyPr>
            <a:normAutofit/>
          </a:bodyPr>
          <a:lstStyle/>
          <a:p>
            <a:r>
              <a:rPr lang="en-GB" sz="6000" b="1" dirty="0">
                <a:solidFill>
                  <a:schemeClr val="bg1"/>
                </a:solidFill>
              </a:rPr>
              <a:t>Bg. </a:t>
            </a:r>
            <a:r>
              <a:rPr lang="en-GB" sz="4800" b="1" dirty="0">
                <a:solidFill>
                  <a:schemeClr val="bg1"/>
                </a:solidFill>
              </a:rPr>
              <a:t>PowerShell </a:t>
            </a:r>
            <a:r>
              <a:rPr lang="en-US" sz="4800" b="1" dirty="0">
                <a:solidFill>
                  <a:schemeClr val="bg1"/>
                </a:solidFill>
              </a:rPr>
              <a:t>Execution policy: OS Setting</a:t>
            </a:r>
            <a:endParaRPr lang="en-GB" sz="4800" b="1" dirty="0">
              <a:solidFill>
                <a:schemeClr val="bg1"/>
              </a:solidFill>
            </a:endParaRPr>
          </a:p>
        </p:txBody>
      </p:sp>
      <p:sp>
        <p:nvSpPr>
          <p:cNvPr id="9" name="Content Placeholder 2">
            <a:extLst>
              <a:ext uri="{FF2B5EF4-FFF2-40B4-BE49-F238E27FC236}">
                <a16:creationId xmlns:a16="http://schemas.microsoft.com/office/drawing/2014/main" id="{4CD02D15-A334-A5D9-127D-31306B5BFF02}"/>
              </a:ext>
            </a:extLst>
          </p:cNvPr>
          <p:cNvSpPr>
            <a:spLocks noGrp="1"/>
          </p:cNvSpPr>
          <p:nvPr>
            <p:ph idx="1"/>
          </p:nvPr>
        </p:nvSpPr>
        <p:spPr>
          <a:xfrm>
            <a:off x="0" y="1149146"/>
            <a:ext cx="11479128" cy="4919437"/>
          </a:xfrm>
        </p:spPr>
        <p:txBody>
          <a:bodyPr>
            <a:normAutofit/>
          </a:bodyPr>
          <a:lstStyle/>
          <a:p>
            <a:r>
              <a:rPr lang="en-US" b="0" i="0" dirty="0">
                <a:solidFill>
                  <a:srgbClr val="222222"/>
                </a:solidFill>
                <a:effectLst/>
                <a:latin typeface="Source Sans Pro" panose="020B0503030403020204" pitchFamily="34" charset="0"/>
              </a:rPr>
              <a:t>In Windows OS you can set the execution policy to allow local PS scripts to run without signing.  </a:t>
            </a:r>
          </a:p>
          <a:p>
            <a:pPr marL="971550" lvl="1" indent="-514350">
              <a:buFont typeface="+mj-lt"/>
              <a:buAutoNum type="arabicPeriod"/>
            </a:pPr>
            <a:r>
              <a:rPr lang="en-US" sz="2800" dirty="0">
                <a:solidFill>
                  <a:srgbClr val="222222"/>
                </a:solidFill>
                <a:latin typeface="Source Sans Pro" panose="020B0503030403020204" pitchFamily="34" charset="0"/>
              </a:rPr>
              <a:t>Search: </a:t>
            </a:r>
            <a:r>
              <a:rPr lang="en-US" sz="2800" b="1" dirty="0">
                <a:solidFill>
                  <a:srgbClr val="222222"/>
                </a:solidFill>
                <a:latin typeface="Source Sans Pro" panose="020B0503030403020204" pitchFamily="34" charset="0"/>
              </a:rPr>
              <a:t>Settings</a:t>
            </a:r>
          </a:p>
          <a:p>
            <a:pPr marL="971550" lvl="1" indent="-514350">
              <a:buFont typeface="+mj-lt"/>
              <a:buAutoNum type="arabicPeriod"/>
            </a:pPr>
            <a:r>
              <a:rPr lang="en-US" sz="2800" b="0" i="0" dirty="0">
                <a:solidFill>
                  <a:srgbClr val="222222"/>
                </a:solidFill>
                <a:effectLst/>
                <a:latin typeface="Source Sans Pro" panose="020B0503030403020204" pitchFamily="34" charset="0"/>
              </a:rPr>
              <a:t>Select: </a:t>
            </a:r>
            <a:r>
              <a:rPr lang="en-US" sz="2800" b="1" i="0" dirty="0">
                <a:solidFill>
                  <a:srgbClr val="222222"/>
                </a:solidFill>
                <a:effectLst/>
                <a:latin typeface="Source Sans Pro" panose="020B0503030403020204" pitchFamily="34" charset="0"/>
              </a:rPr>
              <a:t>System</a:t>
            </a:r>
          </a:p>
          <a:p>
            <a:pPr marL="971550" lvl="1" indent="-514350">
              <a:buFont typeface="+mj-lt"/>
              <a:buAutoNum type="arabicPeriod"/>
            </a:pPr>
            <a:r>
              <a:rPr lang="en-US" sz="2800" dirty="0">
                <a:solidFill>
                  <a:srgbClr val="222222"/>
                </a:solidFill>
                <a:latin typeface="Source Sans Pro" panose="020B0503030403020204" pitchFamily="34" charset="0"/>
              </a:rPr>
              <a:t>Search: </a:t>
            </a:r>
            <a:r>
              <a:rPr lang="en-US" sz="2800" b="1" dirty="0">
                <a:solidFill>
                  <a:srgbClr val="222222"/>
                </a:solidFill>
                <a:latin typeface="Source Sans Pro" panose="020B0503030403020204" pitchFamily="34" charset="0"/>
              </a:rPr>
              <a:t>Developer settings</a:t>
            </a:r>
          </a:p>
          <a:p>
            <a:pPr lvl="2"/>
            <a:r>
              <a:rPr lang="en-US" sz="2400" b="0" i="0" dirty="0">
                <a:solidFill>
                  <a:srgbClr val="222222"/>
                </a:solidFill>
                <a:effectLst/>
                <a:latin typeface="Source Sans Pro" panose="020B0503030403020204" pitchFamily="34" charset="0"/>
              </a:rPr>
              <a:t>Scroll down:</a:t>
            </a:r>
          </a:p>
        </p:txBody>
      </p:sp>
      <p:pic>
        <p:nvPicPr>
          <p:cNvPr id="5" name="Picture 4">
            <a:extLst>
              <a:ext uri="{FF2B5EF4-FFF2-40B4-BE49-F238E27FC236}">
                <a16:creationId xmlns:a16="http://schemas.microsoft.com/office/drawing/2014/main" id="{E30A2565-CC36-E058-351F-9994BC279DFD}"/>
              </a:ext>
            </a:extLst>
          </p:cNvPr>
          <p:cNvPicPr>
            <a:picLocks noChangeAspect="1"/>
          </p:cNvPicPr>
          <p:nvPr/>
        </p:nvPicPr>
        <p:blipFill>
          <a:blip r:embed="rId2"/>
          <a:stretch>
            <a:fillRect/>
          </a:stretch>
        </p:blipFill>
        <p:spPr>
          <a:xfrm>
            <a:off x="5216966" y="1643062"/>
            <a:ext cx="6897802" cy="5139878"/>
          </a:xfrm>
          <a:prstGeom prst="rect">
            <a:avLst/>
          </a:prstGeom>
        </p:spPr>
      </p:pic>
      <p:sp>
        <p:nvSpPr>
          <p:cNvPr id="6" name="Rectangle 5">
            <a:extLst>
              <a:ext uri="{FF2B5EF4-FFF2-40B4-BE49-F238E27FC236}">
                <a16:creationId xmlns:a16="http://schemas.microsoft.com/office/drawing/2014/main" id="{A97A1503-CAF4-4451-CFD8-337C76204CD1}"/>
              </a:ext>
            </a:extLst>
          </p:cNvPr>
          <p:cNvSpPr/>
          <p:nvPr/>
        </p:nvSpPr>
        <p:spPr>
          <a:xfrm>
            <a:off x="8068181" y="4460393"/>
            <a:ext cx="4046588" cy="2217583"/>
          </a:xfrm>
          <a:prstGeom prst="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8" name="Straight Arrow Connector 7">
            <a:extLst>
              <a:ext uri="{FF2B5EF4-FFF2-40B4-BE49-F238E27FC236}">
                <a16:creationId xmlns:a16="http://schemas.microsoft.com/office/drawing/2014/main" id="{5A6CEB34-AC0B-608D-32C7-C4A5EC032302}"/>
              </a:ext>
            </a:extLst>
          </p:cNvPr>
          <p:cNvCxnSpPr/>
          <p:nvPr/>
        </p:nvCxnSpPr>
        <p:spPr>
          <a:xfrm>
            <a:off x="2943225" y="3429000"/>
            <a:ext cx="4743450" cy="1014412"/>
          </a:xfrm>
          <a:prstGeom prst="straightConnector1">
            <a:avLst/>
          </a:prstGeom>
          <a:ln w="28575">
            <a:solidFill>
              <a:srgbClr val="FF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3589199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59346" y="297361"/>
            <a:ext cx="9895951" cy="1033669"/>
          </a:xfrm>
        </p:spPr>
        <p:txBody>
          <a:bodyPr>
            <a:normAutofit/>
          </a:bodyPr>
          <a:lstStyle/>
          <a:p>
            <a:r>
              <a:rPr lang="en-GB" sz="4800" b="1" dirty="0">
                <a:solidFill>
                  <a:schemeClr val="bg1"/>
                </a:solidFill>
              </a:rPr>
              <a:t>Code comments</a:t>
            </a:r>
          </a:p>
        </p:txBody>
      </p:sp>
      <p:pic>
        <p:nvPicPr>
          <p:cNvPr id="4" name="Picture 3" descr="Logo, company name&#10;&#10;Description automatically generated">
            <a:extLst>
              <a:ext uri="{FF2B5EF4-FFF2-40B4-BE49-F238E27FC236}">
                <a16:creationId xmlns:a16="http://schemas.microsoft.com/office/drawing/2014/main" id="{C8037EEF-F350-6DC8-405F-2341923213C4}"/>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247409" y="98321"/>
            <a:ext cx="3485241" cy="1394097"/>
          </a:xfrm>
          <a:prstGeom prst="rect">
            <a:avLst/>
          </a:prstGeom>
        </p:spPr>
      </p:pic>
      <p:sp>
        <p:nvSpPr>
          <p:cNvPr id="5" name="TextBox 4">
            <a:extLst>
              <a:ext uri="{FF2B5EF4-FFF2-40B4-BE49-F238E27FC236}">
                <a16:creationId xmlns:a16="http://schemas.microsoft.com/office/drawing/2014/main" id="{3672AFAB-BFB7-2158-5412-CE61CB83D756}"/>
              </a:ext>
            </a:extLst>
          </p:cNvPr>
          <p:cNvSpPr txBox="1"/>
          <p:nvPr/>
        </p:nvSpPr>
        <p:spPr>
          <a:xfrm>
            <a:off x="8337472" y="1426220"/>
            <a:ext cx="3016328" cy="21544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800" b="0" i="0" u="none" strike="noStrike" kern="1200" cap="none" spc="0" normalizeH="0" baseline="0" noProof="0" dirty="0">
                <a:ln>
                  <a:noFill/>
                </a:ln>
                <a:solidFill>
                  <a:prstClr val="black"/>
                </a:solidFill>
                <a:effectLst/>
                <a:uLnTx/>
                <a:uFillTx/>
                <a:latin typeface="Calibri" panose="020F0502020204030204"/>
                <a:ea typeface="+mn-ea"/>
                <a:cs typeface="+mn-cs"/>
                <a:hlinkClick r:id="rId4" tooltip="http://www.i-tecnico.pt/powershell-do-windows-o-que-e-para-que-serve/"/>
              </a:rPr>
              <a:t>This Photo</a:t>
            </a:r>
            <a:r>
              <a:rPr kumimoji="0" lang="en-GB" sz="800" b="0" i="0" u="none" strike="noStrike" kern="1200" cap="none" spc="0" normalizeH="0" baseline="0" noProof="0" dirty="0">
                <a:ln>
                  <a:noFill/>
                </a:ln>
                <a:solidFill>
                  <a:prstClr val="black"/>
                </a:solidFill>
                <a:effectLst/>
                <a:uLnTx/>
                <a:uFillTx/>
                <a:latin typeface="Calibri" panose="020F0502020204030204"/>
                <a:ea typeface="+mn-ea"/>
                <a:cs typeface="+mn-cs"/>
              </a:rPr>
              <a:t> by Unknown Author is </a:t>
            </a:r>
            <a:r>
              <a:rPr kumimoji="0" lang="en-GB" sz="300" b="0" i="0" u="none" strike="noStrike" kern="1200" cap="none" spc="0" normalizeH="0" baseline="0" noProof="0" dirty="0">
                <a:ln>
                  <a:noFill/>
                </a:ln>
                <a:solidFill>
                  <a:prstClr val="black"/>
                </a:solidFill>
                <a:effectLst/>
                <a:uLnTx/>
                <a:uFillTx/>
                <a:latin typeface="Calibri" panose="020F0502020204030204"/>
                <a:ea typeface="+mn-ea"/>
                <a:cs typeface="+mn-cs"/>
              </a:rPr>
              <a:t>licensed</a:t>
            </a:r>
            <a:r>
              <a:rPr kumimoji="0" lang="en-GB" sz="800" b="0" i="0" u="none" strike="noStrike" kern="1200" cap="none" spc="0" normalizeH="0" baseline="0" noProof="0" dirty="0">
                <a:ln>
                  <a:noFill/>
                </a:ln>
                <a:solidFill>
                  <a:prstClr val="black"/>
                </a:solidFill>
                <a:effectLst/>
                <a:uLnTx/>
                <a:uFillTx/>
                <a:latin typeface="Calibri" panose="020F0502020204030204"/>
                <a:ea typeface="+mn-ea"/>
                <a:cs typeface="+mn-cs"/>
              </a:rPr>
              <a:t> under </a:t>
            </a:r>
            <a:r>
              <a:rPr kumimoji="0" lang="en-GB" sz="800" b="0" i="0" u="none" strike="noStrike" kern="1200" cap="none" spc="0" normalizeH="0" baseline="0" noProof="0" dirty="0">
                <a:ln>
                  <a:noFill/>
                </a:ln>
                <a:solidFill>
                  <a:prstClr val="black"/>
                </a:solidFill>
                <a:effectLst/>
                <a:uLnTx/>
                <a:uFillTx/>
                <a:latin typeface="Calibri" panose="020F0502020204030204"/>
                <a:ea typeface="+mn-ea"/>
                <a:cs typeface="+mn-cs"/>
                <a:hlinkClick r:id="rId5" tooltip="https://creativecommons.org/licenses/by-nc-nd/3.0/"/>
              </a:rPr>
              <a:t>CC BY-NC-ND</a:t>
            </a:r>
            <a:endParaRPr kumimoji="0" lang="en-GB" sz="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3" name="Rectangle 2">
            <a:extLst>
              <a:ext uri="{FF2B5EF4-FFF2-40B4-BE49-F238E27FC236}">
                <a16:creationId xmlns:a16="http://schemas.microsoft.com/office/drawing/2014/main" id="{91F835AF-A34A-31BC-203C-1FB1F659BA94}"/>
              </a:ext>
            </a:extLst>
          </p:cNvPr>
          <p:cNvSpPr>
            <a:spLocks noGrp="1" noChangeArrowheads="1"/>
          </p:cNvSpPr>
          <p:nvPr>
            <p:ph idx="1"/>
          </p:nvPr>
        </p:nvSpPr>
        <p:spPr bwMode="auto">
          <a:xfrm>
            <a:off x="364889" y="1796472"/>
            <a:ext cx="11367761" cy="1803674"/>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7935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a:lnSpc>
                <a:spcPct val="100000"/>
              </a:lnSpc>
            </a:pPr>
            <a:r>
              <a:rPr lang="en-US" b="0" i="0" dirty="0">
                <a:solidFill>
                  <a:srgbClr val="202124"/>
                </a:solidFill>
                <a:effectLst/>
                <a:highlight>
                  <a:srgbClr val="FFFF00"/>
                </a:highlight>
                <a:latin typeface="arial" panose="020B0604020202020204" pitchFamily="34" charset="0"/>
              </a:rPr>
              <a:t>We can use the hash symbol </a:t>
            </a:r>
            <a:r>
              <a:rPr lang="en-US" b="1" i="0" dirty="0">
                <a:solidFill>
                  <a:srgbClr val="202124"/>
                </a:solidFill>
                <a:effectLst/>
                <a:highlight>
                  <a:srgbClr val="FFFF00"/>
                </a:highlight>
                <a:latin typeface="arial" panose="020B0604020202020204" pitchFamily="34" charset="0"/>
              </a:rPr>
              <a:t>#</a:t>
            </a:r>
            <a:r>
              <a:rPr lang="en-US" b="0" i="0" dirty="0">
                <a:solidFill>
                  <a:srgbClr val="202124"/>
                </a:solidFill>
                <a:effectLst/>
                <a:highlight>
                  <a:srgbClr val="FFFF00"/>
                </a:highlight>
                <a:latin typeface="arial" panose="020B0604020202020204" pitchFamily="34" charset="0"/>
              </a:rPr>
              <a:t> in PS to create a code comment </a:t>
            </a:r>
            <a:r>
              <a:rPr lang="en-US" b="0" i="0" dirty="0">
                <a:solidFill>
                  <a:srgbClr val="202124"/>
                </a:solidFill>
                <a:effectLst/>
                <a:latin typeface="arial" panose="020B0604020202020204" pitchFamily="34" charset="0"/>
              </a:rPr>
              <a:t>on </a:t>
            </a:r>
            <a:r>
              <a:rPr lang="en-US" dirty="0">
                <a:solidFill>
                  <a:srgbClr val="202124"/>
                </a:solidFill>
                <a:latin typeface="arial" panose="020B0604020202020204" pitchFamily="34" charset="0"/>
              </a:rPr>
              <a:t>a single</a:t>
            </a:r>
            <a:r>
              <a:rPr lang="en-US" b="0" i="0" dirty="0">
                <a:solidFill>
                  <a:srgbClr val="202124"/>
                </a:solidFill>
                <a:effectLst/>
                <a:latin typeface="arial" panose="020B0604020202020204" pitchFamily="34" charset="0"/>
              </a:rPr>
              <a:t> line.</a:t>
            </a:r>
          </a:p>
          <a:p>
            <a:pPr>
              <a:lnSpc>
                <a:spcPct val="100000"/>
              </a:lnSpc>
            </a:pPr>
            <a:r>
              <a:rPr lang="en-US" i="0" dirty="0">
                <a:solidFill>
                  <a:srgbClr val="202124"/>
                </a:solidFill>
                <a:effectLst/>
                <a:latin typeface="arial" panose="020B0604020202020204" pitchFamily="34" charset="0"/>
              </a:rPr>
              <a:t>Or we can use the </a:t>
            </a:r>
            <a:r>
              <a:rPr lang="en-US" b="1" i="0" dirty="0">
                <a:solidFill>
                  <a:srgbClr val="202124"/>
                </a:solidFill>
                <a:effectLst/>
                <a:latin typeface="arial" panose="020B0604020202020204" pitchFamily="34" charset="0"/>
              </a:rPr>
              <a:t>less than and greater than symbols with hash </a:t>
            </a:r>
            <a:r>
              <a:rPr lang="en-US" i="0" dirty="0">
                <a:solidFill>
                  <a:srgbClr val="202124"/>
                </a:solidFill>
                <a:effectLst/>
                <a:latin typeface="arial" panose="020B0604020202020204" pitchFamily="34" charset="0"/>
              </a:rPr>
              <a:t>like so: </a:t>
            </a:r>
            <a:r>
              <a:rPr lang="en-US" b="1" i="0" dirty="0">
                <a:solidFill>
                  <a:srgbClr val="202124"/>
                </a:solidFill>
                <a:effectLst/>
                <a:latin typeface="arial" panose="020B0604020202020204" pitchFamily="34" charset="0"/>
              </a:rPr>
              <a:t>&lt;# and #&gt; </a:t>
            </a:r>
            <a:r>
              <a:rPr lang="en-US" i="0" dirty="0">
                <a:solidFill>
                  <a:srgbClr val="202124"/>
                </a:solidFill>
                <a:effectLst/>
                <a:latin typeface="arial" panose="020B0604020202020204" pitchFamily="34" charset="0"/>
              </a:rPr>
              <a:t>to create </a:t>
            </a:r>
            <a:r>
              <a:rPr lang="en-US" dirty="0">
                <a:solidFill>
                  <a:srgbClr val="202124"/>
                </a:solidFill>
                <a:latin typeface="arial" panose="020B0604020202020204" pitchFamily="34" charset="0"/>
              </a:rPr>
              <a:t>multi-line comments aka </a:t>
            </a:r>
            <a:r>
              <a:rPr lang="en-US" i="0" dirty="0">
                <a:solidFill>
                  <a:srgbClr val="202124"/>
                </a:solidFill>
                <a:effectLst/>
                <a:latin typeface="arial" panose="020B0604020202020204" pitchFamily="34" charset="0"/>
              </a:rPr>
              <a:t>comment blocks.</a:t>
            </a:r>
          </a:p>
        </p:txBody>
      </p:sp>
      <p:pic>
        <p:nvPicPr>
          <p:cNvPr id="6" name="Picture 5">
            <a:extLst>
              <a:ext uri="{FF2B5EF4-FFF2-40B4-BE49-F238E27FC236}">
                <a16:creationId xmlns:a16="http://schemas.microsoft.com/office/drawing/2014/main" id="{AB072DFF-4D10-211C-3A80-442419AD839C}"/>
              </a:ext>
            </a:extLst>
          </p:cNvPr>
          <p:cNvPicPr>
            <a:picLocks noChangeAspect="1"/>
          </p:cNvPicPr>
          <p:nvPr/>
        </p:nvPicPr>
        <p:blipFill>
          <a:blip r:embed="rId6"/>
          <a:stretch>
            <a:fillRect/>
          </a:stretch>
        </p:blipFill>
        <p:spPr>
          <a:xfrm>
            <a:off x="3951634" y="3600146"/>
            <a:ext cx="4295775" cy="3095625"/>
          </a:xfrm>
          <a:prstGeom prst="rect">
            <a:avLst/>
          </a:prstGeom>
        </p:spPr>
      </p:pic>
    </p:spTree>
    <p:extLst>
      <p:ext uri="{BB962C8B-B14F-4D97-AF65-F5344CB8AC3E}">
        <p14:creationId xmlns:p14="http://schemas.microsoft.com/office/powerpoint/2010/main" val="399533398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365343" y="313569"/>
            <a:ext cx="11051838" cy="1033669"/>
          </a:xfrm>
        </p:spPr>
        <p:txBody>
          <a:bodyPr>
            <a:normAutofit/>
          </a:bodyPr>
          <a:lstStyle/>
          <a:p>
            <a:r>
              <a:rPr lang="en-GB" sz="5400" b="1" dirty="0">
                <a:solidFill>
                  <a:srgbClr val="002060"/>
                </a:solidFill>
                <a:highlight>
                  <a:srgbClr val="FFFF00"/>
                </a:highlight>
              </a:rPr>
              <a:t>Show:</a:t>
            </a:r>
            <a:r>
              <a:rPr lang="en-GB" dirty="0"/>
              <a:t> </a:t>
            </a:r>
            <a:r>
              <a:rPr lang="en-GB" sz="5400" b="1" dirty="0">
                <a:solidFill>
                  <a:schemeClr val="bg1"/>
                </a:solidFill>
              </a:rPr>
              <a:t>Variables in PowerShell &amp; TIO</a:t>
            </a:r>
          </a:p>
        </p:txBody>
      </p:sp>
      <p:sp>
        <p:nvSpPr>
          <p:cNvPr id="9" name="Content Placeholder 2">
            <a:extLst>
              <a:ext uri="{FF2B5EF4-FFF2-40B4-BE49-F238E27FC236}">
                <a16:creationId xmlns:a16="http://schemas.microsoft.com/office/drawing/2014/main" id="{C6F0307B-6A4C-4978-8778-1B2AFBCDE537}"/>
              </a:ext>
            </a:extLst>
          </p:cNvPr>
          <p:cNvSpPr>
            <a:spLocks noGrp="1"/>
          </p:cNvSpPr>
          <p:nvPr>
            <p:ph idx="1"/>
          </p:nvPr>
        </p:nvSpPr>
        <p:spPr>
          <a:xfrm>
            <a:off x="209500" y="1590740"/>
            <a:ext cx="11863438" cy="5128637"/>
          </a:xfrm>
        </p:spPr>
        <p:txBody>
          <a:bodyPr>
            <a:normAutofit/>
          </a:bodyPr>
          <a:lstStyle/>
          <a:p>
            <a:pPr>
              <a:lnSpc>
                <a:spcPct val="120000"/>
              </a:lnSpc>
              <a:spcBef>
                <a:spcPts val="0"/>
              </a:spcBef>
              <a:spcAft>
                <a:spcPts val="300"/>
              </a:spcAft>
            </a:pPr>
            <a:r>
              <a:rPr lang="en-US" b="1" i="0" dirty="0">
                <a:solidFill>
                  <a:srgbClr val="212529"/>
                </a:solidFill>
                <a:effectLst/>
                <a:highlight>
                  <a:srgbClr val="FFFF00"/>
                </a:highlight>
              </a:rPr>
              <a:t>In PowerShell SHIFT + ENTER:</a:t>
            </a:r>
            <a:r>
              <a:rPr lang="en-US" b="1" dirty="0"/>
              <a:t> </a:t>
            </a:r>
            <a:r>
              <a:rPr lang="en-US" b="0" i="0" dirty="0">
                <a:solidFill>
                  <a:srgbClr val="212529"/>
                </a:solidFill>
                <a:effectLst/>
              </a:rPr>
              <a:t>We can type scripts on multiple lines in the PS console, by typing </a:t>
            </a:r>
            <a:r>
              <a:rPr lang="en-US" b="1" dirty="0"/>
              <a:t>'SHIFT + ENTER</a:t>
            </a:r>
            <a:r>
              <a:rPr lang="en-US" b="0" i="0" dirty="0">
                <a:solidFill>
                  <a:srgbClr val="212529"/>
                </a:solidFill>
                <a:effectLst/>
              </a:rPr>
              <a:t>' to code &amp; continue coding on the next line. </a:t>
            </a:r>
          </a:p>
          <a:p>
            <a:pPr>
              <a:lnSpc>
                <a:spcPct val="120000"/>
              </a:lnSpc>
              <a:spcBef>
                <a:spcPts val="0"/>
              </a:spcBef>
              <a:spcAft>
                <a:spcPts val="300"/>
              </a:spcAft>
            </a:pPr>
            <a:endParaRPr lang="en-US" dirty="0">
              <a:solidFill>
                <a:srgbClr val="212529"/>
              </a:solidFill>
            </a:endParaRPr>
          </a:p>
          <a:p>
            <a:pPr marL="0" indent="0">
              <a:lnSpc>
                <a:spcPct val="120000"/>
              </a:lnSpc>
              <a:spcBef>
                <a:spcPts val="0"/>
              </a:spcBef>
              <a:spcAft>
                <a:spcPts val="300"/>
              </a:spcAft>
              <a:buNone/>
            </a:pPr>
            <a:endParaRPr lang="en-US" sz="4000" b="0" i="0" dirty="0">
              <a:solidFill>
                <a:srgbClr val="212529"/>
              </a:solidFill>
              <a:effectLst/>
            </a:endParaRPr>
          </a:p>
          <a:p>
            <a:pPr>
              <a:lnSpc>
                <a:spcPct val="120000"/>
              </a:lnSpc>
              <a:spcBef>
                <a:spcPts val="0"/>
              </a:spcBef>
              <a:spcAft>
                <a:spcPts val="300"/>
              </a:spcAft>
            </a:pPr>
            <a:endParaRPr lang="en-US" b="0" i="0" dirty="0">
              <a:solidFill>
                <a:srgbClr val="212529"/>
              </a:solidFill>
              <a:effectLst/>
            </a:endParaRPr>
          </a:p>
          <a:p>
            <a:pPr marL="0" indent="0">
              <a:lnSpc>
                <a:spcPct val="120000"/>
              </a:lnSpc>
              <a:spcBef>
                <a:spcPts val="0"/>
              </a:spcBef>
              <a:spcAft>
                <a:spcPts val="300"/>
              </a:spcAft>
              <a:buNone/>
            </a:pPr>
            <a:r>
              <a:rPr lang="en-US" b="1" dirty="0"/>
              <a:t>Or use TIO - Try It Online: </a:t>
            </a:r>
            <a:r>
              <a:rPr lang="en-US" sz="2800" dirty="0">
                <a:hlinkClick r:id="rId3"/>
              </a:rPr>
              <a:t>https://tio.run/#powershell-core</a:t>
            </a:r>
            <a:endParaRPr lang="en-US" dirty="0"/>
          </a:p>
          <a:p>
            <a:pPr algn="l">
              <a:lnSpc>
                <a:spcPct val="120000"/>
              </a:lnSpc>
              <a:spcBef>
                <a:spcPts val="0"/>
              </a:spcBef>
              <a:spcAft>
                <a:spcPts val="300"/>
              </a:spcAft>
            </a:pPr>
            <a:endParaRPr lang="en-US" dirty="0"/>
          </a:p>
        </p:txBody>
      </p:sp>
      <p:pic>
        <p:nvPicPr>
          <p:cNvPr id="4" name="Picture 3">
            <a:extLst>
              <a:ext uri="{FF2B5EF4-FFF2-40B4-BE49-F238E27FC236}">
                <a16:creationId xmlns:a16="http://schemas.microsoft.com/office/drawing/2014/main" id="{71C8C5BD-B565-A943-5CC1-A165DAA0BE93}"/>
              </a:ext>
            </a:extLst>
          </p:cNvPr>
          <p:cNvPicPr>
            <a:picLocks noChangeAspect="1"/>
          </p:cNvPicPr>
          <p:nvPr/>
        </p:nvPicPr>
        <p:blipFill>
          <a:blip r:embed="rId4"/>
          <a:stretch>
            <a:fillRect/>
          </a:stretch>
        </p:blipFill>
        <p:spPr>
          <a:xfrm>
            <a:off x="1004048" y="2627860"/>
            <a:ext cx="5321625" cy="1881525"/>
          </a:xfrm>
          <a:prstGeom prst="rect">
            <a:avLst/>
          </a:prstGeom>
        </p:spPr>
      </p:pic>
      <p:pic>
        <p:nvPicPr>
          <p:cNvPr id="7" name="Picture 6">
            <a:extLst>
              <a:ext uri="{FF2B5EF4-FFF2-40B4-BE49-F238E27FC236}">
                <a16:creationId xmlns:a16="http://schemas.microsoft.com/office/drawing/2014/main" id="{2BA04CEC-637E-9A67-A48A-E3F8EC673F4A}"/>
              </a:ext>
            </a:extLst>
          </p:cNvPr>
          <p:cNvPicPr>
            <a:picLocks noChangeAspect="1"/>
          </p:cNvPicPr>
          <p:nvPr/>
        </p:nvPicPr>
        <p:blipFill>
          <a:blip r:embed="rId5"/>
          <a:stretch>
            <a:fillRect/>
          </a:stretch>
        </p:blipFill>
        <p:spPr>
          <a:xfrm>
            <a:off x="712694" y="5093875"/>
            <a:ext cx="5097618" cy="1694813"/>
          </a:xfrm>
          <a:prstGeom prst="rect">
            <a:avLst/>
          </a:prstGeom>
        </p:spPr>
      </p:pic>
      <p:pic>
        <p:nvPicPr>
          <p:cNvPr id="13" name="Picture 12">
            <a:extLst>
              <a:ext uri="{FF2B5EF4-FFF2-40B4-BE49-F238E27FC236}">
                <a16:creationId xmlns:a16="http://schemas.microsoft.com/office/drawing/2014/main" id="{0B3867D4-E7F3-7DB7-2F59-F1D396D7EA74}"/>
              </a:ext>
            </a:extLst>
          </p:cNvPr>
          <p:cNvPicPr>
            <a:picLocks noChangeAspect="1"/>
          </p:cNvPicPr>
          <p:nvPr/>
        </p:nvPicPr>
        <p:blipFill>
          <a:blip r:embed="rId6"/>
          <a:srcRect b="16118"/>
          <a:stretch/>
        </p:blipFill>
        <p:spPr>
          <a:xfrm>
            <a:off x="5942181" y="5093875"/>
            <a:ext cx="4902032" cy="1116470"/>
          </a:xfrm>
          <a:prstGeom prst="rect">
            <a:avLst/>
          </a:prstGeom>
        </p:spPr>
      </p:pic>
    </p:spTree>
    <p:extLst>
      <p:ext uri="{BB962C8B-B14F-4D97-AF65-F5344CB8AC3E}">
        <p14:creationId xmlns:p14="http://schemas.microsoft.com/office/powerpoint/2010/main" val="2500059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59346" y="274761"/>
            <a:ext cx="9895951" cy="1033669"/>
          </a:xfrm>
        </p:spPr>
        <p:txBody>
          <a:bodyPr>
            <a:normAutofit/>
          </a:bodyPr>
          <a:lstStyle/>
          <a:p>
            <a:r>
              <a:rPr lang="en-GB" sz="6600" dirty="0">
                <a:solidFill>
                  <a:schemeClr val="bg1"/>
                </a:solidFill>
              </a:rPr>
              <a:t>Bg. </a:t>
            </a:r>
            <a:r>
              <a:rPr lang="en-GB" sz="4800" b="1" dirty="0">
                <a:solidFill>
                  <a:schemeClr val="bg1"/>
                </a:solidFill>
              </a:rPr>
              <a:t>Variables</a:t>
            </a:r>
          </a:p>
        </p:txBody>
      </p:sp>
      <p:sp>
        <p:nvSpPr>
          <p:cNvPr id="9" name="Content Placeholder 2">
            <a:extLst>
              <a:ext uri="{FF2B5EF4-FFF2-40B4-BE49-F238E27FC236}">
                <a16:creationId xmlns:a16="http://schemas.microsoft.com/office/drawing/2014/main" id="{C6F0307B-6A4C-4978-8778-1B2AFBCDE537}"/>
              </a:ext>
            </a:extLst>
          </p:cNvPr>
          <p:cNvSpPr>
            <a:spLocks noGrp="1"/>
          </p:cNvSpPr>
          <p:nvPr>
            <p:ph idx="1"/>
          </p:nvPr>
        </p:nvSpPr>
        <p:spPr>
          <a:xfrm>
            <a:off x="254251" y="1660938"/>
            <a:ext cx="11825896" cy="4906091"/>
          </a:xfrm>
        </p:spPr>
        <p:txBody>
          <a:bodyPr>
            <a:noAutofit/>
          </a:bodyPr>
          <a:lstStyle/>
          <a:p>
            <a:pPr>
              <a:lnSpc>
                <a:spcPct val="100000"/>
              </a:lnSpc>
              <a:spcBef>
                <a:spcPts val="0"/>
              </a:spcBef>
            </a:pPr>
            <a:r>
              <a:rPr lang="en-US" sz="3200" dirty="0"/>
              <a:t>In PS, a </a:t>
            </a:r>
            <a:r>
              <a:rPr lang="en-US" sz="3200" b="1" dirty="0"/>
              <a:t>variable name </a:t>
            </a:r>
            <a:r>
              <a:rPr lang="en-US" sz="3200" dirty="0"/>
              <a:t>should </a:t>
            </a:r>
            <a:r>
              <a:rPr lang="en-US" sz="3200" b="1" dirty="0"/>
              <a:t>start with a dollar symbol ‘$’</a:t>
            </a:r>
          </a:p>
          <a:p>
            <a:pPr>
              <a:lnSpc>
                <a:spcPct val="100000"/>
              </a:lnSpc>
              <a:spcBef>
                <a:spcPts val="0"/>
              </a:spcBef>
            </a:pPr>
            <a:r>
              <a:rPr lang="en-US" sz="3200" dirty="0"/>
              <a:t>And can contain alphanumeric characters i.e. letter, numeric characters and underscores.</a:t>
            </a:r>
          </a:p>
          <a:p>
            <a:pPr>
              <a:lnSpc>
                <a:spcPct val="100000"/>
              </a:lnSpc>
              <a:spcBef>
                <a:spcPts val="600"/>
              </a:spcBef>
            </a:pPr>
            <a:r>
              <a:rPr lang="en-GB" sz="3200" dirty="0"/>
              <a:t>Here w</a:t>
            </a:r>
            <a:r>
              <a:rPr lang="en-US" sz="3200" dirty="0"/>
              <a:t>e have created a variable with the name </a:t>
            </a:r>
            <a:r>
              <a:rPr lang="en-US" sz="3200" b="1" dirty="0"/>
              <a:t>$var1 </a:t>
            </a:r>
            <a:r>
              <a:rPr lang="en-US" sz="3200" dirty="0"/>
              <a:t>and used the </a:t>
            </a:r>
            <a:r>
              <a:rPr lang="en-US" sz="3200" b="1" dirty="0"/>
              <a:t>= assignment operator</a:t>
            </a:r>
            <a:r>
              <a:rPr lang="en-US" sz="3200" dirty="0"/>
              <a:t> to store the string value</a:t>
            </a:r>
            <a:r>
              <a:rPr lang="en-US" sz="3200" b="1" dirty="0"/>
              <a:t> “Hello World”</a:t>
            </a:r>
          </a:p>
          <a:p>
            <a:pPr>
              <a:lnSpc>
                <a:spcPct val="100000"/>
              </a:lnSpc>
              <a:spcBef>
                <a:spcPts val="600"/>
              </a:spcBef>
            </a:pPr>
            <a:r>
              <a:rPr lang="en-US" sz="3200" dirty="0"/>
              <a:t>We then use the </a:t>
            </a:r>
            <a:r>
              <a:rPr lang="en-US" sz="3200" b="1" dirty="0"/>
              <a:t>echo</a:t>
            </a:r>
            <a:r>
              <a:rPr lang="en-US" sz="3200" dirty="0"/>
              <a:t> command to output the variable value</a:t>
            </a:r>
          </a:p>
          <a:p>
            <a:pPr>
              <a:lnSpc>
                <a:spcPct val="100000"/>
              </a:lnSpc>
              <a:spcBef>
                <a:spcPts val="0"/>
              </a:spcBef>
            </a:pPr>
            <a:endParaRPr lang="en-US" sz="3200" b="1" dirty="0"/>
          </a:p>
          <a:p>
            <a:pPr marL="0" indent="0">
              <a:lnSpc>
                <a:spcPct val="100000"/>
              </a:lnSpc>
              <a:spcBef>
                <a:spcPts val="0"/>
              </a:spcBef>
              <a:buNone/>
            </a:pPr>
            <a:endParaRPr lang="en-US" sz="3200" dirty="0"/>
          </a:p>
          <a:p>
            <a:pPr marL="0" lvl="0" indent="0">
              <a:lnSpc>
                <a:spcPct val="100000"/>
              </a:lnSpc>
              <a:spcBef>
                <a:spcPts val="0"/>
              </a:spcBef>
              <a:buNone/>
            </a:pPr>
            <a:endParaRPr lang="en-GB" sz="3200" dirty="0"/>
          </a:p>
          <a:p>
            <a:pPr marL="0" lvl="0" indent="0">
              <a:lnSpc>
                <a:spcPct val="100000"/>
              </a:lnSpc>
              <a:spcBef>
                <a:spcPts val="0"/>
              </a:spcBef>
              <a:buNone/>
            </a:pPr>
            <a:endParaRPr lang="en-GB" sz="3200" dirty="0"/>
          </a:p>
        </p:txBody>
      </p:sp>
      <p:pic>
        <p:nvPicPr>
          <p:cNvPr id="4" name="Picture 3" descr="Logo, company name&#10;&#10;Description automatically generated">
            <a:extLst>
              <a:ext uri="{FF2B5EF4-FFF2-40B4-BE49-F238E27FC236}">
                <a16:creationId xmlns:a16="http://schemas.microsoft.com/office/drawing/2014/main" id="{C8037EEF-F350-6DC8-405F-2341923213C4}"/>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247409" y="98321"/>
            <a:ext cx="3485241" cy="1394097"/>
          </a:xfrm>
          <a:prstGeom prst="rect">
            <a:avLst/>
          </a:prstGeom>
        </p:spPr>
      </p:pic>
      <p:pic>
        <p:nvPicPr>
          <p:cNvPr id="11" name="Picture 10">
            <a:extLst>
              <a:ext uri="{FF2B5EF4-FFF2-40B4-BE49-F238E27FC236}">
                <a16:creationId xmlns:a16="http://schemas.microsoft.com/office/drawing/2014/main" id="{CD0D1E55-A145-7DC3-0262-1BDF91569466}"/>
              </a:ext>
            </a:extLst>
          </p:cNvPr>
          <p:cNvPicPr>
            <a:picLocks noChangeAspect="1"/>
          </p:cNvPicPr>
          <p:nvPr/>
        </p:nvPicPr>
        <p:blipFill>
          <a:blip r:embed="rId5"/>
          <a:stretch>
            <a:fillRect/>
          </a:stretch>
        </p:blipFill>
        <p:spPr>
          <a:xfrm>
            <a:off x="2251182" y="4854740"/>
            <a:ext cx="5869102" cy="1641951"/>
          </a:xfrm>
          <a:prstGeom prst="rect">
            <a:avLst/>
          </a:prstGeom>
        </p:spPr>
      </p:pic>
      <p:sp>
        <p:nvSpPr>
          <p:cNvPr id="5" name="TextBox 4">
            <a:extLst>
              <a:ext uri="{FF2B5EF4-FFF2-40B4-BE49-F238E27FC236}">
                <a16:creationId xmlns:a16="http://schemas.microsoft.com/office/drawing/2014/main" id="{B175296C-A6A6-2C06-C9D7-66DC624FD9E1}"/>
              </a:ext>
            </a:extLst>
          </p:cNvPr>
          <p:cNvSpPr txBox="1"/>
          <p:nvPr/>
        </p:nvSpPr>
        <p:spPr>
          <a:xfrm>
            <a:off x="8247409" y="5013997"/>
            <a:ext cx="3685822" cy="1323439"/>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Reminder: The </a:t>
            </a:r>
            <a:r>
              <a:rPr kumimoji="0" lang="en-US" sz="2000" b="1" i="0" u="none" strike="noStrike" kern="1200" cap="none" spc="0" normalizeH="0" baseline="0" noProof="0" dirty="0">
                <a:ln>
                  <a:noFill/>
                </a:ln>
                <a:solidFill>
                  <a:prstClr val="black"/>
                </a:solidFill>
                <a:effectLst/>
                <a:uLnTx/>
                <a:uFillTx/>
                <a:latin typeface="Calibri" panose="020F0502020204030204"/>
                <a:ea typeface="+mn-ea"/>
                <a:cs typeface="+mn-cs"/>
              </a:rPr>
              <a:t>echo</a:t>
            </a: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 command in PS is an </a:t>
            </a:r>
            <a:r>
              <a:rPr kumimoji="0" lang="en-US" sz="2000" b="1" i="0" u="none" strike="noStrike" kern="1200" cap="none" spc="0" normalizeH="0" baseline="0" noProof="0" dirty="0">
                <a:ln>
                  <a:noFill/>
                </a:ln>
                <a:solidFill>
                  <a:prstClr val="black"/>
                </a:solidFill>
                <a:effectLst/>
                <a:uLnTx/>
                <a:uFillTx/>
                <a:latin typeface="Calibri" panose="020F0502020204030204"/>
                <a:ea typeface="+mn-ea"/>
                <a:cs typeface="+mn-cs"/>
              </a:rPr>
              <a:t>alias</a:t>
            </a: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 to the </a:t>
            </a:r>
            <a:r>
              <a:rPr kumimoji="0" lang="en-US" sz="2000" b="1" i="0" u="none" strike="noStrike" kern="1200" cap="none" spc="0" normalizeH="0" baseline="0" noProof="0" dirty="0">
                <a:ln>
                  <a:noFill/>
                </a:ln>
                <a:solidFill>
                  <a:prstClr val="black"/>
                </a:solidFill>
                <a:effectLst/>
                <a:uLnTx/>
                <a:uFillTx/>
                <a:latin typeface="Calibri" panose="020F0502020204030204"/>
                <a:ea typeface="+mn-ea"/>
                <a:cs typeface="+mn-cs"/>
              </a:rPr>
              <a:t>Write-Output</a:t>
            </a: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 PS command. We can use either one.</a:t>
            </a:r>
            <a:endPar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589915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B4B32600-4910-BF30-2354-73437B465580}"/>
              </a:ext>
            </a:extLst>
          </p:cNvPr>
          <p:cNvSpPr>
            <a:spLocks noGrp="1"/>
          </p:cNvSpPr>
          <p:nvPr>
            <p:ph type="title"/>
          </p:nvPr>
        </p:nvSpPr>
        <p:spPr>
          <a:xfrm>
            <a:off x="20885" y="1"/>
            <a:ext cx="12171115" cy="907255"/>
          </a:xfrm>
          <a:solidFill>
            <a:srgbClr val="012456"/>
          </a:solidFill>
        </p:spPr>
        <p:txBody>
          <a:bodyPr>
            <a:normAutofit/>
          </a:bodyPr>
          <a:lstStyle/>
          <a:p>
            <a:r>
              <a:rPr lang="en-GB" sz="4800" b="1" dirty="0">
                <a:highlight>
                  <a:srgbClr val="FFFF00"/>
                </a:highlight>
              </a:rPr>
              <a:t>Show:</a:t>
            </a:r>
            <a:r>
              <a:rPr lang="en-GB" sz="4800" b="1" dirty="0"/>
              <a:t> </a:t>
            </a:r>
            <a:r>
              <a:rPr lang="en-GB" sz="5400" b="1" dirty="0">
                <a:solidFill>
                  <a:schemeClr val="bg1"/>
                </a:solidFill>
              </a:rPr>
              <a:t>Arrays</a:t>
            </a:r>
            <a:endParaRPr lang="en-GB" sz="4800" b="1" dirty="0">
              <a:solidFill>
                <a:srgbClr val="4D2FFF"/>
              </a:solidFill>
              <a:highlight>
                <a:srgbClr val="FFFF00"/>
              </a:highlight>
            </a:endParaRPr>
          </a:p>
        </p:txBody>
      </p:sp>
      <p:sp>
        <p:nvSpPr>
          <p:cNvPr id="9" name="Content Placeholder 2">
            <a:extLst>
              <a:ext uri="{FF2B5EF4-FFF2-40B4-BE49-F238E27FC236}">
                <a16:creationId xmlns:a16="http://schemas.microsoft.com/office/drawing/2014/main" id="{C6F0307B-6A4C-4978-8778-1B2AFBCDE537}"/>
              </a:ext>
            </a:extLst>
          </p:cNvPr>
          <p:cNvSpPr>
            <a:spLocks noGrp="1"/>
          </p:cNvSpPr>
          <p:nvPr>
            <p:ph idx="1"/>
          </p:nvPr>
        </p:nvSpPr>
        <p:spPr>
          <a:xfrm>
            <a:off x="20884" y="878681"/>
            <a:ext cx="11709154" cy="2507666"/>
          </a:xfrm>
        </p:spPr>
        <p:txBody>
          <a:bodyPr>
            <a:normAutofit/>
          </a:bodyPr>
          <a:lstStyle/>
          <a:p>
            <a:pPr eaLnBrk="0" fontAlgn="base" hangingPunct="0">
              <a:lnSpc>
                <a:spcPct val="100000"/>
              </a:lnSpc>
              <a:spcBef>
                <a:spcPct val="0"/>
              </a:spcBef>
              <a:spcAft>
                <a:spcPct val="0"/>
              </a:spcAft>
            </a:pPr>
            <a:r>
              <a:rPr lang="en-US" sz="2400" b="0" i="0" dirty="0">
                <a:solidFill>
                  <a:srgbClr val="232629"/>
                </a:solidFill>
                <a:effectLst/>
              </a:rPr>
              <a:t>In PS, </a:t>
            </a:r>
            <a:r>
              <a:rPr lang="en-US" sz="2400" b="1" i="0" dirty="0">
                <a:solidFill>
                  <a:srgbClr val="232629"/>
                </a:solidFill>
                <a:effectLst/>
              </a:rPr>
              <a:t>we u</a:t>
            </a:r>
            <a:r>
              <a:rPr lang="en-US" sz="2400" b="1" dirty="0">
                <a:solidFill>
                  <a:srgbClr val="232629"/>
                </a:solidFill>
              </a:rPr>
              <a:t>se the</a:t>
            </a:r>
            <a:r>
              <a:rPr lang="en-US" sz="2400" b="1" dirty="0"/>
              <a:t> at @ symbol </a:t>
            </a:r>
            <a:r>
              <a:rPr lang="en-US" sz="2400" dirty="0"/>
              <a:t>&amp; </a:t>
            </a:r>
            <a:r>
              <a:rPr lang="en-US" sz="2400" b="1" dirty="0"/>
              <a:t>parenthesis () </a:t>
            </a:r>
            <a:r>
              <a:rPr lang="en-US" sz="2400" b="1" i="0" dirty="0">
                <a:solidFill>
                  <a:srgbClr val="232629"/>
                </a:solidFill>
                <a:effectLst/>
              </a:rPr>
              <a:t>to declare an array</a:t>
            </a:r>
            <a:endParaRPr lang="en-US" sz="2400" dirty="0">
              <a:solidFill>
                <a:srgbClr val="232629"/>
              </a:solidFill>
            </a:endParaRPr>
          </a:p>
          <a:p>
            <a:pPr eaLnBrk="0" fontAlgn="base" hangingPunct="0">
              <a:lnSpc>
                <a:spcPct val="100000"/>
              </a:lnSpc>
              <a:spcBef>
                <a:spcPct val="0"/>
              </a:spcBef>
              <a:spcAft>
                <a:spcPct val="0"/>
              </a:spcAft>
            </a:pPr>
            <a:r>
              <a:rPr lang="en-US" altLang="en-US" sz="2400" dirty="0"/>
              <a:t>Here we declare a </a:t>
            </a:r>
            <a:r>
              <a:rPr lang="en-US" altLang="en-US" sz="2400" b="1" dirty="0" err="1"/>
              <a:t>Singleline</a:t>
            </a:r>
            <a:r>
              <a:rPr lang="en-US" altLang="en-US" sz="2400" b="1" dirty="0"/>
              <a:t> Array </a:t>
            </a:r>
            <a:r>
              <a:rPr lang="en-US" altLang="en-US" sz="2400" dirty="0"/>
              <a:t>and a </a:t>
            </a:r>
            <a:r>
              <a:rPr lang="en-US" altLang="en-US" sz="2400" b="1" dirty="0"/>
              <a:t>Multiline Array</a:t>
            </a:r>
          </a:p>
          <a:p>
            <a:pPr eaLnBrk="0" fontAlgn="base" hangingPunct="0">
              <a:lnSpc>
                <a:spcPct val="100000"/>
              </a:lnSpc>
              <a:spcBef>
                <a:spcPct val="0"/>
              </a:spcBef>
              <a:spcAft>
                <a:spcPct val="0"/>
              </a:spcAft>
            </a:pPr>
            <a:r>
              <a:rPr lang="en-US" altLang="en-US" sz="2400" dirty="0"/>
              <a:t>Each array element is </a:t>
            </a:r>
            <a:r>
              <a:rPr lang="en-US" altLang="en-US" sz="2400" b="1" dirty="0"/>
              <a:t>separated by commas</a:t>
            </a:r>
            <a:endParaRPr lang="en-US" altLang="en-US" sz="2400" dirty="0"/>
          </a:p>
          <a:p>
            <a:pPr eaLnBrk="0" fontAlgn="base" hangingPunct="0">
              <a:lnSpc>
                <a:spcPct val="100000"/>
              </a:lnSpc>
              <a:spcBef>
                <a:spcPct val="0"/>
              </a:spcBef>
              <a:spcAft>
                <a:spcPct val="0"/>
              </a:spcAft>
            </a:pPr>
            <a:r>
              <a:rPr lang="en-US" altLang="en-US" sz="2400" dirty="0"/>
              <a:t>To output the Array values we simply use the </a:t>
            </a:r>
            <a:r>
              <a:rPr lang="en-US" altLang="en-US" sz="2400" b="1" dirty="0"/>
              <a:t>Array name</a:t>
            </a:r>
          </a:p>
          <a:p>
            <a:pPr eaLnBrk="0" fontAlgn="base" hangingPunct="0">
              <a:lnSpc>
                <a:spcPct val="100000"/>
              </a:lnSpc>
              <a:spcBef>
                <a:spcPct val="0"/>
              </a:spcBef>
              <a:spcAft>
                <a:spcPct val="0"/>
              </a:spcAft>
            </a:pPr>
            <a:r>
              <a:rPr lang="en-US" altLang="en-US" sz="2400" b="1" dirty="0"/>
              <a:t>Write-host</a:t>
            </a:r>
            <a:r>
              <a:rPr lang="en-US" altLang="en-US" sz="2400" dirty="0"/>
              <a:t> &amp; some style formatting is used to output the array heading text.</a:t>
            </a:r>
          </a:p>
          <a:p>
            <a:pPr eaLnBrk="0" fontAlgn="base" hangingPunct="0">
              <a:lnSpc>
                <a:spcPct val="100000"/>
              </a:lnSpc>
              <a:spcBef>
                <a:spcPct val="0"/>
              </a:spcBef>
              <a:spcAft>
                <a:spcPct val="0"/>
              </a:spcAft>
            </a:pPr>
            <a:r>
              <a:rPr lang="en-US" altLang="en-US" sz="2400" b="1" dirty="0"/>
              <a:t>echo “” </a:t>
            </a:r>
            <a:r>
              <a:rPr lang="en-US" altLang="en-US" sz="2400" dirty="0"/>
              <a:t>is used to create a blank line before and after the arrays are output.</a:t>
            </a:r>
          </a:p>
        </p:txBody>
      </p:sp>
      <p:pic>
        <p:nvPicPr>
          <p:cNvPr id="5" name="Picture 4">
            <a:extLst>
              <a:ext uri="{FF2B5EF4-FFF2-40B4-BE49-F238E27FC236}">
                <a16:creationId xmlns:a16="http://schemas.microsoft.com/office/drawing/2014/main" id="{1F865C11-6111-A4F9-EBF6-CA2BB62346D2}"/>
              </a:ext>
            </a:extLst>
          </p:cNvPr>
          <p:cNvPicPr>
            <a:picLocks noChangeAspect="1"/>
          </p:cNvPicPr>
          <p:nvPr/>
        </p:nvPicPr>
        <p:blipFill>
          <a:blip r:embed="rId3"/>
          <a:stretch>
            <a:fillRect/>
          </a:stretch>
        </p:blipFill>
        <p:spPr>
          <a:xfrm>
            <a:off x="20883" y="2824333"/>
            <a:ext cx="11155609" cy="4033667"/>
          </a:xfrm>
          <a:prstGeom prst="rect">
            <a:avLst/>
          </a:prstGeom>
          <a:ln>
            <a:solidFill>
              <a:schemeClr val="accent1"/>
            </a:solidFill>
          </a:ln>
        </p:spPr>
      </p:pic>
      <p:pic>
        <p:nvPicPr>
          <p:cNvPr id="8" name="Picture 7">
            <a:extLst>
              <a:ext uri="{FF2B5EF4-FFF2-40B4-BE49-F238E27FC236}">
                <a16:creationId xmlns:a16="http://schemas.microsoft.com/office/drawing/2014/main" id="{ACE08B1E-7F2F-040B-0C24-C304A846C0B0}"/>
              </a:ext>
            </a:extLst>
          </p:cNvPr>
          <p:cNvPicPr>
            <a:picLocks noChangeAspect="1"/>
          </p:cNvPicPr>
          <p:nvPr/>
        </p:nvPicPr>
        <p:blipFill>
          <a:blip r:embed="rId4"/>
          <a:srcRect r="50725" b="10579"/>
          <a:stretch>
            <a:fillRect/>
          </a:stretch>
        </p:blipFill>
        <p:spPr>
          <a:xfrm>
            <a:off x="9826934" y="0"/>
            <a:ext cx="2344181" cy="4880461"/>
          </a:xfrm>
          <a:prstGeom prst="rect">
            <a:avLst/>
          </a:prstGeom>
          <a:ln>
            <a:solidFill>
              <a:schemeClr val="bg1"/>
            </a:solidFill>
          </a:ln>
        </p:spPr>
      </p:pic>
      <p:sp>
        <p:nvSpPr>
          <p:cNvPr id="7" name="TextBox 6">
            <a:extLst>
              <a:ext uri="{FF2B5EF4-FFF2-40B4-BE49-F238E27FC236}">
                <a16:creationId xmlns:a16="http://schemas.microsoft.com/office/drawing/2014/main" id="{905792CA-4AF2-4899-A9A4-8FF26B695A92}"/>
              </a:ext>
            </a:extLst>
          </p:cNvPr>
          <p:cNvSpPr txBox="1"/>
          <p:nvPr/>
        </p:nvSpPr>
        <p:spPr>
          <a:xfrm>
            <a:off x="5261371" y="3429000"/>
            <a:ext cx="3446859" cy="1261884"/>
          </a:xfrm>
          <a:prstGeom prst="rect">
            <a:avLst/>
          </a:prstGeom>
          <a:noFill/>
          <a:ln>
            <a:solidFill>
              <a:schemeClr val="tx1"/>
            </a:solidFill>
          </a:ln>
        </p:spPr>
        <p:txBody>
          <a:bodyPr wrap="square">
            <a:spAutoFit/>
          </a:bodyPr>
          <a:lstStyle/>
          <a:p>
            <a:r>
              <a:rPr lang="en-GB" sz="3600" dirty="0"/>
              <a:t>File: </a:t>
            </a:r>
            <a:r>
              <a:rPr lang="en-GB" sz="4000" b="1" dirty="0">
                <a:solidFill>
                  <a:srgbClr val="4D2FFF"/>
                </a:solidFill>
                <a:highlight>
                  <a:srgbClr val="FFFF00"/>
                </a:highlight>
              </a:rPr>
              <a:t>./PSArrays.ps1</a:t>
            </a:r>
            <a:endParaRPr lang="en-GB" sz="4000" dirty="0"/>
          </a:p>
        </p:txBody>
      </p:sp>
    </p:spTree>
    <p:extLst>
      <p:ext uri="{BB962C8B-B14F-4D97-AF65-F5344CB8AC3E}">
        <p14:creationId xmlns:p14="http://schemas.microsoft.com/office/powerpoint/2010/main" val="345951443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59346" y="355557"/>
            <a:ext cx="9895951" cy="1033669"/>
          </a:xfrm>
        </p:spPr>
        <p:txBody>
          <a:bodyPr>
            <a:normAutofit/>
          </a:bodyPr>
          <a:lstStyle/>
          <a:p>
            <a:r>
              <a:rPr lang="en-GB" sz="5400" b="1" dirty="0">
                <a:solidFill>
                  <a:schemeClr val="bg1"/>
                </a:solidFill>
              </a:rPr>
              <a:t>foreach loop</a:t>
            </a:r>
          </a:p>
        </p:txBody>
      </p:sp>
      <p:sp>
        <p:nvSpPr>
          <p:cNvPr id="9" name="Content Placeholder 2">
            <a:extLst>
              <a:ext uri="{FF2B5EF4-FFF2-40B4-BE49-F238E27FC236}">
                <a16:creationId xmlns:a16="http://schemas.microsoft.com/office/drawing/2014/main" id="{C6F0307B-6A4C-4978-8778-1B2AFBCDE537}"/>
              </a:ext>
            </a:extLst>
          </p:cNvPr>
          <p:cNvSpPr>
            <a:spLocks noGrp="1"/>
          </p:cNvSpPr>
          <p:nvPr>
            <p:ph idx="1"/>
          </p:nvPr>
        </p:nvSpPr>
        <p:spPr>
          <a:xfrm>
            <a:off x="502465" y="1744783"/>
            <a:ext cx="11187065" cy="4351338"/>
          </a:xfrm>
        </p:spPr>
        <p:txBody>
          <a:bodyPr>
            <a:normAutofit/>
          </a:bodyPr>
          <a:lstStyle/>
          <a:p>
            <a:r>
              <a:rPr lang="en-US" sz="2500" dirty="0"/>
              <a:t>In this example, first an array named </a:t>
            </a:r>
            <a:r>
              <a:rPr lang="en-US" sz="2500" b="1" dirty="0"/>
              <a:t>$Array </a:t>
            </a:r>
            <a:r>
              <a:rPr lang="en-US" sz="2500" dirty="0"/>
              <a:t>is created with 3 string values. </a:t>
            </a:r>
          </a:p>
          <a:p>
            <a:r>
              <a:rPr lang="en-US" sz="2500" dirty="0"/>
              <a:t>We then create a </a:t>
            </a:r>
            <a:r>
              <a:rPr lang="en-US" sz="2500" b="1" dirty="0"/>
              <a:t>foreach loop </a:t>
            </a:r>
            <a:r>
              <a:rPr lang="en-US" sz="2500" dirty="0"/>
              <a:t>and use the </a:t>
            </a:r>
            <a:r>
              <a:rPr lang="en-US" sz="2500" b="1" dirty="0"/>
              <a:t>$Array </a:t>
            </a:r>
            <a:r>
              <a:rPr lang="en-US" sz="2500" dirty="0"/>
              <a:t>as it’s </a:t>
            </a:r>
            <a:r>
              <a:rPr lang="en-US" sz="2500" b="1" dirty="0"/>
              <a:t>list items.</a:t>
            </a:r>
          </a:p>
          <a:p>
            <a:r>
              <a:rPr lang="en-US" sz="2500" dirty="0"/>
              <a:t>The loop assigns each value from the Array to the loop’s </a:t>
            </a:r>
            <a:r>
              <a:rPr lang="en-US" sz="2500" b="1" dirty="0"/>
              <a:t>$element variable </a:t>
            </a:r>
            <a:r>
              <a:rPr lang="en-US" sz="2500" dirty="0"/>
              <a:t>and the code echo’s out each value.</a:t>
            </a:r>
          </a:p>
        </p:txBody>
      </p:sp>
      <p:pic>
        <p:nvPicPr>
          <p:cNvPr id="15" name="Picture 14">
            <a:extLst>
              <a:ext uri="{FF2B5EF4-FFF2-40B4-BE49-F238E27FC236}">
                <a16:creationId xmlns:a16="http://schemas.microsoft.com/office/drawing/2014/main" id="{3951254E-3DFE-3DAF-D10C-E23B6BD101A8}"/>
              </a:ext>
            </a:extLst>
          </p:cNvPr>
          <p:cNvPicPr>
            <a:picLocks noChangeAspect="1"/>
          </p:cNvPicPr>
          <p:nvPr/>
        </p:nvPicPr>
        <p:blipFill>
          <a:blip r:embed="rId3"/>
          <a:stretch>
            <a:fillRect/>
          </a:stretch>
        </p:blipFill>
        <p:spPr>
          <a:xfrm>
            <a:off x="8934453" y="3697014"/>
            <a:ext cx="1941992" cy="1712729"/>
          </a:xfrm>
          <a:prstGeom prst="rect">
            <a:avLst/>
          </a:prstGeom>
        </p:spPr>
      </p:pic>
      <p:pic>
        <p:nvPicPr>
          <p:cNvPr id="18" name="Picture 17">
            <a:extLst>
              <a:ext uri="{FF2B5EF4-FFF2-40B4-BE49-F238E27FC236}">
                <a16:creationId xmlns:a16="http://schemas.microsoft.com/office/drawing/2014/main" id="{80431567-FF7A-AC87-6010-40BEB5133836}"/>
              </a:ext>
            </a:extLst>
          </p:cNvPr>
          <p:cNvPicPr>
            <a:picLocks noChangeAspect="1"/>
          </p:cNvPicPr>
          <p:nvPr/>
        </p:nvPicPr>
        <p:blipFill>
          <a:blip r:embed="rId4"/>
          <a:stretch>
            <a:fillRect/>
          </a:stretch>
        </p:blipFill>
        <p:spPr>
          <a:xfrm>
            <a:off x="786982" y="3729937"/>
            <a:ext cx="8005856" cy="2627743"/>
          </a:xfrm>
          <a:prstGeom prst="rect">
            <a:avLst/>
          </a:prstGeom>
        </p:spPr>
      </p:pic>
    </p:spTree>
    <p:extLst>
      <p:ext uri="{BB962C8B-B14F-4D97-AF65-F5344CB8AC3E}">
        <p14:creationId xmlns:p14="http://schemas.microsoft.com/office/powerpoint/2010/main" val="301853963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7596EA3-F992-4779-8833-3B315F858EB7}"/>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A6C8E46-142B-A96B-D99C-646C9A1134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204D6F75-0D77-FB37-5B19-4B32B1863C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156442CB-108E-63D4-665A-49C57E7B2F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8AB1D25-F791-191C-1FE0-59F453917F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4B733C1E-CEC0-F3B5-2E43-B0E9BC0504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51FBF1B-966B-607D-ABE5-44368FB7F804}"/>
              </a:ext>
            </a:extLst>
          </p:cNvPr>
          <p:cNvSpPr>
            <a:spLocks noGrp="1"/>
          </p:cNvSpPr>
          <p:nvPr>
            <p:ph type="title"/>
          </p:nvPr>
        </p:nvSpPr>
        <p:spPr>
          <a:xfrm>
            <a:off x="459346" y="355557"/>
            <a:ext cx="9895951" cy="1033669"/>
          </a:xfrm>
        </p:spPr>
        <p:txBody>
          <a:bodyPr>
            <a:normAutofit/>
          </a:bodyPr>
          <a:lstStyle/>
          <a:p>
            <a:r>
              <a:rPr lang="en-GB" sz="5400" b="1" dirty="0">
                <a:highlight>
                  <a:srgbClr val="FFFF00"/>
                </a:highlight>
              </a:rPr>
              <a:t>Show:</a:t>
            </a:r>
            <a:r>
              <a:rPr lang="en-GB" sz="5400" b="1" dirty="0"/>
              <a:t> </a:t>
            </a:r>
            <a:r>
              <a:rPr lang="en-GB" sz="5400" b="1" dirty="0">
                <a:solidFill>
                  <a:schemeClr val="bg1"/>
                </a:solidFill>
              </a:rPr>
              <a:t>foreach loop</a:t>
            </a:r>
          </a:p>
        </p:txBody>
      </p:sp>
      <p:sp>
        <p:nvSpPr>
          <p:cNvPr id="9" name="Content Placeholder 2">
            <a:extLst>
              <a:ext uri="{FF2B5EF4-FFF2-40B4-BE49-F238E27FC236}">
                <a16:creationId xmlns:a16="http://schemas.microsoft.com/office/drawing/2014/main" id="{BF20F2DA-B39B-2A1C-075B-2B0B3322E5A2}"/>
              </a:ext>
            </a:extLst>
          </p:cNvPr>
          <p:cNvSpPr>
            <a:spLocks noGrp="1"/>
          </p:cNvSpPr>
          <p:nvPr>
            <p:ph idx="1"/>
          </p:nvPr>
        </p:nvSpPr>
        <p:spPr>
          <a:xfrm>
            <a:off x="502465" y="1744783"/>
            <a:ext cx="11187065" cy="4351338"/>
          </a:xfrm>
        </p:spPr>
        <p:txBody>
          <a:bodyPr>
            <a:normAutofit/>
          </a:bodyPr>
          <a:lstStyle/>
          <a:p>
            <a:r>
              <a:rPr lang="en-US" dirty="0"/>
              <a:t>In this example, we use a ‘</a:t>
            </a:r>
            <a:r>
              <a:rPr lang="en-US" b="1" dirty="0"/>
              <a:t>foreach</a:t>
            </a:r>
            <a:r>
              <a:rPr lang="en-US" dirty="0"/>
              <a:t>’ loop and the </a:t>
            </a:r>
            <a:r>
              <a:rPr lang="en-US" altLang="en-US" b="1" dirty="0"/>
              <a:t>Write-host</a:t>
            </a:r>
            <a:r>
              <a:rPr lang="en-US" altLang="en-US" dirty="0"/>
              <a:t> </a:t>
            </a:r>
            <a:r>
              <a:rPr lang="en-US" altLang="en-US" dirty="0" err="1"/>
              <a:t>cmd</a:t>
            </a:r>
            <a:r>
              <a:rPr lang="en-US" altLang="en-US" dirty="0"/>
              <a:t> &amp; some style formatting to output the array values with some </a:t>
            </a:r>
            <a:r>
              <a:rPr lang="en-US" altLang="en-US" dirty="0" err="1"/>
              <a:t>colour</a:t>
            </a:r>
            <a:r>
              <a:rPr lang="en-US" altLang="en-US" dirty="0"/>
              <a:t>: blue text and yellow background.</a:t>
            </a:r>
            <a:endParaRPr lang="en-US" dirty="0"/>
          </a:p>
        </p:txBody>
      </p:sp>
      <p:pic>
        <p:nvPicPr>
          <p:cNvPr id="11" name="Picture 10">
            <a:extLst>
              <a:ext uri="{FF2B5EF4-FFF2-40B4-BE49-F238E27FC236}">
                <a16:creationId xmlns:a16="http://schemas.microsoft.com/office/drawing/2014/main" id="{4D6B4598-3683-E487-7C8C-C8F210180D1D}"/>
              </a:ext>
            </a:extLst>
          </p:cNvPr>
          <p:cNvPicPr>
            <a:picLocks noChangeAspect="1"/>
          </p:cNvPicPr>
          <p:nvPr/>
        </p:nvPicPr>
        <p:blipFill>
          <a:blip r:embed="rId3"/>
          <a:stretch>
            <a:fillRect/>
          </a:stretch>
        </p:blipFill>
        <p:spPr>
          <a:xfrm>
            <a:off x="85721" y="4056211"/>
            <a:ext cx="12192000" cy="1935031"/>
          </a:xfrm>
          <a:prstGeom prst="rect">
            <a:avLst/>
          </a:prstGeom>
        </p:spPr>
      </p:pic>
      <p:pic>
        <p:nvPicPr>
          <p:cNvPr id="6" name="Picture 5">
            <a:extLst>
              <a:ext uri="{FF2B5EF4-FFF2-40B4-BE49-F238E27FC236}">
                <a16:creationId xmlns:a16="http://schemas.microsoft.com/office/drawing/2014/main" id="{583F0BB1-7F38-2338-720E-98DF879B10C1}"/>
              </a:ext>
            </a:extLst>
          </p:cNvPr>
          <p:cNvPicPr>
            <a:picLocks noChangeAspect="1"/>
          </p:cNvPicPr>
          <p:nvPr/>
        </p:nvPicPr>
        <p:blipFill>
          <a:blip r:embed="rId4"/>
          <a:stretch>
            <a:fillRect/>
          </a:stretch>
        </p:blipFill>
        <p:spPr>
          <a:xfrm>
            <a:off x="7658097" y="2651629"/>
            <a:ext cx="2362201" cy="2085547"/>
          </a:xfrm>
          <a:prstGeom prst="rect">
            <a:avLst/>
          </a:prstGeom>
        </p:spPr>
      </p:pic>
      <p:sp>
        <p:nvSpPr>
          <p:cNvPr id="13" name="TextBox 12">
            <a:extLst>
              <a:ext uri="{FF2B5EF4-FFF2-40B4-BE49-F238E27FC236}">
                <a16:creationId xmlns:a16="http://schemas.microsoft.com/office/drawing/2014/main" id="{59749556-FF75-535A-AFC4-538F60AE1FAD}"/>
              </a:ext>
            </a:extLst>
          </p:cNvPr>
          <p:cNvSpPr txBox="1"/>
          <p:nvPr/>
        </p:nvSpPr>
        <p:spPr>
          <a:xfrm>
            <a:off x="3099193" y="3002014"/>
            <a:ext cx="3389710" cy="584775"/>
          </a:xfrm>
          <a:prstGeom prst="rect">
            <a:avLst/>
          </a:prstGeom>
          <a:noFill/>
          <a:ln>
            <a:solidFill>
              <a:schemeClr val="tx1"/>
            </a:solidFill>
          </a:ln>
        </p:spPr>
        <p:txBody>
          <a:bodyPr wrap="square">
            <a:spAutoFit/>
          </a:bodyPr>
          <a:lstStyle/>
          <a:p>
            <a:r>
              <a:rPr lang="en-GB" sz="2800" dirty="0"/>
              <a:t>File: </a:t>
            </a:r>
            <a:r>
              <a:rPr lang="en-GB" sz="3200" b="1" dirty="0">
                <a:solidFill>
                  <a:srgbClr val="4D2FFF"/>
                </a:solidFill>
                <a:highlight>
                  <a:srgbClr val="FFFF00"/>
                </a:highlight>
              </a:rPr>
              <a:t>./ForEach.ps1</a:t>
            </a:r>
            <a:endParaRPr lang="en-GB" sz="3200" dirty="0"/>
          </a:p>
        </p:txBody>
      </p:sp>
    </p:spTree>
    <p:extLst>
      <p:ext uri="{BB962C8B-B14F-4D97-AF65-F5344CB8AC3E}">
        <p14:creationId xmlns:p14="http://schemas.microsoft.com/office/powerpoint/2010/main" val="337413940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351212" y="278534"/>
            <a:ext cx="6363462" cy="1033669"/>
          </a:xfrm>
        </p:spPr>
        <p:txBody>
          <a:bodyPr>
            <a:normAutofit/>
          </a:bodyPr>
          <a:lstStyle/>
          <a:p>
            <a:r>
              <a:rPr lang="en-GB" sz="5400" b="1" dirty="0">
                <a:solidFill>
                  <a:schemeClr val="bg1"/>
                </a:solidFill>
              </a:rPr>
              <a:t>Types of Loops in PS</a:t>
            </a:r>
          </a:p>
        </p:txBody>
      </p:sp>
      <p:sp>
        <p:nvSpPr>
          <p:cNvPr id="9" name="Content Placeholder 2">
            <a:extLst>
              <a:ext uri="{FF2B5EF4-FFF2-40B4-BE49-F238E27FC236}">
                <a16:creationId xmlns:a16="http://schemas.microsoft.com/office/drawing/2014/main" id="{C6F0307B-6A4C-4978-8778-1B2AFBCDE537}"/>
              </a:ext>
            </a:extLst>
          </p:cNvPr>
          <p:cNvSpPr>
            <a:spLocks noGrp="1"/>
          </p:cNvSpPr>
          <p:nvPr>
            <p:ph idx="1"/>
          </p:nvPr>
        </p:nvSpPr>
        <p:spPr>
          <a:xfrm>
            <a:off x="515577" y="1733606"/>
            <a:ext cx="10721542" cy="4910082"/>
          </a:xfrm>
        </p:spPr>
        <p:txBody>
          <a:bodyPr>
            <a:normAutofit fontScale="92500" lnSpcReduction="20000"/>
          </a:bodyPr>
          <a:lstStyle/>
          <a:p>
            <a:r>
              <a:rPr lang="en-US" dirty="0"/>
              <a:t>In programming, we use ‘a loop’ statement, to allow us to execute a block of code multiple times.</a:t>
            </a:r>
          </a:p>
          <a:p>
            <a:r>
              <a:rPr lang="en-US" dirty="0"/>
              <a:t>PS provides several types of loop statements, including:</a:t>
            </a:r>
          </a:p>
          <a:p>
            <a:pPr marL="514350" indent="-514350">
              <a:buFont typeface="+mj-lt"/>
              <a:buAutoNum type="arabicPeriod"/>
            </a:pPr>
            <a:r>
              <a:rPr lang="en-US" sz="3000" b="1" dirty="0">
                <a:highlight>
                  <a:srgbClr val="FFFF00"/>
                </a:highlight>
              </a:rPr>
              <a:t>for loop</a:t>
            </a:r>
            <a:r>
              <a:rPr lang="en-US" sz="3000" dirty="0">
                <a:highlight>
                  <a:srgbClr val="FFFF00"/>
                </a:highlight>
              </a:rPr>
              <a:t>: </a:t>
            </a:r>
            <a:r>
              <a:rPr lang="en-US" dirty="0"/>
              <a:t>Execute a sequence of statements multiple times and abbreviates the code that manages the loop variable.</a:t>
            </a:r>
          </a:p>
          <a:p>
            <a:pPr marL="514350" indent="-514350">
              <a:buFont typeface="+mj-lt"/>
              <a:buAutoNum type="arabicPeriod"/>
            </a:pPr>
            <a:r>
              <a:rPr lang="en-US" sz="3000" b="1" dirty="0">
                <a:highlight>
                  <a:srgbClr val="FFFF00"/>
                </a:highlight>
              </a:rPr>
              <a:t>foreach loop</a:t>
            </a:r>
            <a:r>
              <a:rPr lang="en-US" sz="3000" dirty="0">
                <a:highlight>
                  <a:srgbClr val="FFFF00"/>
                </a:highlight>
              </a:rPr>
              <a:t>: </a:t>
            </a:r>
            <a:r>
              <a:rPr lang="en-US" dirty="0"/>
              <a:t>Enhanced for loop. This is mainly used to traverse collection of elements including arrays.</a:t>
            </a:r>
          </a:p>
          <a:p>
            <a:pPr marL="514350" indent="-514350">
              <a:buFont typeface="+mj-lt"/>
              <a:buAutoNum type="arabicPeriod"/>
            </a:pPr>
            <a:r>
              <a:rPr lang="en-US" sz="3000" b="1" dirty="0">
                <a:highlight>
                  <a:srgbClr val="FFFF00"/>
                </a:highlight>
              </a:rPr>
              <a:t>while loop</a:t>
            </a:r>
            <a:r>
              <a:rPr lang="en-US" sz="3000" dirty="0">
                <a:highlight>
                  <a:srgbClr val="FFFF00"/>
                </a:highlight>
              </a:rPr>
              <a:t>: </a:t>
            </a:r>
            <a:r>
              <a:rPr lang="en-US" dirty="0"/>
              <a:t>Repeats a statement or group of statements while a given condition is true. It tests the condition before executing the loop body.</a:t>
            </a:r>
          </a:p>
          <a:p>
            <a:pPr marL="514350" indent="-514350">
              <a:buFont typeface="+mj-lt"/>
              <a:buAutoNum type="arabicPeriod"/>
            </a:pPr>
            <a:r>
              <a:rPr lang="en-US" sz="3000" b="1" dirty="0">
                <a:highlight>
                  <a:srgbClr val="FFFF00"/>
                </a:highlight>
              </a:rPr>
              <a:t>do...while loop</a:t>
            </a:r>
            <a:r>
              <a:rPr lang="en-US" sz="3000" dirty="0">
                <a:highlight>
                  <a:srgbClr val="FFFF00"/>
                </a:highlight>
              </a:rPr>
              <a:t>:</a:t>
            </a:r>
            <a:r>
              <a:rPr lang="en-US" sz="3000" dirty="0"/>
              <a:t> </a:t>
            </a:r>
            <a:r>
              <a:rPr lang="en-US" dirty="0"/>
              <a:t>Like a while statement, except that it tests the condition at the end of the loop body.</a:t>
            </a:r>
          </a:p>
          <a:p>
            <a:pPr marL="0" indent="0">
              <a:buNone/>
            </a:pPr>
            <a:r>
              <a:rPr lang="en-US" dirty="0"/>
              <a:t>Some examples are provided on the following slides. And we will look at some of these in some script examples later in the deck.</a:t>
            </a:r>
            <a:endParaRPr lang="en-GB" dirty="0"/>
          </a:p>
        </p:txBody>
      </p:sp>
      <p:pic>
        <p:nvPicPr>
          <p:cNvPr id="4" name="Picture 3" descr="Logo, company name&#10;&#10;Description automatically generated">
            <a:extLst>
              <a:ext uri="{FF2B5EF4-FFF2-40B4-BE49-F238E27FC236}">
                <a16:creationId xmlns:a16="http://schemas.microsoft.com/office/drawing/2014/main" id="{C8037EEF-F350-6DC8-405F-2341923213C4}"/>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247409" y="98321"/>
            <a:ext cx="3485241" cy="1394097"/>
          </a:xfrm>
          <a:prstGeom prst="rect">
            <a:avLst/>
          </a:prstGeom>
        </p:spPr>
      </p:pic>
      <p:sp>
        <p:nvSpPr>
          <p:cNvPr id="5" name="TextBox 4">
            <a:extLst>
              <a:ext uri="{FF2B5EF4-FFF2-40B4-BE49-F238E27FC236}">
                <a16:creationId xmlns:a16="http://schemas.microsoft.com/office/drawing/2014/main" id="{3672AFAB-BFB7-2158-5412-CE61CB83D756}"/>
              </a:ext>
            </a:extLst>
          </p:cNvPr>
          <p:cNvSpPr txBox="1"/>
          <p:nvPr/>
        </p:nvSpPr>
        <p:spPr>
          <a:xfrm>
            <a:off x="8337472" y="1426220"/>
            <a:ext cx="3016328" cy="21544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800" b="0" i="0" u="none" strike="noStrike" kern="1200" cap="none" spc="0" normalizeH="0" baseline="0" noProof="0" dirty="0">
                <a:ln>
                  <a:noFill/>
                </a:ln>
                <a:solidFill>
                  <a:prstClr val="black"/>
                </a:solidFill>
                <a:effectLst/>
                <a:uLnTx/>
                <a:uFillTx/>
                <a:latin typeface="Calibri" panose="020F0502020204030204"/>
                <a:ea typeface="+mn-ea"/>
                <a:cs typeface="+mn-cs"/>
                <a:hlinkClick r:id="rId4" tooltip="http://www.i-tecnico.pt/powershell-do-windows-o-que-e-para-que-serve/"/>
              </a:rPr>
              <a:t>This Photo</a:t>
            </a:r>
            <a:r>
              <a:rPr kumimoji="0" lang="en-GB" sz="800" b="0" i="0" u="none" strike="noStrike" kern="1200" cap="none" spc="0" normalizeH="0" baseline="0" noProof="0" dirty="0">
                <a:ln>
                  <a:noFill/>
                </a:ln>
                <a:solidFill>
                  <a:prstClr val="black"/>
                </a:solidFill>
                <a:effectLst/>
                <a:uLnTx/>
                <a:uFillTx/>
                <a:latin typeface="Calibri" panose="020F0502020204030204"/>
                <a:ea typeface="+mn-ea"/>
                <a:cs typeface="+mn-cs"/>
              </a:rPr>
              <a:t> by Unknown Author is </a:t>
            </a:r>
            <a:r>
              <a:rPr kumimoji="0" lang="en-GB" sz="300" b="0" i="0" u="none" strike="noStrike" kern="1200" cap="none" spc="0" normalizeH="0" baseline="0" noProof="0" dirty="0">
                <a:ln>
                  <a:noFill/>
                </a:ln>
                <a:solidFill>
                  <a:prstClr val="black"/>
                </a:solidFill>
                <a:effectLst/>
                <a:uLnTx/>
                <a:uFillTx/>
                <a:latin typeface="Calibri" panose="020F0502020204030204"/>
                <a:ea typeface="+mn-ea"/>
                <a:cs typeface="+mn-cs"/>
              </a:rPr>
              <a:t>licensed</a:t>
            </a:r>
            <a:r>
              <a:rPr kumimoji="0" lang="en-GB" sz="800" b="0" i="0" u="none" strike="noStrike" kern="1200" cap="none" spc="0" normalizeH="0" baseline="0" noProof="0" dirty="0">
                <a:ln>
                  <a:noFill/>
                </a:ln>
                <a:solidFill>
                  <a:prstClr val="black"/>
                </a:solidFill>
                <a:effectLst/>
                <a:uLnTx/>
                <a:uFillTx/>
                <a:latin typeface="Calibri" panose="020F0502020204030204"/>
                <a:ea typeface="+mn-ea"/>
                <a:cs typeface="+mn-cs"/>
              </a:rPr>
              <a:t> under </a:t>
            </a:r>
            <a:r>
              <a:rPr kumimoji="0" lang="en-GB" sz="800" b="0" i="0" u="none" strike="noStrike" kern="1200" cap="none" spc="0" normalizeH="0" baseline="0" noProof="0" dirty="0">
                <a:ln>
                  <a:noFill/>
                </a:ln>
                <a:solidFill>
                  <a:prstClr val="black"/>
                </a:solidFill>
                <a:effectLst/>
                <a:uLnTx/>
                <a:uFillTx/>
                <a:latin typeface="Calibri" panose="020F0502020204030204"/>
                <a:ea typeface="+mn-ea"/>
                <a:cs typeface="+mn-cs"/>
                <a:hlinkClick r:id="rId5" tooltip="https://creativecommons.org/licenses/by-nc-nd/3.0/"/>
              </a:rPr>
              <a:t>CC BY-NC-ND</a:t>
            </a:r>
            <a:endParaRPr kumimoji="0" lang="en-GB" sz="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2946616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36950" y="277451"/>
            <a:ext cx="9895951" cy="1033669"/>
          </a:xfrm>
        </p:spPr>
        <p:txBody>
          <a:bodyPr>
            <a:normAutofit/>
          </a:bodyPr>
          <a:lstStyle/>
          <a:p>
            <a:r>
              <a:rPr lang="en-GB" sz="6000" b="1" dirty="0">
                <a:solidFill>
                  <a:schemeClr val="bg1"/>
                </a:solidFill>
              </a:rPr>
              <a:t>Bg. </a:t>
            </a:r>
            <a:r>
              <a:rPr lang="en-GB" sz="5400" b="1" dirty="0">
                <a:solidFill>
                  <a:schemeClr val="bg1"/>
                </a:solidFill>
              </a:rPr>
              <a:t>For Loop example</a:t>
            </a:r>
          </a:p>
        </p:txBody>
      </p:sp>
      <p:sp>
        <p:nvSpPr>
          <p:cNvPr id="9" name="Content Placeholder 2">
            <a:extLst>
              <a:ext uri="{FF2B5EF4-FFF2-40B4-BE49-F238E27FC236}">
                <a16:creationId xmlns:a16="http://schemas.microsoft.com/office/drawing/2014/main" id="{C6F0307B-6A4C-4978-8778-1B2AFBCDE537}"/>
              </a:ext>
            </a:extLst>
          </p:cNvPr>
          <p:cNvSpPr>
            <a:spLocks noGrp="1"/>
          </p:cNvSpPr>
          <p:nvPr>
            <p:ph idx="1"/>
          </p:nvPr>
        </p:nvSpPr>
        <p:spPr>
          <a:xfrm>
            <a:off x="260148" y="1650474"/>
            <a:ext cx="11472501" cy="4351338"/>
          </a:xfrm>
        </p:spPr>
        <p:txBody>
          <a:bodyPr>
            <a:normAutofit/>
          </a:bodyPr>
          <a:lstStyle/>
          <a:p>
            <a:pPr>
              <a:spcBef>
                <a:spcPts val="600"/>
              </a:spcBef>
            </a:pPr>
            <a:r>
              <a:rPr lang="en-US" sz="2400" dirty="0"/>
              <a:t>A </a:t>
            </a:r>
            <a:r>
              <a:rPr lang="en-US" sz="2400" b="1" dirty="0"/>
              <a:t>for loop </a:t>
            </a:r>
            <a:r>
              <a:rPr lang="en-US" sz="2400" dirty="0"/>
              <a:t>is used to execute a block of code statements multiple times. It </a:t>
            </a:r>
            <a:r>
              <a:rPr lang="en-US" sz="2400" b="0" i="0" dirty="0">
                <a:solidFill>
                  <a:srgbClr val="333333"/>
                </a:solidFill>
                <a:effectLst/>
              </a:rPr>
              <a:t>is commonly used to retrieve values from an array or database query.</a:t>
            </a:r>
          </a:p>
          <a:p>
            <a:pPr>
              <a:spcBef>
                <a:spcPts val="600"/>
              </a:spcBef>
            </a:pPr>
            <a:r>
              <a:rPr lang="en-US" sz="2400" b="0" i="0" dirty="0">
                <a:solidFill>
                  <a:srgbClr val="333333"/>
                </a:solidFill>
                <a:effectLst/>
              </a:rPr>
              <a:t>A for loop will execute until a condition evaluates to True.</a:t>
            </a:r>
            <a:endParaRPr lang="en-US" sz="2400" dirty="0"/>
          </a:p>
          <a:p>
            <a:pPr>
              <a:spcBef>
                <a:spcPts val="600"/>
              </a:spcBef>
            </a:pPr>
            <a:r>
              <a:rPr lang="en-US" sz="2400" dirty="0"/>
              <a:t>In this example, in </a:t>
            </a:r>
            <a:r>
              <a:rPr lang="en-US" sz="2400" b="1" dirty="0"/>
              <a:t>line 1 </a:t>
            </a:r>
            <a:r>
              <a:rPr lang="en-US" sz="2400" dirty="0"/>
              <a:t>we create an ‘</a:t>
            </a:r>
            <a:r>
              <a:rPr lang="en-US" sz="2400" b="1" dirty="0"/>
              <a:t>array</a:t>
            </a:r>
            <a:r>
              <a:rPr lang="en-US" sz="2400" dirty="0"/>
              <a:t>’ variable and using the @ symbol we </a:t>
            </a:r>
            <a:r>
              <a:rPr lang="en-US" sz="2400" b="1" dirty="0"/>
              <a:t>store all 3 values </a:t>
            </a:r>
            <a:r>
              <a:rPr lang="en-US" sz="2400" dirty="0"/>
              <a:t>in it. </a:t>
            </a:r>
            <a:r>
              <a:rPr lang="en-US" sz="2400" b="1" dirty="0"/>
              <a:t>In line 3</a:t>
            </a:r>
            <a:r>
              <a:rPr lang="en-US" sz="2400" dirty="0"/>
              <a:t>, we create a for loop that will execute as long the for-loop’s variable $</a:t>
            </a:r>
            <a:r>
              <a:rPr lang="en-US" sz="2400" dirty="0" err="1"/>
              <a:t>i</a:t>
            </a:r>
            <a:r>
              <a:rPr lang="en-US" sz="2400" dirty="0"/>
              <a:t> is less than (-</a:t>
            </a:r>
            <a:r>
              <a:rPr lang="en-US" sz="2400" dirty="0" err="1"/>
              <a:t>lt</a:t>
            </a:r>
            <a:r>
              <a:rPr lang="en-US" sz="2400" dirty="0"/>
              <a:t>) the length of the array (0, 1, 2). The for-loop code statements will execute 3 times, each time it will print out a value from the $array.</a:t>
            </a:r>
          </a:p>
        </p:txBody>
      </p:sp>
      <p:pic>
        <p:nvPicPr>
          <p:cNvPr id="4" name="Picture 3" descr="Logo, company name&#10;&#10;Description automatically generated">
            <a:extLst>
              <a:ext uri="{FF2B5EF4-FFF2-40B4-BE49-F238E27FC236}">
                <a16:creationId xmlns:a16="http://schemas.microsoft.com/office/drawing/2014/main" id="{C8037EEF-F350-6DC8-405F-2341923213C4}"/>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247409" y="98321"/>
            <a:ext cx="3485241" cy="1394097"/>
          </a:xfrm>
          <a:prstGeom prst="rect">
            <a:avLst/>
          </a:prstGeom>
        </p:spPr>
      </p:pic>
      <p:sp>
        <p:nvSpPr>
          <p:cNvPr id="5" name="TextBox 4">
            <a:extLst>
              <a:ext uri="{FF2B5EF4-FFF2-40B4-BE49-F238E27FC236}">
                <a16:creationId xmlns:a16="http://schemas.microsoft.com/office/drawing/2014/main" id="{3672AFAB-BFB7-2158-5412-CE61CB83D756}"/>
              </a:ext>
            </a:extLst>
          </p:cNvPr>
          <p:cNvSpPr txBox="1"/>
          <p:nvPr/>
        </p:nvSpPr>
        <p:spPr>
          <a:xfrm>
            <a:off x="8337472" y="1426220"/>
            <a:ext cx="3016328" cy="21544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800" b="0" i="0" u="none" strike="noStrike" kern="1200" cap="none" spc="0" normalizeH="0" baseline="0" noProof="0" dirty="0">
                <a:ln>
                  <a:noFill/>
                </a:ln>
                <a:solidFill>
                  <a:prstClr val="black"/>
                </a:solidFill>
                <a:effectLst/>
                <a:uLnTx/>
                <a:uFillTx/>
                <a:latin typeface="Calibri" panose="020F0502020204030204"/>
                <a:ea typeface="+mn-ea"/>
                <a:cs typeface="+mn-cs"/>
                <a:hlinkClick r:id="rId4" tooltip="http://www.i-tecnico.pt/powershell-do-windows-o-que-e-para-que-serve/"/>
              </a:rPr>
              <a:t>This Photo</a:t>
            </a:r>
            <a:r>
              <a:rPr kumimoji="0" lang="en-GB" sz="800" b="0" i="0" u="none" strike="noStrike" kern="1200" cap="none" spc="0" normalizeH="0" baseline="0" noProof="0" dirty="0">
                <a:ln>
                  <a:noFill/>
                </a:ln>
                <a:solidFill>
                  <a:prstClr val="black"/>
                </a:solidFill>
                <a:effectLst/>
                <a:uLnTx/>
                <a:uFillTx/>
                <a:latin typeface="Calibri" panose="020F0502020204030204"/>
                <a:ea typeface="+mn-ea"/>
                <a:cs typeface="+mn-cs"/>
              </a:rPr>
              <a:t> by Unknown Author is </a:t>
            </a:r>
            <a:r>
              <a:rPr kumimoji="0" lang="en-GB" sz="300" b="0" i="0" u="none" strike="noStrike" kern="1200" cap="none" spc="0" normalizeH="0" baseline="0" noProof="0" dirty="0">
                <a:ln>
                  <a:noFill/>
                </a:ln>
                <a:solidFill>
                  <a:prstClr val="black"/>
                </a:solidFill>
                <a:effectLst/>
                <a:uLnTx/>
                <a:uFillTx/>
                <a:latin typeface="Calibri" panose="020F0502020204030204"/>
                <a:ea typeface="+mn-ea"/>
                <a:cs typeface="+mn-cs"/>
              </a:rPr>
              <a:t>licensed</a:t>
            </a:r>
            <a:r>
              <a:rPr kumimoji="0" lang="en-GB" sz="800" b="0" i="0" u="none" strike="noStrike" kern="1200" cap="none" spc="0" normalizeH="0" baseline="0" noProof="0" dirty="0">
                <a:ln>
                  <a:noFill/>
                </a:ln>
                <a:solidFill>
                  <a:prstClr val="black"/>
                </a:solidFill>
                <a:effectLst/>
                <a:uLnTx/>
                <a:uFillTx/>
                <a:latin typeface="Calibri" panose="020F0502020204030204"/>
                <a:ea typeface="+mn-ea"/>
                <a:cs typeface="+mn-cs"/>
              </a:rPr>
              <a:t> under </a:t>
            </a:r>
            <a:r>
              <a:rPr kumimoji="0" lang="en-GB" sz="800" b="0" i="0" u="none" strike="noStrike" kern="1200" cap="none" spc="0" normalizeH="0" baseline="0" noProof="0" dirty="0">
                <a:ln>
                  <a:noFill/>
                </a:ln>
                <a:solidFill>
                  <a:prstClr val="black"/>
                </a:solidFill>
                <a:effectLst/>
                <a:uLnTx/>
                <a:uFillTx/>
                <a:latin typeface="Calibri" panose="020F0502020204030204"/>
                <a:ea typeface="+mn-ea"/>
                <a:cs typeface="+mn-cs"/>
                <a:hlinkClick r:id="rId5" tooltip="https://creativecommons.org/licenses/by-nc-nd/3.0/"/>
              </a:rPr>
              <a:t>CC BY-NC-ND</a:t>
            </a:r>
            <a:endParaRPr kumimoji="0" lang="en-GB" sz="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7" name="Picture 6">
            <a:extLst>
              <a:ext uri="{FF2B5EF4-FFF2-40B4-BE49-F238E27FC236}">
                <a16:creationId xmlns:a16="http://schemas.microsoft.com/office/drawing/2014/main" id="{E5C5B67F-0CEE-91C5-72DE-C9B3DC16D141}"/>
              </a:ext>
            </a:extLst>
          </p:cNvPr>
          <p:cNvPicPr>
            <a:picLocks noChangeAspect="1"/>
          </p:cNvPicPr>
          <p:nvPr/>
        </p:nvPicPr>
        <p:blipFill>
          <a:blip r:embed="rId6"/>
          <a:stretch>
            <a:fillRect/>
          </a:stretch>
        </p:blipFill>
        <p:spPr>
          <a:xfrm>
            <a:off x="8954241" y="4450467"/>
            <a:ext cx="2051510" cy="1829725"/>
          </a:xfrm>
          <a:prstGeom prst="rect">
            <a:avLst/>
          </a:prstGeom>
        </p:spPr>
      </p:pic>
      <p:pic>
        <p:nvPicPr>
          <p:cNvPr id="13" name="Picture 12">
            <a:extLst>
              <a:ext uri="{FF2B5EF4-FFF2-40B4-BE49-F238E27FC236}">
                <a16:creationId xmlns:a16="http://schemas.microsoft.com/office/drawing/2014/main" id="{ECA1DA34-ACB4-E91C-C460-A7596B5574B3}"/>
              </a:ext>
            </a:extLst>
          </p:cNvPr>
          <p:cNvPicPr>
            <a:picLocks noChangeAspect="1"/>
          </p:cNvPicPr>
          <p:nvPr/>
        </p:nvPicPr>
        <p:blipFill>
          <a:blip r:embed="rId7"/>
          <a:stretch>
            <a:fillRect/>
          </a:stretch>
        </p:blipFill>
        <p:spPr>
          <a:xfrm>
            <a:off x="1077079" y="4191845"/>
            <a:ext cx="7717019" cy="2479870"/>
          </a:xfrm>
          <a:prstGeom prst="rect">
            <a:avLst/>
          </a:prstGeom>
        </p:spPr>
      </p:pic>
    </p:spTree>
    <p:extLst>
      <p:ext uri="{BB962C8B-B14F-4D97-AF65-F5344CB8AC3E}">
        <p14:creationId xmlns:p14="http://schemas.microsoft.com/office/powerpoint/2010/main" val="165506606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fontScale="90000"/>
          </a:bodyPr>
          <a:lstStyle/>
          <a:p>
            <a:r>
              <a:rPr lang="en-GB" sz="7200" b="1" dirty="0">
                <a:solidFill>
                  <a:schemeClr val="bg1"/>
                </a:solidFill>
              </a:rPr>
              <a:t>Bg. </a:t>
            </a:r>
            <a:r>
              <a:rPr lang="en-GB" sz="5400" b="1" dirty="0">
                <a:solidFill>
                  <a:schemeClr val="bg1"/>
                </a:solidFill>
              </a:rPr>
              <a:t>While</a:t>
            </a:r>
            <a:r>
              <a:rPr lang="en-GB" sz="4800" b="1" dirty="0">
                <a:solidFill>
                  <a:schemeClr val="bg1"/>
                </a:solidFill>
              </a:rPr>
              <a:t> loop example</a:t>
            </a:r>
          </a:p>
        </p:txBody>
      </p:sp>
      <p:sp>
        <p:nvSpPr>
          <p:cNvPr id="9" name="Content Placeholder 2">
            <a:extLst>
              <a:ext uri="{FF2B5EF4-FFF2-40B4-BE49-F238E27FC236}">
                <a16:creationId xmlns:a16="http://schemas.microsoft.com/office/drawing/2014/main" id="{C6F0307B-6A4C-4978-8778-1B2AFBCDE537}"/>
              </a:ext>
            </a:extLst>
          </p:cNvPr>
          <p:cNvSpPr>
            <a:spLocks noGrp="1"/>
          </p:cNvSpPr>
          <p:nvPr>
            <p:ph idx="1"/>
          </p:nvPr>
        </p:nvSpPr>
        <p:spPr>
          <a:xfrm>
            <a:off x="515577" y="1712687"/>
            <a:ext cx="10954336" cy="4351338"/>
          </a:xfrm>
        </p:spPr>
        <p:txBody>
          <a:bodyPr>
            <a:normAutofit/>
          </a:bodyPr>
          <a:lstStyle/>
          <a:p>
            <a:r>
              <a:rPr lang="en-US" dirty="0"/>
              <a:t>A </a:t>
            </a:r>
            <a:r>
              <a:rPr lang="en-US" b="1" dirty="0"/>
              <a:t>While loop </a:t>
            </a:r>
            <a:r>
              <a:rPr lang="en-US" dirty="0"/>
              <a:t>tests a condition before executing the code in the loop and is used to repeat the code block statements while a given condition is true. </a:t>
            </a:r>
          </a:p>
          <a:p>
            <a:r>
              <a:rPr lang="en-US" dirty="0"/>
              <a:t>The code below demonstrates a while loop.</a:t>
            </a:r>
          </a:p>
        </p:txBody>
      </p:sp>
      <p:pic>
        <p:nvPicPr>
          <p:cNvPr id="4" name="Picture 3">
            <a:extLst>
              <a:ext uri="{FF2B5EF4-FFF2-40B4-BE49-F238E27FC236}">
                <a16:creationId xmlns:a16="http://schemas.microsoft.com/office/drawing/2014/main" id="{5D63AD15-1314-A3EE-BDD5-19C68664E37B}"/>
              </a:ext>
            </a:extLst>
          </p:cNvPr>
          <p:cNvPicPr>
            <a:picLocks noChangeAspect="1"/>
          </p:cNvPicPr>
          <p:nvPr/>
        </p:nvPicPr>
        <p:blipFill>
          <a:blip r:embed="rId3"/>
          <a:stretch>
            <a:fillRect/>
          </a:stretch>
        </p:blipFill>
        <p:spPr>
          <a:xfrm>
            <a:off x="722087" y="3484870"/>
            <a:ext cx="10144125" cy="3238500"/>
          </a:xfrm>
          <a:prstGeom prst="rect">
            <a:avLst/>
          </a:prstGeom>
        </p:spPr>
      </p:pic>
      <p:pic>
        <p:nvPicPr>
          <p:cNvPr id="6" name="Picture 5">
            <a:extLst>
              <a:ext uri="{FF2B5EF4-FFF2-40B4-BE49-F238E27FC236}">
                <a16:creationId xmlns:a16="http://schemas.microsoft.com/office/drawing/2014/main" id="{65880BBD-E5A7-8FEE-9EA6-7004E48C14AF}"/>
              </a:ext>
            </a:extLst>
          </p:cNvPr>
          <p:cNvPicPr>
            <a:picLocks noChangeAspect="1"/>
          </p:cNvPicPr>
          <p:nvPr/>
        </p:nvPicPr>
        <p:blipFill>
          <a:blip r:embed="rId4"/>
          <a:stretch>
            <a:fillRect/>
          </a:stretch>
        </p:blipFill>
        <p:spPr>
          <a:xfrm>
            <a:off x="8836768" y="4374073"/>
            <a:ext cx="3148722" cy="1369478"/>
          </a:xfrm>
          <a:prstGeom prst="rect">
            <a:avLst/>
          </a:prstGeom>
        </p:spPr>
      </p:pic>
    </p:spTree>
    <p:extLst>
      <p:ext uri="{BB962C8B-B14F-4D97-AF65-F5344CB8AC3E}">
        <p14:creationId xmlns:p14="http://schemas.microsoft.com/office/powerpoint/2010/main" val="36264170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fontScale="90000"/>
          </a:bodyPr>
          <a:lstStyle/>
          <a:p>
            <a:r>
              <a:rPr lang="en-GB" sz="7200" b="1" dirty="0">
                <a:solidFill>
                  <a:schemeClr val="bg1"/>
                </a:solidFill>
              </a:rPr>
              <a:t>Bg. </a:t>
            </a:r>
            <a:r>
              <a:rPr lang="en-GB" sz="5400" dirty="0">
                <a:solidFill>
                  <a:schemeClr val="bg1"/>
                </a:solidFill>
              </a:rPr>
              <a:t>do.. while loop</a:t>
            </a:r>
            <a:endParaRPr lang="en-GB" sz="4800" b="1" dirty="0">
              <a:solidFill>
                <a:schemeClr val="bg1"/>
              </a:solidFill>
            </a:endParaRPr>
          </a:p>
        </p:txBody>
      </p:sp>
      <p:sp>
        <p:nvSpPr>
          <p:cNvPr id="9" name="Content Placeholder 2">
            <a:extLst>
              <a:ext uri="{FF2B5EF4-FFF2-40B4-BE49-F238E27FC236}">
                <a16:creationId xmlns:a16="http://schemas.microsoft.com/office/drawing/2014/main" id="{C6F0307B-6A4C-4978-8778-1B2AFBCDE537}"/>
              </a:ext>
            </a:extLst>
          </p:cNvPr>
          <p:cNvSpPr>
            <a:spLocks noGrp="1"/>
          </p:cNvSpPr>
          <p:nvPr>
            <p:ph idx="1"/>
          </p:nvPr>
        </p:nvSpPr>
        <p:spPr>
          <a:xfrm>
            <a:off x="515577" y="1733606"/>
            <a:ext cx="10954336" cy="4351338"/>
          </a:xfrm>
        </p:spPr>
        <p:txBody>
          <a:bodyPr>
            <a:normAutofit/>
          </a:bodyPr>
          <a:lstStyle/>
          <a:p>
            <a:r>
              <a:rPr lang="en-US" dirty="0"/>
              <a:t>A </a:t>
            </a:r>
            <a:r>
              <a:rPr lang="en-US" b="1" dirty="0"/>
              <a:t>do.. while loop </a:t>
            </a:r>
            <a:r>
              <a:rPr lang="en-US" dirty="0"/>
              <a:t>is the </a:t>
            </a:r>
            <a:r>
              <a:rPr lang="en-US" b="1" dirty="0"/>
              <a:t>same as the while loop</a:t>
            </a:r>
            <a:r>
              <a:rPr lang="en-US" dirty="0"/>
              <a:t>, except it tests the condition at the end of the loop code. </a:t>
            </a:r>
          </a:p>
          <a:p>
            <a:r>
              <a:rPr lang="en-US" dirty="0"/>
              <a:t>The code below demonstrates a do.. while loop.</a:t>
            </a:r>
          </a:p>
        </p:txBody>
      </p:sp>
      <p:pic>
        <p:nvPicPr>
          <p:cNvPr id="5" name="Picture 4">
            <a:extLst>
              <a:ext uri="{FF2B5EF4-FFF2-40B4-BE49-F238E27FC236}">
                <a16:creationId xmlns:a16="http://schemas.microsoft.com/office/drawing/2014/main" id="{D49E31CB-8328-18CE-A9DC-E79D0E86E84F}"/>
              </a:ext>
            </a:extLst>
          </p:cNvPr>
          <p:cNvPicPr>
            <a:picLocks noChangeAspect="1"/>
          </p:cNvPicPr>
          <p:nvPr/>
        </p:nvPicPr>
        <p:blipFill>
          <a:blip r:embed="rId3"/>
          <a:stretch>
            <a:fillRect/>
          </a:stretch>
        </p:blipFill>
        <p:spPr>
          <a:xfrm>
            <a:off x="459350" y="3215392"/>
            <a:ext cx="10163175" cy="3314700"/>
          </a:xfrm>
          <a:prstGeom prst="rect">
            <a:avLst/>
          </a:prstGeom>
        </p:spPr>
      </p:pic>
      <p:pic>
        <p:nvPicPr>
          <p:cNvPr id="11" name="Picture 10">
            <a:extLst>
              <a:ext uri="{FF2B5EF4-FFF2-40B4-BE49-F238E27FC236}">
                <a16:creationId xmlns:a16="http://schemas.microsoft.com/office/drawing/2014/main" id="{3D369F65-22E7-5DA8-6BD4-FD9C98C18F96}"/>
              </a:ext>
            </a:extLst>
          </p:cNvPr>
          <p:cNvPicPr>
            <a:picLocks noChangeAspect="1"/>
          </p:cNvPicPr>
          <p:nvPr/>
        </p:nvPicPr>
        <p:blipFill>
          <a:blip r:embed="rId4"/>
          <a:stretch>
            <a:fillRect/>
          </a:stretch>
        </p:blipFill>
        <p:spPr>
          <a:xfrm>
            <a:off x="8225747" y="3883326"/>
            <a:ext cx="3605209" cy="1616128"/>
          </a:xfrm>
          <a:prstGeom prst="rect">
            <a:avLst/>
          </a:prstGeom>
        </p:spPr>
      </p:pic>
    </p:spTree>
    <p:extLst>
      <p:ext uri="{BB962C8B-B14F-4D97-AF65-F5344CB8AC3E}">
        <p14:creationId xmlns:p14="http://schemas.microsoft.com/office/powerpoint/2010/main" val="14070590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608388" y="289787"/>
            <a:ext cx="9895951" cy="1033669"/>
          </a:xfrm>
        </p:spPr>
        <p:txBody>
          <a:bodyPr>
            <a:normAutofit/>
          </a:bodyPr>
          <a:lstStyle/>
          <a:p>
            <a:r>
              <a:rPr lang="en-US" sz="6000" b="1" dirty="0">
                <a:solidFill>
                  <a:schemeClr val="bg1"/>
                </a:solidFill>
              </a:rPr>
              <a:t>if statement</a:t>
            </a:r>
            <a:endParaRPr lang="en-GB" sz="6000" b="1" dirty="0">
              <a:solidFill>
                <a:schemeClr val="bg1"/>
              </a:solidFill>
            </a:endParaRPr>
          </a:p>
        </p:txBody>
      </p:sp>
      <p:sp>
        <p:nvSpPr>
          <p:cNvPr id="9" name="Content Placeholder 2">
            <a:extLst>
              <a:ext uri="{FF2B5EF4-FFF2-40B4-BE49-F238E27FC236}">
                <a16:creationId xmlns:a16="http://schemas.microsoft.com/office/drawing/2014/main" id="{C6F0307B-6A4C-4978-8778-1B2AFBCDE537}"/>
              </a:ext>
            </a:extLst>
          </p:cNvPr>
          <p:cNvSpPr>
            <a:spLocks noGrp="1"/>
          </p:cNvSpPr>
          <p:nvPr>
            <p:ph idx="1"/>
          </p:nvPr>
        </p:nvSpPr>
        <p:spPr>
          <a:xfrm>
            <a:off x="317011" y="1630983"/>
            <a:ext cx="11557974" cy="4351338"/>
          </a:xfrm>
        </p:spPr>
        <p:txBody>
          <a:bodyPr>
            <a:normAutofit/>
          </a:bodyPr>
          <a:lstStyle/>
          <a:p>
            <a:r>
              <a:rPr lang="en-US" sz="2600" dirty="0"/>
              <a:t>An </a:t>
            </a:r>
            <a:r>
              <a:rPr lang="en-US" sz="2600" b="1" dirty="0"/>
              <a:t>if statement </a:t>
            </a:r>
            <a:r>
              <a:rPr lang="en-US" sz="2600" dirty="0"/>
              <a:t>consists of a Boolean expression (an expression that can only evaluate to True or False) followed by code statements.</a:t>
            </a:r>
          </a:p>
          <a:p>
            <a:pPr marL="457200" lvl="1" indent="0">
              <a:buNone/>
            </a:pPr>
            <a:r>
              <a:rPr lang="en-US" dirty="0"/>
              <a:t>Syntax: </a:t>
            </a:r>
            <a:r>
              <a:rPr lang="en-US" altLang="en-US" dirty="0">
                <a:solidFill>
                  <a:srgbClr val="4448FE"/>
                </a:solidFill>
              </a:rPr>
              <a:t>if(</a:t>
            </a:r>
            <a:r>
              <a:rPr lang="en-US" altLang="en-US" dirty="0" err="1">
                <a:solidFill>
                  <a:srgbClr val="4448FE"/>
                </a:solidFill>
              </a:rPr>
              <a:t>Boolean_expression</a:t>
            </a:r>
            <a:r>
              <a:rPr lang="en-US" altLang="en-US" dirty="0">
                <a:solidFill>
                  <a:srgbClr val="4448FE"/>
                </a:solidFill>
              </a:rPr>
              <a:t>)</a:t>
            </a:r>
            <a:br>
              <a:rPr lang="en-US" altLang="en-US" dirty="0">
                <a:solidFill>
                  <a:srgbClr val="4448FE"/>
                </a:solidFill>
              </a:rPr>
            </a:br>
            <a:r>
              <a:rPr lang="en-US" altLang="en-US" dirty="0">
                <a:solidFill>
                  <a:srgbClr val="4448FE"/>
                </a:solidFill>
              </a:rPr>
              <a:t>		{ Statements to execute if Boolean expression is true}</a:t>
            </a:r>
            <a:endParaRPr lang="en-US" dirty="0"/>
          </a:p>
          <a:p>
            <a:r>
              <a:rPr lang="en-US" sz="2600" dirty="0"/>
              <a:t>If the Boolean expression evaluates to true, the code is executed. If false, the code after the if statement, after the opening curly bracket, will not be executed.</a:t>
            </a:r>
          </a:p>
        </p:txBody>
      </p:sp>
      <p:pic>
        <p:nvPicPr>
          <p:cNvPr id="4" name="Picture 3" descr="Logo, company name&#10;&#10;Description automatically generated">
            <a:extLst>
              <a:ext uri="{FF2B5EF4-FFF2-40B4-BE49-F238E27FC236}">
                <a16:creationId xmlns:a16="http://schemas.microsoft.com/office/drawing/2014/main" id="{C8037EEF-F350-6DC8-405F-2341923213C4}"/>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247409" y="98321"/>
            <a:ext cx="3485241" cy="1394097"/>
          </a:xfrm>
          <a:prstGeom prst="rect">
            <a:avLst/>
          </a:prstGeom>
        </p:spPr>
      </p:pic>
      <p:sp>
        <p:nvSpPr>
          <p:cNvPr id="5" name="TextBox 4">
            <a:extLst>
              <a:ext uri="{FF2B5EF4-FFF2-40B4-BE49-F238E27FC236}">
                <a16:creationId xmlns:a16="http://schemas.microsoft.com/office/drawing/2014/main" id="{3672AFAB-BFB7-2158-5412-CE61CB83D756}"/>
              </a:ext>
            </a:extLst>
          </p:cNvPr>
          <p:cNvSpPr txBox="1"/>
          <p:nvPr/>
        </p:nvSpPr>
        <p:spPr>
          <a:xfrm>
            <a:off x="8337472" y="1426220"/>
            <a:ext cx="3016328" cy="21544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800" b="0" i="0" u="none" strike="noStrike" kern="1200" cap="none" spc="0" normalizeH="0" baseline="0" noProof="0">
                <a:ln>
                  <a:noFill/>
                </a:ln>
                <a:solidFill>
                  <a:prstClr val="black"/>
                </a:solidFill>
                <a:effectLst/>
                <a:uLnTx/>
                <a:uFillTx/>
                <a:latin typeface="Calibri" panose="020F0502020204030204"/>
                <a:ea typeface="+mn-ea"/>
                <a:cs typeface="+mn-cs"/>
                <a:hlinkClick r:id="rId4" tooltip="http://www.i-tecnico.pt/powershell-do-windows-o-que-e-para-que-serve/"/>
              </a:rPr>
              <a:t>This Photo</a:t>
            </a:r>
            <a:r>
              <a:rPr kumimoji="0" lang="en-GB" sz="800" b="0" i="0" u="none" strike="noStrike" kern="1200" cap="none" spc="0" normalizeH="0" baseline="0" noProof="0">
                <a:ln>
                  <a:noFill/>
                </a:ln>
                <a:solidFill>
                  <a:prstClr val="black"/>
                </a:solidFill>
                <a:effectLst/>
                <a:uLnTx/>
                <a:uFillTx/>
                <a:latin typeface="Calibri" panose="020F0502020204030204"/>
                <a:ea typeface="+mn-ea"/>
                <a:cs typeface="+mn-cs"/>
              </a:rPr>
              <a:t> by Unknown Author is </a:t>
            </a:r>
            <a:r>
              <a:rPr kumimoji="0" lang="en-GB" sz="300" b="0" i="0" u="none" strike="noStrike" kern="1200" cap="none" spc="0" normalizeH="0" baseline="0" noProof="0">
                <a:ln>
                  <a:noFill/>
                </a:ln>
                <a:solidFill>
                  <a:prstClr val="black"/>
                </a:solidFill>
                <a:effectLst/>
                <a:uLnTx/>
                <a:uFillTx/>
                <a:latin typeface="Calibri" panose="020F0502020204030204"/>
                <a:ea typeface="+mn-ea"/>
                <a:cs typeface="+mn-cs"/>
              </a:rPr>
              <a:t>licensed</a:t>
            </a:r>
            <a:r>
              <a:rPr kumimoji="0" lang="en-GB" sz="800" b="0" i="0" u="none" strike="noStrike" kern="1200" cap="none" spc="0" normalizeH="0" baseline="0" noProof="0">
                <a:ln>
                  <a:noFill/>
                </a:ln>
                <a:solidFill>
                  <a:prstClr val="black"/>
                </a:solidFill>
                <a:effectLst/>
                <a:uLnTx/>
                <a:uFillTx/>
                <a:latin typeface="Calibri" panose="020F0502020204030204"/>
                <a:ea typeface="+mn-ea"/>
                <a:cs typeface="+mn-cs"/>
              </a:rPr>
              <a:t> under </a:t>
            </a:r>
            <a:r>
              <a:rPr kumimoji="0" lang="en-GB" sz="800" b="0" i="0" u="none" strike="noStrike" kern="1200" cap="none" spc="0" normalizeH="0" baseline="0" noProof="0">
                <a:ln>
                  <a:noFill/>
                </a:ln>
                <a:solidFill>
                  <a:prstClr val="black"/>
                </a:solidFill>
                <a:effectLst/>
                <a:uLnTx/>
                <a:uFillTx/>
                <a:latin typeface="Calibri" panose="020F0502020204030204"/>
                <a:ea typeface="+mn-ea"/>
                <a:cs typeface="+mn-cs"/>
                <a:hlinkClick r:id="rId5" tooltip="https://creativecommons.org/licenses/by-nc-nd/3.0/"/>
              </a:rPr>
              <a:t>CC BY-NC-ND</a:t>
            </a:r>
            <a:endParaRPr kumimoji="0" lang="en-GB" sz="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6" name="Picture 5">
            <a:extLst>
              <a:ext uri="{FF2B5EF4-FFF2-40B4-BE49-F238E27FC236}">
                <a16:creationId xmlns:a16="http://schemas.microsoft.com/office/drawing/2014/main" id="{2FEE128D-BDC7-8242-64CF-840FD94AAB11}"/>
              </a:ext>
            </a:extLst>
          </p:cNvPr>
          <p:cNvPicPr>
            <a:picLocks noChangeAspect="1"/>
          </p:cNvPicPr>
          <p:nvPr/>
        </p:nvPicPr>
        <p:blipFill>
          <a:blip r:embed="rId6"/>
          <a:stretch>
            <a:fillRect/>
          </a:stretch>
        </p:blipFill>
        <p:spPr>
          <a:xfrm>
            <a:off x="305707" y="4005435"/>
            <a:ext cx="10858500" cy="2314575"/>
          </a:xfrm>
          <a:prstGeom prst="rect">
            <a:avLst/>
          </a:prstGeom>
        </p:spPr>
      </p:pic>
      <p:sp>
        <p:nvSpPr>
          <p:cNvPr id="13" name="TextBox 12">
            <a:extLst>
              <a:ext uri="{FF2B5EF4-FFF2-40B4-BE49-F238E27FC236}">
                <a16:creationId xmlns:a16="http://schemas.microsoft.com/office/drawing/2014/main" id="{6913DD78-657E-77EA-416E-441809440EFF}"/>
              </a:ext>
            </a:extLst>
          </p:cNvPr>
          <p:cNvSpPr txBox="1"/>
          <p:nvPr/>
        </p:nvSpPr>
        <p:spPr>
          <a:xfrm>
            <a:off x="3364643" y="6053950"/>
            <a:ext cx="1510916" cy="584775"/>
          </a:xfrm>
          <a:prstGeom prst="rect">
            <a:avLst/>
          </a:prstGeom>
          <a:noFill/>
          <a:ln>
            <a:solidFill>
              <a:schemeClr val="bg1"/>
            </a:solid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prstClr val="white"/>
                </a:solidFill>
                <a:effectLst/>
                <a:highlight>
                  <a:srgbClr val="000000"/>
                </a:highlight>
                <a:uLnTx/>
                <a:uFillTx/>
                <a:latin typeface="Calibri" panose="020F0502020204030204"/>
                <a:ea typeface="+mn-ea"/>
                <a:cs typeface="+mn-cs"/>
              </a:rPr>
              <a:t>Output:</a:t>
            </a:r>
          </a:p>
        </p:txBody>
      </p:sp>
      <p:pic>
        <p:nvPicPr>
          <p:cNvPr id="17" name="Picture 16">
            <a:extLst>
              <a:ext uri="{FF2B5EF4-FFF2-40B4-BE49-F238E27FC236}">
                <a16:creationId xmlns:a16="http://schemas.microsoft.com/office/drawing/2014/main" id="{58736218-B521-4525-53B7-90DA1DDB88A0}"/>
              </a:ext>
            </a:extLst>
          </p:cNvPr>
          <p:cNvPicPr>
            <a:picLocks noChangeAspect="1"/>
          </p:cNvPicPr>
          <p:nvPr/>
        </p:nvPicPr>
        <p:blipFill>
          <a:blip r:embed="rId7"/>
          <a:stretch>
            <a:fillRect/>
          </a:stretch>
        </p:blipFill>
        <p:spPr>
          <a:xfrm>
            <a:off x="4786313" y="5983466"/>
            <a:ext cx="6092300" cy="673087"/>
          </a:xfrm>
          <a:prstGeom prst="rect">
            <a:avLst/>
          </a:prstGeom>
        </p:spPr>
      </p:pic>
    </p:spTree>
    <p:extLst>
      <p:ext uri="{BB962C8B-B14F-4D97-AF65-F5344CB8AC3E}">
        <p14:creationId xmlns:p14="http://schemas.microsoft.com/office/powerpoint/2010/main" val="208379783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F7111F-87E1-5148-8F8F-5CA6E2F15CDE}"/>
              </a:ext>
            </a:extLst>
          </p:cNvPr>
          <p:cNvSpPr>
            <a:spLocks noGrp="1"/>
          </p:cNvSpPr>
          <p:nvPr>
            <p:ph type="title"/>
          </p:nvPr>
        </p:nvSpPr>
        <p:spPr>
          <a:xfrm>
            <a:off x="0" y="-3946"/>
            <a:ext cx="12192000" cy="829362"/>
          </a:xfrm>
          <a:solidFill>
            <a:srgbClr val="002060"/>
          </a:solidFill>
        </p:spPr>
        <p:txBody>
          <a:bodyPr>
            <a:normAutofit/>
          </a:bodyPr>
          <a:lstStyle/>
          <a:p>
            <a:r>
              <a:rPr lang="en-US" sz="4800" b="1" dirty="0">
                <a:highlight>
                  <a:srgbClr val="FFFF00"/>
                </a:highlight>
              </a:rPr>
              <a:t>Show:</a:t>
            </a:r>
            <a:r>
              <a:rPr lang="en-US" sz="4800" dirty="0"/>
              <a:t> </a:t>
            </a:r>
            <a:r>
              <a:rPr lang="en-US" sz="4800" b="1" dirty="0">
                <a:solidFill>
                  <a:schemeClr val="bg1"/>
                </a:solidFill>
              </a:rPr>
              <a:t>Switch statement</a:t>
            </a:r>
            <a:endParaRPr lang="en-GB" sz="4800" dirty="0"/>
          </a:p>
        </p:txBody>
      </p:sp>
      <p:sp>
        <p:nvSpPr>
          <p:cNvPr id="4" name="Content Placeholder 2">
            <a:extLst>
              <a:ext uri="{FF2B5EF4-FFF2-40B4-BE49-F238E27FC236}">
                <a16:creationId xmlns:a16="http://schemas.microsoft.com/office/drawing/2014/main" id="{D5D98BE4-647D-2E98-81F1-EF9205F86ECE}"/>
              </a:ext>
            </a:extLst>
          </p:cNvPr>
          <p:cNvSpPr>
            <a:spLocks noGrp="1"/>
          </p:cNvSpPr>
          <p:nvPr>
            <p:ph idx="1"/>
          </p:nvPr>
        </p:nvSpPr>
        <p:spPr>
          <a:xfrm>
            <a:off x="175947" y="825416"/>
            <a:ext cx="11565477" cy="4351338"/>
          </a:xfrm>
        </p:spPr>
        <p:txBody>
          <a:bodyPr>
            <a:normAutofit/>
          </a:bodyPr>
          <a:lstStyle/>
          <a:p>
            <a:pPr>
              <a:lnSpc>
                <a:spcPct val="100000"/>
              </a:lnSpc>
              <a:spcBef>
                <a:spcPts val="0"/>
              </a:spcBef>
            </a:pPr>
            <a:r>
              <a:rPr lang="en-US" sz="2400" b="0" i="0" dirty="0">
                <a:solidFill>
                  <a:srgbClr val="000000"/>
                </a:solidFill>
                <a:effectLst/>
              </a:rPr>
              <a:t>A </a:t>
            </a:r>
            <a:r>
              <a:rPr lang="en-US" sz="2400" b="1" i="0" dirty="0">
                <a:solidFill>
                  <a:srgbClr val="000000"/>
                </a:solidFill>
                <a:effectLst/>
              </a:rPr>
              <a:t>switch</a:t>
            </a:r>
            <a:r>
              <a:rPr lang="en-US" sz="2400" b="0" i="0" dirty="0">
                <a:solidFill>
                  <a:srgbClr val="000000"/>
                </a:solidFill>
                <a:effectLst/>
              </a:rPr>
              <a:t> statement allows a </a:t>
            </a:r>
            <a:r>
              <a:rPr lang="en-US" sz="2400" b="1" i="0" dirty="0">
                <a:solidFill>
                  <a:srgbClr val="000000"/>
                </a:solidFill>
                <a:effectLst/>
              </a:rPr>
              <a:t>value</a:t>
            </a:r>
            <a:r>
              <a:rPr lang="en-US" sz="2400" b="0" i="0" dirty="0">
                <a:solidFill>
                  <a:srgbClr val="000000"/>
                </a:solidFill>
                <a:effectLst/>
              </a:rPr>
              <a:t> to be tested for equality against a list of </a:t>
            </a:r>
            <a:r>
              <a:rPr lang="en-US" sz="2400" b="1" i="0" dirty="0">
                <a:solidFill>
                  <a:srgbClr val="000000"/>
                </a:solidFill>
                <a:effectLst/>
              </a:rPr>
              <a:t>values</a:t>
            </a:r>
            <a:r>
              <a:rPr lang="en-US" sz="2400" b="0" i="0" dirty="0">
                <a:solidFill>
                  <a:srgbClr val="000000"/>
                </a:solidFill>
                <a:effectLst/>
              </a:rPr>
              <a:t>. </a:t>
            </a:r>
          </a:p>
          <a:p>
            <a:pPr>
              <a:lnSpc>
                <a:spcPct val="100000"/>
              </a:lnSpc>
              <a:spcBef>
                <a:spcPts val="0"/>
              </a:spcBef>
            </a:pPr>
            <a:r>
              <a:rPr lang="en-US" sz="2400" b="0" i="0" dirty="0">
                <a:solidFill>
                  <a:srgbClr val="000000"/>
                </a:solidFill>
                <a:effectLst/>
              </a:rPr>
              <a:t>This example asks the user to </a:t>
            </a:r>
            <a:r>
              <a:rPr lang="en-US" sz="2400" b="1" i="0" dirty="0">
                <a:solidFill>
                  <a:srgbClr val="000000"/>
                </a:solidFill>
                <a:effectLst/>
              </a:rPr>
              <a:t>input a number </a:t>
            </a:r>
            <a:r>
              <a:rPr lang="en-US" sz="2400" i="0" dirty="0">
                <a:solidFill>
                  <a:srgbClr val="000000"/>
                </a:solidFill>
                <a:effectLst/>
              </a:rPr>
              <a:t>using the </a:t>
            </a:r>
            <a:r>
              <a:rPr lang="en-US" sz="2400" b="1" i="0" dirty="0">
                <a:solidFill>
                  <a:srgbClr val="000000"/>
                </a:solidFill>
                <a:effectLst/>
              </a:rPr>
              <a:t>Read-Host command.</a:t>
            </a:r>
          </a:p>
          <a:p>
            <a:pPr>
              <a:lnSpc>
                <a:spcPct val="100000"/>
              </a:lnSpc>
              <a:spcBef>
                <a:spcPts val="0"/>
              </a:spcBef>
            </a:pPr>
            <a:r>
              <a:rPr lang="en-US" sz="2400" b="0" i="0" dirty="0">
                <a:solidFill>
                  <a:srgbClr val="000000"/>
                </a:solidFill>
                <a:effectLst/>
              </a:rPr>
              <a:t>The number entered is stored in the </a:t>
            </a:r>
            <a:r>
              <a:rPr lang="en-US" sz="2400" b="1" i="0" dirty="0">
                <a:solidFill>
                  <a:srgbClr val="000000"/>
                </a:solidFill>
                <a:effectLst/>
              </a:rPr>
              <a:t>$num variable </a:t>
            </a:r>
            <a:r>
              <a:rPr lang="en-US" sz="2400" i="0" dirty="0">
                <a:solidFill>
                  <a:srgbClr val="000000"/>
                </a:solidFill>
                <a:effectLst/>
              </a:rPr>
              <a:t>and</a:t>
            </a:r>
            <a:r>
              <a:rPr lang="en-US" sz="2400" b="1" i="0" dirty="0">
                <a:solidFill>
                  <a:srgbClr val="000000"/>
                </a:solidFill>
                <a:effectLst/>
              </a:rPr>
              <a:t> </a:t>
            </a:r>
            <a:r>
              <a:rPr lang="en-US" sz="2400" i="0" dirty="0">
                <a:solidFill>
                  <a:srgbClr val="000000"/>
                </a:solidFill>
                <a:effectLst/>
              </a:rPr>
              <a:t>the</a:t>
            </a:r>
            <a:r>
              <a:rPr lang="en-US" sz="2400" b="1" i="0" dirty="0">
                <a:solidFill>
                  <a:srgbClr val="000000"/>
                </a:solidFill>
                <a:effectLst/>
              </a:rPr>
              <a:t> switch statement </a:t>
            </a:r>
            <a:r>
              <a:rPr lang="en-US" sz="2400" b="0" i="0" dirty="0">
                <a:solidFill>
                  <a:srgbClr val="000000"/>
                </a:solidFill>
                <a:effectLst/>
              </a:rPr>
              <a:t>compares the </a:t>
            </a:r>
            <a:r>
              <a:rPr lang="en-US" sz="2400" b="1" i="0" dirty="0">
                <a:solidFill>
                  <a:srgbClr val="000000"/>
                </a:solidFill>
                <a:effectLst/>
              </a:rPr>
              <a:t>number</a:t>
            </a:r>
            <a:r>
              <a:rPr lang="en-US" sz="2400" b="0" i="0" dirty="0">
                <a:solidFill>
                  <a:srgbClr val="000000"/>
                </a:solidFill>
                <a:effectLst/>
              </a:rPr>
              <a:t> </a:t>
            </a:r>
            <a:r>
              <a:rPr lang="en-US" sz="2400" i="0" dirty="0">
                <a:solidFill>
                  <a:srgbClr val="000000"/>
                </a:solidFill>
                <a:effectLst/>
              </a:rPr>
              <a:t>against</a:t>
            </a:r>
            <a:r>
              <a:rPr lang="en-US" sz="2400" b="1" i="0" dirty="0">
                <a:solidFill>
                  <a:srgbClr val="000000"/>
                </a:solidFill>
                <a:effectLst/>
              </a:rPr>
              <a:t> a list of values</a:t>
            </a:r>
            <a:r>
              <a:rPr lang="en-US" sz="2400" i="0" dirty="0">
                <a:solidFill>
                  <a:srgbClr val="000000"/>
                </a:solidFill>
                <a:effectLst/>
              </a:rPr>
              <a:t>,</a:t>
            </a:r>
            <a:r>
              <a:rPr lang="en-US" sz="2400" b="0" i="0" dirty="0">
                <a:solidFill>
                  <a:srgbClr val="000000"/>
                </a:solidFill>
                <a:effectLst/>
              </a:rPr>
              <a:t> and where there is a match, the code</a:t>
            </a:r>
            <a:r>
              <a:rPr lang="en-US" sz="2400" dirty="0">
                <a:solidFill>
                  <a:srgbClr val="000000"/>
                </a:solidFill>
              </a:rPr>
              <a:t> is run.</a:t>
            </a:r>
            <a:endParaRPr lang="en-US" sz="2400" b="0" i="0" dirty="0">
              <a:solidFill>
                <a:srgbClr val="000000"/>
              </a:solidFill>
              <a:effectLst/>
            </a:endParaRPr>
          </a:p>
          <a:p>
            <a:pPr>
              <a:lnSpc>
                <a:spcPct val="100000"/>
              </a:lnSpc>
              <a:spcBef>
                <a:spcPts val="0"/>
              </a:spcBef>
            </a:pPr>
            <a:r>
              <a:rPr lang="en-US" sz="2400" dirty="0">
                <a:solidFill>
                  <a:srgbClr val="000000"/>
                </a:solidFill>
              </a:rPr>
              <a:t>If the user inputs a value where there is no match</a:t>
            </a:r>
            <a:r>
              <a:rPr lang="en-US" sz="2400" b="0" i="0" dirty="0">
                <a:solidFill>
                  <a:srgbClr val="000000"/>
                </a:solidFill>
                <a:effectLst/>
              </a:rPr>
              <a:t>, the </a:t>
            </a:r>
            <a:r>
              <a:rPr lang="en-US" sz="2400" b="1" i="0" dirty="0">
                <a:solidFill>
                  <a:srgbClr val="000000"/>
                </a:solidFill>
                <a:effectLst/>
              </a:rPr>
              <a:t>default</a:t>
            </a:r>
            <a:r>
              <a:rPr lang="en-US" sz="2400" b="0" i="0" dirty="0">
                <a:solidFill>
                  <a:srgbClr val="000000"/>
                </a:solidFill>
                <a:effectLst/>
              </a:rPr>
              <a:t> action is run.</a:t>
            </a:r>
          </a:p>
          <a:p>
            <a:pPr>
              <a:lnSpc>
                <a:spcPct val="100000"/>
              </a:lnSpc>
              <a:spcBef>
                <a:spcPts val="0"/>
              </a:spcBef>
            </a:pPr>
            <a:endParaRPr lang="en-US" sz="2400" b="0" i="0" dirty="0">
              <a:solidFill>
                <a:srgbClr val="000000"/>
              </a:solidFill>
              <a:effectLst/>
            </a:endParaRPr>
          </a:p>
        </p:txBody>
      </p:sp>
      <p:pic>
        <p:nvPicPr>
          <p:cNvPr id="8" name="Picture 7">
            <a:extLst>
              <a:ext uri="{FF2B5EF4-FFF2-40B4-BE49-F238E27FC236}">
                <a16:creationId xmlns:a16="http://schemas.microsoft.com/office/drawing/2014/main" id="{66810CC1-A251-FC52-B7BF-937A22FA3EF2}"/>
              </a:ext>
            </a:extLst>
          </p:cNvPr>
          <p:cNvPicPr>
            <a:picLocks noChangeAspect="1"/>
          </p:cNvPicPr>
          <p:nvPr/>
        </p:nvPicPr>
        <p:blipFill rotWithShape="1">
          <a:blip r:embed="rId3"/>
          <a:srcRect l="1180"/>
          <a:stretch/>
        </p:blipFill>
        <p:spPr>
          <a:xfrm>
            <a:off x="6807489" y="2694864"/>
            <a:ext cx="4838024" cy="2927267"/>
          </a:xfrm>
          <a:prstGeom prst="rect">
            <a:avLst/>
          </a:prstGeom>
        </p:spPr>
      </p:pic>
      <p:sp>
        <p:nvSpPr>
          <p:cNvPr id="3" name="TextBox 2">
            <a:extLst>
              <a:ext uri="{FF2B5EF4-FFF2-40B4-BE49-F238E27FC236}">
                <a16:creationId xmlns:a16="http://schemas.microsoft.com/office/drawing/2014/main" id="{E9D45D96-3346-F856-F52F-523B89C32636}"/>
              </a:ext>
            </a:extLst>
          </p:cNvPr>
          <p:cNvSpPr txBox="1"/>
          <p:nvPr/>
        </p:nvSpPr>
        <p:spPr>
          <a:xfrm>
            <a:off x="6807489" y="5740196"/>
            <a:ext cx="3389710" cy="584775"/>
          </a:xfrm>
          <a:prstGeom prst="rect">
            <a:avLst/>
          </a:prstGeom>
          <a:noFill/>
          <a:ln>
            <a:solidFill>
              <a:schemeClr val="tx1"/>
            </a:solidFill>
          </a:ln>
        </p:spPr>
        <p:txBody>
          <a:bodyPr wrap="square">
            <a:spAutoFit/>
          </a:bodyPr>
          <a:lstStyle/>
          <a:p>
            <a:r>
              <a:rPr lang="en-GB" sz="2800" dirty="0"/>
              <a:t>File: </a:t>
            </a:r>
            <a:r>
              <a:rPr lang="en-GB" sz="3200" b="1" dirty="0">
                <a:solidFill>
                  <a:srgbClr val="4D2FFF"/>
                </a:solidFill>
                <a:highlight>
                  <a:srgbClr val="FFFF00"/>
                </a:highlight>
              </a:rPr>
              <a:t>./Switch.ps1</a:t>
            </a:r>
            <a:endParaRPr lang="en-GB" sz="3200" dirty="0"/>
          </a:p>
        </p:txBody>
      </p:sp>
      <p:pic>
        <p:nvPicPr>
          <p:cNvPr id="6" name="Picture 5">
            <a:extLst>
              <a:ext uri="{FF2B5EF4-FFF2-40B4-BE49-F238E27FC236}">
                <a16:creationId xmlns:a16="http://schemas.microsoft.com/office/drawing/2014/main" id="{90FD30DE-F06F-FAD6-E12F-2366CACE0D8A}"/>
              </a:ext>
            </a:extLst>
          </p:cNvPr>
          <p:cNvPicPr>
            <a:picLocks noChangeAspect="1"/>
          </p:cNvPicPr>
          <p:nvPr/>
        </p:nvPicPr>
        <p:blipFill>
          <a:blip r:embed="rId4"/>
          <a:stretch>
            <a:fillRect/>
          </a:stretch>
        </p:blipFill>
        <p:spPr>
          <a:xfrm>
            <a:off x="0" y="2694864"/>
            <a:ext cx="6536531" cy="4222308"/>
          </a:xfrm>
          <a:prstGeom prst="rect">
            <a:avLst/>
          </a:prstGeom>
        </p:spPr>
      </p:pic>
      <p:sp>
        <p:nvSpPr>
          <p:cNvPr id="7" name="TextBox 6">
            <a:extLst>
              <a:ext uri="{FF2B5EF4-FFF2-40B4-BE49-F238E27FC236}">
                <a16:creationId xmlns:a16="http://schemas.microsoft.com/office/drawing/2014/main" id="{53C757D4-B7A1-96B4-4348-8EB567E4D2F7}"/>
              </a:ext>
            </a:extLst>
          </p:cNvPr>
          <p:cNvSpPr txBox="1"/>
          <p:nvPr/>
        </p:nvSpPr>
        <p:spPr>
          <a:xfrm>
            <a:off x="4372243" y="2694864"/>
            <a:ext cx="2299767" cy="734136"/>
          </a:xfrm>
          <a:prstGeom prst="rect">
            <a:avLst/>
          </a:prstGeom>
          <a:noFill/>
          <a:ln>
            <a:solidFill>
              <a:srgbClr val="7030A0"/>
            </a:solidFill>
          </a:ln>
        </p:spPr>
        <p:txBody>
          <a:bodyPr wrap="square">
            <a:spAutoFit/>
          </a:bodyPr>
          <a:lstStyle/>
          <a:p>
            <a:r>
              <a:rPr lang="en-GB" sz="2000" dirty="0"/>
              <a:t>Line 1: Clear-Host: clears the console.</a:t>
            </a:r>
            <a:endParaRPr lang="en-GB" sz="2400" dirty="0"/>
          </a:p>
        </p:txBody>
      </p:sp>
    </p:spTree>
    <p:extLst>
      <p:ext uri="{BB962C8B-B14F-4D97-AF65-F5344CB8AC3E}">
        <p14:creationId xmlns:p14="http://schemas.microsoft.com/office/powerpoint/2010/main" val="212342848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C39FF5-9063-1AF6-CFD9-31D1C3219C6D}"/>
              </a:ext>
            </a:extLst>
          </p:cNvPr>
          <p:cNvSpPr>
            <a:spLocks noGrp="1"/>
          </p:cNvSpPr>
          <p:nvPr>
            <p:ph type="title"/>
          </p:nvPr>
        </p:nvSpPr>
        <p:spPr>
          <a:xfrm>
            <a:off x="0" y="0"/>
            <a:ext cx="12192000" cy="914400"/>
          </a:xfrm>
          <a:solidFill>
            <a:srgbClr val="002060"/>
          </a:solidFill>
        </p:spPr>
        <p:txBody>
          <a:bodyPr/>
          <a:lstStyle/>
          <a:p>
            <a:r>
              <a:rPr lang="en-US" b="1" dirty="0">
                <a:highlight>
                  <a:srgbClr val="FFFF00"/>
                </a:highlight>
              </a:rPr>
              <a:t>Show:</a:t>
            </a:r>
            <a:r>
              <a:rPr lang="en-US" dirty="0"/>
              <a:t> </a:t>
            </a:r>
            <a:r>
              <a:rPr lang="en-GB" b="1" dirty="0">
                <a:solidFill>
                  <a:schemeClr val="bg1"/>
                </a:solidFill>
              </a:rPr>
              <a:t>Switch Example: </a:t>
            </a:r>
            <a:r>
              <a:rPr lang="en-GB" dirty="0">
                <a:solidFill>
                  <a:schemeClr val="bg1"/>
                </a:solidFill>
              </a:rPr>
              <a:t>System Information Menu</a:t>
            </a:r>
          </a:p>
        </p:txBody>
      </p:sp>
      <p:sp>
        <p:nvSpPr>
          <p:cNvPr id="3" name="Content Placeholder 2">
            <a:extLst>
              <a:ext uri="{FF2B5EF4-FFF2-40B4-BE49-F238E27FC236}">
                <a16:creationId xmlns:a16="http://schemas.microsoft.com/office/drawing/2014/main" id="{C34E87D7-35DC-017B-4CB6-6B5AB1DEF676}"/>
              </a:ext>
            </a:extLst>
          </p:cNvPr>
          <p:cNvSpPr>
            <a:spLocks noGrp="1"/>
          </p:cNvSpPr>
          <p:nvPr>
            <p:ph idx="1"/>
          </p:nvPr>
        </p:nvSpPr>
        <p:spPr>
          <a:xfrm>
            <a:off x="123825" y="1032667"/>
            <a:ext cx="11956256" cy="5903913"/>
          </a:xfrm>
        </p:spPr>
        <p:txBody>
          <a:bodyPr>
            <a:normAutofit fontScale="77500" lnSpcReduction="20000"/>
          </a:bodyPr>
          <a:lstStyle/>
          <a:p>
            <a:pPr marL="0" indent="0">
              <a:buNone/>
            </a:pPr>
            <a:r>
              <a:rPr lang="en-GB" sz="2900" dirty="0"/>
              <a:t>This example shows how we can use a ‘</a:t>
            </a:r>
            <a:r>
              <a:rPr lang="en-GB" sz="2900" b="1" dirty="0"/>
              <a:t>Switch’ statement </a:t>
            </a:r>
            <a:r>
              <a:rPr lang="en-GB" sz="2900" dirty="0"/>
              <a:t>to create a </a:t>
            </a:r>
            <a:r>
              <a:rPr lang="en-GB" sz="2900" b="1" dirty="0"/>
              <a:t>System information Menu.</a:t>
            </a:r>
            <a:endParaRPr lang="en-GB" sz="2900" dirty="0"/>
          </a:p>
          <a:p>
            <a:r>
              <a:rPr lang="en-GB" sz="2900" dirty="0"/>
              <a:t>It uses a </a:t>
            </a:r>
            <a:r>
              <a:rPr lang="en-GB" sz="2900" b="1" dirty="0" err="1"/>
              <a:t>do..while</a:t>
            </a:r>
            <a:r>
              <a:rPr lang="en-GB" sz="2900" b="1" dirty="0"/>
              <a:t> loop</a:t>
            </a:r>
            <a:r>
              <a:rPr lang="en-GB" sz="2900" dirty="0"/>
              <a:t> and a </a:t>
            </a:r>
            <a:r>
              <a:rPr lang="en-GB" sz="2900" b="1" dirty="0"/>
              <a:t>switch statement menu.</a:t>
            </a:r>
          </a:p>
          <a:p>
            <a:pPr marL="514350" indent="-514350">
              <a:buFont typeface="+mj-lt"/>
              <a:buAutoNum type="arabicPeriod"/>
            </a:pPr>
            <a:r>
              <a:rPr lang="en-GB" sz="2900" b="1" dirty="0"/>
              <a:t>Menu loop: </a:t>
            </a:r>
            <a:r>
              <a:rPr lang="en-GB" sz="2900" dirty="0"/>
              <a:t>The whole script is inside a ‘do while’ loop. The loop keeps showing the menu until the user selects </a:t>
            </a:r>
            <a:r>
              <a:rPr lang="en-GB" sz="2900" b="1" dirty="0"/>
              <a:t>7:</a:t>
            </a:r>
          </a:p>
          <a:p>
            <a:pPr marL="0" indent="0" algn="ctr">
              <a:buNone/>
            </a:pPr>
            <a:r>
              <a:rPr lang="en-GB" sz="2900" dirty="0">
                <a:solidFill>
                  <a:srgbClr val="4D2FFF"/>
                </a:solidFill>
              </a:rPr>
              <a:t>do { … } while ($choice -ne "7")</a:t>
            </a:r>
          </a:p>
          <a:p>
            <a:pPr marL="514350" indent="-514350">
              <a:buFont typeface="+mj-lt"/>
              <a:buAutoNum type="arabicPeriod" startAt="2"/>
            </a:pPr>
            <a:r>
              <a:rPr lang="en-GB" sz="2900" b="1" dirty="0"/>
              <a:t>User input: </a:t>
            </a:r>
            <a:r>
              <a:rPr lang="en-GB" sz="2900" dirty="0"/>
              <a:t>The </a:t>
            </a:r>
            <a:r>
              <a:rPr lang="en-GB" sz="2900" b="1" dirty="0"/>
              <a:t>Read-Host</a:t>
            </a:r>
            <a:r>
              <a:rPr lang="en-GB" sz="2900" dirty="0"/>
              <a:t> command captures whatever number the user/admin enters.</a:t>
            </a:r>
          </a:p>
          <a:p>
            <a:pPr marL="0" indent="0" algn="ctr">
              <a:buNone/>
            </a:pPr>
            <a:r>
              <a:rPr lang="en-GB" sz="2900" dirty="0">
                <a:solidFill>
                  <a:srgbClr val="4D2FFF"/>
                </a:solidFill>
              </a:rPr>
              <a:t>$</a:t>
            </a:r>
            <a:r>
              <a:rPr lang="en-GB" sz="2900" b="1" dirty="0">
                <a:solidFill>
                  <a:srgbClr val="4D2FFF"/>
                </a:solidFill>
              </a:rPr>
              <a:t>choice</a:t>
            </a:r>
            <a:r>
              <a:rPr lang="en-GB" sz="2900" dirty="0">
                <a:solidFill>
                  <a:srgbClr val="4D2FFF"/>
                </a:solidFill>
              </a:rPr>
              <a:t> = Read-Host "Select an option (1-7)"</a:t>
            </a:r>
          </a:p>
          <a:p>
            <a:pPr marL="514350" indent="-514350">
              <a:buFont typeface="+mj-lt"/>
              <a:buAutoNum type="arabicPeriod" startAt="3"/>
            </a:pPr>
            <a:r>
              <a:rPr lang="en-GB" sz="2900" b="1" dirty="0"/>
              <a:t>Switch statement: </a:t>
            </a:r>
            <a:r>
              <a:rPr lang="en-GB" sz="2900" dirty="0"/>
              <a:t>The switch statement matches the number that the user inputs with the Switch case number section and executes the code block.</a:t>
            </a:r>
          </a:p>
          <a:p>
            <a:pPr marL="3657600" lvl="8" indent="0">
              <a:buNone/>
            </a:pPr>
            <a:r>
              <a:rPr lang="en-US" sz="2900" dirty="0">
                <a:solidFill>
                  <a:srgbClr val="4D2FFF"/>
                </a:solidFill>
              </a:rPr>
              <a:t>switch ($</a:t>
            </a:r>
            <a:r>
              <a:rPr lang="en-US" sz="2900" b="1" dirty="0">
                <a:solidFill>
                  <a:srgbClr val="4D2FFF"/>
                </a:solidFill>
              </a:rPr>
              <a:t>choice</a:t>
            </a:r>
            <a:r>
              <a:rPr lang="en-US" sz="2900" dirty="0">
                <a:solidFill>
                  <a:srgbClr val="4D2FFF"/>
                </a:solidFill>
              </a:rPr>
              <a:t>) {</a:t>
            </a:r>
          </a:p>
          <a:p>
            <a:pPr marL="3657600" lvl="8" indent="0">
              <a:buNone/>
            </a:pPr>
            <a:r>
              <a:rPr lang="en-US" sz="2900" dirty="0">
                <a:solidFill>
                  <a:srgbClr val="4D2FFF"/>
                </a:solidFill>
              </a:rPr>
              <a:t>        "1" { Write-Host "`</a:t>
            </a:r>
            <a:r>
              <a:rPr lang="en-US" sz="2900" dirty="0" err="1">
                <a:solidFill>
                  <a:srgbClr val="4D2FFF"/>
                </a:solidFill>
              </a:rPr>
              <a:t>nComputer</a:t>
            </a:r>
            <a:r>
              <a:rPr lang="en-US" sz="2900" dirty="0">
                <a:solidFill>
                  <a:srgbClr val="4D2FFF"/>
                </a:solidFill>
              </a:rPr>
              <a:t> name:"</a:t>
            </a:r>
            <a:endParaRPr lang="en-GB" sz="2900" dirty="0">
              <a:solidFill>
                <a:srgbClr val="4D2FFF"/>
              </a:solidFill>
            </a:endParaRPr>
          </a:p>
          <a:p>
            <a:pPr marL="514350" indent="-514350">
              <a:buFont typeface="+mj-lt"/>
              <a:buAutoNum type="arabicPeriod" startAt="3"/>
            </a:pPr>
            <a:r>
              <a:rPr lang="en-GB" sz="2900" b="1" dirty="0"/>
              <a:t>Example System information commands</a:t>
            </a:r>
            <a:endParaRPr lang="en-GB" sz="2900" dirty="0"/>
          </a:p>
          <a:p>
            <a:pPr lvl="1"/>
            <a:r>
              <a:rPr lang="en-GB" sz="2900" dirty="0">
                <a:solidFill>
                  <a:srgbClr val="4D2FFF"/>
                </a:solidFill>
              </a:rPr>
              <a:t>Get-</a:t>
            </a:r>
            <a:r>
              <a:rPr lang="en-GB" sz="2900" dirty="0" err="1">
                <a:solidFill>
                  <a:srgbClr val="4D2FFF"/>
                </a:solidFill>
              </a:rPr>
              <a:t>CimInstance</a:t>
            </a:r>
            <a:r>
              <a:rPr lang="en-GB" sz="2900" dirty="0">
                <a:solidFill>
                  <a:srgbClr val="4D2FFF"/>
                </a:solidFill>
              </a:rPr>
              <a:t> Win32_OperatingSystem </a:t>
            </a:r>
            <a:r>
              <a:rPr lang="en-GB" sz="2900" dirty="0"/>
              <a:t>= gets OS details</a:t>
            </a:r>
          </a:p>
          <a:p>
            <a:pPr lvl="1"/>
            <a:r>
              <a:rPr lang="en-GB" sz="2900" dirty="0">
                <a:solidFill>
                  <a:srgbClr val="4D2FFF"/>
                </a:solidFill>
              </a:rPr>
              <a:t>Get-</a:t>
            </a:r>
            <a:r>
              <a:rPr lang="en-GB" sz="2900" dirty="0" err="1">
                <a:solidFill>
                  <a:srgbClr val="4D2FFF"/>
                </a:solidFill>
              </a:rPr>
              <a:t>CimInstance</a:t>
            </a:r>
            <a:r>
              <a:rPr lang="en-GB" sz="2900" dirty="0">
                <a:solidFill>
                  <a:srgbClr val="4D2FFF"/>
                </a:solidFill>
              </a:rPr>
              <a:t> Win32_Processor </a:t>
            </a:r>
            <a:r>
              <a:rPr lang="en-GB" sz="2900" dirty="0"/>
              <a:t>= CPU information</a:t>
            </a:r>
          </a:p>
          <a:p>
            <a:pPr lvl="1"/>
            <a:r>
              <a:rPr lang="en-GB" sz="2900" dirty="0">
                <a:solidFill>
                  <a:srgbClr val="4D2FFF"/>
                </a:solidFill>
              </a:rPr>
              <a:t>Get-</a:t>
            </a:r>
            <a:r>
              <a:rPr lang="en-GB" sz="2900" dirty="0" err="1">
                <a:solidFill>
                  <a:srgbClr val="4D2FFF"/>
                </a:solidFill>
              </a:rPr>
              <a:t>NetIPAddress</a:t>
            </a:r>
            <a:r>
              <a:rPr lang="en-GB" sz="2900" dirty="0"/>
              <a:t> = IP address</a:t>
            </a:r>
          </a:p>
          <a:p>
            <a:pPr lvl="1"/>
            <a:r>
              <a:rPr lang="en-GB" sz="2900" dirty="0">
                <a:solidFill>
                  <a:srgbClr val="4D2FFF"/>
                </a:solidFill>
              </a:rPr>
              <a:t>Get-</a:t>
            </a:r>
            <a:r>
              <a:rPr lang="en-GB" sz="2900" dirty="0" err="1">
                <a:solidFill>
                  <a:srgbClr val="4D2FFF"/>
                </a:solidFill>
              </a:rPr>
              <a:t>PSDrive</a:t>
            </a:r>
            <a:r>
              <a:rPr lang="en-GB" sz="2900" dirty="0"/>
              <a:t> = disk usage</a:t>
            </a:r>
          </a:p>
          <a:p>
            <a:r>
              <a:rPr lang="en-GB" sz="2900" b="1" dirty="0"/>
              <a:t>5. Read-Host: </a:t>
            </a:r>
            <a:r>
              <a:rPr lang="en-GB" sz="2900" dirty="0"/>
              <a:t>Pauses the script and prompts the user to press ‘Enter’ before returning to the menu.</a:t>
            </a:r>
          </a:p>
          <a:p>
            <a:endParaRPr lang="en-GB" dirty="0"/>
          </a:p>
        </p:txBody>
      </p:sp>
      <p:sp>
        <p:nvSpPr>
          <p:cNvPr id="4" name="TextBox 3">
            <a:extLst>
              <a:ext uri="{FF2B5EF4-FFF2-40B4-BE49-F238E27FC236}">
                <a16:creationId xmlns:a16="http://schemas.microsoft.com/office/drawing/2014/main" id="{64C9D9FF-BE22-CC5A-655C-926C5311DAAF}"/>
              </a:ext>
            </a:extLst>
          </p:cNvPr>
          <p:cNvSpPr txBox="1"/>
          <p:nvPr/>
        </p:nvSpPr>
        <p:spPr>
          <a:xfrm>
            <a:off x="7971921" y="4809670"/>
            <a:ext cx="3389710" cy="1015663"/>
          </a:xfrm>
          <a:prstGeom prst="rect">
            <a:avLst/>
          </a:prstGeom>
          <a:noFill/>
          <a:ln>
            <a:solidFill>
              <a:schemeClr val="tx1"/>
            </a:solidFill>
          </a:ln>
        </p:spPr>
        <p:txBody>
          <a:bodyPr wrap="square">
            <a:spAutoFit/>
          </a:bodyPr>
          <a:lstStyle/>
          <a:p>
            <a:r>
              <a:rPr lang="en-GB" sz="2800" dirty="0"/>
              <a:t>File: </a:t>
            </a:r>
            <a:r>
              <a:rPr lang="en-GB" sz="3200" b="1" dirty="0">
                <a:solidFill>
                  <a:srgbClr val="4D2FFF"/>
                </a:solidFill>
                <a:highlight>
                  <a:srgbClr val="FFFF00"/>
                </a:highlight>
              </a:rPr>
              <a:t>./Adminmenu.ps1</a:t>
            </a:r>
            <a:endParaRPr lang="en-GB" sz="3200" dirty="0"/>
          </a:p>
        </p:txBody>
      </p:sp>
    </p:spTree>
    <p:extLst>
      <p:ext uri="{BB962C8B-B14F-4D97-AF65-F5344CB8AC3E}">
        <p14:creationId xmlns:p14="http://schemas.microsoft.com/office/powerpoint/2010/main" val="182915181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A04773-88CA-FB7C-172D-DB5F0D5537F1}"/>
              </a:ext>
            </a:extLst>
          </p:cNvPr>
          <p:cNvSpPr>
            <a:spLocks noGrp="1"/>
          </p:cNvSpPr>
          <p:nvPr>
            <p:ph type="title"/>
          </p:nvPr>
        </p:nvSpPr>
        <p:spPr>
          <a:xfrm>
            <a:off x="0" y="18255"/>
            <a:ext cx="12192000" cy="1325563"/>
          </a:xfrm>
          <a:solidFill>
            <a:srgbClr val="002060"/>
          </a:solidFill>
        </p:spPr>
        <p:txBody>
          <a:bodyPr/>
          <a:lstStyle/>
          <a:p>
            <a:r>
              <a:rPr lang="en-GB" sz="5400" b="1" dirty="0">
                <a:solidFill>
                  <a:schemeClr val="bg1"/>
                </a:solidFill>
              </a:rPr>
              <a:t>Bg. </a:t>
            </a:r>
            <a:r>
              <a:rPr lang="en-GB" b="1" dirty="0">
                <a:solidFill>
                  <a:schemeClr val="bg1"/>
                </a:solidFill>
              </a:rPr>
              <a:t>Get-</a:t>
            </a:r>
            <a:r>
              <a:rPr lang="en-GB" b="1" dirty="0" err="1">
                <a:solidFill>
                  <a:schemeClr val="bg1"/>
                </a:solidFill>
              </a:rPr>
              <a:t>CimInstance</a:t>
            </a:r>
            <a:r>
              <a:rPr lang="en-GB" b="1" dirty="0">
                <a:solidFill>
                  <a:schemeClr val="bg1"/>
                </a:solidFill>
              </a:rPr>
              <a:t> Win32_OperatingSystem</a:t>
            </a:r>
          </a:p>
        </p:txBody>
      </p:sp>
      <p:sp>
        <p:nvSpPr>
          <p:cNvPr id="3" name="Content Placeholder 2">
            <a:extLst>
              <a:ext uri="{FF2B5EF4-FFF2-40B4-BE49-F238E27FC236}">
                <a16:creationId xmlns:a16="http://schemas.microsoft.com/office/drawing/2014/main" id="{4CF662D5-D39E-D247-C0CC-A30546CA4C7A}"/>
              </a:ext>
            </a:extLst>
          </p:cNvPr>
          <p:cNvSpPr>
            <a:spLocks noGrp="1"/>
          </p:cNvSpPr>
          <p:nvPr>
            <p:ph idx="1"/>
          </p:nvPr>
        </p:nvSpPr>
        <p:spPr>
          <a:xfrm>
            <a:off x="302418" y="1582737"/>
            <a:ext cx="11520487" cy="5132388"/>
          </a:xfrm>
        </p:spPr>
        <p:txBody>
          <a:bodyPr>
            <a:normAutofit fontScale="92500" lnSpcReduction="20000"/>
          </a:bodyPr>
          <a:lstStyle/>
          <a:p>
            <a:pPr marL="0" indent="0">
              <a:buNone/>
            </a:pPr>
            <a:r>
              <a:rPr lang="en-GB" dirty="0"/>
              <a:t>The PowerShell command: </a:t>
            </a:r>
          </a:p>
          <a:p>
            <a:pPr marL="0" indent="0" algn="ctr">
              <a:buNone/>
            </a:pPr>
            <a:r>
              <a:rPr lang="en-GB" sz="3200" dirty="0">
                <a:solidFill>
                  <a:srgbClr val="4D2FFF"/>
                </a:solidFill>
              </a:rPr>
              <a:t>Get-</a:t>
            </a:r>
            <a:r>
              <a:rPr lang="en-GB" sz="3200" dirty="0" err="1">
                <a:solidFill>
                  <a:srgbClr val="4D2FFF"/>
                </a:solidFill>
              </a:rPr>
              <a:t>CimInstance</a:t>
            </a:r>
            <a:r>
              <a:rPr lang="en-GB" sz="3200" dirty="0">
                <a:solidFill>
                  <a:srgbClr val="4D2FFF"/>
                </a:solidFill>
              </a:rPr>
              <a:t> Win32_OperatingSystem</a:t>
            </a:r>
          </a:p>
          <a:p>
            <a:pPr lvl="0"/>
            <a:r>
              <a:rPr lang="en-GB" dirty="0"/>
              <a:t>Uses </a:t>
            </a:r>
            <a:r>
              <a:rPr lang="en-GB" b="1" dirty="0"/>
              <a:t>CIM (Common Information Model) </a:t>
            </a:r>
            <a:r>
              <a:rPr lang="en-GB" dirty="0"/>
              <a:t>is used </a:t>
            </a:r>
            <a:r>
              <a:rPr lang="en-GB" b="1" dirty="0"/>
              <a:t>to get detailed information about the operating system</a:t>
            </a:r>
            <a:r>
              <a:rPr lang="en-GB" dirty="0"/>
              <a:t> on the local (or a remote) Windows computer</a:t>
            </a:r>
            <a:r>
              <a:rPr lang="en-GB" b="1" dirty="0"/>
              <a:t>)</a:t>
            </a:r>
            <a:r>
              <a:rPr lang="en-GB" dirty="0"/>
              <a:t>.</a:t>
            </a:r>
          </a:p>
          <a:p>
            <a:pPr lvl="0"/>
            <a:r>
              <a:rPr lang="en-GB" b="1" dirty="0"/>
              <a:t>Win32_OperatingSystem = </a:t>
            </a:r>
            <a:r>
              <a:rPr lang="en-GB" dirty="0"/>
              <a:t>a </a:t>
            </a:r>
            <a:r>
              <a:rPr lang="en-GB" b="1" dirty="0"/>
              <a:t>CIM/WMI class</a:t>
            </a:r>
            <a:r>
              <a:rPr lang="en-GB" dirty="0"/>
              <a:t> that represents the Windows operating system and exposes properties related to e.g. </a:t>
            </a:r>
          </a:p>
          <a:p>
            <a:pPr lvl="4"/>
            <a:r>
              <a:rPr lang="en-GB" sz="2800" dirty="0"/>
              <a:t>OS version</a:t>
            </a:r>
          </a:p>
          <a:p>
            <a:pPr lvl="4"/>
            <a:r>
              <a:rPr lang="en-GB" sz="2800" dirty="0"/>
              <a:t>Architecture (64‑bit or 32‑bit)</a:t>
            </a:r>
          </a:p>
          <a:p>
            <a:pPr lvl="4"/>
            <a:r>
              <a:rPr lang="en-GB" sz="2800" dirty="0"/>
              <a:t>Uptime</a:t>
            </a:r>
          </a:p>
          <a:p>
            <a:pPr lvl="4"/>
            <a:r>
              <a:rPr lang="en-GB" sz="2800" dirty="0"/>
              <a:t>Memory</a:t>
            </a:r>
          </a:p>
          <a:p>
            <a:pPr lvl="4"/>
            <a:r>
              <a:rPr lang="en-GB" sz="2800" dirty="0"/>
              <a:t>Licensing</a:t>
            </a:r>
          </a:p>
          <a:p>
            <a:pPr lvl="4"/>
            <a:r>
              <a:rPr lang="en-GB" sz="2800" dirty="0"/>
              <a:t>Install info</a:t>
            </a:r>
          </a:p>
          <a:p>
            <a:r>
              <a:rPr lang="en-GB" b="1" dirty="0"/>
              <a:t>| Format-List = </a:t>
            </a:r>
            <a:r>
              <a:rPr lang="en-GB" dirty="0"/>
              <a:t>Takes the selected </a:t>
            </a:r>
            <a:r>
              <a:rPr lang="en-GB" b="1" dirty="0"/>
              <a:t>properties</a:t>
            </a:r>
            <a:r>
              <a:rPr lang="en-GB" dirty="0"/>
              <a:t> from Select-Object, converts it into a </a:t>
            </a:r>
            <a:r>
              <a:rPr lang="en-GB" b="1" dirty="0"/>
              <a:t>human‑readable list format </a:t>
            </a:r>
            <a:r>
              <a:rPr lang="en-GB" dirty="0"/>
              <a:t>and outputs </a:t>
            </a:r>
            <a:r>
              <a:rPr lang="en-GB" b="1" dirty="0"/>
              <a:t>formatted text</a:t>
            </a:r>
            <a:r>
              <a:rPr lang="en-GB" dirty="0"/>
              <a:t> to the console.</a:t>
            </a:r>
          </a:p>
          <a:p>
            <a:endParaRPr lang="en-GB" dirty="0"/>
          </a:p>
        </p:txBody>
      </p:sp>
    </p:spTree>
    <p:extLst>
      <p:ext uri="{BB962C8B-B14F-4D97-AF65-F5344CB8AC3E}">
        <p14:creationId xmlns:p14="http://schemas.microsoft.com/office/powerpoint/2010/main" val="211917092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1B37E57F-7374-8932-3244-813445F14766}"/>
              </a:ext>
            </a:extLst>
          </p:cNvPr>
          <p:cNvPicPr>
            <a:picLocks noChangeAspect="1"/>
          </p:cNvPicPr>
          <p:nvPr/>
        </p:nvPicPr>
        <p:blipFill>
          <a:blip r:embed="rId3"/>
          <a:srcRect r="19921"/>
          <a:stretch>
            <a:fillRect/>
          </a:stretch>
        </p:blipFill>
        <p:spPr>
          <a:xfrm>
            <a:off x="0" y="0"/>
            <a:ext cx="5807869" cy="6858000"/>
          </a:xfrm>
          <a:prstGeom prst="rect">
            <a:avLst/>
          </a:prstGeom>
          <a:ln>
            <a:solidFill>
              <a:schemeClr val="accent1"/>
            </a:solidFill>
          </a:ln>
        </p:spPr>
      </p:pic>
      <p:pic>
        <p:nvPicPr>
          <p:cNvPr id="15" name="Picture 14">
            <a:extLst>
              <a:ext uri="{FF2B5EF4-FFF2-40B4-BE49-F238E27FC236}">
                <a16:creationId xmlns:a16="http://schemas.microsoft.com/office/drawing/2014/main" id="{8A919DF3-9848-0B44-BCA0-2542DE2D777B}"/>
              </a:ext>
            </a:extLst>
          </p:cNvPr>
          <p:cNvPicPr>
            <a:picLocks noChangeAspect="1"/>
          </p:cNvPicPr>
          <p:nvPr/>
        </p:nvPicPr>
        <p:blipFill>
          <a:blip r:embed="rId4"/>
          <a:srcRect r="12506"/>
          <a:stretch>
            <a:fillRect/>
          </a:stretch>
        </p:blipFill>
        <p:spPr>
          <a:xfrm>
            <a:off x="5807869" y="0"/>
            <a:ext cx="6384131" cy="6858000"/>
          </a:xfrm>
          <a:prstGeom prst="rect">
            <a:avLst/>
          </a:prstGeom>
          <a:ln>
            <a:solidFill>
              <a:schemeClr val="accent1"/>
            </a:solidFill>
          </a:ln>
        </p:spPr>
      </p:pic>
      <p:pic>
        <p:nvPicPr>
          <p:cNvPr id="17" name="Picture 16">
            <a:extLst>
              <a:ext uri="{FF2B5EF4-FFF2-40B4-BE49-F238E27FC236}">
                <a16:creationId xmlns:a16="http://schemas.microsoft.com/office/drawing/2014/main" id="{DF6718B4-3CEC-C8EC-22A1-712A21B1B83A}"/>
              </a:ext>
            </a:extLst>
          </p:cNvPr>
          <p:cNvPicPr>
            <a:picLocks noChangeAspect="1"/>
          </p:cNvPicPr>
          <p:nvPr/>
        </p:nvPicPr>
        <p:blipFill>
          <a:blip r:embed="rId5"/>
          <a:stretch>
            <a:fillRect/>
          </a:stretch>
        </p:blipFill>
        <p:spPr>
          <a:xfrm>
            <a:off x="5581652" y="4379119"/>
            <a:ext cx="6610348" cy="2478881"/>
          </a:xfrm>
          <a:prstGeom prst="rect">
            <a:avLst/>
          </a:prstGeom>
          <a:ln w="47625">
            <a:solidFill>
              <a:schemeClr val="accent1"/>
            </a:solidFill>
          </a:ln>
        </p:spPr>
      </p:pic>
    </p:spTree>
    <p:extLst>
      <p:ext uri="{BB962C8B-B14F-4D97-AF65-F5344CB8AC3E}">
        <p14:creationId xmlns:p14="http://schemas.microsoft.com/office/powerpoint/2010/main" val="392098705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F7111F-87E1-5148-8F8F-5CA6E2F15CDE}"/>
              </a:ext>
            </a:extLst>
          </p:cNvPr>
          <p:cNvSpPr>
            <a:spLocks noGrp="1"/>
          </p:cNvSpPr>
          <p:nvPr>
            <p:ph type="title"/>
          </p:nvPr>
        </p:nvSpPr>
        <p:spPr>
          <a:xfrm>
            <a:off x="0" y="0"/>
            <a:ext cx="12192000" cy="907256"/>
          </a:xfrm>
          <a:solidFill>
            <a:srgbClr val="002060"/>
          </a:solidFill>
        </p:spPr>
        <p:txBody>
          <a:bodyPr>
            <a:normAutofit/>
          </a:bodyPr>
          <a:lstStyle/>
          <a:p>
            <a:r>
              <a:rPr lang="en-GB" sz="4800" b="1" dirty="0">
                <a:highlight>
                  <a:srgbClr val="FFFF00"/>
                </a:highlight>
              </a:rPr>
              <a:t>Show:</a:t>
            </a:r>
            <a:r>
              <a:rPr lang="en-GB" sz="4800" b="1" dirty="0"/>
              <a:t> </a:t>
            </a:r>
            <a:r>
              <a:rPr lang="en-GB" sz="4800" b="1" dirty="0">
                <a:solidFill>
                  <a:schemeClr val="bg1"/>
                </a:solidFill>
              </a:rPr>
              <a:t>Functions</a:t>
            </a:r>
            <a:endParaRPr lang="en-GB" sz="4800" dirty="0"/>
          </a:p>
        </p:txBody>
      </p:sp>
      <p:sp>
        <p:nvSpPr>
          <p:cNvPr id="4" name="Content Placeholder 2">
            <a:extLst>
              <a:ext uri="{FF2B5EF4-FFF2-40B4-BE49-F238E27FC236}">
                <a16:creationId xmlns:a16="http://schemas.microsoft.com/office/drawing/2014/main" id="{D5D98BE4-647D-2E98-81F1-EF9205F86ECE}"/>
              </a:ext>
            </a:extLst>
          </p:cNvPr>
          <p:cNvSpPr>
            <a:spLocks noGrp="1"/>
          </p:cNvSpPr>
          <p:nvPr>
            <p:ph idx="1"/>
          </p:nvPr>
        </p:nvSpPr>
        <p:spPr>
          <a:xfrm>
            <a:off x="199877" y="907256"/>
            <a:ext cx="11792246" cy="4351338"/>
          </a:xfrm>
        </p:spPr>
        <p:txBody>
          <a:bodyPr>
            <a:normAutofit/>
          </a:bodyPr>
          <a:lstStyle/>
          <a:p>
            <a:pPr marL="0" indent="0">
              <a:lnSpc>
                <a:spcPct val="100000"/>
              </a:lnSpc>
              <a:spcBef>
                <a:spcPts val="0"/>
              </a:spcBef>
              <a:spcAft>
                <a:spcPts val="100"/>
              </a:spcAft>
              <a:buNone/>
            </a:pPr>
            <a:r>
              <a:rPr lang="en-US" sz="2400" dirty="0"/>
              <a:t>In this example, we create a mock </a:t>
            </a:r>
            <a:r>
              <a:rPr lang="en-US" sz="2400" b="1" dirty="0"/>
              <a:t>System Login function </a:t>
            </a:r>
            <a:r>
              <a:rPr lang="en-US" sz="2400" dirty="0"/>
              <a:t>to request </a:t>
            </a:r>
            <a:r>
              <a:rPr lang="en-US" sz="2400" b="1" dirty="0"/>
              <a:t>user input</a:t>
            </a:r>
            <a:r>
              <a:rPr lang="en-US" sz="2400" dirty="0"/>
              <a:t>.</a:t>
            </a:r>
          </a:p>
          <a:p>
            <a:pPr>
              <a:lnSpc>
                <a:spcPct val="100000"/>
              </a:lnSpc>
              <a:spcBef>
                <a:spcPts val="0"/>
              </a:spcBef>
              <a:spcAft>
                <a:spcPts val="100"/>
              </a:spcAft>
            </a:pPr>
            <a:r>
              <a:rPr lang="en-US" sz="2400" dirty="0"/>
              <a:t>We </a:t>
            </a:r>
            <a:r>
              <a:rPr lang="en-US" sz="2400" b="1" dirty="0"/>
              <a:t>declare the function </a:t>
            </a:r>
            <a:r>
              <a:rPr lang="en-US" sz="2400" dirty="0"/>
              <a:t>at the top of our script using the ‘</a:t>
            </a:r>
            <a:r>
              <a:rPr lang="en-US" sz="2400" b="1" dirty="0"/>
              <a:t>function</a:t>
            </a:r>
            <a:r>
              <a:rPr lang="en-US" sz="2400" dirty="0"/>
              <a:t>’ </a:t>
            </a:r>
            <a:r>
              <a:rPr lang="en-US" sz="2400" b="1" dirty="0"/>
              <a:t>keyword</a:t>
            </a:r>
            <a:r>
              <a:rPr lang="en-US" sz="2400" dirty="0"/>
              <a:t>, followed by the </a:t>
            </a:r>
            <a:r>
              <a:rPr lang="en-US" sz="2400" b="1" dirty="0"/>
              <a:t>name of the function ‘</a:t>
            </a:r>
            <a:r>
              <a:rPr lang="en-US" sz="2400" b="1" dirty="0" err="1"/>
              <a:t>UserLogin</a:t>
            </a:r>
            <a:r>
              <a:rPr lang="en-US" sz="2400" b="1" dirty="0"/>
              <a:t>’ </a:t>
            </a:r>
            <a:r>
              <a:rPr lang="en-US" sz="2400" dirty="0"/>
              <a:t>that we create. </a:t>
            </a:r>
          </a:p>
          <a:p>
            <a:pPr>
              <a:lnSpc>
                <a:spcPct val="100000"/>
              </a:lnSpc>
              <a:spcBef>
                <a:spcPts val="0"/>
              </a:spcBef>
              <a:spcAft>
                <a:spcPts val="100"/>
              </a:spcAft>
            </a:pPr>
            <a:r>
              <a:rPr lang="en-US" sz="2400" dirty="0"/>
              <a:t>We call the ‘</a:t>
            </a:r>
            <a:r>
              <a:rPr lang="en-US" sz="2400" b="1" dirty="0" err="1"/>
              <a:t>UserLogin</a:t>
            </a:r>
            <a:r>
              <a:rPr lang="en-US" sz="2400" dirty="0"/>
              <a:t>’ function from the main script.</a:t>
            </a:r>
          </a:p>
          <a:p>
            <a:pPr>
              <a:lnSpc>
                <a:spcPct val="100000"/>
              </a:lnSpc>
              <a:spcBef>
                <a:spcPts val="0"/>
              </a:spcBef>
              <a:spcAft>
                <a:spcPts val="100"/>
              </a:spcAft>
            </a:pPr>
            <a:r>
              <a:rPr lang="en-US" sz="2400" dirty="0"/>
              <a:t>The </a:t>
            </a:r>
            <a:r>
              <a:rPr lang="en-US" sz="2400" b="1" dirty="0"/>
              <a:t>Read-Host command </a:t>
            </a:r>
            <a:r>
              <a:rPr lang="en-US" sz="2400" dirty="0"/>
              <a:t>to receive user input and store it in the ‘</a:t>
            </a:r>
            <a:r>
              <a:rPr lang="en-US" sz="2400" b="1" dirty="0" err="1"/>
              <a:t>UserName</a:t>
            </a:r>
            <a:r>
              <a:rPr lang="en-US" sz="2400" dirty="0"/>
              <a:t>’ variable.</a:t>
            </a:r>
          </a:p>
          <a:p>
            <a:pPr>
              <a:lnSpc>
                <a:spcPct val="100000"/>
              </a:lnSpc>
              <a:spcBef>
                <a:spcPts val="0"/>
              </a:spcBef>
              <a:spcAft>
                <a:spcPts val="100"/>
              </a:spcAft>
            </a:pPr>
            <a:r>
              <a:rPr lang="en-US" sz="2400" dirty="0"/>
              <a:t>And the </a:t>
            </a:r>
            <a:r>
              <a:rPr lang="en-US" sz="2400" b="1" dirty="0"/>
              <a:t>Write-Output </a:t>
            </a:r>
            <a:r>
              <a:rPr lang="en-US" sz="2400" dirty="0"/>
              <a:t>command to print the user-input out in the </a:t>
            </a:r>
            <a:r>
              <a:rPr lang="en-US" sz="2400" dirty="0" err="1"/>
              <a:t>sonsole</a:t>
            </a:r>
            <a:r>
              <a:rPr lang="en-US" sz="2400" dirty="0"/>
              <a:t>.</a:t>
            </a:r>
          </a:p>
          <a:p>
            <a:pPr>
              <a:lnSpc>
                <a:spcPct val="100000"/>
              </a:lnSpc>
              <a:spcBef>
                <a:spcPts val="0"/>
              </a:spcBef>
              <a:spcAft>
                <a:spcPts val="100"/>
              </a:spcAft>
            </a:pPr>
            <a:endParaRPr lang="en-US" sz="2400" b="0" i="0" dirty="0">
              <a:solidFill>
                <a:srgbClr val="000000"/>
              </a:solidFill>
              <a:effectLst/>
            </a:endParaRPr>
          </a:p>
        </p:txBody>
      </p:sp>
      <p:pic>
        <p:nvPicPr>
          <p:cNvPr id="6" name="Picture 5">
            <a:extLst>
              <a:ext uri="{FF2B5EF4-FFF2-40B4-BE49-F238E27FC236}">
                <a16:creationId xmlns:a16="http://schemas.microsoft.com/office/drawing/2014/main" id="{57F67492-E319-8583-19A7-38FDBD30678E}"/>
              </a:ext>
            </a:extLst>
          </p:cNvPr>
          <p:cNvPicPr>
            <a:picLocks noChangeAspect="1"/>
          </p:cNvPicPr>
          <p:nvPr/>
        </p:nvPicPr>
        <p:blipFill>
          <a:blip r:embed="rId3"/>
          <a:stretch>
            <a:fillRect/>
          </a:stretch>
        </p:blipFill>
        <p:spPr>
          <a:xfrm>
            <a:off x="306266" y="3221832"/>
            <a:ext cx="7436978" cy="3371850"/>
          </a:xfrm>
          <a:prstGeom prst="rect">
            <a:avLst/>
          </a:prstGeom>
        </p:spPr>
      </p:pic>
      <p:pic>
        <p:nvPicPr>
          <p:cNvPr id="8" name="Picture 7">
            <a:extLst>
              <a:ext uri="{FF2B5EF4-FFF2-40B4-BE49-F238E27FC236}">
                <a16:creationId xmlns:a16="http://schemas.microsoft.com/office/drawing/2014/main" id="{C614CEE6-BABD-E43D-3234-2435B977AE3C}"/>
              </a:ext>
            </a:extLst>
          </p:cNvPr>
          <p:cNvPicPr>
            <a:picLocks noChangeAspect="1"/>
          </p:cNvPicPr>
          <p:nvPr/>
        </p:nvPicPr>
        <p:blipFill>
          <a:blip r:embed="rId4"/>
          <a:stretch>
            <a:fillRect/>
          </a:stretch>
        </p:blipFill>
        <p:spPr>
          <a:xfrm>
            <a:off x="7777089" y="3465422"/>
            <a:ext cx="4010025" cy="2057400"/>
          </a:xfrm>
          <a:prstGeom prst="rect">
            <a:avLst/>
          </a:prstGeom>
        </p:spPr>
      </p:pic>
      <p:sp>
        <p:nvSpPr>
          <p:cNvPr id="10" name="TextBox 9">
            <a:extLst>
              <a:ext uri="{FF2B5EF4-FFF2-40B4-BE49-F238E27FC236}">
                <a16:creationId xmlns:a16="http://schemas.microsoft.com/office/drawing/2014/main" id="{982A1781-4E03-F31A-D575-7A7FAEF5CC6D}"/>
              </a:ext>
            </a:extLst>
          </p:cNvPr>
          <p:cNvSpPr txBox="1"/>
          <p:nvPr/>
        </p:nvSpPr>
        <p:spPr>
          <a:xfrm>
            <a:off x="7290198" y="5565685"/>
            <a:ext cx="4396978" cy="1200329"/>
          </a:xfrm>
          <a:prstGeom prst="rect">
            <a:avLst/>
          </a:prstGeom>
          <a:noFill/>
        </p:spPr>
        <p:txBody>
          <a:bodyPr wrap="square">
            <a:spAutoFit/>
          </a:bodyPr>
          <a:lstStyle/>
          <a:p>
            <a:pPr lvl="1">
              <a:lnSpc>
                <a:spcPct val="100000"/>
              </a:lnSpc>
              <a:spcBef>
                <a:spcPts val="0"/>
              </a:spcBef>
              <a:spcAft>
                <a:spcPts val="100"/>
              </a:spcAft>
            </a:pPr>
            <a:r>
              <a:rPr lang="en-US" dirty="0"/>
              <a:t>Note:</a:t>
            </a:r>
            <a:r>
              <a:rPr lang="en-US" sz="1800" dirty="0"/>
              <a:t> we could use </a:t>
            </a:r>
            <a:r>
              <a:rPr lang="en-GB" sz="1800" b="0" i="0" dirty="0">
                <a:solidFill>
                  <a:srgbClr val="1C1C1C"/>
                </a:solidFill>
                <a:effectLst/>
              </a:rPr>
              <a:t>ANSII escape codes</a:t>
            </a:r>
            <a:r>
              <a:rPr lang="en-US" sz="1800" dirty="0"/>
              <a:t> </a:t>
            </a:r>
            <a:r>
              <a:rPr lang="en-GB" sz="1800" dirty="0">
                <a:solidFill>
                  <a:srgbClr val="4448FE"/>
                </a:solidFill>
              </a:rPr>
              <a:t>$([char]27)[4m </a:t>
            </a:r>
            <a:r>
              <a:rPr lang="en-GB" sz="1800" dirty="0"/>
              <a:t>&amp; </a:t>
            </a:r>
            <a:r>
              <a:rPr lang="en-GB" sz="1800" dirty="0">
                <a:solidFill>
                  <a:srgbClr val="4448FE"/>
                </a:solidFill>
              </a:rPr>
              <a:t>$([char]27)[24m </a:t>
            </a:r>
            <a:r>
              <a:rPr lang="en-GB" sz="1800" dirty="0"/>
              <a:t>to underline the Login string instead. See slide notes for example.</a:t>
            </a:r>
          </a:p>
        </p:txBody>
      </p:sp>
    </p:spTree>
    <p:extLst>
      <p:ext uri="{BB962C8B-B14F-4D97-AF65-F5344CB8AC3E}">
        <p14:creationId xmlns:p14="http://schemas.microsoft.com/office/powerpoint/2010/main" val="162755495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358357" y="309502"/>
            <a:ext cx="9895951" cy="1033669"/>
          </a:xfrm>
        </p:spPr>
        <p:txBody>
          <a:bodyPr>
            <a:normAutofit/>
          </a:bodyPr>
          <a:lstStyle/>
          <a:p>
            <a:r>
              <a:rPr lang="en-GB" sz="6000" b="1" dirty="0">
                <a:solidFill>
                  <a:schemeClr val="bg1"/>
                </a:solidFill>
              </a:rPr>
              <a:t>Bg. </a:t>
            </a:r>
            <a:r>
              <a:rPr lang="en-GB" sz="4800" b="1" dirty="0">
                <a:solidFill>
                  <a:schemeClr val="bg1"/>
                </a:solidFill>
              </a:rPr>
              <a:t>User input (</a:t>
            </a:r>
            <a:r>
              <a:rPr lang="en-GB" sz="4800" b="1" dirty="0" err="1">
                <a:solidFill>
                  <a:schemeClr val="bg1"/>
                </a:solidFill>
              </a:rPr>
              <a:t>SecureStrings</a:t>
            </a:r>
            <a:r>
              <a:rPr lang="en-GB" sz="4800" b="1" dirty="0">
                <a:solidFill>
                  <a:schemeClr val="bg1"/>
                </a:solidFill>
              </a:rPr>
              <a:t>)</a:t>
            </a:r>
          </a:p>
        </p:txBody>
      </p:sp>
      <p:sp>
        <p:nvSpPr>
          <p:cNvPr id="9" name="Content Placeholder 2">
            <a:extLst>
              <a:ext uri="{FF2B5EF4-FFF2-40B4-BE49-F238E27FC236}">
                <a16:creationId xmlns:a16="http://schemas.microsoft.com/office/drawing/2014/main" id="{C6F0307B-6A4C-4978-8778-1B2AFBCDE537}"/>
              </a:ext>
            </a:extLst>
          </p:cNvPr>
          <p:cNvSpPr>
            <a:spLocks noGrp="1"/>
          </p:cNvSpPr>
          <p:nvPr>
            <p:ph idx="1"/>
          </p:nvPr>
        </p:nvSpPr>
        <p:spPr>
          <a:xfrm>
            <a:off x="256813" y="1742275"/>
            <a:ext cx="11272577" cy="4716621"/>
          </a:xfrm>
        </p:spPr>
        <p:txBody>
          <a:bodyPr>
            <a:normAutofit lnSpcReduction="10000"/>
          </a:bodyPr>
          <a:lstStyle/>
          <a:p>
            <a:pPr algn="l"/>
            <a:r>
              <a:rPr lang="en-US" dirty="0"/>
              <a:t>We can also use </a:t>
            </a:r>
            <a:r>
              <a:rPr lang="en-US" b="1" dirty="0"/>
              <a:t>Read-Host</a:t>
            </a:r>
            <a:r>
              <a:rPr lang="en-US" dirty="0"/>
              <a:t> to prompt users for secure data, such as passwords.</a:t>
            </a:r>
          </a:p>
          <a:p>
            <a:pPr algn="l"/>
            <a:r>
              <a:rPr lang="en-US" dirty="0"/>
              <a:t>We use the -</a:t>
            </a:r>
            <a:r>
              <a:rPr lang="en-US" b="1" dirty="0" err="1"/>
              <a:t>AsSecureString</a:t>
            </a:r>
            <a:r>
              <a:rPr lang="en-US" dirty="0"/>
              <a:t> parameter which displays asterisks * in place of the characters that the user inputs.</a:t>
            </a:r>
          </a:p>
          <a:p>
            <a:pPr algn="l"/>
            <a:endParaRPr lang="en-US" dirty="0"/>
          </a:p>
          <a:p>
            <a:pPr algn="l"/>
            <a:endParaRPr lang="en-US" dirty="0"/>
          </a:p>
          <a:p>
            <a:pPr algn="l"/>
            <a:endParaRPr lang="en-US" dirty="0"/>
          </a:p>
          <a:p>
            <a:pPr algn="l"/>
            <a:endParaRPr lang="en-US" dirty="0"/>
          </a:p>
          <a:p>
            <a:r>
              <a:rPr lang="en-US" dirty="0"/>
              <a:t>For further information on how to secure passwords and encrypt credentials in PS please click here: </a:t>
            </a:r>
            <a:r>
              <a:rPr lang="en-US" dirty="0">
                <a:hlinkClick r:id="rId3"/>
              </a:rPr>
              <a:t>How to encrypt credentials &amp; secure passwords with PowerShell</a:t>
            </a:r>
            <a:r>
              <a:rPr lang="en-US" dirty="0"/>
              <a:t>.</a:t>
            </a:r>
          </a:p>
          <a:p>
            <a:pPr algn="l"/>
            <a:endParaRPr lang="en-US" dirty="0"/>
          </a:p>
        </p:txBody>
      </p:sp>
      <p:pic>
        <p:nvPicPr>
          <p:cNvPr id="4" name="Picture 3" descr="Logo, company name&#10;&#10;Description automatically generated">
            <a:extLst>
              <a:ext uri="{FF2B5EF4-FFF2-40B4-BE49-F238E27FC236}">
                <a16:creationId xmlns:a16="http://schemas.microsoft.com/office/drawing/2014/main" id="{C8037EEF-F350-6DC8-405F-2341923213C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8247409" y="98321"/>
            <a:ext cx="3485241" cy="1394097"/>
          </a:xfrm>
          <a:prstGeom prst="rect">
            <a:avLst/>
          </a:prstGeom>
        </p:spPr>
      </p:pic>
      <p:sp>
        <p:nvSpPr>
          <p:cNvPr id="5" name="TextBox 4">
            <a:extLst>
              <a:ext uri="{FF2B5EF4-FFF2-40B4-BE49-F238E27FC236}">
                <a16:creationId xmlns:a16="http://schemas.microsoft.com/office/drawing/2014/main" id="{3672AFAB-BFB7-2158-5412-CE61CB83D756}"/>
              </a:ext>
            </a:extLst>
          </p:cNvPr>
          <p:cNvSpPr txBox="1"/>
          <p:nvPr/>
        </p:nvSpPr>
        <p:spPr>
          <a:xfrm>
            <a:off x="8337472" y="1426220"/>
            <a:ext cx="3016328" cy="21544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800" b="0" i="0" u="none" strike="noStrike" kern="1200" cap="none" spc="0" normalizeH="0" baseline="0" noProof="0" dirty="0">
                <a:ln>
                  <a:noFill/>
                </a:ln>
                <a:solidFill>
                  <a:prstClr val="black"/>
                </a:solidFill>
                <a:effectLst/>
                <a:uLnTx/>
                <a:uFillTx/>
                <a:latin typeface="Calibri" panose="020F0502020204030204"/>
                <a:ea typeface="+mn-ea"/>
                <a:cs typeface="+mn-cs"/>
                <a:hlinkClick r:id="rId5" tooltip="http://www.i-tecnico.pt/powershell-do-windows-o-que-e-para-que-serve/"/>
              </a:rPr>
              <a:t>This Photo</a:t>
            </a:r>
            <a:r>
              <a:rPr kumimoji="0" lang="en-GB" sz="800" b="0" i="0" u="none" strike="noStrike" kern="1200" cap="none" spc="0" normalizeH="0" baseline="0" noProof="0" dirty="0">
                <a:ln>
                  <a:noFill/>
                </a:ln>
                <a:solidFill>
                  <a:prstClr val="black"/>
                </a:solidFill>
                <a:effectLst/>
                <a:uLnTx/>
                <a:uFillTx/>
                <a:latin typeface="Calibri" panose="020F0502020204030204"/>
                <a:ea typeface="+mn-ea"/>
                <a:cs typeface="+mn-cs"/>
              </a:rPr>
              <a:t> by Unknown Author is </a:t>
            </a:r>
            <a:r>
              <a:rPr kumimoji="0" lang="en-GB" sz="300" b="0" i="0" u="none" strike="noStrike" kern="1200" cap="none" spc="0" normalizeH="0" baseline="0" noProof="0" dirty="0">
                <a:ln>
                  <a:noFill/>
                </a:ln>
                <a:solidFill>
                  <a:prstClr val="black"/>
                </a:solidFill>
                <a:effectLst/>
                <a:uLnTx/>
                <a:uFillTx/>
                <a:latin typeface="Calibri" panose="020F0502020204030204"/>
                <a:ea typeface="+mn-ea"/>
                <a:cs typeface="+mn-cs"/>
              </a:rPr>
              <a:t>licensed</a:t>
            </a:r>
            <a:r>
              <a:rPr kumimoji="0" lang="en-GB" sz="800" b="0" i="0" u="none" strike="noStrike" kern="1200" cap="none" spc="0" normalizeH="0" baseline="0" noProof="0" dirty="0">
                <a:ln>
                  <a:noFill/>
                </a:ln>
                <a:solidFill>
                  <a:prstClr val="black"/>
                </a:solidFill>
                <a:effectLst/>
                <a:uLnTx/>
                <a:uFillTx/>
                <a:latin typeface="Calibri" panose="020F0502020204030204"/>
                <a:ea typeface="+mn-ea"/>
                <a:cs typeface="+mn-cs"/>
              </a:rPr>
              <a:t> under </a:t>
            </a:r>
            <a:r>
              <a:rPr kumimoji="0" lang="en-GB" sz="800" b="0" i="0" u="none" strike="noStrike" kern="1200" cap="none" spc="0" normalizeH="0" baseline="0" noProof="0" dirty="0">
                <a:ln>
                  <a:noFill/>
                </a:ln>
                <a:solidFill>
                  <a:prstClr val="black"/>
                </a:solidFill>
                <a:effectLst/>
                <a:uLnTx/>
                <a:uFillTx/>
                <a:latin typeface="Calibri" panose="020F0502020204030204"/>
                <a:ea typeface="+mn-ea"/>
                <a:cs typeface="+mn-cs"/>
                <a:hlinkClick r:id="rId6" tooltip="https://creativecommons.org/licenses/by-nc-nd/3.0/"/>
              </a:rPr>
              <a:t>CC BY-NC-ND</a:t>
            </a:r>
            <a:endParaRPr kumimoji="0" lang="en-GB" sz="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13" name="Picture 12">
            <a:extLst>
              <a:ext uri="{FF2B5EF4-FFF2-40B4-BE49-F238E27FC236}">
                <a16:creationId xmlns:a16="http://schemas.microsoft.com/office/drawing/2014/main" id="{576473CD-C4CF-1189-E66A-114B8048DC59}"/>
              </a:ext>
            </a:extLst>
          </p:cNvPr>
          <p:cNvPicPr>
            <a:picLocks noChangeAspect="1"/>
          </p:cNvPicPr>
          <p:nvPr/>
        </p:nvPicPr>
        <p:blipFill>
          <a:blip r:embed="rId7"/>
          <a:stretch>
            <a:fillRect/>
          </a:stretch>
        </p:blipFill>
        <p:spPr>
          <a:xfrm>
            <a:off x="204563" y="3460922"/>
            <a:ext cx="11782870" cy="619524"/>
          </a:xfrm>
          <a:prstGeom prst="rect">
            <a:avLst/>
          </a:prstGeom>
        </p:spPr>
      </p:pic>
      <p:pic>
        <p:nvPicPr>
          <p:cNvPr id="17" name="Picture 16">
            <a:extLst>
              <a:ext uri="{FF2B5EF4-FFF2-40B4-BE49-F238E27FC236}">
                <a16:creationId xmlns:a16="http://schemas.microsoft.com/office/drawing/2014/main" id="{F4FB00AC-098B-F2D6-D2A0-17A6994BD27A}"/>
              </a:ext>
            </a:extLst>
          </p:cNvPr>
          <p:cNvPicPr>
            <a:picLocks noChangeAspect="1"/>
          </p:cNvPicPr>
          <p:nvPr/>
        </p:nvPicPr>
        <p:blipFill rotWithShape="1">
          <a:blip r:embed="rId8"/>
          <a:srcRect b="41573"/>
          <a:stretch/>
        </p:blipFill>
        <p:spPr>
          <a:xfrm>
            <a:off x="2478061" y="4374985"/>
            <a:ext cx="6933900" cy="619525"/>
          </a:xfrm>
          <a:prstGeom prst="rect">
            <a:avLst/>
          </a:prstGeom>
        </p:spPr>
      </p:pic>
    </p:spTree>
    <p:extLst>
      <p:ext uri="{BB962C8B-B14F-4D97-AF65-F5344CB8AC3E}">
        <p14:creationId xmlns:p14="http://schemas.microsoft.com/office/powerpoint/2010/main" val="144024027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386933" y="278534"/>
            <a:ext cx="8428456" cy="1033669"/>
          </a:xfrm>
        </p:spPr>
        <p:txBody>
          <a:bodyPr>
            <a:normAutofit/>
          </a:bodyPr>
          <a:lstStyle/>
          <a:p>
            <a:r>
              <a:rPr lang="en-GB" sz="6000" b="1" dirty="0">
                <a:solidFill>
                  <a:schemeClr val="bg1"/>
                </a:solidFill>
              </a:rPr>
              <a:t>Bg. </a:t>
            </a:r>
            <a:r>
              <a:rPr lang="en-GB" sz="4800" b="1" dirty="0">
                <a:solidFill>
                  <a:schemeClr val="bg1"/>
                </a:solidFill>
              </a:rPr>
              <a:t>User input (</a:t>
            </a:r>
            <a:r>
              <a:rPr lang="en-GB" sz="4800" b="1" dirty="0" err="1">
                <a:solidFill>
                  <a:schemeClr val="bg1"/>
                </a:solidFill>
              </a:rPr>
              <a:t>SecureString</a:t>
            </a:r>
            <a:r>
              <a:rPr lang="en-GB" sz="4800" b="1" dirty="0">
                <a:solidFill>
                  <a:schemeClr val="bg1"/>
                </a:solidFill>
              </a:rPr>
              <a:t>)</a:t>
            </a:r>
          </a:p>
        </p:txBody>
      </p:sp>
      <p:sp>
        <p:nvSpPr>
          <p:cNvPr id="9" name="Content Placeholder 2">
            <a:extLst>
              <a:ext uri="{FF2B5EF4-FFF2-40B4-BE49-F238E27FC236}">
                <a16:creationId xmlns:a16="http://schemas.microsoft.com/office/drawing/2014/main" id="{C6F0307B-6A4C-4978-8778-1B2AFBCDE537}"/>
              </a:ext>
            </a:extLst>
          </p:cNvPr>
          <p:cNvSpPr>
            <a:spLocks noGrp="1"/>
          </p:cNvSpPr>
          <p:nvPr>
            <p:ph idx="1"/>
          </p:nvPr>
        </p:nvSpPr>
        <p:spPr>
          <a:xfrm>
            <a:off x="256813" y="1742275"/>
            <a:ext cx="11548009" cy="5017404"/>
          </a:xfrm>
        </p:spPr>
        <p:txBody>
          <a:bodyPr>
            <a:normAutofit fontScale="92500"/>
          </a:bodyPr>
          <a:lstStyle/>
          <a:p>
            <a:pPr marL="0" indent="0">
              <a:buNone/>
            </a:pPr>
            <a:r>
              <a:rPr lang="en-US" sz="3500" dirty="0">
                <a:solidFill>
                  <a:srgbClr val="7030A0"/>
                </a:solidFill>
              </a:rPr>
              <a:t>$</a:t>
            </a:r>
            <a:r>
              <a:rPr lang="en-US" sz="3500" dirty="0" err="1">
                <a:solidFill>
                  <a:srgbClr val="7030A0"/>
                </a:solidFill>
              </a:rPr>
              <a:t>Secure_pwd</a:t>
            </a:r>
            <a:r>
              <a:rPr lang="en-US" sz="3500" dirty="0">
                <a:solidFill>
                  <a:srgbClr val="7030A0"/>
                </a:solidFill>
              </a:rPr>
              <a:t> = Read-Host “Enter a Password:” -</a:t>
            </a:r>
            <a:r>
              <a:rPr lang="en-US" sz="3500" dirty="0" err="1">
                <a:solidFill>
                  <a:srgbClr val="7030A0"/>
                </a:solidFill>
              </a:rPr>
              <a:t>AsSecureString</a:t>
            </a:r>
            <a:endParaRPr lang="en-US" sz="3500" dirty="0">
              <a:solidFill>
                <a:srgbClr val="7030A0"/>
              </a:solidFill>
            </a:endParaRPr>
          </a:p>
          <a:p>
            <a:pPr algn="l"/>
            <a:r>
              <a:rPr lang="en-US" b="0" i="0" dirty="0">
                <a:solidFill>
                  <a:srgbClr val="2B2B2B"/>
                </a:solidFill>
                <a:effectLst/>
              </a:rPr>
              <a:t>This </a:t>
            </a:r>
            <a:r>
              <a:rPr lang="en-US" dirty="0">
                <a:solidFill>
                  <a:srgbClr val="2B2B2B"/>
                </a:solidFill>
              </a:rPr>
              <a:t>line of code </a:t>
            </a:r>
            <a:r>
              <a:rPr lang="en-US" b="0" i="0" dirty="0">
                <a:solidFill>
                  <a:srgbClr val="2B2B2B"/>
                </a:solidFill>
                <a:effectLst/>
              </a:rPr>
              <a:t>displays the string “Enter a Password:” as a prompt. </a:t>
            </a:r>
          </a:p>
          <a:p>
            <a:pPr algn="l"/>
            <a:r>
              <a:rPr lang="en-US" dirty="0">
                <a:solidFill>
                  <a:srgbClr val="2B2B2B"/>
                </a:solidFill>
              </a:rPr>
              <a:t>When the user types in a value</a:t>
            </a:r>
            <a:r>
              <a:rPr lang="en-US" b="0" i="0" dirty="0">
                <a:solidFill>
                  <a:srgbClr val="2B2B2B"/>
                </a:solidFill>
                <a:effectLst/>
              </a:rPr>
              <a:t>, asterisks **** will appear in the console in place of the input. </a:t>
            </a:r>
          </a:p>
          <a:p>
            <a:pPr algn="l"/>
            <a:r>
              <a:rPr lang="en-US" b="0" i="0" dirty="0">
                <a:solidFill>
                  <a:srgbClr val="2B2B2B"/>
                </a:solidFill>
                <a:effectLst/>
              </a:rPr>
              <a:t>When the use </a:t>
            </a:r>
            <a:r>
              <a:rPr lang="en-US" dirty="0">
                <a:solidFill>
                  <a:srgbClr val="2B2B2B"/>
                </a:solidFill>
              </a:rPr>
              <a:t>hits the </a:t>
            </a:r>
            <a:r>
              <a:rPr lang="en-US" b="0" i="0" dirty="0">
                <a:solidFill>
                  <a:srgbClr val="2B2B2B"/>
                </a:solidFill>
                <a:effectLst/>
              </a:rPr>
              <a:t>Enter key, the value is stored as a </a:t>
            </a:r>
            <a:r>
              <a:rPr lang="en-US" b="1" i="0" dirty="0" err="1">
                <a:solidFill>
                  <a:srgbClr val="2B2B2B"/>
                </a:solidFill>
                <a:effectLst/>
              </a:rPr>
              <a:t>SecureString</a:t>
            </a:r>
            <a:r>
              <a:rPr lang="en-US" b="1" i="0" dirty="0">
                <a:solidFill>
                  <a:srgbClr val="2B2B2B"/>
                </a:solidFill>
                <a:effectLst/>
              </a:rPr>
              <a:t> object </a:t>
            </a:r>
            <a:r>
              <a:rPr lang="en-US" b="0" i="0" dirty="0">
                <a:solidFill>
                  <a:srgbClr val="2B2B2B"/>
                </a:solidFill>
                <a:effectLst/>
              </a:rPr>
              <a:t>in the </a:t>
            </a:r>
            <a:r>
              <a:rPr lang="en-US" b="0" i="0" dirty="0">
                <a:solidFill>
                  <a:srgbClr val="4D2FFF"/>
                </a:solidFill>
                <a:effectLst/>
              </a:rPr>
              <a:t>$</a:t>
            </a:r>
            <a:r>
              <a:rPr lang="en-US" b="0" i="0" dirty="0" err="1">
                <a:solidFill>
                  <a:srgbClr val="4D2FFF"/>
                </a:solidFill>
                <a:effectLst/>
              </a:rPr>
              <a:t>Securepwd</a:t>
            </a:r>
            <a:r>
              <a:rPr lang="en-US" b="0" i="0" dirty="0">
                <a:solidFill>
                  <a:srgbClr val="4D2FFF"/>
                </a:solidFill>
                <a:effectLst/>
              </a:rPr>
              <a:t> </a:t>
            </a:r>
            <a:r>
              <a:rPr lang="en-US" b="0" i="0" dirty="0">
                <a:solidFill>
                  <a:srgbClr val="2B2B2B"/>
                </a:solidFill>
                <a:effectLst/>
              </a:rPr>
              <a:t>variable.</a:t>
            </a:r>
            <a:endParaRPr lang="en-US" dirty="0">
              <a:solidFill>
                <a:srgbClr val="2B2B2B"/>
              </a:solidFill>
            </a:endParaRPr>
          </a:p>
          <a:p>
            <a:r>
              <a:rPr lang="en-US" dirty="0"/>
              <a:t>The encrypted secure string can be converted back to a standard string using the </a:t>
            </a:r>
            <a:r>
              <a:rPr lang="en-US" b="1" dirty="0" err="1"/>
              <a:t>ConvertFrom-SecureString</a:t>
            </a:r>
            <a:r>
              <a:rPr lang="en-US" dirty="0"/>
              <a:t> cmdlet. This enables it to be stored in a file/database for later use.</a:t>
            </a:r>
          </a:p>
          <a:p>
            <a:pPr lvl="1"/>
            <a:r>
              <a:rPr lang="en-US" dirty="0"/>
              <a:t>For further information about encrypting and decrypting user input in PS, please click here: </a:t>
            </a:r>
          </a:p>
          <a:p>
            <a:pPr lvl="2"/>
            <a:r>
              <a:rPr lang="en-US" dirty="0" err="1">
                <a:hlinkClick r:id="rId3"/>
              </a:rPr>
              <a:t>ConvertTo-SecureString</a:t>
            </a:r>
            <a:r>
              <a:rPr lang="en-US" dirty="0">
                <a:hlinkClick r:id="rId3"/>
              </a:rPr>
              <a:t> (</a:t>
            </a:r>
            <a:r>
              <a:rPr lang="en-US" dirty="0" err="1">
                <a:hlinkClick r:id="rId3"/>
              </a:rPr>
              <a:t>Microsoft.PowerShell.Security</a:t>
            </a:r>
            <a:r>
              <a:rPr lang="en-US" dirty="0">
                <a:hlinkClick r:id="rId3"/>
              </a:rPr>
              <a:t>) - Microsoft Learn</a:t>
            </a:r>
            <a:r>
              <a:rPr lang="en-US" dirty="0"/>
              <a:t>.</a:t>
            </a:r>
          </a:p>
          <a:p>
            <a:pPr lvl="2"/>
            <a:r>
              <a:rPr lang="en-GB" dirty="0">
                <a:hlinkClick r:id="rId4"/>
              </a:rPr>
              <a:t>Working-with-</a:t>
            </a:r>
            <a:r>
              <a:rPr lang="en-GB" dirty="0" err="1">
                <a:hlinkClick r:id="rId4"/>
              </a:rPr>
              <a:t>SecureString</a:t>
            </a:r>
            <a:r>
              <a:rPr lang="en-GB" dirty="0">
                <a:hlinkClick r:id="rId4"/>
              </a:rPr>
              <a:t>-in-</a:t>
            </a:r>
            <a:r>
              <a:rPr lang="en-GB" dirty="0" err="1">
                <a:hlinkClick r:id="rId4"/>
              </a:rPr>
              <a:t>powershell</a:t>
            </a:r>
            <a:endParaRPr lang="en-GB" dirty="0"/>
          </a:p>
        </p:txBody>
      </p:sp>
      <p:pic>
        <p:nvPicPr>
          <p:cNvPr id="4" name="Picture 3" descr="Logo, company name&#10;&#10;Description automatically generated">
            <a:extLst>
              <a:ext uri="{FF2B5EF4-FFF2-40B4-BE49-F238E27FC236}">
                <a16:creationId xmlns:a16="http://schemas.microsoft.com/office/drawing/2014/main" id="{C8037EEF-F350-6DC8-405F-2341923213C4}"/>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8247409" y="98321"/>
            <a:ext cx="3485241" cy="1394097"/>
          </a:xfrm>
          <a:prstGeom prst="rect">
            <a:avLst/>
          </a:prstGeom>
        </p:spPr>
      </p:pic>
      <p:sp>
        <p:nvSpPr>
          <p:cNvPr id="5" name="TextBox 4">
            <a:extLst>
              <a:ext uri="{FF2B5EF4-FFF2-40B4-BE49-F238E27FC236}">
                <a16:creationId xmlns:a16="http://schemas.microsoft.com/office/drawing/2014/main" id="{3672AFAB-BFB7-2158-5412-CE61CB83D756}"/>
              </a:ext>
            </a:extLst>
          </p:cNvPr>
          <p:cNvSpPr txBox="1"/>
          <p:nvPr/>
        </p:nvSpPr>
        <p:spPr>
          <a:xfrm>
            <a:off x="8337472" y="1426220"/>
            <a:ext cx="3016328" cy="21544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800" b="0" i="0" u="none" strike="noStrike" kern="1200" cap="none" spc="0" normalizeH="0" baseline="0" noProof="0" dirty="0">
                <a:ln>
                  <a:noFill/>
                </a:ln>
                <a:solidFill>
                  <a:prstClr val="black"/>
                </a:solidFill>
                <a:effectLst/>
                <a:uLnTx/>
                <a:uFillTx/>
                <a:latin typeface="Calibri" panose="020F0502020204030204"/>
                <a:ea typeface="+mn-ea"/>
                <a:cs typeface="+mn-cs"/>
                <a:hlinkClick r:id="rId6" tooltip="http://www.i-tecnico.pt/powershell-do-windows-o-que-e-para-que-serve/"/>
              </a:rPr>
              <a:t>This Photo</a:t>
            </a:r>
            <a:r>
              <a:rPr kumimoji="0" lang="en-GB" sz="800" b="0" i="0" u="none" strike="noStrike" kern="1200" cap="none" spc="0" normalizeH="0" baseline="0" noProof="0" dirty="0">
                <a:ln>
                  <a:noFill/>
                </a:ln>
                <a:solidFill>
                  <a:prstClr val="black"/>
                </a:solidFill>
                <a:effectLst/>
                <a:uLnTx/>
                <a:uFillTx/>
                <a:latin typeface="Calibri" panose="020F0502020204030204"/>
                <a:ea typeface="+mn-ea"/>
                <a:cs typeface="+mn-cs"/>
              </a:rPr>
              <a:t> by Unknown Author is </a:t>
            </a:r>
            <a:r>
              <a:rPr kumimoji="0" lang="en-GB" sz="300" b="0" i="0" u="none" strike="noStrike" kern="1200" cap="none" spc="0" normalizeH="0" baseline="0" noProof="0" dirty="0">
                <a:ln>
                  <a:noFill/>
                </a:ln>
                <a:solidFill>
                  <a:prstClr val="black"/>
                </a:solidFill>
                <a:effectLst/>
                <a:uLnTx/>
                <a:uFillTx/>
                <a:latin typeface="Calibri" panose="020F0502020204030204"/>
                <a:ea typeface="+mn-ea"/>
                <a:cs typeface="+mn-cs"/>
              </a:rPr>
              <a:t>licensed</a:t>
            </a:r>
            <a:r>
              <a:rPr kumimoji="0" lang="en-GB" sz="800" b="0" i="0" u="none" strike="noStrike" kern="1200" cap="none" spc="0" normalizeH="0" baseline="0" noProof="0" dirty="0">
                <a:ln>
                  <a:noFill/>
                </a:ln>
                <a:solidFill>
                  <a:prstClr val="black"/>
                </a:solidFill>
                <a:effectLst/>
                <a:uLnTx/>
                <a:uFillTx/>
                <a:latin typeface="Calibri" panose="020F0502020204030204"/>
                <a:ea typeface="+mn-ea"/>
                <a:cs typeface="+mn-cs"/>
              </a:rPr>
              <a:t> under </a:t>
            </a:r>
            <a:r>
              <a:rPr kumimoji="0" lang="en-GB" sz="800" b="0" i="0" u="none" strike="noStrike" kern="1200" cap="none" spc="0" normalizeH="0" baseline="0" noProof="0" dirty="0">
                <a:ln>
                  <a:noFill/>
                </a:ln>
                <a:solidFill>
                  <a:prstClr val="black"/>
                </a:solidFill>
                <a:effectLst/>
                <a:uLnTx/>
                <a:uFillTx/>
                <a:latin typeface="Calibri" panose="020F0502020204030204"/>
                <a:ea typeface="+mn-ea"/>
                <a:cs typeface="+mn-cs"/>
                <a:hlinkClick r:id="rId7" tooltip="https://creativecommons.org/licenses/by-nc-nd/3.0/"/>
              </a:rPr>
              <a:t>CC BY-NC-ND</a:t>
            </a:r>
            <a:endParaRPr kumimoji="0" lang="en-GB" sz="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7928497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E8DF6D4-0AB5-F60E-24AF-E381E080B0BC}"/>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6ECFAF8F-7D70-A612-9251-6AA3C5E1EE5C}"/>
              </a:ext>
            </a:extLst>
          </p:cNvPr>
          <p:cNvPicPr>
            <a:picLocks noChangeAspect="1"/>
          </p:cNvPicPr>
          <p:nvPr/>
        </p:nvPicPr>
        <p:blipFill>
          <a:blip r:embed="rId3"/>
          <a:srcRect t="529"/>
          <a:stretch/>
        </p:blipFill>
        <p:spPr>
          <a:xfrm>
            <a:off x="6825343" y="18143"/>
            <a:ext cx="7488401" cy="6821714"/>
          </a:xfrm>
          <a:prstGeom prst="rect">
            <a:avLst/>
          </a:prstGeom>
        </p:spPr>
      </p:pic>
      <p:sp>
        <p:nvSpPr>
          <p:cNvPr id="2" name="Title 1">
            <a:extLst>
              <a:ext uri="{FF2B5EF4-FFF2-40B4-BE49-F238E27FC236}">
                <a16:creationId xmlns:a16="http://schemas.microsoft.com/office/drawing/2014/main" id="{6DDE9FA1-261B-985B-A8B7-0451B2902EAE}"/>
              </a:ext>
            </a:extLst>
          </p:cNvPr>
          <p:cNvSpPr>
            <a:spLocks noGrp="1"/>
          </p:cNvSpPr>
          <p:nvPr>
            <p:ph type="title"/>
          </p:nvPr>
        </p:nvSpPr>
        <p:spPr>
          <a:xfrm>
            <a:off x="0" y="0"/>
            <a:ext cx="6825343" cy="1043895"/>
          </a:xfrm>
          <a:solidFill>
            <a:srgbClr val="002060"/>
          </a:solidFill>
        </p:spPr>
        <p:txBody>
          <a:bodyPr/>
          <a:lstStyle/>
          <a:p>
            <a:r>
              <a:rPr lang="en-GB" b="1" dirty="0">
                <a:highlight>
                  <a:srgbClr val="FFFF00"/>
                </a:highlight>
              </a:rPr>
              <a:t>Show:</a:t>
            </a:r>
            <a:r>
              <a:rPr lang="en-GB" b="1" dirty="0"/>
              <a:t> </a:t>
            </a:r>
            <a:r>
              <a:rPr lang="en-GB" b="1" dirty="0">
                <a:solidFill>
                  <a:schemeClr val="bg1"/>
                </a:solidFill>
              </a:rPr>
              <a:t>PS User Menu script</a:t>
            </a:r>
          </a:p>
        </p:txBody>
      </p:sp>
      <p:sp>
        <p:nvSpPr>
          <p:cNvPr id="4" name="Content Placeholder 2">
            <a:extLst>
              <a:ext uri="{FF2B5EF4-FFF2-40B4-BE49-F238E27FC236}">
                <a16:creationId xmlns:a16="http://schemas.microsoft.com/office/drawing/2014/main" id="{3C9C4013-2C46-86C0-1C2A-5617C8E6388B}"/>
              </a:ext>
            </a:extLst>
          </p:cNvPr>
          <p:cNvSpPr>
            <a:spLocks noGrp="1"/>
          </p:cNvSpPr>
          <p:nvPr>
            <p:ph idx="1"/>
          </p:nvPr>
        </p:nvSpPr>
        <p:spPr>
          <a:xfrm>
            <a:off x="67973" y="1128939"/>
            <a:ext cx="6757370" cy="5671004"/>
          </a:xfrm>
        </p:spPr>
        <p:txBody>
          <a:bodyPr>
            <a:noAutofit/>
          </a:bodyPr>
          <a:lstStyle/>
          <a:p>
            <a:pPr marL="342900" lvl="0" indent="-342900">
              <a:lnSpc>
                <a:spcPct val="100000"/>
              </a:lnSpc>
              <a:spcBef>
                <a:spcPts val="0"/>
              </a:spcBef>
              <a:spcAft>
                <a:spcPts val="300"/>
              </a:spcAft>
              <a:buFont typeface="Times New Roman" panose="02020603050405020304" pitchFamily="18" charset="0"/>
              <a:buChar char="•"/>
              <a:tabLst>
                <a:tab pos="457200" algn="l"/>
              </a:tabLst>
            </a:pPr>
            <a:r>
              <a:rPr lang="en-US" sz="2400" kern="100" dirty="0">
                <a:effectLst/>
                <a:latin typeface="Aptos" panose="020B0004020202020204" pitchFamily="34" charset="0"/>
                <a:ea typeface="DengXian" panose="02010600030101010101" pitchFamily="2" charset="-122"/>
                <a:cs typeface="Times New Roman" panose="02020603050405020304" pitchFamily="18" charset="0"/>
              </a:rPr>
              <a:t>This script, uses </a:t>
            </a:r>
            <a:r>
              <a:rPr lang="en-US" sz="2400" b="1" kern="100" dirty="0">
                <a:effectLst/>
                <a:latin typeface="Aptos" panose="020B0004020202020204" pitchFamily="34" charset="0"/>
                <a:ea typeface="DengXian" panose="02010600030101010101" pitchFamily="2" charset="-122"/>
                <a:cs typeface="Times New Roman" panose="02020603050405020304" pitchFamily="18" charset="0"/>
              </a:rPr>
              <a:t>functions, a loop, a switch statement &amp; read-host </a:t>
            </a:r>
            <a:r>
              <a:rPr lang="en-US" sz="2400" kern="100" dirty="0">
                <a:latin typeface="Aptos" panose="020B0004020202020204" pitchFamily="34" charset="0"/>
                <a:ea typeface="DengXian" panose="02010600030101010101" pitchFamily="2" charset="-122"/>
                <a:cs typeface="Times New Roman" panose="02020603050405020304" pitchFamily="18" charset="0"/>
              </a:rPr>
              <a:t>to </a:t>
            </a:r>
            <a:r>
              <a:rPr lang="en-US" sz="2400" kern="100" dirty="0">
                <a:effectLst/>
                <a:latin typeface="Aptos" panose="020B0004020202020204" pitchFamily="34" charset="0"/>
                <a:ea typeface="DengXian" panose="02010600030101010101" pitchFamily="2" charset="-122"/>
                <a:cs typeface="Times New Roman" panose="02020603050405020304" pitchFamily="18" charset="0"/>
              </a:rPr>
              <a:t>provide a </a:t>
            </a:r>
            <a:r>
              <a:rPr lang="en-US" sz="2400" b="1" kern="100" dirty="0">
                <a:effectLst/>
                <a:latin typeface="Aptos" panose="020B0004020202020204" pitchFamily="34" charset="0"/>
                <a:ea typeface="DengXian" panose="02010600030101010101" pitchFamily="2" charset="-122"/>
                <a:cs typeface="Times New Roman" panose="02020603050405020304" pitchFamily="18" charset="0"/>
              </a:rPr>
              <a:t>menu</a:t>
            </a:r>
            <a:r>
              <a:rPr lang="en-US" sz="2400" kern="100" dirty="0">
                <a:effectLst/>
                <a:latin typeface="Aptos" panose="020B0004020202020204" pitchFamily="34" charset="0"/>
                <a:ea typeface="DengXian" panose="02010600030101010101" pitchFamily="2" charset="-122"/>
                <a:cs typeface="Times New Roman" panose="02020603050405020304" pitchFamily="18" charset="0"/>
              </a:rPr>
              <a:t> to add, view, and delete users from the system.</a:t>
            </a:r>
          </a:p>
          <a:p>
            <a:pPr marL="342900" lvl="0" indent="-342900">
              <a:lnSpc>
                <a:spcPct val="100000"/>
              </a:lnSpc>
              <a:spcBef>
                <a:spcPts val="0"/>
              </a:spcBef>
              <a:spcAft>
                <a:spcPts val="300"/>
              </a:spcAft>
              <a:buFont typeface="Times New Roman" panose="02020603050405020304" pitchFamily="18" charset="0"/>
              <a:buChar char="•"/>
              <a:tabLst>
                <a:tab pos="457200" algn="l"/>
              </a:tabLst>
            </a:pPr>
            <a:r>
              <a:rPr lang="en-US" sz="2400" kern="100" dirty="0">
                <a:latin typeface="Aptos" panose="020B0004020202020204" pitchFamily="34" charset="0"/>
                <a:ea typeface="DengXian" panose="02010600030101010101" pitchFamily="2" charset="-122"/>
                <a:cs typeface="Times New Roman" panose="02020603050405020304" pitchFamily="18" charset="0"/>
              </a:rPr>
              <a:t>It uses the </a:t>
            </a:r>
            <a:r>
              <a:rPr lang="en-US" sz="2400" kern="100" dirty="0">
                <a:solidFill>
                  <a:srgbClr val="0000FF"/>
                </a:solidFill>
                <a:latin typeface="Aptos" panose="020B0004020202020204" pitchFamily="34" charset="0"/>
                <a:ea typeface="DengXian" panose="02010600030101010101" pitchFamily="2" charset="-122"/>
                <a:cs typeface="Times New Roman" panose="02020603050405020304" pitchFamily="18" charset="0"/>
              </a:rPr>
              <a:t>Read-Host</a:t>
            </a:r>
            <a:r>
              <a:rPr lang="en-US" sz="2400" kern="100" dirty="0">
                <a:latin typeface="Aptos" panose="020B0004020202020204" pitchFamily="34" charset="0"/>
                <a:ea typeface="DengXian" panose="02010600030101010101" pitchFamily="2" charset="-122"/>
                <a:cs typeface="Times New Roman" panose="02020603050405020304" pitchFamily="18" charset="0"/>
              </a:rPr>
              <a:t> command to accept user input. </a:t>
            </a:r>
          </a:p>
          <a:p>
            <a:pPr marL="342900" lvl="0" indent="-342900">
              <a:lnSpc>
                <a:spcPct val="100000"/>
              </a:lnSpc>
              <a:spcBef>
                <a:spcPts val="0"/>
              </a:spcBef>
              <a:spcAft>
                <a:spcPts val="300"/>
              </a:spcAft>
              <a:buFont typeface="Times New Roman" panose="02020603050405020304" pitchFamily="18" charset="0"/>
              <a:buChar char="•"/>
              <a:tabLst>
                <a:tab pos="457200" algn="l"/>
              </a:tabLst>
            </a:pPr>
            <a:r>
              <a:rPr lang="en-US" sz="2400" kern="100" dirty="0">
                <a:latin typeface="Aptos" panose="020B0004020202020204" pitchFamily="34" charset="0"/>
                <a:ea typeface="DengXian" panose="02010600030101010101" pitchFamily="2" charset="-122"/>
                <a:cs typeface="Times New Roman" panose="02020603050405020304" pitchFamily="18" charset="0"/>
              </a:rPr>
              <a:t>And a </a:t>
            </a:r>
            <a:r>
              <a:rPr lang="en-US" sz="2400" kern="100" dirty="0">
                <a:solidFill>
                  <a:srgbClr val="0000FF"/>
                </a:solidFill>
                <a:latin typeface="Aptos" panose="020B0004020202020204" pitchFamily="34" charset="0"/>
                <a:ea typeface="DengXian" panose="02010600030101010101" pitchFamily="2" charset="-122"/>
                <a:cs typeface="Times New Roman" panose="02020603050405020304" pitchFamily="18" charset="0"/>
              </a:rPr>
              <a:t>Switch</a:t>
            </a:r>
            <a:r>
              <a:rPr lang="en-US" sz="2400" kern="100" dirty="0">
                <a:latin typeface="Aptos" panose="020B0004020202020204" pitchFamily="34" charset="0"/>
                <a:ea typeface="DengXian" panose="02010600030101010101" pitchFamily="2" charset="-122"/>
                <a:cs typeface="Times New Roman" panose="02020603050405020304" pitchFamily="18" charset="0"/>
              </a:rPr>
              <a:t> statement to pattern match the input 1 to 4 to call the relevant function.</a:t>
            </a:r>
          </a:p>
          <a:p>
            <a:pPr marL="342900" indent="-342900">
              <a:lnSpc>
                <a:spcPct val="100000"/>
              </a:lnSpc>
              <a:spcBef>
                <a:spcPts val="0"/>
              </a:spcBef>
              <a:spcAft>
                <a:spcPts val="300"/>
              </a:spcAft>
              <a:buFont typeface="Times New Roman" panose="02020603050405020304" pitchFamily="18" charset="0"/>
              <a:buChar char="•"/>
              <a:tabLst>
                <a:tab pos="457200" algn="l"/>
              </a:tabLst>
            </a:pPr>
            <a:r>
              <a:rPr lang="en-US" sz="2400" kern="100" dirty="0">
                <a:latin typeface="Aptos" panose="020B0004020202020204" pitchFamily="34" charset="0"/>
                <a:ea typeface="DengXian" panose="02010600030101010101" pitchFamily="2" charset="-122"/>
                <a:cs typeface="Times New Roman" panose="02020603050405020304" pitchFamily="18" charset="0"/>
              </a:rPr>
              <a:t>The </a:t>
            </a:r>
            <a:r>
              <a:rPr lang="en-US" sz="2400" kern="100" dirty="0">
                <a:solidFill>
                  <a:srgbClr val="0000FF"/>
                </a:solidFill>
                <a:effectLst/>
                <a:latin typeface="Aptos" panose="020B0004020202020204" pitchFamily="34" charset="0"/>
                <a:ea typeface="DengXian" panose="02010600030101010101" pitchFamily="2" charset="-122"/>
                <a:cs typeface="Times New Roman" panose="02020603050405020304" pitchFamily="18" charset="0"/>
              </a:rPr>
              <a:t>functions</a:t>
            </a:r>
            <a:r>
              <a:rPr lang="en-US" sz="2400" kern="100" dirty="0">
                <a:effectLst/>
                <a:latin typeface="Aptos" panose="020B0004020202020204" pitchFamily="34" charset="0"/>
                <a:ea typeface="DengXian" panose="02010600030101010101" pitchFamily="2" charset="-122"/>
                <a:cs typeface="Times New Roman" panose="02020603050405020304" pitchFamily="18" charset="0"/>
              </a:rPr>
              <a:t> run the required </a:t>
            </a:r>
            <a:r>
              <a:rPr lang="en-US" sz="2400" kern="100" dirty="0">
                <a:latin typeface="Aptos" panose="020B0004020202020204" pitchFamily="34" charset="0"/>
                <a:ea typeface="DengXian" panose="02010600030101010101" pitchFamily="2" charset="-122"/>
                <a:cs typeface="Times New Roman" panose="02020603050405020304" pitchFamily="18" charset="0"/>
              </a:rPr>
              <a:t>commands to add, view, and delete users from the system.</a:t>
            </a:r>
          </a:p>
          <a:p>
            <a:pPr marL="342900" lvl="0" indent="-342900">
              <a:lnSpc>
                <a:spcPct val="100000"/>
              </a:lnSpc>
              <a:spcBef>
                <a:spcPts val="0"/>
              </a:spcBef>
              <a:spcAft>
                <a:spcPts val="300"/>
              </a:spcAft>
              <a:buFont typeface="Times New Roman" panose="02020603050405020304" pitchFamily="18" charset="0"/>
              <a:buChar char="•"/>
              <a:tabLst>
                <a:tab pos="457200" algn="l"/>
              </a:tabLst>
            </a:pPr>
            <a:r>
              <a:rPr lang="en-US" sz="2400" kern="100" dirty="0">
                <a:effectLst/>
                <a:latin typeface="Aptos" panose="020B0004020202020204" pitchFamily="34" charset="0"/>
                <a:ea typeface="DengXian" panose="02010600030101010101" pitchFamily="2" charset="-122"/>
                <a:cs typeface="Times New Roman" panose="02020603050405020304" pitchFamily="18" charset="0"/>
              </a:rPr>
              <a:t>The script uses a </a:t>
            </a:r>
            <a:r>
              <a:rPr lang="en-US" sz="2400" kern="100" dirty="0">
                <a:solidFill>
                  <a:srgbClr val="0000FF"/>
                </a:solidFill>
                <a:latin typeface="Aptos" panose="020B0004020202020204" pitchFamily="34" charset="0"/>
                <a:ea typeface="DengXian" panose="02010600030101010101" pitchFamily="2" charset="-122"/>
                <a:cs typeface="Times New Roman" panose="02020603050405020304" pitchFamily="18" charset="0"/>
              </a:rPr>
              <a:t>while </a:t>
            </a:r>
            <a:r>
              <a:rPr lang="en-US" sz="2400" kern="100" dirty="0">
                <a:solidFill>
                  <a:srgbClr val="0000FF"/>
                </a:solidFill>
                <a:effectLst/>
                <a:latin typeface="Aptos" panose="020B0004020202020204" pitchFamily="34" charset="0"/>
                <a:ea typeface="DengXian" panose="02010600030101010101" pitchFamily="2" charset="-122"/>
                <a:cs typeface="Times New Roman" panose="02020603050405020304" pitchFamily="18" charset="0"/>
              </a:rPr>
              <a:t>loop </a:t>
            </a:r>
            <a:r>
              <a:rPr lang="en-US" sz="2400" kern="100" dirty="0">
                <a:effectLst/>
                <a:latin typeface="Aptos" panose="020B0004020202020204" pitchFamily="34" charset="0"/>
                <a:ea typeface="DengXian" panose="02010600030101010101" pitchFamily="2" charset="-122"/>
                <a:cs typeface="Times New Roman" panose="02020603050405020304" pitchFamily="18" charset="0"/>
              </a:rPr>
              <a:t>to repeatedly display the menu until the user chooses to exit.</a:t>
            </a:r>
          </a:p>
          <a:p>
            <a:pPr marL="342900" lvl="0" indent="-342900">
              <a:lnSpc>
                <a:spcPct val="100000"/>
              </a:lnSpc>
              <a:spcBef>
                <a:spcPts val="0"/>
              </a:spcBef>
              <a:spcAft>
                <a:spcPts val="300"/>
              </a:spcAft>
              <a:buFont typeface="Times New Roman" panose="02020603050405020304" pitchFamily="18" charset="0"/>
              <a:buChar char="•"/>
              <a:tabLst>
                <a:tab pos="457200" algn="l"/>
              </a:tabLst>
            </a:pPr>
            <a:r>
              <a:rPr lang="en-US" sz="2400" kern="100" dirty="0">
                <a:latin typeface="Aptos" panose="020B0004020202020204" pitchFamily="34" charset="0"/>
                <a:ea typeface="DengXian" panose="02010600030101010101" pitchFamily="2" charset="-122"/>
                <a:cs typeface="Times New Roman" panose="02020603050405020304" pitchFamily="18" charset="0"/>
              </a:rPr>
              <a:t>Full code in the slide notes.</a:t>
            </a:r>
          </a:p>
          <a:p>
            <a:pPr marL="342900" lvl="0" indent="-342900">
              <a:lnSpc>
                <a:spcPct val="100000"/>
              </a:lnSpc>
              <a:spcBef>
                <a:spcPts val="0"/>
              </a:spcBef>
              <a:spcAft>
                <a:spcPts val="300"/>
              </a:spcAft>
              <a:buFont typeface="Times New Roman" panose="02020603050405020304" pitchFamily="18" charset="0"/>
              <a:buChar char="•"/>
              <a:tabLst>
                <a:tab pos="457200" algn="l"/>
              </a:tabLst>
            </a:pPr>
            <a:r>
              <a:rPr lang="en-US" sz="2400" kern="100" dirty="0">
                <a:highlight>
                  <a:srgbClr val="FFFF00"/>
                </a:highlight>
                <a:latin typeface="Aptos" panose="020B0004020202020204" pitchFamily="34" charset="0"/>
                <a:ea typeface="DengXian" panose="02010600030101010101" pitchFamily="2" charset="-122"/>
                <a:cs typeface="Times New Roman" panose="02020603050405020304" pitchFamily="18" charset="0"/>
              </a:rPr>
              <a:t>Show: </a:t>
            </a:r>
            <a:r>
              <a:rPr lang="en-US" sz="2400" kern="100" dirty="0">
                <a:latin typeface="Aptos" panose="020B0004020202020204" pitchFamily="34" charset="0"/>
                <a:ea typeface="DengXian" panose="02010600030101010101" pitchFamily="2" charset="-122"/>
                <a:cs typeface="Times New Roman" panose="02020603050405020304" pitchFamily="18" charset="0"/>
              </a:rPr>
              <a:t>in Notepad++ &amp; Open with PowerShell.</a:t>
            </a:r>
            <a:endParaRPr lang="en-GB" sz="2400" dirty="0"/>
          </a:p>
        </p:txBody>
      </p:sp>
    </p:spTree>
    <p:extLst>
      <p:ext uri="{BB962C8B-B14F-4D97-AF65-F5344CB8AC3E}">
        <p14:creationId xmlns:p14="http://schemas.microsoft.com/office/powerpoint/2010/main" val="261321223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C2F438-1600-46D5-DDDC-A0CFEC697D82}"/>
              </a:ext>
            </a:extLst>
          </p:cNvPr>
          <p:cNvSpPr>
            <a:spLocks noGrp="1"/>
          </p:cNvSpPr>
          <p:nvPr>
            <p:ph type="title"/>
          </p:nvPr>
        </p:nvSpPr>
        <p:spPr>
          <a:xfrm>
            <a:off x="0" y="1"/>
            <a:ext cx="12192000" cy="798286"/>
          </a:xfrm>
          <a:solidFill>
            <a:srgbClr val="002060"/>
          </a:solidFill>
        </p:spPr>
        <p:txBody>
          <a:bodyPr/>
          <a:lstStyle/>
          <a:p>
            <a:r>
              <a:rPr lang="en-GB" dirty="0">
                <a:solidFill>
                  <a:schemeClr val="bg1"/>
                </a:solidFill>
              </a:rPr>
              <a:t>Example: </a:t>
            </a:r>
            <a:r>
              <a:rPr lang="en-GB" b="1" dirty="0">
                <a:solidFill>
                  <a:schemeClr val="bg1"/>
                </a:solidFill>
              </a:rPr>
              <a:t>PS Back-up script</a:t>
            </a:r>
          </a:p>
        </p:txBody>
      </p:sp>
      <p:sp>
        <p:nvSpPr>
          <p:cNvPr id="4" name="Content Placeholder 2">
            <a:extLst>
              <a:ext uri="{FF2B5EF4-FFF2-40B4-BE49-F238E27FC236}">
                <a16:creationId xmlns:a16="http://schemas.microsoft.com/office/drawing/2014/main" id="{B18CE647-27F0-3E4B-AB2D-7295DE856E78}"/>
              </a:ext>
            </a:extLst>
          </p:cNvPr>
          <p:cNvSpPr>
            <a:spLocks noGrp="1"/>
          </p:cNvSpPr>
          <p:nvPr>
            <p:ph idx="1"/>
          </p:nvPr>
        </p:nvSpPr>
        <p:spPr>
          <a:xfrm>
            <a:off x="-69914" y="798287"/>
            <a:ext cx="12261914" cy="5671004"/>
          </a:xfrm>
        </p:spPr>
        <p:txBody>
          <a:bodyPr>
            <a:noAutofit/>
          </a:bodyPr>
          <a:lstStyle/>
          <a:p>
            <a:pPr>
              <a:lnSpc>
                <a:spcPct val="100000"/>
              </a:lnSpc>
              <a:spcBef>
                <a:spcPts val="0"/>
              </a:spcBef>
              <a:spcAft>
                <a:spcPts val="300"/>
              </a:spcAft>
              <a:tabLst>
                <a:tab pos="457200" algn="l"/>
              </a:tabLst>
            </a:pPr>
            <a:r>
              <a:rPr lang="en-US" sz="2400" kern="100" dirty="0">
                <a:effectLst/>
                <a:ea typeface="DengXian" panose="02010600030101010101" pitchFamily="2" charset="-122"/>
                <a:cs typeface="Times New Roman" panose="02020603050405020304" pitchFamily="18" charset="0"/>
              </a:rPr>
              <a:t>This script </a:t>
            </a:r>
            <a:r>
              <a:rPr lang="en-US" sz="2400" b="0" i="0" dirty="0">
                <a:solidFill>
                  <a:srgbClr val="242424"/>
                </a:solidFill>
                <a:effectLst/>
              </a:rPr>
              <a:t>creates a </a:t>
            </a:r>
            <a:r>
              <a:rPr lang="en-US" sz="2400" b="1" i="0" dirty="0">
                <a:solidFill>
                  <a:srgbClr val="242424"/>
                </a:solidFill>
                <a:effectLst/>
              </a:rPr>
              <a:t>backup</a:t>
            </a:r>
            <a:r>
              <a:rPr lang="en-US" sz="2400" b="0" i="0" dirty="0">
                <a:solidFill>
                  <a:srgbClr val="242424"/>
                </a:solidFill>
                <a:effectLst/>
              </a:rPr>
              <a:t> by </a:t>
            </a:r>
            <a:r>
              <a:rPr lang="en-US" sz="2400" b="1" i="0" dirty="0">
                <a:solidFill>
                  <a:srgbClr val="242424"/>
                </a:solidFill>
                <a:effectLst/>
              </a:rPr>
              <a:t>copying</a:t>
            </a:r>
            <a:r>
              <a:rPr lang="en-US" sz="2400" b="0" i="0" dirty="0">
                <a:solidFill>
                  <a:srgbClr val="242424"/>
                </a:solidFill>
                <a:effectLst/>
              </a:rPr>
              <a:t> all files &amp; folders from the </a:t>
            </a:r>
            <a:r>
              <a:rPr lang="en-US" sz="2400" b="1" i="0" dirty="0">
                <a:solidFill>
                  <a:srgbClr val="242424"/>
                </a:solidFill>
                <a:effectLst/>
              </a:rPr>
              <a:t>Documents folder </a:t>
            </a:r>
            <a:r>
              <a:rPr lang="en-US" sz="2400" b="0" i="0" dirty="0">
                <a:solidFill>
                  <a:srgbClr val="242424"/>
                </a:solidFill>
                <a:effectLst/>
              </a:rPr>
              <a:t>to a </a:t>
            </a:r>
            <a:r>
              <a:rPr lang="en-US" sz="2400" b="1" i="0" dirty="0">
                <a:solidFill>
                  <a:srgbClr val="242424"/>
                </a:solidFill>
                <a:effectLst/>
              </a:rPr>
              <a:t>unique backup directory</a:t>
            </a:r>
            <a:r>
              <a:rPr lang="en-US" sz="2400" b="0" i="0" dirty="0">
                <a:solidFill>
                  <a:srgbClr val="242424"/>
                </a:solidFill>
                <a:effectLst/>
              </a:rPr>
              <a:t>. </a:t>
            </a:r>
          </a:p>
          <a:p>
            <a:pPr algn="l">
              <a:lnSpc>
                <a:spcPct val="100000"/>
              </a:lnSpc>
              <a:spcBef>
                <a:spcPts val="0"/>
              </a:spcBef>
              <a:spcAft>
                <a:spcPts val="300"/>
              </a:spcAft>
            </a:pPr>
            <a:r>
              <a:rPr lang="en-US" sz="2400" b="0" i="0" dirty="0">
                <a:solidFill>
                  <a:srgbClr val="242424"/>
                </a:solidFill>
                <a:effectLst/>
              </a:rPr>
              <a:t>It does this by creating variables to </a:t>
            </a:r>
            <a:r>
              <a:rPr lang="en-US" sz="2400" b="1" i="0" dirty="0">
                <a:solidFill>
                  <a:srgbClr val="242424"/>
                </a:solidFill>
                <a:effectLst/>
              </a:rPr>
              <a:t>define</a:t>
            </a:r>
            <a:r>
              <a:rPr lang="en-US" sz="2400" b="0" i="0" dirty="0">
                <a:solidFill>
                  <a:srgbClr val="242424"/>
                </a:solidFill>
                <a:effectLst/>
              </a:rPr>
              <a:t> a Source and Back-up destination directory.</a:t>
            </a:r>
          </a:p>
          <a:p>
            <a:pPr algn="l">
              <a:lnSpc>
                <a:spcPct val="100000"/>
              </a:lnSpc>
              <a:spcBef>
                <a:spcPts val="0"/>
              </a:spcBef>
              <a:spcAft>
                <a:spcPts val="300"/>
              </a:spcAft>
            </a:pPr>
            <a:r>
              <a:rPr lang="en-US" sz="2400" b="0" i="0" dirty="0">
                <a:solidFill>
                  <a:srgbClr val="242424"/>
                </a:solidFill>
                <a:effectLst/>
              </a:rPr>
              <a:t>It </a:t>
            </a:r>
            <a:r>
              <a:rPr lang="en-US" sz="2400" b="1" i="0" dirty="0">
                <a:solidFill>
                  <a:srgbClr val="242424"/>
                </a:solidFill>
                <a:effectLst/>
              </a:rPr>
              <a:t>creates</a:t>
            </a:r>
            <a:r>
              <a:rPr lang="en-US" sz="2400" b="0" i="0" dirty="0">
                <a:solidFill>
                  <a:srgbClr val="242424"/>
                </a:solidFill>
                <a:effectLst/>
              </a:rPr>
              <a:t> the backup directory using the </a:t>
            </a:r>
            <a:r>
              <a:rPr lang="en-US" sz="2400" b="0" i="0" dirty="0">
                <a:solidFill>
                  <a:srgbClr val="7E37FF"/>
                </a:solidFill>
                <a:effectLst/>
              </a:rPr>
              <a:t>New-Item</a:t>
            </a:r>
            <a:r>
              <a:rPr lang="en-US" sz="2400" b="0" i="0" dirty="0">
                <a:solidFill>
                  <a:srgbClr val="242424"/>
                </a:solidFill>
                <a:effectLst/>
              </a:rPr>
              <a:t> command, with a </a:t>
            </a:r>
            <a:r>
              <a:rPr lang="en-US" sz="2400" b="1" i="0" dirty="0">
                <a:solidFill>
                  <a:srgbClr val="242424"/>
                </a:solidFill>
                <a:effectLst/>
              </a:rPr>
              <a:t>timestamp</a:t>
            </a:r>
            <a:r>
              <a:rPr lang="en-US" sz="2400" b="0" i="0" dirty="0">
                <a:solidFill>
                  <a:srgbClr val="242424"/>
                </a:solidFill>
                <a:effectLst/>
              </a:rPr>
              <a:t> to ensure a unique back-up directory is created each time using the </a:t>
            </a:r>
            <a:r>
              <a:rPr lang="en-US" sz="2400" b="0" i="0" dirty="0">
                <a:solidFill>
                  <a:srgbClr val="4D2FFF"/>
                </a:solidFill>
                <a:effectLst/>
              </a:rPr>
              <a:t>Get-Date</a:t>
            </a:r>
            <a:r>
              <a:rPr lang="en-US" sz="2400" b="0" i="0" dirty="0">
                <a:solidFill>
                  <a:srgbClr val="242424"/>
                </a:solidFill>
                <a:effectLst/>
              </a:rPr>
              <a:t> command.</a:t>
            </a:r>
          </a:p>
          <a:p>
            <a:pPr algn="l">
              <a:lnSpc>
                <a:spcPct val="100000"/>
              </a:lnSpc>
              <a:spcBef>
                <a:spcPts val="0"/>
              </a:spcBef>
              <a:spcAft>
                <a:spcPts val="300"/>
              </a:spcAft>
            </a:pPr>
            <a:r>
              <a:rPr lang="en-US" sz="2400" dirty="0">
                <a:solidFill>
                  <a:srgbClr val="242424"/>
                </a:solidFill>
              </a:rPr>
              <a:t>It uses the </a:t>
            </a:r>
            <a:r>
              <a:rPr lang="en-US" sz="2400" dirty="0">
                <a:solidFill>
                  <a:srgbClr val="8C2DFF"/>
                </a:solidFill>
              </a:rPr>
              <a:t>Copy-Item</a:t>
            </a:r>
            <a:r>
              <a:rPr lang="en-US" sz="2400" dirty="0">
                <a:solidFill>
                  <a:srgbClr val="242424"/>
                </a:solidFill>
              </a:rPr>
              <a:t> cmdlet to </a:t>
            </a:r>
            <a:r>
              <a:rPr lang="en-US" sz="2400" b="1" dirty="0">
                <a:solidFill>
                  <a:srgbClr val="242424"/>
                </a:solidFill>
              </a:rPr>
              <a:t>copy</a:t>
            </a:r>
            <a:r>
              <a:rPr lang="en-US" sz="2400" dirty="0">
                <a:solidFill>
                  <a:srgbClr val="242424"/>
                </a:solidFill>
              </a:rPr>
              <a:t> all files &amp; folders from the Source to the Back-up directory.</a:t>
            </a:r>
            <a:endParaRPr lang="en-US" sz="2400" b="0" i="0" dirty="0">
              <a:solidFill>
                <a:srgbClr val="242424"/>
              </a:solidFill>
              <a:effectLst/>
            </a:endParaRPr>
          </a:p>
          <a:p>
            <a:pPr>
              <a:lnSpc>
                <a:spcPct val="100000"/>
              </a:lnSpc>
              <a:spcBef>
                <a:spcPts val="0"/>
              </a:spcBef>
              <a:spcAft>
                <a:spcPts val="300"/>
              </a:spcAft>
            </a:pPr>
            <a:r>
              <a:rPr lang="en-US" sz="2400" b="0" i="0" dirty="0">
                <a:solidFill>
                  <a:srgbClr val="242424"/>
                </a:solidFill>
                <a:effectLst/>
              </a:rPr>
              <a:t>And the </a:t>
            </a:r>
            <a:r>
              <a:rPr lang="en-US" sz="2400" b="0" i="0" dirty="0">
                <a:solidFill>
                  <a:srgbClr val="4519FF"/>
                </a:solidFill>
                <a:effectLst/>
              </a:rPr>
              <a:t>Write-Host</a:t>
            </a:r>
            <a:r>
              <a:rPr lang="en-US" sz="2400" b="0" i="0" dirty="0">
                <a:solidFill>
                  <a:srgbClr val="242424"/>
                </a:solidFill>
                <a:effectLst/>
              </a:rPr>
              <a:t> command to </a:t>
            </a:r>
            <a:r>
              <a:rPr lang="en-US" sz="2400" b="1" dirty="0">
                <a:solidFill>
                  <a:srgbClr val="242424"/>
                </a:solidFill>
              </a:rPr>
              <a:t>output</a:t>
            </a:r>
            <a:r>
              <a:rPr lang="en-US" sz="2400" dirty="0">
                <a:solidFill>
                  <a:srgbClr val="242424"/>
                </a:solidFill>
              </a:rPr>
              <a:t> a message to </a:t>
            </a:r>
            <a:r>
              <a:rPr lang="en-US" sz="2400" b="0" i="0" dirty="0">
                <a:solidFill>
                  <a:srgbClr val="242424"/>
                </a:solidFill>
                <a:effectLst/>
              </a:rPr>
              <a:t>notify the backup is complete.</a:t>
            </a:r>
          </a:p>
          <a:p>
            <a:pPr marL="342900" lvl="0" indent="-342900">
              <a:lnSpc>
                <a:spcPct val="100000"/>
              </a:lnSpc>
              <a:spcBef>
                <a:spcPts val="0"/>
              </a:spcBef>
              <a:spcAft>
                <a:spcPts val="300"/>
              </a:spcAft>
              <a:buFont typeface="Times New Roman" panose="02020603050405020304" pitchFamily="18" charset="0"/>
              <a:buChar char="•"/>
              <a:tabLst>
                <a:tab pos="457200" algn="l"/>
              </a:tabLst>
            </a:pPr>
            <a:endParaRPr lang="en-GB" sz="2400" dirty="0"/>
          </a:p>
        </p:txBody>
      </p:sp>
      <p:pic>
        <p:nvPicPr>
          <p:cNvPr id="8" name="Picture 7">
            <a:extLst>
              <a:ext uri="{FF2B5EF4-FFF2-40B4-BE49-F238E27FC236}">
                <a16:creationId xmlns:a16="http://schemas.microsoft.com/office/drawing/2014/main" id="{619F1999-BC53-43A6-FF69-C0E70AF0E019}"/>
              </a:ext>
            </a:extLst>
          </p:cNvPr>
          <p:cNvPicPr>
            <a:picLocks noChangeAspect="1"/>
          </p:cNvPicPr>
          <p:nvPr/>
        </p:nvPicPr>
        <p:blipFill>
          <a:blip r:embed="rId3"/>
          <a:stretch>
            <a:fillRect/>
          </a:stretch>
        </p:blipFill>
        <p:spPr>
          <a:xfrm>
            <a:off x="0" y="3705399"/>
            <a:ext cx="10130971" cy="3179588"/>
          </a:xfrm>
          <a:prstGeom prst="rect">
            <a:avLst/>
          </a:prstGeom>
        </p:spPr>
      </p:pic>
    </p:spTree>
    <p:extLst>
      <p:ext uri="{BB962C8B-B14F-4D97-AF65-F5344CB8AC3E}">
        <p14:creationId xmlns:p14="http://schemas.microsoft.com/office/powerpoint/2010/main" val="408925199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59346" y="277140"/>
            <a:ext cx="9895951" cy="1033669"/>
          </a:xfrm>
        </p:spPr>
        <p:txBody>
          <a:bodyPr>
            <a:normAutofit/>
          </a:bodyPr>
          <a:lstStyle/>
          <a:p>
            <a:r>
              <a:rPr lang="en-GB" sz="6000" b="1" dirty="0">
                <a:solidFill>
                  <a:schemeClr val="bg1"/>
                </a:solidFill>
              </a:rPr>
              <a:t>PowerShell Games</a:t>
            </a:r>
            <a:endParaRPr lang="en-GB" b="1" dirty="0">
              <a:solidFill>
                <a:schemeClr val="bg1"/>
              </a:solidFill>
            </a:endParaRPr>
          </a:p>
        </p:txBody>
      </p:sp>
      <p:sp>
        <p:nvSpPr>
          <p:cNvPr id="9" name="Content Placeholder 2">
            <a:extLst>
              <a:ext uri="{FF2B5EF4-FFF2-40B4-BE49-F238E27FC236}">
                <a16:creationId xmlns:a16="http://schemas.microsoft.com/office/drawing/2014/main" id="{C6F0307B-6A4C-4978-8778-1B2AFBCDE537}"/>
              </a:ext>
            </a:extLst>
          </p:cNvPr>
          <p:cNvSpPr>
            <a:spLocks noGrp="1"/>
          </p:cNvSpPr>
          <p:nvPr>
            <p:ph idx="1"/>
          </p:nvPr>
        </p:nvSpPr>
        <p:spPr>
          <a:xfrm>
            <a:off x="186063" y="1712687"/>
            <a:ext cx="10954336" cy="4351338"/>
          </a:xfrm>
        </p:spPr>
        <p:txBody>
          <a:bodyPr>
            <a:normAutofit/>
          </a:bodyPr>
          <a:lstStyle/>
          <a:p>
            <a:r>
              <a:rPr lang="en-US" dirty="0">
                <a:highlight>
                  <a:srgbClr val="FFFF00"/>
                </a:highlight>
              </a:rPr>
              <a:t>The key syntax we have looked at today can be used to create Computer games using PowerShell.</a:t>
            </a:r>
          </a:p>
          <a:p>
            <a:r>
              <a:rPr lang="en-US" dirty="0">
                <a:highlight>
                  <a:srgbClr val="FFFF00"/>
                </a:highlight>
              </a:rPr>
              <a:t>We will look at a couple of examples in this deck soon.</a:t>
            </a:r>
          </a:p>
          <a:p>
            <a:r>
              <a:rPr lang="en-US" dirty="0">
                <a:highlight>
                  <a:srgbClr val="FFFF00"/>
                </a:highlight>
              </a:rPr>
              <a:t>But there are many example games online</a:t>
            </a:r>
            <a:r>
              <a:rPr lang="en-US" dirty="0"/>
              <a:t>, click </a:t>
            </a:r>
            <a:r>
              <a:rPr lang="en-US" dirty="0">
                <a:solidFill>
                  <a:srgbClr val="0000FF"/>
                </a:solidFill>
                <a:hlinkClick r:id="rId3">
                  <a:extLst>
                    <a:ext uri="{A12FA001-AC4F-418D-AE19-62706E023703}">
                      <ahyp:hlinkClr xmlns:ahyp="http://schemas.microsoft.com/office/drawing/2018/hyperlinkcolor" val="tx"/>
                    </a:ext>
                  </a:extLst>
                </a:hlinkClick>
              </a:rPr>
              <a:t>here</a:t>
            </a:r>
            <a:r>
              <a:rPr lang="en-US" dirty="0"/>
              <a:t> to peruse some example games and PS game tutorials to make your own.</a:t>
            </a:r>
          </a:p>
          <a:p>
            <a:pPr marL="0" indent="0">
              <a:buNone/>
            </a:pPr>
            <a:r>
              <a:rPr lang="en-US" sz="3200" b="1" dirty="0"/>
              <a:t>Bg. </a:t>
            </a:r>
            <a:r>
              <a:rPr lang="en-US" b="1" u="sng" dirty="0"/>
              <a:t>Example basic games:</a:t>
            </a:r>
          </a:p>
          <a:p>
            <a:pPr lvl="1"/>
            <a:r>
              <a:rPr lang="en-US" dirty="0"/>
              <a:t>For a basic colour guessing games using the </a:t>
            </a:r>
            <a:br>
              <a:rPr lang="en-US" dirty="0"/>
            </a:br>
            <a:r>
              <a:rPr lang="en-US" dirty="0"/>
              <a:t>‘switch‘ statement please click </a:t>
            </a:r>
            <a:r>
              <a:rPr lang="en-US" dirty="0">
                <a:hlinkClick r:id="rId4"/>
              </a:rPr>
              <a:t>here</a:t>
            </a:r>
            <a:r>
              <a:rPr lang="en-US" dirty="0"/>
              <a:t>.</a:t>
            </a:r>
          </a:p>
          <a:p>
            <a:pPr lvl="1"/>
            <a:r>
              <a:rPr lang="en-US" dirty="0"/>
              <a:t>For an example snake game </a:t>
            </a:r>
            <a:r>
              <a:rPr lang="en-US" dirty="0">
                <a:hlinkClick r:id="rId5"/>
              </a:rPr>
              <a:t>click-here</a:t>
            </a:r>
            <a:r>
              <a:rPr lang="en-US" dirty="0"/>
              <a:t>.</a:t>
            </a:r>
          </a:p>
          <a:p>
            <a:endParaRPr lang="en-US" dirty="0"/>
          </a:p>
        </p:txBody>
      </p:sp>
      <p:pic>
        <p:nvPicPr>
          <p:cNvPr id="7" name="Picture 6" descr="Qr code&#10;&#10;Description automatically generated">
            <a:extLst>
              <a:ext uri="{FF2B5EF4-FFF2-40B4-BE49-F238E27FC236}">
                <a16:creationId xmlns:a16="http://schemas.microsoft.com/office/drawing/2014/main" id="{3A917926-29F7-0EBE-824D-5516D06A0F5D}"/>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7536960" y="3970403"/>
            <a:ext cx="4018406" cy="2696650"/>
          </a:xfrm>
          <a:prstGeom prst="rect">
            <a:avLst/>
          </a:prstGeom>
        </p:spPr>
      </p:pic>
      <p:pic>
        <p:nvPicPr>
          <p:cNvPr id="4" name="Graphic 3" descr="Game controller with solid fill">
            <a:extLst>
              <a:ext uri="{FF2B5EF4-FFF2-40B4-BE49-F238E27FC236}">
                <a16:creationId xmlns:a16="http://schemas.microsoft.com/office/drawing/2014/main" id="{3B2E84DF-4B5F-B87F-8A8F-EB1BE4DA3A1D}"/>
              </a:ext>
            </a:extLst>
          </p:cNvPr>
          <p:cNvPicPr>
            <a:picLocks noChangeAspect="1"/>
          </p:cNvPicPr>
          <p:nvPr/>
        </p:nvPicPr>
        <p:blipFill>
          <a:blip>
            <a:extLst>
              <a:ext uri="{96DAC541-7B7A-43D3-8B79-37D633B846F1}">
                <asvg:svgBlip xmlns:asvg="http://schemas.microsoft.com/office/drawing/2016/SVG/main" r:embed="rId8"/>
              </a:ext>
            </a:extLst>
          </a:blip>
          <a:stretch>
            <a:fillRect/>
          </a:stretch>
        </p:blipFill>
        <p:spPr>
          <a:xfrm>
            <a:off x="9154333" y="-265683"/>
            <a:ext cx="2119314" cy="2119314"/>
          </a:xfrm>
          <a:prstGeom prst="rect">
            <a:avLst/>
          </a:prstGeom>
        </p:spPr>
      </p:pic>
    </p:spTree>
    <p:extLst>
      <p:ext uri="{BB962C8B-B14F-4D97-AF65-F5344CB8AC3E}">
        <p14:creationId xmlns:p14="http://schemas.microsoft.com/office/powerpoint/2010/main" val="297184654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8969059-C84C-823F-1722-3C781204D099}"/>
            </a:ext>
          </a:extLst>
        </p:cNvPr>
        <p:cNvGrpSpPr/>
        <p:nvPr/>
      </p:nvGrpSpPr>
      <p:grpSpPr>
        <a:xfrm>
          <a:off x="0" y="0"/>
          <a:ext cx="0" cy="0"/>
          <a:chOff x="0" y="0"/>
          <a:chExt cx="0" cy="0"/>
        </a:xfrm>
      </p:grpSpPr>
      <p:sp>
        <p:nvSpPr>
          <p:cNvPr id="3" name="Title 1">
            <a:extLst>
              <a:ext uri="{FF2B5EF4-FFF2-40B4-BE49-F238E27FC236}">
                <a16:creationId xmlns:a16="http://schemas.microsoft.com/office/drawing/2014/main" id="{7B5747CD-2254-C99C-F324-EE64111F3400}"/>
              </a:ext>
            </a:extLst>
          </p:cNvPr>
          <p:cNvSpPr txBox="1">
            <a:spLocks/>
          </p:cNvSpPr>
          <p:nvPr/>
        </p:nvSpPr>
        <p:spPr>
          <a:xfrm>
            <a:off x="0" y="0"/>
            <a:ext cx="12192000" cy="1073425"/>
          </a:xfrm>
          <a:prstGeom prst="rect">
            <a:avLst/>
          </a:prstGeom>
          <a:solidFill>
            <a:srgbClr val="002060"/>
          </a:solidFill>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6600" b="1" dirty="0">
                <a:highlight>
                  <a:srgbClr val="FFFF00"/>
                </a:highlight>
              </a:rPr>
              <a:t>Show:</a:t>
            </a:r>
            <a:r>
              <a:rPr lang="en-GB" sz="6600" b="1" dirty="0">
                <a:solidFill>
                  <a:schemeClr val="bg1"/>
                </a:solidFill>
              </a:rPr>
              <a:t> </a:t>
            </a:r>
            <a:r>
              <a:rPr lang="en-GB" sz="6000" b="1" dirty="0">
                <a:solidFill>
                  <a:schemeClr val="bg1"/>
                </a:solidFill>
              </a:rPr>
              <a:t>Number Guessing Game</a:t>
            </a:r>
            <a:endParaRPr lang="en-GB" b="1" dirty="0">
              <a:solidFill>
                <a:schemeClr val="bg1"/>
              </a:solidFill>
            </a:endParaRPr>
          </a:p>
        </p:txBody>
      </p:sp>
      <p:pic>
        <p:nvPicPr>
          <p:cNvPr id="4" name="Graphic 3" descr="Game controller with solid fill">
            <a:extLst>
              <a:ext uri="{FF2B5EF4-FFF2-40B4-BE49-F238E27FC236}">
                <a16:creationId xmlns:a16="http://schemas.microsoft.com/office/drawing/2014/main" id="{33EB2BE5-C891-F6E6-6EE7-35B25BBFF506}"/>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0049724" y="-313724"/>
            <a:ext cx="2063011" cy="2063011"/>
          </a:xfrm>
          <a:prstGeom prst="rect">
            <a:avLst/>
          </a:prstGeom>
        </p:spPr>
      </p:pic>
      <p:sp>
        <p:nvSpPr>
          <p:cNvPr id="10" name="TextBox 9">
            <a:extLst>
              <a:ext uri="{FF2B5EF4-FFF2-40B4-BE49-F238E27FC236}">
                <a16:creationId xmlns:a16="http://schemas.microsoft.com/office/drawing/2014/main" id="{06FEDF98-69F0-B881-1994-5ABF0B9CAC2B}"/>
              </a:ext>
            </a:extLst>
          </p:cNvPr>
          <p:cNvSpPr txBox="1"/>
          <p:nvPr/>
        </p:nvSpPr>
        <p:spPr>
          <a:xfrm>
            <a:off x="79265" y="1228123"/>
            <a:ext cx="11794331" cy="3539430"/>
          </a:xfrm>
          <a:prstGeom prst="rect">
            <a:avLst/>
          </a:prstGeom>
          <a:noFill/>
        </p:spPr>
        <p:txBody>
          <a:bodyPr wrap="square">
            <a:spAutoFit/>
          </a:bodyPr>
          <a:lstStyle/>
          <a:p>
            <a:pPr marL="457200" indent="-457200">
              <a:buFont typeface="Arial" panose="020B0604020202020204" pitchFamily="34" charset="0"/>
              <a:buChar char="•"/>
            </a:pPr>
            <a:r>
              <a:rPr lang="en-GB" sz="2800" kern="100" dirty="0">
                <a:latin typeface="Aptos" panose="020B0004020202020204" pitchFamily="34" charset="0"/>
                <a:ea typeface="DengXian" panose="02010600030101010101" pitchFamily="2" charset="-122"/>
                <a:cs typeface="Times New Roman" panose="02020603050405020304" pitchFamily="18" charset="0"/>
              </a:rPr>
              <a:t>This example </a:t>
            </a:r>
            <a:r>
              <a:rPr lang="en-GB" sz="2800" b="1" kern="100" dirty="0">
                <a:latin typeface="Aptos" panose="020B0004020202020204" pitchFamily="34" charset="0"/>
                <a:ea typeface="DengXian" panose="02010600030101010101" pitchFamily="2" charset="-122"/>
                <a:cs typeface="Times New Roman" panose="02020603050405020304" pitchFamily="18" charset="0"/>
              </a:rPr>
              <a:t>Number Guessing Game</a:t>
            </a:r>
            <a:r>
              <a:rPr lang="en-GB" sz="2800" kern="100" dirty="0">
                <a:latin typeface="Aptos" panose="020B0004020202020204" pitchFamily="34" charset="0"/>
                <a:ea typeface="DengXian" panose="02010600030101010101" pitchFamily="2" charset="-122"/>
                <a:cs typeface="Times New Roman" panose="02020603050405020304" pitchFamily="18" charset="0"/>
              </a:rPr>
              <a:t> creates a random number between </a:t>
            </a:r>
            <a:r>
              <a:rPr lang="en-GB" sz="2800" b="1" kern="100" dirty="0">
                <a:latin typeface="Aptos" panose="020B0004020202020204" pitchFamily="34" charset="0"/>
                <a:ea typeface="DengXian" panose="02010600030101010101" pitchFamily="2" charset="-122"/>
                <a:cs typeface="Times New Roman" panose="02020603050405020304" pitchFamily="18" charset="0"/>
              </a:rPr>
              <a:t>1 and 20</a:t>
            </a:r>
            <a:r>
              <a:rPr lang="en-GB" sz="2800" kern="100" dirty="0">
                <a:latin typeface="Aptos" panose="020B0004020202020204" pitchFamily="34" charset="0"/>
                <a:ea typeface="DengXian" panose="02010600030101010101" pitchFamily="2" charset="-122"/>
                <a:cs typeface="Times New Roman" panose="02020603050405020304" pitchFamily="18" charset="0"/>
              </a:rPr>
              <a:t> for the player to guess.</a:t>
            </a:r>
          </a:p>
          <a:p>
            <a:pPr marL="457200" indent="-457200">
              <a:buFont typeface="Arial" panose="020B0604020202020204" pitchFamily="34" charset="0"/>
              <a:buChar char="•"/>
            </a:pPr>
            <a:r>
              <a:rPr lang="en-GB" sz="2800" kern="100" dirty="0">
                <a:latin typeface="Aptos" panose="020B0004020202020204" pitchFamily="34" charset="0"/>
                <a:ea typeface="DengXian" panose="02010600030101010101" pitchFamily="2" charset="-122"/>
                <a:cs typeface="Times New Roman" panose="02020603050405020304" pitchFamily="18" charset="0"/>
              </a:rPr>
              <a:t>The script demonstrates the use of some key syntax areas including: </a:t>
            </a:r>
          </a:p>
          <a:p>
            <a:pPr marL="914400" lvl="1" indent="-457200">
              <a:buFont typeface="Arial" panose="020B0604020202020204" pitchFamily="34" charset="0"/>
              <a:buChar char="•"/>
            </a:pPr>
            <a:r>
              <a:rPr lang="en-GB" sz="2800" kern="100" dirty="0">
                <a:latin typeface="Aptos" panose="020B0004020202020204" pitchFamily="34" charset="0"/>
                <a:ea typeface="DengXian" panose="02010600030101010101" pitchFamily="2" charset="-122"/>
                <a:cs typeface="Times New Roman" panose="02020603050405020304" pitchFamily="18" charset="0"/>
              </a:rPr>
              <a:t>Variables </a:t>
            </a:r>
          </a:p>
          <a:p>
            <a:pPr marL="914400" lvl="1" indent="-457200">
              <a:buFont typeface="Arial" panose="020B0604020202020204" pitchFamily="34" charset="0"/>
              <a:buChar char="•"/>
            </a:pPr>
            <a:r>
              <a:rPr lang="en-GB" sz="2800" kern="100" dirty="0">
                <a:latin typeface="Aptos" panose="020B0004020202020204" pitchFamily="34" charset="0"/>
                <a:ea typeface="DengXian" panose="02010600030101010101" pitchFamily="2" charset="-122"/>
                <a:cs typeface="Times New Roman" panose="02020603050405020304" pitchFamily="18" charset="0"/>
              </a:rPr>
              <a:t>Loops</a:t>
            </a:r>
          </a:p>
          <a:p>
            <a:pPr marL="914400" lvl="1" indent="-457200">
              <a:buFont typeface="Arial" panose="020B0604020202020204" pitchFamily="34" charset="0"/>
              <a:buChar char="•"/>
            </a:pPr>
            <a:r>
              <a:rPr lang="en-GB" sz="2800" kern="100" dirty="0">
                <a:latin typeface="Aptos" panose="020B0004020202020204" pitchFamily="34" charset="0"/>
                <a:ea typeface="DengXian" panose="02010600030101010101" pitchFamily="2" charset="-122"/>
                <a:cs typeface="Times New Roman" panose="02020603050405020304" pitchFamily="18" charset="0"/>
              </a:rPr>
              <a:t>Conditions</a:t>
            </a:r>
          </a:p>
          <a:p>
            <a:pPr marL="914400" lvl="1" indent="-457200">
              <a:buFont typeface="Arial" panose="020B0604020202020204" pitchFamily="34" charset="0"/>
              <a:buChar char="•"/>
            </a:pPr>
            <a:r>
              <a:rPr lang="en-GB" sz="2800" kern="100" dirty="0">
                <a:latin typeface="Aptos" panose="020B0004020202020204" pitchFamily="34" charset="0"/>
                <a:ea typeface="DengXian" panose="02010600030101010101" pitchFamily="2" charset="-122"/>
                <a:cs typeface="Times New Roman" panose="02020603050405020304" pitchFamily="18" charset="0"/>
              </a:rPr>
              <a:t>User input</a:t>
            </a:r>
          </a:p>
          <a:p>
            <a:pPr lvl="1"/>
            <a:r>
              <a:rPr lang="en-GB" sz="2800" kern="100" dirty="0">
                <a:latin typeface="Aptos" panose="020B0004020202020204" pitchFamily="34" charset="0"/>
                <a:ea typeface="DengXian" panose="02010600030101010101" pitchFamily="2" charset="-122"/>
                <a:cs typeface="Times New Roman" panose="02020603050405020304" pitchFamily="18" charset="0"/>
              </a:rPr>
              <a:t>+ Colour formatting.</a:t>
            </a:r>
          </a:p>
        </p:txBody>
      </p:sp>
      <p:pic>
        <p:nvPicPr>
          <p:cNvPr id="2" name="Picture 1">
            <a:extLst>
              <a:ext uri="{FF2B5EF4-FFF2-40B4-BE49-F238E27FC236}">
                <a16:creationId xmlns:a16="http://schemas.microsoft.com/office/drawing/2014/main" id="{170DCE33-C12F-23E0-E7BC-29FAD4F4F4B1}"/>
              </a:ext>
            </a:extLst>
          </p:cNvPr>
          <p:cNvPicPr>
            <a:picLocks noChangeAspect="1"/>
          </p:cNvPicPr>
          <p:nvPr/>
        </p:nvPicPr>
        <p:blipFill>
          <a:blip r:embed="rId4"/>
          <a:stretch>
            <a:fillRect/>
          </a:stretch>
        </p:blipFill>
        <p:spPr>
          <a:xfrm>
            <a:off x="3729734" y="2783309"/>
            <a:ext cx="8263431" cy="3659984"/>
          </a:xfrm>
          <a:prstGeom prst="rect">
            <a:avLst/>
          </a:prstGeom>
        </p:spPr>
      </p:pic>
      <p:sp>
        <p:nvSpPr>
          <p:cNvPr id="6" name="TextBox 5">
            <a:extLst>
              <a:ext uri="{FF2B5EF4-FFF2-40B4-BE49-F238E27FC236}">
                <a16:creationId xmlns:a16="http://schemas.microsoft.com/office/drawing/2014/main" id="{CFE28D38-A253-1162-E6B4-9653217B6845}"/>
              </a:ext>
            </a:extLst>
          </p:cNvPr>
          <p:cNvSpPr txBox="1"/>
          <p:nvPr/>
        </p:nvSpPr>
        <p:spPr>
          <a:xfrm>
            <a:off x="7861449" y="5045102"/>
            <a:ext cx="3998334" cy="584775"/>
          </a:xfrm>
          <a:prstGeom prst="rect">
            <a:avLst/>
          </a:prstGeom>
          <a:solidFill>
            <a:schemeClr val="bg1"/>
          </a:solidFill>
          <a:ln>
            <a:solidFill>
              <a:schemeClr val="tx1"/>
            </a:solidFill>
          </a:ln>
        </p:spPr>
        <p:txBody>
          <a:bodyPr wrap="square">
            <a:spAutoFit/>
          </a:bodyPr>
          <a:lstStyle/>
          <a:p>
            <a:r>
              <a:rPr lang="en-GB" sz="2800" dirty="0"/>
              <a:t>File: </a:t>
            </a:r>
            <a:r>
              <a:rPr lang="en-GB" sz="3200" b="1" dirty="0">
                <a:solidFill>
                  <a:srgbClr val="4D2FFF"/>
                </a:solidFill>
                <a:highlight>
                  <a:srgbClr val="FFFF00"/>
                </a:highlight>
              </a:rPr>
              <a:t>./PS-ng-game.ps1</a:t>
            </a:r>
            <a:endParaRPr lang="en-GB" sz="3200" dirty="0"/>
          </a:p>
        </p:txBody>
      </p:sp>
    </p:spTree>
    <p:extLst>
      <p:ext uri="{BB962C8B-B14F-4D97-AF65-F5344CB8AC3E}">
        <p14:creationId xmlns:p14="http://schemas.microsoft.com/office/powerpoint/2010/main" val="116625629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E29F8DC-0660-7C1E-5D75-2395DC90DB44}"/>
            </a:ext>
          </a:extLst>
        </p:cNvPr>
        <p:cNvGrpSpPr/>
        <p:nvPr/>
      </p:nvGrpSpPr>
      <p:grpSpPr>
        <a:xfrm>
          <a:off x="0" y="0"/>
          <a:ext cx="0" cy="0"/>
          <a:chOff x="0" y="0"/>
          <a:chExt cx="0" cy="0"/>
        </a:xfrm>
      </p:grpSpPr>
      <p:sp>
        <p:nvSpPr>
          <p:cNvPr id="3" name="Title 1">
            <a:extLst>
              <a:ext uri="{FF2B5EF4-FFF2-40B4-BE49-F238E27FC236}">
                <a16:creationId xmlns:a16="http://schemas.microsoft.com/office/drawing/2014/main" id="{3CB614B1-5A5D-1577-4945-77172C80D118}"/>
              </a:ext>
            </a:extLst>
          </p:cNvPr>
          <p:cNvSpPr txBox="1">
            <a:spLocks/>
          </p:cNvSpPr>
          <p:nvPr/>
        </p:nvSpPr>
        <p:spPr>
          <a:xfrm>
            <a:off x="0" y="1"/>
            <a:ext cx="12192000" cy="857250"/>
          </a:xfrm>
          <a:prstGeom prst="rect">
            <a:avLst/>
          </a:prstGeom>
          <a:solidFill>
            <a:srgbClr val="002060"/>
          </a:solidFill>
        </p:spPr>
        <p:txBody>
          <a:bodyPr>
            <a:normAutofit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6000" b="1" dirty="0">
                <a:solidFill>
                  <a:schemeClr val="bg1"/>
                </a:solidFill>
              </a:rPr>
              <a:t>Bg. </a:t>
            </a:r>
            <a:r>
              <a:rPr lang="en-GB" sz="5400" b="1" dirty="0">
                <a:solidFill>
                  <a:schemeClr val="bg1"/>
                </a:solidFill>
              </a:rPr>
              <a:t>PS Game: Code description</a:t>
            </a:r>
            <a:endParaRPr lang="en-GB" b="1" dirty="0">
              <a:solidFill>
                <a:schemeClr val="bg1"/>
              </a:solidFill>
            </a:endParaRPr>
          </a:p>
        </p:txBody>
      </p:sp>
      <p:pic>
        <p:nvPicPr>
          <p:cNvPr id="4" name="Graphic 3" descr="Game controller with solid fill">
            <a:extLst>
              <a:ext uri="{FF2B5EF4-FFF2-40B4-BE49-F238E27FC236}">
                <a16:creationId xmlns:a16="http://schemas.microsoft.com/office/drawing/2014/main" id="{3EBFFB16-765E-07FF-6727-FCD004431318}"/>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9859617" y="-355418"/>
            <a:ext cx="2024605" cy="2024605"/>
          </a:xfrm>
          <a:prstGeom prst="rect">
            <a:avLst/>
          </a:prstGeom>
        </p:spPr>
      </p:pic>
      <p:sp>
        <p:nvSpPr>
          <p:cNvPr id="10" name="TextBox 9">
            <a:extLst>
              <a:ext uri="{FF2B5EF4-FFF2-40B4-BE49-F238E27FC236}">
                <a16:creationId xmlns:a16="http://schemas.microsoft.com/office/drawing/2014/main" id="{A2F3B295-9289-C27C-4C7F-26810882106B}"/>
              </a:ext>
            </a:extLst>
          </p:cNvPr>
          <p:cNvSpPr txBox="1"/>
          <p:nvPr/>
        </p:nvSpPr>
        <p:spPr>
          <a:xfrm>
            <a:off x="71312" y="989474"/>
            <a:ext cx="11895401" cy="5632311"/>
          </a:xfrm>
          <a:prstGeom prst="rect">
            <a:avLst/>
          </a:prstGeom>
          <a:noFill/>
        </p:spPr>
        <p:txBody>
          <a:bodyPr wrap="square">
            <a:spAutoFit/>
          </a:bodyPr>
          <a:lstStyle/>
          <a:p>
            <a:pPr>
              <a:buNone/>
            </a:pPr>
            <a:r>
              <a:rPr lang="en-GB" sz="2000" b="1" kern="100" dirty="0">
                <a:effectLst/>
                <a:latin typeface="Aptos" panose="020B0004020202020204" pitchFamily="34" charset="0"/>
                <a:ea typeface="DengXian" panose="02010600030101010101" pitchFamily="2" charset="-122"/>
                <a:cs typeface="Times New Roman" panose="02020603050405020304" pitchFamily="18" charset="0"/>
              </a:rPr>
              <a:t>1. Get-Random:</a:t>
            </a:r>
            <a:r>
              <a:rPr lang="en-GB" sz="2000" kern="100" dirty="0">
                <a:effectLst/>
                <a:latin typeface="Aptos" panose="020B0004020202020204" pitchFamily="34" charset="0"/>
                <a:ea typeface="DengXian" panose="02010600030101010101" pitchFamily="2" charset="-122"/>
                <a:cs typeface="Times New Roman" panose="02020603050405020304" pitchFamily="18" charset="0"/>
              </a:rPr>
              <a:t> Creates a random number between </a:t>
            </a:r>
            <a:r>
              <a:rPr lang="en-GB" sz="2000" b="1" kern="100" dirty="0">
                <a:effectLst/>
                <a:latin typeface="Aptos" panose="020B0004020202020204" pitchFamily="34" charset="0"/>
                <a:ea typeface="DengXian" panose="02010600030101010101" pitchFamily="2" charset="-122"/>
                <a:cs typeface="Times New Roman" panose="02020603050405020304" pitchFamily="18" charset="0"/>
              </a:rPr>
              <a:t>1 and 20</a:t>
            </a:r>
            <a:r>
              <a:rPr lang="en-GB" sz="2000" kern="100" dirty="0">
                <a:effectLst/>
                <a:latin typeface="Aptos" panose="020B0004020202020204" pitchFamily="34" charset="0"/>
                <a:ea typeface="DengXian" panose="02010600030101010101" pitchFamily="2" charset="-122"/>
                <a:cs typeface="Times New Roman" panose="02020603050405020304" pitchFamily="18" charset="0"/>
              </a:rPr>
              <a:t> for the player to guess.</a:t>
            </a:r>
          </a:p>
          <a:p>
            <a:pPr algn="ctr">
              <a:buNone/>
            </a:pPr>
            <a:r>
              <a:rPr lang="en-GB" sz="2000" kern="100" dirty="0">
                <a:solidFill>
                  <a:srgbClr val="0000FF"/>
                </a:solidFill>
                <a:effectLst/>
                <a:latin typeface="Aptos" panose="020B0004020202020204" pitchFamily="34" charset="0"/>
                <a:ea typeface="DengXian" panose="02010600030101010101" pitchFamily="2" charset="-122"/>
                <a:cs typeface="Times New Roman" panose="02020603050405020304" pitchFamily="18" charset="0"/>
              </a:rPr>
              <a:t>$Number = Get-Random -Minimum 1 -Maximum 21</a:t>
            </a:r>
          </a:p>
          <a:p>
            <a:pPr>
              <a:buNone/>
            </a:pPr>
            <a:r>
              <a:rPr lang="en-GB" sz="2000" b="1" kern="100" dirty="0">
                <a:effectLst/>
                <a:latin typeface="Aptos" panose="020B0004020202020204" pitchFamily="34" charset="0"/>
                <a:ea typeface="DengXian" panose="02010600030101010101" pitchFamily="2" charset="-122"/>
                <a:cs typeface="Times New Roman" panose="02020603050405020304" pitchFamily="18" charset="0"/>
              </a:rPr>
              <a:t>2. While Loop: </a:t>
            </a:r>
            <a:r>
              <a:rPr lang="en-GB" sz="2000" kern="100" dirty="0">
                <a:effectLst/>
                <a:latin typeface="Aptos" panose="020B0004020202020204" pitchFamily="34" charset="0"/>
                <a:ea typeface="DengXian" panose="02010600030101010101" pitchFamily="2" charset="-122"/>
                <a:cs typeface="Times New Roman" panose="02020603050405020304" pitchFamily="18" charset="0"/>
              </a:rPr>
              <a:t>Repeats the game until the user enters the correct number.</a:t>
            </a:r>
          </a:p>
          <a:p>
            <a:pPr algn="ctr">
              <a:buNone/>
            </a:pPr>
            <a:r>
              <a:rPr lang="en-GB" sz="2000" kern="100" dirty="0">
                <a:solidFill>
                  <a:srgbClr val="0000FF"/>
                </a:solidFill>
                <a:effectLst/>
                <a:latin typeface="Aptos" panose="020B0004020202020204" pitchFamily="34" charset="0"/>
                <a:ea typeface="DengXian" panose="02010600030101010101" pitchFamily="2" charset="-122"/>
                <a:cs typeface="Times New Roman" panose="02020603050405020304" pitchFamily="18" charset="0"/>
              </a:rPr>
              <a:t>while ($Guess -ne $Number) { ... }</a:t>
            </a:r>
          </a:p>
          <a:p>
            <a:pPr>
              <a:buNone/>
            </a:pPr>
            <a:r>
              <a:rPr lang="en-GB" sz="2000" b="1" kern="100" dirty="0">
                <a:effectLst/>
                <a:latin typeface="Aptos" panose="020B0004020202020204" pitchFamily="34" charset="0"/>
                <a:ea typeface="DengXian" panose="02010600030101010101" pitchFamily="2" charset="-122"/>
                <a:cs typeface="Times New Roman" panose="02020603050405020304" pitchFamily="18" charset="0"/>
              </a:rPr>
              <a:t>3. Read-Host: </a:t>
            </a:r>
            <a:r>
              <a:rPr lang="en-GB" sz="2000" kern="100" dirty="0">
                <a:effectLst/>
                <a:latin typeface="Aptos" panose="020B0004020202020204" pitchFamily="34" charset="0"/>
                <a:ea typeface="DengXian" panose="02010600030101010101" pitchFamily="2" charset="-122"/>
                <a:cs typeface="Times New Roman" panose="02020603050405020304" pitchFamily="18" charset="0"/>
              </a:rPr>
              <a:t>Prompts the user for input during each loop.</a:t>
            </a:r>
          </a:p>
          <a:p>
            <a:pPr algn="ctr">
              <a:buNone/>
            </a:pPr>
            <a:r>
              <a:rPr lang="en-GB" sz="2000" kern="100" dirty="0">
                <a:solidFill>
                  <a:srgbClr val="0000FF"/>
                </a:solidFill>
                <a:effectLst/>
                <a:latin typeface="Aptos" panose="020B0004020202020204" pitchFamily="34" charset="0"/>
                <a:ea typeface="DengXian" panose="02010600030101010101" pitchFamily="2" charset="-122"/>
                <a:cs typeface="Times New Roman" panose="02020603050405020304" pitchFamily="18" charset="0"/>
              </a:rPr>
              <a:t>$Guess = Read-Host "Enter your guess"</a:t>
            </a:r>
          </a:p>
          <a:p>
            <a:pPr>
              <a:buNone/>
            </a:pPr>
            <a:r>
              <a:rPr lang="en-GB" sz="2000" b="1" kern="100" dirty="0">
                <a:effectLst/>
                <a:latin typeface="Aptos" panose="020B0004020202020204" pitchFamily="34" charset="0"/>
                <a:ea typeface="DengXian" panose="02010600030101010101" pitchFamily="2" charset="-122"/>
                <a:cs typeface="Times New Roman" panose="02020603050405020304" pitchFamily="18" charset="0"/>
              </a:rPr>
              <a:t>4. Input Validation:</a:t>
            </a:r>
            <a:r>
              <a:rPr lang="en-GB" sz="2000" kern="100" dirty="0">
                <a:effectLst/>
                <a:latin typeface="Aptos" panose="020B0004020202020204" pitchFamily="34" charset="0"/>
                <a:ea typeface="DengXian" panose="02010600030101010101" pitchFamily="2" charset="-122"/>
                <a:cs typeface="Times New Roman" panose="02020603050405020304" pitchFamily="18" charset="0"/>
              </a:rPr>
              <a:t> Checks if the user actually typed a number.  The </a:t>
            </a:r>
            <a:r>
              <a:rPr lang="en-GB" sz="2000" b="1" kern="100" dirty="0">
                <a:effectLst/>
                <a:latin typeface="Aptos" panose="020B0004020202020204" pitchFamily="34" charset="0"/>
                <a:ea typeface="DengXian" panose="02010600030101010101" pitchFamily="2" charset="-122"/>
                <a:cs typeface="Times New Roman" panose="02020603050405020304" pitchFamily="18" charset="0"/>
              </a:rPr>
              <a:t>-as operator</a:t>
            </a:r>
            <a:r>
              <a:rPr lang="en-GB" sz="2000" kern="100" dirty="0">
                <a:effectLst/>
                <a:latin typeface="Aptos" panose="020B0004020202020204" pitchFamily="34" charset="0"/>
                <a:ea typeface="DengXian" panose="02010600030101010101" pitchFamily="2" charset="-122"/>
                <a:cs typeface="Times New Roman" panose="02020603050405020304" pitchFamily="18" charset="0"/>
              </a:rPr>
              <a:t> tries to convert $Guess into an integer.  If it </a:t>
            </a:r>
            <a:r>
              <a:rPr lang="en-GB" sz="2000" b="1" kern="100" dirty="0">
                <a:effectLst/>
                <a:latin typeface="Aptos" panose="020B0004020202020204" pitchFamily="34" charset="0"/>
                <a:ea typeface="DengXian" panose="02010600030101010101" pitchFamily="2" charset="-122"/>
                <a:cs typeface="Times New Roman" panose="02020603050405020304" pitchFamily="18" charset="0"/>
              </a:rPr>
              <a:t>can</a:t>
            </a:r>
            <a:r>
              <a:rPr lang="en-GB" sz="2000" kern="100" dirty="0">
                <a:effectLst/>
                <a:latin typeface="Aptos" panose="020B0004020202020204" pitchFamily="34" charset="0"/>
                <a:ea typeface="DengXian" panose="02010600030101010101" pitchFamily="2" charset="-122"/>
                <a:cs typeface="Times New Roman" panose="02020603050405020304" pitchFamily="18" charset="0"/>
              </a:rPr>
              <a:t>, it returns the number. If it </a:t>
            </a:r>
            <a:r>
              <a:rPr lang="en-GB" sz="2000" b="1" kern="100" dirty="0">
                <a:effectLst/>
                <a:latin typeface="Aptos" panose="020B0004020202020204" pitchFamily="34" charset="0"/>
                <a:ea typeface="DengXian" panose="02010600030101010101" pitchFamily="2" charset="-122"/>
                <a:cs typeface="Times New Roman" panose="02020603050405020304" pitchFamily="18" charset="0"/>
              </a:rPr>
              <a:t>cannot</a:t>
            </a:r>
            <a:r>
              <a:rPr lang="en-GB" sz="2000" kern="100" dirty="0">
                <a:effectLst/>
                <a:latin typeface="Aptos" panose="020B0004020202020204" pitchFamily="34" charset="0"/>
                <a:ea typeface="DengXian" panose="02010600030101010101" pitchFamily="2" charset="-122"/>
                <a:cs typeface="Times New Roman" panose="02020603050405020304" pitchFamily="18" charset="0"/>
              </a:rPr>
              <a:t>, it returns </a:t>
            </a:r>
            <a:r>
              <a:rPr lang="en-GB" sz="2000" b="1" kern="100" dirty="0">
                <a:effectLst/>
                <a:latin typeface="Aptos" panose="020B0004020202020204" pitchFamily="34" charset="0"/>
                <a:ea typeface="DengXian" panose="02010600030101010101" pitchFamily="2" charset="-122"/>
                <a:cs typeface="Times New Roman" panose="02020603050405020304" pitchFamily="18" charset="0"/>
              </a:rPr>
              <a:t>$null</a:t>
            </a:r>
            <a:r>
              <a:rPr lang="en-GB" sz="2000" kern="100" dirty="0">
                <a:effectLst/>
                <a:latin typeface="Aptos" panose="020B0004020202020204" pitchFamily="34" charset="0"/>
                <a:ea typeface="DengXian" panose="02010600030101010101" pitchFamily="2" charset="-122"/>
                <a:cs typeface="Times New Roman" panose="02020603050405020304" pitchFamily="18" charset="0"/>
              </a:rPr>
              <a:t>. = If not a number the code/write-host outputs the string. If the user did NOT enter a valid number, run this block.</a:t>
            </a:r>
          </a:p>
          <a:p>
            <a:pPr algn="ctr">
              <a:buNone/>
            </a:pPr>
            <a:r>
              <a:rPr lang="en-GB" sz="2000" kern="100" dirty="0">
                <a:solidFill>
                  <a:srgbClr val="0000FF"/>
                </a:solidFill>
                <a:effectLst/>
                <a:latin typeface="Aptos" panose="020B0004020202020204" pitchFamily="34" charset="0"/>
                <a:ea typeface="DengXian" panose="02010600030101010101" pitchFamily="2" charset="-122"/>
                <a:cs typeface="Times New Roman" panose="02020603050405020304" pitchFamily="18" charset="0"/>
              </a:rPr>
              <a:t>if (-not ($Guess -as [int])) { ... }</a:t>
            </a:r>
          </a:p>
          <a:p>
            <a:pPr>
              <a:buNone/>
            </a:pPr>
            <a:r>
              <a:rPr lang="en-GB" sz="2000" kern="100" dirty="0">
                <a:effectLst/>
                <a:latin typeface="Aptos" panose="020B0004020202020204" pitchFamily="34" charset="0"/>
                <a:ea typeface="DengXian" panose="02010600030101010101" pitchFamily="2" charset="-122"/>
                <a:cs typeface="Times New Roman" panose="02020603050405020304" pitchFamily="18" charset="0"/>
              </a:rPr>
              <a:t>The </a:t>
            </a:r>
            <a:r>
              <a:rPr lang="en-GB" sz="2000" b="1" kern="100" dirty="0">
                <a:effectLst/>
                <a:latin typeface="Aptos" panose="020B0004020202020204" pitchFamily="34" charset="0"/>
                <a:ea typeface="DengXian" panose="02010600030101010101" pitchFamily="2" charset="-122"/>
                <a:cs typeface="Times New Roman" panose="02020603050405020304" pitchFamily="18" charset="0"/>
              </a:rPr>
              <a:t>continue</a:t>
            </a:r>
            <a:r>
              <a:rPr lang="en-GB" sz="2000" kern="100" dirty="0">
                <a:effectLst/>
                <a:latin typeface="Aptos" panose="020B0004020202020204" pitchFamily="34" charset="0"/>
                <a:ea typeface="DengXian" panose="02010600030101010101" pitchFamily="2" charset="-122"/>
                <a:cs typeface="Times New Roman" panose="02020603050405020304" pitchFamily="18" charset="0"/>
              </a:rPr>
              <a:t> keyword tells PowerShell to stop processing the rest of this loop iteration,</a:t>
            </a:r>
            <a:br>
              <a:rPr lang="en-GB" sz="2000" kern="100" dirty="0">
                <a:effectLst/>
                <a:latin typeface="Aptos" panose="020B0004020202020204" pitchFamily="34" charset="0"/>
                <a:ea typeface="DengXian" panose="02010600030101010101" pitchFamily="2" charset="-122"/>
                <a:cs typeface="Times New Roman" panose="02020603050405020304" pitchFamily="18" charset="0"/>
              </a:rPr>
            </a:br>
            <a:r>
              <a:rPr lang="en-GB" sz="2000" kern="100" dirty="0">
                <a:effectLst/>
                <a:latin typeface="Aptos" panose="020B0004020202020204" pitchFamily="34" charset="0"/>
                <a:ea typeface="DengXian" panose="02010600030101010101" pitchFamily="2" charset="-122"/>
                <a:cs typeface="Times New Roman" panose="02020603050405020304" pitchFamily="18" charset="0"/>
              </a:rPr>
              <a:t>jump back to the </a:t>
            </a:r>
            <a:r>
              <a:rPr lang="en-GB" sz="2000" b="1" kern="100" dirty="0">
                <a:effectLst/>
                <a:latin typeface="Aptos" panose="020B0004020202020204" pitchFamily="34" charset="0"/>
                <a:ea typeface="DengXian" panose="02010600030101010101" pitchFamily="2" charset="-122"/>
                <a:cs typeface="Times New Roman" panose="02020603050405020304" pitchFamily="18" charset="0"/>
              </a:rPr>
              <a:t>start</a:t>
            </a:r>
            <a:r>
              <a:rPr lang="en-GB" sz="2000" kern="100" dirty="0">
                <a:effectLst/>
                <a:latin typeface="Aptos" panose="020B0004020202020204" pitchFamily="34" charset="0"/>
                <a:ea typeface="DengXian" panose="02010600030101010101" pitchFamily="2" charset="-122"/>
                <a:cs typeface="Times New Roman" panose="02020603050405020304" pitchFamily="18" charset="0"/>
              </a:rPr>
              <a:t> of the while loop, and ask for another guess.</a:t>
            </a:r>
          </a:p>
          <a:p>
            <a:pPr>
              <a:buNone/>
            </a:pPr>
            <a:r>
              <a:rPr lang="en-GB" sz="2000" b="1" kern="100" dirty="0">
                <a:effectLst/>
                <a:latin typeface="Aptos" panose="020B0004020202020204" pitchFamily="34" charset="0"/>
                <a:ea typeface="DengXian" panose="02010600030101010101" pitchFamily="2" charset="-122"/>
                <a:cs typeface="Times New Roman" panose="02020603050405020304" pitchFamily="18" charset="0"/>
              </a:rPr>
              <a:t>5. Type Conversion: </a:t>
            </a:r>
            <a:r>
              <a:rPr lang="en-GB" sz="2000" kern="100" dirty="0">
                <a:effectLst/>
                <a:latin typeface="Aptos" panose="020B0004020202020204" pitchFamily="34" charset="0"/>
                <a:ea typeface="DengXian" panose="02010600030101010101" pitchFamily="2" charset="-122"/>
                <a:cs typeface="Times New Roman" panose="02020603050405020304" pitchFamily="18" charset="0"/>
              </a:rPr>
              <a:t>As Read-Host always returns a string, this converts the input into a number so it can be compared.				</a:t>
            </a:r>
            <a:r>
              <a:rPr lang="en-GB" sz="2000" kern="100" dirty="0">
                <a:solidFill>
                  <a:srgbClr val="0000FF"/>
                </a:solidFill>
                <a:effectLst/>
                <a:latin typeface="Aptos" panose="020B0004020202020204" pitchFamily="34" charset="0"/>
                <a:ea typeface="DengXian" panose="02010600030101010101" pitchFamily="2" charset="-122"/>
                <a:cs typeface="Times New Roman" panose="02020603050405020304" pitchFamily="18" charset="0"/>
              </a:rPr>
              <a:t>$Guess = [int]$Guess</a:t>
            </a:r>
          </a:p>
          <a:p>
            <a:pPr>
              <a:buNone/>
            </a:pPr>
            <a:r>
              <a:rPr lang="en-GB" sz="2000" b="1" kern="100" dirty="0">
                <a:effectLst/>
                <a:latin typeface="Aptos" panose="020B0004020202020204" pitchFamily="34" charset="0"/>
                <a:ea typeface="DengXian" panose="02010600030101010101" pitchFamily="2" charset="-122"/>
                <a:cs typeface="Times New Roman" panose="02020603050405020304" pitchFamily="18" charset="0"/>
              </a:rPr>
              <a:t>6. Conditional statement: </a:t>
            </a:r>
            <a:r>
              <a:rPr lang="en-GB" sz="2000" kern="100" dirty="0">
                <a:effectLst/>
                <a:latin typeface="Aptos" panose="020B0004020202020204" pitchFamily="34" charset="0"/>
                <a:ea typeface="DengXian" panose="02010600030101010101" pitchFamily="2" charset="-122"/>
                <a:cs typeface="Times New Roman" panose="02020603050405020304" pitchFamily="18" charset="0"/>
              </a:rPr>
              <a:t>This section tells the player whether the guess is </a:t>
            </a:r>
            <a:r>
              <a:rPr lang="en-GB" sz="2000" b="1" kern="100" dirty="0">
                <a:effectLst/>
                <a:latin typeface="Aptos" panose="020B0004020202020204" pitchFamily="34" charset="0"/>
                <a:ea typeface="DengXian" panose="02010600030101010101" pitchFamily="2" charset="-122"/>
                <a:cs typeface="Times New Roman" panose="02020603050405020304" pitchFamily="18" charset="0"/>
              </a:rPr>
              <a:t>too high</a:t>
            </a:r>
            <a:r>
              <a:rPr lang="en-GB" sz="2000" kern="100" dirty="0">
                <a:effectLst/>
                <a:latin typeface="Aptos" panose="020B0004020202020204" pitchFamily="34" charset="0"/>
                <a:ea typeface="DengXian" panose="02010600030101010101" pitchFamily="2" charset="-122"/>
                <a:cs typeface="Times New Roman" panose="02020603050405020304" pitchFamily="18" charset="0"/>
              </a:rPr>
              <a:t>, </a:t>
            </a:r>
            <a:r>
              <a:rPr lang="en-GB" sz="2000" b="1" kern="100" dirty="0">
                <a:effectLst/>
                <a:latin typeface="Aptos" panose="020B0004020202020204" pitchFamily="34" charset="0"/>
                <a:ea typeface="DengXian" panose="02010600030101010101" pitchFamily="2" charset="-122"/>
                <a:cs typeface="Times New Roman" panose="02020603050405020304" pitchFamily="18" charset="0"/>
              </a:rPr>
              <a:t>too low</a:t>
            </a:r>
            <a:r>
              <a:rPr lang="en-GB" sz="2000" kern="100" dirty="0">
                <a:effectLst/>
                <a:latin typeface="Aptos" panose="020B0004020202020204" pitchFamily="34" charset="0"/>
                <a:ea typeface="DengXian" panose="02010600030101010101" pitchFamily="2" charset="-122"/>
                <a:cs typeface="Times New Roman" panose="02020603050405020304" pitchFamily="18" charset="0"/>
              </a:rPr>
              <a:t>, or correct.</a:t>
            </a:r>
          </a:p>
          <a:p>
            <a:pPr algn="ctr">
              <a:buNone/>
            </a:pPr>
            <a:r>
              <a:rPr lang="en-GB" sz="2000" kern="100" dirty="0">
                <a:solidFill>
                  <a:srgbClr val="0000FF"/>
                </a:solidFill>
                <a:effectLst/>
                <a:latin typeface="Aptos" panose="020B0004020202020204" pitchFamily="34" charset="0"/>
                <a:ea typeface="DengXian" panose="02010600030101010101" pitchFamily="2" charset="-122"/>
                <a:cs typeface="Times New Roman" panose="02020603050405020304" pitchFamily="18" charset="0"/>
              </a:rPr>
              <a:t>if ($Guess -</a:t>
            </a:r>
            <a:r>
              <a:rPr lang="en-GB" sz="2000" kern="100" dirty="0" err="1">
                <a:solidFill>
                  <a:srgbClr val="0000FF"/>
                </a:solidFill>
                <a:effectLst/>
                <a:latin typeface="Aptos" panose="020B0004020202020204" pitchFamily="34" charset="0"/>
                <a:ea typeface="DengXian" panose="02010600030101010101" pitchFamily="2" charset="-122"/>
                <a:cs typeface="Times New Roman" panose="02020603050405020304" pitchFamily="18" charset="0"/>
              </a:rPr>
              <a:t>lt</a:t>
            </a:r>
            <a:r>
              <a:rPr lang="en-GB" sz="2000" kern="100" dirty="0">
                <a:solidFill>
                  <a:srgbClr val="0000FF"/>
                </a:solidFill>
                <a:effectLst/>
                <a:latin typeface="Aptos" panose="020B0004020202020204" pitchFamily="34" charset="0"/>
                <a:ea typeface="DengXian" panose="02010600030101010101" pitchFamily="2" charset="-122"/>
                <a:cs typeface="Times New Roman" panose="02020603050405020304" pitchFamily="18" charset="0"/>
              </a:rPr>
              <a:t> $Number) { ... }</a:t>
            </a:r>
          </a:p>
          <a:p>
            <a:pPr>
              <a:buNone/>
            </a:pPr>
            <a:r>
              <a:rPr lang="en-GB" sz="2000" b="1" kern="100" dirty="0">
                <a:effectLst/>
                <a:latin typeface="Aptos" panose="020B0004020202020204" pitchFamily="34" charset="0"/>
                <a:ea typeface="DengXian" panose="02010600030101010101" pitchFamily="2" charset="-122"/>
                <a:cs typeface="Times New Roman" panose="02020603050405020304" pitchFamily="18" charset="0"/>
              </a:rPr>
              <a:t>7. Ending the Game: </a:t>
            </a:r>
            <a:r>
              <a:rPr lang="en-GB" sz="2000" kern="100" dirty="0">
                <a:effectLst/>
                <a:latin typeface="Aptos" panose="020B0004020202020204" pitchFamily="34" charset="0"/>
                <a:ea typeface="DengXian" panose="02010600030101010101" pitchFamily="2" charset="-122"/>
                <a:cs typeface="Times New Roman" panose="02020603050405020304" pitchFamily="18" charset="0"/>
              </a:rPr>
              <a:t>When the guess matches the number, the loop stops and the game shows: The </a:t>
            </a:r>
            <a:r>
              <a:rPr lang="en-GB" sz="2000" b="1" kern="100" dirty="0">
                <a:effectLst/>
                <a:latin typeface="Aptos" panose="020B0004020202020204" pitchFamily="34" charset="0"/>
                <a:ea typeface="DengXian" panose="02010600030101010101" pitchFamily="2" charset="-122"/>
                <a:cs typeface="Times New Roman" panose="02020603050405020304" pitchFamily="18" charset="0"/>
              </a:rPr>
              <a:t>correct number</a:t>
            </a:r>
            <a:r>
              <a:rPr lang="en-GB" sz="2000" kern="100" dirty="0">
                <a:effectLst/>
                <a:latin typeface="Aptos" panose="020B0004020202020204" pitchFamily="34" charset="0"/>
                <a:ea typeface="DengXian" panose="02010600030101010101" pitchFamily="2" charset="-122"/>
                <a:cs typeface="Times New Roman" panose="02020603050405020304" pitchFamily="18" charset="0"/>
              </a:rPr>
              <a:t> and the </a:t>
            </a:r>
            <a:r>
              <a:rPr lang="en-GB" sz="2000" b="1" kern="100" dirty="0">
                <a:effectLst/>
                <a:latin typeface="Aptos" panose="020B0004020202020204" pitchFamily="34" charset="0"/>
                <a:ea typeface="DengXian" panose="02010600030101010101" pitchFamily="2" charset="-122"/>
                <a:cs typeface="Times New Roman" panose="02020603050405020304" pitchFamily="18" charset="0"/>
              </a:rPr>
              <a:t>attempt counter</a:t>
            </a:r>
            <a:r>
              <a:rPr lang="en-GB" sz="2000" kern="100" dirty="0">
                <a:effectLst/>
                <a:latin typeface="Aptos" panose="020B0004020202020204" pitchFamily="34" charset="0"/>
                <a:ea typeface="DengXian" panose="02010600030101010101" pitchFamily="2" charset="-122"/>
                <a:cs typeface="Times New Roman" panose="02020603050405020304" pitchFamily="18" charset="0"/>
              </a:rPr>
              <a:t>.</a:t>
            </a:r>
          </a:p>
        </p:txBody>
      </p:sp>
    </p:spTree>
    <p:extLst>
      <p:ext uri="{BB962C8B-B14F-4D97-AF65-F5344CB8AC3E}">
        <p14:creationId xmlns:p14="http://schemas.microsoft.com/office/powerpoint/2010/main" val="140085857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6FB9F378-BE59-E0B3-B086-151E7A77A2F7}"/>
              </a:ext>
            </a:extLst>
          </p:cNvPr>
          <p:cNvGrpSpPr/>
          <p:nvPr/>
        </p:nvGrpSpPr>
        <p:grpSpPr>
          <a:xfrm>
            <a:off x="0" y="0"/>
            <a:ext cx="7750969" cy="5075929"/>
            <a:chOff x="0" y="0"/>
            <a:chExt cx="7750969" cy="5075929"/>
          </a:xfrm>
        </p:grpSpPr>
        <p:pic>
          <p:nvPicPr>
            <p:cNvPr id="7" name="Picture 6">
              <a:extLst>
                <a:ext uri="{FF2B5EF4-FFF2-40B4-BE49-F238E27FC236}">
                  <a16:creationId xmlns:a16="http://schemas.microsoft.com/office/drawing/2014/main" id="{16C04D50-F29D-95F0-D200-40ADFEA611EC}"/>
                </a:ext>
              </a:extLst>
            </p:cNvPr>
            <p:cNvPicPr>
              <a:picLocks noChangeAspect="1"/>
            </p:cNvPicPr>
            <p:nvPr/>
          </p:nvPicPr>
          <p:blipFill>
            <a:blip r:embed="rId3"/>
            <a:stretch>
              <a:fillRect/>
            </a:stretch>
          </p:blipFill>
          <p:spPr>
            <a:xfrm>
              <a:off x="0" y="0"/>
              <a:ext cx="7647390" cy="5075929"/>
            </a:xfrm>
            <a:prstGeom prst="rect">
              <a:avLst/>
            </a:prstGeom>
          </p:spPr>
        </p:pic>
        <p:sp>
          <p:nvSpPr>
            <p:cNvPr id="8" name="Rectangle 7">
              <a:extLst>
                <a:ext uri="{FF2B5EF4-FFF2-40B4-BE49-F238E27FC236}">
                  <a16:creationId xmlns:a16="http://schemas.microsoft.com/office/drawing/2014/main" id="{5A94C5BE-08D0-B1B6-49F4-C2DE8E9D7EA4}"/>
                </a:ext>
              </a:extLst>
            </p:cNvPr>
            <p:cNvSpPr/>
            <p:nvPr/>
          </p:nvSpPr>
          <p:spPr>
            <a:xfrm>
              <a:off x="7158038" y="3479006"/>
              <a:ext cx="592931" cy="364332"/>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pic>
        <p:nvPicPr>
          <p:cNvPr id="5" name="Picture 4">
            <a:extLst>
              <a:ext uri="{FF2B5EF4-FFF2-40B4-BE49-F238E27FC236}">
                <a16:creationId xmlns:a16="http://schemas.microsoft.com/office/drawing/2014/main" id="{E1601F45-B758-2984-502E-7F4E1A44F0B3}"/>
              </a:ext>
            </a:extLst>
          </p:cNvPr>
          <p:cNvPicPr>
            <a:picLocks noChangeAspect="1"/>
          </p:cNvPicPr>
          <p:nvPr/>
        </p:nvPicPr>
        <p:blipFill>
          <a:blip r:embed="rId4"/>
          <a:srcRect b="10158"/>
          <a:stretch>
            <a:fillRect/>
          </a:stretch>
        </p:blipFill>
        <p:spPr>
          <a:xfrm>
            <a:off x="4065927" y="3843338"/>
            <a:ext cx="7370083" cy="3018112"/>
          </a:xfrm>
          <a:prstGeom prst="rect">
            <a:avLst/>
          </a:prstGeom>
          <a:ln>
            <a:solidFill>
              <a:schemeClr val="accent1"/>
            </a:solidFill>
          </a:ln>
        </p:spPr>
      </p:pic>
      <p:sp>
        <p:nvSpPr>
          <p:cNvPr id="10" name="TextBox 9">
            <a:extLst>
              <a:ext uri="{FF2B5EF4-FFF2-40B4-BE49-F238E27FC236}">
                <a16:creationId xmlns:a16="http://schemas.microsoft.com/office/drawing/2014/main" id="{402C03F3-E924-DE03-595D-2E8E52B4B92E}"/>
              </a:ext>
            </a:extLst>
          </p:cNvPr>
          <p:cNvSpPr txBox="1"/>
          <p:nvPr/>
        </p:nvSpPr>
        <p:spPr>
          <a:xfrm>
            <a:off x="67593" y="5593742"/>
            <a:ext cx="3998334" cy="584775"/>
          </a:xfrm>
          <a:prstGeom prst="rect">
            <a:avLst/>
          </a:prstGeom>
          <a:solidFill>
            <a:schemeClr val="bg1"/>
          </a:solidFill>
          <a:ln>
            <a:solidFill>
              <a:schemeClr val="tx1"/>
            </a:solidFill>
          </a:ln>
        </p:spPr>
        <p:txBody>
          <a:bodyPr wrap="square">
            <a:spAutoFit/>
          </a:bodyPr>
          <a:lstStyle/>
          <a:p>
            <a:r>
              <a:rPr lang="en-GB" sz="2800" dirty="0"/>
              <a:t>File: </a:t>
            </a:r>
            <a:r>
              <a:rPr lang="en-GB" sz="3200" b="1" dirty="0">
                <a:solidFill>
                  <a:srgbClr val="4D2FFF"/>
                </a:solidFill>
                <a:highlight>
                  <a:srgbClr val="FFFF00"/>
                </a:highlight>
              </a:rPr>
              <a:t>./PS-ng-game.ps1</a:t>
            </a:r>
            <a:endParaRPr lang="en-GB" sz="3200" dirty="0"/>
          </a:p>
        </p:txBody>
      </p:sp>
    </p:spTree>
    <p:extLst>
      <p:ext uri="{BB962C8B-B14F-4D97-AF65-F5344CB8AC3E}">
        <p14:creationId xmlns:p14="http://schemas.microsoft.com/office/powerpoint/2010/main" val="421017717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A351F7-BE74-5269-446B-B481B64EC8BE}"/>
              </a:ext>
            </a:extLst>
          </p:cNvPr>
          <p:cNvSpPr>
            <a:spLocks noGrp="1"/>
          </p:cNvSpPr>
          <p:nvPr>
            <p:ph type="title"/>
          </p:nvPr>
        </p:nvSpPr>
        <p:spPr>
          <a:xfrm>
            <a:off x="0" y="18255"/>
            <a:ext cx="12192000" cy="1325563"/>
          </a:xfrm>
          <a:solidFill>
            <a:srgbClr val="002060"/>
          </a:solidFill>
        </p:spPr>
        <p:txBody>
          <a:bodyPr>
            <a:normAutofit/>
          </a:bodyPr>
          <a:lstStyle/>
          <a:p>
            <a:r>
              <a:rPr lang="en-GB" sz="4800" dirty="0">
                <a:solidFill>
                  <a:schemeClr val="bg1"/>
                </a:solidFill>
              </a:rPr>
              <a:t>PS Tip: Copy Error </a:t>
            </a:r>
            <a:r>
              <a:rPr lang="en-GB" sz="4800" dirty="0" err="1">
                <a:solidFill>
                  <a:schemeClr val="bg1"/>
                </a:solidFill>
              </a:rPr>
              <a:t>Msg</a:t>
            </a:r>
            <a:r>
              <a:rPr lang="en-GB" sz="4800" dirty="0">
                <a:solidFill>
                  <a:schemeClr val="bg1"/>
                </a:solidFill>
              </a:rPr>
              <a:t> for debugging</a:t>
            </a:r>
          </a:p>
        </p:txBody>
      </p:sp>
      <p:sp>
        <p:nvSpPr>
          <p:cNvPr id="3" name="Content Placeholder 2">
            <a:extLst>
              <a:ext uri="{FF2B5EF4-FFF2-40B4-BE49-F238E27FC236}">
                <a16:creationId xmlns:a16="http://schemas.microsoft.com/office/drawing/2014/main" id="{66F3A5C1-E6B7-76A6-CFFD-0BC3D7D23C4D}"/>
              </a:ext>
            </a:extLst>
          </p:cNvPr>
          <p:cNvSpPr>
            <a:spLocks noGrp="1"/>
          </p:cNvSpPr>
          <p:nvPr>
            <p:ph idx="1"/>
          </p:nvPr>
        </p:nvSpPr>
        <p:spPr>
          <a:xfrm>
            <a:off x="654844" y="1804193"/>
            <a:ext cx="10515600" cy="4351338"/>
          </a:xfrm>
        </p:spPr>
        <p:txBody>
          <a:bodyPr>
            <a:normAutofit/>
          </a:bodyPr>
          <a:lstStyle/>
          <a:p>
            <a:r>
              <a:rPr lang="en-GB" dirty="0"/>
              <a:t>To </a:t>
            </a:r>
            <a:r>
              <a:rPr lang="en-US" dirty="0"/>
              <a:t>copy the last PowerShell error message from the CLI to the clipboard we can use:</a:t>
            </a:r>
            <a:endParaRPr lang="en-GB" dirty="0"/>
          </a:p>
          <a:p>
            <a:pPr marL="0" indent="0" algn="ctr">
              <a:buNone/>
            </a:pPr>
            <a:r>
              <a:rPr lang="en-GB" dirty="0">
                <a:solidFill>
                  <a:srgbClr val="4D2FFF"/>
                </a:solidFill>
              </a:rPr>
              <a:t>$Error[0] | Out-String | Set-Clipboard</a:t>
            </a:r>
          </a:p>
          <a:p>
            <a:r>
              <a:rPr lang="en-US" dirty="0"/>
              <a:t>You can then paste the error msg into your </a:t>
            </a:r>
            <a:r>
              <a:rPr lang="en-US" dirty="0" err="1"/>
              <a:t>favourite</a:t>
            </a:r>
            <a:r>
              <a:rPr lang="en-US" dirty="0"/>
              <a:t> search engine or AI tool to aid you in solving the error.</a:t>
            </a:r>
          </a:p>
          <a:p>
            <a:r>
              <a:rPr lang="en-US" dirty="0"/>
              <a:t>PowerShell stores errors in the automatic variable $Error.</a:t>
            </a:r>
          </a:p>
          <a:p>
            <a:r>
              <a:rPr lang="en-US" dirty="0"/>
              <a:t>$Error[0] is the most recent error object.</a:t>
            </a:r>
          </a:p>
          <a:p>
            <a:r>
              <a:rPr lang="en-US" dirty="0"/>
              <a:t>Out-String converts the object into readable text.</a:t>
            </a:r>
          </a:p>
          <a:p>
            <a:r>
              <a:rPr lang="en-US" dirty="0"/>
              <a:t>Set-Clipboard copies it to the clipboard.</a:t>
            </a:r>
            <a:endParaRPr lang="en-GB" dirty="0"/>
          </a:p>
        </p:txBody>
      </p:sp>
      <p:pic>
        <p:nvPicPr>
          <p:cNvPr id="6" name="Graphic 5" descr="Beetle outline">
            <a:extLst>
              <a:ext uri="{FF2B5EF4-FFF2-40B4-BE49-F238E27FC236}">
                <a16:creationId xmlns:a16="http://schemas.microsoft.com/office/drawing/2014/main" id="{F0650E97-E24F-9F71-DA34-AC9146379A5E}"/>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10096500" y="269874"/>
            <a:ext cx="2147888" cy="2147888"/>
          </a:xfrm>
          <a:prstGeom prst="rect">
            <a:avLst/>
          </a:prstGeom>
        </p:spPr>
      </p:pic>
    </p:spTree>
    <p:extLst>
      <p:ext uri="{BB962C8B-B14F-4D97-AF65-F5344CB8AC3E}">
        <p14:creationId xmlns:p14="http://schemas.microsoft.com/office/powerpoint/2010/main" val="83003054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B599DE6-96BE-1E28-422D-EFE2ADC09ADA}"/>
              </a:ext>
            </a:extLst>
          </p:cNvPr>
          <p:cNvSpPr>
            <a:spLocks noGrp="1"/>
          </p:cNvSpPr>
          <p:nvPr>
            <p:ph type="title"/>
          </p:nvPr>
        </p:nvSpPr>
        <p:spPr>
          <a:xfrm>
            <a:off x="0" y="178987"/>
            <a:ext cx="6181959" cy="726694"/>
          </a:xfrm>
        </p:spPr>
        <p:txBody>
          <a:bodyPr>
            <a:normAutofit/>
          </a:bodyPr>
          <a:lstStyle/>
          <a:p>
            <a:r>
              <a:rPr lang="en-GB" sz="4000" b="1" dirty="0"/>
              <a:t>PowerShell Example sources:</a:t>
            </a:r>
            <a:endParaRPr lang="en-GB" sz="4000" dirty="0"/>
          </a:p>
        </p:txBody>
      </p:sp>
      <p:sp>
        <p:nvSpPr>
          <p:cNvPr id="3" name="Content Placeholder 2">
            <a:extLst>
              <a:ext uri="{FF2B5EF4-FFF2-40B4-BE49-F238E27FC236}">
                <a16:creationId xmlns:a16="http://schemas.microsoft.com/office/drawing/2014/main" id="{2508B4C2-000C-3695-B4C2-12FC2D0D5160}"/>
              </a:ext>
            </a:extLst>
          </p:cNvPr>
          <p:cNvSpPr>
            <a:spLocks noGrp="1"/>
          </p:cNvSpPr>
          <p:nvPr>
            <p:ph idx="1"/>
          </p:nvPr>
        </p:nvSpPr>
        <p:spPr>
          <a:xfrm>
            <a:off x="185888" y="905691"/>
            <a:ext cx="8365929" cy="5952299"/>
          </a:xfrm>
        </p:spPr>
        <p:txBody>
          <a:bodyPr>
            <a:normAutofit lnSpcReduction="10000"/>
          </a:bodyPr>
          <a:lstStyle/>
          <a:p>
            <a:pPr>
              <a:lnSpc>
                <a:spcPct val="100000"/>
              </a:lnSpc>
              <a:spcBef>
                <a:spcPts val="0"/>
              </a:spcBef>
              <a:spcAft>
                <a:spcPts val="600"/>
              </a:spcAft>
            </a:pPr>
            <a:r>
              <a:rPr lang="en-GB" sz="2400" dirty="0">
                <a:highlight>
                  <a:srgbClr val="FFFF00"/>
                </a:highlight>
                <a:hlinkClick r:id="rId2"/>
              </a:rPr>
              <a:t>MS Official PowerShell documentation</a:t>
            </a:r>
            <a:endParaRPr lang="en-US" sz="2400" dirty="0">
              <a:highlight>
                <a:srgbClr val="FFFF00"/>
              </a:highlight>
              <a:hlinkClick r:id="rId3"/>
            </a:endParaRPr>
          </a:p>
          <a:p>
            <a:pPr>
              <a:lnSpc>
                <a:spcPct val="100000"/>
              </a:lnSpc>
              <a:spcBef>
                <a:spcPts val="0"/>
              </a:spcBef>
              <a:spcAft>
                <a:spcPts val="600"/>
              </a:spcAft>
            </a:pPr>
            <a:r>
              <a:rPr lang="en-US" sz="2400" dirty="0">
                <a:hlinkClick r:id="rId3"/>
              </a:rPr>
              <a:t>Discover PowerShell - PowerShell | Microsoft Learn</a:t>
            </a:r>
            <a:endParaRPr lang="en-GB" sz="2400" dirty="0">
              <a:hlinkClick r:id="rId4"/>
            </a:endParaRPr>
          </a:p>
          <a:p>
            <a:pPr lvl="0">
              <a:lnSpc>
                <a:spcPct val="100000"/>
              </a:lnSpc>
              <a:spcBef>
                <a:spcPts val="0"/>
              </a:spcBef>
              <a:spcAft>
                <a:spcPts val="600"/>
              </a:spcAft>
            </a:pPr>
            <a:r>
              <a:rPr lang="en-GB" sz="2400" dirty="0">
                <a:hlinkClick r:id="rId4"/>
              </a:rPr>
              <a:t>PowerShell.org – PowerShell Community</a:t>
            </a:r>
            <a:endParaRPr lang="en-GB" sz="2400" dirty="0"/>
          </a:p>
          <a:p>
            <a:pPr>
              <a:lnSpc>
                <a:spcPct val="100000"/>
              </a:lnSpc>
              <a:spcBef>
                <a:spcPts val="0"/>
              </a:spcBef>
              <a:spcAft>
                <a:spcPts val="600"/>
              </a:spcAft>
            </a:pPr>
            <a:r>
              <a:rPr lang="en-GB" sz="2400" dirty="0"/>
              <a:t>GitHub: </a:t>
            </a:r>
            <a:r>
              <a:rPr lang="en-GB" sz="2400" dirty="0">
                <a:hlinkClick r:id="rId5"/>
              </a:rPr>
              <a:t>PowerShell Beginner’s Guide</a:t>
            </a:r>
            <a:endParaRPr lang="en-GB" sz="2400" dirty="0"/>
          </a:p>
          <a:p>
            <a:pPr>
              <a:lnSpc>
                <a:spcPct val="100000"/>
              </a:lnSpc>
              <a:spcBef>
                <a:spcPts val="0"/>
              </a:spcBef>
              <a:spcAft>
                <a:spcPts val="600"/>
              </a:spcAft>
            </a:pPr>
            <a:r>
              <a:rPr lang="en-GB" sz="2400" dirty="0"/>
              <a:t>Learning PowerShell </a:t>
            </a:r>
            <a:r>
              <a:rPr lang="en-GB" sz="2400" dirty="0">
                <a:hlinkClick r:id="rId6"/>
              </a:rPr>
              <a:t>GitHub resources</a:t>
            </a:r>
            <a:endParaRPr lang="en-US" sz="2400" dirty="0">
              <a:hlinkClick r:id="rId7"/>
            </a:endParaRPr>
          </a:p>
          <a:p>
            <a:pPr lvl="0">
              <a:lnSpc>
                <a:spcPct val="100000"/>
              </a:lnSpc>
              <a:spcBef>
                <a:spcPts val="0"/>
              </a:spcBef>
              <a:spcAft>
                <a:spcPts val="600"/>
              </a:spcAft>
            </a:pPr>
            <a:r>
              <a:rPr lang="en-US" sz="2400" dirty="0">
                <a:hlinkClick r:id="rId7"/>
              </a:rPr>
              <a:t>How to Use PowerShell? with Examples (educba.com)</a:t>
            </a:r>
            <a:endParaRPr lang="en-US" sz="2400" dirty="0"/>
          </a:p>
          <a:p>
            <a:pPr lvl="0">
              <a:lnSpc>
                <a:spcPct val="100000"/>
              </a:lnSpc>
              <a:spcBef>
                <a:spcPts val="0"/>
              </a:spcBef>
              <a:spcAft>
                <a:spcPts val="600"/>
              </a:spcAft>
            </a:pPr>
            <a:r>
              <a:rPr lang="en-US" sz="2400" dirty="0">
                <a:hlinkClick r:id="rId8"/>
              </a:rPr>
              <a:t>Table of Basic PowerShell Commands - (microsoft.com)</a:t>
            </a:r>
            <a:endParaRPr lang="en-US" sz="2400" dirty="0"/>
          </a:p>
          <a:p>
            <a:pPr lvl="0">
              <a:lnSpc>
                <a:spcPct val="100000"/>
              </a:lnSpc>
              <a:spcBef>
                <a:spcPts val="0"/>
              </a:spcBef>
              <a:spcAft>
                <a:spcPts val="600"/>
              </a:spcAft>
            </a:pPr>
            <a:r>
              <a:rPr lang="en-US" sz="2400" dirty="0">
                <a:hlinkClick r:id="rId5"/>
              </a:rPr>
              <a:t>PowerShell-beginners-guide</a:t>
            </a:r>
            <a:endParaRPr lang="en-US" sz="2400" dirty="0"/>
          </a:p>
          <a:p>
            <a:pPr lvl="0">
              <a:lnSpc>
                <a:spcPct val="100000"/>
              </a:lnSpc>
              <a:spcBef>
                <a:spcPts val="0"/>
              </a:spcBef>
              <a:spcAft>
                <a:spcPts val="600"/>
              </a:spcAft>
            </a:pPr>
            <a:r>
              <a:rPr lang="en-US" sz="2400" dirty="0">
                <a:hlinkClick r:id="rId9"/>
              </a:rPr>
              <a:t>PowerShell Tutorial for Beginners</a:t>
            </a:r>
            <a:endParaRPr lang="en-US" sz="2400" dirty="0"/>
          </a:p>
          <a:p>
            <a:pPr>
              <a:lnSpc>
                <a:spcPct val="100000"/>
              </a:lnSpc>
              <a:spcBef>
                <a:spcPts val="0"/>
              </a:spcBef>
              <a:spcAft>
                <a:spcPts val="600"/>
              </a:spcAft>
            </a:pPr>
            <a:r>
              <a:rPr lang="en-GB" sz="2400" dirty="0">
                <a:hlinkClick r:id="rId10"/>
              </a:rPr>
              <a:t>PowerShell Tutorial (tutorialspoint.com)</a:t>
            </a:r>
            <a:endParaRPr lang="en-GB" sz="2400" dirty="0"/>
          </a:p>
          <a:p>
            <a:pPr>
              <a:lnSpc>
                <a:spcPct val="100000"/>
              </a:lnSpc>
              <a:spcBef>
                <a:spcPts val="0"/>
              </a:spcBef>
              <a:spcAft>
                <a:spcPts val="600"/>
              </a:spcAft>
            </a:pPr>
            <a:r>
              <a:rPr lang="en-US" sz="2400" dirty="0">
                <a:hlinkClick r:id="rId11"/>
              </a:rPr>
              <a:t>For PowerShell Admin skills and commands</a:t>
            </a:r>
            <a:endParaRPr lang="en-GB" sz="2400" dirty="0"/>
          </a:p>
          <a:p>
            <a:pPr>
              <a:lnSpc>
                <a:spcPct val="100000"/>
              </a:lnSpc>
              <a:spcBef>
                <a:spcPts val="0"/>
              </a:spcBef>
              <a:spcAft>
                <a:spcPts val="600"/>
              </a:spcAft>
            </a:pPr>
            <a:r>
              <a:rPr lang="en-US" sz="2400" dirty="0">
                <a:hlinkClick r:id="rId12"/>
              </a:rPr>
              <a:t>Microsoft Azure modules</a:t>
            </a:r>
            <a:endParaRPr lang="en-US" sz="2400" dirty="0"/>
          </a:p>
          <a:p>
            <a:pPr lvl="1"/>
            <a:r>
              <a:rPr lang="en-US" dirty="0">
                <a:hlinkClick r:id="rId13"/>
              </a:rPr>
              <a:t>Using PowerShell in the Azure Portal</a:t>
            </a:r>
            <a:endParaRPr lang="en-GB" sz="3200" dirty="0">
              <a:highlight>
                <a:srgbClr val="FFFF00"/>
              </a:highlight>
            </a:endParaRPr>
          </a:p>
          <a:p>
            <a:pPr lvl="1"/>
            <a:r>
              <a:rPr lang="en-US" dirty="0">
                <a:hlinkClick r:id="rId14"/>
              </a:rPr>
              <a:t>Azure PowerShell Tutorial</a:t>
            </a:r>
            <a:endParaRPr lang="en-GB" sz="3200" dirty="0">
              <a:highlight>
                <a:srgbClr val="FFFF00"/>
              </a:highlight>
            </a:endParaRPr>
          </a:p>
          <a:p>
            <a:pPr>
              <a:lnSpc>
                <a:spcPct val="100000"/>
              </a:lnSpc>
              <a:spcBef>
                <a:spcPts val="0"/>
              </a:spcBef>
              <a:spcAft>
                <a:spcPts val="600"/>
              </a:spcAft>
            </a:pPr>
            <a:endParaRPr lang="en-US" sz="2400" dirty="0"/>
          </a:p>
          <a:p>
            <a:pPr>
              <a:lnSpc>
                <a:spcPct val="100000"/>
              </a:lnSpc>
              <a:spcBef>
                <a:spcPts val="0"/>
              </a:spcBef>
              <a:spcAft>
                <a:spcPts val="600"/>
              </a:spcAft>
            </a:pPr>
            <a:endParaRPr lang="en-US" sz="2400" dirty="0"/>
          </a:p>
          <a:p>
            <a:pPr lvl="0">
              <a:lnSpc>
                <a:spcPct val="100000"/>
              </a:lnSpc>
              <a:spcBef>
                <a:spcPts val="0"/>
              </a:spcBef>
              <a:spcAft>
                <a:spcPts val="600"/>
              </a:spcAft>
            </a:pPr>
            <a:endParaRPr lang="en-US" sz="2400" dirty="0"/>
          </a:p>
          <a:p>
            <a:pPr>
              <a:lnSpc>
                <a:spcPct val="100000"/>
              </a:lnSpc>
              <a:spcBef>
                <a:spcPts val="0"/>
              </a:spcBef>
              <a:spcAft>
                <a:spcPts val="600"/>
              </a:spcAft>
            </a:pPr>
            <a:endParaRPr lang="en-GB" sz="2400" dirty="0"/>
          </a:p>
        </p:txBody>
      </p:sp>
      <p:pic>
        <p:nvPicPr>
          <p:cNvPr id="13" name="Picture 4" descr="Computer script on a screen">
            <a:extLst>
              <a:ext uri="{FF2B5EF4-FFF2-40B4-BE49-F238E27FC236}">
                <a16:creationId xmlns:a16="http://schemas.microsoft.com/office/drawing/2014/main" id="{B98E4AF1-7492-23BF-C360-40C337FE006C}"/>
              </a:ext>
            </a:extLst>
          </p:cNvPr>
          <p:cNvPicPr>
            <a:picLocks noChangeAspect="1"/>
          </p:cNvPicPr>
          <p:nvPr/>
        </p:nvPicPr>
        <p:blipFill rotWithShape="1">
          <a:blip r:embed="rId15"/>
          <a:srcRect l="5491" r="45915" b="-1"/>
          <a:stretch/>
        </p:blipFill>
        <p:spPr>
          <a:xfrm>
            <a:off x="7381102" y="10"/>
            <a:ext cx="4810897" cy="6857990"/>
          </a:xfrm>
          <a:prstGeom prst="rect">
            <a:avLst/>
          </a:prstGeom>
          <a:effectLst/>
        </p:spPr>
      </p:pic>
    </p:spTree>
    <p:extLst>
      <p:ext uri="{BB962C8B-B14F-4D97-AF65-F5344CB8AC3E}">
        <p14:creationId xmlns:p14="http://schemas.microsoft.com/office/powerpoint/2010/main" val="8826732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27">
            <a:extLst>
              <a:ext uri="{FF2B5EF4-FFF2-40B4-BE49-F238E27FC236}">
                <a16:creationId xmlns:a16="http://schemas.microsoft.com/office/drawing/2014/main" id="{231BF440-39FA-4087-84CC-2EEC0BBDAF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Picture 6" descr="Icon&#10;&#10;Description automatically generated">
            <a:extLst>
              <a:ext uri="{FF2B5EF4-FFF2-40B4-BE49-F238E27FC236}">
                <a16:creationId xmlns:a16="http://schemas.microsoft.com/office/drawing/2014/main" id="{DDDF88A7-3BAB-4ACA-ADC3-531574C16AFA}"/>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32203" r="-2" b="21757"/>
          <a:stretch/>
        </p:blipFill>
        <p:spPr>
          <a:xfrm>
            <a:off x="4883025" y="10"/>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p:spPr>
      </p:pic>
      <p:pic>
        <p:nvPicPr>
          <p:cNvPr id="22" name="Picture 21" descr="A picture containing graphical user interface&#10;&#10;Description automatically generated">
            <a:extLst>
              <a:ext uri="{FF2B5EF4-FFF2-40B4-BE49-F238E27FC236}">
                <a16:creationId xmlns:a16="http://schemas.microsoft.com/office/drawing/2014/main" id="{0C53C423-83F0-4891-98D5-A988AD9A83F8}"/>
              </a:ext>
            </a:extLst>
          </p:cNvPr>
          <p:cNvPicPr>
            <a:picLocks noChangeAspect="1"/>
          </p:cNvPicPr>
          <p:nvPr/>
        </p:nvPicPr>
        <p:blipFill rotWithShape="1">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t="25942" r="-2" b="11841"/>
          <a:stretch/>
        </p:blipFill>
        <p:spPr>
          <a:xfrm>
            <a:off x="4883025" y="3493008"/>
            <a:ext cx="7308975"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p:spPr>
      </p:pic>
      <p:sp useBgFill="1">
        <p:nvSpPr>
          <p:cNvPr id="30" name="Freeform: Shape 29">
            <a:extLst>
              <a:ext uri="{FF2B5EF4-FFF2-40B4-BE49-F238E27FC236}">
                <a16:creationId xmlns:a16="http://schemas.microsoft.com/office/drawing/2014/main" id="{F04E4CBA-303B-48BD-8451-C2701CB0EE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4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4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4" y="0"/>
                </a:lnTo>
                <a:lnTo>
                  <a:pt x="4946006" y="69271"/>
                </a:lnTo>
                <a:cubicBezTo>
                  <a:pt x="5656532" y="929100"/>
                  <a:pt x="6096001" y="2116944"/>
                  <a:pt x="6096001" y="3429000"/>
                </a:cubicBezTo>
                <a:cubicBezTo>
                  <a:pt x="6096001" y="4741056"/>
                  <a:pt x="5656532" y="5928900"/>
                  <a:pt x="4946006" y="6788730"/>
                </a:cubicBezTo>
                <a:lnTo>
                  <a:pt x="4883024"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32" name="Freeform: Shape 31">
            <a:extLst>
              <a:ext uri="{FF2B5EF4-FFF2-40B4-BE49-F238E27FC236}">
                <a16:creationId xmlns:a16="http://schemas.microsoft.com/office/drawing/2014/main" id="{F6CA58B3-AFCC-4A40-9882-50D50808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7332" cy="6858000"/>
          </a:xfrm>
          <a:custGeom>
            <a:avLst/>
            <a:gdLst>
              <a:gd name="connsiteX0" fmla="*/ 0 w 6087332"/>
              <a:gd name="connsiteY0" fmla="*/ 0 h 6858000"/>
              <a:gd name="connsiteX1" fmla="*/ 4874355 w 6087332"/>
              <a:gd name="connsiteY1" fmla="*/ 0 h 6858000"/>
              <a:gd name="connsiteX2" fmla="*/ 4937337 w 6087332"/>
              <a:gd name="connsiteY2" fmla="*/ 69271 h 6858000"/>
              <a:gd name="connsiteX3" fmla="*/ 6087332 w 6087332"/>
              <a:gd name="connsiteY3" fmla="*/ 3429000 h 6858000"/>
              <a:gd name="connsiteX4" fmla="*/ 4937337 w 6087332"/>
              <a:gd name="connsiteY4" fmla="*/ 6788730 h 6858000"/>
              <a:gd name="connsiteX5" fmla="*/ 4874355 w 6087332"/>
              <a:gd name="connsiteY5" fmla="*/ 6858000 h 6858000"/>
              <a:gd name="connsiteX6" fmla="*/ 0 w 6087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7332" h="6858000">
                <a:moveTo>
                  <a:pt x="0" y="0"/>
                </a:moveTo>
                <a:lnTo>
                  <a:pt x="4874355" y="0"/>
                </a:lnTo>
                <a:lnTo>
                  <a:pt x="4937337" y="69271"/>
                </a:lnTo>
                <a:cubicBezTo>
                  <a:pt x="5647863" y="929100"/>
                  <a:pt x="6087332" y="2116944"/>
                  <a:pt x="6087332" y="3429000"/>
                </a:cubicBezTo>
                <a:cubicBezTo>
                  <a:pt x="6087332" y="4741056"/>
                  <a:pt x="5647863" y="5928900"/>
                  <a:pt x="4937337" y="6788730"/>
                </a:cubicBezTo>
                <a:lnTo>
                  <a:pt x="4874355"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48056" y="859536"/>
            <a:ext cx="7308974" cy="1243584"/>
          </a:xfrm>
          <a:solidFill>
            <a:schemeClr val="bg1">
              <a:lumMod val="75000"/>
            </a:schemeClr>
          </a:solidFill>
        </p:spPr>
        <p:txBody>
          <a:bodyPr>
            <a:normAutofit/>
          </a:bodyPr>
          <a:lstStyle/>
          <a:p>
            <a:r>
              <a:rPr lang="en-GB" sz="5400" b="1" dirty="0"/>
              <a:t>Bg. </a:t>
            </a:r>
            <a:r>
              <a:rPr lang="en-GB" sz="4000" b="1" u="sng" dirty="0"/>
              <a:t>PowerShell syntax &amp; scripting</a:t>
            </a:r>
            <a:endParaRPr lang="en-GB" sz="3600" b="1" dirty="0"/>
          </a:p>
        </p:txBody>
      </p:sp>
      <p:sp>
        <p:nvSpPr>
          <p:cNvPr id="34" name="Rectangle 33">
            <a:extLst>
              <a:ext uri="{FF2B5EF4-FFF2-40B4-BE49-F238E27FC236}">
                <a16:creationId xmlns:a16="http://schemas.microsoft.com/office/drawing/2014/main" id="{75C56826-D4E5-42ED-8529-079651CB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52144"/>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36" name="Rectangle 35">
            <a:extLst>
              <a:ext uri="{FF2B5EF4-FFF2-40B4-BE49-F238E27FC236}">
                <a16:creationId xmlns:a16="http://schemas.microsoft.com/office/drawing/2014/main" id="{82095FCE-EF05-4443-B97A-85DEE3A5CA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8" name="Rectangle 37">
            <a:extLst>
              <a:ext uri="{FF2B5EF4-FFF2-40B4-BE49-F238E27FC236}">
                <a16:creationId xmlns:a16="http://schemas.microsoft.com/office/drawing/2014/main" id="{CA00AE6B-AA30-4CF8-BA6F-339B780AD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448056" y="2340864"/>
            <a:ext cx="4955217" cy="3664351"/>
          </a:xfrm>
          <a:solidFill>
            <a:schemeClr val="bg1">
              <a:lumMod val="85000"/>
            </a:schemeClr>
          </a:solidFill>
        </p:spPr>
        <p:txBody>
          <a:bodyPr>
            <a:normAutofit lnSpcReduction="10000"/>
          </a:bodyPr>
          <a:lstStyle/>
          <a:p>
            <a:pPr>
              <a:spcBef>
                <a:spcPts val="600"/>
              </a:spcBef>
            </a:pPr>
            <a:r>
              <a:rPr lang="en-GB" dirty="0"/>
              <a:t>For an overview of PS command and script syntax: </a:t>
            </a:r>
            <a:r>
              <a:rPr lang="en-GB" dirty="0">
                <a:hlinkClick r:id="rId7"/>
              </a:rPr>
              <a:t>click-here</a:t>
            </a:r>
            <a:r>
              <a:rPr lang="en-GB" dirty="0"/>
              <a:t>.</a:t>
            </a:r>
          </a:p>
          <a:p>
            <a:pPr>
              <a:spcBef>
                <a:spcPts val="600"/>
              </a:spcBef>
            </a:pPr>
            <a:r>
              <a:rPr lang="en-GB" dirty="0"/>
              <a:t>To learn more about PS commands and scripting click </a:t>
            </a:r>
            <a:r>
              <a:rPr lang="en-GB" dirty="0">
                <a:hlinkClick r:id="rId8"/>
              </a:rPr>
              <a:t>here</a:t>
            </a:r>
            <a:r>
              <a:rPr lang="en-GB" dirty="0"/>
              <a:t> and </a:t>
            </a:r>
            <a:r>
              <a:rPr lang="en-GB" dirty="0">
                <a:hlinkClick r:id="rId9"/>
              </a:rPr>
              <a:t>here</a:t>
            </a:r>
            <a:r>
              <a:rPr lang="en-GB" dirty="0"/>
              <a:t> for video tutorials.</a:t>
            </a:r>
          </a:p>
          <a:p>
            <a:pPr>
              <a:spcBef>
                <a:spcPts val="600"/>
              </a:spcBef>
            </a:pPr>
            <a:r>
              <a:rPr lang="en-GB" dirty="0"/>
              <a:t>Sample scripts for System administration </a:t>
            </a:r>
            <a:r>
              <a:rPr lang="en-GB" dirty="0">
                <a:hlinkClick r:id="rId10"/>
              </a:rPr>
              <a:t>click-here</a:t>
            </a:r>
            <a:r>
              <a:rPr lang="en-GB" dirty="0"/>
              <a:t>.</a:t>
            </a:r>
          </a:p>
        </p:txBody>
      </p:sp>
      <p:sp>
        <p:nvSpPr>
          <p:cNvPr id="9" name="TextBox 8">
            <a:extLst>
              <a:ext uri="{FF2B5EF4-FFF2-40B4-BE49-F238E27FC236}">
                <a16:creationId xmlns:a16="http://schemas.microsoft.com/office/drawing/2014/main" id="{95D2DA2F-7CC3-43A9-B6E7-C63F0CDD778E}"/>
              </a:ext>
            </a:extLst>
          </p:cNvPr>
          <p:cNvSpPr txBox="1"/>
          <p:nvPr/>
        </p:nvSpPr>
        <p:spPr>
          <a:xfrm>
            <a:off x="9751909" y="6870700"/>
            <a:ext cx="2440091" cy="200055"/>
          </a:xfrm>
          <a:prstGeom prst="rect">
            <a:avLst/>
          </a:prstGeom>
          <a:solidFill>
            <a:srgbClr val="000000"/>
          </a:solidFill>
        </p:spPr>
        <p:txBody>
          <a:bodyPr wrap="none" rtlCol="0">
            <a:sp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r>
              <a:rPr kumimoji="0" lang="en-GB" sz="700" b="0" i="0" u="none" strike="noStrike" kern="1200" cap="none" spc="0" normalizeH="0" baseline="0" noProof="0">
                <a:ln>
                  <a:noFill/>
                </a:ln>
                <a:solidFill>
                  <a:srgbClr val="FFFFFF"/>
                </a:solidFill>
                <a:effectLst/>
                <a:uLnTx/>
                <a:uFillTx/>
                <a:latin typeface="Calibri" panose="020F0502020204030204"/>
                <a:ea typeface="+mn-ea"/>
                <a:cs typeface="+mn-cs"/>
                <a:hlinkClick r:id="rId4" tooltip="https://www.zonasystem.com/2019/01/cifrar-passwords-con-powershell.html">
                  <a:extLst>
                    <a:ext uri="{A12FA001-AC4F-418D-AE19-62706E023703}">
                      <ahyp:hlinkClr xmlns:ahyp="http://schemas.microsoft.com/office/drawing/2018/hyperlinkcolor" val="tx"/>
                    </a:ext>
                  </a:extLst>
                </a:hlinkClick>
              </a:rPr>
              <a:t>This Photo</a:t>
            </a:r>
            <a:r>
              <a:rPr kumimoji="0" lang="en-GB" sz="700" b="0" i="0" u="none" strike="noStrike" kern="1200" cap="none" spc="0" normalizeH="0" baseline="0" noProof="0">
                <a:ln>
                  <a:noFill/>
                </a:ln>
                <a:solidFill>
                  <a:srgbClr val="FFFFFF"/>
                </a:solidFill>
                <a:effectLst/>
                <a:uLnTx/>
                <a:uFillTx/>
                <a:latin typeface="Calibri" panose="020F0502020204030204"/>
                <a:ea typeface="+mn-ea"/>
                <a:cs typeface="+mn-cs"/>
              </a:rPr>
              <a:t> by Unknown Author is licensed under </a:t>
            </a:r>
            <a:r>
              <a:rPr kumimoji="0" lang="en-GB" sz="700" b="0" i="0" u="none" strike="noStrike" kern="1200" cap="none" spc="0" normalizeH="0" baseline="0" noProof="0">
                <a:ln>
                  <a:noFill/>
                </a:ln>
                <a:solidFill>
                  <a:srgbClr val="FFFFFF"/>
                </a:solidFill>
                <a:effectLst/>
                <a:uLnTx/>
                <a:uFillTx/>
                <a:latin typeface="Calibri" panose="020F0502020204030204"/>
                <a:ea typeface="+mn-ea"/>
                <a:cs typeface="+mn-cs"/>
                <a:hlinkClick r:id="rId11" tooltip="https://creativecommons.org/licenses/by-nc-sa/3.0/">
                  <a:extLst>
                    <a:ext uri="{A12FA001-AC4F-418D-AE19-62706E023703}">
                      <ahyp:hlinkClr xmlns:ahyp="http://schemas.microsoft.com/office/drawing/2018/hyperlinkcolor" val="tx"/>
                    </a:ext>
                  </a:extLst>
                </a:hlinkClick>
              </a:rPr>
              <a:t>CC BY-SA-NC</a:t>
            </a:r>
            <a:endParaRPr kumimoji="0" lang="en-GB" sz="7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3" name="TextBox 22">
            <a:extLst>
              <a:ext uri="{FF2B5EF4-FFF2-40B4-BE49-F238E27FC236}">
                <a16:creationId xmlns:a16="http://schemas.microsoft.com/office/drawing/2014/main" id="{150A60FA-E081-4360-9F87-B916D05C3BF9}"/>
              </a:ext>
            </a:extLst>
          </p:cNvPr>
          <p:cNvSpPr txBox="1"/>
          <p:nvPr/>
        </p:nvSpPr>
        <p:spPr>
          <a:xfrm>
            <a:off x="7432167" y="6870700"/>
            <a:ext cx="2307042" cy="200055"/>
          </a:xfrm>
          <a:prstGeom prst="rect">
            <a:avLst/>
          </a:prstGeom>
          <a:solidFill>
            <a:srgbClr val="000000"/>
          </a:solidFill>
        </p:spPr>
        <p:txBody>
          <a:bodyPr wrap="none" rtlCol="0">
            <a:sp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r>
              <a:rPr kumimoji="0" lang="en-GB" sz="700" b="0" i="0" u="none" strike="noStrike" kern="1200" cap="none" spc="0" normalizeH="0" baseline="0" noProof="0">
                <a:ln>
                  <a:noFill/>
                </a:ln>
                <a:solidFill>
                  <a:srgbClr val="FFFFFF"/>
                </a:solidFill>
                <a:effectLst/>
                <a:uLnTx/>
                <a:uFillTx/>
                <a:latin typeface="Calibri" panose="020F0502020204030204"/>
                <a:ea typeface="+mn-ea"/>
                <a:cs typeface="+mn-cs"/>
                <a:hlinkClick r:id="rId6" tooltip="https://stackoverflow.com/questions/39132316/unable-to-load-powershell-script-module">
                  <a:extLst>
                    <a:ext uri="{A12FA001-AC4F-418D-AE19-62706E023703}">
                      <ahyp:hlinkClr xmlns:ahyp="http://schemas.microsoft.com/office/drawing/2018/hyperlinkcolor" val="tx"/>
                    </a:ext>
                  </a:extLst>
                </a:hlinkClick>
              </a:rPr>
              <a:t>This Photo</a:t>
            </a:r>
            <a:r>
              <a:rPr kumimoji="0" lang="en-GB" sz="700" b="0" i="0" u="none" strike="noStrike" kern="1200" cap="none" spc="0" normalizeH="0" baseline="0" noProof="0">
                <a:ln>
                  <a:noFill/>
                </a:ln>
                <a:solidFill>
                  <a:srgbClr val="FFFFFF"/>
                </a:solidFill>
                <a:effectLst/>
                <a:uLnTx/>
                <a:uFillTx/>
                <a:latin typeface="Calibri" panose="020F0502020204030204"/>
                <a:ea typeface="+mn-ea"/>
                <a:cs typeface="+mn-cs"/>
              </a:rPr>
              <a:t> by Unknown Author is licensed under </a:t>
            </a:r>
            <a:r>
              <a:rPr kumimoji="0" lang="en-GB" sz="700" b="0" i="0" u="none" strike="noStrike" kern="1200" cap="none" spc="0" normalizeH="0" baseline="0" noProof="0">
                <a:ln>
                  <a:noFill/>
                </a:ln>
                <a:solidFill>
                  <a:srgbClr val="FFFFFF"/>
                </a:solidFill>
                <a:effectLst/>
                <a:uLnTx/>
                <a:uFillTx/>
                <a:latin typeface="Calibri" panose="020F0502020204030204"/>
                <a:ea typeface="+mn-ea"/>
                <a:cs typeface="+mn-cs"/>
                <a:hlinkClick r:id="rId12" tooltip="https://creativecommons.org/licenses/by-sa/3.0/">
                  <a:extLst>
                    <a:ext uri="{A12FA001-AC4F-418D-AE19-62706E023703}">
                      <ahyp:hlinkClr xmlns:ahyp="http://schemas.microsoft.com/office/drawing/2018/hyperlinkcolor" val="tx"/>
                    </a:ext>
                  </a:extLst>
                </a:hlinkClick>
              </a:rPr>
              <a:t>CC BY-SA</a:t>
            </a:r>
            <a:endParaRPr kumimoji="0" lang="en-GB" sz="7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72013278"/>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 name="Rectangle 42">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4" name="Rectangle 43">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5" name="Rectangle 44">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6" name="Rectangle 4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C8CE52B-8AAD-4ECB-CB47-0EFB7DB44F38}"/>
              </a:ext>
            </a:extLst>
          </p:cNvPr>
          <p:cNvSpPr>
            <a:spLocks noGrp="1"/>
          </p:cNvSpPr>
          <p:nvPr>
            <p:ph type="title"/>
          </p:nvPr>
        </p:nvSpPr>
        <p:spPr>
          <a:xfrm>
            <a:off x="1054952" y="397423"/>
            <a:ext cx="9718111" cy="1576446"/>
          </a:xfrm>
        </p:spPr>
        <p:txBody>
          <a:bodyPr anchor="ctr">
            <a:normAutofit fontScale="90000"/>
          </a:bodyPr>
          <a:lstStyle/>
          <a:p>
            <a:pPr algn="ctr"/>
            <a:r>
              <a:rPr lang="en-GB" sz="4900" b="1" dirty="0">
                <a:solidFill>
                  <a:srgbClr val="0000FF"/>
                </a:solidFill>
                <a:highlight>
                  <a:srgbClr val="FFFF00"/>
                </a:highlight>
              </a:rPr>
              <a:t>Bonus Section</a:t>
            </a:r>
            <a:br>
              <a:rPr lang="en-GB" sz="8000" b="1" dirty="0">
                <a:solidFill>
                  <a:srgbClr val="FFFFFF"/>
                </a:solidFill>
              </a:rPr>
            </a:br>
            <a:r>
              <a:rPr lang="en-GB" sz="8900" b="1" dirty="0">
                <a:solidFill>
                  <a:srgbClr val="FFFFFF"/>
                </a:solidFill>
              </a:rPr>
              <a:t>PowerShell </a:t>
            </a:r>
            <a:r>
              <a:rPr lang="en-GB" sz="9600" b="1" dirty="0">
                <a:solidFill>
                  <a:schemeClr val="bg1"/>
                </a:solidFill>
              </a:rPr>
              <a:t>Easter Eggs</a:t>
            </a:r>
            <a:endParaRPr lang="en-GB" sz="8000" dirty="0">
              <a:solidFill>
                <a:srgbClr val="FFFFFF"/>
              </a:solidFill>
            </a:endParaRPr>
          </a:p>
        </p:txBody>
      </p:sp>
      <p:sp>
        <p:nvSpPr>
          <p:cNvPr id="3" name="TextBox 2">
            <a:extLst>
              <a:ext uri="{FF2B5EF4-FFF2-40B4-BE49-F238E27FC236}">
                <a16:creationId xmlns:a16="http://schemas.microsoft.com/office/drawing/2014/main" id="{A20D75E0-3CAA-AD9D-7A6B-46C9EB037D5D}"/>
              </a:ext>
            </a:extLst>
          </p:cNvPr>
          <p:cNvSpPr txBox="1"/>
          <p:nvPr/>
        </p:nvSpPr>
        <p:spPr>
          <a:xfrm>
            <a:off x="3128293" y="2301268"/>
            <a:ext cx="5935413" cy="830997"/>
          </a:xfrm>
          <a:prstGeom prst="rect">
            <a:avLst/>
          </a:prstGeom>
          <a:noFill/>
        </p:spPr>
        <p:txBody>
          <a:bodyPr wrap="square" rtlCol="0">
            <a:spAutoFit/>
          </a:bodyPr>
          <a:lstStyle/>
          <a:p>
            <a:pPr algn="ctr"/>
            <a:r>
              <a:rPr lang="en-GB" sz="2400" dirty="0"/>
              <a:t>Try them out and review the code &amp; code descriptions.</a:t>
            </a:r>
          </a:p>
        </p:txBody>
      </p:sp>
      <p:sp>
        <p:nvSpPr>
          <p:cNvPr id="9" name="TextBox 8">
            <a:extLst>
              <a:ext uri="{FF2B5EF4-FFF2-40B4-BE49-F238E27FC236}">
                <a16:creationId xmlns:a16="http://schemas.microsoft.com/office/drawing/2014/main" id="{E5EF6268-3BBA-2D30-7AA7-19F0DE4B3CB7}"/>
              </a:ext>
            </a:extLst>
          </p:cNvPr>
          <p:cNvSpPr txBox="1"/>
          <p:nvPr/>
        </p:nvSpPr>
        <p:spPr>
          <a:xfrm>
            <a:off x="4452142" y="5251517"/>
            <a:ext cx="3487936" cy="954107"/>
          </a:xfrm>
          <a:prstGeom prst="rect">
            <a:avLst/>
          </a:prstGeom>
          <a:noFill/>
        </p:spPr>
        <p:txBody>
          <a:bodyPr wrap="square">
            <a:spAutoFit/>
          </a:bodyPr>
          <a:lstStyle/>
          <a:p>
            <a:pPr lvl="0" algn="ctr"/>
            <a:r>
              <a:rPr lang="en-GB" sz="2800" dirty="0">
                <a:highlight>
                  <a:srgbClr val="FFFF00"/>
                </a:highlight>
              </a:rPr>
              <a:t>Included for awareness purposes.</a:t>
            </a:r>
            <a:endParaRPr lang="en-US" sz="2800" dirty="0">
              <a:highlight>
                <a:srgbClr val="FFFF00"/>
              </a:highlight>
            </a:endParaRPr>
          </a:p>
        </p:txBody>
      </p:sp>
      <p:pic>
        <p:nvPicPr>
          <p:cNvPr id="8" name="Graphic 7" descr="Eggs in basket with solid fill">
            <a:extLst>
              <a:ext uri="{FF2B5EF4-FFF2-40B4-BE49-F238E27FC236}">
                <a16:creationId xmlns:a16="http://schemas.microsoft.com/office/drawing/2014/main" id="{EA579D3B-F6E0-3982-43EA-7C6DEBB3A36D}"/>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4982844" y="2921133"/>
            <a:ext cx="2426531" cy="2426531"/>
          </a:xfrm>
          <a:prstGeom prst="rect">
            <a:avLst/>
          </a:prstGeom>
        </p:spPr>
      </p:pic>
    </p:spTree>
    <p:extLst>
      <p:ext uri="{BB962C8B-B14F-4D97-AF65-F5344CB8AC3E}">
        <p14:creationId xmlns:p14="http://schemas.microsoft.com/office/powerpoint/2010/main" val="3308216347"/>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BE08787-4606-F150-6459-5F131E957667}"/>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74FBEAA-AF99-04D1-0A68-DD215A7BD3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05D9962C-152E-0071-B4DF-8796C2BFD8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67497E59-9A1C-43BB-0AB6-B201ACDB79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0AFDFA12-D8FC-4947-8B44-10E63224B7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D849BAA5-A672-EA86-1C8C-74806AAF5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E637C52-AD33-DE56-6F3F-4BDB49935D42}"/>
              </a:ext>
            </a:extLst>
          </p:cNvPr>
          <p:cNvSpPr>
            <a:spLocks noGrp="1"/>
          </p:cNvSpPr>
          <p:nvPr>
            <p:ph type="title"/>
          </p:nvPr>
        </p:nvSpPr>
        <p:spPr>
          <a:xfrm>
            <a:off x="386932" y="277140"/>
            <a:ext cx="9895951" cy="1033669"/>
          </a:xfrm>
        </p:spPr>
        <p:txBody>
          <a:bodyPr>
            <a:normAutofit/>
          </a:bodyPr>
          <a:lstStyle/>
          <a:p>
            <a:r>
              <a:rPr lang="en-GB" sz="6000" b="1" dirty="0">
                <a:solidFill>
                  <a:schemeClr val="bg1"/>
                </a:solidFill>
              </a:rPr>
              <a:t>PowerShell Easter Eggs</a:t>
            </a:r>
            <a:endParaRPr lang="en-GB" b="1" dirty="0">
              <a:solidFill>
                <a:schemeClr val="bg1"/>
              </a:solidFill>
            </a:endParaRPr>
          </a:p>
        </p:txBody>
      </p:sp>
      <p:sp>
        <p:nvSpPr>
          <p:cNvPr id="9" name="Content Placeholder 2">
            <a:extLst>
              <a:ext uri="{FF2B5EF4-FFF2-40B4-BE49-F238E27FC236}">
                <a16:creationId xmlns:a16="http://schemas.microsoft.com/office/drawing/2014/main" id="{5123CE77-1143-8A1B-C380-945D8504C510}"/>
              </a:ext>
            </a:extLst>
          </p:cNvPr>
          <p:cNvSpPr>
            <a:spLocks noGrp="1"/>
          </p:cNvSpPr>
          <p:nvPr>
            <p:ph idx="1"/>
          </p:nvPr>
        </p:nvSpPr>
        <p:spPr>
          <a:xfrm>
            <a:off x="186063" y="1712686"/>
            <a:ext cx="8500737" cy="5145314"/>
          </a:xfrm>
        </p:spPr>
        <p:txBody>
          <a:bodyPr>
            <a:normAutofit fontScale="77500" lnSpcReduction="20000"/>
          </a:bodyPr>
          <a:lstStyle/>
          <a:p>
            <a:r>
              <a:rPr lang="en-US" sz="3600" dirty="0"/>
              <a:t>Whereas PowerShell doesn’t have hidden Easter Eggs like Bash/Linux with a decades old hacking community.</a:t>
            </a:r>
          </a:p>
          <a:p>
            <a:pPr lvl="1"/>
            <a:r>
              <a:rPr lang="en-US" sz="3300" dirty="0"/>
              <a:t>Hacking in this sense, in the early Academic communities during the 60s to 80s was born from academic students &amp; staff inquisitive nature about Computing e.g. OSs (Unix) and hardware (Mainframes).</a:t>
            </a:r>
          </a:p>
          <a:p>
            <a:pPr lvl="1"/>
            <a:r>
              <a:rPr lang="en-US" sz="3300" dirty="0"/>
              <a:t>Let’s open the box and see what it does and what it and we can do </a:t>
            </a:r>
            <a:r>
              <a:rPr lang="en-US" sz="3300" dirty="0">
                <a:sym typeface="Wingdings" panose="05000000000000000000" pitchFamily="2" charset="2"/>
              </a:rPr>
              <a:t></a:t>
            </a:r>
            <a:endParaRPr lang="en-US" sz="3300" dirty="0"/>
          </a:p>
          <a:p>
            <a:r>
              <a:rPr lang="en-US" sz="3600" dirty="0"/>
              <a:t>PowerShell does have an active community that create PowerShell ‘Easter Egg’ scripts.</a:t>
            </a:r>
          </a:p>
          <a:p>
            <a:r>
              <a:rPr lang="en-US" sz="3600" dirty="0"/>
              <a:t>The following slides contain some example Easter Egg PowerShell scripts.</a:t>
            </a:r>
          </a:p>
          <a:p>
            <a:r>
              <a:rPr lang="en-US" sz="3600" dirty="0"/>
              <a:t>Having fun trying some out and customizing them </a:t>
            </a:r>
            <a:r>
              <a:rPr lang="en-US" sz="3600" dirty="0">
                <a:sym typeface="Wingdings" panose="05000000000000000000" pitchFamily="2" charset="2"/>
              </a:rPr>
              <a:t></a:t>
            </a:r>
            <a:endParaRPr lang="en-US" sz="3600" dirty="0"/>
          </a:p>
        </p:txBody>
      </p:sp>
      <p:pic>
        <p:nvPicPr>
          <p:cNvPr id="4" name="Graphic 3" descr="Bunny face outline">
            <a:extLst>
              <a:ext uri="{FF2B5EF4-FFF2-40B4-BE49-F238E27FC236}">
                <a16:creationId xmlns:a16="http://schemas.microsoft.com/office/drawing/2014/main" id="{B5063D56-2A94-668A-216D-50A2F77B34D3}"/>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8399543" y="467696"/>
            <a:ext cx="3697110" cy="3697110"/>
          </a:xfrm>
          <a:prstGeom prst="rect">
            <a:avLst/>
          </a:prstGeom>
        </p:spPr>
      </p:pic>
      <p:pic>
        <p:nvPicPr>
          <p:cNvPr id="6" name="Graphic 5" descr="Eggs in basket with solid fill">
            <a:extLst>
              <a:ext uri="{FF2B5EF4-FFF2-40B4-BE49-F238E27FC236}">
                <a16:creationId xmlns:a16="http://schemas.microsoft.com/office/drawing/2014/main" id="{30E9A280-1C26-435F-6223-9A231D89BE6B}"/>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9069617" y="3794906"/>
            <a:ext cx="2426531" cy="2426531"/>
          </a:xfrm>
          <a:prstGeom prst="rect">
            <a:avLst/>
          </a:prstGeom>
        </p:spPr>
      </p:pic>
    </p:spTree>
    <p:extLst>
      <p:ext uri="{BB962C8B-B14F-4D97-AF65-F5344CB8AC3E}">
        <p14:creationId xmlns:p14="http://schemas.microsoft.com/office/powerpoint/2010/main" val="2084376454"/>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169F8D52-91D0-4F5B-8B5E-BCB30C6BA108}"/>
              </a:ext>
            </a:extLst>
          </p:cNvPr>
          <p:cNvSpPr txBox="1">
            <a:spLocks/>
          </p:cNvSpPr>
          <p:nvPr/>
        </p:nvSpPr>
        <p:spPr>
          <a:xfrm>
            <a:off x="0" y="12120"/>
            <a:ext cx="12247981" cy="1033669"/>
          </a:xfrm>
          <a:prstGeom prst="rect">
            <a:avLst/>
          </a:prstGeom>
          <a:solidFill>
            <a:srgbClr val="002060"/>
          </a:solidFill>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GB" sz="6000" b="1" i="0" u="none" strike="noStrike" kern="1200" cap="none" spc="0" normalizeH="0" baseline="0" noProof="0" dirty="0">
                <a:ln>
                  <a:noFill/>
                </a:ln>
                <a:solidFill>
                  <a:srgbClr val="012456"/>
                </a:solidFill>
                <a:effectLst/>
                <a:highlight>
                  <a:srgbClr val="FFFF00"/>
                </a:highlight>
                <a:uLnTx/>
                <a:uFillTx/>
                <a:latin typeface="Calibri Light" panose="020F0302020204030204"/>
                <a:ea typeface="+mj-ea"/>
                <a:cs typeface="+mj-cs"/>
              </a:rPr>
              <a:t>Show:</a:t>
            </a:r>
            <a:r>
              <a:rPr kumimoji="0" lang="en-GB" sz="6000" b="0" i="0" u="none" strike="noStrike" kern="1200" cap="none" spc="0" normalizeH="0" baseline="0" noProof="0" dirty="0">
                <a:ln>
                  <a:noFill/>
                </a:ln>
                <a:solidFill>
                  <a:prstClr val="black"/>
                </a:solidFill>
                <a:effectLst/>
                <a:uLnTx/>
                <a:uFillTx/>
                <a:latin typeface="Calibri Light" panose="020F0302020204030204"/>
                <a:ea typeface="+mj-ea"/>
                <a:cs typeface="+mj-cs"/>
              </a:rPr>
              <a:t> </a:t>
            </a:r>
            <a:r>
              <a:rPr kumimoji="0" lang="en-GB" sz="6000" b="1" i="0" u="none" strike="noStrike" kern="1200" cap="none" spc="0" normalizeH="0" baseline="0" noProof="0" dirty="0">
                <a:ln>
                  <a:noFill/>
                </a:ln>
                <a:solidFill>
                  <a:prstClr val="white"/>
                </a:solidFill>
                <a:effectLst/>
                <a:uLnTx/>
                <a:uFillTx/>
                <a:latin typeface="Calibri Light" panose="020F0302020204030204"/>
                <a:ea typeface="+mj-ea"/>
                <a:cs typeface="+mj-cs"/>
              </a:rPr>
              <a:t>Boo</a:t>
            </a:r>
            <a:endParaRPr kumimoji="0" lang="en-GB" sz="4400" b="1" i="0" u="none" strike="noStrike" kern="1200" cap="none" spc="0" normalizeH="0" baseline="0" noProof="0" dirty="0">
              <a:ln>
                <a:noFill/>
              </a:ln>
              <a:solidFill>
                <a:prstClr val="white"/>
              </a:solidFill>
              <a:effectLst/>
              <a:uLnTx/>
              <a:uFillTx/>
              <a:latin typeface="Calibri Light" panose="020F0302020204030204"/>
              <a:ea typeface="+mj-ea"/>
              <a:cs typeface="+mj-cs"/>
            </a:endParaRPr>
          </a:p>
        </p:txBody>
      </p:sp>
      <p:pic>
        <p:nvPicPr>
          <p:cNvPr id="8" name="Picture 7">
            <a:extLst>
              <a:ext uri="{FF2B5EF4-FFF2-40B4-BE49-F238E27FC236}">
                <a16:creationId xmlns:a16="http://schemas.microsoft.com/office/drawing/2014/main" id="{C9193A0C-C86E-386F-4E12-AFE175D50056}"/>
              </a:ext>
            </a:extLst>
          </p:cNvPr>
          <p:cNvPicPr>
            <a:picLocks noChangeAspect="1"/>
          </p:cNvPicPr>
          <p:nvPr/>
        </p:nvPicPr>
        <p:blipFill>
          <a:blip r:embed="rId3"/>
          <a:stretch>
            <a:fillRect/>
          </a:stretch>
        </p:blipFill>
        <p:spPr>
          <a:xfrm>
            <a:off x="4942351" y="115776"/>
            <a:ext cx="7249649" cy="6626447"/>
          </a:xfrm>
          <a:prstGeom prst="rect">
            <a:avLst/>
          </a:prstGeom>
        </p:spPr>
      </p:pic>
      <p:pic>
        <p:nvPicPr>
          <p:cNvPr id="6" name="Graphic 5" descr="Ghost with solid fill">
            <a:extLst>
              <a:ext uri="{FF2B5EF4-FFF2-40B4-BE49-F238E27FC236}">
                <a16:creationId xmlns:a16="http://schemas.microsoft.com/office/drawing/2014/main" id="{068F51A5-1B5C-1250-12F1-71E865BC112B}"/>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9551913" y="1364456"/>
            <a:ext cx="2293144" cy="2293144"/>
          </a:xfrm>
          <a:prstGeom prst="rect">
            <a:avLst/>
          </a:prstGeom>
        </p:spPr>
      </p:pic>
      <p:sp>
        <p:nvSpPr>
          <p:cNvPr id="9" name="Content Placeholder 2">
            <a:extLst>
              <a:ext uri="{FF2B5EF4-FFF2-40B4-BE49-F238E27FC236}">
                <a16:creationId xmlns:a16="http://schemas.microsoft.com/office/drawing/2014/main" id="{EC54BFEF-93A4-B18A-CB65-876646F62467}"/>
              </a:ext>
            </a:extLst>
          </p:cNvPr>
          <p:cNvSpPr txBox="1">
            <a:spLocks/>
          </p:cNvSpPr>
          <p:nvPr/>
        </p:nvSpPr>
        <p:spPr>
          <a:xfrm>
            <a:off x="0" y="1153294"/>
            <a:ext cx="4964260" cy="4351338"/>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3600" b="0" i="0" u="none" strike="noStrike" kern="1200" cap="none" spc="0" normalizeH="0" baseline="0" noProof="0" dirty="0">
                <a:ln>
                  <a:noFill/>
                </a:ln>
                <a:solidFill>
                  <a:prstClr val="black"/>
                </a:solidFill>
                <a:effectLst/>
                <a:uLnTx/>
                <a:uFillTx/>
                <a:latin typeface="Calibri" panose="020F0502020204030204"/>
                <a:ea typeface="+mn-ea"/>
                <a:cs typeface="+mn-cs"/>
              </a:rPr>
              <a:t>This script </a:t>
            </a:r>
            <a:r>
              <a:rPr kumimoji="0" lang="en-GB" sz="3600" b="0" i="0" u="none" strike="noStrike" kern="1200" cap="none" spc="0" normalizeH="0" baseline="0" noProof="0" dirty="0">
                <a:ln>
                  <a:noFill/>
                </a:ln>
                <a:solidFill>
                  <a:prstClr val="black"/>
                </a:solidFill>
                <a:effectLst/>
                <a:uLnTx/>
                <a:uFillTx/>
                <a:latin typeface="Calibri" panose="020F0502020204030204"/>
                <a:ea typeface="+mn-ea"/>
                <a:cs typeface="+mn-cs"/>
              </a:rPr>
              <a:t>creates a Ghost </a:t>
            </a:r>
            <a:r>
              <a:rPr kumimoji="0" lang="en-GB" sz="3600" b="0" i="0" u="none" strike="noStrike" kern="1200" cap="none" spc="0" normalizeH="0" baseline="0" noProof="0" dirty="0">
                <a:ln>
                  <a:noFill/>
                </a:ln>
                <a:solidFill>
                  <a:prstClr val="black"/>
                </a:solidFill>
                <a:effectLst/>
                <a:uLnTx/>
                <a:uFillTx/>
                <a:latin typeface="Calibri" panose="020F0502020204030204"/>
                <a:ea typeface="+mn-ea"/>
                <a:cs typeface="+mn-cs"/>
                <a:sym typeface="Wingdings" panose="05000000000000000000" pitchFamily="2" charset="2"/>
              </a:rPr>
              <a:t> </a:t>
            </a:r>
            <a:r>
              <a:rPr kumimoji="0" lang="en-GB" sz="3600" b="0" i="0" u="none" strike="noStrike" kern="1200" cap="none" spc="0" normalizeH="0" baseline="0" noProof="0" dirty="0" err="1">
                <a:ln>
                  <a:noFill/>
                </a:ln>
                <a:solidFill>
                  <a:prstClr val="black"/>
                </a:solidFill>
                <a:effectLst/>
                <a:uLnTx/>
                <a:uFillTx/>
                <a:latin typeface="Calibri" panose="020F0502020204030204"/>
                <a:ea typeface="+mn-ea"/>
                <a:cs typeface="+mn-cs"/>
                <a:sym typeface="Wingdings" panose="05000000000000000000" pitchFamily="2" charset="2"/>
              </a:rPr>
              <a:t>haha</a:t>
            </a:r>
            <a:r>
              <a:rPr kumimoji="0" lang="en-GB" sz="3600" b="0" i="0" u="none" strike="noStrike" kern="1200" cap="none" spc="0" normalizeH="0" baseline="0" noProof="0" dirty="0">
                <a:ln>
                  <a:noFill/>
                </a:ln>
                <a:solidFill>
                  <a:prstClr val="black"/>
                </a:solidFill>
                <a:effectLst/>
                <a:uLnTx/>
                <a:uFillTx/>
                <a:latin typeface="Calibri" panose="020F0502020204030204"/>
                <a:ea typeface="+mn-ea"/>
                <a:cs typeface="+mn-cs"/>
                <a:sym typeface="Wingdings" panose="05000000000000000000" pitchFamily="2" charset="2"/>
              </a:rPr>
              <a:t>, rather a </a:t>
            </a:r>
            <a:r>
              <a:rPr kumimoji="0" lang="en-GB" sz="3600" b="0" i="0" u="none" strike="noStrike" kern="1200" cap="none" spc="0" normalizeH="0" baseline="0" noProof="0" dirty="0">
                <a:ln>
                  <a:noFill/>
                </a:ln>
                <a:solidFill>
                  <a:prstClr val="black"/>
                </a:solidFill>
                <a:effectLst/>
                <a:uLnTx/>
                <a:uFillTx/>
                <a:latin typeface="Calibri" panose="020F0502020204030204"/>
                <a:ea typeface="+mn-ea"/>
                <a:cs typeface="+mn-cs"/>
              </a:rPr>
              <a:t>small borderless window that drifts around, goes Boo/beep ;) then closes.</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33591093"/>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5A54D1B-6AAC-2B0E-63A0-6987ED89E91E}"/>
            </a:ext>
          </a:extLst>
        </p:cNvPr>
        <p:cNvGrpSpPr/>
        <p:nvPr/>
      </p:nvGrpSpPr>
      <p:grpSpPr>
        <a:xfrm>
          <a:off x="0" y="0"/>
          <a:ext cx="0" cy="0"/>
          <a:chOff x="0" y="0"/>
          <a:chExt cx="0" cy="0"/>
        </a:xfrm>
      </p:grpSpPr>
      <p:sp>
        <p:nvSpPr>
          <p:cNvPr id="2" name="Content Placeholder 2">
            <a:extLst>
              <a:ext uri="{FF2B5EF4-FFF2-40B4-BE49-F238E27FC236}">
                <a16:creationId xmlns:a16="http://schemas.microsoft.com/office/drawing/2014/main" id="{A38042F4-5A4B-DB41-C8B6-A8EE9421114E}"/>
              </a:ext>
            </a:extLst>
          </p:cNvPr>
          <p:cNvSpPr txBox="1">
            <a:spLocks/>
          </p:cNvSpPr>
          <p:nvPr/>
        </p:nvSpPr>
        <p:spPr>
          <a:xfrm>
            <a:off x="283851" y="1033669"/>
            <a:ext cx="11624297" cy="5145313"/>
          </a:xfrm>
          <a:prstGeom prst="rect">
            <a:avLst/>
          </a:prstGeom>
        </p:spPr>
        <p:txBody>
          <a:bodyPr>
            <a:normAutofit fontScale="25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l" defTabSz="914400" rtl="0" eaLnBrk="1" fontAlgn="auto" latinLnBrk="0" hangingPunct="1">
              <a:lnSpc>
                <a:spcPct val="120000"/>
              </a:lnSpc>
              <a:spcBef>
                <a:spcPts val="0"/>
              </a:spcBef>
              <a:spcAft>
                <a:spcPts val="0"/>
              </a:spcAft>
              <a:buClrTx/>
              <a:buSzTx/>
              <a:buFont typeface="Arial" panose="020B0604020202020204" pitchFamily="34" charset="0"/>
              <a:buChar char="•"/>
              <a:tabLst/>
              <a:defRPr/>
            </a:pPr>
            <a:r>
              <a:rPr kumimoji="0" lang="en-US" sz="8000" b="0" i="0" u="none" strike="noStrike" kern="1200" cap="none" spc="0" normalizeH="0" baseline="0" noProof="0" dirty="0">
                <a:ln>
                  <a:noFill/>
                </a:ln>
                <a:solidFill>
                  <a:prstClr val="black"/>
                </a:solidFill>
                <a:effectLst/>
                <a:uLnTx/>
                <a:uFillTx/>
                <a:latin typeface="Calibri" panose="020F0502020204030204"/>
                <a:ea typeface="+mn-ea"/>
                <a:cs typeface="+mn-cs"/>
              </a:rPr>
              <a:t>This script </a:t>
            </a:r>
            <a:r>
              <a:rPr kumimoji="0" lang="en-GB" sz="8000" b="0" i="0" u="none" strike="noStrike" kern="1200" cap="none" spc="0" normalizeH="0" baseline="0" noProof="0" dirty="0">
                <a:ln>
                  <a:noFill/>
                </a:ln>
                <a:solidFill>
                  <a:prstClr val="black"/>
                </a:solidFill>
                <a:effectLst/>
                <a:uLnTx/>
                <a:uFillTx/>
                <a:latin typeface="Calibri" panose="020F0502020204030204"/>
                <a:ea typeface="+mn-ea"/>
                <a:cs typeface="+mn-cs"/>
              </a:rPr>
              <a:t>creates a Ghost </a:t>
            </a:r>
            <a:r>
              <a:rPr kumimoji="0" lang="en-GB" sz="8000" b="0" i="0" u="none" strike="noStrike" kern="1200" cap="none" spc="0" normalizeH="0" baseline="0" noProof="0" dirty="0">
                <a:ln>
                  <a:noFill/>
                </a:ln>
                <a:solidFill>
                  <a:prstClr val="black"/>
                </a:solidFill>
                <a:effectLst/>
                <a:uLnTx/>
                <a:uFillTx/>
                <a:latin typeface="Calibri" panose="020F0502020204030204"/>
                <a:ea typeface="+mn-ea"/>
                <a:cs typeface="+mn-cs"/>
                <a:sym typeface="Wingdings" panose="05000000000000000000" pitchFamily="2" charset="2"/>
              </a:rPr>
              <a:t>, rather a </a:t>
            </a:r>
            <a:r>
              <a:rPr kumimoji="0" lang="en-GB" sz="8000" b="0" i="0" u="none" strike="noStrike" kern="1200" cap="none" spc="0" normalizeH="0" baseline="0" noProof="0" dirty="0">
                <a:ln>
                  <a:noFill/>
                </a:ln>
                <a:solidFill>
                  <a:prstClr val="black"/>
                </a:solidFill>
                <a:effectLst/>
                <a:uLnTx/>
                <a:uFillTx/>
                <a:latin typeface="Calibri" panose="020F0502020204030204"/>
                <a:ea typeface="+mn-ea"/>
                <a:cs typeface="+mn-cs"/>
              </a:rPr>
              <a:t>small borderless window that drifts around then closes.</a:t>
            </a:r>
          </a:p>
          <a:p>
            <a:pPr marL="228600" marR="0" lvl="0" indent="-228600" algn="l" defTabSz="914400" rtl="0" eaLnBrk="1" fontAlgn="auto" latinLnBrk="0" hangingPunct="1">
              <a:lnSpc>
                <a:spcPct val="120000"/>
              </a:lnSpc>
              <a:spcBef>
                <a:spcPts val="0"/>
              </a:spcBef>
              <a:spcAft>
                <a:spcPts val="0"/>
              </a:spcAft>
              <a:buClrTx/>
              <a:buSzTx/>
              <a:buFont typeface="Arial" panose="020B0604020202020204" pitchFamily="34" charset="0"/>
              <a:buChar char="•"/>
              <a:tabLst/>
              <a:defRPr/>
            </a:pPr>
            <a:r>
              <a:rPr kumimoji="0" lang="en-GB" sz="8000" b="0" i="0" u="none" strike="noStrike" kern="1200" cap="none" spc="0" normalizeH="0" baseline="0" noProof="0" dirty="0">
                <a:ln>
                  <a:noFill/>
                </a:ln>
                <a:solidFill>
                  <a:prstClr val="black"/>
                </a:solidFill>
                <a:effectLst/>
                <a:uLnTx/>
                <a:uFillTx/>
                <a:latin typeface="Calibri" panose="020F0502020204030204"/>
                <a:ea typeface="+mn-ea"/>
                <a:cs typeface="+mn-cs"/>
              </a:rPr>
              <a:t>The script uses </a:t>
            </a:r>
            <a:r>
              <a:rPr kumimoji="0" lang="en-GB" sz="8000" b="1" i="0" u="none" strike="noStrike" kern="1200" cap="none" spc="0" normalizeH="0" baseline="0" noProof="0" dirty="0">
                <a:ln>
                  <a:noFill/>
                </a:ln>
                <a:solidFill>
                  <a:prstClr val="black"/>
                </a:solidFill>
                <a:effectLst/>
                <a:uLnTx/>
                <a:uFillTx/>
                <a:latin typeface="Calibri" panose="020F0502020204030204"/>
                <a:ea typeface="+mn-ea"/>
                <a:cs typeface="+mn-cs"/>
              </a:rPr>
              <a:t>WPF (Windows Presentation Foundation)</a:t>
            </a:r>
            <a:r>
              <a:rPr kumimoji="0" lang="en-GB" sz="8000" b="0" i="0" u="none" strike="noStrike" kern="1200" cap="none" spc="0" normalizeH="0" baseline="0" noProof="0" dirty="0">
                <a:ln>
                  <a:noFill/>
                </a:ln>
                <a:solidFill>
                  <a:prstClr val="black"/>
                </a:solidFill>
                <a:effectLst/>
                <a:uLnTx/>
                <a:uFillTx/>
                <a:latin typeface="Calibri" panose="020F0502020204030204"/>
                <a:ea typeface="+mn-ea"/>
                <a:cs typeface="+mn-cs"/>
              </a:rPr>
              <a:t> to create a borderless window, show a message, animate it across the screen, and play a beep sound during the motion.</a:t>
            </a:r>
          </a:p>
          <a:p>
            <a:pPr marL="228600" marR="0" lvl="0" indent="-228600" algn="l" defTabSz="914400" rtl="0" eaLnBrk="1" fontAlgn="auto" latinLnBrk="0" hangingPunct="1">
              <a:lnSpc>
                <a:spcPct val="120000"/>
              </a:lnSpc>
              <a:spcBef>
                <a:spcPts val="0"/>
              </a:spcBef>
              <a:spcAft>
                <a:spcPts val="0"/>
              </a:spcAft>
              <a:buClrTx/>
              <a:buSzTx/>
              <a:buFont typeface="Arial" panose="020B0604020202020204" pitchFamily="34" charset="0"/>
              <a:buChar char="•"/>
              <a:tabLst/>
              <a:defRPr/>
            </a:pPr>
            <a:r>
              <a:rPr kumimoji="0" lang="en-GB" sz="8000" b="0" i="0" u="none" strike="noStrike" kern="1200" cap="none" spc="0" normalizeH="0" baseline="0" noProof="0" dirty="0">
                <a:ln>
                  <a:noFill/>
                </a:ln>
                <a:solidFill>
                  <a:prstClr val="black"/>
                </a:solidFill>
                <a:effectLst/>
                <a:uLnTx/>
                <a:uFillTx/>
                <a:latin typeface="Calibri" panose="020F0502020204030204"/>
                <a:ea typeface="+mn-ea"/>
                <a:cs typeface="+mn-cs"/>
              </a:rPr>
              <a:t>WPF (Windows Presentation Foundation) is a </a:t>
            </a:r>
            <a:r>
              <a:rPr kumimoji="0" lang="en-GB" sz="8000" b="1" i="0" u="none" strike="noStrike" kern="1200" cap="none" spc="0" normalizeH="0" baseline="0" noProof="0" dirty="0">
                <a:ln>
                  <a:noFill/>
                </a:ln>
                <a:solidFill>
                  <a:prstClr val="black"/>
                </a:solidFill>
                <a:effectLst/>
                <a:uLnTx/>
                <a:uFillTx/>
                <a:latin typeface="Calibri" panose="020F0502020204030204"/>
                <a:ea typeface="+mn-ea"/>
                <a:cs typeface="+mn-cs"/>
              </a:rPr>
              <a:t>Microsoft framework for building desktop applications</a:t>
            </a:r>
            <a:r>
              <a:rPr kumimoji="0" lang="en-GB" sz="8000" b="0" i="0" u="none" strike="noStrike" kern="1200" cap="none" spc="0" normalizeH="0" baseline="0" noProof="0" dirty="0">
                <a:ln>
                  <a:noFill/>
                </a:ln>
                <a:solidFill>
                  <a:prstClr val="black"/>
                </a:solidFill>
                <a:effectLst/>
                <a:uLnTx/>
                <a:uFillTx/>
                <a:latin typeface="Calibri" panose="020F0502020204030204"/>
                <a:ea typeface="+mn-ea"/>
                <a:cs typeface="+mn-cs"/>
              </a:rPr>
              <a:t> on Windows. It </a:t>
            </a:r>
            <a:r>
              <a:rPr kumimoji="0" lang="en-GB" sz="8000" b="1" i="0" u="none" strike="noStrike" kern="1200" cap="none" spc="0" normalizeH="0" baseline="0" noProof="0" dirty="0">
                <a:ln>
                  <a:noFill/>
                </a:ln>
                <a:solidFill>
                  <a:prstClr val="black"/>
                </a:solidFill>
                <a:effectLst/>
                <a:uLnTx/>
                <a:uFillTx/>
                <a:latin typeface="Calibri" panose="020F0502020204030204"/>
                <a:ea typeface="+mn-ea"/>
                <a:cs typeface="+mn-cs"/>
              </a:rPr>
              <a:t>allows us to create windows, buttons, animations, graphics, and UI layouts using .NET.</a:t>
            </a:r>
            <a:br>
              <a:rPr kumimoji="0" lang="en-GB" sz="8000" b="0" i="0" u="none" strike="noStrike" kern="1200" cap="none" spc="0" normalizeH="0" baseline="0" noProof="0" dirty="0">
                <a:ln>
                  <a:noFill/>
                </a:ln>
                <a:solidFill>
                  <a:prstClr val="black"/>
                </a:solidFill>
                <a:effectLst/>
                <a:uLnTx/>
                <a:uFillTx/>
                <a:latin typeface="Calibri" panose="020F0502020204030204"/>
                <a:ea typeface="+mn-ea"/>
                <a:cs typeface="+mn-cs"/>
              </a:rPr>
            </a:br>
            <a:r>
              <a:rPr kumimoji="0" lang="en-GB" sz="8000" b="0" i="0" u="none" strike="noStrike" kern="1200" cap="none" spc="0" normalizeH="0" baseline="0" noProof="0" dirty="0">
                <a:ln>
                  <a:noFill/>
                </a:ln>
                <a:solidFill>
                  <a:prstClr val="black"/>
                </a:solidFill>
                <a:effectLst/>
                <a:uLnTx/>
                <a:uFillTx/>
                <a:latin typeface="Calibri" panose="020F0502020204030204"/>
                <a:ea typeface="+mn-ea"/>
                <a:cs typeface="+mn-cs"/>
              </a:rPr>
              <a:t>It’s more powerful and flexible than older Windows Forms because it supports things like transparency, animations, vector graphics, and styling.</a:t>
            </a:r>
          </a:p>
          <a:p>
            <a:pPr marL="228600" marR="0" lvl="0" indent="-228600" algn="l" defTabSz="914400" rtl="0" eaLnBrk="1" fontAlgn="auto" latinLnBrk="0" hangingPunct="1">
              <a:lnSpc>
                <a:spcPct val="120000"/>
              </a:lnSpc>
              <a:spcBef>
                <a:spcPts val="0"/>
              </a:spcBef>
              <a:spcAft>
                <a:spcPts val="0"/>
              </a:spcAft>
              <a:buClrTx/>
              <a:buSzTx/>
              <a:buFont typeface="Arial" panose="020B0604020202020204" pitchFamily="34" charset="0"/>
              <a:buChar char="•"/>
              <a:tabLst/>
              <a:defRPr/>
            </a:pPr>
            <a:r>
              <a:rPr kumimoji="0" lang="en-GB" sz="8000" b="0" i="0" u="none" strike="noStrike" kern="1200" cap="none" spc="0" normalizeH="0" baseline="0" noProof="0" dirty="0">
                <a:ln>
                  <a:noFill/>
                </a:ln>
                <a:solidFill>
                  <a:prstClr val="black"/>
                </a:solidFill>
                <a:effectLst/>
                <a:uLnTx/>
                <a:uFillTx/>
                <a:latin typeface="Calibri" panose="020F0502020204030204"/>
                <a:ea typeface="+mn-ea"/>
                <a:cs typeface="+mn-cs"/>
              </a:rPr>
              <a:t>That’s how the “Boo!” window can be borderless, transparent and animated.</a:t>
            </a:r>
          </a:p>
          <a:p>
            <a:pPr marL="228600" marR="0" lvl="0" indent="-228600" algn="l" defTabSz="914400" rtl="0" eaLnBrk="1" fontAlgn="auto" latinLnBrk="0" hangingPunct="1">
              <a:lnSpc>
                <a:spcPct val="120000"/>
              </a:lnSpc>
              <a:spcBef>
                <a:spcPts val="0"/>
              </a:spcBef>
              <a:spcAft>
                <a:spcPts val="0"/>
              </a:spcAft>
              <a:buClrTx/>
              <a:buSzTx/>
              <a:buFont typeface="Arial" panose="020B0604020202020204" pitchFamily="34" charset="0"/>
              <a:buChar char="•"/>
              <a:tabLst/>
              <a:defRPr/>
            </a:pPr>
            <a:r>
              <a:rPr kumimoji="0" lang="en-GB" sz="8000" b="1" i="0" u="none" strike="noStrike" kern="1200" cap="none" spc="0" normalizeH="0" baseline="0" noProof="0" dirty="0">
                <a:ln>
                  <a:noFill/>
                </a:ln>
                <a:solidFill>
                  <a:prstClr val="black"/>
                </a:solidFill>
                <a:effectLst/>
                <a:uLnTx/>
                <a:uFillTx/>
                <a:latin typeface="Calibri" panose="020F0502020204030204"/>
                <a:ea typeface="+mn-ea"/>
                <a:cs typeface="+mn-cs"/>
              </a:rPr>
              <a:t>Load WPF so PowerShell can create windows:</a:t>
            </a:r>
            <a:r>
              <a:rPr kumimoji="0" lang="en-GB" sz="8000" b="0" i="0" u="none" strike="noStrike" kern="1200" cap="none" spc="0" normalizeH="0" baseline="0" noProof="0" dirty="0">
                <a:ln>
                  <a:noFill/>
                </a:ln>
                <a:solidFill>
                  <a:prstClr val="black"/>
                </a:solidFill>
                <a:effectLst/>
                <a:uLnTx/>
                <a:uFillTx/>
                <a:latin typeface="Calibri" panose="020F0502020204030204"/>
                <a:ea typeface="+mn-ea"/>
                <a:cs typeface="+mn-cs"/>
              </a:rPr>
              <a:t> This loads the .NET assemblies that provide windowing and UI features. </a:t>
            </a:r>
            <a:r>
              <a:rPr kumimoji="0" lang="en-GB" sz="8000" b="0" i="0" u="none" strike="noStrike" kern="1200" cap="none" spc="0" normalizeH="0" baseline="0" noProof="0" dirty="0">
                <a:ln>
                  <a:noFill/>
                </a:ln>
                <a:solidFill>
                  <a:srgbClr val="4D2FFF"/>
                </a:solidFill>
                <a:effectLst/>
                <a:uLnTx/>
                <a:uFillTx/>
                <a:latin typeface="Calibri" panose="020F0502020204030204"/>
                <a:ea typeface="+mn-ea"/>
                <a:cs typeface="+mn-cs"/>
              </a:rPr>
              <a:t>Add-Type -</a:t>
            </a:r>
            <a:r>
              <a:rPr kumimoji="0" lang="en-GB" sz="8000" b="0" i="0" u="none" strike="noStrike" kern="1200" cap="none" spc="0" normalizeH="0" baseline="0" noProof="0" dirty="0" err="1">
                <a:ln>
                  <a:noFill/>
                </a:ln>
                <a:solidFill>
                  <a:srgbClr val="4D2FFF"/>
                </a:solidFill>
                <a:effectLst/>
                <a:uLnTx/>
                <a:uFillTx/>
                <a:latin typeface="Calibri" panose="020F0502020204030204"/>
                <a:ea typeface="+mn-ea"/>
                <a:cs typeface="+mn-cs"/>
              </a:rPr>
              <a:t>AssemblyName</a:t>
            </a:r>
            <a:r>
              <a:rPr kumimoji="0" lang="en-GB" sz="8000" b="0" i="0" u="none" strike="noStrike" kern="1200" cap="none" spc="0" normalizeH="0" baseline="0" noProof="0" dirty="0">
                <a:ln>
                  <a:noFill/>
                </a:ln>
                <a:solidFill>
                  <a:srgbClr val="4D2FFF"/>
                </a:solidFill>
                <a:effectLst/>
                <a:uLnTx/>
                <a:uFillTx/>
                <a:latin typeface="Calibri" panose="020F0502020204030204"/>
                <a:ea typeface="+mn-ea"/>
                <a:cs typeface="+mn-cs"/>
              </a:rPr>
              <a:t> </a:t>
            </a:r>
            <a:r>
              <a:rPr kumimoji="0" lang="en-GB" sz="8000" b="0" i="0" u="none" strike="noStrike" kern="1200" cap="none" spc="0" normalizeH="0" baseline="0" noProof="0" dirty="0" err="1">
                <a:ln>
                  <a:noFill/>
                </a:ln>
                <a:solidFill>
                  <a:srgbClr val="4D2FFF"/>
                </a:solidFill>
                <a:effectLst/>
                <a:uLnTx/>
                <a:uFillTx/>
                <a:latin typeface="Calibri" panose="020F0502020204030204"/>
                <a:ea typeface="+mn-ea"/>
                <a:cs typeface="+mn-cs"/>
              </a:rPr>
              <a:t>PresentationFramework,PresentationCore,WindowsBase</a:t>
            </a:r>
            <a:endParaRPr kumimoji="0" lang="en-GB" sz="8000" b="0" i="0" u="none" strike="noStrike" kern="1200" cap="none" spc="0" normalizeH="0" baseline="0" noProof="0" dirty="0">
              <a:ln>
                <a:noFill/>
              </a:ln>
              <a:solidFill>
                <a:srgbClr val="4D2FFF"/>
              </a:solidFill>
              <a:effectLst/>
              <a:uLnTx/>
              <a:uFillTx/>
              <a:latin typeface="Calibri" panose="020F0502020204030204"/>
              <a:ea typeface="+mn-ea"/>
              <a:cs typeface="+mn-cs"/>
            </a:endParaRPr>
          </a:p>
          <a:p>
            <a:pPr marL="228600" marR="0" lvl="0" indent="-228600" algn="l" defTabSz="914400" rtl="0" eaLnBrk="1" fontAlgn="auto" latinLnBrk="0" hangingPunct="1">
              <a:lnSpc>
                <a:spcPct val="120000"/>
              </a:lnSpc>
              <a:spcBef>
                <a:spcPts val="0"/>
              </a:spcBef>
              <a:spcAft>
                <a:spcPts val="0"/>
              </a:spcAft>
              <a:buClrTx/>
              <a:buSzTx/>
              <a:buFont typeface="Arial" panose="020B0604020202020204" pitchFamily="34" charset="0"/>
              <a:buChar char="•"/>
              <a:tabLst/>
              <a:defRPr/>
            </a:pPr>
            <a:r>
              <a:rPr kumimoji="0" lang="en-GB" sz="8000" b="1" i="0" u="none" strike="noStrike" kern="1200" cap="none" spc="0" normalizeH="0" baseline="0" noProof="0" dirty="0">
                <a:ln>
                  <a:noFill/>
                </a:ln>
                <a:solidFill>
                  <a:prstClr val="black"/>
                </a:solidFill>
                <a:effectLst/>
                <a:uLnTx/>
                <a:uFillTx/>
                <a:latin typeface="Calibri" panose="020F0502020204030204"/>
                <a:ea typeface="+mn-ea"/>
                <a:cs typeface="+mn-cs"/>
              </a:rPr>
              <a:t>Create a small, borderless, transparent-capable window:  </a:t>
            </a:r>
            <a:r>
              <a:rPr kumimoji="0" lang="en-GB" sz="8000" b="0" i="0" u="none" strike="noStrike" kern="1200" cap="none" spc="0" normalizeH="0" baseline="0" noProof="0" dirty="0">
                <a:ln>
                  <a:noFill/>
                </a:ln>
                <a:solidFill>
                  <a:prstClr val="black"/>
                </a:solidFill>
                <a:effectLst/>
                <a:uLnTx/>
                <a:uFillTx/>
                <a:latin typeface="Calibri" panose="020F0502020204030204"/>
                <a:ea typeface="+mn-ea"/>
                <a:cs typeface="+mn-cs"/>
              </a:rPr>
              <a:t>$win = New-Object </a:t>
            </a:r>
            <a:r>
              <a:rPr kumimoji="0" lang="en-GB" sz="8000" b="0" i="0" u="none" strike="noStrike" kern="1200" cap="none" spc="0" normalizeH="0" baseline="0" noProof="0" dirty="0" err="1">
                <a:ln>
                  <a:noFill/>
                </a:ln>
                <a:solidFill>
                  <a:prstClr val="black"/>
                </a:solidFill>
                <a:effectLst/>
                <a:uLnTx/>
                <a:uFillTx/>
                <a:latin typeface="Calibri" panose="020F0502020204030204"/>
                <a:ea typeface="+mn-ea"/>
                <a:cs typeface="+mn-cs"/>
              </a:rPr>
              <a:t>System.Windows.Window</a:t>
            </a:r>
            <a:endParaRPr kumimoji="0" lang="en-GB" sz="80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228600" marR="0" lvl="0" indent="-228600" algn="l" defTabSz="914400" rtl="0" eaLnBrk="1" fontAlgn="auto" latinLnBrk="0" hangingPunct="1">
              <a:lnSpc>
                <a:spcPct val="120000"/>
              </a:lnSpc>
              <a:spcBef>
                <a:spcPts val="0"/>
              </a:spcBef>
              <a:spcAft>
                <a:spcPts val="0"/>
              </a:spcAft>
              <a:buClrTx/>
              <a:buSzTx/>
              <a:buFont typeface="Arial" panose="020B0604020202020204" pitchFamily="34" charset="0"/>
              <a:buChar char="•"/>
              <a:tabLst/>
              <a:defRPr/>
            </a:pPr>
            <a:r>
              <a:rPr kumimoji="0" lang="en-GB" sz="8000" b="1" i="0" u="none" strike="noStrike" kern="1200" cap="none" spc="0" normalizeH="0" baseline="0" noProof="0" dirty="0">
                <a:ln>
                  <a:noFill/>
                </a:ln>
                <a:solidFill>
                  <a:prstClr val="black"/>
                </a:solidFill>
                <a:effectLst/>
                <a:uLnTx/>
                <a:uFillTx/>
                <a:latin typeface="Calibri" panose="020F0502020204030204"/>
                <a:ea typeface="+mn-ea"/>
                <a:cs typeface="+mn-cs"/>
              </a:rPr>
              <a:t>Add a </a:t>
            </a:r>
            <a:r>
              <a:rPr kumimoji="0" lang="en-GB" sz="8000" b="1" i="0" u="none" strike="noStrike" kern="1200" cap="none" spc="0" normalizeH="0" baseline="0" noProof="0" dirty="0" err="1">
                <a:ln>
                  <a:noFill/>
                </a:ln>
                <a:solidFill>
                  <a:prstClr val="black"/>
                </a:solidFill>
                <a:effectLst/>
                <a:uLnTx/>
                <a:uFillTx/>
                <a:latin typeface="Calibri" panose="020F0502020204030204"/>
                <a:ea typeface="+mn-ea"/>
                <a:cs typeface="+mn-cs"/>
              </a:rPr>
              <a:t>TextBlock</a:t>
            </a:r>
            <a:r>
              <a:rPr kumimoji="0" lang="en-GB" sz="8000" b="1" i="0" u="none" strike="noStrike" kern="1200" cap="none" spc="0" normalizeH="0" baseline="0" noProof="0" dirty="0">
                <a:ln>
                  <a:noFill/>
                </a:ln>
                <a:solidFill>
                  <a:prstClr val="black"/>
                </a:solidFill>
                <a:effectLst/>
                <a:uLnTx/>
                <a:uFillTx/>
                <a:latin typeface="Calibri" panose="020F0502020204030204"/>
                <a:ea typeface="+mn-ea"/>
                <a:cs typeface="+mn-cs"/>
              </a:rPr>
              <a:t> with “Boo”: </a:t>
            </a:r>
            <a:r>
              <a:rPr kumimoji="0" lang="en-GB" sz="8000" b="0" i="0" u="none" strike="noStrike" kern="1200" cap="none" spc="0" normalizeH="0" baseline="0" noProof="0" dirty="0">
                <a:ln>
                  <a:noFill/>
                </a:ln>
                <a:solidFill>
                  <a:srgbClr val="4D2FFF"/>
                </a:solidFill>
                <a:effectLst/>
                <a:uLnTx/>
                <a:uFillTx/>
                <a:latin typeface="Calibri" panose="020F0502020204030204"/>
                <a:ea typeface="+mn-ea"/>
                <a:cs typeface="+mn-cs"/>
              </a:rPr>
              <a:t>$tb = New-Object </a:t>
            </a:r>
            <a:r>
              <a:rPr kumimoji="0" lang="en-GB" sz="8000" b="0" i="0" u="none" strike="noStrike" kern="1200" cap="none" spc="0" normalizeH="0" baseline="0" noProof="0" dirty="0" err="1">
                <a:ln>
                  <a:noFill/>
                </a:ln>
                <a:solidFill>
                  <a:srgbClr val="4D2FFF"/>
                </a:solidFill>
                <a:effectLst/>
                <a:uLnTx/>
                <a:uFillTx/>
                <a:latin typeface="Calibri" panose="020F0502020204030204"/>
                <a:ea typeface="+mn-ea"/>
                <a:cs typeface="+mn-cs"/>
              </a:rPr>
              <a:t>System.Windows.Controls.TextBlock</a:t>
            </a:r>
            <a:endParaRPr kumimoji="0" lang="en-GB" sz="8000" b="0" i="0" u="none" strike="noStrike" kern="1200" cap="none" spc="0" normalizeH="0" baseline="0" noProof="0" dirty="0">
              <a:ln>
                <a:noFill/>
              </a:ln>
              <a:solidFill>
                <a:srgbClr val="4D2FFF"/>
              </a:solidFill>
              <a:effectLst/>
              <a:uLnTx/>
              <a:uFillTx/>
              <a:latin typeface="Calibri" panose="020F0502020204030204"/>
              <a:ea typeface="+mn-ea"/>
              <a:cs typeface="+mn-cs"/>
            </a:endParaRPr>
          </a:p>
          <a:p>
            <a:pPr marL="228600" marR="0" lvl="0" indent="-228600" algn="l" defTabSz="914400" rtl="0" eaLnBrk="1" fontAlgn="auto" latinLnBrk="0" hangingPunct="1">
              <a:lnSpc>
                <a:spcPct val="120000"/>
              </a:lnSpc>
              <a:spcBef>
                <a:spcPts val="0"/>
              </a:spcBef>
              <a:spcAft>
                <a:spcPts val="0"/>
              </a:spcAft>
              <a:buClrTx/>
              <a:buSzTx/>
              <a:buFont typeface="Arial" panose="020B0604020202020204" pitchFamily="34" charset="0"/>
              <a:buChar char="•"/>
              <a:tabLst/>
              <a:defRPr/>
            </a:pPr>
            <a:r>
              <a:rPr kumimoji="0" lang="en-GB" sz="8000" b="1" i="0" u="none" strike="noStrike" kern="1200" cap="none" spc="0" normalizeH="0" baseline="0" noProof="0" dirty="0">
                <a:ln>
                  <a:noFill/>
                </a:ln>
                <a:solidFill>
                  <a:prstClr val="black"/>
                </a:solidFill>
                <a:effectLst/>
                <a:uLnTx/>
                <a:uFillTx/>
                <a:latin typeface="Calibri" panose="020F0502020204030204"/>
                <a:ea typeface="+mn-ea"/>
                <a:cs typeface="+mn-cs"/>
              </a:rPr>
              <a:t>Show the window: </a:t>
            </a:r>
            <a:r>
              <a:rPr kumimoji="0" lang="en-GB" sz="8000" b="0" i="0" u="none" strike="noStrike" kern="1200" cap="none" spc="0" normalizeH="0" baseline="0" noProof="0" dirty="0">
                <a:ln>
                  <a:noFill/>
                </a:ln>
                <a:solidFill>
                  <a:srgbClr val="4D2FFF"/>
                </a:solidFill>
                <a:effectLst/>
                <a:uLnTx/>
                <a:uFillTx/>
                <a:latin typeface="Calibri" panose="020F0502020204030204"/>
                <a:ea typeface="+mn-ea"/>
                <a:cs typeface="+mn-cs"/>
              </a:rPr>
              <a:t>$</a:t>
            </a:r>
            <a:r>
              <a:rPr kumimoji="0" lang="en-GB" sz="8000" b="0" i="0" u="none" strike="noStrike" kern="1200" cap="none" spc="0" normalizeH="0" baseline="0" noProof="0" dirty="0" err="1">
                <a:ln>
                  <a:noFill/>
                </a:ln>
                <a:solidFill>
                  <a:srgbClr val="4D2FFF"/>
                </a:solidFill>
                <a:effectLst/>
                <a:uLnTx/>
                <a:uFillTx/>
                <a:latin typeface="Calibri" panose="020F0502020204030204"/>
                <a:ea typeface="+mn-ea"/>
                <a:cs typeface="+mn-cs"/>
              </a:rPr>
              <a:t>win.Show</a:t>
            </a:r>
            <a:r>
              <a:rPr kumimoji="0" lang="en-GB" sz="8000" b="0" i="0" u="none" strike="noStrike" kern="1200" cap="none" spc="0" normalizeH="0" baseline="0" noProof="0" dirty="0">
                <a:ln>
                  <a:noFill/>
                </a:ln>
                <a:solidFill>
                  <a:srgbClr val="4D2FFF"/>
                </a:solidFill>
                <a:effectLst/>
                <a:uLnTx/>
                <a:uFillTx/>
                <a:latin typeface="Calibri" panose="020F0502020204030204"/>
                <a:ea typeface="+mn-ea"/>
                <a:cs typeface="+mn-cs"/>
              </a:rPr>
              <a:t>()</a:t>
            </a:r>
          </a:p>
          <a:p>
            <a:pPr marL="228600" marR="0" lvl="0" indent="-228600" algn="l" defTabSz="914400" rtl="0" eaLnBrk="1" fontAlgn="auto" latinLnBrk="0" hangingPunct="1">
              <a:lnSpc>
                <a:spcPct val="120000"/>
              </a:lnSpc>
              <a:spcBef>
                <a:spcPts val="0"/>
              </a:spcBef>
              <a:spcAft>
                <a:spcPts val="0"/>
              </a:spcAft>
              <a:buClrTx/>
              <a:buSzTx/>
              <a:buFont typeface="Arial" panose="020B0604020202020204" pitchFamily="34" charset="0"/>
              <a:buChar char="•"/>
              <a:tabLst/>
              <a:defRPr/>
            </a:pPr>
            <a:r>
              <a:rPr kumimoji="0" lang="en-GB" sz="8000" b="1" i="0" u="none" strike="noStrike" kern="1200" cap="none" spc="0" normalizeH="0" baseline="0" noProof="0" dirty="0">
                <a:ln>
                  <a:noFill/>
                </a:ln>
                <a:solidFill>
                  <a:prstClr val="black"/>
                </a:solidFill>
                <a:effectLst/>
                <a:uLnTx/>
                <a:uFillTx/>
                <a:latin typeface="Calibri" panose="020F0502020204030204"/>
                <a:ea typeface="+mn-ea"/>
                <a:cs typeface="+mn-cs"/>
              </a:rPr>
              <a:t>Animate the window: </a:t>
            </a:r>
            <a:r>
              <a:rPr kumimoji="0" lang="en-GB" sz="8000" b="0" i="0" u="none" strike="noStrike" kern="1200" cap="none" spc="0" normalizeH="0" baseline="0" noProof="0" dirty="0">
                <a:ln>
                  <a:noFill/>
                </a:ln>
                <a:solidFill>
                  <a:prstClr val="black"/>
                </a:solidFill>
                <a:effectLst/>
                <a:uLnTx/>
                <a:uFillTx/>
                <a:latin typeface="Calibri" panose="020F0502020204030204"/>
                <a:ea typeface="+mn-ea"/>
                <a:cs typeface="+mn-cs"/>
              </a:rPr>
              <a:t>The for loop updates the window’s </a:t>
            </a:r>
            <a:r>
              <a:rPr kumimoji="0" lang="en-GB" sz="8000" b="1" i="0" u="none" strike="noStrike" kern="1200" cap="none" spc="0" normalizeH="0" baseline="0" noProof="0" dirty="0">
                <a:ln>
                  <a:noFill/>
                </a:ln>
                <a:solidFill>
                  <a:prstClr val="black"/>
                </a:solidFill>
                <a:effectLst/>
                <a:uLnTx/>
                <a:uFillTx/>
                <a:latin typeface="Calibri" panose="020F0502020204030204"/>
                <a:ea typeface="+mn-ea"/>
                <a:cs typeface="+mn-cs"/>
              </a:rPr>
              <a:t>Left</a:t>
            </a:r>
            <a:r>
              <a:rPr kumimoji="0" lang="en-GB" sz="8000" b="0" i="0" u="none" strike="noStrike" kern="1200" cap="none" spc="0" normalizeH="0" baseline="0" noProof="0" dirty="0">
                <a:ln>
                  <a:noFill/>
                </a:ln>
                <a:solidFill>
                  <a:prstClr val="black"/>
                </a:solidFill>
                <a:effectLst/>
                <a:uLnTx/>
                <a:uFillTx/>
                <a:latin typeface="Calibri" panose="020F0502020204030204"/>
                <a:ea typeface="+mn-ea"/>
                <a:cs typeface="+mn-cs"/>
              </a:rPr>
              <a:t> (X) &amp;  </a:t>
            </a:r>
            <a:r>
              <a:rPr kumimoji="0" lang="en-GB" sz="8000" b="1" i="0" u="none" strike="noStrike" kern="1200" cap="none" spc="0" normalizeH="0" baseline="0" noProof="0" dirty="0">
                <a:ln>
                  <a:noFill/>
                </a:ln>
                <a:solidFill>
                  <a:prstClr val="black"/>
                </a:solidFill>
                <a:effectLst/>
                <a:uLnTx/>
                <a:uFillTx/>
                <a:latin typeface="Calibri" panose="020F0502020204030204"/>
                <a:ea typeface="+mn-ea"/>
                <a:cs typeface="+mn-cs"/>
              </a:rPr>
              <a:t>Top</a:t>
            </a:r>
            <a:r>
              <a:rPr kumimoji="0" lang="en-GB" sz="8000" b="0" i="0" u="none" strike="noStrike" kern="1200" cap="none" spc="0" normalizeH="0" baseline="0" noProof="0" dirty="0">
                <a:ln>
                  <a:noFill/>
                </a:ln>
                <a:solidFill>
                  <a:prstClr val="black"/>
                </a:solidFill>
                <a:effectLst/>
                <a:uLnTx/>
                <a:uFillTx/>
                <a:latin typeface="Calibri" panose="020F0502020204030204"/>
                <a:ea typeface="+mn-ea"/>
                <a:cs typeface="+mn-cs"/>
              </a:rPr>
              <a:t> (Y) position.</a:t>
            </a:r>
          </a:p>
          <a:p>
            <a:pPr marL="228600" marR="0" lvl="0" indent="-228600" algn="l" defTabSz="914400" rtl="0" eaLnBrk="1" fontAlgn="auto" latinLnBrk="0" hangingPunct="1">
              <a:lnSpc>
                <a:spcPct val="120000"/>
              </a:lnSpc>
              <a:spcBef>
                <a:spcPts val="0"/>
              </a:spcBef>
              <a:spcAft>
                <a:spcPts val="0"/>
              </a:spcAft>
              <a:buClrTx/>
              <a:buSzTx/>
              <a:buFont typeface="Arial" panose="020B0604020202020204" pitchFamily="34" charset="0"/>
              <a:buChar char="•"/>
              <a:tabLst/>
              <a:defRPr/>
            </a:pPr>
            <a:r>
              <a:rPr kumimoji="0" lang="en-GB" sz="8000" b="0" i="0" u="none" strike="noStrike" kern="1200" cap="none" spc="0" normalizeH="0" baseline="0" noProof="0" dirty="0">
                <a:ln>
                  <a:noFill/>
                </a:ln>
                <a:solidFill>
                  <a:srgbClr val="4D2FFF"/>
                </a:solidFill>
                <a:effectLst/>
                <a:uLnTx/>
                <a:uFillTx/>
                <a:latin typeface="Calibri" panose="020F0502020204030204"/>
                <a:ea typeface="+mn-ea"/>
                <a:cs typeface="+mn-cs"/>
              </a:rPr>
              <a:t>:Sin() </a:t>
            </a:r>
            <a:r>
              <a:rPr kumimoji="0" lang="en-GB" sz="8000" b="0" i="0" u="none" strike="noStrike" kern="1200" cap="none" spc="0" normalizeH="0" baseline="0" noProof="0" dirty="0">
                <a:ln>
                  <a:noFill/>
                </a:ln>
                <a:solidFill>
                  <a:prstClr val="black"/>
                </a:solidFill>
                <a:effectLst/>
                <a:uLnTx/>
                <a:uFillTx/>
                <a:latin typeface="Calibri" panose="020F0502020204030204"/>
                <a:ea typeface="+mn-ea"/>
                <a:cs typeface="+mn-cs"/>
              </a:rPr>
              <a:t>and </a:t>
            </a:r>
            <a:r>
              <a:rPr kumimoji="0" lang="en-GB" sz="8000" b="0" i="0" u="none" strike="noStrike" kern="1200" cap="none" spc="0" normalizeH="0" baseline="0" noProof="0" dirty="0">
                <a:ln>
                  <a:noFill/>
                </a:ln>
                <a:solidFill>
                  <a:srgbClr val="4D2FFF"/>
                </a:solidFill>
                <a:effectLst/>
                <a:uLnTx/>
                <a:uFillTx/>
                <a:latin typeface="Calibri" panose="020F0502020204030204"/>
                <a:ea typeface="+mn-ea"/>
                <a:cs typeface="+mn-cs"/>
              </a:rPr>
              <a:t>:Cos() </a:t>
            </a:r>
            <a:r>
              <a:rPr kumimoji="0" lang="en-GB" sz="8000" b="0" i="0" u="none" strike="noStrike" kern="1200" cap="none" spc="0" normalizeH="0" baseline="0" noProof="0" dirty="0">
                <a:ln>
                  <a:noFill/>
                </a:ln>
                <a:solidFill>
                  <a:prstClr val="black"/>
                </a:solidFill>
                <a:effectLst/>
                <a:uLnTx/>
                <a:uFillTx/>
                <a:latin typeface="Calibri" panose="020F0502020204030204"/>
                <a:ea typeface="+mn-ea"/>
                <a:cs typeface="+mn-cs"/>
              </a:rPr>
              <a:t>generate smooth curves. Multiplying by the screen width/height moves the window across the whole screen. </a:t>
            </a:r>
            <a:r>
              <a:rPr kumimoji="0" lang="en-GB" sz="8000" b="0" i="0" u="none" strike="noStrike" kern="1200" cap="none" spc="0" normalizeH="0" baseline="0" noProof="0" dirty="0">
                <a:ln>
                  <a:noFill/>
                </a:ln>
                <a:solidFill>
                  <a:srgbClr val="4D2FFF"/>
                </a:solidFill>
                <a:effectLst/>
                <a:uLnTx/>
                <a:uFillTx/>
                <a:latin typeface="Calibri" panose="020F0502020204030204"/>
                <a:ea typeface="+mn-ea"/>
                <a:cs typeface="+mn-cs"/>
              </a:rPr>
              <a:t>:Abs() </a:t>
            </a:r>
            <a:r>
              <a:rPr kumimoji="0" lang="en-GB" sz="8000" b="0" i="0" u="none" strike="noStrike" kern="1200" cap="none" spc="0" normalizeH="0" baseline="0" noProof="0" dirty="0">
                <a:ln>
                  <a:noFill/>
                </a:ln>
                <a:solidFill>
                  <a:prstClr val="black"/>
                </a:solidFill>
                <a:effectLst/>
                <a:uLnTx/>
                <a:uFillTx/>
                <a:latin typeface="Calibri" panose="020F0502020204030204"/>
                <a:ea typeface="+mn-ea"/>
                <a:cs typeface="+mn-cs"/>
              </a:rPr>
              <a:t>keeps it in positive coordinates. Start-Sleep 60 slows it down (animation framerate) and </a:t>
            </a:r>
            <a:r>
              <a:rPr kumimoji="0" lang="en-GB" sz="8000" b="0" i="0" u="none" strike="noStrike" kern="1200" cap="none" spc="0" normalizeH="0" baseline="0" noProof="0" dirty="0">
                <a:ln>
                  <a:noFill/>
                </a:ln>
                <a:solidFill>
                  <a:srgbClr val="4D2FFF"/>
                </a:solidFill>
                <a:effectLst/>
                <a:uLnTx/>
                <a:uFillTx/>
                <a:latin typeface="Calibri" panose="020F0502020204030204"/>
                <a:ea typeface="+mn-ea"/>
                <a:cs typeface="+mn-cs"/>
              </a:rPr>
              <a:t>:Beep(600, 80) </a:t>
            </a:r>
            <a:r>
              <a:rPr kumimoji="0" lang="en-GB" sz="8000" b="0" i="0" u="none" strike="noStrike" kern="1200" cap="none" spc="0" normalizeH="0" baseline="0" noProof="0" dirty="0">
                <a:ln>
                  <a:noFill/>
                </a:ln>
                <a:solidFill>
                  <a:prstClr val="black"/>
                </a:solidFill>
                <a:effectLst/>
                <a:uLnTx/>
                <a:uFillTx/>
                <a:latin typeface="Calibri" panose="020F0502020204030204"/>
                <a:ea typeface="+mn-ea"/>
                <a:cs typeface="+mn-cs"/>
              </a:rPr>
              <a:t>plays a ghosty beep tone on each frame.</a:t>
            </a:r>
          </a:p>
          <a:p>
            <a:pPr marL="228600" marR="0" lvl="0" indent="-228600" algn="l" defTabSz="914400" rtl="0" eaLnBrk="1" fontAlgn="auto" latinLnBrk="0" hangingPunct="1">
              <a:lnSpc>
                <a:spcPct val="120000"/>
              </a:lnSpc>
              <a:spcBef>
                <a:spcPts val="0"/>
              </a:spcBef>
              <a:spcAft>
                <a:spcPts val="0"/>
              </a:spcAft>
              <a:buClrTx/>
              <a:buSzTx/>
              <a:buFont typeface="Arial" panose="020B0604020202020204" pitchFamily="34" charset="0"/>
              <a:buChar char="•"/>
              <a:tabLst/>
              <a:defRPr/>
            </a:pPr>
            <a:r>
              <a:rPr kumimoji="0" lang="en-GB" sz="8000" b="0" i="0" u="none" strike="noStrike" kern="1200" cap="none" spc="0" normalizeH="0" baseline="0" noProof="0" dirty="0">
                <a:ln>
                  <a:noFill/>
                </a:ln>
                <a:solidFill>
                  <a:prstClr val="black"/>
                </a:solidFill>
                <a:effectLst/>
                <a:uLnTx/>
                <a:uFillTx/>
                <a:latin typeface="Calibri" panose="020F0502020204030204"/>
                <a:ea typeface="+mn-ea"/>
                <a:cs typeface="+mn-cs"/>
              </a:rPr>
              <a:t>Finally we </a:t>
            </a:r>
            <a:r>
              <a:rPr kumimoji="0" lang="en-GB" sz="8000" b="1" i="0" u="none" strike="noStrike" kern="1200" cap="none" spc="0" normalizeH="0" baseline="0" noProof="0" dirty="0">
                <a:ln>
                  <a:noFill/>
                </a:ln>
                <a:solidFill>
                  <a:prstClr val="black"/>
                </a:solidFill>
                <a:effectLst/>
                <a:uLnTx/>
                <a:uFillTx/>
                <a:latin typeface="Calibri" panose="020F0502020204030204"/>
                <a:ea typeface="+mn-ea"/>
                <a:cs typeface="+mn-cs"/>
              </a:rPr>
              <a:t>close the window at the end: </a:t>
            </a:r>
            <a:r>
              <a:rPr kumimoji="0" lang="en-GB" sz="8000" b="0" i="0" u="none" strike="noStrike" kern="1200" cap="none" spc="0" normalizeH="0" baseline="0" noProof="0" dirty="0">
                <a:ln>
                  <a:noFill/>
                </a:ln>
                <a:solidFill>
                  <a:srgbClr val="4D2FFF"/>
                </a:solidFill>
                <a:effectLst/>
                <a:uLnTx/>
                <a:uFillTx/>
                <a:latin typeface="Calibri" panose="020F0502020204030204"/>
                <a:ea typeface="+mn-ea"/>
                <a:cs typeface="+mn-cs"/>
              </a:rPr>
              <a:t>$</a:t>
            </a:r>
            <a:r>
              <a:rPr kumimoji="0" lang="en-GB" sz="8000" b="0" i="0" u="none" strike="noStrike" kern="1200" cap="none" spc="0" normalizeH="0" baseline="0" noProof="0" dirty="0" err="1">
                <a:ln>
                  <a:noFill/>
                </a:ln>
                <a:solidFill>
                  <a:srgbClr val="4D2FFF"/>
                </a:solidFill>
                <a:effectLst/>
                <a:uLnTx/>
                <a:uFillTx/>
                <a:latin typeface="Calibri" panose="020F0502020204030204"/>
                <a:ea typeface="+mn-ea"/>
                <a:cs typeface="+mn-cs"/>
              </a:rPr>
              <a:t>win.Close</a:t>
            </a:r>
            <a:r>
              <a:rPr kumimoji="0" lang="en-GB" sz="8000" b="0" i="0" u="none" strike="noStrike" kern="1200" cap="none" spc="0" normalizeH="0" baseline="0" noProof="0" dirty="0">
                <a:ln>
                  <a:noFill/>
                </a:ln>
                <a:solidFill>
                  <a:srgbClr val="4D2FFF"/>
                </a:solidFill>
                <a:effectLst/>
                <a:uLnTx/>
                <a:uFillTx/>
                <a:latin typeface="Calibri" panose="020F0502020204030204"/>
                <a:ea typeface="+mn-ea"/>
                <a:cs typeface="+mn-cs"/>
              </a:rPr>
              <a:t>()</a:t>
            </a:r>
          </a:p>
          <a:p>
            <a:pPr marL="228600" marR="0" lvl="0" indent="-228600" algn="l" defTabSz="914400" rtl="0" eaLnBrk="1" fontAlgn="auto" latinLnBrk="0" hangingPunct="1">
              <a:lnSpc>
                <a:spcPct val="120000"/>
              </a:lnSpc>
              <a:spcBef>
                <a:spcPts val="0"/>
              </a:spcBef>
              <a:spcAft>
                <a:spcPts val="0"/>
              </a:spcAft>
              <a:buClrTx/>
              <a:buSzTx/>
              <a:buFont typeface="Arial" panose="020B0604020202020204" pitchFamily="34" charset="0"/>
              <a:buChar char="•"/>
              <a:tabLst/>
              <a:defRPr/>
            </a:pPr>
            <a:endPar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228600" marR="0" lvl="0" indent="-228600" algn="l" defTabSz="914400" rtl="0" eaLnBrk="1" fontAlgn="auto" latinLnBrk="0" hangingPunct="1">
              <a:lnSpc>
                <a:spcPct val="12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 name="Title 1">
            <a:extLst>
              <a:ext uri="{FF2B5EF4-FFF2-40B4-BE49-F238E27FC236}">
                <a16:creationId xmlns:a16="http://schemas.microsoft.com/office/drawing/2014/main" id="{1E54FCE5-D7D9-B679-9BD4-686AFF05ADA0}"/>
              </a:ext>
            </a:extLst>
          </p:cNvPr>
          <p:cNvSpPr txBox="1">
            <a:spLocks/>
          </p:cNvSpPr>
          <p:nvPr/>
        </p:nvSpPr>
        <p:spPr>
          <a:xfrm>
            <a:off x="0" y="0"/>
            <a:ext cx="12192000" cy="1033669"/>
          </a:xfrm>
          <a:prstGeom prst="rect">
            <a:avLst/>
          </a:prstGeom>
          <a:solidFill>
            <a:srgbClr val="002060"/>
          </a:solidFill>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GB" sz="6600" b="1" i="0" u="none" strike="noStrike" kern="1200" cap="none" spc="0" normalizeH="0" baseline="0" noProof="0" dirty="0">
                <a:ln>
                  <a:noFill/>
                </a:ln>
                <a:solidFill>
                  <a:prstClr val="white"/>
                </a:solidFill>
                <a:effectLst/>
                <a:uLnTx/>
                <a:uFillTx/>
                <a:latin typeface="Calibri Light" panose="020F0302020204030204"/>
                <a:ea typeface="+mj-ea"/>
                <a:cs typeface="+mj-cs"/>
              </a:rPr>
              <a:t>Bg. </a:t>
            </a:r>
            <a:r>
              <a:rPr kumimoji="0" lang="en-GB" sz="5400" b="1" i="0" u="none" strike="noStrike" kern="1200" cap="none" spc="0" normalizeH="0" baseline="0" noProof="0" dirty="0">
                <a:ln>
                  <a:noFill/>
                </a:ln>
                <a:solidFill>
                  <a:prstClr val="white"/>
                </a:solidFill>
                <a:effectLst/>
                <a:uLnTx/>
                <a:uFillTx/>
                <a:latin typeface="Calibri Light" panose="020F0302020204030204"/>
                <a:ea typeface="+mj-ea"/>
                <a:cs typeface="+mj-cs"/>
              </a:rPr>
              <a:t>Boo script</a:t>
            </a:r>
            <a:endParaRPr kumimoji="0" lang="en-GB" sz="4400" b="1" i="0" u="none" strike="noStrike" kern="1200" cap="none" spc="0" normalizeH="0" baseline="0" noProof="0" dirty="0">
              <a:ln>
                <a:noFill/>
              </a:ln>
              <a:solidFill>
                <a:prstClr val="white"/>
              </a:solidFill>
              <a:effectLst/>
              <a:uLnTx/>
              <a:uFillTx/>
              <a:latin typeface="Calibri Light" panose="020F0302020204030204"/>
              <a:ea typeface="+mj-ea"/>
              <a:cs typeface="+mj-cs"/>
            </a:endParaRPr>
          </a:p>
        </p:txBody>
      </p:sp>
      <p:pic>
        <p:nvPicPr>
          <p:cNvPr id="6" name="Graphic 5" descr="Ghost with solid fill">
            <a:extLst>
              <a:ext uri="{FF2B5EF4-FFF2-40B4-BE49-F238E27FC236}">
                <a16:creationId xmlns:a16="http://schemas.microsoft.com/office/drawing/2014/main" id="{B69CA368-676E-8B25-14D6-8370124C87BE}"/>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0516319" y="0"/>
            <a:ext cx="1391829" cy="1391829"/>
          </a:xfrm>
          <a:prstGeom prst="rect">
            <a:avLst/>
          </a:prstGeom>
        </p:spPr>
      </p:pic>
    </p:spTree>
    <p:extLst>
      <p:ext uri="{BB962C8B-B14F-4D97-AF65-F5344CB8AC3E}">
        <p14:creationId xmlns:p14="http://schemas.microsoft.com/office/powerpoint/2010/main" val="1501920324"/>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705E562-36CC-CA71-BEE9-AF821C833F0E}"/>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F2AA52F-4BF4-BF50-195B-0520D9C9DA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632522D0-0EF1-53DA-DE6A-9E798A1EC9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2FC552BD-EF7F-FB16-EA85-E33EFBBC9C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8724DDBA-97BA-E213-A046-DFA83E4FAF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EB1E6367-D4C5-E57A-A5C3-97D46A6D48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8B83C41-4D10-7080-B428-F6EDA3EB0848}"/>
              </a:ext>
            </a:extLst>
          </p:cNvPr>
          <p:cNvSpPr>
            <a:spLocks noGrp="1"/>
          </p:cNvSpPr>
          <p:nvPr>
            <p:ph type="title"/>
          </p:nvPr>
        </p:nvSpPr>
        <p:spPr>
          <a:xfrm>
            <a:off x="386932" y="277140"/>
            <a:ext cx="9895951" cy="1033669"/>
          </a:xfrm>
        </p:spPr>
        <p:txBody>
          <a:bodyPr>
            <a:normAutofit/>
          </a:bodyPr>
          <a:lstStyle/>
          <a:p>
            <a:r>
              <a:rPr lang="en-GB" sz="6000" b="1" dirty="0">
                <a:solidFill>
                  <a:srgbClr val="012456"/>
                </a:solidFill>
                <a:highlight>
                  <a:srgbClr val="FFFF00"/>
                </a:highlight>
              </a:rPr>
              <a:t>Show:</a:t>
            </a:r>
            <a:r>
              <a:rPr lang="en-GB" sz="6000" dirty="0"/>
              <a:t> </a:t>
            </a:r>
            <a:r>
              <a:rPr lang="en-GB" sz="6000" b="1" dirty="0">
                <a:solidFill>
                  <a:schemeClr val="bg1"/>
                </a:solidFill>
              </a:rPr>
              <a:t>PS Egg: </a:t>
            </a:r>
            <a:r>
              <a:rPr lang="en-GB" sz="5400" b="1" dirty="0">
                <a:solidFill>
                  <a:schemeClr val="bg1"/>
                </a:solidFill>
              </a:rPr>
              <a:t>Rainbow Typing</a:t>
            </a:r>
            <a:endParaRPr lang="en-GB" b="1" dirty="0">
              <a:solidFill>
                <a:schemeClr val="bg1"/>
              </a:solidFill>
            </a:endParaRPr>
          </a:p>
        </p:txBody>
      </p:sp>
      <p:sp>
        <p:nvSpPr>
          <p:cNvPr id="9" name="Content Placeholder 2">
            <a:extLst>
              <a:ext uri="{FF2B5EF4-FFF2-40B4-BE49-F238E27FC236}">
                <a16:creationId xmlns:a16="http://schemas.microsoft.com/office/drawing/2014/main" id="{97996970-A9A2-D35B-A93E-81A33F8E7136}"/>
              </a:ext>
            </a:extLst>
          </p:cNvPr>
          <p:cNvSpPr>
            <a:spLocks noGrp="1"/>
          </p:cNvSpPr>
          <p:nvPr>
            <p:ph idx="1"/>
          </p:nvPr>
        </p:nvSpPr>
        <p:spPr>
          <a:xfrm>
            <a:off x="186063" y="1712687"/>
            <a:ext cx="11501352" cy="4351338"/>
          </a:xfrm>
        </p:spPr>
        <p:txBody>
          <a:bodyPr>
            <a:normAutofit/>
          </a:bodyPr>
          <a:lstStyle/>
          <a:p>
            <a:r>
              <a:rPr lang="en-GB" dirty="0"/>
              <a:t>This script colours text characters in a repeating rainbow pattern. </a:t>
            </a:r>
            <a:endParaRPr lang="en-US" sz="2000" dirty="0"/>
          </a:p>
        </p:txBody>
      </p:sp>
      <p:pic>
        <p:nvPicPr>
          <p:cNvPr id="4" name="Graphic 3" descr="Bunny face outline">
            <a:extLst>
              <a:ext uri="{FF2B5EF4-FFF2-40B4-BE49-F238E27FC236}">
                <a16:creationId xmlns:a16="http://schemas.microsoft.com/office/drawing/2014/main" id="{BDBB85AA-2476-DBA9-170D-9220C7158EB8}"/>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9542081" y="198406"/>
            <a:ext cx="3018782" cy="3018782"/>
          </a:xfrm>
          <a:prstGeom prst="rect">
            <a:avLst/>
          </a:prstGeom>
        </p:spPr>
      </p:pic>
      <p:sp>
        <p:nvSpPr>
          <p:cNvPr id="23" name="TextBox 22">
            <a:extLst>
              <a:ext uri="{FF2B5EF4-FFF2-40B4-BE49-F238E27FC236}">
                <a16:creationId xmlns:a16="http://schemas.microsoft.com/office/drawing/2014/main" id="{0488A1D8-3037-FC7B-8628-A34AC7E9150A}"/>
              </a:ext>
            </a:extLst>
          </p:cNvPr>
          <p:cNvSpPr txBox="1"/>
          <p:nvPr/>
        </p:nvSpPr>
        <p:spPr>
          <a:xfrm>
            <a:off x="-3" y="6466218"/>
            <a:ext cx="7274123"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Ref: 1. </a:t>
            </a: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4"/>
              </a:rPr>
              <a:t>colors in PS - Stack Overflow</a:t>
            </a: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 2. </a:t>
            </a: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5"/>
              </a:rPr>
              <a:t>Write-Host with Colors</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6" name="Picture 5">
            <a:extLst>
              <a:ext uri="{FF2B5EF4-FFF2-40B4-BE49-F238E27FC236}">
                <a16:creationId xmlns:a16="http://schemas.microsoft.com/office/drawing/2014/main" id="{F9C5C8CA-23A3-4480-036C-86A87C74201B}"/>
              </a:ext>
            </a:extLst>
          </p:cNvPr>
          <p:cNvPicPr>
            <a:picLocks noChangeAspect="1"/>
          </p:cNvPicPr>
          <p:nvPr/>
        </p:nvPicPr>
        <p:blipFill>
          <a:blip r:embed="rId6"/>
          <a:stretch>
            <a:fillRect/>
          </a:stretch>
        </p:blipFill>
        <p:spPr>
          <a:xfrm>
            <a:off x="100733" y="2997751"/>
            <a:ext cx="12000780" cy="2665098"/>
          </a:xfrm>
          <a:prstGeom prst="rect">
            <a:avLst/>
          </a:prstGeom>
        </p:spPr>
      </p:pic>
    </p:spTree>
    <p:extLst>
      <p:ext uri="{BB962C8B-B14F-4D97-AF65-F5344CB8AC3E}">
        <p14:creationId xmlns:p14="http://schemas.microsoft.com/office/powerpoint/2010/main" val="1582983278"/>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89A50DE-2451-B3F4-E76B-0C7CAB554933}"/>
            </a:ext>
          </a:extLst>
        </p:cNvPr>
        <p:cNvGrpSpPr/>
        <p:nvPr/>
      </p:nvGrpSpPr>
      <p:grpSpPr>
        <a:xfrm>
          <a:off x="0" y="0"/>
          <a:ext cx="0" cy="0"/>
          <a:chOff x="0" y="0"/>
          <a:chExt cx="0" cy="0"/>
        </a:xfrm>
      </p:grpSpPr>
      <p:sp>
        <p:nvSpPr>
          <p:cNvPr id="2" name="Content Placeholder 2">
            <a:extLst>
              <a:ext uri="{FF2B5EF4-FFF2-40B4-BE49-F238E27FC236}">
                <a16:creationId xmlns:a16="http://schemas.microsoft.com/office/drawing/2014/main" id="{60549C79-1182-C8B4-43EA-730854E1D484}"/>
              </a:ext>
            </a:extLst>
          </p:cNvPr>
          <p:cNvSpPr txBox="1">
            <a:spLocks/>
          </p:cNvSpPr>
          <p:nvPr/>
        </p:nvSpPr>
        <p:spPr>
          <a:xfrm>
            <a:off x="283851" y="1033670"/>
            <a:ext cx="11624297" cy="5924344"/>
          </a:xfrm>
          <a:prstGeom prst="rect">
            <a:avLst/>
          </a:prstGeom>
        </p:spPr>
        <p:txBody>
          <a:bodyPr>
            <a:normAutofit fontScale="70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l" defTabSz="914400" rtl="0" eaLnBrk="1" fontAlgn="auto" latinLnBrk="0" hangingPunct="1">
              <a:lnSpc>
                <a:spcPct val="120000"/>
              </a:lnSpc>
              <a:spcBef>
                <a:spcPts val="0"/>
              </a:spcBef>
              <a:spcAft>
                <a:spcPts val="0"/>
              </a:spcAft>
              <a:buClrTx/>
              <a:buSzTx/>
              <a:buFont typeface="Arial" panose="020B0604020202020204" pitchFamily="34" charset="0"/>
              <a:buChar char="•"/>
              <a:tabLst/>
              <a:defRPr/>
            </a:pPr>
            <a:r>
              <a:rPr kumimoji="0" lang="en-GB" sz="2800" b="1" i="0" u="none" strike="noStrike" kern="1200" cap="none" spc="0" normalizeH="0" baseline="0" noProof="0" dirty="0">
                <a:ln>
                  <a:noFill/>
                </a:ln>
                <a:solidFill>
                  <a:prstClr val="black"/>
                </a:solidFill>
                <a:effectLst/>
                <a:uLnTx/>
                <a:uFillTx/>
                <a:latin typeface="Calibri" panose="020F0502020204030204"/>
                <a:ea typeface="+mn-ea"/>
                <a:cs typeface="+mn-cs"/>
              </a:rPr>
              <a:t>First we define a list of colours:</a:t>
            </a:r>
            <a:endPar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20000"/>
              </a:lnSpc>
              <a:spcBef>
                <a:spcPts val="0"/>
              </a:spcBef>
              <a:spcAft>
                <a:spcPts val="0"/>
              </a:spcAft>
              <a:buClrTx/>
              <a:buSzTx/>
              <a:buFont typeface="Arial" panose="020B0604020202020204" pitchFamily="34" charset="0"/>
              <a:buNone/>
              <a:tabLst/>
              <a:defRPr/>
            </a:pPr>
            <a:r>
              <a:rPr kumimoji="0" lang="en-GB" sz="2800" b="0" i="0" u="none" strike="noStrike" kern="1200" cap="none" spc="0" normalizeH="0" baseline="0" noProof="0" dirty="0">
                <a:ln>
                  <a:noFill/>
                </a:ln>
                <a:solidFill>
                  <a:srgbClr val="4D2FFF"/>
                </a:solidFill>
                <a:effectLst/>
                <a:uLnTx/>
                <a:uFillTx/>
                <a:latin typeface="Calibri" panose="020F0502020204030204"/>
                <a:ea typeface="+mn-ea"/>
                <a:cs typeface="+mn-cs"/>
              </a:rPr>
              <a:t>$</a:t>
            </a:r>
            <a:r>
              <a:rPr kumimoji="0" lang="en-GB" sz="2800" b="0" i="0" u="none" strike="noStrike" kern="1200" cap="none" spc="0" normalizeH="0" baseline="0" noProof="0" dirty="0" err="1">
                <a:ln>
                  <a:noFill/>
                </a:ln>
                <a:solidFill>
                  <a:srgbClr val="4D2FFF"/>
                </a:solidFill>
                <a:effectLst/>
                <a:uLnTx/>
                <a:uFillTx/>
                <a:latin typeface="Calibri" panose="020F0502020204030204"/>
                <a:ea typeface="+mn-ea"/>
                <a:cs typeface="+mn-cs"/>
              </a:rPr>
              <a:t>colors</a:t>
            </a:r>
            <a:r>
              <a:rPr kumimoji="0" lang="en-GB" sz="2800" b="0" i="0" u="none" strike="noStrike" kern="1200" cap="none" spc="0" normalizeH="0" baseline="0" noProof="0" dirty="0">
                <a:ln>
                  <a:noFill/>
                </a:ln>
                <a:solidFill>
                  <a:srgbClr val="4D2FFF"/>
                </a:solidFill>
                <a:effectLst/>
                <a:uLnTx/>
                <a:uFillTx/>
                <a:latin typeface="Calibri" panose="020F0502020204030204"/>
                <a:ea typeface="+mn-ea"/>
                <a:cs typeface="+mn-cs"/>
              </a:rPr>
              <a:t> = "</a:t>
            </a:r>
            <a:r>
              <a:rPr kumimoji="0" lang="en-GB" sz="2800" b="0" i="0" u="none" strike="noStrike" kern="1200" cap="none" spc="0" normalizeH="0" baseline="0" noProof="0" dirty="0" err="1">
                <a:ln>
                  <a:noFill/>
                </a:ln>
                <a:solidFill>
                  <a:srgbClr val="4D2FFF"/>
                </a:solidFill>
                <a:effectLst/>
                <a:uLnTx/>
                <a:uFillTx/>
                <a:latin typeface="Calibri" panose="020F0502020204030204"/>
                <a:ea typeface="+mn-ea"/>
                <a:cs typeface="+mn-cs"/>
              </a:rPr>
              <a:t>Red","Yellow","Green","Cyan","Blue","Magenta</a:t>
            </a:r>
            <a:r>
              <a:rPr kumimoji="0" lang="en-GB" sz="2800" b="0" i="0" u="none" strike="noStrike" kern="1200" cap="none" spc="0" normalizeH="0" baseline="0" noProof="0" dirty="0">
                <a:ln>
                  <a:noFill/>
                </a:ln>
                <a:solidFill>
                  <a:srgbClr val="4D2FFF"/>
                </a:solidFill>
                <a:effectLst/>
                <a:uLnTx/>
                <a:uFillTx/>
                <a:latin typeface="Calibri" panose="020F0502020204030204"/>
                <a:ea typeface="+mn-ea"/>
                <a:cs typeface="+mn-cs"/>
              </a:rPr>
              <a:t>"</a:t>
            </a:r>
          </a:p>
          <a:p>
            <a:pPr marL="228600" marR="0" lvl="0" indent="-228600" algn="l" defTabSz="914400" rtl="0" eaLnBrk="1" fontAlgn="auto" latinLnBrk="0" hangingPunct="1">
              <a:lnSpc>
                <a:spcPct val="12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PowerShell later uses these as -</a:t>
            </a:r>
            <a:r>
              <a:rPr kumimoji="0" lang="en-GB" sz="2800" b="0" i="0" u="none" strike="noStrike" kern="1200" cap="none" spc="0" normalizeH="0" baseline="0" noProof="0" dirty="0" err="1">
                <a:ln>
                  <a:noFill/>
                </a:ln>
                <a:solidFill>
                  <a:prstClr val="black"/>
                </a:solidFill>
                <a:effectLst/>
                <a:uLnTx/>
                <a:uFillTx/>
                <a:latin typeface="Calibri" panose="020F0502020204030204"/>
                <a:ea typeface="+mn-ea"/>
                <a:cs typeface="+mn-cs"/>
              </a:rPr>
              <a:t>ForegroundColor</a:t>
            </a: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 values. </a:t>
            </a:r>
            <a:r>
              <a:rPr kumimoji="0" lang="en-GB" sz="2800" b="1" i="0" u="none" strike="noStrike" kern="1200" cap="none" spc="0" normalizeH="0" baseline="0" noProof="0" dirty="0">
                <a:ln>
                  <a:noFill/>
                </a:ln>
                <a:solidFill>
                  <a:prstClr val="black"/>
                </a:solidFill>
                <a:effectLst/>
                <a:uLnTx/>
                <a:uFillTx/>
                <a:latin typeface="Calibri" panose="020F0502020204030204"/>
                <a:ea typeface="+mn-ea"/>
                <a:cs typeface="+mn-cs"/>
              </a:rPr>
              <a:t>Next we ask the user to type something:</a:t>
            </a:r>
            <a:endPar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20000"/>
              </a:lnSpc>
              <a:spcBef>
                <a:spcPts val="0"/>
              </a:spcBef>
              <a:spcAft>
                <a:spcPts val="0"/>
              </a:spcAft>
              <a:buClrTx/>
              <a:buSzTx/>
              <a:buFont typeface="Arial" panose="020B0604020202020204" pitchFamily="34" charset="0"/>
              <a:buNone/>
              <a:tabLst/>
              <a:defRPr/>
            </a:pPr>
            <a:r>
              <a:rPr kumimoji="0" lang="en-GB" sz="2800" b="0" i="0" u="none" strike="noStrike" kern="1200" cap="none" spc="0" normalizeH="0" baseline="0" noProof="0" dirty="0">
                <a:ln>
                  <a:noFill/>
                </a:ln>
                <a:solidFill>
                  <a:srgbClr val="4D2FFF"/>
                </a:solidFill>
                <a:effectLst/>
                <a:uLnTx/>
                <a:uFillTx/>
                <a:latin typeface="Calibri" panose="020F0502020204030204"/>
                <a:ea typeface="+mn-ea"/>
                <a:cs typeface="+mn-cs"/>
              </a:rPr>
              <a:t>$text = Read-Host "Type something"</a:t>
            </a:r>
          </a:p>
          <a:p>
            <a:pPr marL="228600" marR="0" lvl="0" indent="-228600" algn="l" defTabSz="914400" rtl="0" eaLnBrk="1" fontAlgn="auto" latinLnBrk="0" hangingPunct="1">
              <a:lnSpc>
                <a:spcPct val="12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This stores whatever the user types as a string. </a:t>
            </a:r>
            <a:r>
              <a:rPr kumimoji="0" lang="en-GB" sz="2800" b="1" i="0" u="none" strike="noStrike" kern="1200" cap="none" spc="0" normalizeH="0" baseline="0" noProof="0" dirty="0">
                <a:ln>
                  <a:noFill/>
                </a:ln>
                <a:solidFill>
                  <a:prstClr val="black"/>
                </a:solidFill>
                <a:effectLst/>
                <a:uLnTx/>
                <a:uFillTx/>
                <a:latin typeface="Calibri" panose="020F0502020204030204"/>
                <a:ea typeface="+mn-ea"/>
                <a:cs typeface="+mn-cs"/>
              </a:rPr>
              <a:t>Then we Loop through each character in the text:</a:t>
            </a:r>
            <a:endPar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20000"/>
              </a:lnSpc>
              <a:spcBef>
                <a:spcPts val="0"/>
              </a:spcBef>
              <a:spcAft>
                <a:spcPts val="0"/>
              </a:spcAft>
              <a:buClrTx/>
              <a:buSzTx/>
              <a:buFont typeface="Arial" panose="020B0604020202020204" pitchFamily="34" charset="0"/>
              <a:buNone/>
              <a:tabLst/>
              <a:defRPr/>
            </a:pPr>
            <a:r>
              <a:rPr kumimoji="0" lang="en-GB" sz="2800" b="0" i="0" u="none" strike="noStrike" kern="1200" cap="none" spc="0" normalizeH="0" baseline="0" noProof="0" dirty="0">
                <a:ln>
                  <a:noFill/>
                </a:ln>
                <a:solidFill>
                  <a:srgbClr val="4D2FFF"/>
                </a:solidFill>
                <a:effectLst/>
                <a:uLnTx/>
                <a:uFillTx/>
                <a:latin typeface="Calibri" panose="020F0502020204030204"/>
                <a:ea typeface="+mn-ea"/>
                <a:cs typeface="+mn-cs"/>
              </a:rPr>
              <a:t>for ($</a:t>
            </a:r>
            <a:r>
              <a:rPr kumimoji="0" lang="en-GB" sz="2800" b="0" i="0" u="none" strike="noStrike" kern="1200" cap="none" spc="0" normalizeH="0" baseline="0" noProof="0" dirty="0" err="1">
                <a:ln>
                  <a:noFill/>
                </a:ln>
                <a:solidFill>
                  <a:srgbClr val="4D2FFF"/>
                </a:solidFill>
                <a:effectLst/>
                <a:uLnTx/>
                <a:uFillTx/>
                <a:latin typeface="Calibri" panose="020F0502020204030204"/>
                <a:ea typeface="+mn-ea"/>
                <a:cs typeface="+mn-cs"/>
              </a:rPr>
              <a:t>i</a:t>
            </a:r>
            <a:r>
              <a:rPr kumimoji="0" lang="en-GB" sz="2800" b="0" i="0" u="none" strike="noStrike" kern="1200" cap="none" spc="0" normalizeH="0" baseline="0" noProof="0" dirty="0">
                <a:ln>
                  <a:noFill/>
                </a:ln>
                <a:solidFill>
                  <a:srgbClr val="4D2FFF"/>
                </a:solidFill>
                <a:effectLst/>
                <a:uLnTx/>
                <a:uFillTx/>
                <a:latin typeface="Calibri" panose="020F0502020204030204"/>
                <a:ea typeface="+mn-ea"/>
                <a:cs typeface="+mn-cs"/>
              </a:rPr>
              <a:t>=0; $</a:t>
            </a:r>
            <a:r>
              <a:rPr kumimoji="0" lang="en-GB" sz="2800" b="0" i="0" u="none" strike="noStrike" kern="1200" cap="none" spc="0" normalizeH="0" baseline="0" noProof="0" dirty="0" err="1">
                <a:ln>
                  <a:noFill/>
                </a:ln>
                <a:solidFill>
                  <a:srgbClr val="4D2FFF"/>
                </a:solidFill>
                <a:effectLst/>
                <a:uLnTx/>
                <a:uFillTx/>
                <a:latin typeface="Calibri" panose="020F0502020204030204"/>
                <a:ea typeface="+mn-ea"/>
                <a:cs typeface="+mn-cs"/>
              </a:rPr>
              <a:t>i</a:t>
            </a:r>
            <a:r>
              <a:rPr kumimoji="0" lang="en-GB" sz="2800" b="0" i="0" u="none" strike="noStrike" kern="1200" cap="none" spc="0" normalizeH="0" baseline="0" noProof="0" dirty="0">
                <a:ln>
                  <a:noFill/>
                </a:ln>
                <a:solidFill>
                  <a:srgbClr val="4D2FFF"/>
                </a:solidFill>
                <a:effectLst/>
                <a:uLnTx/>
                <a:uFillTx/>
                <a:latin typeface="Calibri" panose="020F0502020204030204"/>
                <a:ea typeface="+mn-ea"/>
                <a:cs typeface="+mn-cs"/>
              </a:rPr>
              <a:t> -</a:t>
            </a:r>
            <a:r>
              <a:rPr kumimoji="0" lang="en-GB" sz="2800" b="0" i="0" u="none" strike="noStrike" kern="1200" cap="none" spc="0" normalizeH="0" baseline="0" noProof="0" dirty="0" err="1">
                <a:ln>
                  <a:noFill/>
                </a:ln>
                <a:solidFill>
                  <a:srgbClr val="4D2FFF"/>
                </a:solidFill>
                <a:effectLst/>
                <a:uLnTx/>
                <a:uFillTx/>
                <a:latin typeface="Calibri" panose="020F0502020204030204"/>
                <a:ea typeface="+mn-ea"/>
                <a:cs typeface="+mn-cs"/>
              </a:rPr>
              <a:t>lt</a:t>
            </a:r>
            <a:r>
              <a:rPr kumimoji="0" lang="en-GB" sz="2800" b="0" i="0" u="none" strike="noStrike" kern="1200" cap="none" spc="0" normalizeH="0" baseline="0" noProof="0" dirty="0">
                <a:ln>
                  <a:noFill/>
                </a:ln>
                <a:solidFill>
                  <a:srgbClr val="4D2FFF"/>
                </a:solidFill>
                <a:effectLst/>
                <a:uLnTx/>
                <a:uFillTx/>
                <a:latin typeface="Calibri" panose="020F0502020204030204"/>
                <a:ea typeface="+mn-ea"/>
                <a:cs typeface="+mn-cs"/>
              </a:rPr>
              <a:t> $</a:t>
            </a:r>
            <a:r>
              <a:rPr kumimoji="0" lang="en-GB" sz="2800" b="0" i="0" u="none" strike="noStrike" kern="1200" cap="none" spc="0" normalizeH="0" baseline="0" noProof="0" dirty="0" err="1">
                <a:ln>
                  <a:noFill/>
                </a:ln>
                <a:solidFill>
                  <a:srgbClr val="4D2FFF"/>
                </a:solidFill>
                <a:effectLst/>
                <a:uLnTx/>
                <a:uFillTx/>
                <a:latin typeface="Calibri" panose="020F0502020204030204"/>
                <a:ea typeface="+mn-ea"/>
                <a:cs typeface="+mn-cs"/>
              </a:rPr>
              <a:t>text.Length</a:t>
            </a:r>
            <a:r>
              <a:rPr kumimoji="0" lang="en-GB" sz="2800" b="0" i="0" u="none" strike="noStrike" kern="1200" cap="none" spc="0" normalizeH="0" baseline="0" noProof="0" dirty="0">
                <a:ln>
                  <a:noFill/>
                </a:ln>
                <a:solidFill>
                  <a:srgbClr val="4D2FFF"/>
                </a:solidFill>
                <a:effectLst/>
                <a:uLnTx/>
                <a:uFillTx/>
                <a:latin typeface="Calibri" panose="020F0502020204030204"/>
                <a:ea typeface="+mn-ea"/>
                <a:cs typeface="+mn-cs"/>
              </a:rPr>
              <a:t>; $</a:t>
            </a:r>
            <a:r>
              <a:rPr kumimoji="0" lang="en-GB" sz="2800" b="0" i="0" u="none" strike="noStrike" kern="1200" cap="none" spc="0" normalizeH="0" baseline="0" noProof="0" dirty="0" err="1">
                <a:ln>
                  <a:noFill/>
                </a:ln>
                <a:solidFill>
                  <a:srgbClr val="4D2FFF"/>
                </a:solidFill>
                <a:effectLst/>
                <a:uLnTx/>
                <a:uFillTx/>
                <a:latin typeface="Calibri" panose="020F0502020204030204"/>
                <a:ea typeface="+mn-ea"/>
                <a:cs typeface="+mn-cs"/>
              </a:rPr>
              <a:t>i</a:t>
            </a:r>
            <a:r>
              <a:rPr kumimoji="0" lang="en-GB" sz="2800" b="0" i="0" u="none" strike="noStrike" kern="1200" cap="none" spc="0" normalizeH="0" baseline="0" noProof="0" dirty="0">
                <a:ln>
                  <a:noFill/>
                </a:ln>
                <a:solidFill>
                  <a:srgbClr val="4D2FFF"/>
                </a:solidFill>
                <a:effectLst/>
                <a:uLnTx/>
                <a:uFillTx/>
                <a:latin typeface="Calibri" panose="020F0502020204030204"/>
                <a:ea typeface="+mn-ea"/>
                <a:cs typeface="+mn-cs"/>
              </a:rPr>
              <a:t>++) {</a:t>
            </a:r>
          </a:p>
          <a:p>
            <a:pPr marL="228600" marR="0" lvl="0" indent="-228600" algn="l" defTabSz="914400" rtl="0" eaLnBrk="1" fontAlgn="auto" latinLnBrk="0" hangingPunct="1">
              <a:lnSpc>
                <a:spcPct val="12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a:t>
            </a:r>
            <a:r>
              <a:rPr kumimoji="0" lang="en-GB" sz="2800" b="0" i="0" u="none" strike="noStrike" kern="1200" cap="none" spc="0" normalizeH="0" baseline="0" noProof="0" dirty="0" err="1">
                <a:ln>
                  <a:noFill/>
                </a:ln>
                <a:solidFill>
                  <a:prstClr val="black"/>
                </a:solidFill>
                <a:effectLst/>
                <a:uLnTx/>
                <a:uFillTx/>
                <a:latin typeface="Calibri" panose="020F0502020204030204"/>
                <a:ea typeface="+mn-ea"/>
                <a:cs typeface="+mn-cs"/>
              </a:rPr>
              <a:t>i</a:t>
            </a: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 goes from </a:t>
            </a:r>
            <a:r>
              <a:rPr kumimoji="0" lang="en-GB" sz="2800" b="1" i="0" u="none" strike="noStrike" kern="1200" cap="none" spc="0" normalizeH="0" baseline="0" noProof="0" dirty="0">
                <a:ln>
                  <a:noFill/>
                </a:ln>
                <a:solidFill>
                  <a:prstClr val="black"/>
                </a:solidFill>
                <a:effectLst/>
                <a:uLnTx/>
                <a:uFillTx/>
                <a:latin typeface="Calibri" panose="020F0502020204030204"/>
                <a:ea typeface="+mn-ea"/>
                <a:cs typeface="+mn-cs"/>
              </a:rPr>
              <a:t>0</a:t>
            </a: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 up to </a:t>
            </a:r>
            <a:r>
              <a:rPr kumimoji="0" lang="en-GB" sz="2800" b="1" i="0" u="none" strike="noStrike" kern="1200" cap="none" spc="0" normalizeH="0" baseline="0" noProof="0" dirty="0">
                <a:ln>
                  <a:noFill/>
                </a:ln>
                <a:solidFill>
                  <a:prstClr val="black"/>
                </a:solidFill>
                <a:effectLst/>
                <a:uLnTx/>
                <a:uFillTx/>
                <a:latin typeface="Calibri" panose="020F0502020204030204"/>
                <a:ea typeface="+mn-ea"/>
                <a:cs typeface="+mn-cs"/>
              </a:rPr>
              <a:t>the number of characters in the text</a:t>
            </a: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 $text[$</a:t>
            </a:r>
            <a:r>
              <a:rPr kumimoji="0" lang="en-GB" sz="2800" b="0" i="0" u="none" strike="noStrike" kern="1200" cap="none" spc="0" normalizeH="0" baseline="0" noProof="0" dirty="0" err="1">
                <a:ln>
                  <a:noFill/>
                </a:ln>
                <a:solidFill>
                  <a:prstClr val="black"/>
                </a:solidFill>
                <a:effectLst/>
                <a:uLnTx/>
                <a:uFillTx/>
                <a:latin typeface="Calibri" panose="020F0502020204030204"/>
                <a:ea typeface="+mn-ea"/>
                <a:cs typeface="+mn-cs"/>
              </a:rPr>
              <a:t>i</a:t>
            </a: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 gives </a:t>
            </a:r>
            <a:r>
              <a:rPr kumimoji="0" lang="en-GB" sz="2800" b="1" i="0" u="none" strike="noStrike" kern="1200" cap="none" spc="0" normalizeH="0" baseline="0" noProof="0" dirty="0">
                <a:ln>
                  <a:noFill/>
                </a:ln>
                <a:solidFill>
                  <a:prstClr val="black"/>
                </a:solidFill>
                <a:effectLst/>
                <a:uLnTx/>
                <a:uFillTx/>
                <a:latin typeface="Calibri" panose="020F0502020204030204"/>
                <a:ea typeface="+mn-ea"/>
                <a:cs typeface="+mn-cs"/>
              </a:rPr>
              <a:t>the character at index </a:t>
            </a:r>
            <a:r>
              <a:rPr kumimoji="0" lang="en-GB" sz="2800" b="1" i="0" u="none" strike="noStrike" kern="1200" cap="none" spc="0" normalizeH="0" baseline="0" noProof="0" dirty="0" err="1">
                <a:ln>
                  <a:noFill/>
                </a:ln>
                <a:solidFill>
                  <a:prstClr val="black"/>
                </a:solidFill>
                <a:effectLst/>
                <a:uLnTx/>
                <a:uFillTx/>
                <a:latin typeface="Calibri" panose="020F0502020204030204"/>
                <a:ea typeface="+mn-ea"/>
                <a:cs typeface="+mn-cs"/>
              </a:rPr>
              <a:t>i</a:t>
            </a: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a:t>
            </a:r>
          </a:p>
          <a:p>
            <a:pPr marL="228600" marR="0" lvl="0" indent="-228600" algn="l" defTabSz="914400" rtl="0" eaLnBrk="1" fontAlgn="auto" latinLnBrk="0" hangingPunct="1">
              <a:lnSpc>
                <a:spcPct val="12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And </a:t>
            </a:r>
            <a:r>
              <a:rPr kumimoji="0" lang="en-GB" sz="2800" b="1" i="0" u="none" strike="noStrike" kern="1200" cap="none" spc="0" normalizeH="0" baseline="0" noProof="0" dirty="0">
                <a:ln>
                  <a:noFill/>
                </a:ln>
                <a:solidFill>
                  <a:prstClr val="black"/>
                </a:solidFill>
                <a:effectLst/>
                <a:uLnTx/>
                <a:uFillTx/>
                <a:latin typeface="Calibri" panose="020F0502020204030204"/>
                <a:ea typeface="+mn-ea"/>
                <a:cs typeface="+mn-cs"/>
              </a:rPr>
              <a:t>chooses a colour for each character: </a:t>
            </a:r>
            <a:r>
              <a:rPr kumimoji="0" lang="en-GB" sz="2800" b="0" i="0" u="none" strike="noStrike" kern="1200" cap="none" spc="0" normalizeH="0" baseline="0" noProof="0" dirty="0">
                <a:ln>
                  <a:noFill/>
                </a:ln>
                <a:solidFill>
                  <a:srgbClr val="4D2FFF"/>
                </a:solidFill>
                <a:effectLst/>
                <a:uLnTx/>
                <a:uFillTx/>
                <a:latin typeface="Calibri" panose="020F0502020204030204"/>
                <a:ea typeface="+mn-ea"/>
                <a:cs typeface="+mn-cs"/>
              </a:rPr>
              <a:t>$c = $</a:t>
            </a:r>
            <a:r>
              <a:rPr kumimoji="0" lang="en-GB" sz="2800" b="0" i="0" u="none" strike="noStrike" kern="1200" cap="none" spc="0" normalizeH="0" baseline="0" noProof="0" dirty="0" err="1">
                <a:ln>
                  <a:noFill/>
                </a:ln>
                <a:solidFill>
                  <a:srgbClr val="4D2FFF"/>
                </a:solidFill>
                <a:effectLst/>
                <a:uLnTx/>
                <a:uFillTx/>
                <a:latin typeface="Calibri" panose="020F0502020204030204"/>
                <a:ea typeface="+mn-ea"/>
                <a:cs typeface="+mn-cs"/>
              </a:rPr>
              <a:t>colors</a:t>
            </a:r>
            <a:r>
              <a:rPr kumimoji="0" lang="en-GB" sz="2800" b="0" i="0" u="none" strike="noStrike" kern="1200" cap="none" spc="0" normalizeH="0" baseline="0" noProof="0" dirty="0">
                <a:ln>
                  <a:noFill/>
                </a:ln>
                <a:solidFill>
                  <a:srgbClr val="4D2FFF"/>
                </a:solidFill>
                <a:effectLst/>
                <a:uLnTx/>
                <a:uFillTx/>
                <a:latin typeface="Calibri" panose="020F0502020204030204"/>
                <a:ea typeface="+mn-ea"/>
                <a:cs typeface="+mn-cs"/>
              </a:rPr>
              <a:t>[$</a:t>
            </a:r>
            <a:r>
              <a:rPr kumimoji="0" lang="en-GB" sz="2800" b="0" i="0" u="none" strike="noStrike" kern="1200" cap="none" spc="0" normalizeH="0" baseline="0" noProof="0" dirty="0" err="1">
                <a:ln>
                  <a:noFill/>
                </a:ln>
                <a:solidFill>
                  <a:srgbClr val="4D2FFF"/>
                </a:solidFill>
                <a:effectLst/>
                <a:uLnTx/>
                <a:uFillTx/>
                <a:latin typeface="Calibri" panose="020F0502020204030204"/>
                <a:ea typeface="+mn-ea"/>
                <a:cs typeface="+mn-cs"/>
              </a:rPr>
              <a:t>i</a:t>
            </a:r>
            <a:r>
              <a:rPr kumimoji="0" lang="en-GB" sz="2800" b="0" i="0" u="none" strike="noStrike" kern="1200" cap="none" spc="0" normalizeH="0" baseline="0" noProof="0" dirty="0">
                <a:ln>
                  <a:noFill/>
                </a:ln>
                <a:solidFill>
                  <a:srgbClr val="4D2FFF"/>
                </a:solidFill>
                <a:effectLst/>
                <a:uLnTx/>
                <a:uFillTx/>
                <a:latin typeface="Calibri" panose="020F0502020204030204"/>
                <a:ea typeface="+mn-ea"/>
                <a:cs typeface="+mn-cs"/>
              </a:rPr>
              <a:t> % $</a:t>
            </a:r>
            <a:r>
              <a:rPr kumimoji="0" lang="en-GB" sz="2800" b="0" i="0" u="none" strike="noStrike" kern="1200" cap="none" spc="0" normalizeH="0" baseline="0" noProof="0" dirty="0" err="1">
                <a:ln>
                  <a:noFill/>
                </a:ln>
                <a:solidFill>
                  <a:srgbClr val="4D2FFF"/>
                </a:solidFill>
                <a:effectLst/>
                <a:uLnTx/>
                <a:uFillTx/>
                <a:latin typeface="Calibri" panose="020F0502020204030204"/>
                <a:ea typeface="+mn-ea"/>
                <a:cs typeface="+mn-cs"/>
              </a:rPr>
              <a:t>colors.Count</a:t>
            </a:r>
            <a:r>
              <a:rPr kumimoji="0" lang="en-GB" sz="2800" b="0" i="0" u="none" strike="noStrike" kern="1200" cap="none" spc="0" normalizeH="0" baseline="0" noProof="0" dirty="0">
                <a:ln>
                  <a:noFill/>
                </a:ln>
                <a:solidFill>
                  <a:srgbClr val="4D2FFF"/>
                </a:solidFill>
                <a:effectLst/>
                <a:uLnTx/>
                <a:uFillTx/>
                <a:latin typeface="Calibri" panose="020F0502020204030204"/>
                <a:ea typeface="+mn-ea"/>
                <a:cs typeface="+mn-cs"/>
              </a:rPr>
              <a:t>]</a:t>
            </a:r>
          </a:p>
          <a:p>
            <a:pPr marL="228600" marR="0" lvl="0" indent="-228600" algn="l" defTabSz="914400" rtl="0" eaLnBrk="1" fontAlgn="auto" latinLnBrk="0" hangingPunct="1">
              <a:lnSpc>
                <a:spcPct val="12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 is the </a:t>
            </a:r>
            <a:r>
              <a:rPr kumimoji="0" lang="en-GB" sz="2800" b="1" i="0" u="none" strike="noStrike" kern="1200" cap="none" spc="0" normalizeH="0" baseline="0" noProof="0" dirty="0">
                <a:ln>
                  <a:noFill/>
                </a:ln>
                <a:solidFill>
                  <a:prstClr val="black"/>
                </a:solidFill>
                <a:effectLst/>
                <a:uLnTx/>
                <a:uFillTx/>
                <a:latin typeface="Calibri" panose="020F0502020204030204"/>
                <a:ea typeface="+mn-ea"/>
                <a:cs typeface="+mn-cs"/>
              </a:rPr>
              <a:t>modulo</a:t>
            </a: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 operator (“remainder after division”). It cycles the index through the colours array. For example, with 6 colours:</a:t>
            </a:r>
          </a:p>
          <a:p>
            <a:pPr marL="685800" marR="0" lvl="1" indent="-228600" algn="l" defTabSz="914400" rtl="0" eaLnBrk="1" fontAlgn="auto" latinLnBrk="0" hangingPunct="1">
              <a:lnSpc>
                <a:spcPct val="12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err="1">
                <a:ln>
                  <a:noFill/>
                </a:ln>
                <a:solidFill>
                  <a:prstClr val="black"/>
                </a:solidFill>
                <a:effectLst/>
                <a:uLnTx/>
                <a:uFillTx/>
                <a:latin typeface="Calibri" panose="020F0502020204030204"/>
                <a:ea typeface="+mn-ea"/>
                <a:cs typeface="+mn-cs"/>
              </a:rPr>
              <a:t>i</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 0 - colour index 0</a:t>
            </a:r>
          </a:p>
          <a:p>
            <a:pPr marL="685800" marR="0" lvl="1" indent="-228600" algn="l" defTabSz="914400" rtl="0" eaLnBrk="1" fontAlgn="auto" latinLnBrk="0" hangingPunct="1">
              <a:lnSpc>
                <a:spcPct val="12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err="1">
                <a:ln>
                  <a:noFill/>
                </a:ln>
                <a:solidFill>
                  <a:prstClr val="black"/>
                </a:solidFill>
                <a:effectLst/>
                <a:uLnTx/>
                <a:uFillTx/>
                <a:latin typeface="Calibri" panose="020F0502020204030204"/>
                <a:ea typeface="+mn-ea"/>
                <a:cs typeface="+mn-cs"/>
              </a:rPr>
              <a:t>i</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 1 - colour index 1</a:t>
            </a:r>
          </a:p>
          <a:p>
            <a:pPr marL="685800" marR="0" lvl="1" indent="-228600" algn="l" defTabSz="914400" rtl="0" eaLnBrk="1" fontAlgn="auto" latinLnBrk="0" hangingPunct="1">
              <a:lnSpc>
                <a:spcPct val="12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err="1">
                <a:ln>
                  <a:noFill/>
                </a:ln>
                <a:solidFill>
                  <a:prstClr val="black"/>
                </a:solidFill>
                <a:effectLst/>
                <a:uLnTx/>
                <a:uFillTx/>
                <a:latin typeface="Calibri" panose="020F0502020204030204"/>
                <a:ea typeface="+mn-ea"/>
                <a:cs typeface="+mn-cs"/>
              </a:rPr>
              <a:t>i</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 2 - colour index 2 etc.</a:t>
            </a:r>
          </a:p>
          <a:p>
            <a:pPr marL="228600" marR="0" lvl="0" indent="-228600" algn="l" defTabSz="914400" rtl="0" eaLnBrk="1" fontAlgn="auto" latinLnBrk="0" hangingPunct="1">
              <a:lnSpc>
                <a:spcPct val="12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This creates a </a:t>
            </a:r>
            <a:r>
              <a:rPr kumimoji="0" lang="en-GB" sz="2800" b="1" i="0" u="none" strike="noStrike" kern="1200" cap="none" spc="0" normalizeH="0" baseline="0" noProof="0" dirty="0">
                <a:ln>
                  <a:noFill/>
                </a:ln>
                <a:solidFill>
                  <a:prstClr val="black"/>
                </a:solidFill>
                <a:effectLst/>
                <a:uLnTx/>
                <a:uFillTx/>
                <a:latin typeface="Calibri" panose="020F0502020204030204"/>
                <a:ea typeface="+mn-ea"/>
                <a:cs typeface="+mn-cs"/>
              </a:rPr>
              <a:t>repeating rainbow pattern Then we print each character in its colour:</a:t>
            </a:r>
            <a:endPar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20000"/>
              </a:lnSpc>
              <a:spcBef>
                <a:spcPts val="0"/>
              </a:spcBef>
              <a:spcAft>
                <a:spcPts val="0"/>
              </a:spcAft>
              <a:buClrTx/>
              <a:buSzTx/>
              <a:buFont typeface="Arial" panose="020B0604020202020204" pitchFamily="34" charset="0"/>
              <a:buNone/>
              <a:tabLst/>
              <a:defRPr/>
            </a:pPr>
            <a:r>
              <a:rPr kumimoji="0" lang="en-GB" sz="2800" b="0" i="0" u="none" strike="noStrike" kern="1200" cap="none" spc="0" normalizeH="0" baseline="0" noProof="0" dirty="0">
                <a:ln>
                  <a:noFill/>
                </a:ln>
                <a:solidFill>
                  <a:srgbClr val="4D2FFF"/>
                </a:solidFill>
                <a:effectLst/>
                <a:uLnTx/>
                <a:uFillTx/>
                <a:latin typeface="Calibri" panose="020F0502020204030204"/>
                <a:ea typeface="+mn-ea"/>
                <a:cs typeface="+mn-cs"/>
              </a:rPr>
              <a:t>Write-Host $text[$</a:t>
            </a:r>
            <a:r>
              <a:rPr kumimoji="0" lang="en-GB" sz="2800" b="0" i="0" u="none" strike="noStrike" kern="1200" cap="none" spc="0" normalizeH="0" baseline="0" noProof="0" dirty="0" err="1">
                <a:ln>
                  <a:noFill/>
                </a:ln>
                <a:solidFill>
                  <a:srgbClr val="4D2FFF"/>
                </a:solidFill>
                <a:effectLst/>
                <a:uLnTx/>
                <a:uFillTx/>
                <a:latin typeface="Calibri" panose="020F0502020204030204"/>
                <a:ea typeface="+mn-ea"/>
                <a:cs typeface="+mn-cs"/>
              </a:rPr>
              <a:t>i</a:t>
            </a:r>
            <a:r>
              <a:rPr kumimoji="0" lang="en-GB" sz="2800" b="0" i="0" u="none" strike="noStrike" kern="1200" cap="none" spc="0" normalizeH="0" baseline="0" noProof="0" dirty="0">
                <a:ln>
                  <a:noFill/>
                </a:ln>
                <a:solidFill>
                  <a:srgbClr val="4D2FFF"/>
                </a:solidFill>
                <a:effectLst/>
                <a:uLnTx/>
                <a:uFillTx/>
                <a:latin typeface="Calibri" panose="020F0502020204030204"/>
                <a:ea typeface="+mn-ea"/>
                <a:cs typeface="+mn-cs"/>
              </a:rPr>
              <a:t>] -</a:t>
            </a:r>
            <a:r>
              <a:rPr kumimoji="0" lang="en-GB" sz="2800" b="0" i="0" u="none" strike="noStrike" kern="1200" cap="none" spc="0" normalizeH="0" baseline="0" noProof="0" dirty="0" err="1">
                <a:ln>
                  <a:noFill/>
                </a:ln>
                <a:solidFill>
                  <a:srgbClr val="4D2FFF"/>
                </a:solidFill>
                <a:effectLst/>
                <a:uLnTx/>
                <a:uFillTx/>
                <a:latin typeface="Calibri" panose="020F0502020204030204"/>
                <a:ea typeface="+mn-ea"/>
                <a:cs typeface="+mn-cs"/>
              </a:rPr>
              <a:t>NoNewline</a:t>
            </a:r>
            <a:r>
              <a:rPr kumimoji="0" lang="en-GB" sz="2800" b="0" i="0" u="none" strike="noStrike" kern="1200" cap="none" spc="0" normalizeH="0" baseline="0" noProof="0" dirty="0">
                <a:ln>
                  <a:noFill/>
                </a:ln>
                <a:solidFill>
                  <a:srgbClr val="4D2FFF"/>
                </a:solidFill>
                <a:effectLst/>
                <a:uLnTx/>
                <a:uFillTx/>
                <a:latin typeface="Calibri" panose="020F0502020204030204"/>
                <a:ea typeface="+mn-ea"/>
                <a:cs typeface="+mn-cs"/>
              </a:rPr>
              <a:t> -</a:t>
            </a:r>
            <a:r>
              <a:rPr kumimoji="0" lang="en-GB" sz="2800" b="0" i="0" u="none" strike="noStrike" kern="1200" cap="none" spc="0" normalizeH="0" baseline="0" noProof="0" dirty="0" err="1">
                <a:ln>
                  <a:noFill/>
                </a:ln>
                <a:solidFill>
                  <a:srgbClr val="4D2FFF"/>
                </a:solidFill>
                <a:effectLst/>
                <a:uLnTx/>
                <a:uFillTx/>
                <a:latin typeface="Calibri" panose="020F0502020204030204"/>
                <a:ea typeface="+mn-ea"/>
                <a:cs typeface="+mn-cs"/>
              </a:rPr>
              <a:t>ForegroundColor</a:t>
            </a:r>
            <a:r>
              <a:rPr kumimoji="0" lang="en-GB" sz="2800" b="0" i="0" u="none" strike="noStrike" kern="1200" cap="none" spc="0" normalizeH="0" baseline="0" noProof="0" dirty="0">
                <a:ln>
                  <a:noFill/>
                </a:ln>
                <a:solidFill>
                  <a:srgbClr val="4D2FFF"/>
                </a:solidFill>
                <a:effectLst/>
                <a:uLnTx/>
                <a:uFillTx/>
                <a:latin typeface="Calibri" panose="020F0502020204030204"/>
                <a:ea typeface="+mn-ea"/>
                <a:cs typeface="+mn-cs"/>
              </a:rPr>
              <a:t> $c</a:t>
            </a:r>
          </a:p>
          <a:p>
            <a:pPr marL="228600" marR="0" lvl="0" indent="-228600" algn="l" defTabSz="914400" rtl="0" eaLnBrk="1" fontAlgn="auto" latinLnBrk="0" hangingPunct="1">
              <a:lnSpc>
                <a:spcPct val="12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Prints </a:t>
            </a:r>
            <a:r>
              <a:rPr kumimoji="0" lang="en-GB" sz="2800" b="1" i="0" u="none" strike="noStrike" kern="1200" cap="none" spc="0" normalizeH="0" baseline="0" noProof="0" dirty="0">
                <a:ln>
                  <a:noFill/>
                </a:ln>
                <a:solidFill>
                  <a:prstClr val="black"/>
                </a:solidFill>
                <a:effectLst/>
                <a:uLnTx/>
                <a:uFillTx/>
                <a:latin typeface="Calibri" panose="020F0502020204030204"/>
                <a:ea typeface="+mn-ea"/>
                <a:cs typeface="+mn-cs"/>
              </a:rPr>
              <a:t>one character at a time. </a:t>
            </a: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In the selected colour. -</a:t>
            </a:r>
            <a:r>
              <a:rPr kumimoji="0" lang="en-GB" sz="2800" b="0" i="0" u="none" strike="noStrike" kern="1200" cap="none" spc="0" normalizeH="0" baseline="0" noProof="0" dirty="0" err="1">
                <a:ln>
                  <a:noFill/>
                </a:ln>
                <a:solidFill>
                  <a:prstClr val="black"/>
                </a:solidFill>
                <a:effectLst/>
                <a:uLnTx/>
                <a:uFillTx/>
                <a:latin typeface="Calibri" panose="020F0502020204030204"/>
                <a:ea typeface="+mn-ea"/>
                <a:cs typeface="+mn-cs"/>
              </a:rPr>
              <a:t>NoNewline</a:t>
            </a: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 keeps printing on the same line</a:t>
            </a:r>
          </a:p>
          <a:p>
            <a:pPr marL="228600" marR="0" lvl="0" indent="-228600" algn="l" defTabSz="914400" rtl="0" eaLnBrk="1" fontAlgn="auto" latinLnBrk="0" hangingPunct="1">
              <a:lnSpc>
                <a:spcPct val="120000"/>
              </a:lnSpc>
              <a:spcBef>
                <a:spcPts val="0"/>
              </a:spcBef>
              <a:spcAft>
                <a:spcPts val="0"/>
              </a:spcAft>
              <a:buClrTx/>
              <a:buSzTx/>
              <a:buFont typeface="Arial" panose="020B0604020202020204" pitchFamily="34" charset="0"/>
              <a:buChar char="•"/>
              <a:tabLst/>
              <a:defRPr/>
            </a:pPr>
            <a:r>
              <a:rPr kumimoji="0" lang="en-GB" sz="2800" b="1" i="0" u="none" strike="noStrike" kern="1200" cap="none" spc="0" normalizeH="0" baseline="0" noProof="0" dirty="0">
                <a:ln>
                  <a:noFill/>
                </a:ln>
                <a:solidFill>
                  <a:prstClr val="black"/>
                </a:solidFill>
                <a:effectLst/>
                <a:uLnTx/>
                <a:uFillTx/>
                <a:latin typeface="Calibri" panose="020F0502020204030204"/>
                <a:ea typeface="+mn-ea"/>
                <a:cs typeface="+mn-cs"/>
              </a:rPr>
              <a:t>Print a final newline: </a:t>
            </a:r>
            <a:r>
              <a:rPr kumimoji="0" lang="en-GB" sz="2800" b="0" i="0" u="none" strike="noStrike" kern="1200" cap="none" spc="0" normalizeH="0" baseline="0" noProof="0" dirty="0">
                <a:ln>
                  <a:noFill/>
                </a:ln>
                <a:solidFill>
                  <a:srgbClr val="4D2FFF"/>
                </a:solidFill>
                <a:effectLst/>
                <a:uLnTx/>
                <a:uFillTx/>
                <a:latin typeface="Calibri" panose="020F0502020204030204"/>
                <a:ea typeface="+mn-ea"/>
                <a:cs typeface="+mn-cs"/>
              </a:rPr>
              <a:t>Write-Host</a:t>
            </a:r>
          </a:p>
          <a:p>
            <a:pPr marL="228600" marR="0" lvl="0" indent="-228600" algn="l" defTabSz="914400" rtl="0" eaLnBrk="1" fontAlgn="auto" latinLnBrk="0" hangingPunct="1">
              <a:lnSpc>
                <a:spcPct val="12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Simply moves the cursor to the next line when done.</a:t>
            </a:r>
          </a:p>
          <a:p>
            <a:pPr marL="0" marR="0" lvl="0" indent="0" algn="l" defTabSz="914400" rtl="0" eaLnBrk="1" fontAlgn="auto" latinLnBrk="0" hangingPunct="1">
              <a:lnSpc>
                <a:spcPct val="120000"/>
              </a:lnSpc>
              <a:spcBef>
                <a:spcPts val="0"/>
              </a:spcBef>
              <a:spcAft>
                <a:spcPts val="0"/>
              </a:spcAft>
              <a:buClrTx/>
              <a:buSzTx/>
              <a:buFont typeface="Arial" panose="020B0604020202020204" pitchFamily="34" charset="0"/>
              <a:buNone/>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Altogether, an example of string indexing and modular arithmetic in PowerShell.</a:t>
            </a:r>
          </a:p>
          <a:p>
            <a:pPr marL="228600" marR="0" lvl="0" indent="-228600" algn="l" defTabSz="914400" rtl="0" eaLnBrk="1" fontAlgn="auto" latinLnBrk="0" hangingPunct="1">
              <a:lnSpc>
                <a:spcPct val="120000"/>
              </a:lnSpc>
              <a:spcBef>
                <a:spcPts val="0"/>
              </a:spcBef>
              <a:spcAft>
                <a:spcPts val="0"/>
              </a:spcAft>
              <a:buClrTx/>
              <a:buSzTx/>
              <a:buFont typeface="Arial" panose="020B0604020202020204" pitchFamily="34" charset="0"/>
              <a:buChar char="•"/>
              <a:tabLst/>
              <a:defRPr/>
            </a:pPr>
            <a:endPar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228600" marR="0" lvl="0" indent="-228600" algn="l" defTabSz="914400" rtl="0" eaLnBrk="1" fontAlgn="auto" latinLnBrk="0" hangingPunct="1">
              <a:lnSpc>
                <a:spcPct val="12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 name="Title 1">
            <a:extLst>
              <a:ext uri="{FF2B5EF4-FFF2-40B4-BE49-F238E27FC236}">
                <a16:creationId xmlns:a16="http://schemas.microsoft.com/office/drawing/2014/main" id="{38800A03-723D-D323-709D-0F94DDD340CC}"/>
              </a:ext>
            </a:extLst>
          </p:cNvPr>
          <p:cNvSpPr txBox="1">
            <a:spLocks/>
          </p:cNvSpPr>
          <p:nvPr/>
        </p:nvSpPr>
        <p:spPr>
          <a:xfrm>
            <a:off x="0" y="0"/>
            <a:ext cx="12192000" cy="1033669"/>
          </a:xfrm>
          <a:prstGeom prst="rect">
            <a:avLst/>
          </a:prstGeom>
          <a:solidFill>
            <a:srgbClr val="002060"/>
          </a:solidFill>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GB" sz="6600" b="1" i="0" u="none" strike="noStrike" kern="1200" cap="none" spc="0" normalizeH="0" baseline="0" noProof="0" dirty="0">
                <a:ln>
                  <a:noFill/>
                </a:ln>
                <a:solidFill>
                  <a:prstClr val="white"/>
                </a:solidFill>
                <a:effectLst/>
                <a:uLnTx/>
                <a:uFillTx/>
                <a:latin typeface="Calibri Light" panose="020F0302020204030204"/>
                <a:ea typeface="+mj-ea"/>
                <a:cs typeface="+mj-cs"/>
              </a:rPr>
              <a:t>Bg. </a:t>
            </a:r>
            <a:r>
              <a:rPr kumimoji="0" lang="en-GB" sz="5400" b="1" i="0" u="none" strike="noStrike" kern="1200" cap="none" spc="0" normalizeH="0" baseline="0" noProof="0" dirty="0">
                <a:ln>
                  <a:noFill/>
                </a:ln>
                <a:solidFill>
                  <a:prstClr val="white"/>
                </a:solidFill>
                <a:effectLst/>
                <a:uLnTx/>
                <a:uFillTx/>
                <a:latin typeface="Calibri Light" panose="020F0302020204030204"/>
                <a:ea typeface="+mj-ea"/>
                <a:cs typeface="+mj-cs"/>
              </a:rPr>
              <a:t>Rainbow Typing</a:t>
            </a:r>
            <a:endParaRPr kumimoji="0" lang="en-GB" sz="4400" b="1" i="0" u="none" strike="noStrike" kern="1200" cap="none" spc="0" normalizeH="0" baseline="0" noProof="0" dirty="0">
              <a:ln>
                <a:noFill/>
              </a:ln>
              <a:solidFill>
                <a:prstClr val="white"/>
              </a:solidFill>
              <a:effectLst/>
              <a:uLnTx/>
              <a:uFillTx/>
              <a:latin typeface="Calibri Light" panose="020F0302020204030204"/>
              <a:ea typeface="+mj-ea"/>
              <a:cs typeface="+mj-cs"/>
            </a:endParaRPr>
          </a:p>
        </p:txBody>
      </p:sp>
      <p:pic>
        <p:nvPicPr>
          <p:cNvPr id="4" name="Graphic 3" descr="Bunny face outline">
            <a:extLst>
              <a:ext uri="{FF2B5EF4-FFF2-40B4-BE49-F238E27FC236}">
                <a16:creationId xmlns:a16="http://schemas.microsoft.com/office/drawing/2014/main" id="{5B0E0DB5-76C0-71C4-3F3B-4B1ABC418C0B}"/>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0419391" y="0"/>
            <a:ext cx="2056460" cy="2056460"/>
          </a:xfrm>
          <a:prstGeom prst="rect">
            <a:avLst/>
          </a:prstGeom>
        </p:spPr>
      </p:pic>
    </p:spTree>
    <p:extLst>
      <p:ext uri="{BB962C8B-B14F-4D97-AF65-F5344CB8AC3E}">
        <p14:creationId xmlns:p14="http://schemas.microsoft.com/office/powerpoint/2010/main" val="1134707508"/>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0D08A29-C7EE-C787-D1AC-05A04D74E1B5}"/>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4B33978-68A7-EC07-D552-CD45B2BCF5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096D677E-07DC-99F7-77C3-62D68AF084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3EAFA53-488A-7320-D753-EB190F2472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78BB1DF5-BF62-6B29-DA74-F9C3F070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E78BA3D1-892E-E845-15C1-9EB2A065E3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3EA4565-6C03-9896-8FF6-852FE5B59537}"/>
              </a:ext>
            </a:extLst>
          </p:cNvPr>
          <p:cNvSpPr>
            <a:spLocks noGrp="1"/>
          </p:cNvSpPr>
          <p:nvPr>
            <p:ph type="title"/>
          </p:nvPr>
        </p:nvSpPr>
        <p:spPr>
          <a:xfrm>
            <a:off x="100013" y="277140"/>
            <a:ext cx="10121524" cy="1033669"/>
          </a:xfrm>
        </p:spPr>
        <p:txBody>
          <a:bodyPr>
            <a:normAutofit fontScale="90000"/>
          </a:bodyPr>
          <a:lstStyle/>
          <a:p>
            <a:r>
              <a:rPr lang="en-GB" sz="6000" b="1" dirty="0">
                <a:solidFill>
                  <a:srgbClr val="012456"/>
                </a:solidFill>
                <a:highlight>
                  <a:srgbClr val="FFFF00"/>
                </a:highlight>
              </a:rPr>
              <a:t>Show:</a:t>
            </a:r>
            <a:r>
              <a:rPr lang="en-GB" sz="6000" dirty="0"/>
              <a:t> </a:t>
            </a:r>
            <a:r>
              <a:rPr lang="en-GB" sz="6000" b="1" dirty="0">
                <a:solidFill>
                  <a:schemeClr val="bg1"/>
                </a:solidFill>
              </a:rPr>
              <a:t>PS Egg: Self-destruct in 3, 2, 1</a:t>
            </a:r>
            <a:endParaRPr lang="en-GB" b="1" dirty="0">
              <a:solidFill>
                <a:schemeClr val="bg1"/>
              </a:solidFill>
            </a:endParaRPr>
          </a:p>
        </p:txBody>
      </p:sp>
      <p:sp>
        <p:nvSpPr>
          <p:cNvPr id="9" name="Content Placeholder 2">
            <a:extLst>
              <a:ext uri="{FF2B5EF4-FFF2-40B4-BE49-F238E27FC236}">
                <a16:creationId xmlns:a16="http://schemas.microsoft.com/office/drawing/2014/main" id="{D8BF76F6-FB93-D9AA-AA5F-887762CC5825}"/>
              </a:ext>
            </a:extLst>
          </p:cNvPr>
          <p:cNvSpPr>
            <a:spLocks noGrp="1"/>
          </p:cNvSpPr>
          <p:nvPr>
            <p:ph idx="1"/>
          </p:nvPr>
        </p:nvSpPr>
        <p:spPr>
          <a:xfrm>
            <a:off x="150344" y="1597432"/>
            <a:ext cx="9879481" cy="4351338"/>
          </a:xfrm>
        </p:spPr>
        <p:txBody>
          <a:bodyPr>
            <a:normAutofit/>
          </a:bodyPr>
          <a:lstStyle/>
          <a:p>
            <a:r>
              <a:rPr lang="en-US" sz="2400" dirty="0"/>
              <a:t>This script </a:t>
            </a:r>
            <a:r>
              <a:rPr lang="en-GB" sz="2400" dirty="0"/>
              <a:t>uses Windows ’built‑in speech synthesis’ to do a dramatic countdown. </a:t>
            </a:r>
            <a:r>
              <a:rPr lang="en-GB" sz="2400" b="1" dirty="0">
                <a:highlight>
                  <a:srgbClr val="FFFF00"/>
                </a:highlight>
              </a:rPr>
              <a:t>AUDIO OUTPUT REQURED.</a:t>
            </a:r>
          </a:p>
          <a:p>
            <a:r>
              <a:rPr lang="en-GB" sz="2400" dirty="0"/>
              <a:t>It uses Windows text‑to‑speech engine to perform a countdown (“Self destruct in 3…2…1”), waits one second between each number, and then says a final humorous message (Just kidding…).</a:t>
            </a:r>
          </a:p>
          <a:p>
            <a:endParaRPr lang="en-US" sz="2000" dirty="0"/>
          </a:p>
        </p:txBody>
      </p:sp>
      <p:pic>
        <p:nvPicPr>
          <p:cNvPr id="4" name="Graphic 3" descr="Bunny face outline">
            <a:extLst>
              <a:ext uri="{FF2B5EF4-FFF2-40B4-BE49-F238E27FC236}">
                <a16:creationId xmlns:a16="http://schemas.microsoft.com/office/drawing/2014/main" id="{FBB2EE03-08BD-CA7D-8F4D-B38BE3F1ACE4}"/>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9532551" y="346320"/>
            <a:ext cx="3018782" cy="3018782"/>
          </a:xfrm>
          <a:prstGeom prst="rect">
            <a:avLst/>
          </a:prstGeom>
        </p:spPr>
      </p:pic>
      <p:pic>
        <p:nvPicPr>
          <p:cNvPr id="21" name="Picture 20">
            <a:extLst>
              <a:ext uri="{FF2B5EF4-FFF2-40B4-BE49-F238E27FC236}">
                <a16:creationId xmlns:a16="http://schemas.microsoft.com/office/drawing/2014/main" id="{41CD4991-E5E2-AD75-F34F-C66C0453ADAF}"/>
              </a:ext>
            </a:extLst>
          </p:cNvPr>
          <p:cNvPicPr>
            <a:picLocks noChangeAspect="1"/>
          </p:cNvPicPr>
          <p:nvPr/>
        </p:nvPicPr>
        <p:blipFill>
          <a:blip r:embed="rId4"/>
          <a:stretch>
            <a:fillRect/>
          </a:stretch>
        </p:blipFill>
        <p:spPr>
          <a:xfrm>
            <a:off x="0" y="3429000"/>
            <a:ext cx="12192000" cy="2330625"/>
          </a:xfrm>
          <a:prstGeom prst="rect">
            <a:avLst/>
          </a:prstGeom>
        </p:spPr>
      </p:pic>
      <p:sp>
        <p:nvSpPr>
          <p:cNvPr id="23" name="TextBox 22">
            <a:extLst>
              <a:ext uri="{FF2B5EF4-FFF2-40B4-BE49-F238E27FC236}">
                <a16:creationId xmlns:a16="http://schemas.microsoft.com/office/drawing/2014/main" id="{7A142EEF-5227-65B1-94A6-F9EA780F235A}"/>
              </a:ext>
            </a:extLst>
          </p:cNvPr>
          <p:cNvSpPr txBox="1"/>
          <p:nvPr/>
        </p:nvSpPr>
        <p:spPr>
          <a:xfrm>
            <a:off x="-3" y="6466218"/>
            <a:ext cx="7274123"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Ref: 1. </a:t>
            </a:r>
            <a:r>
              <a:rPr kumimoji="0" lang="en-GB" sz="1800" b="0" i="0" u="sng" strike="noStrike" kern="1200" cap="none" spc="0" normalizeH="0" baseline="0" noProof="0" dirty="0">
                <a:ln>
                  <a:noFill/>
                </a:ln>
                <a:solidFill>
                  <a:prstClr val="black"/>
                </a:solidFill>
                <a:effectLst/>
                <a:uLnTx/>
                <a:uFillTx/>
                <a:latin typeface="Calibri" panose="020F0502020204030204"/>
                <a:ea typeface="+mn-ea"/>
                <a:cs typeface="+mn-cs"/>
                <a:hlinkClick r:id="rId5"/>
              </a:rPr>
              <a:t>[</a:t>
            </a:r>
            <a:r>
              <a:rPr kumimoji="0" lang="en-GB" sz="1800" b="0" i="0" u="sng" strike="noStrike" kern="1200" cap="none" spc="0" normalizeH="0" baseline="0" noProof="0" dirty="0" err="1">
                <a:ln>
                  <a:noFill/>
                </a:ln>
                <a:solidFill>
                  <a:prstClr val="black"/>
                </a:solidFill>
                <a:effectLst/>
                <a:uLnTx/>
                <a:uFillTx/>
                <a:latin typeface="Calibri" panose="020F0502020204030204"/>
                <a:ea typeface="+mn-ea"/>
                <a:cs typeface="+mn-cs"/>
                <a:hlinkClick r:id="rId5"/>
              </a:rPr>
              <a:t>valerasnar</a:t>
            </a:r>
            <a:r>
              <a:rPr kumimoji="0" lang="en-GB" sz="1800" b="0" i="0" u="sng" strike="noStrike" kern="1200" cap="none" spc="0" normalizeH="0" baseline="0" noProof="0" dirty="0">
                <a:ln>
                  <a:noFill/>
                </a:ln>
                <a:solidFill>
                  <a:prstClr val="black"/>
                </a:solidFill>
                <a:effectLst/>
                <a:uLnTx/>
                <a:uFillTx/>
                <a:latin typeface="Calibri" panose="020F0502020204030204"/>
                <a:ea typeface="+mn-ea"/>
                <a:cs typeface="+mn-cs"/>
                <a:hlinkClick r:id="rId5"/>
              </a:rPr>
              <a:t>....github.io]</a:t>
            </a:r>
            <a:r>
              <a:rPr kumimoji="0" lang="en-GB" sz="1800" b="0" i="0" u="sng"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2.  </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6"/>
              </a:rPr>
              <a:t>SpeechSynthesizer Class | Microsoft Learn</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49441241"/>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06DD26D-7695-411F-6AC5-78E2B4898BB9}"/>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1D181C8-33A0-A172-314B-CC6C72A614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EC0EA1B6-84CB-A06B-3FA3-6D4C1EFDDB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83CECFD8-FD70-1AA3-9943-ADAAEC7D64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7D769AFD-18B8-2C47-D2C3-ED7716BECC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FC19F160-3221-D688-B9A1-C4C22187F9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60C464D-E5C9-3010-B039-BF06DEE27F51}"/>
              </a:ext>
            </a:extLst>
          </p:cNvPr>
          <p:cNvSpPr>
            <a:spLocks noGrp="1"/>
          </p:cNvSpPr>
          <p:nvPr>
            <p:ph type="title"/>
          </p:nvPr>
        </p:nvSpPr>
        <p:spPr>
          <a:xfrm>
            <a:off x="386932" y="277140"/>
            <a:ext cx="9895951" cy="1033669"/>
          </a:xfrm>
        </p:spPr>
        <p:txBody>
          <a:bodyPr>
            <a:normAutofit fontScale="90000"/>
          </a:bodyPr>
          <a:lstStyle/>
          <a:p>
            <a:r>
              <a:rPr lang="en-GB" sz="8000" b="1" dirty="0">
                <a:solidFill>
                  <a:schemeClr val="bg1"/>
                </a:solidFill>
              </a:rPr>
              <a:t>Bg. </a:t>
            </a:r>
            <a:r>
              <a:rPr lang="en-GB" sz="6000" b="1" dirty="0">
                <a:solidFill>
                  <a:schemeClr val="bg1"/>
                </a:solidFill>
              </a:rPr>
              <a:t>PS Egg: Self-destruct in 3, 2, 1</a:t>
            </a:r>
            <a:endParaRPr lang="en-GB" b="1" dirty="0">
              <a:solidFill>
                <a:schemeClr val="bg1"/>
              </a:solidFill>
            </a:endParaRPr>
          </a:p>
        </p:txBody>
      </p:sp>
      <p:sp>
        <p:nvSpPr>
          <p:cNvPr id="9" name="Content Placeholder 2">
            <a:extLst>
              <a:ext uri="{FF2B5EF4-FFF2-40B4-BE49-F238E27FC236}">
                <a16:creationId xmlns:a16="http://schemas.microsoft.com/office/drawing/2014/main" id="{C9A55EF2-2F92-75B7-12EC-86352516A3B1}"/>
              </a:ext>
            </a:extLst>
          </p:cNvPr>
          <p:cNvSpPr>
            <a:spLocks noGrp="1"/>
          </p:cNvSpPr>
          <p:nvPr>
            <p:ph idx="1"/>
          </p:nvPr>
        </p:nvSpPr>
        <p:spPr>
          <a:xfrm>
            <a:off x="186063" y="1712686"/>
            <a:ext cx="9508006" cy="4868173"/>
          </a:xfrm>
        </p:spPr>
        <p:txBody>
          <a:bodyPr>
            <a:normAutofit lnSpcReduction="10000"/>
          </a:bodyPr>
          <a:lstStyle/>
          <a:p>
            <a:r>
              <a:rPr lang="en-GB" b="1" dirty="0"/>
              <a:t>Load the .NET Speech Assembly: ‘Add-Type -</a:t>
            </a:r>
            <a:r>
              <a:rPr lang="en-GB" b="1" dirty="0" err="1"/>
              <a:t>AssemblyName</a:t>
            </a:r>
            <a:r>
              <a:rPr lang="en-GB" b="1" dirty="0"/>
              <a:t> </a:t>
            </a:r>
            <a:r>
              <a:rPr lang="en-GB" b="1" dirty="0" err="1"/>
              <a:t>System.Speech</a:t>
            </a:r>
            <a:r>
              <a:rPr lang="en-GB" b="1" dirty="0"/>
              <a:t>’</a:t>
            </a:r>
            <a:r>
              <a:rPr lang="en-GB" dirty="0"/>
              <a:t> loads the .NET </a:t>
            </a:r>
            <a:r>
              <a:rPr lang="en-GB" dirty="0" err="1"/>
              <a:t>System.Speech</a:t>
            </a:r>
            <a:r>
              <a:rPr lang="en-GB" dirty="0"/>
              <a:t> library so PowerShell can use text‑to‑speech features.</a:t>
            </a:r>
          </a:p>
          <a:p>
            <a:r>
              <a:rPr lang="en-GB" dirty="0"/>
              <a:t>Next the script creates a new speech synthesizer object. Sets the </a:t>
            </a:r>
            <a:r>
              <a:rPr lang="en-GB" b="1" dirty="0"/>
              <a:t>speech rate</a:t>
            </a:r>
            <a:r>
              <a:rPr lang="en-GB" dirty="0"/>
              <a:t> a little slower (-1) and sets the </a:t>
            </a:r>
            <a:r>
              <a:rPr lang="en-GB" b="1" dirty="0"/>
              <a:t>volume</a:t>
            </a:r>
            <a:r>
              <a:rPr lang="en-GB" dirty="0"/>
              <a:t> to 100% (maximum).</a:t>
            </a:r>
          </a:p>
          <a:p>
            <a:r>
              <a:rPr lang="en-GB" b="1" dirty="0"/>
              <a:t>Speak the countdown: </a:t>
            </a:r>
            <a:r>
              <a:rPr lang="en-GB" dirty="0"/>
              <a:t>For each number (3..1: </a:t>
            </a:r>
            <a:r>
              <a:rPr lang="en-GB" b="1" dirty="0"/>
              <a:t>3, 2, 1</a:t>
            </a:r>
            <a:r>
              <a:rPr lang="en-GB" dirty="0"/>
              <a:t>) the script speaks: </a:t>
            </a:r>
            <a:r>
              <a:rPr lang="en-GB" b="1" dirty="0"/>
              <a:t>"Self destruct in " and w</a:t>
            </a:r>
            <a:r>
              <a:rPr lang="en-GB" dirty="0"/>
              <a:t>aits </a:t>
            </a:r>
            <a:r>
              <a:rPr lang="en-GB" b="1" dirty="0"/>
              <a:t>1 second</a:t>
            </a:r>
            <a:r>
              <a:rPr lang="en-GB" dirty="0"/>
              <a:t> with ‘Start-Sleep’’.</a:t>
            </a:r>
          </a:p>
          <a:p>
            <a:r>
              <a:rPr lang="en-GB" dirty="0"/>
              <a:t>Once the countdown ends, it delivers the humorous message: $</a:t>
            </a:r>
            <a:r>
              <a:rPr lang="en-GB" dirty="0" err="1"/>
              <a:t>say.Speak</a:t>
            </a:r>
            <a:r>
              <a:rPr lang="en-GB" dirty="0"/>
              <a:t>("Just kidding. This was a test of your sense of </a:t>
            </a:r>
            <a:r>
              <a:rPr lang="en-GB" dirty="0" err="1"/>
              <a:t>humor</a:t>
            </a:r>
            <a:r>
              <a:rPr lang="en-GB" dirty="0"/>
              <a:t>.")</a:t>
            </a:r>
          </a:p>
          <a:p>
            <a:endParaRPr lang="en-US" sz="2000" dirty="0"/>
          </a:p>
        </p:txBody>
      </p:sp>
      <p:pic>
        <p:nvPicPr>
          <p:cNvPr id="4" name="Graphic 3" descr="Bunny face outline">
            <a:extLst>
              <a:ext uri="{FF2B5EF4-FFF2-40B4-BE49-F238E27FC236}">
                <a16:creationId xmlns:a16="http://schemas.microsoft.com/office/drawing/2014/main" id="{38A14CCF-82CB-9094-70E7-2E1B9DB586AF}"/>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8987155" y="1597432"/>
            <a:ext cx="3018782" cy="3018782"/>
          </a:xfrm>
          <a:prstGeom prst="rect">
            <a:avLst/>
          </a:prstGeom>
        </p:spPr>
      </p:pic>
    </p:spTree>
    <p:extLst>
      <p:ext uri="{BB962C8B-B14F-4D97-AF65-F5344CB8AC3E}">
        <p14:creationId xmlns:p14="http://schemas.microsoft.com/office/powerpoint/2010/main" val="4128248853"/>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730D0E4-985C-E054-84EE-12EA82207CDC}"/>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8DCA1E9-22AC-2513-6CCA-9BD1078F8A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827324F9-9BA5-4A5B-107B-4A08E54FCD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EEE2FD51-BF6A-ED53-60BD-656728B63E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CFD0EA54-F792-C34A-F1B5-F872873F95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D87C523B-E1F0-6C07-E172-131BAD9CF1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9C86E48-308F-1C9D-E2A8-6C6F8E9003E9}"/>
              </a:ext>
            </a:extLst>
          </p:cNvPr>
          <p:cNvSpPr>
            <a:spLocks noGrp="1"/>
          </p:cNvSpPr>
          <p:nvPr>
            <p:ph type="title"/>
          </p:nvPr>
        </p:nvSpPr>
        <p:spPr>
          <a:xfrm>
            <a:off x="386932" y="277140"/>
            <a:ext cx="9895951" cy="1033669"/>
          </a:xfrm>
        </p:spPr>
        <p:txBody>
          <a:bodyPr>
            <a:normAutofit fontScale="90000"/>
          </a:bodyPr>
          <a:lstStyle/>
          <a:p>
            <a:r>
              <a:rPr lang="en-GB" sz="6000" b="1" dirty="0">
                <a:solidFill>
                  <a:srgbClr val="012456"/>
                </a:solidFill>
                <a:highlight>
                  <a:srgbClr val="FFFF00"/>
                </a:highlight>
              </a:rPr>
              <a:t>Show:</a:t>
            </a:r>
            <a:r>
              <a:rPr lang="en-GB" sz="6000" dirty="0"/>
              <a:t> </a:t>
            </a:r>
            <a:r>
              <a:rPr lang="en-GB" sz="6000" b="1" dirty="0">
                <a:solidFill>
                  <a:schemeClr val="bg1"/>
                </a:solidFill>
              </a:rPr>
              <a:t>PS Egg: The Imperial March</a:t>
            </a:r>
            <a:endParaRPr lang="en-GB" b="1" dirty="0">
              <a:solidFill>
                <a:schemeClr val="bg1"/>
              </a:solidFill>
            </a:endParaRPr>
          </a:p>
        </p:txBody>
      </p:sp>
      <p:sp>
        <p:nvSpPr>
          <p:cNvPr id="9" name="Content Placeholder 2">
            <a:extLst>
              <a:ext uri="{FF2B5EF4-FFF2-40B4-BE49-F238E27FC236}">
                <a16:creationId xmlns:a16="http://schemas.microsoft.com/office/drawing/2014/main" id="{179609D4-7CCD-1DCD-FE8B-BD64FBC77C1D}"/>
              </a:ext>
            </a:extLst>
          </p:cNvPr>
          <p:cNvSpPr>
            <a:spLocks noGrp="1"/>
          </p:cNvSpPr>
          <p:nvPr>
            <p:ph idx="1"/>
          </p:nvPr>
        </p:nvSpPr>
        <p:spPr>
          <a:xfrm>
            <a:off x="186063" y="1712687"/>
            <a:ext cx="11501352" cy="4351338"/>
          </a:xfrm>
        </p:spPr>
        <p:txBody>
          <a:bodyPr>
            <a:normAutofit/>
          </a:bodyPr>
          <a:lstStyle/>
          <a:p>
            <a:r>
              <a:rPr lang="en-GB" dirty="0"/>
              <a:t>First the script creates a function called </a:t>
            </a:r>
            <a:r>
              <a:rPr lang="en-GB" b="1" dirty="0" err="1"/>
              <a:t>BeepNote</a:t>
            </a:r>
            <a:r>
              <a:rPr lang="en-GB" dirty="0"/>
              <a:t> that uses the .NET </a:t>
            </a:r>
            <a:r>
              <a:rPr lang="en-GB" b="1" dirty="0" err="1"/>
              <a:t>Console.Beep</a:t>
            </a:r>
            <a:r>
              <a:rPr lang="en-GB" b="1" dirty="0"/>
              <a:t>() </a:t>
            </a:r>
            <a:r>
              <a:rPr lang="en-GB" dirty="0"/>
              <a:t>method to play a tone. </a:t>
            </a:r>
            <a:r>
              <a:rPr lang="en-GB" b="1" dirty="0">
                <a:highlight>
                  <a:srgbClr val="FFFF00"/>
                </a:highlight>
              </a:rPr>
              <a:t>AUDIO OUTPUT REQURED.</a:t>
            </a:r>
            <a:endParaRPr lang="en-GB" dirty="0"/>
          </a:p>
          <a:p>
            <a:pPr marL="0" indent="0" algn="ctr">
              <a:buNone/>
            </a:pPr>
            <a:r>
              <a:rPr lang="en-GB" dirty="0">
                <a:solidFill>
                  <a:srgbClr val="4D2FFF"/>
                </a:solidFill>
              </a:rPr>
              <a:t>function </a:t>
            </a:r>
            <a:r>
              <a:rPr lang="en-GB" dirty="0" err="1">
                <a:solidFill>
                  <a:srgbClr val="4D2FFF"/>
                </a:solidFill>
              </a:rPr>
              <a:t>BeepNote</a:t>
            </a:r>
            <a:r>
              <a:rPr lang="en-GB" dirty="0">
                <a:solidFill>
                  <a:srgbClr val="4D2FFF"/>
                </a:solidFill>
              </a:rPr>
              <a:t>($</a:t>
            </a:r>
            <a:r>
              <a:rPr lang="en-GB" dirty="0" err="1">
                <a:solidFill>
                  <a:srgbClr val="4D2FFF"/>
                </a:solidFill>
              </a:rPr>
              <a:t>freq</a:t>
            </a:r>
            <a:r>
              <a:rPr lang="en-GB" dirty="0">
                <a:solidFill>
                  <a:srgbClr val="4D2FFF"/>
                </a:solidFill>
              </a:rPr>
              <a:t>, $</a:t>
            </a:r>
            <a:r>
              <a:rPr lang="en-GB" dirty="0" err="1">
                <a:solidFill>
                  <a:srgbClr val="4D2FFF"/>
                </a:solidFill>
              </a:rPr>
              <a:t>ms</a:t>
            </a:r>
            <a:r>
              <a:rPr lang="en-GB" dirty="0">
                <a:solidFill>
                  <a:srgbClr val="4D2FFF"/>
                </a:solidFill>
              </a:rPr>
              <a:t>) { [console]::Beep($</a:t>
            </a:r>
            <a:r>
              <a:rPr lang="en-GB" dirty="0" err="1">
                <a:solidFill>
                  <a:srgbClr val="4D2FFF"/>
                </a:solidFill>
              </a:rPr>
              <a:t>freq</a:t>
            </a:r>
            <a:r>
              <a:rPr lang="en-GB" dirty="0">
                <a:solidFill>
                  <a:srgbClr val="4D2FFF"/>
                </a:solidFill>
              </a:rPr>
              <a:t>, $</a:t>
            </a:r>
            <a:r>
              <a:rPr lang="en-GB" dirty="0" err="1">
                <a:solidFill>
                  <a:srgbClr val="4D2FFF"/>
                </a:solidFill>
              </a:rPr>
              <a:t>ms</a:t>
            </a:r>
            <a:r>
              <a:rPr lang="en-GB" dirty="0">
                <a:solidFill>
                  <a:srgbClr val="4D2FFF"/>
                </a:solidFill>
              </a:rPr>
              <a:t>) }</a:t>
            </a:r>
          </a:p>
          <a:p>
            <a:pPr lvl="0"/>
            <a:r>
              <a:rPr lang="en-GB" dirty="0"/>
              <a:t>We use </a:t>
            </a:r>
            <a:r>
              <a:rPr lang="en-GB" b="1" dirty="0"/>
              <a:t>$</a:t>
            </a:r>
            <a:r>
              <a:rPr lang="en-GB" b="1" dirty="0" err="1"/>
              <a:t>freq</a:t>
            </a:r>
            <a:r>
              <a:rPr lang="en-GB" b="1" dirty="0"/>
              <a:t> </a:t>
            </a:r>
            <a:r>
              <a:rPr lang="en-GB" dirty="0"/>
              <a:t>to set the pitch (frequency in Hertz) and </a:t>
            </a:r>
            <a:r>
              <a:rPr lang="en-GB" b="1" dirty="0"/>
              <a:t>$</a:t>
            </a:r>
            <a:r>
              <a:rPr lang="en-GB" b="1" dirty="0" err="1"/>
              <a:t>ms</a:t>
            </a:r>
            <a:r>
              <a:rPr lang="en-GB" b="1" dirty="0"/>
              <a:t> </a:t>
            </a:r>
            <a:r>
              <a:rPr lang="en-GB" dirty="0"/>
              <a:t>to set how long the tone plays in milliseconds. The commands call the function repeatedly with different frequencies and durations, producing a series of beeps = a small melody akin to the Imperial March </a:t>
            </a:r>
            <a:r>
              <a:rPr lang="en-GB" dirty="0">
                <a:sym typeface="Segoe UI Emoji" panose="020B0502040204020203" pitchFamily="34" charset="0"/>
              </a:rPr>
              <a:t>😊</a:t>
            </a:r>
            <a:endParaRPr lang="en-GB" dirty="0"/>
          </a:p>
          <a:p>
            <a:endParaRPr lang="en-US" sz="2000" dirty="0"/>
          </a:p>
        </p:txBody>
      </p:sp>
      <p:pic>
        <p:nvPicPr>
          <p:cNvPr id="4" name="Graphic 3" descr="Bunny face outline">
            <a:extLst>
              <a:ext uri="{FF2B5EF4-FFF2-40B4-BE49-F238E27FC236}">
                <a16:creationId xmlns:a16="http://schemas.microsoft.com/office/drawing/2014/main" id="{E205DAFA-B3AB-F11A-802A-D7941E84D4B6}"/>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9803309" y="263018"/>
            <a:ext cx="3018782" cy="3018782"/>
          </a:xfrm>
          <a:prstGeom prst="rect">
            <a:avLst/>
          </a:prstGeom>
        </p:spPr>
      </p:pic>
      <p:pic>
        <p:nvPicPr>
          <p:cNvPr id="5" name="Picture 4">
            <a:extLst>
              <a:ext uri="{FF2B5EF4-FFF2-40B4-BE49-F238E27FC236}">
                <a16:creationId xmlns:a16="http://schemas.microsoft.com/office/drawing/2014/main" id="{436DB92C-C494-6CEB-407D-263E9CB0DDD0}"/>
              </a:ext>
            </a:extLst>
          </p:cNvPr>
          <p:cNvPicPr>
            <a:picLocks noChangeAspect="1"/>
          </p:cNvPicPr>
          <p:nvPr/>
        </p:nvPicPr>
        <p:blipFill>
          <a:blip r:embed="rId4"/>
          <a:stretch>
            <a:fillRect/>
          </a:stretch>
        </p:blipFill>
        <p:spPr>
          <a:xfrm>
            <a:off x="0" y="4801641"/>
            <a:ext cx="12192000" cy="1464217"/>
          </a:xfrm>
          <a:prstGeom prst="rect">
            <a:avLst/>
          </a:prstGeom>
        </p:spPr>
      </p:pic>
      <p:sp>
        <p:nvSpPr>
          <p:cNvPr id="23" name="TextBox 22">
            <a:extLst>
              <a:ext uri="{FF2B5EF4-FFF2-40B4-BE49-F238E27FC236}">
                <a16:creationId xmlns:a16="http://schemas.microsoft.com/office/drawing/2014/main" id="{08E018B1-FC0B-CAE4-178B-08237617CE7B}"/>
              </a:ext>
            </a:extLst>
          </p:cNvPr>
          <p:cNvSpPr txBox="1"/>
          <p:nvPr/>
        </p:nvSpPr>
        <p:spPr>
          <a:xfrm>
            <a:off x="-3" y="6466218"/>
            <a:ext cx="7274123"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Ref: 1. </a:t>
            </a:r>
            <a:r>
              <a:rPr kumimoji="0" lang="en-GB" sz="1800" b="0" i="0" u="sng" strike="noStrike" kern="1200" cap="none" spc="0" normalizeH="0" baseline="0" noProof="0" dirty="0">
                <a:ln>
                  <a:noFill/>
                </a:ln>
                <a:solidFill>
                  <a:prstClr val="black"/>
                </a:solidFill>
                <a:effectLst/>
                <a:uLnTx/>
                <a:uFillTx/>
                <a:latin typeface="Calibri" panose="020F0502020204030204"/>
                <a:ea typeface="+mn-ea"/>
                <a:cs typeface="+mn-cs"/>
                <a:hlinkClick r:id="rId5"/>
              </a:rPr>
              <a:t>[</a:t>
            </a:r>
            <a:r>
              <a:rPr kumimoji="0" lang="en-GB" sz="1800" b="0" i="0" u="sng" strike="noStrike" kern="1200" cap="none" spc="0" normalizeH="0" baseline="0" noProof="0" dirty="0" err="1">
                <a:ln>
                  <a:noFill/>
                </a:ln>
                <a:solidFill>
                  <a:prstClr val="black"/>
                </a:solidFill>
                <a:effectLst/>
                <a:uLnTx/>
                <a:uFillTx/>
                <a:latin typeface="Calibri" panose="020F0502020204030204"/>
                <a:ea typeface="+mn-ea"/>
                <a:cs typeface="+mn-cs"/>
                <a:hlinkClick r:id="rId5"/>
              </a:rPr>
              <a:t>valerasnar</a:t>
            </a:r>
            <a:r>
              <a:rPr kumimoji="0" lang="en-GB" sz="1800" b="0" i="0" u="sng" strike="noStrike" kern="1200" cap="none" spc="0" normalizeH="0" baseline="0" noProof="0" dirty="0">
                <a:ln>
                  <a:noFill/>
                </a:ln>
                <a:solidFill>
                  <a:prstClr val="black"/>
                </a:solidFill>
                <a:effectLst/>
                <a:uLnTx/>
                <a:uFillTx/>
                <a:latin typeface="Calibri" panose="020F0502020204030204"/>
                <a:ea typeface="+mn-ea"/>
                <a:cs typeface="+mn-cs"/>
                <a:hlinkClick r:id="rId5"/>
              </a:rPr>
              <a:t>....github.io]</a:t>
            </a:r>
            <a:r>
              <a:rPr kumimoji="0" lang="en-GB" sz="1800" b="0" i="0" u="sng" strike="noStrike" kern="1200" cap="none" spc="0" normalizeH="0" baseline="0" noProof="0" dirty="0">
                <a:ln>
                  <a:noFill/>
                </a:ln>
                <a:solidFill>
                  <a:prstClr val="black"/>
                </a:solidFill>
                <a:effectLst/>
                <a:uLnTx/>
                <a:uFillTx/>
                <a:latin typeface="Calibri" panose="020F0502020204030204"/>
                <a:ea typeface="+mn-ea"/>
                <a:cs typeface="+mn-cs"/>
              </a:rPr>
              <a:t>.</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67591897"/>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B1561EE-0C8A-64D0-DFE4-2545A0F3BD0A}"/>
            </a:ext>
          </a:extLst>
        </p:cNvPr>
        <p:cNvGrpSpPr/>
        <p:nvPr/>
      </p:nvGrpSpPr>
      <p:grpSpPr>
        <a:xfrm>
          <a:off x="0" y="0"/>
          <a:ext cx="0" cy="0"/>
          <a:chOff x="0" y="0"/>
          <a:chExt cx="0" cy="0"/>
        </a:xfrm>
      </p:grpSpPr>
      <p:sp useBgFill="1">
        <p:nvSpPr>
          <p:cNvPr id="43" name="Rectangle 42">
            <a:extLst>
              <a:ext uri="{FF2B5EF4-FFF2-40B4-BE49-F238E27FC236}">
                <a16:creationId xmlns:a16="http://schemas.microsoft.com/office/drawing/2014/main" id="{938AE3FA-54D2-AC34-0DAA-24E3528591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4" name="Rectangle 43">
            <a:extLst>
              <a:ext uri="{FF2B5EF4-FFF2-40B4-BE49-F238E27FC236}">
                <a16:creationId xmlns:a16="http://schemas.microsoft.com/office/drawing/2014/main" id="{BE0606A1-5114-A04E-E7BA-2CE135E9E6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5" name="Rectangle 44">
            <a:extLst>
              <a:ext uri="{FF2B5EF4-FFF2-40B4-BE49-F238E27FC236}">
                <a16:creationId xmlns:a16="http://schemas.microsoft.com/office/drawing/2014/main" id="{2BEC253E-A215-7A6A-4D91-C8520B7FB0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6" name="Rectangle 45">
            <a:extLst>
              <a:ext uri="{FF2B5EF4-FFF2-40B4-BE49-F238E27FC236}">
                <a16:creationId xmlns:a16="http://schemas.microsoft.com/office/drawing/2014/main" id="{33EF3DDC-8D4A-301B-B3AC-50881D4E67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AF3ABD7-A7FD-4C2A-901A-F21D5AC9C825}"/>
              </a:ext>
            </a:extLst>
          </p:cNvPr>
          <p:cNvSpPr>
            <a:spLocks noGrp="1"/>
          </p:cNvSpPr>
          <p:nvPr>
            <p:ph type="title"/>
          </p:nvPr>
        </p:nvSpPr>
        <p:spPr>
          <a:xfrm>
            <a:off x="1054952" y="397423"/>
            <a:ext cx="9718111" cy="1576446"/>
          </a:xfrm>
        </p:spPr>
        <p:txBody>
          <a:bodyPr anchor="ctr">
            <a:normAutofit fontScale="90000"/>
          </a:bodyPr>
          <a:lstStyle/>
          <a:p>
            <a:pPr algn="ctr"/>
            <a:r>
              <a:rPr lang="en-GB" sz="4900" b="1" dirty="0">
                <a:solidFill>
                  <a:srgbClr val="0000FF"/>
                </a:solidFill>
                <a:highlight>
                  <a:srgbClr val="FFFF00"/>
                </a:highlight>
              </a:rPr>
              <a:t>Bonus Section</a:t>
            </a:r>
            <a:br>
              <a:rPr lang="en-GB" sz="8000" b="1" dirty="0">
                <a:solidFill>
                  <a:srgbClr val="FFFFFF"/>
                </a:solidFill>
              </a:rPr>
            </a:br>
            <a:r>
              <a:rPr lang="en-GB" sz="8900" b="1" dirty="0">
                <a:solidFill>
                  <a:srgbClr val="FFFFFF"/>
                </a:solidFill>
              </a:rPr>
              <a:t>PowerShell GUIs</a:t>
            </a:r>
            <a:endParaRPr lang="en-GB" sz="8000" dirty="0">
              <a:solidFill>
                <a:srgbClr val="FFFFFF"/>
              </a:solidFill>
            </a:endParaRPr>
          </a:p>
        </p:txBody>
      </p:sp>
      <p:sp>
        <p:nvSpPr>
          <p:cNvPr id="3" name="TextBox 2">
            <a:extLst>
              <a:ext uri="{FF2B5EF4-FFF2-40B4-BE49-F238E27FC236}">
                <a16:creationId xmlns:a16="http://schemas.microsoft.com/office/drawing/2014/main" id="{E4B8834F-6B9A-5782-2414-1316028FCD22}"/>
              </a:ext>
            </a:extLst>
          </p:cNvPr>
          <p:cNvSpPr txBox="1"/>
          <p:nvPr/>
        </p:nvSpPr>
        <p:spPr>
          <a:xfrm>
            <a:off x="3128293" y="2228292"/>
            <a:ext cx="5935413" cy="1569660"/>
          </a:xfrm>
          <a:prstGeom prst="rect">
            <a:avLst/>
          </a:prstGeom>
          <a:noFill/>
        </p:spPr>
        <p:txBody>
          <a:bodyPr wrap="square" rtlCol="0">
            <a:spAutoFit/>
          </a:bodyPr>
          <a:lstStyle/>
          <a:p>
            <a:pPr algn="ctr"/>
            <a:r>
              <a:rPr lang="en-GB" sz="2400" dirty="0"/>
              <a:t>Examples will be shown and briefly described.</a:t>
            </a:r>
          </a:p>
          <a:p>
            <a:pPr algn="ctr"/>
            <a:r>
              <a:rPr lang="en-GB" sz="2400" dirty="0"/>
              <a:t>If interested: when you have time</a:t>
            </a:r>
          </a:p>
          <a:p>
            <a:pPr algn="ctr"/>
            <a:r>
              <a:rPr lang="en-GB" sz="2400" dirty="0"/>
              <a:t>Try them out and review the code &amp; code descriptions.</a:t>
            </a:r>
          </a:p>
        </p:txBody>
      </p:sp>
      <p:sp>
        <p:nvSpPr>
          <p:cNvPr id="6" name="TextBox 5">
            <a:extLst>
              <a:ext uri="{FF2B5EF4-FFF2-40B4-BE49-F238E27FC236}">
                <a16:creationId xmlns:a16="http://schemas.microsoft.com/office/drawing/2014/main" id="{A23C6842-65F3-7594-B14F-32A750FE9FF0}"/>
              </a:ext>
            </a:extLst>
          </p:cNvPr>
          <p:cNvSpPr txBox="1"/>
          <p:nvPr/>
        </p:nvSpPr>
        <p:spPr>
          <a:xfrm>
            <a:off x="7030602" y="5427155"/>
            <a:ext cx="3813898" cy="954107"/>
          </a:xfrm>
          <a:prstGeom prst="rect">
            <a:avLst/>
          </a:prstGeom>
          <a:noFill/>
        </p:spPr>
        <p:txBody>
          <a:bodyPr wrap="square">
            <a:spAutoFit/>
          </a:bodyPr>
          <a:lstStyle/>
          <a:p>
            <a:pPr lvl="0" algn="ctr"/>
            <a:r>
              <a:rPr lang="en-GB" sz="2800" dirty="0">
                <a:highlight>
                  <a:srgbClr val="FFFF00"/>
                </a:highlight>
              </a:rPr>
              <a:t>Beyond the scope of the assignment</a:t>
            </a:r>
            <a:r>
              <a:rPr lang="en-GB" sz="1800" dirty="0">
                <a:highlight>
                  <a:srgbClr val="FFFF00"/>
                </a:highlight>
              </a:rPr>
              <a:t>.</a:t>
            </a:r>
            <a:endParaRPr lang="en-US" sz="1800" dirty="0">
              <a:highlight>
                <a:srgbClr val="FFFF00"/>
              </a:highlight>
            </a:endParaRPr>
          </a:p>
        </p:txBody>
      </p:sp>
      <p:sp>
        <p:nvSpPr>
          <p:cNvPr id="7" name="Rectangle 6" descr="Open book with solid fill">
            <a:extLst>
              <a:ext uri="{FF2B5EF4-FFF2-40B4-BE49-F238E27FC236}">
                <a16:creationId xmlns:a16="http://schemas.microsoft.com/office/drawing/2014/main" id="{8FD7AB37-C0E2-AEB4-C241-44B4AE213C7E}"/>
              </a:ext>
            </a:extLst>
          </p:cNvPr>
          <p:cNvSpPr/>
          <p:nvPr/>
        </p:nvSpPr>
        <p:spPr>
          <a:xfrm>
            <a:off x="7928501" y="3541375"/>
            <a:ext cx="1944000" cy="1944000"/>
          </a:xfrm>
          <a:prstGeom prst="rect">
            <a:avLst/>
          </a:prstGeom>
          <a:blipFill>
            <a:blip>
              <a:extLst>
                <a:ext uri="{96DAC541-7B7A-43D3-8B79-37D633B846F1}">
                  <asvg:svgBlip xmlns:asvg="http://schemas.microsoft.com/office/drawing/2016/SVG/main" r:embed="rId2"/>
                </a:ext>
              </a:extLst>
            </a:blip>
            <a:srcRect/>
            <a:stretch>
              <a:fillRect/>
            </a:stretch>
          </a:blipFill>
          <a:ln>
            <a:noFill/>
          </a:ln>
        </p:spPr>
        <p:style>
          <a:lnRef idx="2">
            <a:scrgbClr r="0" g="0" b="0"/>
          </a:lnRef>
          <a:fillRef idx="1">
            <a:scrgbClr r="0" g="0" b="0"/>
          </a:fillRef>
          <a:effectRef idx="0">
            <a:schemeClr val="accent5">
              <a:hueOff val="-6758543"/>
              <a:satOff val="-17419"/>
              <a:lumOff val="-11765"/>
              <a:alphaOff val="0"/>
            </a:schemeClr>
          </a:effectRef>
          <a:fontRef idx="minor">
            <a:schemeClr val="lt1"/>
          </a:fontRef>
        </p:style>
        <p:txBody>
          <a:bodyPr/>
          <a:lstStyle/>
          <a:p>
            <a:endParaRPr lang="en-GB"/>
          </a:p>
        </p:txBody>
      </p:sp>
      <p:grpSp>
        <p:nvGrpSpPr>
          <p:cNvPr id="12" name="Group 11">
            <a:extLst>
              <a:ext uri="{FF2B5EF4-FFF2-40B4-BE49-F238E27FC236}">
                <a16:creationId xmlns:a16="http://schemas.microsoft.com/office/drawing/2014/main" id="{EDE5015C-43B7-622B-28EA-600EE6A1D46C}"/>
              </a:ext>
            </a:extLst>
          </p:cNvPr>
          <p:cNvGrpSpPr/>
          <p:nvPr/>
        </p:nvGrpSpPr>
        <p:grpSpPr>
          <a:xfrm>
            <a:off x="1466055" y="3510097"/>
            <a:ext cx="3487936" cy="2652664"/>
            <a:chOff x="1223167" y="3660297"/>
            <a:chExt cx="3487936" cy="2652664"/>
          </a:xfrm>
        </p:grpSpPr>
        <p:sp>
          <p:nvSpPr>
            <p:cNvPr id="4" name="Rectangle 3" descr="Planet">
              <a:extLst>
                <a:ext uri="{FF2B5EF4-FFF2-40B4-BE49-F238E27FC236}">
                  <a16:creationId xmlns:a16="http://schemas.microsoft.com/office/drawing/2014/main" id="{8EFF532D-5558-BD40-1330-B08449C69563}"/>
                </a:ext>
              </a:extLst>
            </p:cNvPr>
            <p:cNvSpPr/>
            <p:nvPr/>
          </p:nvSpPr>
          <p:spPr>
            <a:xfrm>
              <a:off x="1995135" y="3660297"/>
              <a:ext cx="1944000" cy="1944000"/>
            </a:xfrm>
            <a:prstGeom prst="rect">
              <a:avLst/>
            </a:prstGeom>
            <a: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p:spPr>
          <p:style>
            <a:lnRef idx="2">
              <a:scrgbClr r="0" g="0" b="0"/>
            </a:lnRef>
            <a:fillRef idx="1">
              <a:scrgbClr r="0" g="0" b="0"/>
            </a:fillRef>
            <a:effectRef idx="0">
              <a:schemeClr val="accent5">
                <a:hueOff val="0"/>
                <a:satOff val="0"/>
                <a:lumOff val="0"/>
                <a:alphaOff val="0"/>
              </a:schemeClr>
            </a:effectRef>
            <a:fontRef idx="minor">
              <a:schemeClr val="lt1"/>
            </a:fontRef>
          </p:style>
          <p:txBody>
            <a:bodyPr/>
            <a:lstStyle/>
            <a:p>
              <a:endParaRPr lang="en-GB"/>
            </a:p>
          </p:txBody>
        </p:sp>
        <p:sp>
          <p:nvSpPr>
            <p:cNvPr id="9" name="TextBox 8">
              <a:extLst>
                <a:ext uri="{FF2B5EF4-FFF2-40B4-BE49-F238E27FC236}">
                  <a16:creationId xmlns:a16="http://schemas.microsoft.com/office/drawing/2014/main" id="{8544DEF1-3C7E-5311-58C9-73C80F4EE362}"/>
                </a:ext>
              </a:extLst>
            </p:cNvPr>
            <p:cNvSpPr txBox="1"/>
            <p:nvPr/>
          </p:nvSpPr>
          <p:spPr>
            <a:xfrm>
              <a:off x="1223167" y="5358854"/>
              <a:ext cx="3487936" cy="954107"/>
            </a:xfrm>
            <a:prstGeom prst="rect">
              <a:avLst/>
            </a:prstGeom>
            <a:noFill/>
          </p:spPr>
          <p:txBody>
            <a:bodyPr wrap="square">
              <a:spAutoFit/>
            </a:bodyPr>
            <a:lstStyle/>
            <a:p>
              <a:pPr lvl="0" algn="ctr"/>
              <a:r>
                <a:rPr lang="en-GB" sz="2800" dirty="0">
                  <a:highlight>
                    <a:srgbClr val="FFFF00"/>
                  </a:highlight>
                </a:rPr>
                <a:t>Included for awareness purposes.</a:t>
              </a:r>
              <a:endParaRPr lang="en-US" sz="2800" dirty="0">
                <a:highlight>
                  <a:srgbClr val="FFFF00"/>
                </a:highlight>
              </a:endParaRPr>
            </a:p>
          </p:txBody>
        </p:sp>
      </p:grpSp>
    </p:spTree>
    <p:extLst>
      <p:ext uri="{BB962C8B-B14F-4D97-AF65-F5344CB8AC3E}">
        <p14:creationId xmlns:p14="http://schemas.microsoft.com/office/powerpoint/2010/main" val="2194336355"/>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E23EE87-45C9-06B4-F518-7CB16926C46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A825EFE-5149-0E5C-CD86-89431E9CECCC}"/>
              </a:ext>
            </a:extLst>
          </p:cNvPr>
          <p:cNvSpPr>
            <a:spLocks noGrp="1"/>
          </p:cNvSpPr>
          <p:nvPr>
            <p:ph type="title"/>
          </p:nvPr>
        </p:nvSpPr>
        <p:spPr>
          <a:xfrm>
            <a:off x="0" y="18256"/>
            <a:ext cx="12192000" cy="803276"/>
          </a:xfrm>
          <a:solidFill>
            <a:srgbClr val="002060"/>
          </a:solidFill>
        </p:spPr>
        <p:txBody>
          <a:bodyPr>
            <a:normAutofit/>
          </a:bodyPr>
          <a:lstStyle/>
          <a:p>
            <a:r>
              <a:rPr lang="en-GB" sz="4800" b="1" dirty="0">
                <a:solidFill>
                  <a:schemeClr val="bg1"/>
                </a:solidFill>
              </a:rPr>
              <a:t>PowerShell GUIs</a:t>
            </a:r>
            <a:endParaRPr lang="en-GB" sz="4800" dirty="0">
              <a:solidFill>
                <a:schemeClr val="bg1"/>
              </a:solidFill>
            </a:endParaRPr>
          </a:p>
        </p:txBody>
      </p:sp>
      <p:sp>
        <p:nvSpPr>
          <p:cNvPr id="3" name="Content Placeholder 2">
            <a:extLst>
              <a:ext uri="{FF2B5EF4-FFF2-40B4-BE49-F238E27FC236}">
                <a16:creationId xmlns:a16="http://schemas.microsoft.com/office/drawing/2014/main" id="{A639E547-DCB9-F6D2-E8AD-EEEFE70AA72F}"/>
              </a:ext>
            </a:extLst>
          </p:cNvPr>
          <p:cNvSpPr>
            <a:spLocks noGrp="1"/>
          </p:cNvSpPr>
          <p:nvPr>
            <p:ph idx="1"/>
          </p:nvPr>
        </p:nvSpPr>
        <p:spPr>
          <a:xfrm>
            <a:off x="59530" y="913051"/>
            <a:ext cx="11891963" cy="6015923"/>
          </a:xfrm>
        </p:spPr>
        <p:txBody>
          <a:bodyPr>
            <a:normAutofit/>
          </a:bodyPr>
          <a:lstStyle/>
          <a:p>
            <a:pPr lvl="0"/>
            <a:r>
              <a:rPr lang="en-US" dirty="0"/>
              <a:t>PowerShell is part of </a:t>
            </a:r>
            <a:r>
              <a:rPr lang="en-US" b="1" dirty="0"/>
              <a:t>Microsoft’s .NET platform</a:t>
            </a:r>
            <a:r>
              <a:rPr lang="en-US" dirty="0"/>
              <a:t> &amp; has access to the wider </a:t>
            </a:r>
            <a:r>
              <a:rPr lang="en-US" dirty="0" err="1"/>
              <a:t>.Net</a:t>
            </a:r>
            <a:r>
              <a:rPr lang="en-US" dirty="0"/>
              <a:t> libraries functions &amp; features, and we can use PowerShell to build </a:t>
            </a:r>
            <a:r>
              <a:rPr lang="en-US" b="1" dirty="0"/>
              <a:t>Windows Applications</a:t>
            </a:r>
            <a:endParaRPr lang="en-GB" dirty="0"/>
          </a:p>
          <a:p>
            <a:pPr lvl="0"/>
            <a:r>
              <a:rPr lang="en-US" dirty="0"/>
              <a:t>We can create PowerShell scripts to create ‘Windows Applications with GUI Graphical User Interface front ends for users, using either </a:t>
            </a:r>
            <a:r>
              <a:rPr lang="en-US" b="1" dirty="0" err="1"/>
              <a:t>.Net</a:t>
            </a:r>
            <a:r>
              <a:rPr lang="en-US" b="1" dirty="0"/>
              <a:t> </a:t>
            </a:r>
            <a:r>
              <a:rPr lang="en-GB" b="1" dirty="0"/>
              <a:t>Windows Forms </a:t>
            </a:r>
            <a:r>
              <a:rPr lang="en-GB" dirty="0"/>
              <a:t>or the newer </a:t>
            </a:r>
            <a:r>
              <a:rPr lang="en-GB" b="1" dirty="0" err="1"/>
              <a:t>.Net</a:t>
            </a:r>
            <a:r>
              <a:rPr lang="en-GB" b="1" dirty="0"/>
              <a:t> WPF (Windows Presentation Framework)</a:t>
            </a:r>
            <a:r>
              <a:rPr lang="en-GB" dirty="0"/>
              <a:t>.</a:t>
            </a:r>
          </a:p>
          <a:p>
            <a:pPr lvl="0"/>
            <a:r>
              <a:rPr lang="en-US" b="1" dirty="0">
                <a:highlight>
                  <a:srgbClr val="FFFF00"/>
                </a:highlight>
              </a:rPr>
              <a:t>PS is used by admins to create ‘Light GUI’ applications </a:t>
            </a:r>
            <a:r>
              <a:rPr lang="en-US" b="1" dirty="0"/>
              <a:t>such as Admin dashboard Apps to automate tasks, </a:t>
            </a:r>
            <a:r>
              <a:rPr lang="en-US" dirty="0"/>
              <a:t>it is not used to build general Windows/Web applications.</a:t>
            </a:r>
            <a:endParaRPr lang="en-GB" dirty="0"/>
          </a:p>
          <a:p>
            <a:pPr lvl="0"/>
            <a:r>
              <a:rPr lang="en-GB" b="1" dirty="0"/>
              <a:t>For larger </a:t>
            </a:r>
            <a:r>
              <a:rPr lang="en-GB" dirty="0"/>
              <a:t>WPF Apps., use XAML designer in Visual Studio.</a:t>
            </a:r>
            <a:endParaRPr lang="en-GB" dirty="0">
              <a:solidFill>
                <a:srgbClr val="7030A0"/>
              </a:solidFill>
            </a:endParaRPr>
          </a:p>
          <a:p>
            <a:pPr marL="0" indent="0">
              <a:buNone/>
            </a:pPr>
            <a:r>
              <a:rPr lang="en-GB" sz="2000" dirty="0"/>
              <a:t>Note: </a:t>
            </a:r>
            <a:r>
              <a:rPr lang="en-GB" sz="2000" b="1" dirty="0"/>
              <a:t>Microsoft's .NET Framework</a:t>
            </a:r>
            <a:r>
              <a:rPr lang="en-GB" sz="2000" dirty="0"/>
              <a:t> is a Windows-only software development platform that was used to build, deploy, and run applications, including desktop software, websites, and web services. It </a:t>
            </a:r>
            <a:r>
              <a:rPr lang="en-GB" sz="2000" b="1" dirty="0"/>
              <a:t>in maintenance mode</a:t>
            </a:r>
            <a:r>
              <a:rPr lang="en-GB" sz="2000" dirty="0"/>
              <a:t>, meaning </a:t>
            </a:r>
            <a:r>
              <a:rPr lang="en-GB" sz="2000" b="1" dirty="0"/>
              <a:t>no new major features</a:t>
            </a:r>
            <a:r>
              <a:rPr lang="en-GB" sz="2000" dirty="0"/>
              <a:t>, only security and reliability fixes as it still ships with Windows OSs to support some applications. It is now considered legacy, Microsoft has replaced it with the open-source, and cross-platform .NET platform (formerly .NET Core) which runs on Windows, macOS, and Linux. </a:t>
            </a:r>
          </a:p>
        </p:txBody>
      </p:sp>
      <p:pic>
        <p:nvPicPr>
          <p:cNvPr id="4" name="Picture 3" descr="Logo, company name&#10;&#10;Description automatically generated">
            <a:extLst>
              <a:ext uri="{FF2B5EF4-FFF2-40B4-BE49-F238E27FC236}">
                <a16:creationId xmlns:a16="http://schemas.microsoft.com/office/drawing/2014/main" id="{9C3678E3-9276-7B3C-1B9D-EBDEC4D3F43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0258427" y="36182"/>
            <a:ext cx="1924281" cy="769713"/>
          </a:xfrm>
          <a:prstGeom prst="rect">
            <a:avLst/>
          </a:prstGeom>
        </p:spPr>
      </p:pic>
    </p:spTree>
    <p:extLst>
      <p:ext uri="{BB962C8B-B14F-4D97-AF65-F5344CB8AC3E}">
        <p14:creationId xmlns:p14="http://schemas.microsoft.com/office/powerpoint/2010/main" val="1055665184"/>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079616-0791-8AF7-6E8D-E70AB0D3350E}"/>
              </a:ext>
            </a:extLst>
          </p:cNvPr>
          <p:cNvSpPr>
            <a:spLocks noGrp="1"/>
          </p:cNvSpPr>
          <p:nvPr>
            <p:ph type="title"/>
          </p:nvPr>
        </p:nvSpPr>
        <p:spPr>
          <a:xfrm>
            <a:off x="0" y="18256"/>
            <a:ext cx="12192000" cy="803276"/>
          </a:xfrm>
          <a:solidFill>
            <a:srgbClr val="002060"/>
          </a:solidFill>
        </p:spPr>
        <p:txBody>
          <a:bodyPr/>
          <a:lstStyle/>
          <a:p>
            <a:r>
              <a:rPr lang="en-GB" b="1" dirty="0">
                <a:solidFill>
                  <a:schemeClr val="bg1"/>
                </a:solidFill>
              </a:rPr>
              <a:t>Bg. Windows Forms vs WPF</a:t>
            </a:r>
            <a:endParaRPr lang="en-GB" dirty="0">
              <a:solidFill>
                <a:schemeClr val="bg1"/>
              </a:solidFill>
            </a:endParaRPr>
          </a:p>
        </p:txBody>
      </p:sp>
      <p:sp>
        <p:nvSpPr>
          <p:cNvPr id="3" name="Content Placeholder 2">
            <a:extLst>
              <a:ext uri="{FF2B5EF4-FFF2-40B4-BE49-F238E27FC236}">
                <a16:creationId xmlns:a16="http://schemas.microsoft.com/office/drawing/2014/main" id="{9D3068EF-2BE6-91F0-2DAB-4303767D2B9F}"/>
              </a:ext>
            </a:extLst>
          </p:cNvPr>
          <p:cNvSpPr>
            <a:spLocks noGrp="1"/>
          </p:cNvSpPr>
          <p:nvPr>
            <p:ph idx="1"/>
          </p:nvPr>
        </p:nvSpPr>
        <p:spPr>
          <a:xfrm>
            <a:off x="138111" y="932655"/>
            <a:ext cx="11891963" cy="5739607"/>
          </a:xfrm>
        </p:spPr>
        <p:txBody>
          <a:bodyPr>
            <a:normAutofit fontScale="92500" lnSpcReduction="10000"/>
          </a:bodyPr>
          <a:lstStyle/>
          <a:p>
            <a:pPr marL="0" indent="0">
              <a:lnSpc>
                <a:spcPct val="110000"/>
              </a:lnSpc>
              <a:spcBef>
                <a:spcPts val="0"/>
              </a:spcBef>
              <a:buNone/>
            </a:pPr>
            <a:r>
              <a:rPr lang="en-GB" sz="2000" dirty="0"/>
              <a:t>Both </a:t>
            </a:r>
            <a:r>
              <a:rPr lang="en-GB" sz="2000" b="1" dirty="0"/>
              <a:t>Windows Forms</a:t>
            </a:r>
            <a:r>
              <a:rPr lang="en-GB" sz="2000" dirty="0"/>
              <a:t> and </a:t>
            </a:r>
            <a:r>
              <a:rPr lang="en-GB" sz="2000" b="1" dirty="0"/>
              <a:t>WPF</a:t>
            </a:r>
            <a:r>
              <a:rPr lang="en-GB" sz="2000" dirty="0"/>
              <a:t> are Microsoft frameworks for building desktop applications on Windows, but they differ in architecture, capabilities, and long‑term viability. </a:t>
            </a:r>
            <a:r>
              <a:rPr lang="en-GB" sz="2000" b="1" dirty="0"/>
              <a:t>WPF is the newer supported technology</a:t>
            </a:r>
            <a:r>
              <a:rPr lang="en-GB" sz="2000" dirty="0"/>
              <a:t> for new Windows desktop apps. Windows Forms is no longer being developed (maintenance only).</a:t>
            </a:r>
          </a:p>
          <a:p>
            <a:pPr marL="0" indent="0">
              <a:lnSpc>
                <a:spcPct val="110000"/>
              </a:lnSpc>
              <a:spcBef>
                <a:spcPts val="0"/>
              </a:spcBef>
              <a:buNone/>
            </a:pPr>
            <a:r>
              <a:rPr lang="en-GB" sz="2600" b="1" dirty="0"/>
              <a:t>1. </a:t>
            </a:r>
            <a:r>
              <a:rPr lang="en-GB" sz="2600" b="1" dirty="0">
                <a:highlight>
                  <a:srgbClr val="00FFFF"/>
                </a:highlight>
              </a:rPr>
              <a:t>Windows Forms: </a:t>
            </a:r>
            <a:r>
              <a:rPr lang="en-GB" sz="2600" dirty="0">
                <a:highlight>
                  <a:srgbClr val="00FFFF"/>
                </a:highlight>
              </a:rPr>
              <a:t>Introduced with .NET Framework 1.0 (2002)</a:t>
            </a:r>
          </a:p>
          <a:p>
            <a:pPr lvl="0">
              <a:lnSpc>
                <a:spcPct val="110000"/>
              </a:lnSpc>
              <a:spcBef>
                <a:spcPts val="0"/>
              </a:spcBef>
            </a:pPr>
            <a:r>
              <a:rPr lang="en-GB" sz="2000" dirty="0"/>
              <a:t>A thin wrapper over the </a:t>
            </a:r>
            <a:r>
              <a:rPr lang="en-GB" sz="2000" b="1" dirty="0"/>
              <a:t>Win32 API</a:t>
            </a:r>
            <a:r>
              <a:rPr lang="en-GB" sz="2000" dirty="0"/>
              <a:t>. Primarily </a:t>
            </a:r>
            <a:r>
              <a:rPr lang="en-GB" sz="2000" b="1" dirty="0"/>
              <a:t>immediate‑mode rendering</a:t>
            </a:r>
            <a:r>
              <a:rPr lang="en-GB" sz="2000" dirty="0"/>
              <a:t>. Uses </a:t>
            </a:r>
            <a:r>
              <a:rPr lang="en-GB" sz="2000" b="1" dirty="0"/>
              <a:t>GDI+</a:t>
            </a:r>
            <a:r>
              <a:rPr lang="en-GB" sz="2000" dirty="0"/>
              <a:t> for drawing. Simple but effective for basic Windows applications.</a:t>
            </a:r>
          </a:p>
          <a:p>
            <a:pPr lvl="1">
              <a:lnSpc>
                <a:spcPct val="110000"/>
              </a:lnSpc>
              <a:spcBef>
                <a:spcPts val="0"/>
              </a:spcBef>
            </a:pPr>
            <a:r>
              <a:rPr lang="en-GB" sz="1800" b="1" dirty="0"/>
              <a:t>GDI+</a:t>
            </a:r>
            <a:r>
              <a:rPr lang="en-GB" sz="1800" dirty="0"/>
              <a:t> (Graphics Device Interface Plus) is Microsoft’s </a:t>
            </a:r>
            <a:r>
              <a:rPr lang="en-GB" sz="1800" b="1" dirty="0"/>
              <a:t>2D graphics API</a:t>
            </a:r>
            <a:r>
              <a:rPr lang="en-GB" sz="1800" dirty="0"/>
              <a:t> used primarily by </a:t>
            </a:r>
            <a:r>
              <a:rPr lang="en-GB" sz="1800" b="1" dirty="0"/>
              <a:t>Windows Forms</a:t>
            </a:r>
            <a:r>
              <a:rPr lang="en-GB" sz="1800" dirty="0"/>
              <a:t> to draw UI elements, text, shapes, and images.</a:t>
            </a:r>
            <a:endParaRPr lang="en-GB" sz="2800" dirty="0"/>
          </a:p>
          <a:p>
            <a:pPr lvl="1">
              <a:lnSpc>
                <a:spcPct val="110000"/>
              </a:lnSpc>
              <a:spcBef>
                <a:spcPts val="0"/>
              </a:spcBef>
            </a:pPr>
            <a:r>
              <a:rPr lang="en-GB" sz="1800" dirty="0"/>
              <a:t>Traditional “Win95–</a:t>
            </a:r>
            <a:r>
              <a:rPr lang="en-GB" sz="1800" dirty="0" err="1"/>
              <a:t>WinXP</a:t>
            </a:r>
            <a:r>
              <a:rPr lang="en-GB" sz="1800" dirty="0"/>
              <a:t>-style” controls. Custom styling is difficult.</a:t>
            </a:r>
          </a:p>
          <a:p>
            <a:pPr lvl="1">
              <a:lnSpc>
                <a:spcPct val="110000"/>
              </a:lnSpc>
              <a:spcBef>
                <a:spcPts val="0"/>
              </a:spcBef>
            </a:pPr>
            <a:r>
              <a:rPr lang="en-GB" sz="1800" dirty="0"/>
              <a:t>Basic data binding features.</a:t>
            </a:r>
          </a:p>
          <a:p>
            <a:pPr lvl="1">
              <a:lnSpc>
                <a:spcPct val="110000"/>
              </a:lnSpc>
              <a:spcBef>
                <a:spcPts val="0"/>
              </a:spcBef>
            </a:pPr>
            <a:r>
              <a:rPr lang="en-GB" sz="1800" dirty="0"/>
              <a:t>Struggles with real-time visuals &amp; animations</a:t>
            </a:r>
          </a:p>
          <a:p>
            <a:pPr marL="0" indent="0">
              <a:lnSpc>
                <a:spcPct val="110000"/>
              </a:lnSpc>
              <a:spcBef>
                <a:spcPts val="0"/>
              </a:spcBef>
              <a:buNone/>
            </a:pPr>
            <a:r>
              <a:rPr lang="en-GB" sz="2600" b="1" dirty="0"/>
              <a:t>2. </a:t>
            </a:r>
            <a:r>
              <a:rPr lang="en-GB" sz="2600" b="1" dirty="0">
                <a:highlight>
                  <a:srgbClr val="00FFFF"/>
                </a:highlight>
              </a:rPr>
              <a:t>WPF: </a:t>
            </a:r>
            <a:r>
              <a:rPr lang="en-GB" sz="2600" dirty="0">
                <a:highlight>
                  <a:srgbClr val="00FFFF"/>
                </a:highlight>
              </a:rPr>
              <a:t>Introduced with .NET Framework 3.0 (2006)</a:t>
            </a:r>
          </a:p>
          <a:p>
            <a:pPr lvl="0">
              <a:lnSpc>
                <a:spcPct val="110000"/>
              </a:lnSpc>
              <a:spcBef>
                <a:spcPts val="0"/>
              </a:spcBef>
            </a:pPr>
            <a:r>
              <a:rPr lang="en-GB" sz="2000" dirty="0"/>
              <a:t>Built on top of </a:t>
            </a:r>
            <a:r>
              <a:rPr lang="en-GB" sz="2000" b="1" dirty="0"/>
              <a:t>DirectX</a:t>
            </a:r>
            <a:r>
              <a:rPr lang="en-GB" sz="2000" dirty="0"/>
              <a:t>. High-DPI support that looks good on modern displays. Uses </a:t>
            </a:r>
            <a:r>
              <a:rPr lang="en-GB" sz="2000" b="1" dirty="0"/>
              <a:t>retained‑mode rendering</a:t>
            </a:r>
            <a:r>
              <a:rPr lang="en-GB" sz="2000" dirty="0"/>
              <a:t> with a </a:t>
            </a:r>
            <a:r>
              <a:rPr lang="en-GB" sz="2000" b="1" dirty="0"/>
              <a:t>composition engine</a:t>
            </a:r>
            <a:r>
              <a:rPr lang="en-GB" sz="2000" dirty="0"/>
              <a:t>. Markup-based UI using </a:t>
            </a:r>
            <a:r>
              <a:rPr lang="en-GB" sz="2000" b="1" dirty="0"/>
              <a:t>XAML</a:t>
            </a:r>
            <a:r>
              <a:rPr lang="en-GB" sz="2000" dirty="0"/>
              <a:t>.</a:t>
            </a:r>
          </a:p>
          <a:p>
            <a:pPr lvl="0">
              <a:lnSpc>
                <a:spcPct val="110000"/>
              </a:lnSpc>
              <a:spcBef>
                <a:spcPts val="0"/>
              </a:spcBef>
            </a:pPr>
            <a:r>
              <a:rPr lang="en-GB" sz="2000" dirty="0"/>
              <a:t>Rich, modern UI </a:t>
            </a:r>
            <a:r>
              <a:rPr lang="en-GB" sz="2000" b="1" dirty="0"/>
              <a:t>templates, Animations and Vector graphics = For a polished modern interface, WPF is better.</a:t>
            </a:r>
            <a:endParaRPr lang="en-GB" sz="2000" dirty="0"/>
          </a:p>
          <a:p>
            <a:pPr lvl="0">
              <a:lnSpc>
                <a:spcPct val="110000"/>
              </a:lnSpc>
              <a:spcBef>
                <a:spcPts val="0"/>
              </a:spcBef>
            </a:pPr>
            <a:r>
              <a:rPr lang="en-GB" sz="2000" dirty="0"/>
              <a:t>Powerful data binding system and much cleaner separation of UI and logic.</a:t>
            </a:r>
          </a:p>
          <a:p>
            <a:pPr lvl="0">
              <a:lnSpc>
                <a:spcPct val="110000"/>
              </a:lnSpc>
              <a:spcBef>
                <a:spcPts val="0"/>
              </a:spcBef>
            </a:pPr>
            <a:r>
              <a:rPr lang="en-GB" sz="2000" dirty="0"/>
              <a:t>Hardware-accelerated using DirectX. Excellent for real-time data, scalable, multimedia and animations.</a:t>
            </a:r>
          </a:p>
          <a:p>
            <a:pPr marL="0" indent="0">
              <a:lnSpc>
                <a:spcPct val="110000"/>
              </a:lnSpc>
              <a:spcBef>
                <a:spcPts val="0"/>
              </a:spcBef>
              <a:buNone/>
            </a:pPr>
            <a:r>
              <a:rPr lang="en-GB" sz="1200" dirty="0"/>
              <a:t>Note: High‑DPI refers to displays with a high number of pixels per inch (PPI), scale well on e.g. 4K and 5K monitors. Windows increases UI scale so elements stay readable, not tiny. Older frameworks such as Win32, GDI, and GDI+ were created long before high‑DPI displays became common, and this creates real display issues. A High‑DPI display packs more pixels into the same physical size. Without scaling, everything become tiny.  Windows uses DPI scaling to enlarge: text, UI controls, icons. Windows Forms uses GDI+, which is not DPI‑aware by default. Common problems include: Blurry UI - Controls and text may look fuzzy because GDI+ performs bitmap stretching instead of DPI‑aware rendering. And incorrect layout as controls can overlap, scale inconsistently and not resize with the window.</a:t>
            </a:r>
          </a:p>
        </p:txBody>
      </p:sp>
    </p:spTree>
    <p:extLst>
      <p:ext uri="{BB962C8B-B14F-4D97-AF65-F5344CB8AC3E}">
        <p14:creationId xmlns:p14="http://schemas.microsoft.com/office/powerpoint/2010/main" val="2601714034"/>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9572A16-F3C7-BF56-356E-C0803DC1572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5E57282-4471-C0DC-B628-63A4FFE98C72}"/>
              </a:ext>
            </a:extLst>
          </p:cNvPr>
          <p:cNvSpPr>
            <a:spLocks noGrp="1"/>
          </p:cNvSpPr>
          <p:nvPr>
            <p:ph type="title"/>
          </p:nvPr>
        </p:nvSpPr>
        <p:spPr>
          <a:xfrm>
            <a:off x="0" y="18256"/>
            <a:ext cx="12192000" cy="1196182"/>
          </a:xfrm>
          <a:solidFill>
            <a:srgbClr val="002060"/>
          </a:solidFill>
        </p:spPr>
        <p:txBody>
          <a:bodyPr/>
          <a:lstStyle/>
          <a:p>
            <a:r>
              <a:rPr lang="en-GB" b="1" dirty="0">
                <a:solidFill>
                  <a:schemeClr val="bg1"/>
                </a:solidFill>
              </a:rPr>
              <a:t>PowerShell GUIs</a:t>
            </a:r>
            <a:endParaRPr lang="en-GB" dirty="0">
              <a:solidFill>
                <a:schemeClr val="bg1"/>
              </a:solidFill>
            </a:endParaRPr>
          </a:p>
        </p:txBody>
      </p:sp>
      <p:sp>
        <p:nvSpPr>
          <p:cNvPr id="3" name="Content Placeholder 2">
            <a:extLst>
              <a:ext uri="{FF2B5EF4-FFF2-40B4-BE49-F238E27FC236}">
                <a16:creationId xmlns:a16="http://schemas.microsoft.com/office/drawing/2014/main" id="{6DFBD58C-E084-0DEF-9731-75ED78C06445}"/>
              </a:ext>
            </a:extLst>
          </p:cNvPr>
          <p:cNvSpPr>
            <a:spLocks noGrp="1"/>
          </p:cNvSpPr>
          <p:nvPr>
            <p:ph idx="1"/>
          </p:nvPr>
        </p:nvSpPr>
        <p:spPr>
          <a:xfrm>
            <a:off x="142875" y="1328737"/>
            <a:ext cx="11580020" cy="5243513"/>
          </a:xfrm>
        </p:spPr>
        <p:txBody>
          <a:bodyPr>
            <a:normAutofit fontScale="92500" lnSpcReduction="10000"/>
          </a:bodyPr>
          <a:lstStyle/>
          <a:p>
            <a:r>
              <a:rPr lang="en-GB" b="1" dirty="0"/>
              <a:t>Windows Forms: </a:t>
            </a:r>
            <a:r>
              <a:rPr lang="en-GB" dirty="0"/>
              <a:t>PowerShell can load the </a:t>
            </a:r>
            <a:r>
              <a:rPr lang="en-GB" b="1" dirty="0" err="1"/>
              <a:t>System.Windows.Forms</a:t>
            </a:r>
            <a:r>
              <a:rPr lang="en-GB" dirty="0"/>
              <a:t> assembly and construct full WinForms applications that can include:</a:t>
            </a:r>
          </a:p>
          <a:p>
            <a:pPr lvl="1"/>
            <a:r>
              <a:rPr lang="en-GB" sz="2800" dirty="0"/>
              <a:t>Buttons, labels, textboxes, checkboxes, menus, dialogs</a:t>
            </a:r>
          </a:p>
          <a:p>
            <a:pPr lvl="1"/>
            <a:r>
              <a:rPr lang="en-GB" sz="2800" dirty="0"/>
              <a:t>Message boxes</a:t>
            </a:r>
          </a:p>
          <a:p>
            <a:pPr lvl="1"/>
            <a:r>
              <a:rPr lang="en-GB" sz="2800" dirty="0"/>
              <a:t>File pickers</a:t>
            </a:r>
          </a:p>
          <a:p>
            <a:pPr lvl="1"/>
            <a:r>
              <a:rPr lang="en-GB" sz="2800" dirty="0"/>
              <a:t>Custom event handlers (clicks, selections, etc.)</a:t>
            </a:r>
          </a:p>
          <a:p>
            <a:pPr lvl="1"/>
            <a:r>
              <a:rPr lang="en-GB" sz="2800" dirty="0"/>
              <a:t>Timers, background workers, etc.</a:t>
            </a:r>
          </a:p>
          <a:p>
            <a:r>
              <a:rPr lang="en-GB" dirty="0"/>
              <a:t>A PS Win. Forms App will run natively on Windows </a:t>
            </a:r>
          </a:p>
          <a:p>
            <a:r>
              <a:rPr lang="en-GB" dirty="0">
                <a:highlight>
                  <a:srgbClr val="FFFF00"/>
                </a:highlight>
              </a:rPr>
              <a:t>The key code on the next slide can be used as building blocks to create light-weight Admin App. </a:t>
            </a:r>
          </a:p>
          <a:p>
            <a:r>
              <a:rPr lang="en-GB" dirty="0">
                <a:highlight>
                  <a:srgbClr val="FFFF00"/>
                </a:highlight>
              </a:rPr>
              <a:t>This PS script creates a simple </a:t>
            </a:r>
            <a:r>
              <a:rPr lang="en-GB" b="1" dirty="0">
                <a:highlight>
                  <a:srgbClr val="FFFF00"/>
                </a:highlight>
              </a:rPr>
              <a:t>Windows Forms ‘Window &amp; GUI’</a:t>
            </a:r>
            <a:r>
              <a:rPr lang="en-GB" dirty="0">
                <a:highlight>
                  <a:srgbClr val="FFFF00"/>
                </a:highlight>
              </a:rPr>
              <a:t>. It displays a small window with a button; when the button is clicked, a message box pops up.</a:t>
            </a:r>
          </a:p>
          <a:p>
            <a:pPr marL="0" indent="0">
              <a:buNone/>
            </a:pPr>
            <a:r>
              <a:rPr lang="en-GB" sz="2400" dirty="0"/>
              <a:t>Note: </a:t>
            </a:r>
            <a:r>
              <a:rPr lang="en-GB" sz="2400" dirty="0" err="1"/>
              <a:t>Win.Forms</a:t>
            </a:r>
            <a:r>
              <a:rPr lang="en-GB" sz="2400" dirty="0"/>
              <a:t> is not suited for high-definition or animated UIs, use PS with WPF for this (next).</a:t>
            </a:r>
          </a:p>
          <a:p>
            <a:pPr lvl="0"/>
            <a:endParaRPr lang="en-GB" sz="2000" dirty="0"/>
          </a:p>
        </p:txBody>
      </p:sp>
      <p:pic>
        <p:nvPicPr>
          <p:cNvPr id="4" name="Picture 3" descr="Logo, company name&#10;&#10;Description automatically generated">
            <a:extLst>
              <a:ext uri="{FF2B5EF4-FFF2-40B4-BE49-F238E27FC236}">
                <a16:creationId xmlns:a16="http://schemas.microsoft.com/office/drawing/2014/main" id="{837B6E6C-AED6-1A20-27FF-D7453FF10D67}"/>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379945" y="43326"/>
            <a:ext cx="2802763" cy="1121106"/>
          </a:xfrm>
          <a:prstGeom prst="rect">
            <a:avLst/>
          </a:prstGeom>
        </p:spPr>
      </p:pic>
    </p:spTree>
    <p:extLst>
      <p:ext uri="{BB962C8B-B14F-4D97-AF65-F5344CB8AC3E}">
        <p14:creationId xmlns:p14="http://schemas.microsoft.com/office/powerpoint/2010/main" val="3344312794"/>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A9AADD-4AFF-8BD8-CE0E-C350D8F01C6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F6076E3-5D88-E1DE-6344-D7FE43B3AC36}"/>
              </a:ext>
            </a:extLst>
          </p:cNvPr>
          <p:cNvSpPr>
            <a:spLocks noGrp="1"/>
          </p:cNvSpPr>
          <p:nvPr>
            <p:ph type="title"/>
          </p:nvPr>
        </p:nvSpPr>
        <p:spPr>
          <a:xfrm>
            <a:off x="0" y="18256"/>
            <a:ext cx="12192000" cy="846138"/>
          </a:xfrm>
          <a:solidFill>
            <a:srgbClr val="002060"/>
          </a:solidFill>
        </p:spPr>
        <p:txBody>
          <a:bodyPr/>
          <a:lstStyle/>
          <a:p>
            <a:r>
              <a:rPr lang="en-GB" sz="4800" b="1" dirty="0">
                <a:highlight>
                  <a:srgbClr val="FFFF00"/>
                </a:highlight>
              </a:rPr>
              <a:t>Show:</a:t>
            </a:r>
            <a:r>
              <a:rPr lang="en-GB" sz="4800" b="1" dirty="0"/>
              <a:t> </a:t>
            </a:r>
            <a:r>
              <a:rPr lang="en-GB" sz="4800" b="1" dirty="0">
                <a:solidFill>
                  <a:schemeClr val="bg1"/>
                </a:solidFill>
              </a:rPr>
              <a:t>Example 1: </a:t>
            </a:r>
            <a:r>
              <a:rPr lang="en-GB" b="1" dirty="0">
                <a:solidFill>
                  <a:schemeClr val="bg1"/>
                </a:solidFill>
              </a:rPr>
              <a:t>Simple PS WinForms Window</a:t>
            </a:r>
            <a:endParaRPr lang="en-GB" dirty="0">
              <a:solidFill>
                <a:schemeClr val="bg1"/>
              </a:solidFill>
            </a:endParaRPr>
          </a:p>
        </p:txBody>
      </p:sp>
      <p:sp>
        <p:nvSpPr>
          <p:cNvPr id="3" name="Content Placeholder 2">
            <a:extLst>
              <a:ext uri="{FF2B5EF4-FFF2-40B4-BE49-F238E27FC236}">
                <a16:creationId xmlns:a16="http://schemas.microsoft.com/office/drawing/2014/main" id="{F63C5378-F8D9-0DCA-A2AD-BBE5310A2A72}"/>
              </a:ext>
            </a:extLst>
          </p:cNvPr>
          <p:cNvSpPr>
            <a:spLocks noGrp="1"/>
          </p:cNvSpPr>
          <p:nvPr>
            <p:ph idx="1"/>
          </p:nvPr>
        </p:nvSpPr>
        <p:spPr>
          <a:xfrm>
            <a:off x="298250" y="1200150"/>
            <a:ext cx="11179969" cy="5814549"/>
          </a:xfrm>
        </p:spPr>
        <p:txBody>
          <a:bodyPr>
            <a:normAutofit fontScale="92500"/>
          </a:bodyPr>
          <a:lstStyle/>
          <a:p>
            <a:pPr marL="0" indent="0">
              <a:lnSpc>
                <a:spcPct val="100000"/>
              </a:lnSpc>
              <a:spcBef>
                <a:spcPts val="0"/>
              </a:spcBef>
              <a:spcAft>
                <a:spcPts val="200"/>
              </a:spcAft>
              <a:buNone/>
            </a:pPr>
            <a:r>
              <a:rPr lang="en-GB" sz="2400" dirty="0">
                <a:solidFill>
                  <a:srgbClr val="0000FF"/>
                </a:solidFill>
              </a:rPr>
              <a:t>Add-Type -</a:t>
            </a:r>
            <a:r>
              <a:rPr lang="en-GB" sz="2400" dirty="0" err="1">
                <a:solidFill>
                  <a:srgbClr val="0000FF"/>
                </a:solidFill>
              </a:rPr>
              <a:t>AssemblyName</a:t>
            </a:r>
            <a:r>
              <a:rPr lang="en-GB" sz="2400" dirty="0">
                <a:solidFill>
                  <a:srgbClr val="0000FF"/>
                </a:solidFill>
              </a:rPr>
              <a:t> </a:t>
            </a:r>
            <a:r>
              <a:rPr lang="en-GB" sz="2400" dirty="0" err="1">
                <a:solidFill>
                  <a:srgbClr val="0000FF"/>
                </a:solidFill>
              </a:rPr>
              <a:t>System.Windows.Forms</a:t>
            </a:r>
            <a:br>
              <a:rPr lang="en-GB" sz="2400" dirty="0">
                <a:solidFill>
                  <a:srgbClr val="0000FF"/>
                </a:solidFill>
              </a:rPr>
            </a:br>
            <a:endParaRPr lang="en-GB" sz="1000" dirty="0">
              <a:solidFill>
                <a:srgbClr val="0000FF"/>
              </a:solidFill>
            </a:endParaRPr>
          </a:p>
          <a:p>
            <a:pPr marL="0" indent="0">
              <a:lnSpc>
                <a:spcPct val="100000"/>
              </a:lnSpc>
              <a:spcBef>
                <a:spcPts val="0"/>
              </a:spcBef>
              <a:spcAft>
                <a:spcPts val="200"/>
              </a:spcAft>
              <a:buNone/>
            </a:pPr>
            <a:r>
              <a:rPr lang="en-GB" sz="2400" b="1" dirty="0">
                <a:solidFill>
                  <a:srgbClr val="0000FF"/>
                </a:solidFill>
              </a:rPr>
              <a:t>$form = New-Object </a:t>
            </a:r>
            <a:r>
              <a:rPr lang="en-GB" sz="2400" b="1" dirty="0" err="1">
                <a:solidFill>
                  <a:srgbClr val="0000FF"/>
                </a:solidFill>
              </a:rPr>
              <a:t>System.Windows.Forms.Form</a:t>
            </a:r>
            <a:endParaRPr lang="en-GB" sz="2400" b="1" dirty="0">
              <a:solidFill>
                <a:srgbClr val="0000FF"/>
              </a:solidFill>
            </a:endParaRPr>
          </a:p>
          <a:p>
            <a:pPr marL="0" indent="0">
              <a:lnSpc>
                <a:spcPct val="100000"/>
              </a:lnSpc>
              <a:spcBef>
                <a:spcPts val="0"/>
              </a:spcBef>
              <a:spcAft>
                <a:spcPts val="200"/>
              </a:spcAft>
              <a:buNone/>
            </a:pPr>
            <a:r>
              <a:rPr lang="en-GB" sz="2400" dirty="0">
                <a:solidFill>
                  <a:srgbClr val="0000FF"/>
                </a:solidFill>
              </a:rPr>
              <a:t>$</a:t>
            </a:r>
            <a:r>
              <a:rPr lang="en-GB" sz="2400" dirty="0" err="1">
                <a:solidFill>
                  <a:srgbClr val="0000FF"/>
                </a:solidFill>
              </a:rPr>
              <a:t>form.Text</a:t>
            </a:r>
            <a:r>
              <a:rPr lang="en-GB" sz="2400" dirty="0">
                <a:solidFill>
                  <a:srgbClr val="0000FF"/>
                </a:solidFill>
              </a:rPr>
              <a:t> = "WinForms GUI"</a:t>
            </a:r>
          </a:p>
          <a:p>
            <a:pPr marL="0" indent="0">
              <a:lnSpc>
                <a:spcPct val="100000"/>
              </a:lnSpc>
              <a:spcBef>
                <a:spcPts val="0"/>
              </a:spcBef>
              <a:spcAft>
                <a:spcPts val="200"/>
              </a:spcAft>
              <a:buNone/>
            </a:pPr>
            <a:r>
              <a:rPr lang="en-GB" sz="2400" dirty="0">
                <a:solidFill>
                  <a:srgbClr val="0000FF"/>
                </a:solidFill>
              </a:rPr>
              <a:t>$</a:t>
            </a:r>
            <a:r>
              <a:rPr lang="en-GB" sz="2400" dirty="0" err="1">
                <a:solidFill>
                  <a:srgbClr val="0000FF"/>
                </a:solidFill>
              </a:rPr>
              <a:t>form.Width</a:t>
            </a:r>
            <a:r>
              <a:rPr lang="en-GB" sz="2400" dirty="0">
                <a:solidFill>
                  <a:srgbClr val="0000FF"/>
                </a:solidFill>
              </a:rPr>
              <a:t> = 300</a:t>
            </a:r>
          </a:p>
          <a:p>
            <a:pPr marL="0" indent="0">
              <a:lnSpc>
                <a:spcPct val="100000"/>
              </a:lnSpc>
              <a:spcBef>
                <a:spcPts val="0"/>
              </a:spcBef>
              <a:spcAft>
                <a:spcPts val="200"/>
              </a:spcAft>
              <a:buNone/>
            </a:pPr>
            <a:r>
              <a:rPr lang="en-GB" sz="2400" dirty="0">
                <a:solidFill>
                  <a:srgbClr val="0000FF"/>
                </a:solidFill>
              </a:rPr>
              <a:t>$</a:t>
            </a:r>
            <a:r>
              <a:rPr lang="en-GB" sz="2400" dirty="0" err="1">
                <a:solidFill>
                  <a:srgbClr val="0000FF"/>
                </a:solidFill>
              </a:rPr>
              <a:t>form.Height</a:t>
            </a:r>
            <a:r>
              <a:rPr lang="en-GB" sz="2400" dirty="0">
                <a:solidFill>
                  <a:srgbClr val="0000FF"/>
                </a:solidFill>
              </a:rPr>
              <a:t> = 200</a:t>
            </a:r>
            <a:br>
              <a:rPr lang="en-GB" sz="2400" dirty="0">
                <a:solidFill>
                  <a:srgbClr val="0000FF"/>
                </a:solidFill>
              </a:rPr>
            </a:br>
            <a:endParaRPr lang="en-GB" sz="1000" dirty="0">
              <a:solidFill>
                <a:srgbClr val="0000FF"/>
              </a:solidFill>
            </a:endParaRPr>
          </a:p>
          <a:p>
            <a:pPr marL="0" indent="0">
              <a:lnSpc>
                <a:spcPct val="100000"/>
              </a:lnSpc>
              <a:spcBef>
                <a:spcPts val="0"/>
              </a:spcBef>
              <a:spcAft>
                <a:spcPts val="200"/>
              </a:spcAft>
              <a:buNone/>
            </a:pPr>
            <a:r>
              <a:rPr lang="en-GB" sz="2400" b="1" dirty="0">
                <a:solidFill>
                  <a:srgbClr val="0000FF"/>
                </a:solidFill>
              </a:rPr>
              <a:t>$button = New-Object </a:t>
            </a:r>
            <a:r>
              <a:rPr lang="en-GB" sz="2400" b="1" dirty="0" err="1">
                <a:solidFill>
                  <a:srgbClr val="0000FF"/>
                </a:solidFill>
              </a:rPr>
              <a:t>System.Windows.Forms.Button</a:t>
            </a:r>
            <a:endParaRPr lang="en-GB" sz="2400" b="1" dirty="0">
              <a:solidFill>
                <a:srgbClr val="0000FF"/>
              </a:solidFill>
            </a:endParaRPr>
          </a:p>
          <a:p>
            <a:pPr marL="0" indent="0">
              <a:lnSpc>
                <a:spcPct val="100000"/>
              </a:lnSpc>
              <a:spcBef>
                <a:spcPts val="0"/>
              </a:spcBef>
              <a:spcAft>
                <a:spcPts val="200"/>
              </a:spcAft>
              <a:buNone/>
            </a:pPr>
            <a:r>
              <a:rPr lang="en-GB" sz="2400" dirty="0">
                <a:solidFill>
                  <a:srgbClr val="0000FF"/>
                </a:solidFill>
              </a:rPr>
              <a:t>$</a:t>
            </a:r>
            <a:r>
              <a:rPr lang="en-GB" sz="2400" dirty="0" err="1">
                <a:solidFill>
                  <a:srgbClr val="0000FF"/>
                </a:solidFill>
              </a:rPr>
              <a:t>button.Text</a:t>
            </a:r>
            <a:r>
              <a:rPr lang="en-GB" sz="2400" dirty="0">
                <a:solidFill>
                  <a:srgbClr val="0000FF"/>
                </a:solidFill>
              </a:rPr>
              <a:t> = "Click me"</a:t>
            </a:r>
          </a:p>
          <a:p>
            <a:pPr marL="0" indent="0">
              <a:lnSpc>
                <a:spcPct val="100000"/>
              </a:lnSpc>
              <a:spcBef>
                <a:spcPts val="0"/>
              </a:spcBef>
              <a:spcAft>
                <a:spcPts val="200"/>
              </a:spcAft>
              <a:buNone/>
            </a:pPr>
            <a:r>
              <a:rPr lang="en-GB" sz="2400" dirty="0">
                <a:solidFill>
                  <a:srgbClr val="0000FF"/>
                </a:solidFill>
              </a:rPr>
              <a:t>$</a:t>
            </a:r>
            <a:r>
              <a:rPr lang="en-GB" sz="2400" dirty="0" err="1">
                <a:solidFill>
                  <a:srgbClr val="0000FF"/>
                </a:solidFill>
              </a:rPr>
              <a:t>button.AutoSize</a:t>
            </a:r>
            <a:r>
              <a:rPr lang="en-GB" sz="2400" dirty="0">
                <a:solidFill>
                  <a:srgbClr val="0000FF"/>
                </a:solidFill>
              </a:rPr>
              <a:t> = $true</a:t>
            </a:r>
            <a:br>
              <a:rPr lang="en-GB" sz="2400" dirty="0">
                <a:solidFill>
                  <a:srgbClr val="0000FF"/>
                </a:solidFill>
              </a:rPr>
            </a:br>
            <a:endParaRPr lang="en-GB" sz="1000" dirty="0">
              <a:solidFill>
                <a:srgbClr val="0000FF"/>
              </a:solidFill>
            </a:endParaRPr>
          </a:p>
          <a:p>
            <a:pPr marL="0" indent="0">
              <a:lnSpc>
                <a:spcPct val="100000"/>
              </a:lnSpc>
              <a:spcBef>
                <a:spcPts val="0"/>
              </a:spcBef>
              <a:spcAft>
                <a:spcPts val="200"/>
              </a:spcAft>
              <a:buNone/>
            </a:pPr>
            <a:r>
              <a:rPr lang="en-GB" sz="2400" b="1" dirty="0">
                <a:solidFill>
                  <a:srgbClr val="0000FF"/>
                </a:solidFill>
              </a:rPr>
              <a:t>$</a:t>
            </a:r>
            <a:r>
              <a:rPr lang="en-GB" sz="2400" b="1" dirty="0" err="1">
                <a:solidFill>
                  <a:srgbClr val="0000FF"/>
                </a:solidFill>
              </a:rPr>
              <a:t>button.Location</a:t>
            </a:r>
            <a:r>
              <a:rPr lang="en-GB" sz="2400" b="1" dirty="0">
                <a:solidFill>
                  <a:srgbClr val="0000FF"/>
                </a:solidFill>
              </a:rPr>
              <a:t> = '100,70'</a:t>
            </a:r>
          </a:p>
          <a:p>
            <a:pPr marL="0" indent="0">
              <a:lnSpc>
                <a:spcPct val="100000"/>
              </a:lnSpc>
              <a:spcBef>
                <a:spcPts val="0"/>
              </a:spcBef>
              <a:spcAft>
                <a:spcPts val="200"/>
              </a:spcAft>
              <a:buNone/>
            </a:pPr>
            <a:r>
              <a:rPr lang="en-GB" sz="2400" dirty="0">
                <a:solidFill>
                  <a:srgbClr val="0000FF"/>
                </a:solidFill>
              </a:rPr>
              <a:t>$</a:t>
            </a:r>
            <a:r>
              <a:rPr lang="en-GB" sz="2400" dirty="0" err="1">
                <a:solidFill>
                  <a:srgbClr val="0000FF"/>
                </a:solidFill>
              </a:rPr>
              <a:t>button.Add_Click</a:t>
            </a:r>
            <a:r>
              <a:rPr lang="en-GB" sz="2400" dirty="0">
                <a:solidFill>
                  <a:srgbClr val="0000FF"/>
                </a:solidFill>
              </a:rPr>
              <a:t>({</a:t>
            </a:r>
          </a:p>
          <a:p>
            <a:pPr marL="0" indent="0">
              <a:lnSpc>
                <a:spcPct val="100000"/>
              </a:lnSpc>
              <a:spcBef>
                <a:spcPts val="0"/>
              </a:spcBef>
              <a:spcAft>
                <a:spcPts val="200"/>
              </a:spcAft>
              <a:buNone/>
            </a:pPr>
            <a:r>
              <a:rPr lang="en-GB" sz="2400" dirty="0">
                <a:solidFill>
                  <a:srgbClr val="0000FF"/>
                </a:solidFill>
              </a:rPr>
              <a:t>    [</a:t>
            </a:r>
            <a:r>
              <a:rPr lang="en-GB" sz="2400" dirty="0" err="1">
                <a:solidFill>
                  <a:srgbClr val="0000FF"/>
                </a:solidFill>
              </a:rPr>
              <a:t>System.Windows.Forms.MessageBox</a:t>
            </a:r>
            <a:r>
              <a:rPr lang="en-GB" sz="2400" dirty="0">
                <a:solidFill>
                  <a:srgbClr val="0000FF"/>
                </a:solidFill>
              </a:rPr>
              <a:t>]::Show("Hello from your old friend WinForms :-)")</a:t>
            </a:r>
          </a:p>
          <a:p>
            <a:pPr marL="0" indent="0">
              <a:lnSpc>
                <a:spcPct val="100000"/>
              </a:lnSpc>
              <a:spcBef>
                <a:spcPts val="0"/>
              </a:spcBef>
              <a:spcAft>
                <a:spcPts val="200"/>
              </a:spcAft>
              <a:buNone/>
            </a:pPr>
            <a:r>
              <a:rPr lang="en-GB" sz="2400" dirty="0">
                <a:solidFill>
                  <a:srgbClr val="0000FF"/>
                </a:solidFill>
              </a:rPr>
              <a:t>})</a:t>
            </a:r>
            <a:br>
              <a:rPr lang="en-GB" sz="2400" dirty="0">
                <a:solidFill>
                  <a:srgbClr val="0000FF"/>
                </a:solidFill>
              </a:rPr>
            </a:br>
            <a:endParaRPr lang="en-GB" sz="1000" dirty="0">
              <a:solidFill>
                <a:srgbClr val="0000FF"/>
              </a:solidFill>
            </a:endParaRPr>
          </a:p>
          <a:p>
            <a:pPr marL="0" indent="0">
              <a:lnSpc>
                <a:spcPct val="100000"/>
              </a:lnSpc>
              <a:spcBef>
                <a:spcPts val="0"/>
              </a:spcBef>
              <a:spcAft>
                <a:spcPts val="200"/>
              </a:spcAft>
              <a:buNone/>
            </a:pPr>
            <a:r>
              <a:rPr lang="en-GB" sz="2400" b="1" dirty="0">
                <a:solidFill>
                  <a:srgbClr val="0000FF"/>
                </a:solidFill>
              </a:rPr>
              <a:t>$</a:t>
            </a:r>
            <a:r>
              <a:rPr lang="en-GB" sz="2400" b="1" dirty="0" err="1">
                <a:solidFill>
                  <a:srgbClr val="0000FF"/>
                </a:solidFill>
              </a:rPr>
              <a:t>form.Controls.Add</a:t>
            </a:r>
            <a:r>
              <a:rPr lang="en-GB" sz="2400" b="1" dirty="0">
                <a:solidFill>
                  <a:srgbClr val="0000FF"/>
                </a:solidFill>
              </a:rPr>
              <a:t>($button)</a:t>
            </a:r>
          </a:p>
          <a:p>
            <a:pPr marL="0" indent="0">
              <a:lnSpc>
                <a:spcPct val="100000"/>
              </a:lnSpc>
              <a:spcBef>
                <a:spcPts val="0"/>
              </a:spcBef>
              <a:spcAft>
                <a:spcPts val="200"/>
              </a:spcAft>
              <a:buNone/>
            </a:pPr>
            <a:r>
              <a:rPr lang="en-GB" sz="2400" dirty="0">
                <a:solidFill>
                  <a:srgbClr val="0000FF"/>
                </a:solidFill>
              </a:rPr>
              <a:t>$</a:t>
            </a:r>
            <a:r>
              <a:rPr lang="en-GB" sz="2400" dirty="0" err="1">
                <a:solidFill>
                  <a:srgbClr val="0000FF"/>
                </a:solidFill>
              </a:rPr>
              <a:t>form.ShowDialog</a:t>
            </a:r>
            <a:r>
              <a:rPr lang="en-GB" sz="2400" dirty="0">
                <a:solidFill>
                  <a:srgbClr val="0000FF"/>
                </a:solidFill>
              </a:rPr>
              <a:t>()</a:t>
            </a:r>
            <a:endParaRPr lang="en-GB" sz="1400" dirty="0">
              <a:solidFill>
                <a:srgbClr val="0000FF"/>
              </a:solidFill>
            </a:endParaRPr>
          </a:p>
        </p:txBody>
      </p:sp>
      <p:sp>
        <p:nvSpPr>
          <p:cNvPr id="6" name="TextBox 5">
            <a:extLst>
              <a:ext uri="{FF2B5EF4-FFF2-40B4-BE49-F238E27FC236}">
                <a16:creationId xmlns:a16="http://schemas.microsoft.com/office/drawing/2014/main" id="{AAF59504-4ACB-6EB3-DA46-F9B4F81361CE}"/>
              </a:ext>
            </a:extLst>
          </p:cNvPr>
          <p:cNvSpPr txBox="1"/>
          <p:nvPr/>
        </p:nvSpPr>
        <p:spPr>
          <a:xfrm>
            <a:off x="0" y="889464"/>
            <a:ext cx="12044363" cy="430887"/>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200"/>
              </a:spcAft>
              <a:buClrTx/>
              <a:buSzTx/>
              <a:buFontTx/>
              <a:buNone/>
              <a:tabLst/>
              <a:defRPr/>
            </a:pPr>
            <a:r>
              <a:rPr kumimoji="0" lang="en-GB" sz="2200" b="0" i="0" u="none" strike="noStrike" kern="1200" cap="none" spc="0" normalizeH="0" baseline="0" noProof="0" dirty="0">
                <a:ln>
                  <a:noFill/>
                </a:ln>
                <a:solidFill>
                  <a:prstClr val="black"/>
                </a:solidFill>
                <a:effectLst/>
                <a:uLnTx/>
                <a:uFillTx/>
                <a:latin typeface="Calibri" panose="020F0502020204030204"/>
                <a:ea typeface="+mn-ea"/>
                <a:cs typeface="+mn-cs"/>
              </a:rPr>
              <a:t>This PS script displays a small window with a button, when the button is clicked, a message box pops up</a:t>
            </a: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a:t>
            </a:r>
          </a:p>
        </p:txBody>
      </p:sp>
      <p:sp>
        <p:nvSpPr>
          <p:cNvPr id="7" name="TextBox 6">
            <a:extLst>
              <a:ext uri="{FF2B5EF4-FFF2-40B4-BE49-F238E27FC236}">
                <a16:creationId xmlns:a16="http://schemas.microsoft.com/office/drawing/2014/main" id="{17AB25C9-6173-5329-A84D-DC8EA018E98A}"/>
              </a:ext>
            </a:extLst>
          </p:cNvPr>
          <p:cNvSpPr txBox="1"/>
          <p:nvPr/>
        </p:nvSpPr>
        <p:spPr>
          <a:xfrm>
            <a:off x="6821776" y="1546815"/>
            <a:ext cx="3686680" cy="584775"/>
          </a:xfrm>
          <a:prstGeom prst="rect">
            <a:avLst/>
          </a:prstGeom>
          <a:noFill/>
          <a:ln>
            <a:solidFill>
              <a:schemeClr val="tx1"/>
            </a:solidFill>
          </a:ln>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File: </a:t>
            </a:r>
            <a:r>
              <a:rPr kumimoji="0" lang="en-GB" sz="3200" b="1" i="0" u="none" strike="noStrike" kern="1200" cap="none" spc="0" normalizeH="0" baseline="0" noProof="0" dirty="0">
                <a:ln>
                  <a:noFill/>
                </a:ln>
                <a:solidFill>
                  <a:srgbClr val="4D2FFF"/>
                </a:solidFill>
                <a:effectLst/>
                <a:highlight>
                  <a:srgbClr val="FFFF00"/>
                </a:highlight>
                <a:uLnTx/>
                <a:uFillTx/>
                <a:latin typeface="Calibri" panose="020F0502020204030204"/>
                <a:ea typeface="+mn-ea"/>
                <a:cs typeface="+mn-cs"/>
              </a:rPr>
              <a:t>./WinForm.ps1</a:t>
            </a:r>
            <a:endPar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1905277"/>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1EF5D9E-CF7A-D0AE-7177-F5A9D7E52A2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B04D063-0431-96AC-35B2-F1E51D553B22}"/>
              </a:ext>
            </a:extLst>
          </p:cNvPr>
          <p:cNvSpPr>
            <a:spLocks noGrp="1"/>
          </p:cNvSpPr>
          <p:nvPr>
            <p:ph type="title"/>
          </p:nvPr>
        </p:nvSpPr>
        <p:spPr>
          <a:xfrm>
            <a:off x="0" y="18256"/>
            <a:ext cx="12192000" cy="889000"/>
          </a:xfrm>
          <a:solidFill>
            <a:srgbClr val="002060"/>
          </a:solidFill>
        </p:spPr>
        <p:txBody>
          <a:bodyPr>
            <a:normAutofit fontScale="90000"/>
          </a:bodyPr>
          <a:lstStyle/>
          <a:p>
            <a:r>
              <a:rPr lang="en-GB" sz="6000" b="1" dirty="0">
                <a:solidFill>
                  <a:schemeClr val="bg1"/>
                </a:solidFill>
              </a:rPr>
              <a:t>Bg. </a:t>
            </a:r>
            <a:r>
              <a:rPr lang="en-GB" sz="4800" b="1" dirty="0">
                <a:solidFill>
                  <a:schemeClr val="bg1"/>
                </a:solidFill>
              </a:rPr>
              <a:t>Example 1: </a:t>
            </a:r>
            <a:r>
              <a:rPr lang="en-GB" b="1" dirty="0">
                <a:solidFill>
                  <a:schemeClr val="bg1"/>
                </a:solidFill>
              </a:rPr>
              <a:t>Code description</a:t>
            </a:r>
            <a:endParaRPr lang="en-GB" dirty="0">
              <a:solidFill>
                <a:schemeClr val="bg1"/>
              </a:solidFill>
            </a:endParaRPr>
          </a:p>
        </p:txBody>
      </p:sp>
      <p:sp>
        <p:nvSpPr>
          <p:cNvPr id="3" name="Content Placeholder 2">
            <a:extLst>
              <a:ext uri="{FF2B5EF4-FFF2-40B4-BE49-F238E27FC236}">
                <a16:creationId xmlns:a16="http://schemas.microsoft.com/office/drawing/2014/main" id="{7F0B552B-3F94-151D-D878-AFD870A22672}"/>
              </a:ext>
            </a:extLst>
          </p:cNvPr>
          <p:cNvSpPr>
            <a:spLocks noGrp="1"/>
          </p:cNvSpPr>
          <p:nvPr>
            <p:ph idx="1"/>
          </p:nvPr>
        </p:nvSpPr>
        <p:spPr>
          <a:xfrm>
            <a:off x="128588" y="1035844"/>
            <a:ext cx="11580020" cy="5778830"/>
          </a:xfrm>
        </p:spPr>
        <p:txBody>
          <a:bodyPr>
            <a:normAutofit fontScale="77500" lnSpcReduction="20000"/>
          </a:bodyPr>
          <a:lstStyle/>
          <a:p>
            <a:pPr marL="0" indent="0">
              <a:buNone/>
            </a:pPr>
            <a:r>
              <a:rPr lang="en-GB" dirty="0"/>
              <a:t>The PS script creates a simple </a:t>
            </a:r>
            <a:r>
              <a:rPr lang="en-GB" b="1" dirty="0"/>
              <a:t>Windows Forms GUI</a:t>
            </a:r>
            <a:r>
              <a:rPr lang="en-GB" dirty="0"/>
              <a:t>. It displays a small window with a button; when the button is clicked, a message box pops up.</a:t>
            </a:r>
          </a:p>
          <a:p>
            <a:pPr marL="0" indent="0">
              <a:buNone/>
            </a:pPr>
            <a:r>
              <a:rPr lang="en-GB" b="1" dirty="0"/>
              <a:t>1. First we load the </a:t>
            </a:r>
            <a:r>
              <a:rPr lang="en-GB" dirty="0"/>
              <a:t>.NET WinForms library before you can use its classes.</a:t>
            </a:r>
          </a:p>
          <a:p>
            <a:pPr marL="0" indent="0">
              <a:buNone/>
            </a:pPr>
            <a:r>
              <a:rPr lang="en-GB" dirty="0">
                <a:solidFill>
                  <a:srgbClr val="0000FF"/>
                </a:solidFill>
              </a:rPr>
              <a:t>		Add-Type -</a:t>
            </a:r>
            <a:r>
              <a:rPr lang="en-GB" dirty="0" err="1">
                <a:solidFill>
                  <a:srgbClr val="0000FF"/>
                </a:solidFill>
              </a:rPr>
              <a:t>AssemblyName</a:t>
            </a:r>
            <a:r>
              <a:rPr lang="en-GB" dirty="0">
                <a:solidFill>
                  <a:srgbClr val="0000FF"/>
                </a:solidFill>
              </a:rPr>
              <a:t> </a:t>
            </a:r>
            <a:r>
              <a:rPr lang="en-GB" dirty="0" err="1">
                <a:solidFill>
                  <a:srgbClr val="0000FF"/>
                </a:solidFill>
              </a:rPr>
              <a:t>System.Windows.Forms</a:t>
            </a:r>
            <a:endParaRPr lang="en-GB" dirty="0">
              <a:solidFill>
                <a:srgbClr val="0000FF"/>
              </a:solidFill>
            </a:endParaRPr>
          </a:p>
          <a:p>
            <a:pPr marL="0" indent="0">
              <a:buNone/>
            </a:pPr>
            <a:r>
              <a:rPr lang="en-GB" b="1" dirty="0"/>
              <a:t>2. Next we create the main Form:</a:t>
            </a:r>
            <a:endParaRPr lang="en-GB" dirty="0"/>
          </a:p>
          <a:p>
            <a:pPr marL="0" indent="0">
              <a:buNone/>
            </a:pPr>
            <a:r>
              <a:rPr lang="en-GB" dirty="0">
                <a:solidFill>
                  <a:srgbClr val="0000FF"/>
                </a:solidFill>
              </a:rPr>
              <a:t>		$form = New-Object </a:t>
            </a:r>
            <a:r>
              <a:rPr lang="en-GB" dirty="0" err="1">
                <a:solidFill>
                  <a:srgbClr val="0000FF"/>
                </a:solidFill>
              </a:rPr>
              <a:t>System.Windows.Forms.Form</a:t>
            </a:r>
            <a:endParaRPr lang="en-GB" dirty="0">
              <a:solidFill>
                <a:srgbClr val="0000FF"/>
              </a:solidFill>
            </a:endParaRPr>
          </a:p>
          <a:p>
            <a:pPr lvl="0"/>
            <a:r>
              <a:rPr lang="en-GB" dirty="0"/>
              <a:t>New-Object creates a new Form. And .Text, .Width, .Height set the window’s title and size.</a:t>
            </a:r>
          </a:p>
          <a:p>
            <a:pPr marL="0" indent="0">
              <a:buNone/>
            </a:pPr>
            <a:r>
              <a:rPr lang="en-GB" b="1" dirty="0"/>
              <a:t>3. Next we create a Button:</a:t>
            </a:r>
            <a:endParaRPr lang="en-GB" dirty="0"/>
          </a:p>
          <a:p>
            <a:pPr marL="0" indent="0">
              <a:buNone/>
            </a:pPr>
            <a:r>
              <a:rPr lang="en-GB" dirty="0">
                <a:solidFill>
                  <a:srgbClr val="0000FF"/>
                </a:solidFill>
              </a:rPr>
              <a:t>		$button = New-Object </a:t>
            </a:r>
            <a:r>
              <a:rPr lang="en-GB" dirty="0" err="1">
                <a:solidFill>
                  <a:srgbClr val="0000FF"/>
                </a:solidFill>
              </a:rPr>
              <a:t>System.Windows.Forms.Button</a:t>
            </a:r>
            <a:endParaRPr lang="en-GB" dirty="0">
              <a:solidFill>
                <a:srgbClr val="0000FF"/>
              </a:solidFill>
            </a:endParaRPr>
          </a:p>
          <a:p>
            <a:pPr marL="0" indent="0">
              <a:buNone/>
            </a:pPr>
            <a:r>
              <a:rPr lang="en-GB" b="1" dirty="0"/>
              <a:t>4. Add a Click event Handler:</a:t>
            </a:r>
            <a:endParaRPr lang="en-GB" dirty="0"/>
          </a:p>
          <a:p>
            <a:pPr marL="0" indent="0">
              <a:buNone/>
            </a:pPr>
            <a:r>
              <a:rPr lang="en-GB" dirty="0">
                <a:solidFill>
                  <a:srgbClr val="0000FF"/>
                </a:solidFill>
              </a:rPr>
              <a:t>		$</a:t>
            </a:r>
            <a:r>
              <a:rPr lang="en-GB" dirty="0" err="1">
                <a:solidFill>
                  <a:srgbClr val="0000FF"/>
                </a:solidFill>
              </a:rPr>
              <a:t>button.Add_Click</a:t>
            </a:r>
            <a:r>
              <a:rPr lang="en-GB" dirty="0">
                <a:solidFill>
                  <a:srgbClr val="0000FF"/>
                </a:solidFill>
              </a:rPr>
              <a:t>({</a:t>
            </a:r>
          </a:p>
          <a:p>
            <a:pPr marL="0" indent="0">
              <a:buNone/>
            </a:pPr>
            <a:r>
              <a:rPr lang="en-GB" b="1" dirty="0"/>
              <a:t>5. Add button to Form and display the GUI</a:t>
            </a:r>
            <a:endParaRPr lang="en-GB" dirty="0"/>
          </a:p>
          <a:p>
            <a:pPr marL="0" indent="0">
              <a:buNone/>
            </a:pPr>
            <a:r>
              <a:rPr lang="en-GB" dirty="0">
                <a:solidFill>
                  <a:srgbClr val="0000FF"/>
                </a:solidFill>
              </a:rPr>
              <a:t>		$</a:t>
            </a:r>
            <a:r>
              <a:rPr lang="en-GB" dirty="0" err="1">
                <a:solidFill>
                  <a:srgbClr val="0000FF"/>
                </a:solidFill>
              </a:rPr>
              <a:t>form.Controls.Add</a:t>
            </a:r>
            <a:r>
              <a:rPr lang="en-GB" dirty="0">
                <a:solidFill>
                  <a:srgbClr val="0000FF"/>
                </a:solidFill>
              </a:rPr>
              <a:t>($button)</a:t>
            </a:r>
          </a:p>
          <a:p>
            <a:pPr marL="0" indent="0">
              <a:buNone/>
            </a:pPr>
            <a:r>
              <a:rPr lang="en-GB" dirty="0">
                <a:solidFill>
                  <a:srgbClr val="0000FF"/>
                </a:solidFill>
              </a:rPr>
              <a:t>		$</a:t>
            </a:r>
            <a:r>
              <a:rPr lang="en-GB" dirty="0" err="1">
                <a:solidFill>
                  <a:srgbClr val="0000FF"/>
                </a:solidFill>
              </a:rPr>
              <a:t>form.ShowDialog</a:t>
            </a:r>
            <a:r>
              <a:rPr lang="en-GB" dirty="0">
                <a:solidFill>
                  <a:srgbClr val="0000FF"/>
                </a:solidFill>
              </a:rPr>
              <a:t>()</a:t>
            </a:r>
          </a:p>
          <a:p>
            <a:pPr marL="0" lvl="0" indent="0">
              <a:buNone/>
            </a:pPr>
            <a:r>
              <a:rPr lang="en-GB" dirty="0"/>
              <a:t>Adds the button to the form’s control collection. </a:t>
            </a:r>
            <a:r>
              <a:rPr lang="en-GB" dirty="0" err="1"/>
              <a:t>ShowDialog</a:t>
            </a:r>
            <a:r>
              <a:rPr lang="en-GB" dirty="0"/>
              <a:t>() runs the form and waits for user interaction.</a:t>
            </a:r>
          </a:p>
          <a:p>
            <a:pPr lvl="0"/>
            <a:endParaRPr lang="en-GB" sz="2000" dirty="0"/>
          </a:p>
        </p:txBody>
      </p:sp>
      <p:pic>
        <p:nvPicPr>
          <p:cNvPr id="4" name="Picture 3" descr="Logo, company name&#10;&#10;Description automatically generated">
            <a:extLst>
              <a:ext uri="{FF2B5EF4-FFF2-40B4-BE49-F238E27FC236}">
                <a16:creationId xmlns:a16="http://schemas.microsoft.com/office/drawing/2014/main" id="{ED9681D2-93BC-E230-9ABA-4D6CE8812B85}"/>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0086975" y="43326"/>
            <a:ext cx="2095733" cy="838294"/>
          </a:xfrm>
          <a:prstGeom prst="rect">
            <a:avLst/>
          </a:prstGeom>
        </p:spPr>
      </p:pic>
    </p:spTree>
    <p:extLst>
      <p:ext uri="{BB962C8B-B14F-4D97-AF65-F5344CB8AC3E}">
        <p14:creationId xmlns:p14="http://schemas.microsoft.com/office/powerpoint/2010/main" val="3846572203"/>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C7F5CF0-1DED-0202-3C6F-238C4E59EFC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B616B1F-69CB-46B7-421E-D700A6C48CBE}"/>
              </a:ext>
            </a:extLst>
          </p:cNvPr>
          <p:cNvSpPr>
            <a:spLocks noGrp="1"/>
          </p:cNvSpPr>
          <p:nvPr>
            <p:ph type="title"/>
          </p:nvPr>
        </p:nvSpPr>
        <p:spPr>
          <a:xfrm>
            <a:off x="0" y="18256"/>
            <a:ext cx="12192000" cy="889000"/>
          </a:xfrm>
          <a:solidFill>
            <a:srgbClr val="002060"/>
          </a:solidFill>
        </p:spPr>
        <p:txBody>
          <a:bodyPr>
            <a:normAutofit fontScale="90000"/>
          </a:bodyPr>
          <a:lstStyle/>
          <a:p>
            <a:r>
              <a:rPr lang="en-GB" sz="6000" b="1" dirty="0">
                <a:solidFill>
                  <a:schemeClr val="bg1"/>
                </a:solidFill>
              </a:rPr>
              <a:t>Bg. </a:t>
            </a:r>
            <a:r>
              <a:rPr lang="en-GB" b="1" dirty="0">
                <a:solidFill>
                  <a:schemeClr val="bg1"/>
                </a:solidFill>
              </a:rPr>
              <a:t>PS Win. Forms 2: GUI code description</a:t>
            </a:r>
            <a:endParaRPr lang="en-GB" dirty="0">
              <a:solidFill>
                <a:schemeClr val="bg1"/>
              </a:solidFill>
            </a:endParaRPr>
          </a:p>
        </p:txBody>
      </p:sp>
      <p:sp>
        <p:nvSpPr>
          <p:cNvPr id="3" name="Content Placeholder 2">
            <a:extLst>
              <a:ext uri="{FF2B5EF4-FFF2-40B4-BE49-F238E27FC236}">
                <a16:creationId xmlns:a16="http://schemas.microsoft.com/office/drawing/2014/main" id="{D646D859-7A72-5759-5690-2408927484C3}"/>
              </a:ext>
            </a:extLst>
          </p:cNvPr>
          <p:cNvSpPr>
            <a:spLocks noGrp="1"/>
          </p:cNvSpPr>
          <p:nvPr>
            <p:ph idx="1"/>
          </p:nvPr>
        </p:nvSpPr>
        <p:spPr>
          <a:xfrm>
            <a:off x="128588" y="932326"/>
            <a:ext cx="11580020" cy="5882348"/>
          </a:xfrm>
        </p:spPr>
        <p:txBody>
          <a:bodyPr>
            <a:normAutofit lnSpcReduction="10000"/>
          </a:bodyPr>
          <a:lstStyle/>
          <a:p>
            <a:pPr>
              <a:lnSpc>
                <a:spcPct val="100000"/>
              </a:lnSpc>
              <a:spcBef>
                <a:spcPts val="0"/>
              </a:spcBef>
            </a:pPr>
            <a:r>
              <a:rPr lang="en-US" sz="2200" dirty="0"/>
              <a:t>To use this class we use the </a:t>
            </a:r>
            <a:r>
              <a:rPr lang="en-US" sz="2200" b="1" dirty="0"/>
              <a:t>Add-Type</a:t>
            </a:r>
            <a:r>
              <a:rPr lang="en-US" sz="2200" dirty="0"/>
              <a:t> command, as in the following code:</a:t>
            </a:r>
          </a:p>
          <a:p>
            <a:pPr marL="457200" lvl="1" indent="0">
              <a:lnSpc>
                <a:spcPct val="100000"/>
              </a:lnSpc>
              <a:spcBef>
                <a:spcPts val="0"/>
              </a:spcBef>
              <a:buNone/>
            </a:pPr>
            <a:r>
              <a:rPr lang="en-US" sz="2200" b="1" dirty="0">
                <a:solidFill>
                  <a:srgbClr val="0000FF"/>
                </a:solidFill>
              </a:rPr>
              <a:t>Add-Type</a:t>
            </a:r>
            <a:r>
              <a:rPr lang="en-US" sz="2200" dirty="0">
                <a:solidFill>
                  <a:srgbClr val="0000FF"/>
                </a:solidFill>
              </a:rPr>
              <a:t> -assembly </a:t>
            </a:r>
            <a:r>
              <a:rPr lang="en-US" sz="2200" b="1" dirty="0" err="1">
                <a:solidFill>
                  <a:srgbClr val="0000FF"/>
                </a:solidFill>
              </a:rPr>
              <a:t>System.Windows.Forms</a:t>
            </a:r>
            <a:endParaRPr lang="en-US" sz="2200" b="1" dirty="0">
              <a:solidFill>
                <a:srgbClr val="0000FF"/>
              </a:solidFill>
            </a:endParaRPr>
          </a:p>
          <a:p>
            <a:pPr>
              <a:lnSpc>
                <a:spcPct val="100000"/>
              </a:lnSpc>
              <a:spcBef>
                <a:spcPts val="0"/>
              </a:spcBef>
            </a:pPr>
            <a:r>
              <a:rPr lang="en-US" sz="2200" dirty="0"/>
              <a:t>To </a:t>
            </a:r>
            <a:r>
              <a:rPr lang="en-US" sz="2200" b="1" dirty="0"/>
              <a:t>create a window </a:t>
            </a:r>
            <a:r>
              <a:rPr lang="en-US" sz="2200" dirty="0"/>
              <a:t>(aka: a Screen form), we use the </a:t>
            </a:r>
            <a:r>
              <a:rPr lang="en-US" sz="2200" b="1" dirty="0"/>
              <a:t>New-Object</a:t>
            </a:r>
            <a:r>
              <a:rPr lang="en-US" sz="2200" dirty="0"/>
              <a:t> command as in the following code:</a:t>
            </a:r>
          </a:p>
          <a:p>
            <a:pPr marL="457200" lvl="1" indent="0">
              <a:lnSpc>
                <a:spcPct val="100000"/>
              </a:lnSpc>
              <a:spcBef>
                <a:spcPts val="0"/>
              </a:spcBef>
              <a:buNone/>
            </a:pPr>
            <a:r>
              <a:rPr lang="en-US" sz="2200" dirty="0">
                <a:solidFill>
                  <a:srgbClr val="0000FF"/>
                </a:solidFill>
              </a:rPr>
              <a:t>$</a:t>
            </a:r>
            <a:r>
              <a:rPr lang="en-US" sz="2200" dirty="0" err="1">
                <a:solidFill>
                  <a:srgbClr val="0000FF"/>
                </a:solidFill>
              </a:rPr>
              <a:t>main_form</a:t>
            </a:r>
            <a:r>
              <a:rPr lang="en-US" sz="2200" dirty="0">
                <a:solidFill>
                  <a:srgbClr val="0000FF"/>
                </a:solidFill>
              </a:rPr>
              <a:t> = </a:t>
            </a:r>
            <a:r>
              <a:rPr lang="en-US" sz="2200" b="1" dirty="0">
                <a:solidFill>
                  <a:srgbClr val="0000FF"/>
                </a:solidFill>
              </a:rPr>
              <a:t>New-Object</a:t>
            </a:r>
            <a:r>
              <a:rPr lang="en-US" sz="2200" dirty="0">
                <a:solidFill>
                  <a:srgbClr val="0000FF"/>
                </a:solidFill>
              </a:rPr>
              <a:t> </a:t>
            </a:r>
            <a:r>
              <a:rPr lang="en-US" sz="2200" dirty="0" err="1">
                <a:solidFill>
                  <a:srgbClr val="0000FF"/>
                </a:solidFill>
              </a:rPr>
              <a:t>System.Windows.Forms.Form</a:t>
            </a:r>
            <a:endParaRPr lang="en-US" sz="2200" dirty="0">
              <a:solidFill>
                <a:srgbClr val="0000FF"/>
              </a:solidFill>
            </a:endParaRPr>
          </a:p>
          <a:p>
            <a:pPr>
              <a:lnSpc>
                <a:spcPct val="100000"/>
              </a:lnSpc>
              <a:spcBef>
                <a:spcPts val="0"/>
              </a:spcBef>
            </a:pPr>
            <a:r>
              <a:rPr lang="en-GB" sz="2200" dirty="0"/>
              <a:t>The following code sets the title and size of the window:</a:t>
            </a:r>
          </a:p>
          <a:p>
            <a:pPr marL="457200" lvl="1" indent="0">
              <a:lnSpc>
                <a:spcPct val="100000"/>
              </a:lnSpc>
              <a:spcBef>
                <a:spcPts val="0"/>
              </a:spcBef>
              <a:buNone/>
            </a:pPr>
            <a:r>
              <a:rPr lang="en-US" sz="2200" dirty="0">
                <a:solidFill>
                  <a:srgbClr val="0000FF"/>
                </a:solidFill>
              </a:rPr>
              <a:t>$</a:t>
            </a:r>
            <a:r>
              <a:rPr lang="en-US" sz="2200" dirty="0" err="1">
                <a:solidFill>
                  <a:srgbClr val="0000FF"/>
                </a:solidFill>
              </a:rPr>
              <a:t>main_form.Text</a:t>
            </a:r>
            <a:r>
              <a:rPr lang="en-US" sz="2200" dirty="0">
                <a:solidFill>
                  <a:srgbClr val="0000FF"/>
                </a:solidFill>
              </a:rPr>
              <a:t> =‘GUI Window: User Login'</a:t>
            </a:r>
          </a:p>
          <a:p>
            <a:pPr marL="457200" lvl="1" indent="0">
              <a:lnSpc>
                <a:spcPct val="100000"/>
              </a:lnSpc>
              <a:spcBef>
                <a:spcPts val="0"/>
              </a:spcBef>
              <a:buNone/>
            </a:pPr>
            <a:r>
              <a:rPr lang="en-US" sz="2200" dirty="0">
                <a:solidFill>
                  <a:srgbClr val="0000FF"/>
                </a:solidFill>
              </a:rPr>
              <a:t>$</a:t>
            </a:r>
            <a:r>
              <a:rPr lang="en-US" sz="2200" dirty="0" err="1">
                <a:solidFill>
                  <a:srgbClr val="0000FF"/>
                </a:solidFill>
              </a:rPr>
              <a:t>main_form.Width</a:t>
            </a:r>
            <a:r>
              <a:rPr lang="en-US" sz="2200" dirty="0">
                <a:solidFill>
                  <a:srgbClr val="0000FF"/>
                </a:solidFill>
              </a:rPr>
              <a:t> = 600</a:t>
            </a:r>
          </a:p>
          <a:p>
            <a:pPr marL="457200" lvl="1" indent="0">
              <a:lnSpc>
                <a:spcPct val="100000"/>
              </a:lnSpc>
              <a:spcBef>
                <a:spcPts val="0"/>
              </a:spcBef>
              <a:buNone/>
            </a:pPr>
            <a:r>
              <a:rPr lang="en-US" sz="2200" dirty="0">
                <a:solidFill>
                  <a:srgbClr val="0000FF"/>
                </a:solidFill>
              </a:rPr>
              <a:t>$</a:t>
            </a:r>
            <a:r>
              <a:rPr lang="en-US" sz="2200" dirty="0" err="1">
                <a:solidFill>
                  <a:srgbClr val="0000FF"/>
                </a:solidFill>
              </a:rPr>
              <a:t>main_form.Height</a:t>
            </a:r>
            <a:r>
              <a:rPr lang="en-US" sz="2200" dirty="0">
                <a:solidFill>
                  <a:srgbClr val="0000FF"/>
                </a:solidFill>
              </a:rPr>
              <a:t> = 400 </a:t>
            </a:r>
          </a:p>
          <a:p>
            <a:pPr lvl="1">
              <a:lnSpc>
                <a:spcPct val="100000"/>
              </a:lnSpc>
              <a:spcBef>
                <a:spcPts val="0"/>
              </a:spcBef>
            </a:pPr>
            <a:r>
              <a:rPr lang="en-US" sz="2200" dirty="0">
                <a:solidFill>
                  <a:srgbClr val="313131"/>
                </a:solidFill>
              </a:rPr>
              <a:t>We can use the </a:t>
            </a:r>
            <a:r>
              <a:rPr lang="en-US" sz="2200" b="1" dirty="0" err="1">
                <a:solidFill>
                  <a:srgbClr val="313131"/>
                </a:solidFill>
              </a:rPr>
              <a:t>AutoSize</a:t>
            </a:r>
            <a:r>
              <a:rPr lang="en-US" sz="2200" b="1" dirty="0">
                <a:solidFill>
                  <a:srgbClr val="313131"/>
                </a:solidFill>
              </a:rPr>
              <a:t> property </a:t>
            </a:r>
            <a:r>
              <a:rPr lang="en-US" sz="2200" dirty="0">
                <a:solidFill>
                  <a:srgbClr val="313131"/>
                </a:solidFill>
              </a:rPr>
              <a:t>to make the form automatically stretch:</a:t>
            </a:r>
          </a:p>
          <a:p>
            <a:pPr marL="457200" lvl="1" indent="0">
              <a:lnSpc>
                <a:spcPct val="100000"/>
              </a:lnSpc>
              <a:spcBef>
                <a:spcPts val="0"/>
              </a:spcBef>
              <a:buNone/>
            </a:pPr>
            <a:r>
              <a:rPr lang="en-GB" sz="2200" dirty="0">
                <a:solidFill>
                  <a:srgbClr val="0000FF"/>
                </a:solidFill>
              </a:rPr>
              <a:t>$</a:t>
            </a:r>
            <a:r>
              <a:rPr lang="en-GB" sz="2200" dirty="0" err="1">
                <a:solidFill>
                  <a:srgbClr val="0000FF"/>
                </a:solidFill>
              </a:rPr>
              <a:t>main_form.AutoSize</a:t>
            </a:r>
            <a:r>
              <a:rPr lang="en-GB" sz="2200" dirty="0">
                <a:solidFill>
                  <a:srgbClr val="0000FF"/>
                </a:solidFill>
              </a:rPr>
              <a:t> = $true</a:t>
            </a:r>
          </a:p>
          <a:p>
            <a:pPr>
              <a:lnSpc>
                <a:spcPct val="100000"/>
              </a:lnSpc>
              <a:spcBef>
                <a:spcPts val="0"/>
              </a:spcBef>
            </a:pPr>
            <a:r>
              <a:rPr lang="en-GB" sz="2200" dirty="0"/>
              <a:t>To </a:t>
            </a:r>
            <a:r>
              <a:rPr lang="en-US" sz="2200" dirty="0"/>
              <a:t>display the form on the screen we use the </a:t>
            </a:r>
            <a:r>
              <a:rPr lang="en-GB" sz="2200" dirty="0" err="1"/>
              <a:t>ShowDialog</a:t>
            </a:r>
            <a:r>
              <a:rPr lang="en-GB" sz="2200" dirty="0"/>
              <a:t>() function:</a:t>
            </a:r>
            <a:endParaRPr lang="en-US" sz="2200" dirty="0"/>
          </a:p>
          <a:p>
            <a:pPr marL="457200" lvl="1" indent="0">
              <a:lnSpc>
                <a:spcPct val="100000"/>
              </a:lnSpc>
              <a:spcBef>
                <a:spcPts val="0"/>
              </a:spcBef>
              <a:buNone/>
            </a:pPr>
            <a:r>
              <a:rPr lang="en-GB" sz="2200" dirty="0">
                <a:solidFill>
                  <a:srgbClr val="0000FF"/>
                </a:solidFill>
              </a:rPr>
              <a:t>$</a:t>
            </a:r>
            <a:r>
              <a:rPr lang="en-GB" sz="2200" dirty="0" err="1">
                <a:solidFill>
                  <a:srgbClr val="0000FF"/>
                </a:solidFill>
              </a:rPr>
              <a:t>main_form.ShowDialog</a:t>
            </a:r>
            <a:r>
              <a:rPr lang="en-GB" sz="2200" dirty="0">
                <a:solidFill>
                  <a:srgbClr val="0000FF"/>
                </a:solidFill>
              </a:rPr>
              <a:t>()</a:t>
            </a:r>
          </a:p>
          <a:p>
            <a:r>
              <a:rPr lang="en-GB" sz="2200" dirty="0"/>
              <a:t>We can now add form elements such as </a:t>
            </a:r>
            <a:r>
              <a:rPr lang="en-US" sz="2200" dirty="0">
                <a:solidFill>
                  <a:srgbClr val="313131"/>
                </a:solidFill>
              </a:rPr>
              <a:t>Labels, </a:t>
            </a:r>
            <a:r>
              <a:rPr lang="en-US" sz="2200" dirty="0" err="1">
                <a:solidFill>
                  <a:srgbClr val="313131"/>
                </a:solidFill>
              </a:rPr>
              <a:t>TextBoxs</a:t>
            </a:r>
            <a:r>
              <a:rPr lang="en-US" sz="2200" dirty="0">
                <a:solidFill>
                  <a:srgbClr val="313131"/>
                </a:solidFill>
              </a:rPr>
              <a:t>, Buttons, </a:t>
            </a:r>
            <a:r>
              <a:rPr lang="en-US" sz="2200" dirty="0" err="1">
                <a:solidFill>
                  <a:srgbClr val="313131"/>
                </a:solidFill>
              </a:rPr>
              <a:t>CheckBoxs</a:t>
            </a:r>
            <a:r>
              <a:rPr lang="en-US" sz="2200" dirty="0">
                <a:solidFill>
                  <a:srgbClr val="313131"/>
                </a:solidFill>
              </a:rPr>
              <a:t>, </a:t>
            </a:r>
            <a:r>
              <a:rPr lang="en-US" sz="2200" dirty="0" err="1">
                <a:solidFill>
                  <a:srgbClr val="313131"/>
                </a:solidFill>
              </a:rPr>
              <a:t>RadioButtons</a:t>
            </a:r>
            <a:r>
              <a:rPr lang="en-US" sz="2200" dirty="0">
                <a:solidFill>
                  <a:srgbClr val="313131"/>
                </a:solidFill>
              </a:rPr>
              <a:t>, Menu, </a:t>
            </a:r>
            <a:r>
              <a:rPr lang="en-US" sz="2200" dirty="0" err="1">
                <a:solidFill>
                  <a:srgbClr val="313131"/>
                </a:solidFill>
              </a:rPr>
              <a:t>DataGrids,Pictures</a:t>
            </a:r>
            <a:r>
              <a:rPr lang="en-US" sz="2200" dirty="0">
                <a:solidFill>
                  <a:srgbClr val="313131"/>
                </a:solidFill>
              </a:rPr>
              <a:t>/icons, Scrollbars </a:t>
            </a:r>
            <a:r>
              <a:rPr lang="en-US" sz="2200" dirty="0" err="1">
                <a:solidFill>
                  <a:srgbClr val="313131"/>
                </a:solidFill>
              </a:rPr>
              <a:t>etc</a:t>
            </a:r>
            <a:r>
              <a:rPr lang="en-US" sz="2200" dirty="0">
                <a:solidFill>
                  <a:srgbClr val="313131"/>
                </a:solidFill>
              </a:rPr>
              <a:t>….</a:t>
            </a:r>
          </a:p>
          <a:p>
            <a:pPr marL="0" indent="0">
              <a:lnSpc>
                <a:spcPct val="100000"/>
              </a:lnSpc>
              <a:spcBef>
                <a:spcPts val="0"/>
              </a:spcBef>
              <a:buNone/>
            </a:pPr>
            <a:r>
              <a:rPr lang="en-GB" sz="2000" dirty="0"/>
              <a:t>For further information: </a:t>
            </a:r>
          </a:p>
          <a:p>
            <a:pPr>
              <a:lnSpc>
                <a:spcPct val="100000"/>
              </a:lnSpc>
              <a:spcBef>
                <a:spcPts val="0"/>
              </a:spcBef>
            </a:pPr>
            <a:r>
              <a:rPr lang="en-GB" sz="2000" dirty="0"/>
              <a:t>Video: </a:t>
            </a:r>
            <a:r>
              <a:rPr lang="en-US" sz="2000" dirty="0">
                <a:hlinkClick r:id="rId2"/>
              </a:rPr>
              <a:t>How to Create a PowerShell GUI with </a:t>
            </a:r>
            <a:r>
              <a:rPr lang="en-US" sz="2000" dirty="0" err="1">
                <a:hlinkClick r:id="rId2"/>
              </a:rPr>
              <a:t>Winforms</a:t>
            </a:r>
            <a:endParaRPr lang="en-US" sz="2000" dirty="0"/>
          </a:p>
          <a:p>
            <a:pPr>
              <a:lnSpc>
                <a:spcPct val="100000"/>
              </a:lnSpc>
              <a:spcBef>
                <a:spcPts val="0"/>
              </a:spcBef>
            </a:pPr>
            <a:r>
              <a:rPr lang="en-GB" sz="2000" dirty="0"/>
              <a:t>Article: </a:t>
            </a:r>
            <a:r>
              <a:rPr lang="en-US" sz="2000" dirty="0">
                <a:hlinkClick r:id="rId3"/>
              </a:rPr>
              <a:t>How to Create a GUI for PowerShell Scripts</a:t>
            </a:r>
            <a:r>
              <a:rPr lang="en-US" sz="2000" dirty="0"/>
              <a:t>. </a:t>
            </a:r>
            <a:r>
              <a:rPr lang="en-GB" sz="2000" dirty="0"/>
              <a:t>&amp; </a:t>
            </a:r>
            <a:r>
              <a:rPr lang="en-US" sz="2000" dirty="0">
                <a:hlinkClick r:id="rId4"/>
              </a:rPr>
              <a:t>PowerShell GUI - How to get started</a:t>
            </a:r>
            <a:endParaRPr lang="en-GB" sz="2000" dirty="0"/>
          </a:p>
        </p:txBody>
      </p:sp>
      <p:pic>
        <p:nvPicPr>
          <p:cNvPr id="4" name="Picture 3" descr="Logo, company name&#10;&#10;Description automatically generated">
            <a:extLst>
              <a:ext uri="{FF2B5EF4-FFF2-40B4-BE49-F238E27FC236}">
                <a16:creationId xmlns:a16="http://schemas.microsoft.com/office/drawing/2014/main" id="{0FF4DA86-6CBC-BBF1-376A-4AE5005013FA}"/>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10086975" y="43326"/>
            <a:ext cx="2095733" cy="838294"/>
          </a:xfrm>
          <a:prstGeom prst="rect">
            <a:avLst/>
          </a:prstGeom>
        </p:spPr>
      </p:pic>
    </p:spTree>
    <p:extLst>
      <p:ext uri="{BB962C8B-B14F-4D97-AF65-F5344CB8AC3E}">
        <p14:creationId xmlns:p14="http://schemas.microsoft.com/office/powerpoint/2010/main" val="592078543"/>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a:bodyPr>
          <a:lstStyle/>
          <a:p>
            <a:r>
              <a:rPr lang="en-GB" b="1" dirty="0">
                <a:solidFill>
                  <a:schemeClr val="bg1"/>
                </a:solidFill>
              </a:rPr>
              <a:t>PowerShell GUIs</a:t>
            </a:r>
          </a:p>
        </p:txBody>
      </p:sp>
      <p:pic>
        <p:nvPicPr>
          <p:cNvPr id="4" name="Picture 3" descr="Logo, company name&#10;&#10;Description automatically generated">
            <a:extLst>
              <a:ext uri="{FF2B5EF4-FFF2-40B4-BE49-F238E27FC236}">
                <a16:creationId xmlns:a16="http://schemas.microsoft.com/office/drawing/2014/main" id="{C8037EEF-F350-6DC8-405F-2341923213C4}"/>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247409" y="98321"/>
            <a:ext cx="3485241" cy="1394097"/>
          </a:xfrm>
          <a:prstGeom prst="rect">
            <a:avLst/>
          </a:prstGeom>
        </p:spPr>
      </p:pic>
      <p:sp>
        <p:nvSpPr>
          <p:cNvPr id="5" name="TextBox 4">
            <a:extLst>
              <a:ext uri="{FF2B5EF4-FFF2-40B4-BE49-F238E27FC236}">
                <a16:creationId xmlns:a16="http://schemas.microsoft.com/office/drawing/2014/main" id="{3672AFAB-BFB7-2158-5412-CE61CB83D756}"/>
              </a:ext>
            </a:extLst>
          </p:cNvPr>
          <p:cNvSpPr txBox="1"/>
          <p:nvPr/>
        </p:nvSpPr>
        <p:spPr>
          <a:xfrm>
            <a:off x="8337472" y="1426220"/>
            <a:ext cx="3016328" cy="21544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800" b="0" i="0" u="none" strike="noStrike" kern="1200" cap="none" spc="0" normalizeH="0" baseline="0" noProof="0" dirty="0">
                <a:ln>
                  <a:noFill/>
                </a:ln>
                <a:solidFill>
                  <a:prstClr val="black"/>
                </a:solidFill>
                <a:effectLst/>
                <a:uLnTx/>
                <a:uFillTx/>
                <a:latin typeface="Calibri" panose="020F0502020204030204"/>
                <a:ea typeface="+mn-ea"/>
                <a:cs typeface="+mn-cs"/>
                <a:hlinkClick r:id="rId4" tooltip="http://www.i-tecnico.pt/powershell-do-windows-o-que-e-para-que-serve/"/>
              </a:rPr>
              <a:t>This Photo</a:t>
            </a:r>
            <a:r>
              <a:rPr kumimoji="0" lang="en-GB" sz="800" b="0" i="0" u="none" strike="noStrike" kern="1200" cap="none" spc="0" normalizeH="0" baseline="0" noProof="0" dirty="0">
                <a:ln>
                  <a:noFill/>
                </a:ln>
                <a:solidFill>
                  <a:prstClr val="black"/>
                </a:solidFill>
                <a:effectLst/>
                <a:uLnTx/>
                <a:uFillTx/>
                <a:latin typeface="Calibri" panose="020F0502020204030204"/>
                <a:ea typeface="+mn-ea"/>
                <a:cs typeface="+mn-cs"/>
              </a:rPr>
              <a:t> by Unknown Author is </a:t>
            </a:r>
            <a:r>
              <a:rPr kumimoji="0" lang="en-GB" sz="300" b="0" i="0" u="none" strike="noStrike" kern="1200" cap="none" spc="0" normalizeH="0" baseline="0" noProof="0" dirty="0">
                <a:ln>
                  <a:noFill/>
                </a:ln>
                <a:solidFill>
                  <a:prstClr val="black"/>
                </a:solidFill>
                <a:effectLst/>
                <a:uLnTx/>
                <a:uFillTx/>
                <a:latin typeface="Calibri" panose="020F0502020204030204"/>
                <a:ea typeface="+mn-ea"/>
                <a:cs typeface="+mn-cs"/>
              </a:rPr>
              <a:t>licensed</a:t>
            </a:r>
            <a:r>
              <a:rPr kumimoji="0" lang="en-GB" sz="800" b="0" i="0" u="none" strike="noStrike" kern="1200" cap="none" spc="0" normalizeH="0" baseline="0" noProof="0" dirty="0">
                <a:ln>
                  <a:noFill/>
                </a:ln>
                <a:solidFill>
                  <a:prstClr val="black"/>
                </a:solidFill>
                <a:effectLst/>
                <a:uLnTx/>
                <a:uFillTx/>
                <a:latin typeface="Calibri" panose="020F0502020204030204"/>
                <a:ea typeface="+mn-ea"/>
                <a:cs typeface="+mn-cs"/>
              </a:rPr>
              <a:t> under </a:t>
            </a:r>
            <a:r>
              <a:rPr kumimoji="0" lang="en-GB" sz="800" b="0" i="0" u="none" strike="noStrike" kern="1200" cap="none" spc="0" normalizeH="0" baseline="0" noProof="0" dirty="0">
                <a:ln>
                  <a:noFill/>
                </a:ln>
                <a:solidFill>
                  <a:prstClr val="black"/>
                </a:solidFill>
                <a:effectLst/>
                <a:uLnTx/>
                <a:uFillTx/>
                <a:latin typeface="Calibri" panose="020F0502020204030204"/>
                <a:ea typeface="+mn-ea"/>
                <a:cs typeface="+mn-cs"/>
                <a:hlinkClick r:id="rId5" tooltip="https://creativecommons.org/licenses/by-nc-nd/3.0/"/>
              </a:rPr>
              <a:t>CC BY-NC-ND</a:t>
            </a:r>
            <a:endParaRPr kumimoji="0" lang="en-GB" sz="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15" name="Picture 14">
            <a:extLst>
              <a:ext uri="{FF2B5EF4-FFF2-40B4-BE49-F238E27FC236}">
                <a16:creationId xmlns:a16="http://schemas.microsoft.com/office/drawing/2014/main" id="{CE30319C-B690-0742-D29B-F7B27519F290}"/>
              </a:ext>
            </a:extLst>
          </p:cNvPr>
          <p:cNvPicPr>
            <a:picLocks noChangeAspect="1"/>
          </p:cNvPicPr>
          <p:nvPr/>
        </p:nvPicPr>
        <p:blipFill>
          <a:blip r:embed="rId6"/>
          <a:stretch>
            <a:fillRect/>
          </a:stretch>
        </p:blipFill>
        <p:spPr>
          <a:xfrm>
            <a:off x="146642" y="0"/>
            <a:ext cx="11898712" cy="6858000"/>
          </a:xfrm>
          <a:prstGeom prst="rect">
            <a:avLst/>
          </a:prstGeom>
        </p:spPr>
      </p:pic>
      <p:pic>
        <p:nvPicPr>
          <p:cNvPr id="18" name="Picture 17">
            <a:extLst>
              <a:ext uri="{FF2B5EF4-FFF2-40B4-BE49-F238E27FC236}">
                <a16:creationId xmlns:a16="http://schemas.microsoft.com/office/drawing/2014/main" id="{A7469902-2B7C-A083-3054-5D6D0E60887F}"/>
              </a:ext>
            </a:extLst>
          </p:cNvPr>
          <p:cNvPicPr>
            <a:picLocks noChangeAspect="1"/>
          </p:cNvPicPr>
          <p:nvPr/>
        </p:nvPicPr>
        <p:blipFill>
          <a:blip r:embed="rId7"/>
          <a:stretch>
            <a:fillRect/>
          </a:stretch>
        </p:blipFill>
        <p:spPr>
          <a:xfrm>
            <a:off x="8050179" y="4986877"/>
            <a:ext cx="3682471" cy="2276535"/>
          </a:xfrm>
          <a:prstGeom prst="rect">
            <a:avLst/>
          </a:prstGeom>
        </p:spPr>
      </p:pic>
      <p:sp>
        <p:nvSpPr>
          <p:cNvPr id="6" name="TextBox 5">
            <a:extLst>
              <a:ext uri="{FF2B5EF4-FFF2-40B4-BE49-F238E27FC236}">
                <a16:creationId xmlns:a16="http://schemas.microsoft.com/office/drawing/2014/main" id="{04DD67B6-A56E-C1A9-16C5-980662821BD3}"/>
              </a:ext>
            </a:extLst>
          </p:cNvPr>
          <p:cNvSpPr txBox="1"/>
          <p:nvPr/>
        </p:nvSpPr>
        <p:spPr>
          <a:xfrm>
            <a:off x="-16607" y="0"/>
            <a:ext cx="866713" cy="707886"/>
          </a:xfrm>
          <a:prstGeom prst="rect">
            <a:avLst/>
          </a:prstGeom>
          <a:solidFill>
            <a:srgbClr val="012456"/>
          </a:solid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000" b="1" i="0" u="none" strike="noStrike" kern="1200" cap="none" spc="0" normalizeH="0" baseline="0" noProof="0" dirty="0">
                <a:ln>
                  <a:noFill/>
                </a:ln>
                <a:solidFill>
                  <a:prstClr val="white"/>
                </a:solidFill>
                <a:effectLst/>
                <a:uLnTx/>
                <a:uFillTx/>
                <a:latin typeface="Calibri" panose="020F0502020204030204"/>
                <a:ea typeface="+mn-ea"/>
                <a:cs typeface="+mn-cs"/>
              </a:rPr>
              <a:t>Bg. </a:t>
            </a:r>
            <a:endParaRPr kumimoji="0" lang="en-GB" sz="4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56343970"/>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FDC3E03-0243-F6BE-3045-D7F5A97772D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B3DE1A7-DD7C-7872-248D-5C82B9304851}"/>
              </a:ext>
            </a:extLst>
          </p:cNvPr>
          <p:cNvSpPr>
            <a:spLocks noGrp="1"/>
          </p:cNvSpPr>
          <p:nvPr>
            <p:ph type="title"/>
          </p:nvPr>
        </p:nvSpPr>
        <p:spPr>
          <a:xfrm>
            <a:off x="0" y="18256"/>
            <a:ext cx="12192000" cy="846138"/>
          </a:xfrm>
          <a:solidFill>
            <a:srgbClr val="002060"/>
          </a:solidFill>
        </p:spPr>
        <p:txBody>
          <a:bodyPr/>
          <a:lstStyle/>
          <a:p>
            <a:r>
              <a:rPr lang="en-GB" sz="4800" b="1" dirty="0">
                <a:highlight>
                  <a:srgbClr val="FFFF00"/>
                </a:highlight>
              </a:rPr>
              <a:t>Show:</a:t>
            </a:r>
            <a:r>
              <a:rPr lang="en-GB" sz="4800" b="1" dirty="0"/>
              <a:t> </a:t>
            </a:r>
            <a:r>
              <a:rPr lang="en-GB" sz="4800" b="1" dirty="0">
                <a:solidFill>
                  <a:schemeClr val="bg1"/>
                </a:solidFill>
              </a:rPr>
              <a:t>Example 2: </a:t>
            </a:r>
            <a:r>
              <a:rPr lang="en-GB" b="1" dirty="0">
                <a:solidFill>
                  <a:schemeClr val="bg1"/>
                </a:solidFill>
              </a:rPr>
              <a:t>Simple PS WPF Window</a:t>
            </a:r>
            <a:endParaRPr lang="en-GB" dirty="0">
              <a:solidFill>
                <a:schemeClr val="bg1"/>
              </a:solidFill>
            </a:endParaRPr>
          </a:p>
        </p:txBody>
      </p:sp>
      <p:sp>
        <p:nvSpPr>
          <p:cNvPr id="6" name="TextBox 5">
            <a:extLst>
              <a:ext uri="{FF2B5EF4-FFF2-40B4-BE49-F238E27FC236}">
                <a16:creationId xmlns:a16="http://schemas.microsoft.com/office/drawing/2014/main" id="{932CF0B4-F745-CF2B-CEC9-88D218CB56EA}"/>
              </a:ext>
            </a:extLst>
          </p:cNvPr>
          <p:cNvSpPr txBox="1"/>
          <p:nvPr/>
        </p:nvSpPr>
        <p:spPr>
          <a:xfrm>
            <a:off x="0" y="813227"/>
            <a:ext cx="7408069" cy="830997"/>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20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This PS WPF script displays a small window with a button, when the button is clicked, a message box pops up.</a:t>
            </a:r>
          </a:p>
        </p:txBody>
      </p:sp>
      <p:graphicFrame>
        <p:nvGraphicFramePr>
          <p:cNvPr id="8" name="Content Placeholder 7">
            <a:extLst>
              <a:ext uri="{FF2B5EF4-FFF2-40B4-BE49-F238E27FC236}">
                <a16:creationId xmlns:a16="http://schemas.microsoft.com/office/drawing/2014/main" id="{4FFD771A-F175-88C7-95CA-34793D8122DC}"/>
              </a:ext>
            </a:extLst>
          </p:cNvPr>
          <p:cNvGraphicFramePr>
            <a:graphicFrameLocks noGrp="1"/>
          </p:cNvGraphicFramePr>
          <p:nvPr>
            <p:ph idx="1"/>
          </p:nvPr>
        </p:nvGraphicFramePr>
        <p:xfrm>
          <a:off x="180975" y="1659365"/>
          <a:ext cx="11830050" cy="5079206"/>
        </p:xfrm>
        <a:graphic>
          <a:graphicData uri="http://schemas.openxmlformats.org/drawingml/2006/table">
            <a:tbl>
              <a:tblPr firstRow="1" bandRow="1">
                <a:tableStyleId>{5C22544A-7EE6-4342-B048-85BDC9FD1C3A}</a:tableStyleId>
              </a:tblPr>
              <a:tblGrid>
                <a:gridCol w="5915025">
                  <a:extLst>
                    <a:ext uri="{9D8B030D-6E8A-4147-A177-3AD203B41FA5}">
                      <a16:colId xmlns:a16="http://schemas.microsoft.com/office/drawing/2014/main" val="3239454659"/>
                    </a:ext>
                  </a:extLst>
                </a:gridCol>
                <a:gridCol w="5915025">
                  <a:extLst>
                    <a:ext uri="{9D8B030D-6E8A-4147-A177-3AD203B41FA5}">
                      <a16:colId xmlns:a16="http://schemas.microsoft.com/office/drawing/2014/main" val="1964626586"/>
                    </a:ext>
                  </a:extLst>
                </a:gridCol>
              </a:tblGrid>
              <a:tr h="5079206">
                <a:tc>
                  <a:txBody>
                    <a:bodyPr/>
                    <a:lstStyle/>
                    <a:p>
                      <a:r>
                        <a:rPr lang="en-GB" sz="1800" b="1" kern="1200" dirty="0">
                          <a:solidFill>
                            <a:srgbClr val="0000FF"/>
                          </a:solidFill>
                          <a:effectLst/>
                          <a:latin typeface="+mn-lt"/>
                          <a:ea typeface="+mn-ea"/>
                          <a:cs typeface="+mn-cs"/>
                        </a:rPr>
                        <a:t>Add-Type -</a:t>
                      </a:r>
                      <a:r>
                        <a:rPr lang="en-GB" sz="1800" b="1" kern="1200" dirty="0" err="1">
                          <a:solidFill>
                            <a:srgbClr val="0000FF"/>
                          </a:solidFill>
                          <a:effectLst/>
                          <a:latin typeface="+mn-lt"/>
                          <a:ea typeface="+mn-ea"/>
                          <a:cs typeface="+mn-cs"/>
                        </a:rPr>
                        <a:t>AssemblyName</a:t>
                      </a:r>
                      <a:r>
                        <a:rPr lang="en-GB" sz="1800" b="1" kern="1200" dirty="0">
                          <a:solidFill>
                            <a:srgbClr val="0000FF"/>
                          </a:solidFill>
                          <a:effectLst/>
                          <a:latin typeface="+mn-lt"/>
                          <a:ea typeface="+mn-ea"/>
                          <a:cs typeface="+mn-cs"/>
                        </a:rPr>
                        <a:t> </a:t>
                      </a:r>
                      <a:r>
                        <a:rPr lang="en-GB" sz="1800" b="1" kern="1200" dirty="0" err="1">
                          <a:solidFill>
                            <a:srgbClr val="0000FF"/>
                          </a:solidFill>
                          <a:effectLst/>
                          <a:latin typeface="+mn-lt"/>
                          <a:ea typeface="+mn-ea"/>
                          <a:cs typeface="+mn-cs"/>
                        </a:rPr>
                        <a:t>PresentationCore</a:t>
                      </a:r>
                      <a:r>
                        <a:rPr lang="en-GB" sz="1800" b="1" kern="1200" dirty="0">
                          <a:solidFill>
                            <a:srgbClr val="0000FF"/>
                          </a:solidFill>
                          <a:effectLst/>
                          <a:latin typeface="+mn-lt"/>
                          <a:ea typeface="+mn-ea"/>
                          <a:cs typeface="+mn-cs"/>
                        </a:rPr>
                        <a:t>, </a:t>
                      </a:r>
                      <a:r>
                        <a:rPr lang="en-GB" sz="1800" b="1" kern="1200" dirty="0" err="1">
                          <a:solidFill>
                            <a:srgbClr val="0000FF"/>
                          </a:solidFill>
                          <a:effectLst/>
                          <a:latin typeface="+mn-lt"/>
                          <a:ea typeface="+mn-ea"/>
                          <a:cs typeface="+mn-cs"/>
                        </a:rPr>
                        <a:t>PresentationFramework</a:t>
                      </a:r>
                      <a:endParaRPr lang="en-GB" sz="1800" b="1" kern="1200" dirty="0">
                        <a:solidFill>
                          <a:srgbClr val="0000FF"/>
                        </a:solidFill>
                        <a:effectLst/>
                        <a:latin typeface="+mn-lt"/>
                        <a:ea typeface="+mn-ea"/>
                        <a:cs typeface="+mn-cs"/>
                      </a:endParaRPr>
                    </a:p>
                    <a:p>
                      <a:r>
                        <a:rPr lang="en-GB" sz="1800" b="0" kern="1200" dirty="0">
                          <a:solidFill>
                            <a:srgbClr val="0000FF"/>
                          </a:solidFill>
                          <a:effectLst/>
                          <a:latin typeface="+mn-lt"/>
                          <a:ea typeface="+mn-ea"/>
                          <a:cs typeface="+mn-cs"/>
                        </a:rPr>
                        <a:t># XAML UI layout</a:t>
                      </a:r>
                    </a:p>
                    <a:p>
                      <a:r>
                        <a:rPr lang="en-GB" sz="1800" b="0" kern="1200" dirty="0">
                          <a:solidFill>
                            <a:srgbClr val="0000FF"/>
                          </a:solidFill>
                          <a:effectLst/>
                          <a:latin typeface="+mn-lt"/>
                          <a:ea typeface="+mn-ea"/>
                          <a:cs typeface="+mn-cs"/>
                        </a:rPr>
                        <a:t>$</a:t>
                      </a:r>
                      <a:r>
                        <a:rPr lang="en-GB" sz="1800" b="0" kern="1200" dirty="0" err="1">
                          <a:solidFill>
                            <a:srgbClr val="0000FF"/>
                          </a:solidFill>
                          <a:effectLst/>
                          <a:latin typeface="+mn-lt"/>
                          <a:ea typeface="+mn-ea"/>
                          <a:cs typeface="+mn-cs"/>
                        </a:rPr>
                        <a:t>xaml</a:t>
                      </a:r>
                      <a:r>
                        <a:rPr lang="en-GB" sz="1800" b="0" kern="1200" dirty="0">
                          <a:solidFill>
                            <a:srgbClr val="0000FF"/>
                          </a:solidFill>
                          <a:effectLst/>
                          <a:latin typeface="+mn-lt"/>
                          <a:ea typeface="+mn-ea"/>
                          <a:cs typeface="+mn-cs"/>
                        </a:rPr>
                        <a:t> = @"</a:t>
                      </a:r>
                    </a:p>
                    <a:p>
                      <a:r>
                        <a:rPr lang="en-GB" sz="1800" b="0" kern="1200" dirty="0">
                          <a:solidFill>
                            <a:srgbClr val="0000FF"/>
                          </a:solidFill>
                          <a:effectLst/>
                          <a:latin typeface="+mn-lt"/>
                          <a:ea typeface="+mn-ea"/>
                          <a:cs typeface="+mn-cs"/>
                        </a:rPr>
                        <a:t>&lt;Window </a:t>
                      </a:r>
                      <a:r>
                        <a:rPr lang="en-GB" sz="1800" b="0" kern="1200" dirty="0" err="1">
                          <a:solidFill>
                            <a:srgbClr val="0000FF"/>
                          </a:solidFill>
                          <a:effectLst/>
                          <a:latin typeface="+mn-lt"/>
                          <a:ea typeface="+mn-ea"/>
                          <a:cs typeface="+mn-cs"/>
                        </a:rPr>
                        <a:t>xmlns</a:t>
                      </a:r>
                      <a:r>
                        <a:rPr lang="en-GB" sz="1800" b="0" kern="1200" dirty="0">
                          <a:solidFill>
                            <a:srgbClr val="0000FF"/>
                          </a:solidFill>
                          <a:effectLst/>
                          <a:latin typeface="+mn-lt"/>
                          <a:ea typeface="+mn-ea"/>
                          <a:cs typeface="+mn-cs"/>
                        </a:rPr>
                        <a:t>=</a:t>
                      </a:r>
                      <a:r>
                        <a:rPr lang="en-GB" sz="1800" b="0" kern="1200" dirty="0">
                          <a:solidFill>
                            <a:srgbClr val="0000FF"/>
                          </a:solidFill>
                          <a:effectLst/>
                          <a:latin typeface="+mn-lt"/>
                          <a:ea typeface="+mn-ea"/>
                          <a:cs typeface="+mn-cs"/>
                          <a:hlinkClick r:id="rId3"/>
                        </a:rPr>
                        <a:t>http://schemas.microsoft.com/winfx/2006/xaml/presentation</a:t>
                      </a:r>
                      <a:r>
                        <a:rPr lang="en-GB" sz="1800" b="0" kern="1200" dirty="0">
                          <a:solidFill>
                            <a:srgbClr val="0000FF"/>
                          </a:solidFill>
                          <a:effectLst/>
                          <a:latin typeface="+mn-lt"/>
                          <a:ea typeface="+mn-ea"/>
                          <a:cs typeface="+mn-cs"/>
                        </a:rPr>
                        <a:t> Title="WPF GUI" Width="300" Height="200"&gt;</a:t>
                      </a:r>
                    </a:p>
                    <a:p>
                      <a:r>
                        <a:rPr lang="en-GB" sz="1800" b="0" kern="1200" dirty="0">
                          <a:solidFill>
                            <a:srgbClr val="0000FF"/>
                          </a:solidFill>
                          <a:effectLst/>
                          <a:latin typeface="+mn-lt"/>
                          <a:ea typeface="+mn-ea"/>
                          <a:cs typeface="+mn-cs"/>
                        </a:rPr>
                        <a:t>    &lt;Grid&gt;</a:t>
                      </a:r>
                    </a:p>
                    <a:p>
                      <a:r>
                        <a:rPr lang="en-GB" sz="1800" b="0" kern="1200" dirty="0">
                          <a:solidFill>
                            <a:srgbClr val="0000FF"/>
                          </a:solidFill>
                          <a:effectLst/>
                          <a:latin typeface="+mn-lt"/>
                          <a:ea typeface="+mn-ea"/>
                          <a:cs typeface="+mn-cs"/>
                        </a:rPr>
                        <a:t>        &lt;Button Name="</a:t>
                      </a:r>
                      <a:r>
                        <a:rPr lang="en-GB" sz="1800" b="0" kern="1200" dirty="0" err="1">
                          <a:solidFill>
                            <a:srgbClr val="0000FF"/>
                          </a:solidFill>
                          <a:effectLst/>
                          <a:latin typeface="+mn-lt"/>
                          <a:ea typeface="+mn-ea"/>
                          <a:cs typeface="+mn-cs"/>
                        </a:rPr>
                        <a:t>MyButton</a:t>
                      </a:r>
                      <a:r>
                        <a:rPr lang="en-GB" sz="1800" b="0" kern="1200" dirty="0">
                          <a:solidFill>
                            <a:srgbClr val="0000FF"/>
                          </a:solidFill>
                          <a:effectLst/>
                          <a:latin typeface="+mn-lt"/>
                          <a:ea typeface="+mn-ea"/>
                          <a:cs typeface="+mn-cs"/>
                        </a:rPr>
                        <a:t>"</a:t>
                      </a:r>
                    </a:p>
                    <a:p>
                      <a:r>
                        <a:rPr lang="en-GB" sz="1800" b="0" kern="1200" dirty="0">
                          <a:solidFill>
                            <a:srgbClr val="0000FF"/>
                          </a:solidFill>
                          <a:effectLst/>
                          <a:latin typeface="+mn-lt"/>
                          <a:ea typeface="+mn-ea"/>
                          <a:cs typeface="+mn-cs"/>
                        </a:rPr>
                        <a:t>                Width="100"</a:t>
                      </a:r>
                    </a:p>
                    <a:p>
                      <a:r>
                        <a:rPr lang="en-GB" sz="1800" b="0" kern="1200" dirty="0">
                          <a:solidFill>
                            <a:srgbClr val="0000FF"/>
                          </a:solidFill>
                          <a:effectLst/>
                          <a:latin typeface="+mn-lt"/>
                          <a:ea typeface="+mn-ea"/>
                          <a:cs typeface="+mn-cs"/>
                        </a:rPr>
                        <a:t>                Height="30"</a:t>
                      </a:r>
                    </a:p>
                    <a:p>
                      <a:r>
                        <a:rPr lang="en-GB" sz="1800" b="0" kern="1200" dirty="0">
                          <a:solidFill>
                            <a:srgbClr val="0000FF"/>
                          </a:solidFill>
                          <a:effectLst/>
                          <a:latin typeface="+mn-lt"/>
                          <a:ea typeface="+mn-ea"/>
                          <a:cs typeface="+mn-cs"/>
                        </a:rPr>
                        <a:t>                </a:t>
                      </a:r>
                      <a:r>
                        <a:rPr lang="en-GB" sz="1800" b="0" kern="1200" dirty="0" err="1">
                          <a:solidFill>
                            <a:srgbClr val="0000FF"/>
                          </a:solidFill>
                          <a:effectLst/>
                          <a:latin typeface="+mn-lt"/>
                          <a:ea typeface="+mn-ea"/>
                          <a:cs typeface="+mn-cs"/>
                        </a:rPr>
                        <a:t>HorizontalAlignment</a:t>
                      </a:r>
                      <a:r>
                        <a:rPr lang="en-GB" sz="1800" b="0" kern="1200" dirty="0">
                          <a:solidFill>
                            <a:srgbClr val="0000FF"/>
                          </a:solidFill>
                          <a:effectLst/>
                          <a:latin typeface="+mn-lt"/>
                          <a:ea typeface="+mn-ea"/>
                          <a:cs typeface="+mn-cs"/>
                        </a:rPr>
                        <a:t>="</a:t>
                      </a:r>
                      <a:r>
                        <a:rPr lang="en-GB" sz="1800" b="0" kern="1200" dirty="0" err="1">
                          <a:solidFill>
                            <a:srgbClr val="0000FF"/>
                          </a:solidFill>
                          <a:effectLst/>
                          <a:latin typeface="+mn-lt"/>
                          <a:ea typeface="+mn-ea"/>
                          <a:cs typeface="+mn-cs"/>
                        </a:rPr>
                        <a:t>Center</a:t>
                      </a:r>
                      <a:r>
                        <a:rPr lang="en-GB" sz="1800" b="0" kern="1200" dirty="0">
                          <a:solidFill>
                            <a:srgbClr val="0000FF"/>
                          </a:solidFill>
                          <a:effectLst/>
                          <a:latin typeface="+mn-lt"/>
                          <a:ea typeface="+mn-ea"/>
                          <a:cs typeface="+mn-cs"/>
                        </a:rPr>
                        <a:t>"</a:t>
                      </a:r>
                    </a:p>
                    <a:p>
                      <a:r>
                        <a:rPr lang="en-GB" sz="1800" b="0" kern="1200" dirty="0">
                          <a:solidFill>
                            <a:srgbClr val="0000FF"/>
                          </a:solidFill>
                          <a:effectLst/>
                          <a:latin typeface="+mn-lt"/>
                          <a:ea typeface="+mn-ea"/>
                          <a:cs typeface="+mn-cs"/>
                        </a:rPr>
                        <a:t>                </a:t>
                      </a:r>
                      <a:r>
                        <a:rPr lang="en-GB" sz="1800" b="0" kern="1200" dirty="0" err="1">
                          <a:solidFill>
                            <a:srgbClr val="0000FF"/>
                          </a:solidFill>
                          <a:effectLst/>
                          <a:latin typeface="+mn-lt"/>
                          <a:ea typeface="+mn-ea"/>
                          <a:cs typeface="+mn-cs"/>
                        </a:rPr>
                        <a:t>VerticalAlignment</a:t>
                      </a:r>
                      <a:r>
                        <a:rPr lang="en-GB" sz="1800" b="0" kern="1200" dirty="0">
                          <a:solidFill>
                            <a:srgbClr val="0000FF"/>
                          </a:solidFill>
                          <a:effectLst/>
                          <a:latin typeface="+mn-lt"/>
                          <a:ea typeface="+mn-ea"/>
                          <a:cs typeface="+mn-cs"/>
                        </a:rPr>
                        <a:t>="</a:t>
                      </a:r>
                      <a:r>
                        <a:rPr lang="en-GB" sz="1800" b="0" kern="1200" dirty="0" err="1">
                          <a:solidFill>
                            <a:srgbClr val="0000FF"/>
                          </a:solidFill>
                          <a:effectLst/>
                          <a:latin typeface="+mn-lt"/>
                          <a:ea typeface="+mn-ea"/>
                          <a:cs typeface="+mn-cs"/>
                        </a:rPr>
                        <a:t>Center</a:t>
                      </a:r>
                      <a:r>
                        <a:rPr lang="en-GB" sz="1800" b="0" kern="1200" dirty="0">
                          <a:solidFill>
                            <a:srgbClr val="0000FF"/>
                          </a:solidFill>
                          <a:effectLst/>
                          <a:latin typeface="+mn-lt"/>
                          <a:ea typeface="+mn-ea"/>
                          <a:cs typeface="+mn-cs"/>
                        </a:rPr>
                        <a:t>"&gt;</a:t>
                      </a:r>
                    </a:p>
                    <a:p>
                      <a:r>
                        <a:rPr lang="en-GB" sz="1800" b="0" kern="1200" dirty="0">
                          <a:solidFill>
                            <a:srgbClr val="0000FF"/>
                          </a:solidFill>
                          <a:effectLst/>
                          <a:latin typeface="+mn-lt"/>
                          <a:ea typeface="+mn-ea"/>
                          <a:cs typeface="+mn-cs"/>
                        </a:rPr>
                        <a:t>            Click Me</a:t>
                      </a:r>
                    </a:p>
                    <a:p>
                      <a:r>
                        <a:rPr lang="en-GB" sz="1800" b="0" kern="1200" dirty="0">
                          <a:solidFill>
                            <a:srgbClr val="0000FF"/>
                          </a:solidFill>
                          <a:effectLst/>
                          <a:latin typeface="+mn-lt"/>
                          <a:ea typeface="+mn-ea"/>
                          <a:cs typeface="+mn-cs"/>
                        </a:rPr>
                        <a:t>        &lt;/Button&gt;</a:t>
                      </a:r>
                    </a:p>
                    <a:p>
                      <a:r>
                        <a:rPr lang="en-GB" sz="1800" b="0" kern="1200" dirty="0">
                          <a:solidFill>
                            <a:srgbClr val="0000FF"/>
                          </a:solidFill>
                          <a:effectLst/>
                          <a:latin typeface="+mn-lt"/>
                          <a:ea typeface="+mn-ea"/>
                          <a:cs typeface="+mn-cs"/>
                        </a:rPr>
                        <a:t>    &lt;/Grid&gt;</a:t>
                      </a:r>
                    </a:p>
                    <a:p>
                      <a:r>
                        <a:rPr lang="en-GB" sz="1800" b="0" kern="1200" dirty="0">
                          <a:solidFill>
                            <a:srgbClr val="0000FF"/>
                          </a:solidFill>
                          <a:effectLst/>
                          <a:latin typeface="+mn-lt"/>
                          <a:ea typeface="+mn-ea"/>
                          <a:cs typeface="+mn-cs"/>
                        </a:rPr>
                        <a:t>&lt;/Window&gt;</a:t>
                      </a:r>
                    </a:p>
                    <a:p>
                      <a:r>
                        <a:rPr lang="en-GB" sz="1800" b="0" kern="1200" dirty="0">
                          <a:solidFill>
                            <a:srgbClr val="0000FF"/>
                          </a:solidFill>
                          <a:effectLst/>
                          <a:latin typeface="+mn-lt"/>
                          <a:ea typeface="+mn-ea"/>
                          <a:cs typeface="+mn-cs"/>
                        </a:rPr>
                        <a:t>"@</a:t>
                      </a:r>
                    </a:p>
                  </a:txBody>
                  <a:tcPr>
                    <a:lnR w="12700" cap="flat" cmpd="sng" algn="ctr">
                      <a:solidFill>
                        <a:schemeClr val="tx1"/>
                      </a:solidFill>
                      <a:prstDash val="solid"/>
                      <a:round/>
                      <a:headEnd type="none" w="med" len="med"/>
                      <a:tailEnd type="none" w="med" len="med"/>
                    </a:lnR>
                    <a:noFill/>
                  </a:tcPr>
                </a:tc>
                <a:tc>
                  <a:txBody>
                    <a:bodyPr/>
                    <a:lstStyle/>
                    <a:p>
                      <a:r>
                        <a:rPr lang="en-GB" sz="1800" b="0" kern="1200" dirty="0">
                          <a:solidFill>
                            <a:srgbClr val="0000FF"/>
                          </a:solidFill>
                          <a:effectLst/>
                          <a:latin typeface="+mn-lt"/>
                          <a:ea typeface="+mn-ea"/>
                          <a:cs typeface="+mn-cs"/>
                        </a:rPr>
                        <a:t>$xml = New-Object </a:t>
                      </a:r>
                      <a:r>
                        <a:rPr lang="en-GB" sz="1800" b="0" kern="1200" dirty="0" err="1">
                          <a:solidFill>
                            <a:srgbClr val="0000FF"/>
                          </a:solidFill>
                          <a:effectLst/>
                          <a:latin typeface="+mn-lt"/>
                          <a:ea typeface="+mn-ea"/>
                          <a:cs typeface="+mn-cs"/>
                        </a:rPr>
                        <a:t>System.Xml.XmlDocument</a:t>
                      </a:r>
                      <a:endParaRPr lang="en-GB" sz="1800" b="0" kern="1200" dirty="0">
                        <a:solidFill>
                          <a:srgbClr val="0000FF"/>
                        </a:solidFill>
                        <a:effectLst/>
                        <a:latin typeface="+mn-lt"/>
                        <a:ea typeface="+mn-ea"/>
                        <a:cs typeface="+mn-cs"/>
                      </a:endParaRPr>
                    </a:p>
                    <a:p>
                      <a:r>
                        <a:rPr lang="en-GB" sz="1800" b="0" kern="1200" dirty="0">
                          <a:solidFill>
                            <a:srgbClr val="0000FF"/>
                          </a:solidFill>
                          <a:effectLst/>
                          <a:latin typeface="+mn-lt"/>
                          <a:ea typeface="+mn-ea"/>
                          <a:cs typeface="+mn-cs"/>
                        </a:rPr>
                        <a:t>$</a:t>
                      </a:r>
                      <a:r>
                        <a:rPr lang="en-GB" sz="1800" b="0" kern="1200" dirty="0" err="1">
                          <a:solidFill>
                            <a:srgbClr val="0000FF"/>
                          </a:solidFill>
                          <a:effectLst/>
                          <a:latin typeface="+mn-lt"/>
                          <a:ea typeface="+mn-ea"/>
                          <a:cs typeface="+mn-cs"/>
                        </a:rPr>
                        <a:t>xml.LoadXml</a:t>
                      </a:r>
                      <a:r>
                        <a:rPr lang="en-GB" sz="1800" b="0" kern="1200" dirty="0">
                          <a:solidFill>
                            <a:srgbClr val="0000FF"/>
                          </a:solidFill>
                          <a:effectLst/>
                          <a:latin typeface="+mn-lt"/>
                          <a:ea typeface="+mn-ea"/>
                          <a:cs typeface="+mn-cs"/>
                        </a:rPr>
                        <a:t>($</a:t>
                      </a:r>
                      <a:r>
                        <a:rPr lang="en-GB" sz="1800" b="0" kern="1200" dirty="0" err="1">
                          <a:solidFill>
                            <a:srgbClr val="0000FF"/>
                          </a:solidFill>
                          <a:effectLst/>
                          <a:latin typeface="+mn-lt"/>
                          <a:ea typeface="+mn-ea"/>
                          <a:cs typeface="+mn-cs"/>
                        </a:rPr>
                        <a:t>xaml</a:t>
                      </a:r>
                      <a:r>
                        <a:rPr lang="en-GB" sz="1800" b="0" kern="1200" dirty="0">
                          <a:solidFill>
                            <a:srgbClr val="0000FF"/>
                          </a:solidFill>
                          <a:effectLst/>
                          <a:latin typeface="+mn-lt"/>
                          <a:ea typeface="+mn-ea"/>
                          <a:cs typeface="+mn-cs"/>
                        </a:rPr>
                        <a:t>)</a:t>
                      </a:r>
                    </a:p>
                    <a:p>
                      <a:r>
                        <a:rPr lang="en-GB" sz="1800" b="0" kern="1200" dirty="0">
                          <a:solidFill>
                            <a:srgbClr val="0000FF"/>
                          </a:solidFill>
                          <a:effectLst/>
                          <a:latin typeface="+mn-lt"/>
                          <a:ea typeface="+mn-ea"/>
                          <a:cs typeface="+mn-cs"/>
                        </a:rPr>
                        <a:t> </a:t>
                      </a:r>
                    </a:p>
                    <a:p>
                      <a:r>
                        <a:rPr lang="en-GB" sz="1800" b="0" kern="1200" dirty="0">
                          <a:solidFill>
                            <a:srgbClr val="0000FF"/>
                          </a:solidFill>
                          <a:effectLst/>
                          <a:latin typeface="+mn-lt"/>
                          <a:ea typeface="+mn-ea"/>
                          <a:cs typeface="+mn-cs"/>
                        </a:rPr>
                        <a:t>$reader = New-Object </a:t>
                      </a:r>
                      <a:r>
                        <a:rPr lang="en-GB" sz="1800" b="0" kern="1200" dirty="0" err="1">
                          <a:solidFill>
                            <a:srgbClr val="0000FF"/>
                          </a:solidFill>
                          <a:effectLst/>
                          <a:latin typeface="+mn-lt"/>
                          <a:ea typeface="+mn-ea"/>
                          <a:cs typeface="+mn-cs"/>
                        </a:rPr>
                        <a:t>System.Xml.XmlNodeReader</a:t>
                      </a:r>
                      <a:r>
                        <a:rPr lang="en-GB" sz="1800" b="0" kern="1200" dirty="0">
                          <a:solidFill>
                            <a:srgbClr val="0000FF"/>
                          </a:solidFill>
                          <a:effectLst/>
                          <a:latin typeface="+mn-lt"/>
                          <a:ea typeface="+mn-ea"/>
                          <a:cs typeface="+mn-cs"/>
                        </a:rPr>
                        <a:t> $xml</a:t>
                      </a:r>
                    </a:p>
                    <a:p>
                      <a:r>
                        <a:rPr lang="en-GB" sz="1800" b="0" kern="1200" dirty="0">
                          <a:solidFill>
                            <a:srgbClr val="0000FF"/>
                          </a:solidFill>
                          <a:effectLst/>
                          <a:latin typeface="+mn-lt"/>
                          <a:ea typeface="+mn-ea"/>
                          <a:cs typeface="+mn-cs"/>
                        </a:rPr>
                        <a:t>$window = [</a:t>
                      </a:r>
                      <a:r>
                        <a:rPr lang="en-GB" sz="1800" b="0" kern="1200" dirty="0" err="1">
                          <a:solidFill>
                            <a:srgbClr val="0000FF"/>
                          </a:solidFill>
                          <a:effectLst/>
                          <a:latin typeface="+mn-lt"/>
                          <a:ea typeface="+mn-ea"/>
                          <a:cs typeface="+mn-cs"/>
                        </a:rPr>
                        <a:t>Windows.Markup.XamlReader</a:t>
                      </a:r>
                      <a:r>
                        <a:rPr lang="en-GB" sz="1800" b="0" kern="1200" dirty="0">
                          <a:solidFill>
                            <a:srgbClr val="0000FF"/>
                          </a:solidFill>
                          <a:effectLst/>
                          <a:latin typeface="+mn-lt"/>
                          <a:ea typeface="+mn-ea"/>
                          <a:cs typeface="+mn-cs"/>
                        </a:rPr>
                        <a:t>]::Load($reader)</a:t>
                      </a:r>
                    </a:p>
                    <a:p>
                      <a:r>
                        <a:rPr lang="en-GB" sz="1800" b="0" kern="1200" dirty="0">
                          <a:solidFill>
                            <a:srgbClr val="0000FF"/>
                          </a:solidFill>
                          <a:effectLst/>
                          <a:latin typeface="+mn-lt"/>
                          <a:ea typeface="+mn-ea"/>
                          <a:cs typeface="+mn-cs"/>
                        </a:rPr>
                        <a:t> </a:t>
                      </a:r>
                    </a:p>
                    <a:p>
                      <a:r>
                        <a:rPr lang="en-GB" sz="1800" b="1" kern="1200" dirty="0">
                          <a:solidFill>
                            <a:srgbClr val="0000FF"/>
                          </a:solidFill>
                          <a:effectLst/>
                          <a:latin typeface="+mn-lt"/>
                          <a:ea typeface="+mn-ea"/>
                          <a:cs typeface="+mn-cs"/>
                        </a:rPr>
                        <a:t>$button = $</a:t>
                      </a:r>
                      <a:r>
                        <a:rPr lang="en-GB" sz="1800" b="1" kern="1200" dirty="0" err="1">
                          <a:solidFill>
                            <a:srgbClr val="0000FF"/>
                          </a:solidFill>
                          <a:effectLst/>
                          <a:latin typeface="+mn-lt"/>
                          <a:ea typeface="+mn-ea"/>
                          <a:cs typeface="+mn-cs"/>
                        </a:rPr>
                        <a:t>window.FindName</a:t>
                      </a:r>
                      <a:r>
                        <a:rPr lang="en-GB" sz="1800" b="1" kern="1200" dirty="0">
                          <a:solidFill>
                            <a:srgbClr val="0000FF"/>
                          </a:solidFill>
                          <a:effectLst/>
                          <a:latin typeface="+mn-lt"/>
                          <a:ea typeface="+mn-ea"/>
                          <a:cs typeface="+mn-cs"/>
                        </a:rPr>
                        <a:t>("</a:t>
                      </a:r>
                      <a:r>
                        <a:rPr lang="en-GB" sz="1800" b="1" kern="1200" dirty="0" err="1">
                          <a:solidFill>
                            <a:srgbClr val="0000FF"/>
                          </a:solidFill>
                          <a:effectLst/>
                          <a:latin typeface="+mn-lt"/>
                          <a:ea typeface="+mn-ea"/>
                          <a:cs typeface="+mn-cs"/>
                        </a:rPr>
                        <a:t>MyButton</a:t>
                      </a:r>
                      <a:r>
                        <a:rPr lang="en-GB" sz="1800" b="1" kern="1200" dirty="0">
                          <a:solidFill>
                            <a:srgbClr val="0000FF"/>
                          </a:solidFill>
                          <a:effectLst/>
                          <a:latin typeface="+mn-lt"/>
                          <a:ea typeface="+mn-ea"/>
                          <a:cs typeface="+mn-cs"/>
                        </a:rPr>
                        <a:t>")</a:t>
                      </a:r>
                    </a:p>
                    <a:p>
                      <a:r>
                        <a:rPr lang="en-GB" sz="1800" b="0" kern="1200" dirty="0">
                          <a:solidFill>
                            <a:srgbClr val="0000FF"/>
                          </a:solidFill>
                          <a:effectLst/>
                          <a:latin typeface="+mn-lt"/>
                          <a:ea typeface="+mn-ea"/>
                          <a:cs typeface="+mn-cs"/>
                        </a:rPr>
                        <a:t>$</a:t>
                      </a:r>
                      <a:r>
                        <a:rPr lang="en-GB" sz="1800" b="0" kern="1200" dirty="0" err="1">
                          <a:solidFill>
                            <a:srgbClr val="0000FF"/>
                          </a:solidFill>
                          <a:effectLst/>
                          <a:latin typeface="+mn-lt"/>
                          <a:ea typeface="+mn-ea"/>
                          <a:cs typeface="+mn-cs"/>
                        </a:rPr>
                        <a:t>button.Add_Click</a:t>
                      </a:r>
                      <a:r>
                        <a:rPr lang="en-GB" sz="1800" b="0" kern="1200" dirty="0">
                          <a:solidFill>
                            <a:srgbClr val="0000FF"/>
                          </a:solidFill>
                          <a:effectLst/>
                          <a:latin typeface="+mn-lt"/>
                          <a:ea typeface="+mn-ea"/>
                          <a:cs typeface="+mn-cs"/>
                        </a:rPr>
                        <a:t>({</a:t>
                      </a:r>
                    </a:p>
                    <a:p>
                      <a:r>
                        <a:rPr lang="en-GB" sz="1800" b="0" kern="1200" dirty="0">
                          <a:solidFill>
                            <a:srgbClr val="0000FF"/>
                          </a:solidFill>
                          <a:effectLst/>
                          <a:latin typeface="+mn-lt"/>
                          <a:ea typeface="+mn-ea"/>
                          <a:cs typeface="+mn-cs"/>
                        </a:rPr>
                        <a:t>    [</a:t>
                      </a:r>
                      <a:r>
                        <a:rPr lang="en-GB" sz="1800" b="0" kern="1200" dirty="0" err="1">
                          <a:solidFill>
                            <a:srgbClr val="0000FF"/>
                          </a:solidFill>
                          <a:effectLst/>
                          <a:latin typeface="+mn-lt"/>
                          <a:ea typeface="+mn-ea"/>
                          <a:cs typeface="+mn-cs"/>
                        </a:rPr>
                        <a:t>System.Windows.MessageBox</a:t>
                      </a:r>
                      <a:r>
                        <a:rPr lang="en-GB" sz="1800" b="0" kern="1200" dirty="0">
                          <a:solidFill>
                            <a:srgbClr val="0000FF"/>
                          </a:solidFill>
                          <a:effectLst/>
                          <a:latin typeface="+mn-lt"/>
                          <a:ea typeface="+mn-ea"/>
                          <a:cs typeface="+mn-cs"/>
                        </a:rPr>
                        <a:t>]::Show("Hello from WPF :o)")</a:t>
                      </a:r>
                    </a:p>
                    <a:p>
                      <a:r>
                        <a:rPr lang="en-GB" sz="1800" b="0" kern="1200" dirty="0">
                          <a:solidFill>
                            <a:srgbClr val="0000FF"/>
                          </a:solidFill>
                          <a:effectLst/>
                          <a:latin typeface="+mn-lt"/>
                          <a:ea typeface="+mn-ea"/>
                          <a:cs typeface="+mn-cs"/>
                        </a:rPr>
                        <a:t>})</a:t>
                      </a:r>
                    </a:p>
                    <a:p>
                      <a:r>
                        <a:rPr lang="en-GB" sz="1800" b="0" kern="1200" dirty="0">
                          <a:solidFill>
                            <a:srgbClr val="0000FF"/>
                          </a:solidFill>
                          <a:effectLst/>
                          <a:latin typeface="+mn-lt"/>
                          <a:ea typeface="+mn-ea"/>
                          <a:cs typeface="+mn-cs"/>
                        </a:rPr>
                        <a:t> </a:t>
                      </a:r>
                    </a:p>
                    <a:p>
                      <a:r>
                        <a:rPr lang="en-GB" sz="1800" b="0" kern="1200" dirty="0">
                          <a:solidFill>
                            <a:srgbClr val="0000FF"/>
                          </a:solidFill>
                          <a:effectLst/>
                          <a:latin typeface="+mn-lt"/>
                          <a:ea typeface="+mn-ea"/>
                          <a:cs typeface="+mn-cs"/>
                        </a:rPr>
                        <a:t># Show window</a:t>
                      </a:r>
                    </a:p>
                    <a:p>
                      <a:r>
                        <a:rPr lang="en-GB" sz="1800" b="1" kern="1200" dirty="0">
                          <a:solidFill>
                            <a:srgbClr val="0000FF"/>
                          </a:solidFill>
                          <a:effectLst/>
                          <a:latin typeface="+mn-lt"/>
                          <a:ea typeface="+mn-ea"/>
                          <a:cs typeface="+mn-cs"/>
                        </a:rPr>
                        <a:t>$</a:t>
                      </a:r>
                      <a:r>
                        <a:rPr lang="en-GB" sz="1800" b="1" kern="1200" dirty="0" err="1">
                          <a:solidFill>
                            <a:srgbClr val="0000FF"/>
                          </a:solidFill>
                          <a:effectLst/>
                          <a:latin typeface="+mn-lt"/>
                          <a:ea typeface="+mn-ea"/>
                          <a:cs typeface="+mn-cs"/>
                        </a:rPr>
                        <a:t>window.ShowDialog</a:t>
                      </a:r>
                      <a:r>
                        <a:rPr lang="en-GB" sz="1800" b="1" kern="1200" dirty="0">
                          <a:solidFill>
                            <a:srgbClr val="0000FF"/>
                          </a:solidFill>
                          <a:effectLst/>
                          <a:latin typeface="+mn-lt"/>
                          <a:ea typeface="+mn-ea"/>
                          <a:cs typeface="+mn-cs"/>
                        </a:rPr>
                        <a:t>() </a:t>
                      </a:r>
                      <a:r>
                        <a:rPr lang="en-GB" sz="1800" b="0" kern="1200" dirty="0">
                          <a:solidFill>
                            <a:srgbClr val="0000FF"/>
                          </a:solidFill>
                          <a:effectLst/>
                          <a:latin typeface="+mn-lt"/>
                          <a:ea typeface="+mn-ea"/>
                          <a:cs typeface="+mn-cs"/>
                        </a:rPr>
                        <a:t>| Out-Null</a:t>
                      </a:r>
                    </a:p>
                  </a:txBody>
                  <a:tcPr>
                    <a:lnL w="12700" cap="flat" cmpd="sng" algn="ctr">
                      <a:solidFill>
                        <a:schemeClr val="tx1"/>
                      </a:solidFill>
                      <a:prstDash val="solid"/>
                      <a:round/>
                      <a:headEnd type="none" w="med" len="med"/>
                      <a:tailEnd type="none" w="med" len="med"/>
                    </a:lnL>
                    <a:noFill/>
                  </a:tcPr>
                </a:tc>
                <a:extLst>
                  <a:ext uri="{0D108BD9-81ED-4DB2-BD59-A6C34878D82A}">
                    <a16:rowId xmlns:a16="http://schemas.microsoft.com/office/drawing/2014/main" val="2849084496"/>
                  </a:ext>
                </a:extLst>
              </a:tr>
            </a:tbl>
          </a:graphicData>
        </a:graphic>
      </p:graphicFrame>
      <p:sp>
        <p:nvSpPr>
          <p:cNvPr id="10" name="TextBox 9">
            <a:extLst>
              <a:ext uri="{FF2B5EF4-FFF2-40B4-BE49-F238E27FC236}">
                <a16:creationId xmlns:a16="http://schemas.microsoft.com/office/drawing/2014/main" id="{929AE66A-C1C2-B1D1-13AB-77A185DA9341}"/>
              </a:ext>
            </a:extLst>
          </p:cNvPr>
          <p:cNvSpPr txBox="1"/>
          <p:nvPr/>
        </p:nvSpPr>
        <p:spPr>
          <a:xfrm>
            <a:off x="7408069" y="969492"/>
            <a:ext cx="2778919" cy="584775"/>
          </a:xfrm>
          <a:prstGeom prst="rect">
            <a:avLst/>
          </a:prstGeom>
          <a:noFill/>
          <a:ln>
            <a:solidFill>
              <a:schemeClr val="tx1"/>
            </a:solidFill>
          </a:ln>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File: </a:t>
            </a:r>
            <a:r>
              <a:rPr kumimoji="0" lang="en-GB" sz="3200" b="1" i="0" u="none" strike="noStrike" kern="1200" cap="none" spc="0" normalizeH="0" baseline="0" noProof="0" dirty="0">
                <a:ln>
                  <a:noFill/>
                </a:ln>
                <a:solidFill>
                  <a:srgbClr val="4D2FFF"/>
                </a:solidFill>
                <a:effectLst/>
                <a:highlight>
                  <a:srgbClr val="FFFF00"/>
                </a:highlight>
                <a:uLnTx/>
                <a:uFillTx/>
                <a:latin typeface="Calibri" panose="020F0502020204030204"/>
                <a:ea typeface="+mn-ea"/>
                <a:cs typeface="+mn-cs"/>
              </a:rPr>
              <a:t>./WPF.ps1</a:t>
            </a:r>
            <a:endPar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2" name="TextBox 11">
            <a:extLst>
              <a:ext uri="{FF2B5EF4-FFF2-40B4-BE49-F238E27FC236}">
                <a16:creationId xmlns:a16="http://schemas.microsoft.com/office/drawing/2014/main" id="{D6D9EE6C-5386-F76D-78BD-D645736BA01F}"/>
              </a:ext>
            </a:extLst>
          </p:cNvPr>
          <p:cNvSpPr txBox="1"/>
          <p:nvPr/>
        </p:nvSpPr>
        <p:spPr>
          <a:xfrm>
            <a:off x="6211491" y="5696247"/>
            <a:ext cx="5799534" cy="92333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ptos" panose="020B0004020202020204" pitchFamily="34" charset="0"/>
                <a:ea typeface="DengXian" panose="02010600030101010101" pitchFamily="2" charset="-122"/>
                <a:cs typeface="Times New Roman" panose="02020603050405020304" pitchFamily="18" charset="0"/>
              </a:rPr>
              <a:t>PowerShell can also use WPF (</a:t>
            </a:r>
            <a:r>
              <a:rPr kumimoji="0" lang="en-GB" sz="1800" b="1" i="0" u="none" strike="noStrike" kern="1200" cap="none" spc="0" normalizeH="0" baseline="0" noProof="0" dirty="0">
                <a:ln>
                  <a:noFill/>
                </a:ln>
                <a:solidFill>
                  <a:prstClr val="black"/>
                </a:solidFill>
                <a:effectLst/>
                <a:uLnTx/>
                <a:uFillTx/>
                <a:latin typeface="Aptos" panose="020B0004020202020204" pitchFamily="34" charset="0"/>
                <a:ea typeface="DengXian" panose="02010600030101010101" pitchFamily="2" charset="-122"/>
                <a:cs typeface="Times New Roman" panose="02020603050405020304" pitchFamily="18" charset="0"/>
              </a:rPr>
              <a:t>Windows Presentation Framework)</a:t>
            </a:r>
            <a:r>
              <a:rPr kumimoji="0" lang="en-GB" sz="1800" b="0" i="0" u="none" strike="noStrike" kern="1200" cap="none" spc="0" normalizeH="0" baseline="0" noProof="0" dirty="0">
                <a:ln>
                  <a:noFill/>
                </a:ln>
                <a:solidFill>
                  <a:prstClr val="black"/>
                </a:solidFill>
                <a:effectLst/>
                <a:uLnTx/>
                <a:uFillTx/>
                <a:latin typeface="Aptos" panose="020B0004020202020204" pitchFamily="34" charset="0"/>
                <a:ea typeface="DengXian" panose="02010600030101010101" pitchFamily="2" charset="-122"/>
                <a:cs typeface="Times New Roman" panose="02020603050405020304" pitchFamily="18" charset="0"/>
              </a:rPr>
              <a:t> to create Windows applications for modern (high definition) displays that scale and animate.</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85232364"/>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0F3B96-E957-4563-046B-1BC3CDC0E9A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98CE03B-D706-2087-63B4-FBA6B4FD1FAB}"/>
              </a:ext>
            </a:extLst>
          </p:cNvPr>
          <p:cNvSpPr>
            <a:spLocks noGrp="1"/>
          </p:cNvSpPr>
          <p:nvPr>
            <p:ph type="title"/>
          </p:nvPr>
        </p:nvSpPr>
        <p:spPr>
          <a:xfrm>
            <a:off x="0" y="18256"/>
            <a:ext cx="12192000" cy="889000"/>
          </a:xfrm>
          <a:solidFill>
            <a:srgbClr val="002060"/>
          </a:solidFill>
        </p:spPr>
        <p:txBody>
          <a:bodyPr>
            <a:normAutofit fontScale="90000"/>
          </a:bodyPr>
          <a:lstStyle/>
          <a:p>
            <a:r>
              <a:rPr lang="en-GB" sz="6000" b="1" dirty="0">
                <a:solidFill>
                  <a:schemeClr val="bg1"/>
                </a:solidFill>
              </a:rPr>
              <a:t>Bg. </a:t>
            </a:r>
            <a:r>
              <a:rPr lang="en-GB" sz="4800" b="1" dirty="0">
                <a:solidFill>
                  <a:schemeClr val="bg1"/>
                </a:solidFill>
              </a:rPr>
              <a:t>Example 2: WPF </a:t>
            </a:r>
            <a:r>
              <a:rPr lang="en-GB" b="1" dirty="0">
                <a:solidFill>
                  <a:schemeClr val="bg1"/>
                </a:solidFill>
              </a:rPr>
              <a:t>Code description</a:t>
            </a:r>
            <a:endParaRPr lang="en-GB" dirty="0">
              <a:solidFill>
                <a:schemeClr val="bg1"/>
              </a:solidFill>
            </a:endParaRPr>
          </a:p>
        </p:txBody>
      </p:sp>
      <p:sp>
        <p:nvSpPr>
          <p:cNvPr id="3" name="Content Placeholder 2">
            <a:extLst>
              <a:ext uri="{FF2B5EF4-FFF2-40B4-BE49-F238E27FC236}">
                <a16:creationId xmlns:a16="http://schemas.microsoft.com/office/drawing/2014/main" id="{27765A24-3065-6595-34BA-CA4054DCA453}"/>
              </a:ext>
            </a:extLst>
          </p:cNvPr>
          <p:cNvSpPr>
            <a:spLocks noGrp="1"/>
          </p:cNvSpPr>
          <p:nvPr>
            <p:ph idx="1"/>
          </p:nvPr>
        </p:nvSpPr>
        <p:spPr>
          <a:xfrm>
            <a:off x="155972" y="932326"/>
            <a:ext cx="11780043" cy="6364618"/>
          </a:xfrm>
        </p:spPr>
        <p:txBody>
          <a:bodyPr>
            <a:normAutofit fontScale="32500" lnSpcReduction="20000"/>
          </a:bodyPr>
          <a:lstStyle/>
          <a:p>
            <a:pPr marL="0" indent="0">
              <a:lnSpc>
                <a:spcPct val="120000"/>
              </a:lnSpc>
              <a:spcBef>
                <a:spcPts val="0"/>
              </a:spcBef>
              <a:buNone/>
            </a:pPr>
            <a:r>
              <a:rPr lang="en-GB" sz="6200" b="1" dirty="0"/>
              <a:t>PS WPF GUI script:</a:t>
            </a:r>
            <a:r>
              <a:rPr lang="en-GB" sz="6200" dirty="0"/>
              <a:t> Displays a small window with a button; when the button is clicked, a message box pops up.</a:t>
            </a:r>
          </a:p>
          <a:p>
            <a:pPr marL="0" indent="0">
              <a:lnSpc>
                <a:spcPct val="120000"/>
              </a:lnSpc>
              <a:spcBef>
                <a:spcPts val="0"/>
              </a:spcBef>
              <a:buNone/>
            </a:pPr>
            <a:r>
              <a:rPr lang="en-GB" sz="6200" b="1" dirty="0"/>
              <a:t>1. </a:t>
            </a:r>
            <a:r>
              <a:rPr lang="en-GB" sz="6200" dirty="0">
                <a:solidFill>
                  <a:srgbClr val="0000FF"/>
                </a:solidFill>
              </a:rPr>
              <a:t>Add-Type -</a:t>
            </a:r>
            <a:r>
              <a:rPr lang="en-GB" sz="6200" dirty="0" err="1">
                <a:solidFill>
                  <a:srgbClr val="0000FF"/>
                </a:solidFill>
              </a:rPr>
              <a:t>AssemblyName</a:t>
            </a:r>
            <a:r>
              <a:rPr lang="en-GB" sz="6200" dirty="0">
                <a:solidFill>
                  <a:srgbClr val="0000FF"/>
                </a:solidFill>
              </a:rPr>
              <a:t>.. </a:t>
            </a:r>
            <a:r>
              <a:rPr lang="en-GB" sz="6200" b="1" dirty="0"/>
              <a:t>- </a:t>
            </a:r>
            <a:r>
              <a:rPr lang="en-GB" sz="6200" dirty="0"/>
              <a:t>Loads the required .NET libraries/functions for WPF, these assemblies contain the classes needed for XAML, windows, buttons, layout controls, and event handling:</a:t>
            </a:r>
          </a:p>
          <a:p>
            <a:pPr marL="0" indent="0">
              <a:lnSpc>
                <a:spcPct val="120000"/>
              </a:lnSpc>
              <a:spcBef>
                <a:spcPts val="0"/>
              </a:spcBef>
              <a:buNone/>
            </a:pPr>
            <a:r>
              <a:rPr lang="en-GB" sz="6200" b="1" dirty="0"/>
              <a:t>2. </a:t>
            </a:r>
            <a:r>
              <a:rPr lang="en-GB" sz="6200" dirty="0">
                <a:solidFill>
                  <a:srgbClr val="0000FF"/>
                </a:solidFill>
              </a:rPr>
              <a:t>XAML UI Block ($</a:t>
            </a:r>
            <a:r>
              <a:rPr lang="en-GB" sz="6200" dirty="0" err="1">
                <a:solidFill>
                  <a:srgbClr val="0000FF"/>
                </a:solidFill>
              </a:rPr>
              <a:t>xaml</a:t>
            </a:r>
            <a:r>
              <a:rPr lang="en-GB" sz="6200" dirty="0">
                <a:solidFill>
                  <a:srgbClr val="0000FF"/>
                </a:solidFill>
              </a:rPr>
              <a:t> = @" ... "@) </a:t>
            </a:r>
            <a:r>
              <a:rPr lang="en-GB" sz="6200" dirty="0"/>
              <a:t>- This is a </a:t>
            </a:r>
            <a:r>
              <a:rPr lang="en-GB" sz="6200" b="1" dirty="0"/>
              <a:t>string containing XAML markup</a:t>
            </a:r>
            <a:r>
              <a:rPr lang="en-GB" sz="6200" dirty="0"/>
              <a:t>, which defines the WPF Window interface.</a:t>
            </a:r>
          </a:p>
          <a:p>
            <a:pPr marL="0" indent="0">
              <a:lnSpc>
                <a:spcPct val="120000"/>
              </a:lnSpc>
              <a:spcBef>
                <a:spcPts val="0"/>
              </a:spcBef>
              <a:buNone/>
            </a:pPr>
            <a:r>
              <a:rPr lang="en-GB" sz="6200" b="1" dirty="0"/>
              <a:t>3. XML Load and Reader:</a:t>
            </a:r>
            <a:r>
              <a:rPr lang="en-GB" sz="6200" dirty="0"/>
              <a:t> Creates and Loads an XML object then converts the XAML string into a format that </a:t>
            </a:r>
            <a:r>
              <a:rPr lang="en-GB" sz="6200" dirty="0" err="1"/>
              <a:t>XamlReader</a:t>
            </a:r>
            <a:r>
              <a:rPr lang="en-GB" sz="6200" dirty="0"/>
              <a:t> can process.</a:t>
            </a:r>
            <a:br>
              <a:rPr lang="en-GB" sz="6200" dirty="0"/>
            </a:br>
            <a:r>
              <a:rPr lang="en-GB" sz="6200" dirty="0"/>
              <a:t>	</a:t>
            </a:r>
            <a:r>
              <a:rPr lang="en-GB" sz="6200" dirty="0">
                <a:solidFill>
                  <a:srgbClr val="0000FF"/>
                </a:solidFill>
              </a:rPr>
              <a:t>$reader = New-Object </a:t>
            </a:r>
            <a:r>
              <a:rPr lang="en-GB" sz="6200" dirty="0" err="1">
                <a:solidFill>
                  <a:srgbClr val="0000FF"/>
                </a:solidFill>
              </a:rPr>
              <a:t>System.Xml.XmlNodeReader</a:t>
            </a:r>
            <a:r>
              <a:rPr lang="en-GB" sz="6200" dirty="0">
                <a:solidFill>
                  <a:srgbClr val="0000FF"/>
                </a:solidFill>
              </a:rPr>
              <a:t> $xml</a:t>
            </a:r>
          </a:p>
          <a:p>
            <a:pPr marL="0" indent="0">
              <a:lnSpc>
                <a:spcPct val="120000"/>
              </a:lnSpc>
              <a:spcBef>
                <a:spcPts val="0"/>
              </a:spcBef>
              <a:buNone/>
            </a:pPr>
            <a:r>
              <a:rPr lang="en-GB" sz="6200" dirty="0"/>
              <a:t>	</a:t>
            </a:r>
            <a:r>
              <a:rPr lang="en-GB" sz="5500" dirty="0"/>
              <a:t>* Bg. </a:t>
            </a:r>
            <a:r>
              <a:rPr lang="en-GB" sz="5500" b="1" dirty="0" err="1"/>
              <a:t>XamlReader</a:t>
            </a:r>
            <a:r>
              <a:rPr lang="en-GB" sz="5500" dirty="0"/>
              <a:t> is a .NET class that </a:t>
            </a:r>
            <a:r>
              <a:rPr lang="en-GB" sz="5500" b="1" dirty="0"/>
              <a:t>converts XAML markup into live WPF objects at runtime</a:t>
            </a:r>
            <a:r>
              <a:rPr lang="en-GB" sz="5500" dirty="0"/>
              <a:t>. </a:t>
            </a:r>
            <a:r>
              <a:rPr lang="en-GB" sz="5500" dirty="0" err="1"/>
              <a:t>XamlReader</a:t>
            </a:r>
            <a:r>
              <a:rPr lang="en-GB" sz="5500" dirty="0"/>
              <a:t> reads 	XAML text and turns it into actual windows, buttons, grids, etc.</a:t>
            </a:r>
          </a:p>
          <a:p>
            <a:pPr marL="0" indent="0">
              <a:lnSpc>
                <a:spcPct val="120000"/>
              </a:lnSpc>
              <a:spcBef>
                <a:spcPts val="0"/>
              </a:spcBef>
              <a:buNone/>
            </a:pPr>
            <a:r>
              <a:rPr lang="en-GB" sz="6200" b="1" dirty="0"/>
              <a:t>4. Load XAML into a WPF Object</a:t>
            </a:r>
            <a:r>
              <a:rPr lang="en-GB" sz="6200" dirty="0"/>
              <a:t> - parses the XAML and creates real WPF objects in memory (the window, grid, button, etc.).</a:t>
            </a:r>
          </a:p>
          <a:p>
            <a:pPr marL="0" indent="0">
              <a:lnSpc>
                <a:spcPct val="120000"/>
              </a:lnSpc>
              <a:spcBef>
                <a:spcPts val="0"/>
              </a:spcBef>
              <a:buNone/>
            </a:pPr>
            <a:r>
              <a:rPr lang="en-GB" sz="6200" dirty="0">
                <a:solidFill>
                  <a:srgbClr val="0000FF"/>
                </a:solidFill>
              </a:rPr>
              <a:t>	$window = [</a:t>
            </a:r>
            <a:r>
              <a:rPr lang="en-GB" sz="6200" dirty="0" err="1">
                <a:solidFill>
                  <a:srgbClr val="0000FF"/>
                </a:solidFill>
              </a:rPr>
              <a:t>Windows.Markup.XamlReader</a:t>
            </a:r>
            <a:r>
              <a:rPr lang="en-GB" sz="6200" dirty="0">
                <a:solidFill>
                  <a:srgbClr val="0000FF"/>
                </a:solidFill>
              </a:rPr>
              <a:t>]::Load($reader)</a:t>
            </a:r>
          </a:p>
          <a:p>
            <a:pPr marL="0" indent="0">
              <a:lnSpc>
                <a:spcPct val="120000"/>
              </a:lnSpc>
              <a:spcBef>
                <a:spcPts val="0"/>
              </a:spcBef>
              <a:buNone/>
            </a:pPr>
            <a:r>
              <a:rPr lang="en-GB" sz="6200" b="1" dirty="0"/>
              <a:t>5. Accessing Named Controls: </a:t>
            </a:r>
            <a:r>
              <a:rPr lang="en-GB" sz="6200" dirty="0"/>
              <a:t>Retrieves the button by its Name attribute in the XAML.</a:t>
            </a:r>
          </a:p>
          <a:p>
            <a:pPr marL="0" indent="0">
              <a:lnSpc>
                <a:spcPct val="120000"/>
              </a:lnSpc>
              <a:spcBef>
                <a:spcPts val="0"/>
              </a:spcBef>
              <a:buNone/>
            </a:pPr>
            <a:r>
              <a:rPr lang="en-GB" sz="6200" dirty="0">
                <a:solidFill>
                  <a:srgbClr val="0000FF"/>
                </a:solidFill>
              </a:rPr>
              <a:t>	$button = $</a:t>
            </a:r>
            <a:r>
              <a:rPr lang="en-GB" sz="6200" dirty="0" err="1">
                <a:solidFill>
                  <a:srgbClr val="0000FF"/>
                </a:solidFill>
              </a:rPr>
              <a:t>window.FindName</a:t>
            </a:r>
            <a:r>
              <a:rPr lang="en-GB" sz="6200" dirty="0">
                <a:solidFill>
                  <a:srgbClr val="0000FF"/>
                </a:solidFill>
              </a:rPr>
              <a:t>("</a:t>
            </a:r>
            <a:r>
              <a:rPr lang="en-GB" sz="6200" dirty="0" err="1">
                <a:solidFill>
                  <a:srgbClr val="0000FF"/>
                </a:solidFill>
              </a:rPr>
              <a:t>MyButton</a:t>
            </a:r>
            <a:r>
              <a:rPr lang="en-GB" sz="6200" dirty="0">
                <a:solidFill>
                  <a:srgbClr val="0000FF"/>
                </a:solidFill>
              </a:rPr>
              <a:t>")</a:t>
            </a:r>
          </a:p>
          <a:p>
            <a:pPr marL="0" indent="0">
              <a:lnSpc>
                <a:spcPct val="120000"/>
              </a:lnSpc>
              <a:spcBef>
                <a:spcPts val="0"/>
              </a:spcBef>
              <a:buNone/>
            </a:pPr>
            <a:r>
              <a:rPr lang="en-GB" sz="6200" b="1" dirty="0"/>
              <a:t>6. Adding an Event Handler:</a:t>
            </a:r>
            <a:r>
              <a:rPr lang="en-GB" sz="6200" dirty="0"/>
              <a:t> Adds an action to the button’s </a:t>
            </a:r>
            <a:r>
              <a:rPr lang="en-GB" sz="6200" b="1" dirty="0"/>
              <a:t>Click</a:t>
            </a:r>
            <a:r>
              <a:rPr lang="en-GB" sz="6200" dirty="0"/>
              <a:t> event.</a:t>
            </a:r>
          </a:p>
          <a:p>
            <a:pPr marL="0" indent="0">
              <a:lnSpc>
                <a:spcPct val="120000"/>
              </a:lnSpc>
              <a:spcBef>
                <a:spcPts val="0"/>
              </a:spcBef>
              <a:buNone/>
            </a:pPr>
            <a:r>
              <a:rPr lang="en-GB" sz="6200" dirty="0">
                <a:solidFill>
                  <a:srgbClr val="0000FF"/>
                </a:solidFill>
              </a:rPr>
              <a:t>	$</a:t>
            </a:r>
            <a:r>
              <a:rPr lang="en-GB" sz="6200" dirty="0" err="1">
                <a:solidFill>
                  <a:srgbClr val="0000FF"/>
                </a:solidFill>
              </a:rPr>
              <a:t>button.Add_Click</a:t>
            </a:r>
            <a:r>
              <a:rPr lang="en-GB" sz="6200" dirty="0">
                <a:solidFill>
                  <a:srgbClr val="0000FF"/>
                </a:solidFill>
              </a:rPr>
              <a:t>({</a:t>
            </a:r>
          </a:p>
          <a:p>
            <a:pPr marL="0" indent="0">
              <a:lnSpc>
                <a:spcPct val="120000"/>
              </a:lnSpc>
              <a:spcBef>
                <a:spcPts val="0"/>
              </a:spcBef>
              <a:buNone/>
            </a:pPr>
            <a:r>
              <a:rPr lang="en-GB" sz="6200" b="1" dirty="0"/>
              <a:t>7. Showing the Window:</a:t>
            </a:r>
            <a:r>
              <a:rPr lang="en-GB" sz="6200" dirty="0"/>
              <a:t> Opens the WPF window.</a:t>
            </a:r>
          </a:p>
          <a:p>
            <a:pPr marL="0" indent="0">
              <a:lnSpc>
                <a:spcPct val="120000"/>
              </a:lnSpc>
              <a:spcBef>
                <a:spcPts val="0"/>
              </a:spcBef>
              <a:buNone/>
            </a:pPr>
            <a:r>
              <a:rPr lang="en-GB" sz="6200" dirty="0">
                <a:solidFill>
                  <a:srgbClr val="0000FF"/>
                </a:solidFill>
              </a:rPr>
              <a:t>	$</a:t>
            </a:r>
            <a:r>
              <a:rPr lang="en-GB" sz="6200" dirty="0" err="1">
                <a:solidFill>
                  <a:srgbClr val="0000FF"/>
                </a:solidFill>
              </a:rPr>
              <a:t>window.ShowDialog</a:t>
            </a:r>
            <a:r>
              <a:rPr lang="en-GB" sz="6200" dirty="0">
                <a:solidFill>
                  <a:srgbClr val="0000FF"/>
                </a:solidFill>
              </a:rPr>
              <a:t>()</a:t>
            </a:r>
          </a:p>
          <a:p>
            <a:pPr marL="0" lvl="0" indent="0">
              <a:lnSpc>
                <a:spcPct val="120000"/>
              </a:lnSpc>
              <a:spcBef>
                <a:spcPts val="0"/>
              </a:spcBef>
              <a:buNone/>
            </a:pPr>
            <a:endParaRPr lang="en-GB" sz="2000" dirty="0"/>
          </a:p>
        </p:txBody>
      </p:sp>
      <p:pic>
        <p:nvPicPr>
          <p:cNvPr id="4" name="Picture 3" descr="Logo, company name&#10;&#10;Description automatically generated">
            <a:extLst>
              <a:ext uri="{FF2B5EF4-FFF2-40B4-BE49-F238E27FC236}">
                <a16:creationId xmlns:a16="http://schemas.microsoft.com/office/drawing/2014/main" id="{F1DC9EED-5BDC-75F4-0F1E-2B5FE28A4928}"/>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0086975" y="43326"/>
            <a:ext cx="2095733" cy="838294"/>
          </a:xfrm>
          <a:prstGeom prst="rect">
            <a:avLst/>
          </a:prstGeom>
        </p:spPr>
      </p:pic>
    </p:spTree>
    <p:extLst>
      <p:ext uri="{BB962C8B-B14F-4D97-AF65-F5344CB8AC3E}">
        <p14:creationId xmlns:p14="http://schemas.microsoft.com/office/powerpoint/2010/main" val="767365733"/>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1A7254-734D-49EC-F2E3-6DF231A3D91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78F0856-2AB6-17D4-47F2-D500D82798C9}"/>
              </a:ext>
            </a:extLst>
          </p:cNvPr>
          <p:cNvSpPr>
            <a:spLocks noGrp="1"/>
          </p:cNvSpPr>
          <p:nvPr>
            <p:ph type="title"/>
          </p:nvPr>
        </p:nvSpPr>
        <p:spPr>
          <a:xfrm>
            <a:off x="0" y="18256"/>
            <a:ext cx="12192000" cy="1196182"/>
          </a:xfrm>
          <a:solidFill>
            <a:srgbClr val="002060"/>
          </a:solidFill>
        </p:spPr>
        <p:txBody>
          <a:bodyPr>
            <a:normAutofit/>
          </a:bodyPr>
          <a:lstStyle/>
          <a:p>
            <a:r>
              <a:rPr lang="en-GB" sz="5400" b="1" dirty="0">
                <a:solidFill>
                  <a:schemeClr val="bg1"/>
                </a:solidFill>
              </a:rPr>
              <a:t>WPF System info. Admin GUI</a:t>
            </a:r>
            <a:endParaRPr lang="en-GB" sz="5400" dirty="0">
              <a:solidFill>
                <a:schemeClr val="bg1"/>
              </a:solidFill>
            </a:endParaRPr>
          </a:p>
        </p:txBody>
      </p:sp>
      <p:sp>
        <p:nvSpPr>
          <p:cNvPr id="3" name="Content Placeholder 2">
            <a:extLst>
              <a:ext uri="{FF2B5EF4-FFF2-40B4-BE49-F238E27FC236}">
                <a16:creationId xmlns:a16="http://schemas.microsoft.com/office/drawing/2014/main" id="{E9A52C5C-A4A2-028A-38A7-7E9A2284EC39}"/>
              </a:ext>
            </a:extLst>
          </p:cNvPr>
          <p:cNvSpPr>
            <a:spLocks noGrp="1"/>
          </p:cNvSpPr>
          <p:nvPr>
            <p:ph idx="1"/>
          </p:nvPr>
        </p:nvSpPr>
        <p:spPr>
          <a:xfrm>
            <a:off x="142875" y="1328737"/>
            <a:ext cx="11580020" cy="5243513"/>
          </a:xfrm>
        </p:spPr>
        <p:txBody>
          <a:bodyPr>
            <a:normAutofit fontScale="92500"/>
          </a:bodyPr>
          <a:lstStyle/>
          <a:p>
            <a:r>
              <a:rPr lang="en-GB" dirty="0"/>
              <a:t>The following PS script creates a </a:t>
            </a:r>
            <a:r>
              <a:rPr lang="en-GB" b="1" dirty="0"/>
              <a:t>WPF-based System information GUI</a:t>
            </a:r>
            <a:r>
              <a:rPr lang="en-GB" dirty="0"/>
              <a:t> using XAML. </a:t>
            </a:r>
          </a:p>
          <a:p>
            <a:r>
              <a:rPr lang="en-GB" dirty="0"/>
              <a:t>The window contains buttons for displaying system details e.g. </a:t>
            </a:r>
          </a:p>
          <a:p>
            <a:pPr lvl="1"/>
            <a:r>
              <a:rPr lang="en-GB" sz="2800" dirty="0"/>
              <a:t>Computer name</a:t>
            </a:r>
          </a:p>
          <a:p>
            <a:pPr lvl="1"/>
            <a:r>
              <a:rPr lang="en-GB" sz="2800" dirty="0"/>
              <a:t>OS</a:t>
            </a:r>
          </a:p>
          <a:p>
            <a:pPr lvl="1"/>
            <a:r>
              <a:rPr lang="en-GB" sz="2800" dirty="0"/>
              <a:t>CPU</a:t>
            </a:r>
          </a:p>
          <a:p>
            <a:pPr lvl="1"/>
            <a:r>
              <a:rPr lang="en-GB" sz="2800" dirty="0"/>
              <a:t>Memory</a:t>
            </a:r>
          </a:p>
          <a:p>
            <a:pPr lvl="1"/>
            <a:r>
              <a:rPr lang="en-GB" sz="2800" dirty="0"/>
              <a:t>IP addresses</a:t>
            </a:r>
          </a:p>
          <a:p>
            <a:pPr lvl="1"/>
            <a:r>
              <a:rPr lang="en-GB" sz="2800" dirty="0"/>
              <a:t>Disk usage</a:t>
            </a:r>
          </a:p>
          <a:p>
            <a:pPr marL="457200" lvl="1" indent="0">
              <a:buNone/>
            </a:pPr>
            <a:endParaRPr lang="en-GB" sz="2800" dirty="0"/>
          </a:p>
          <a:p>
            <a:r>
              <a:rPr lang="en-GB" dirty="0"/>
              <a:t>When a button is clicked, PowerShell gathers the requested information and displays it in a read‑only text box. An Exit button closes the application.</a:t>
            </a:r>
          </a:p>
          <a:p>
            <a:r>
              <a:rPr lang="en-GB" dirty="0"/>
              <a:t>The code is shown and explained on the following slides.</a:t>
            </a:r>
          </a:p>
          <a:p>
            <a:pPr lvl="0"/>
            <a:endParaRPr lang="en-GB" sz="2000" dirty="0"/>
          </a:p>
        </p:txBody>
      </p:sp>
      <p:pic>
        <p:nvPicPr>
          <p:cNvPr id="4" name="Picture 3" descr="Logo, company name&#10;&#10;Description automatically generated">
            <a:extLst>
              <a:ext uri="{FF2B5EF4-FFF2-40B4-BE49-F238E27FC236}">
                <a16:creationId xmlns:a16="http://schemas.microsoft.com/office/drawing/2014/main" id="{6CD6C632-371A-8502-912D-C31E65AA999B}"/>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379945" y="43326"/>
            <a:ext cx="2802763" cy="1121106"/>
          </a:xfrm>
          <a:prstGeom prst="rect">
            <a:avLst/>
          </a:prstGeom>
        </p:spPr>
      </p:pic>
      <p:pic>
        <p:nvPicPr>
          <p:cNvPr id="6" name="Picture 5">
            <a:extLst>
              <a:ext uri="{FF2B5EF4-FFF2-40B4-BE49-F238E27FC236}">
                <a16:creationId xmlns:a16="http://schemas.microsoft.com/office/drawing/2014/main" id="{4B29E5A5-B0CE-80D6-B2BA-B916A6E86922}"/>
              </a:ext>
            </a:extLst>
          </p:cNvPr>
          <p:cNvPicPr>
            <a:picLocks noChangeAspect="1"/>
          </p:cNvPicPr>
          <p:nvPr/>
        </p:nvPicPr>
        <p:blipFill>
          <a:blip r:embed="rId4"/>
          <a:srcRect t="857"/>
          <a:stretch>
            <a:fillRect/>
          </a:stretch>
        </p:blipFill>
        <p:spPr>
          <a:xfrm>
            <a:off x="4343401" y="2203143"/>
            <a:ext cx="4751657" cy="2976074"/>
          </a:xfrm>
          <a:prstGeom prst="rect">
            <a:avLst/>
          </a:prstGeom>
        </p:spPr>
      </p:pic>
      <p:sp>
        <p:nvSpPr>
          <p:cNvPr id="5" name="TextBox 4">
            <a:extLst>
              <a:ext uri="{FF2B5EF4-FFF2-40B4-BE49-F238E27FC236}">
                <a16:creationId xmlns:a16="http://schemas.microsoft.com/office/drawing/2014/main" id="{0F56A94D-553C-D963-8C54-12F25697D61F}"/>
              </a:ext>
            </a:extLst>
          </p:cNvPr>
          <p:cNvSpPr txBox="1"/>
          <p:nvPr/>
        </p:nvSpPr>
        <p:spPr>
          <a:xfrm>
            <a:off x="7029451" y="4469390"/>
            <a:ext cx="4836319" cy="584775"/>
          </a:xfrm>
          <a:prstGeom prst="rect">
            <a:avLst/>
          </a:prstGeom>
          <a:solidFill>
            <a:schemeClr val="bg1"/>
          </a:solidFill>
          <a:ln>
            <a:solidFill>
              <a:schemeClr val="tx1"/>
            </a:solidFill>
          </a:ln>
        </p:spPr>
        <p:txBody>
          <a:bodyPr wrap="square">
            <a:spAutoFit/>
          </a:bodyPr>
          <a:lstStyle/>
          <a:p>
            <a:pPr lvl="0">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File: </a:t>
            </a:r>
            <a:r>
              <a:rPr kumimoji="0" lang="en-GB" sz="3200" b="1" i="0" u="none" strike="noStrike" kern="1200" cap="none" spc="0" normalizeH="0" baseline="0" noProof="0" dirty="0">
                <a:ln>
                  <a:noFill/>
                </a:ln>
                <a:solidFill>
                  <a:srgbClr val="4D2FFF"/>
                </a:solidFill>
                <a:effectLst/>
                <a:highlight>
                  <a:srgbClr val="FFFF00"/>
                </a:highlight>
                <a:uLnTx/>
                <a:uFillTx/>
                <a:latin typeface="Calibri" panose="020F0502020204030204"/>
                <a:ea typeface="+mn-ea"/>
                <a:cs typeface="+mn-cs"/>
              </a:rPr>
              <a:t>./</a:t>
            </a:r>
            <a:r>
              <a:rPr lang="en-GB" sz="3200" b="1" dirty="0" err="1">
                <a:solidFill>
                  <a:srgbClr val="4D2FFF"/>
                </a:solidFill>
                <a:highlight>
                  <a:srgbClr val="FFFF00"/>
                </a:highlight>
              </a:rPr>
              <a:t>WPFAdminMenu</a:t>
            </a:r>
            <a:r>
              <a:rPr kumimoji="0" lang="en-GB" sz="3200" b="1" i="0" u="none" strike="noStrike" kern="1200" cap="none" spc="0" normalizeH="0" baseline="0" noProof="0" dirty="0">
                <a:ln>
                  <a:noFill/>
                </a:ln>
                <a:solidFill>
                  <a:srgbClr val="4D2FFF"/>
                </a:solidFill>
                <a:effectLst/>
                <a:highlight>
                  <a:srgbClr val="FFFF00"/>
                </a:highlight>
                <a:uLnTx/>
                <a:uFillTx/>
                <a:latin typeface="Calibri" panose="020F0502020204030204"/>
                <a:ea typeface="+mn-ea"/>
                <a:cs typeface="+mn-cs"/>
              </a:rPr>
              <a:t>.ps1</a:t>
            </a:r>
            <a:endPar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73964785"/>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71462DE-ED6A-587C-62BB-6DE75E46597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E1D99BE-7BAC-B3B2-B33D-30C6CB4E35C6}"/>
              </a:ext>
            </a:extLst>
          </p:cNvPr>
          <p:cNvSpPr>
            <a:spLocks noGrp="1"/>
          </p:cNvSpPr>
          <p:nvPr>
            <p:ph type="title"/>
          </p:nvPr>
        </p:nvSpPr>
        <p:spPr>
          <a:xfrm>
            <a:off x="0" y="18256"/>
            <a:ext cx="12192000" cy="846138"/>
          </a:xfrm>
          <a:solidFill>
            <a:srgbClr val="002060"/>
          </a:solidFill>
        </p:spPr>
        <p:txBody>
          <a:bodyPr/>
          <a:lstStyle/>
          <a:p>
            <a:r>
              <a:rPr lang="en-GB" sz="4800" b="1" dirty="0">
                <a:highlight>
                  <a:srgbClr val="FFFF00"/>
                </a:highlight>
              </a:rPr>
              <a:t>Show:</a:t>
            </a:r>
            <a:r>
              <a:rPr lang="en-GB" sz="4800" b="1" dirty="0"/>
              <a:t> </a:t>
            </a:r>
            <a:r>
              <a:rPr lang="en-GB" sz="4800" b="1" dirty="0">
                <a:solidFill>
                  <a:schemeClr val="bg1"/>
                </a:solidFill>
              </a:rPr>
              <a:t>Example 3: </a:t>
            </a:r>
            <a:r>
              <a:rPr lang="en-GB" b="1" dirty="0">
                <a:solidFill>
                  <a:schemeClr val="bg1"/>
                </a:solidFill>
              </a:rPr>
              <a:t>Simple PS WPF Window</a:t>
            </a:r>
            <a:endParaRPr lang="en-GB" dirty="0">
              <a:solidFill>
                <a:schemeClr val="bg1"/>
              </a:solidFill>
            </a:endParaRPr>
          </a:p>
        </p:txBody>
      </p:sp>
      <p:sp>
        <p:nvSpPr>
          <p:cNvPr id="4" name="Content Placeholder 3">
            <a:extLst>
              <a:ext uri="{FF2B5EF4-FFF2-40B4-BE49-F238E27FC236}">
                <a16:creationId xmlns:a16="http://schemas.microsoft.com/office/drawing/2014/main" id="{6E113BD1-4CAE-B030-4D1A-23868E246766}"/>
              </a:ext>
            </a:extLst>
          </p:cNvPr>
          <p:cNvSpPr>
            <a:spLocks noGrp="1"/>
          </p:cNvSpPr>
          <p:nvPr>
            <p:ph idx="1"/>
          </p:nvPr>
        </p:nvSpPr>
        <p:spPr>
          <a:xfrm>
            <a:off x="157162" y="889935"/>
            <a:ext cx="11677650" cy="5843735"/>
          </a:xfrm>
        </p:spPr>
        <p:txBody>
          <a:bodyPr>
            <a:normAutofit fontScale="92500"/>
          </a:bodyPr>
          <a:lstStyle/>
          <a:p>
            <a:pPr marL="0" indent="0">
              <a:lnSpc>
                <a:spcPct val="100000"/>
              </a:lnSpc>
              <a:spcBef>
                <a:spcPts val="0"/>
              </a:spcBef>
              <a:buNone/>
            </a:pPr>
            <a:r>
              <a:rPr lang="en-GB" sz="2400" b="1" dirty="0"/>
              <a:t>The script builds a WPF GUI with XAML, connects buttons to PowerShell commands and displays the results.</a:t>
            </a:r>
            <a:endParaRPr lang="en-GB" sz="2400" dirty="0"/>
          </a:p>
          <a:p>
            <a:pPr marL="0" indent="0">
              <a:lnSpc>
                <a:spcPct val="100000"/>
              </a:lnSpc>
              <a:spcBef>
                <a:spcPts val="0"/>
              </a:spcBef>
              <a:buNone/>
            </a:pPr>
            <a:r>
              <a:rPr lang="en-GB" sz="2400" b="1" dirty="0"/>
              <a:t>1. Add-Type -</a:t>
            </a:r>
            <a:r>
              <a:rPr lang="en-GB" sz="2400" b="1" dirty="0" err="1"/>
              <a:t>AssemblyName</a:t>
            </a:r>
            <a:r>
              <a:rPr lang="en-GB" sz="2400" b="1" dirty="0"/>
              <a:t> </a:t>
            </a:r>
            <a:r>
              <a:rPr lang="en-GB" sz="2400" b="1" dirty="0" err="1"/>
              <a:t>PresentationFramework</a:t>
            </a:r>
            <a:endParaRPr lang="en-GB" sz="2400" dirty="0"/>
          </a:p>
          <a:p>
            <a:pPr>
              <a:lnSpc>
                <a:spcPct val="100000"/>
              </a:lnSpc>
              <a:spcBef>
                <a:spcPts val="0"/>
              </a:spcBef>
            </a:pPr>
            <a:r>
              <a:rPr lang="en-GB" sz="2400" dirty="0"/>
              <a:t>Loads the WPF libraries/functions so PowerShell can create and display WPF controls.</a:t>
            </a:r>
          </a:p>
          <a:p>
            <a:pPr marL="0" indent="0">
              <a:lnSpc>
                <a:spcPct val="100000"/>
              </a:lnSpc>
              <a:spcBef>
                <a:spcPts val="0"/>
              </a:spcBef>
              <a:buNone/>
            </a:pPr>
            <a:r>
              <a:rPr lang="en-GB" sz="2400" b="1" dirty="0"/>
              <a:t>2. XAML here‑string: </a:t>
            </a:r>
            <a:r>
              <a:rPr lang="en-GB" sz="2400" dirty="0">
                <a:solidFill>
                  <a:srgbClr val="0000FF"/>
                </a:solidFill>
              </a:rPr>
              <a:t>[xml]$XAML = @" ... "@</a:t>
            </a:r>
          </a:p>
          <a:p>
            <a:pPr>
              <a:lnSpc>
                <a:spcPct val="100000"/>
              </a:lnSpc>
              <a:spcBef>
                <a:spcPts val="0"/>
              </a:spcBef>
            </a:pPr>
            <a:r>
              <a:rPr lang="en-GB" sz="2400" dirty="0"/>
              <a:t>Defines the </a:t>
            </a:r>
            <a:r>
              <a:rPr lang="en-GB" sz="2400" b="1" dirty="0"/>
              <a:t>UI layout</a:t>
            </a:r>
            <a:r>
              <a:rPr lang="en-GB" sz="2400" dirty="0"/>
              <a:t>: &lt;Window&gt;, &lt;Grid&gt; — two‑column layout, &lt;</a:t>
            </a:r>
            <a:r>
              <a:rPr lang="en-GB" sz="2400" dirty="0" err="1"/>
              <a:t>StackPanel</a:t>
            </a:r>
            <a:r>
              <a:rPr lang="en-GB" sz="2400" dirty="0"/>
              <a:t>&gt; — vertical menu of buttons, &lt;</a:t>
            </a:r>
            <a:r>
              <a:rPr lang="en-GB" sz="2400" dirty="0" err="1"/>
              <a:t>TextBox</a:t>
            </a:r>
            <a:r>
              <a:rPr lang="en-GB" sz="2400" dirty="0"/>
              <a:t>&gt; — output display area</a:t>
            </a:r>
          </a:p>
          <a:p>
            <a:pPr marL="0" indent="0">
              <a:lnSpc>
                <a:spcPct val="100000"/>
              </a:lnSpc>
              <a:spcBef>
                <a:spcPts val="0"/>
              </a:spcBef>
              <a:buNone/>
            </a:pPr>
            <a:r>
              <a:rPr lang="en-GB" sz="2400" b="1" dirty="0"/>
              <a:t>3. </a:t>
            </a:r>
            <a:r>
              <a:rPr lang="en-GB" sz="2400" b="1" dirty="0" err="1"/>
              <a:t>XamlReader.Load</a:t>
            </a:r>
            <a:r>
              <a:rPr lang="en-GB" sz="2400" b="1" dirty="0"/>
              <a:t>(): </a:t>
            </a:r>
            <a:r>
              <a:rPr lang="en-GB" sz="2400" dirty="0">
                <a:solidFill>
                  <a:srgbClr val="0000FF"/>
                </a:solidFill>
              </a:rPr>
              <a:t>$Window = [</a:t>
            </a:r>
            <a:r>
              <a:rPr lang="en-GB" sz="2400" dirty="0" err="1">
                <a:solidFill>
                  <a:srgbClr val="0000FF"/>
                </a:solidFill>
              </a:rPr>
              <a:t>Windows.Markup.XamlReader</a:t>
            </a:r>
            <a:r>
              <a:rPr lang="en-GB" sz="2400" dirty="0">
                <a:solidFill>
                  <a:srgbClr val="0000FF"/>
                </a:solidFill>
              </a:rPr>
              <a:t>]::Load($reader)</a:t>
            </a:r>
          </a:p>
          <a:p>
            <a:pPr>
              <a:lnSpc>
                <a:spcPct val="100000"/>
              </a:lnSpc>
              <a:spcBef>
                <a:spcPts val="0"/>
              </a:spcBef>
            </a:pPr>
            <a:r>
              <a:rPr lang="en-GB" sz="2400" dirty="0"/>
              <a:t>Parses the XAML and converts it into </a:t>
            </a:r>
            <a:r>
              <a:rPr lang="en-GB" sz="2400" b="1" dirty="0"/>
              <a:t>live WPF objects</a:t>
            </a:r>
            <a:r>
              <a:rPr lang="en-GB" sz="2400" dirty="0"/>
              <a:t> at runtime.</a:t>
            </a:r>
          </a:p>
          <a:p>
            <a:pPr marL="0" indent="0">
              <a:lnSpc>
                <a:spcPct val="100000"/>
              </a:lnSpc>
              <a:spcBef>
                <a:spcPts val="0"/>
              </a:spcBef>
              <a:buNone/>
            </a:pPr>
            <a:r>
              <a:rPr lang="en-GB" sz="2400" b="1" dirty="0"/>
              <a:t>4. </a:t>
            </a:r>
            <a:r>
              <a:rPr lang="en-GB" sz="2400" b="1" dirty="0" err="1"/>
              <a:t>FindName</a:t>
            </a:r>
            <a:r>
              <a:rPr lang="en-GB" sz="2400" b="1" dirty="0"/>
              <a:t>(): </a:t>
            </a:r>
            <a:r>
              <a:rPr lang="en-GB" sz="2400" dirty="0">
                <a:solidFill>
                  <a:srgbClr val="0000FF"/>
                </a:solidFill>
              </a:rPr>
              <a:t>$</a:t>
            </a:r>
            <a:r>
              <a:rPr lang="en-GB" sz="2400" dirty="0" err="1">
                <a:solidFill>
                  <a:srgbClr val="0000FF"/>
                </a:solidFill>
              </a:rPr>
              <a:t>BtnComputer</a:t>
            </a:r>
            <a:r>
              <a:rPr lang="en-GB" sz="2400" dirty="0">
                <a:solidFill>
                  <a:srgbClr val="0000FF"/>
                </a:solidFill>
              </a:rPr>
              <a:t> = $</a:t>
            </a:r>
            <a:r>
              <a:rPr lang="en-GB" sz="2400" dirty="0" err="1">
                <a:solidFill>
                  <a:srgbClr val="0000FF"/>
                </a:solidFill>
              </a:rPr>
              <a:t>Window.FindName</a:t>
            </a:r>
            <a:r>
              <a:rPr lang="en-GB" sz="2400" dirty="0">
                <a:solidFill>
                  <a:srgbClr val="0000FF"/>
                </a:solidFill>
              </a:rPr>
              <a:t>("</a:t>
            </a:r>
            <a:r>
              <a:rPr lang="en-GB" sz="2400" dirty="0" err="1">
                <a:solidFill>
                  <a:srgbClr val="0000FF"/>
                </a:solidFill>
              </a:rPr>
              <a:t>BtnComputer</a:t>
            </a:r>
            <a:r>
              <a:rPr lang="en-GB" sz="2400" dirty="0">
                <a:solidFill>
                  <a:srgbClr val="0000FF"/>
                </a:solidFill>
              </a:rPr>
              <a:t>")</a:t>
            </a:r>
          </a:p>
          <a:p>
            <a:pPr>
              <a:lnSpc>
                <a:spcPct val="100000"/>
              </a:lnSpc>
              <a:spcBef>
                <a:spcPts val="0"/>
              </a:spcBef>
            </a:pPr>
            <a:r>
              <a:rPr lang="en-GB" sz="2400" dirty="0"/>
              <a:t>Retrieves WPF controls defined in XAML so they can be used in PowerShell code.</a:t>
            </a:r>
          </a:p>
          <a:p>
            <a:pPr marL="0" indent="0">
              <a:lnSpc>
                <a:spcPct val="100000"/>
              </a:lnSpc>
              <a:spcBef>
                <a:spcPts val="0"/>
              </a:spcBef>
              <a:buNone/>
            </a:pPr>
            <a:r>
              <a:rPr lang="en-GB" sz="2400" b="1" dirty="0"/>
              <a:t>5. Helper function: </a:t>
            </a:r>
            <a:r>
              <a:rPr lang="en-GB" sz="2400" dirty="0">
                <a:solidFill>
                  <a:srgbClr val="0000FF"/>
                </a:solidFill>
              </a:rPr>
              <a:t>function Write-</a:t>
            </a:r>
            <a:r>
              <a:rPr lang="en-GB" sz="2400" dirty="0" err="1">
                <a:solidFill>
                  <a:srgbClr val="0000FF"/>
                </a:solidFill>
              </a:rPr>
              <a:t>OutputBox</a:t>
            </a:r>
            <a:r>
              <a:rPr lang="en-GB" sz="2400" dirty="0">
                <a:solidFill>
                  <a:srgbClr val="0000FF"/>
                </a:solidFill>
              </a:rPr>
              <a:t> { ... }</a:t>
            </a:r>
          </a:p>
          <a:p>
            <a:pPr>
              <a:lnSpc>
                <a:spcPct val="100000"/>
              </a:lnSpc>
              <a:spcBef>
                <a:spcPts val="0"/>
              </a:spcBef>
            </a:pPr>
            <a:r>
              <a:rPr lang="en-GB" sz="2400" dirty="0"/>
              <a:t>Centralises writing text to the output </a:t>
            </a:r>
            <a:r>
              <a:rPr lang="en-GB" sz="2400" dirty="0" err="1"/>
              <a:t>TextBox</a:t>
            </a:r>
            <a:r>
              <a:rPr lang="en-GB" sz="2400" dirty="0"/>
              <a:t>, avoiding repeated code</a:t>
            </a:r>
          </a:p>
          <a:p>
            <a:pPr marL="0" indent="0">
              <a:lnSpc>
                <a:spcPct val="100000"/>
              </a:lnSpc>
              <a:spcBef>
                <a:spcPts val="0"/>
              </a:spcBef>
              <a:buNone/>
            </a:pPr>
            <a:r>
              <a:rPr lang="en-GB" sz="2400" b="1" dirty="0"/>
              <a:t>6. Button event handlers: </a:t>
            </a:r>
            <a:r>
              <a:rPr lang="en-GB" sz="2400" dirty="0">
                <a:solidFill>
                  <a:srgbClr val="0000FF"/>
                </a:solidFill>
              </a:rPr>
              <a:t>$</a:t>
            </a:r>
            <a:r>
              <a:rPr lang="en-GB" sz="2400" dirty="0" err="1">
                <a:solidFill>
                  <a:srgbClr val="0000FF"/>
                </a:solidFill>
              </a:rPr>
              <a:t>BtnCPU.Add_Click</a:t>
            </a:r>
            <a:r>
              <a:rPr lang="en-GB" sz="2400" dirty="0">
                <a:solidFill>
                  <a:srgbClr val="0000FF"/>
                </a:solidFill>
              </a:rPr>
              <a:t>({ ... })</a:t>
            </a:r>
          </a:p>
          <a:p>
            <a:pPr>
              <a:lnSpc>
                <a:spcPct val="100000"/>
              </a:lnSpc>
              <a:spcBef>
                <a:spcPts val="0"/>
              </a:spcBef>
            </a:pPr>
            <a:r>
              <a:rPr lang="en-GB" sz="2400" dirty="0"/>
              <a:t>Each button is wired to a </a:t>
            </a:r>
            <a:r>
              <a:rPr lang="en-GB" sz="2400" b="1" dirty="0"/>
              <a:t>Click event</a:t>
            </a:r>
            <a:r>
              <a:rPr lang="en-GB" sz="2400" dirty="0"/>
              <a:t> that runs a PowerShell command  e.g. Get-</a:t>
            </a:r>
            <a:r>
              <a:rPr lang="en-GB" sz="2400" dirty="0" err="1"/>
              <a:t>CimInstance</a:t>
            </a:r>
            <a:r>
              <a:rPr lang="en-GB" sz="2400" dirty="0"/>
              <a:t>, Get-</a:t>
            </a:r>
            <a:r>
              <a:rPr lang="en-GB" sz="2400" dirty="0" err="1"/>
              <a:t>NetIPAddress</a:t>
            </a:r>
            <a:r>
              <a:rPr lang="en-GB" sz="2400" dirty="0"/>
              <a:t>, etc… Formats the result and displays it in the output </a:t>
            </a:r>
            <a:r>
              <a:rPr lang="en-GB" sz="2400" dirty="0" err="1"/>
              <a:t>TextBox</a:t>
            </a:r>
            <a:r>
              <a:rPr lang="en-GB" sz="2400" dirty="0"/>
              <a:t>.</a:t>
            </a:r>
          </a:p>
          <a:p>
            <a:pPr marL="0" indent="0">
              <a:lnSpc>
                <a:spcPct val="100000"/>
              </a:lnSpc>
              <a:spcBef>
                <a:spcPts val="0"/>
              </a:spcBef>
              <a:buNone/>
            </a:pPr>
            <a:r>
              <a:rPr lang="en-GB" sz="2400" b="1" dirty="0"/>
              <a:t>7. </a:t>
            </a:r>
            <a:r>
              <a:rPr lang="en-GB" sz="2400" b="1" dirty="0" err="1"/>
              <a:t>ShowDialog</a:t>
            </a:r>
            <a:r>
              <a:rPr lang="en-GB" sz="2400" b="1" dirty="0"/>
              <a:t>(): </a:t>
            </a:r>
            <a:r>
              <a:rPr lang="en-GB" sz="2400" dirty="0">
                <a:solidFill>
                  <a:srgbClr val="0000FF"/>
                </a:solidFill>
              </a:rPr>
              <a:t>$</a:t>
            </a:r>
            <a:r>
              <a:rPr lang="en-GB" sz="2400" dirty="0" err="1">
                <a:solidFill>
                  <a:srgbClr val="0000FF"/>
                </a:solidFill>
              </a:rPr>
              <a:t>Window.ShowDialog</a:t>
            </a:r>
            <a:r>
              <a:rPr lang="en-GB" sz="2400" dirty="0">
                <a:solidFill>
                  <a:srgbClr val="0000FF"/>
                </a:solidFill>
              </a:rPr>
              <a:t>() </a:t>
            </a:r>
            <a:r>
              <a:rPr lang="en-GB" sz="2400" dirty="0"/>
              <a:t>- Displays the window and starts the WPF message loop.</a:t>
            </a:r>
          </a:p>
        </p:txBody>
      </p:sp>
      <p:sp>
        <p:nvSpPr>
          <p:cNvPr id="10" name="TextBox 9">
            <a:extLst>
              <a:ext uri="{FF2B5EF4-FFF2-40B4-BE49-F238E27FC236}">
                <a16:creationId xmlns:a16="http://schemas.microsoft.com/office/drawing/2014/main" id="{C4DA6DF6-6EC9-ACD5-DE65-22B82FC4656A}"/>
              </a:ext>
            </a:extLst>
          </p:cNvPr>
          <p:cNvSpPr txBox="1"/>
          <p:nvPr/>
        </p:nvSpPr>
        <p:spPr>
          <a:xfrm>
            <a:off x="6998493" y="1290421"/>
            <a:ext cx="4836319" cy="584775"/>
          </a:xfrm>
          <a:prstGeom prst="rect">
            <a:avLst/>
          </a:prstGeom>
          <a:noFill/>
          <a:ln>
            <a:solidFill>
              <a:schemeClr val="tx1"/>
            </a:solidFill>
          </a:ln>
        </p:spPr>
        <p:txBody>
          <a:bodyPr wrap="square">
            <a:spAutoFit/>
          </a:bodyPr>
          <a:lstStyle/>
          <a:p>
            <a:pPr lvl="0">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File: </a:t>
            </a:r>
            <a:r>
              <a:rPr kumimoji="0" lang="en-GB" sz="3200" b="1" i="0" u="none" strike="noStrike" kern="1200" cap="none" spc="0" normalizeH="0" baseline="0" noProof="0" dirty="0">
                <a:ln>
                  <a:noFill/>
                </a:ln>
                <a:solidFill>
                  <a:srgbClr val="4D2FFF"/>
                </a:solidFill>
                <a:effectLst/>
                <a:highlight>
                  <a:srgbClr val="FFFF00"/>
                </a:highlight>
                <a:uLnTx/>
                <a:uFillTx/>
                <a:latin typeface="Calibri" panose="020F0502020204030204"/>
                <a:ea typeface="+mn-ea"/>
                <a:cs typeface="+mn-cs"/>
              </a:rPr>
              <a:t>./</a:t>
            </a:r>
            <a:r>
              <a:rPr lang="en-GB" sz="3200" b="1" dirty="0" err="1">
                <a:solidFill>
                  <a:srgbClr val="4D2FFF"/>
                </a:solidFill>
                <a:highlight>
                  <a:srgbClr val="FFFF00"/>
                </a:highlight>
              </a:rPr>
              <a:t>WPFAdminMenu</a:t>
            </a:r>
            <a:r>
              <a:rPr kumimoji="0" lang="en-GB" sz="3200" b="1" i="0" u="none" strike="noStrike" kern="1200" cap="none" spc="0" normalizeH="0" baseline="0" noProof="0" dirty="0">
                <a:ln>
                  <a:noFill/>
                </a:ln>
                <a:solidFill>
                  <a:srgbClr val="4D2FFF"/>
                </a:solidFill>
                <a:effectLst/>
                <a:highlight>
                  <a:srgbClr val="FFFF00"/>
                </a:highlight>
                <a:uLnTx/>
                <a:uFillTx/>
                <a:latin typeface="Calibri" panose="020F0502020204030204"/>
                <a:ea typeface="+mn-ea"/>
                <a:cs typeface="+mn-cs"/>
              </a:rPr>
              <a:t>.ps1</a:t>
            </a:r>
            <a:endPar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06869216"/>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4388CE-7B8D-A818-7973-2EC9418F213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A57B149-45D4-4F83-65BE-55200456591B}"/>
              </a:ext>
            </a:extLst>
          </p:cNvPr>
          <p:cNvSpPr>
            <a:spLocks noGrp="1"/>
          </p:cNvSpPr>
          <p:nvPr>
            <p:ph type="title"/>
          </p:nvPr>
        </p:nvSpPr>
        <p:spPr>
          <a:xfrm>
            <a:off x="0" y="18256"/>
            <a:ext cx="12192000" cy="846138"/>
          </a:xfrm>
          <a:solidFill>
            <a:srgbClr val="002060"/>
          </a:solidFill>
        </p:spPr>
        <p:txBody>
          <a:bodyPr/>
          <a:lstStyle/>
          <a:p>
            <a:r>
              <a:rPr lang="en-GB" sz="4800" b="1" dirty="0">
                <a:highlight>
                  <a:srgbClr val="FFFF00"/>
                </a:highlight>
              </a:rPr>
              <a:t>Show:</a:t>
            </a:r>
            <a:r>
              <a:rPr lang="en-GB" sz="4800" b="1" dirty="0"/>
              <a:t> </a:t>
            </a:r>
            <a:r>
              <a:rPr lang="en-GB" sz="4800" b="1" dirty="0">
                <a:solidFill>
                  <a:schemeClr val="bg1"/>
                </a:solidFill>
              </a:rPr>
              <a:t>Example 4: </a:t>
            </a:r>
            <a:r>
              <a:rPr lang="en-GB" b="1" dirty="0">
                <a:solidFill>
                  <a:schemeClr val="bg1"/>
                </a:solidFill>
              </a:rPr>
              <a:t>GUI Number Guessing Game</a:t>
            </a:r>
            <a:endParaRPr lang="en-GB" dirty="0">
              <a:solidFill>
                <a:schemeClr val="bg1"/>
              </a:solidFill>
            </a:endParaRPr>
          </a:p>
        </p:txBody>
      </p:sp>
      <p:sp>
        <p:nvSpPr>
          <p:cNvPr id="4" name="Content Placeholder 3">
            <a:extLst>
              <a:ext uri="{FF2B5EF4-FFF2-40B4-BE49-F238E27FC236}">
                <a16:creationId xmlns:a16="http://schemas.microsoft.com/office/drawing/2014/main" id="{5110B347-3F6D-B6B1-1BF8-C4833A36C8D3}"/>
              </a:ext>
            </a:extLst>
          </p:cNvPr>
          <p:cNvSpPr>
            <a:spLocks noGrp="1"/>
          </p:cNvSpPr>
          <p:nvPr>
            <p:ph idx="1"/>
          </p:nvPr>
        </p:nvSpPr>
        <p:spPr>
          <a:xfrm>
            <a:off x="157162" y="889935"/>
            <a:ext cx="11677650" cy="5843735"/>
          </a:xfrm>
        </p:spPr>
        <p:txBody>
          <a:bodyPr>
            <a:normAutofit/>
          </a:bodyPr>
          <a:lstStyle/>
          <a:p>
            <a:pPr marL="0" indent="0">
              <a:lnSpc>
                <a:spcPct val="100000"/>
              </a:lnSpc>
              <a:spcBef>
                <a:spcPts val="0"/>
              </a:spcBef>
              <a:buNone/>
            </a:pPr>
            <a:r>
              <a:rPr lang="en-GB" sz="3200" dirty="0"/>
              <a:t>This script shows an example of how the </a:t>
            </a:r>
            <a:r>
              <a:rPr lang="en-GB" sz="3200" b="1" dirty="0"/>
              <a:t>script syntax </a:t>
            </a:r>
            <a:r>
              <a:rPr lang="en-GB" sz="3200" dirty="0"/>
              <a:t>we have learned today can be used with </a:t>
            </a:r>
            <a:r>
              <a:rPr lang="en-GB" sz="3200" b="1" dirty="0"/>
              <a:t>WPF &amp; XAML </a:t>
            </a:r>
            <a:r>
              <a:rPr lang="en-GB" sz="3200" dirty="0"/>
              <a:t>to create a simple PowerShell number guessing game </a:t>
            </a:r>
            <a:r>
              <a:rPr lang="en-GB" sz="3200" b="1" dirty="0"/>
              <a:t>Application (Windows Applications)</a:t>
            </a:r>
            <a:endParaRPr lang="en-GB" sz="3200" dirty="0"/>
          </a:p>
        </p:txBody>
      </p:sp>
      <p:sp>
        <p:nvSpPr>
          <p:cNvPr id="3" name="TextBox 2">
            <a:extLst>
              <a:ext uri="{FF2B5EF4-FFF2-40B4-BE49-F238E27FC236}">
                <a16:creationId xmlns:a16="http://schemas.microsoft.com/office/drawing/2014/main" id="{1DB1166F-2A8C-FE41-5F7B-B82EA66200DD}"/>
              </a:ext>
            </a:extLst>
          </p:cNvPr>
          <p:cNvSpPr txBox="1"/>
          <p:nvPr/>
        </p:nvSpPr>
        <p:spPr>
          <a:xfrm>
            <a:off x="8943126" y="4316004"/>
            <a:ext cx="2638488" cy="584775"/>
          </a:xfrm>
          <a:prstGeom prst="rect">
            <a:avLst/>
          </a:prstGeom>
          <a:noFill/>
          <a:ln>
            <a:solidFill>
              <a:schemeClr val="tx1"/>
            </a:solidFill>
          </a:ln>
        </p:spPr>
        <p:txBody>
          <a:bodyPr wrap="square">
            <a:spAutoFit/>
          </a:bodyPr>
          <a:lstStyle/>
          <a:p>
            <a:pPr lvl="0">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File: </a:t>
            </a:r>
            <a:r>
              <a:rPr kumimoji="0" lang="en-GB" sz="3200" b="1" i="0" u="none" strike="noStrike" kern="1200" cap="none" spc="0" normalizeH="0" baseline="0" noProof="0" dirty="0">
                <a:ln>
                  <a:noFill/>
                </a:ln>
                <a:solidFill>
                  <a:srgbClr val="4D2FFF"/>
                </a:solidFill>
                <a:effectLst/>
                <a:highlight>
                  <a:srgbClr val="FFFF00"/>
                </a:highlight>
                <a:uLnTx/>
                <a:uFillTx/>
                <a:latin typeface="Calibri" panose="020F0502020204030204"/>
                <a:ea typeface="+mn-ea"/>
                <a:cs typeface="+mn-cs"/>
              </a:rPr>
              <a:t>./psgt.ps1</a:t>
            </a:r>
            <a:endPar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6" name="Picture 5">
            <a:extLst>
              <a:ext uri="{FF2B5EF4-FFF2-40B4-BE49-F238E27FC236}">
                <a16:creationId xmlns:a16="http://schemas.microsoft.com/office/drawing/2014/main" id="{55276485-FEAD-E175-BB5C-8FD221D6735C}"/>
              </a:ext>
            </a:extLst>
          </p:cNvPr>
          <p:cNvPicPr>
            <a:picLocks noChangeAspect="1"/>
          </p:cNvPicPr>
          <p:nvPr/>
        </p:nvPicPr>
        <p:blipFill>
          <a:blip r:embed="rId3"/>
          <a:stretch>
            <a:fillRect/>
          </a:stretch>
        </p:blipFill>
        <p:spPr>
          <a:xfrm>
            <a:off x="2695489" y="2449002"/>
            <a:ext cx="6111740" cy="4149255"/>
          </a:xfrm>
          <a:prstGeom prst="rect">
            <a:avLst/>
          </a:prstGeom>
        </p:spPr>
      </p:pic>
    </p:spTree>
    <p:extLst>
      <p:ext uri="{BB962C8B-B14F-4D97-AF65-F5344CB8AC3E}">
        <p14:creationId xmlns:p14="http://schemas.microsoft.com/office/powerpoint/2010/main" val="460157342"/>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E0C11C9-5308-7523-718D-9B62DABED65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CB3AB23-3129-6E1C-4B37-09A09F7E8F3B}"/>
              </a:ext>
            </a:extLst>
          </p:cNvPr>
          <p:cNvSpPr>
            <a:spLocks noGrp="1"/>
          </p:cNvSpPr>
          <p:nvPr>
            <p:ph type="title"/>
          </p:nvPr>
        </p:nvSpPr>
        <p:spPr>
          <a:xfrm>
            <a:off x="0" y="18256"/>
            <a:ext cx="12192000" cy="1196182"/>
          </a:xfrm>
          <a:solidFill>
            <a:srgbClr val="002060"/>
          </a:solidFill>
        </p:spPr>
        <p:txBody>
          <a:bodyPr>
            <a:normAutofit/>
          </a:bodyPr>
          <a:lstStyle/>
          <a:p>
            <a:r>
              <a:rPr lang="en-GB" sz="6000" b="1" dirty="0">
                <a:solidFill>
                  <a:schemeClr val="bg1"/>
                </a:solidFill>
              </a:rPr>
              <a:t>Bg. </a:t>
            </a:r>
            <a:r>
              <a:rPr lang="en-GB" sz="5400" b="1" dirty="0">
                <a:solidFill>
                  <a:schemeClr val="bg1"/>
                </a:solidFill>
              </a:rPr>
              <a:t>Game enhancements</a:t>
            </a:r>
            <a:endParaRPr lang="en-GB" sz="5400" dirty="0">
              <a:solidFill>
                <a:schemeClr val="bg1"/>
              </a:solidFill>
            </a:endParaRPr>
          </a:p>
        </p:txBody>
      </p:sp>
      <p:sp>
        <p:nvSpPr>
          <p:cNvPr id="3" name="Content Placeholder 2">
            <a:extLst>
              <a:ext uri="{FF2B5EF4-FFF2-40B4-BE49-F238E27FC236}">
                <a16:creationId xmlns:a16="http://schemas.microsoft.com/office/drawing/2014/main" id="{B818C08A-67DF-5C75-11DE-04F129E9E7F8}"/>
              </a:ext>
            </a:extLst>
          </p:cNvPr>
          <p:cNvSpPr>
            <a:spLocks noGrp="1"/>
          </p:cNvSpPr>
          <p:nvPr>
            <p:ph idx="1"/>
          </p:nvPr>
        </p:nvSpPr>
        <p:spPr>
          <a:xfrm>
            <a:off x="142875" y="1328737"/>
            <a:ext cx="11580020" cy="5243513"/>
          </a:xfrm>
        </p:spPr>
        <p:txBody>
          <a:bodyPr>
            <a:normAutofit lnSpcReduction="10000"/>
          </a:bodyPr>
          <a:lstStyle/>
          <a:p>
            <a:r>
              <a:rPr lang="en-GB" dirty="0"/>
              <a:t>In the tutorial and when you complete the homework activity, you will see how the script syntax we have learned today can be used with more advanced WPF &amp; XAML code to enhance the game and include:</a:t>
            </a:r>
          </a:p>
          <a:p>
            <a:pPr lvl="2"/>
            <a:r>
              <a:rPr lang="en-GB" sz="2800" dirty="0">
                <a:highlight>
                  <a:srgbClr val="FFFF00"/>
                </a:highlight>
              </a:rPr>
              <a:t>Animated neon grid</a:t>
            </a:r>
          </a:p>
          <a:p>
            <a:pPr lvl="2"/>
            <a:r>
              <a:rPr lang="en-GB" sz="2800" dirty="0">
                <a:highlight>
                  <a:srgbClr val="FFFF00"/>
                </a:highlight>
              </a:rPr>
              <a:t>A High‑score</a:t>
            </a:r>
          </a:p>
          <a:p>
            <a:pPr lvl="2"/>
            <a:r>
              <a:rPr lang="en-GB" sz="2800" dirty="0">
                <a:highlight>
                  <a:srgbClr val="FFFF00"/>
                </a:highlight>
              </a:rPr>
              <a:t>Neon difficulty buttons</a:t>
            </a:r>
          </a:p>
          <a:p>
            <a:pPr lvl="2"/>
            <a:r>
              <a:rPr lang="en-GB" sz="2800" dirty="0">
                <a:highlight>
                  <a:srgbClr val="FFFF00"/>
                </a:highlight>
              </a:rPr>
              <a:t>A timer</a:t>
            </a:r>
          </a:p>
          <a:p>
            <a:pPr lvl="2"/>
            <a:r>
              <a:rPr lang="en-GB" sz="2800" dirty="0">
                <a:highlight>
                  <a:srgbClr val="FFFF00"/>
                </a:highlight>
              </a:rPr>
              <a:t>Windows sounds</a:t>
            </a:r>
          </a:p>
          <a:p>
            <a:pPr lvl="2"/>
            <a:r>
              <a:rPr lang="en-GB" sz="2800" dirty="0">
                <a:highlight>
                  <a:srgbClr val="FFFF00"/>
                </a:highlight>
              </a:rPr>
              <a:t>Reset system button</a:t>
            </a:r>
          </a:p>
          <a:p>
            <a:pPr lvl="2"/>
            <a:r>
              <a:rPr lang="en-GB" sz="2800" dirty="0">
                <a:highlight>
                  <a:srgbClr val="FFFF00"/>
                </a:highlight>
              </a:rPr>
              <a:t>A neon‑arcade feel</a:t>
            </a:r>
          </a:p>
          <a:p>
            <a:pPr lvl="2"/>
            <a:r>
              <a:rPr lang="en-GB" sz="2800" dirty="0">
                <a:highlight>
                  <a:srgbClr val="FFFF00"/>
                </a:highlight>
              </a:rPr>
              <a:t>Animations &amp; Particle effects</a:t>
            </a:r>
          </a:p>
          <a:p>
            <a:pPr lvl="2"/>
            <a:r>
              <a:rPr lang="en-GB" sz="2800" dirty="0">
                <a:highlight>
                  <a:srgbClr val="FFFF00"/>
                </a:highlight>
              </a:rPr>
              <a:t>A Leaderboard</a:t>
            </a:r>
          </a:p>
        </p:txBody>
      </p:sp>
      <p:pic>
        <p:nvPicPr>
          <p:cNvPr id="4" name="Graphic 3" descr="Game controller with solid fill">
            <a:extLst>
              <a:ext uri="{FF2B5EF4-FFF2-40B4-BE49-F238E27FC236}">
                <a16:creationId xmlns:a16="http://schemas.microsoft.com/office/drawing/2014/main" id="{30ED6F5D-9C27-9716-4F08-884E8A6C2294}"/>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6700853" y="2160966"/>
            <a:ext cx="3782813" cy="3782813"/>
          </a:xfrm>
          <a:prstGeom prst="rect">
            <a:avLst/>
          </a:prstGeom>
        </p:spPr>
      </p:pic>
      <p:pic>
        <p:nvPicPr>
          <p:cNvPr id="5" name="Graphic 4" descr="Game controller with solid fill">
            <a:extLst>
              <a:ext uri="{FF2B5EF4-FFF2-40B4-BE49-F238E27FC236}">
                <a16:creationId xmlns:a16="http://schemas.microsoft.com/office/drawing/2014/main" id="{78E20A7F-6151-9ACE-F3C6-A797590D63B5}"/>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6828672" y="2288785"/>
            <a:ext cx="3527174" cy="3527174"/>
          </a:xfrm>
          <a:prstGeom prst="rect">
            <a:avLst/>
          </a:prstGeom>
        </p:spPr>
      </p:pic>
    </p:spTree>
    <p:extLst>
      <p:ext uri="{BB962C8B-B14F-4D97-AF65-F5344CB8AC3E}">
        <p14:creationId xmlns:p14="http://schemas.microsoft.com/office/powerpoint/2010/main" val="975140351"/>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C11AEC8-078A-271E-01BE-24FB18FC3B72}"/>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F4BF1F3-645F-4A99-028D-DA1DD95DE8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07F4B190-27D7-22E8-13FE-294B3273E2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34A1FBD0-D3FD-136A-B9F0-59CDD0ACBA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82CC5DE-C88B-F1FB-0FFC-DB8B4BCDB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9B870E6D-CED7-C9C7-A419-67C5886EF0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FAB889A-0534-F957-7A80-639DBE2D3FFA}"/>
              </a:ext>
            </a:extLst>
          </p:cNvPr>
          <p:cNvSpPr>
            <a:spLocks noGrp="1"/>
          </p:cNvSpPr>
          <p:nvPr>
            <p:ph type="title"/>
          </p:nvPr>
        </p:nvSpPr>
        <p:spPr>
          <a:xfrm>
            <a:off x="786982" y="339509"/>
            <a:ext cx="9895951" cy="1033669"/>
          </a:xfrm>
        </p:spPr>
        <p:txBody>
          <a:bodyPr>
            <a:normAutofit/>
          </a:bodyPr>
          <a:lstStyle/>
          <a:p>
            <a:r>
              <a:rPr lang="en-GB" sz="4800" b="1" dirty="0">
                <a:solidFill>
                  <a:srgbClr val="FFFFFF"/>
                </a:solidFill>
              </a:rPr>
              <a:t>Register</a:t>
            </a:r>
          </a:p>
        </p:txBody>
      </p:sp>
      <p:sp>
        <p:nvSpPr>
          <p:cNvPr id="3" name="TextBox 2">
            <a:extLst>
              <a:ext uri="{FF2B5EF4-FFF2-40B4-BE49-F238E27FC236}">
                <a16:creationId xmlns:a16="http://schemas.microsoft.com/office/drawing/2014/main" id="{6624C785-6A0E-4F79-A004-25883BFC9942}"/>
              </a:ext>
            </a:extLst>
          </p:cNvPr>
          <p:cNvSpPr txBox="1"/>
          <p:nvPr/>
        </p:nvSpPr>
        <p:spPr>
          <a:xfrm>
            <a:off x="574588" y="2013895"/>
            <a:ext cx="5342507" cy="3639684"/>
          </a:xfrm>
          <a:prstGeom prst="rect">
            <a:avLst/>
          </a:prstGeom>
        </p:spPr>
        <p:txBody>
          <a:bodyPr vert="horz" lIns="91440" tIns="45720" rIns="91440" bIns="45720" rtlCol="0" anchor="t">
            <a:normAutofit/>
          </a:bodyPr>
          <a:lstStyle/>
          <a:p>
            <a:pPr marL="742950" marR="0" lvl="0" indent="-7429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rPr>
              <a:t>Time for Qs in the Tutorial.</a:t>
            </a:r>
          </a:p>
          <a:p>
            <a:pPr marL="742950" marR="0" lvl="0" indent="-7429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rPr>
              <a:t>Register reminder.</a:t>
            </a:r>
          </a:p>
          <a:p>
            <a:pPr marL="742950" marR="0" lvl="0" indent="-7429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rPr>
              <a:t>Thanks to D.</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rPr>
              <a:t>The end.</a:t>
            </a:r>
          </a:p>
        </p:txBody>
      </p:sp>
      <p:pic>
        <p:nvPicPr>
          <p:cNvPr id="5" name="Graphic 5" descr="Questions">
            <a:extLst>
              <a:ext uri="{FF2B5EF4-FFF2-40B4-BE49-F238E27FC236}">
                <a16:creationId xmlns:a16="http://schemas.microsoft.com/office/drawing/2014/main" id="{2DE5CFEB-5D48-31A9-F47F-DBEBAB336386}"/>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5631897" y="314319"/>
            <a:ext cx="3399152" cy="3399152"/>
          </a:xfrm>
          <a:custGeom>
            <a:avLst/>
            <a:gdLst/>
            <a:ahLst/>
            <a:cxnLst/>
            <a:rect l="l" t="t" r="r" b="b"/>
            <a:pathLst>
              <a:path w="4636009" h="5032375">
                <a:moveTo>
                  <a:pt x="0" y="0"/>
                </a:moveTo>
                <a:lnTo>
                  <a:pt x="4636009" y="0"/>
                </a:lnTo>
                <a:lnTo>
                  <a:pt x="4636009" y="5032375"/>
                </a:lnTo>
                <a:lnTo>
                  <a:pt x="0" y="5032375"/>
                </a:lnTo>
                <a:close/>
              </a:path>
            </a:pathLst>
          </a:custGeom>
        </p:spPr>
      </p:pic>
      <p:pic>
        <p:nvPicPr>
          <p:cNvPr id="6" name="Graphic 5" descr="List with solid fill">
            <a:extLst>
              <a:ext uri="{FF2B5EF4-FFF2-40B4-BE49-F238E27FC236}">
                <a16:creationId xmlns:a16="http://schemas.microsoft.com/office/drawing/2014/main" id="{FE88DA72-E998-71E8-1DC4-7C549E82E436}"/>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093100" y="3535260"/>
            <a:ext cx="3264104" cy="3264104"/>
          </a:xfrm>
          <a:prstGeom prst="rect">
            <a:avLst/>
          </a:prstGeom>
        </p:spPr>
      </p:pic>
      <p:pic>
        <p:nvPicPr>
          <p:cNvPr id="9" name="Graphic 8" descr="Thumbs up sign with solid fill">
            <a:extLst>
              <a:ext uri="{FF2B5EF4-FFF2-40B4-BE49-F238E27FC236}">
                <a16:creationId xmlns:a16="http://schemas.microsoft.com/office/drawing/2014/main" id="{7ABFD464-AC40-F1AE-DC35-D621E02C0D96}"/>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8278352" y="2690667"/>
            <a:ext cx="1330413" cy="1330413"/>
          </a:xfrm>
          <a:prstGeom prst="rect">
            <a:avLst/>
          </a:prstGeom>
        </p:spPr>
      </p:pic>
    </p:spTree>
    <p:extLst>
      <p:ext uri="{BB962C8B-B14F-4D97-AF65-F5344CB8AC3E}">
        <p14:creationId xmlns:p14="http://schemas.microsoft.com/office/powerpoint/2010/main" val="1700058751"/>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A954BE-99C8-4034-800D-908618389993}"/>
              </a:ext>
            </a:extLst>
          </p:cNvPr>
          <p:cNvSpPr>
            <a:spLocks noGrp="1"/>
          </p:cNvSpPr>
          <p:nvPr>
            <p:ph type="title"/>
          </p:nvPr>
        </p:nvSpPr>
        <p:spPr/>
        <p:txBody>
          <a:bodyPr/>
          <a:lstStyle/>
          <a:p>
            <a:r>
              <a:rPr lang="en-GB" dirty="0"/>
              <a:t>The End.</a:t>
            </a:r>
          </a:p>
        </p:txBody>
      </p:sp>
    </p:spTree>
    <p:extLst>
      <p:ext uri="{BB962C8B-B14F-4D97-AF65-F5344CB8AC3E}">
        <p14:creationId xmlns:p14="http://schemas.microsoft.com/office/powerpoint/2010/main" val="2722368900"/>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1C5F383C-DF0A-8087-D943-E88D26DADB2B}"/>
              </a:ext>
            </a:extLst>
          </p:cNvPr>
          <p:cNvSpPr>
            <a:spLocks noGrp="1"/>
          </p:cNvSpPr>
          <p:nvPr>
            <p:ph type="title"/>
          </p:nvPr>
        </p:nvSpPr>
        <p:spPr>
          <a:xfrm>
            <a:off x="0" y="0"/>
            <a:ext cx="12192000" cy="1033669"/>
          </a:xfrm>
          <a:solidFill>
            <a:srgbClr val="002060"/>
          </a:solidFill>
        </p:spPr>
        <p:txBody>
          <a:bodyPr>
            <a:normAutofit/>
          </a:bodyPr>
          <a:lstStyle/>
          <a:p>
            <a:r>
              <a:rPr lang="en-GB" sz="6000" b="1" dirty="0">
                <a:solidFill>
                  <a:schemeClr val="bg1"/>
                </a:solidFill>
              </a:rPr>
              <a:t>Bg. </a:t>
            </a:r>
            <a:r>
              <a:rPr lang="en-GB" b="1" dirty="0">
                <a:solidFill>
                  <a:schemeClr val="bg1"/>
                </a:solidFill>
              </a:rPr>
              <a:t>Handout: PS Log file analysis script</a:t>
            </a:r>
          </a:p>
        </p:txBody>
      </p:sp>
      <p:sp>
        <p:nvSpPr>
          <p:cNvPr id="4" name="Content Placeholder 2">
            <a:extLst>
              <a:ext uri="{FF2B5EF4-FFF2-40B4-BE49-F238E27FC236}">
                <a16:creationId xmlns:a16="http://schemas.microsoft.com/office/drawing/2014/main" id="{99B30076-8511-D001-8521-2A7CF54D0E01}"/>
              </a:ext>
            </a:extLst>
          </p:cNvPr>
          <p:cNvSpPr txBox="1">
            <a:spLocks/>
          </p:cNvSpPr>
          <p:nvPr/>
        </p:nvSpPr>
        <p:spPr>
          <a:xfrm>
            <a:off x="169595" y="1033668"/>
            <a:ext cx="11852809" cy="5824331"/>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Event Viewer is the primary built‑in tool for event log analysis on Windows, recommended for analysing Windows event log data. We can also use PowerShell to automate log file analysis and to generate reports, create charts, email alerts, and export to CSV/Excel. </a:t>
            </a:r>
          </a:p>
          <a:p>
            <a:pPr marL="228600" marR="0" lvl="0" indent="-2286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See Handout on Moodle titled: </a:t>
            </a:r>
            <a:r>
              <a:rPr kumimoji="0" lang="en-GB" sz="2400" b="0" i="0" u="sng" strike="noStrike" kern="1200" cap="none" spc="0" normalizeH="0" baseline="0" noProof="0" dirty="0">
                <a:ln>
                  <a:noFill/>
                </a:ln>
                <a:solidFill>
                  <a:srgbClr val="4448FE"/>
                </a:solidFill>
                <a:effectLst/>
                <a:highlight>
                  <a:srgbClr val="FFFF00"/>
                </a:highlight>
                <a:uLnTx/>
                <a:uFillTx/>
                <a:latin typeface="Calibri" panose="020F0502020204030204"/>
                <a:ea typeface="+mn-ea"/>
                <a:cs typeface="+mn-cs"/>
              </a:rPr>
              <a:t>OS 8 - Handout PS Log analyser script</a:t>
            </a:r>
          </a:p>
          <a:p>
            <a:pPr marL="228600" marR="0" lvl="0" indent="-2286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The PS script creates a HTML report that shows:</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Events by Severity Pie Chart including: </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Critical errors, Errors &amp; Warnings</a:t>
            </a:r>
          </a:p>
          <a:p>
            <a:pPr marL="685800" marR="0" lvl="1" indent="-2286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200" b="0" i="0" u="none" strike="noStrike" kern="1200" cap="none" spc="0" normalizeH="0" baseline="0" noProof="0" dirty="0">
                <a:ln>
                  <a:noFill/>
                </a:ln>
                <a:solidFill>
                  <a:prstClr val="black"/>
                </a:solidFill>
                <a:effectLst/>
                <a:uLnTx/>
                <a:uFillTx/>
                <a:latin typeface="Calibri" panose="020F0502020204030204"/>
                <a:ea typeface="+mn-ea"/>
                <a:cs typeface="+mn-cs"/>
              </a:rPr>
              <a:t>This can help us to understand: How serious system issues are and what proportion of events are errors vs warnings.</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A Daily Trend line chart: </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Shows each day in the selected range, with a line showing:</a:t>
            </a:r>
          </a:p>
          <a:p>
            <a:pPr marL="685800" marR="0" lvl="1" indent="-2286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200" b="0" i="0" u="none" strike="noStrike" kern="1200" cap="none" spc="0" normalizeH="0" baseline="0" noProof="0" dirty="0">
                <a:ln>
                  <a:noFill/>
                </a:ln>
                <a:solidFill>
                  <a:prstClr val="black"/>
                </a:solidFill>
                <a:effectLst/>
                <a:uLnTx/>
                <a:uFillTx/>
                <a:latin typeface="Calibri" panose="020F0502020204030204"/>
                <a:ea typeface="+mn-ea"/>
                <a:cs typeface="+mn-cs"/>
              </a:rPr>
              <a:t>Critical events, Errors &amp; Warnings</a:t>
            </a:r>
          </a:p>
          <a:p>
            <a:pPr marL="685800" marR="0" lvl="1" indent="-2286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200" b="0" i="0" u="none" strike="noStrike" kern="1200" cap="none" spc="0" normalizeH="0" baseline="0" noProof="0" dirty="0">
                <a:ln>
                  <a:noFill/>
                </a:ln>
                <a:solidFill>
                  <a:prstClr val="black"/>
                </a:solidFill>
                <a:effectLst/>
                <a:uLnTx/>
                <a:uFillTx/>
                <a:latin typeface="Calibri" panose="020F0502020204030204"/>
                <a:ea typeface="+mn-ea"/>
                <a:cs typeface="+mn-cs"/>
              </a:rPr>
              <a:t>The charts allow us to hover over data points to see counts, identify days with spikes and Track patterns e.g. errors increasing.</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And a </a:t>
            </a: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Top 20 recent Events table </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showing: Timestamp, Event level, Provider (Source), Event ID and a short message.</a:t>
            </a:r>
          </a:p>
          <a:p>
            <a:pPr marL="685800" marR="0" lvl="1" indent="-2286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200" b="0" i="0" u="none" strike="noStrike" kern="1200" cap="none" spc="0" normalizeH="0" baseline="0" noProof="0" dirty="0">
                <a:ln>
                  <a:noFill/>
                </a:ln>
                <a:solidFill>
                  <a:prstClr val="black"/>
                </a:solidFill>
                <a:effectLst/>
                <a:uLnTx/>
                <a:uFillTx/>
                <a:latin typeface="Calibri" panose="020F0502020204030204"/>
                <a:ea typeface="+mn-ea"/>
                <a:cs typeface="+mn-cs"/>
              </a:rPr>
              <a:t>This table can help to: Get a quick snapshot of what’s happening, Spot repeating or important errors and Search the Event ID online for fixes.</a:t>
            </a:r>
          </a:p>
          <a:p>
            <a:pPr marL="228600" marR="0" lvl="0" indent="-2286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3023747"/>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3E94EB3-E4C4-3161-D7FD-5A7705AC55EC}"/>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EF8B210-24D4-2461-7F2B-BF731DAB1C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BAE68CF1-CEAC-7BBD-338A-BBCC4DB7A0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FB57AFA5-0D00-E212-0F44-3942432D82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A5D815A6-AC72-8B0B-C31D-7842D5E3E6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16DAFB7C-7C02-A988-4675-1322CC33F7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17E3548-9F72-5409-D11B-10D26FD1868C}"/>
              </a:ext>
            </a:extLst>
          </p:cNvPr>
          <p:cNvSpPr>
            <a:spLocks noGrp="1"/>
          </p:cNvSpPr>
          <p:nvPr>
            <p:ph type="title"/>
          </p:nvPr>
        </p:nvSpPr>
        <p:spPr>
          <a:xfrm>
            <a:off x="257698" y="303676"/>
            <a:ext cx="9895951" cy="1033669"/>
          </a:xfrm>
          <a:noFill/>
        </p:spPr>
        <p:txBody>
          <a:bodyPr>
            <a:normAutofit/>
          </a:bodyPr>
          <a:lstStyle/>
          <a:p>
            <a:r>
              <a:rPr lang="en-GB" sz="5400" dirty="0">
                <a:solidFill>
                  <a:schemeClr val="bg1"/>
                </a:solidFill>
              </a:rPr>
              <a:t>Try at home: </a:t>
            </a:r>
            <a:r>
              <a:rPr lang="en-GB" sz="5400" dirty="0">
                <a:solidFill>
                  <a:srgbClr val="FF0000"/>
                </a:solidFill>
                <a:highlight>
                  <a:srgbClr val="FFFF00"/>
                </a:highlight>
              </a:rPr>
              <a:t>Warp Terminal</a:t>
            </a:r>
            <a:endParaRPr lang="en-GB" dirty="0">
              <a:solidFill>
                <a:srgbClr val="FF0000"/>
              </a:solidFill>
              <a:highlight>
                <a:srgbClr val="FFFF00"/>
              </a:highlight>
            </a:endParaRPr>
          </a:p>
        </p:txBody>
      </p:sp>
      <p:sp>
        <p:nvSpPr>
          <p:cNvPr id="15" name="Content Placeholder 2">
            <a:extLst>
              <a:ext uri="{FF2B5EF4-FFF2-40B4-BE49-F238E27FC236}">
                <a16:creationId xmlns:a16="http://schemas.microsoft.com/office/drawing/2014/main" id="{17761348-85FC-DA06-E62F-9BCC34BD343D}"/>
              </a:ext>
            </a:extLst>
          </p:cNvPr>
          <p:cNvSpPr>
            <a:spLocks noGrp="1"/>
          </p:cNvSpPr>
          <p:nvPr>
            <p:ph idx="1"/>
          </p:nvPr>
        </p:nvSpPr>
        <p:spPr>
          <a:xfrm>
            <a:off x="171973" y="1590741"/>
            <a:ext cx="11405018" cy="4703427"/>
          </a:xfrm>
          <a:noFill/>
        </p:spPr>
        <p:txBody>
          <a:bodyPr>
            <a:noAutofit/>
          </a:bodyPr>
          <a:lstStyle/>
          <a:p>
            <a:pPr marL="0" indent="0">
              <a:lnSpc>
                <a:spcPct val="100000"/>
              </a:lnSpc>
              <a:spcBef>
                <a:spcPts val="0"/>
              </a:spcBef>
              <a:buNone/>
            </a:pPr>
            <a:r>
              <a:rPr lang="en-US" b="0" i="0" dirty="0">
                <a:solidFill>
                  <a:srgbClr val="273239"/>
                </a:solidFill>
                <a:effectLst/>
              </a:rPr>
              <a:t>When it comes to using a CLI, there are many Terminal applications to choose from, such as:  </a:t>
            </a:r>
            <a:r>
              <a:rPr lang="en-US" b="1" i="0" dirty="0">
                <a:solidFill>
                  <a:srgbClr val="273239"/>
                </a:solidFill>
                <a:effectLst/>
              </a:rPr>
              <a:t>Alacrity</a:t>
            </a:r>
            <a:r>
              <a:rPr lang="en-US" b="0" i="0" dirty="0">
                <a:solidFill>
                  <a:srgbClr val="273239"/>
                </a:solidFill>
                <a:effectLst/>
              </a:rPr>
              <a:t>, </a:t>
            </a:r>
            <a:r>
              <a:rPr lang="en-US" b="1" i="0" dirty="0" err="1">
                <a:solidFill>
                  <a:srgbClr val="273239"/>
                </a:solidFill>
                <a:effectLst/>
              </a:rPr>
              <a:t>Wezterm</a:t>
            </a:r>
            <a:r>
              <a:rPr lang="en-US" b="0" i="0" dirty="0">
                <a:solidFill>
                  <a:srgbClr val="273239"/>
                </a:solidFill>
                <a:effectLst/>
              </a:rPr>
              <a:t>, </a:t>
            </a:r>
            <a:r>
              <a:rPr lang="en-US" b="1" i="0" dirty="0">
                <a:solidFill>
                  <a:srgbClr val="273239"/>
                </a:solidFill>
                <a:effectLst/>
              </a:rPr>
              <a:t>Warp</a:t>
            </a:r>
            <a:r>
              <a:rPr lang="en-US" b="0" i="0" dirty="0">
                <a:solidFill>
                  <a:srgbClr val="273239"/>
                </a:solidFill>
                <a:effectLst/>
              </a:rPr>
              <a:t>, </a:t>
            </a:r>
            <a:r>
              <a:rPr lang="en-US" b="1" i="0" dirty="0">
                <a:solidFill>
                  <a:srgbClr val="273239"/>
                </a:solidFill>
                <a:effectLst/>
              </a:rPr>
              <a:t>Windows Terminal </a:t>
            </a:r>
            <a:r>
              <a:rPr lang="en-US" b="0" i="0" dirty="0">
                <a:solidFill>
                  <a:srgbClr val="273239"/>
                </a:solidFill>
                <a:effectLst/>
              </a:rPr>
              <a:t>and many more </a:t>
            </a:r>
          </a:p>
          <a:p>
            <a:pPr>
              <a:lnSpc>
                <a:spcPct val="100000"/>
              </a:lnSpc>
              <a:spcBef>
                <a:spcPts val="0"/>
              </a:spcBef>
            </a:pPr>
            <a:r>
              <a:rPr lang="en-US" b="0" i="0" dirty="0">
                <a:solidFill>
                  <a:srgbClr val="273239"/>
                </a:solidFill>
                <a:effectLst/>
              </a:rPr>
              <a:t>One that I have been impressed with, due to it's </a:t>
            </a:r>
            <a:r>
              <a:rPr lang="en-US" b="1" i="0" dirty="0">
                <a:solidFill>
                  <a:srgbClr val="273239"/>
                </a:solidFill>
                <a:effectLst/>
                <a:highlight>
                  <a:srgbClr val="FFFF00"/>
                </a:highlight>
              </a:rPr>
              <a:t>AI features</a:t>
            </a:r>
            <a:r>
              <a:rPr lang="en-US" b="1" i="0" dirty="0">
                <a:solidFill>
                  <a:srgbClr val="273239"/>
                </a:solidFill>
                <a:effectLst/>
              </a:rPr>
              <a:t> </a:t>
            </a:r>
            <a:r>
              <a:rPr lang="en-US" b="0" i="0" dirty="0">
                <a:solidFill>
                  <a:srgbClr val="273239"/>
                </a:solidFill>
                <a:effectLst/>
              </a:rPr>
              <a:t>is </a:t>
            </a:r>
            <a:r>
              <a:rPr lang="en-US" b="1" i="0" dirty="0">
                <a:solidFill>
                  <a:srgbClr val="273239"/>
                </a:solidFill>
                <a:effectLst/>
                <a:highlight>
                  <a:srgbClr val="FFFF00"/>
                </a:highlight>
              </a:rPr>
              <a:t>Warp</a:t>
            </a:r>
            <a:r>
              <a:rPr lang="en-US" b="0" i="0" dirty="0">
                <a:solidFill>
                  <a:srgbClr val="273239"/>
                </a:solidFill>
                <a:effectLst/>
                <a:highlight>
                  <a:srgbClr val="FFFF00"/>
                </a:highlight>
              </a:rPr>
              <a:t> Terminal</a:t>
            </a:r>
            <a:r>
              <a:rPr lang="en-US" b="0" i="0" dirty="0">
                <a:solidFill>
                  <a:srgbClr val="273239"/>
                </a:solidFill>
                <a:effectLst/>
              </a:rPr>
              <a:t>.</a:t>
            </a:r>
          </a:p>
          <a:p>
            <a:pPr>
              <a:lnSpc>
                <a:spcPct val="100000"/>
              </a:lnSpc>
              <a:spcBef>
                <a:spcPts val="0"/>
              </a:spcBef>
            </a:pPr>
            <a:r>
              <a:rPr lang="en-US" dirty="0">
                <a:solidFill>
                  <a:srgbClr val="273239"/>
                </a:solidFill>
              </a:rPr>
              <a:t>Open Multiple CLIs like Windows Terminal, it also has Syntax highlighting, command recommendations, AI command &amp; script creation and debugging. It’s pretty AWESOME.</a:t>
            </a:r>
            <a:endParaRPr lang="en-US" b="0" i="0" dirty="0">
              <a:solidFill>
                <a:srgbClr val="273239"/>
              </a:solidFill>
              <a:effectLst/>
            </a:endParaRPr>
          </a:p>
          <a:p>
            <a:pPr>
              <a:lnSpc>
                <a:spcPct val="100000"/>
              </a:lnSpc>
              <a:spcBef>
                <a:spcPts val="0"/>
              </a:spcBef>
            </a:pPr>
            <a:r>
              <a:rPr lang="en-US" dirty="0">
                <a:solidFill>
                  <a:srgbClr val="273239"/>
                </a:solidFill>
              </a:rPr>
              <a:t>It’s </a:t>
            </a:r>
            <a:r>
              <a:rPr lang="en-US" b="1" dirty="0">
                <a:solidFill>
                  <a:srgbClr val="273239"/>
                </a:solidFill>
              </a:rPr>
              <a:t>available</a:t>
            </a:r>
            <a:r>
              <a:rPr lang="en-US" dirty="0">
                <a:solidFill>
                  <a:srgbClr val="273239"/>
                </a:solidFill>
              </a:rPr>
              <a:t> for Windows, Mac and Linux.</a:t>
            </a:r>
          </a:p>
          <a:p>
            <a:pPr>
              <a:lnSpc>
                <a:spcPct val="100000"/>
              </a:lnSpc>
              <a:spcBef>
                <a:spcPts val="0"/>
              </a:spcBef>
            </a:pPr>
            <a:r>
              <a:rPr lang="en-US" b="0" i="0" dirty="0">
                <a:solidFill>
                  <a:srgbClr val="273239"/>
                </a:solidFill>
                <a:effectLst/>
              </a:rPr>
              <a:t>And </a:t>
            </a:r>
            <a:r>
              <a:rPr lang="en-US" b="1" i="0" dirty="0">
                <a:solidFill>
                  <a:srgbClr val="273239"/>
                </a:solidFill>
                <a:effectLst/>
              </a:rPr>
              <a:t>supports</a:t>
            </a:r>
            <a:r>
              <a:rPr lang="en-US" b="0" i="0" dirty="0">
                <a:solidFill>
                  <a:srgbClr val="273239"/>
                </a:solidFill>
                <a:effectLst/>
              </a:rPr>
              <a:t>: B</a:t>
            </a:r>
            <a:r>
              <a:rPr lang="en-US" b="0" i="0" dirty="0">
                <a:solidFill>
                  <a:srgbClr val="040C28"/>
                </a:solidFill>
                <a:effectLst/>
              </a:rPr>
              <a:t>ash, fish, </a:t>
            </a:r>
            <a:r>
              <a:rPr lang="en-US" b="0" i="0" dirty="0" err="1">
                <a:solidFill>
                  <a:srgbClr val="040C28"/>
                </a:solidFill>
                <a:effectLst/>
              </a:rPr>
              <a:t>zsh</a:t>
            </a:r>
            <a:r>
              <a:rPr lang="en-US" b="0" i="0" dirty="0">
                <a:solidFill>
                  <a:srgbClr val="040C28"/>
                </a:solidFill>
                <a:effectLst/>
              </a:rPr>
              <a:t>, and </a:t>
            </a:r>
            <a:r>
              <a:rPr lang="en-US" b="0" i="0" dirty="0">
                <a:solidFill>
                  <a:srgbClr val="040C28"/>
                </a:solidFill>
                <a:effectLst/>
                <a:highlight>
                  <a:srgbClr val="FFFF00"/>
                </a:highlight>
              </a:rPr>
              <a:t>PowerShell</a:t>
            </a:r>
            <a:r>
              <a:rPr lang="en-US" b="0" i="0" dirty="0">
                <a:solidFill>
                  <a:srgbClr val="040C28"/>
                </a:solidFill>
                <a:effectLst/>
              </a:rPr>
              <a:t> (</a:t>
            </a:r>
            <a:r>
              <a:rPr lang="en-US" b="0" i="0" dirty="0" err="1">
                <a:solidFill>
                  <a:srgbClr val="040C28"/>
                </a:solidFill>
                <a:effectLst/>
              </a:rPr>
              <a:t>pwsh</a:t>
            </a:r>
            <a:r>
              <a:rPr lang="en-US" b="0" i="0" dirty="0">
                <a:solidFill>
                  <a:srgbClr val="040C28"/>
                </a:solidFill>
                <a:effectLst/>
              </a:rPr>
              <a:t>).</a:t>
            </a:r>
            <a:endParaRPr lang="en-US" b="0" i="0" dirty="0">
              <a:solidFill>
                <a:srgbClr val="273239"/>
              </a:solidFill>
              <a:effectLst/>
            </a:endParaRPr>
          </a:p>
          <a:p>
            <a:pPr>
              <a:lnSpc>
                <a:spcPct val="100000"/>
              </a:lnSpc>
              <a:spcBef>
                <a:spcPts val="0"/>
              </a:spcBef>
            </a:pPr>
            <a:r>
              <a:rPr lang="en-US" b="1" i="0" dirty="0">
                <a:solidFill>
                  <a:srgbClr val="273239"/>
                </a:solidFill>
                <a:effectLst/>
                <a:highlight>
                  <a:srgbClr val="FFFF00"/>
                </a:highlight>
              </a:rPr>
              <a:t>Article</a:t>
            </a:r>
            <a:r>
              <a:rPr lang="en-US" b="0" i="0" dirty="0">
                <a:solidFill>
                  <a:srgbClr val="273239"/>
                </a:solidFill>
                <a:effectLst/>
                <a:highlight>
                  <a:srgbClr val="FFFF00"/>
                </a:highlight>
              </a:rPr>
              <a:t>: </a:t>
            </a:r>
            <a:r>
              <a:rPr lang="en-US" b="0" i="0" dirty="0">
                <a:solidFill>
                  <a:srgbClr val="273239"/>
                </a:solidFill>
                <a:effectLst/>
                <a:hlinkClick r:id="rId3"/>
              </a:rPr>
              <a:t>Warp Terminal </a:t>
            </a:r>
            <a:endParaRPr lang="en-US" b="0" i="0" dirty="0">
              <a:solidFill>
                <a:srgbClr val="273239"/>
              </a:solidFill>
              <a:effectLst/>
            </a:endParaRPr>
          </a:p>
          <a:p>
            <a:pPr>
              <a:lnSpc>
                <a:spcPct val="100000"/>
              </a:lnSpc>
              <a:spcBef>
                <a:spcPts val="0"/>
              </a:spcBef>
            </a:pPr>
            <a:r>
              <a:rPr lang="en-US" b="1" i="0" dirty="0">
                <a:solidFill>
                  <a:srgbClr val="273239"/>
                </a:solidFill>
                <a:effectLst/>
                <a:highlight>
                  <a:srgbClr val="FFFF00"/>
                </a:highlight>
              </a:rPr>
              <a:t>QuickStart guide</a:t>
            </a:r>
            <a:r>
              <a:rPr lang="en-US" b="0" i="0" dirty="0">
                <a:solidFill>
                  <a:srgbClr val="273239"/>
                </a:solidFill>
                <a:effectLst/>
                <a:highlight>
                  <a:srgbClr val="FFFF00"/>
                </a:highlight>
              </a:rPr>
              <a:t>: </a:t>
            </a:r>
            <a:r>
              <a:rPr lang="en-US" b="0" i="0" dirty="0">
                <a:solidFill>
                  <a:srgbClr val="273239"/>
                </a:solidFill>
                <a:effectLst/>
                <a:hlinkClick r:id="rId4"/>
              </a:rPr>
              <a:t>https://docs.warp.dev/</a:t>
            </a:r>
            <a:endParaRPr lang="en-US" b="0" i="0" dirty="0">
              <a:solidFill>
                <a:srgbClr val="273239"/>
              </a:solidFill>
              <a:effectLst/>
            </a:endParaRPr>
          </a:p>
          <a:p>
            <a:pPr>
              <a:lnSpc>
                <a:spcPct val="100000"/>
              </a:lnSpc>
              <a:spcBef>
                <a:spcPts val="0"/>
              </a:spcBef>
            </a:pPr>
            <a:r>
              <a:rPr lang="en-US" dirty="0">
                <a:solidFill>
                  <a:srgbClr val="273239"/>
                </a:solidFill>
                <a:highlight>
                  <a:srgbClr val="FFFF00"/>
                </a:highlight>
              </a:rPr>
              <a:t>Home: </a:t>
            </a:r>
            <a:r>
              <a:rPr lang="en-US" b="0" i="0" dirty="0">
                <a:solidFill>
                  <a:schemeClr val="bg1"/>
                </a:solidFill>
                <a:effectLst/>
                <a:hlinkClick r:id="rId5"/>
              </a:rPr>
              <a:t>www.warp.dev</a:t>
            </a:r>
            <a:endParaRPr lang="en-US" b="0" i="0" dirty="0">
              <a:solidFill>
                <a:srgbClr val="273239"/>
              </a:solidFill>
              <a:effectLst/>
            </a:endParaRPr>
          </a:p>
        </p:txBody>
      </p:sp>
      <p:sp>
        <p:nvSpPr>
          <p:cNvPr id="3" name="Title 1">
            <a:extLst>
              <a:ext uri="{FF2B5EF4-FFF2-40B4-BE49-F238E27FC236}">
                <a16:creationId xmlns:a16="http://schemas.microsoft.com/office/drawing/2014/main" id="{71BB8B47-BD48-ACFB-3DF7-D6070E6246F6}"/>
              </a:ext>
            </a:extLst>
          </p:cNvPr>
          <p:cNvSpPr txBox="1">
            <a:spLocks/>
          </p:cNvSpPr>
          <p:nvPr/>
        </p:nvSpPr>
        <p:spPr>
          <a:xfrm>
            <a:off x="526" y="-244991"/>
            <a:ext cx="9895951" cy="1033669"/>
          </a:xfrm>
          <a:prstGeom prst="rect">
            <a:avLst/>
          </a:prstGeom>
          <a:noFill/>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GB" sz="2800" b="1" i="0" u="none" strike="noStrike" kern="1200" cap="none" spc="0" normalizeH="0" baseline="0" noProof="0" dirty="0">
                <a:ln>
                  <a:noFill/>
                </a:ln>
                <a:solidFill>
                  <a:srgbClr val="FFFF00"/>
                </a:solidFill>
                <a:effectLst/>
                <a:highlight>
                  <a:srgbClr val="FF0000"/>
                </a:highlight>
                <a:uLnTx/>
                <a:uFillTx/>
                <a:latin typeface="Calibri Light" panose="020F0302020204030204"/>
                <a:ea typeface="+mj-ea"/>
                <a:cs typeface="+mj-cs"/>
              </a:rPr>
              <a:t>Recommend:</a:t>
            </a:r>
          </a:p>
        </p:txBody>
      </p:sp>
    </p:spTree>
    <p:extLst>
      <p:ext uri="{BB962C8B-B14F-4D97-AF65-F5344CB8AC3E}">
        <p14:creationId xmlns:p14="http://schemas.microsoft.com/office/powerpoint/2010/main" val="1389898175"/>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5AE53BF-A9FA-7622-5FE0-CA29244AAB0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4ABA78D-683F-9872-D3F3-7F07E9B2668E}"/>
              </a:ext>
            </a:extLst>
          </p:cNvPr>
          <p:cNvSpPr>
            <a:spLocks noGrp="1"/>
          </p:cNvSpPr>
          <p:nvPr>
            <p:ph type="title"/>
          </p:nvPr>
        </p:nvSpPr>
        <p:spPr/>
        <p:txBody>
          <a:bodyPr/>
          <a:lstStyle/>
          <a:p>
            <a:r>
              <a:rPr lang="en-GB" dirty="0"/>
              <a:t>Archive slides…</a:t>
            </a:r>
          </a:p>
        </p:txBody>
      </p:sp>
    </p:spTree>
    <p:extLst>
      <p:ext uri="{BB962C8B-B14F-4D97-AF65-F5344CB8AC3E}">
        <p14:creationId xmlns:p14="http://schemas.microsoft.com/office/powerpoint/2010/main" val="659046031"/>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59346" y="284331"/>
            <a:ext cx="11353713" cy="1033669"/>
          </a:xfrm>
        </p:spPr>
        <p:txBody>
          <a:bodyPr>
            <a:normAutofit/>
          </a:bodyPr>
          <a:lstStyle/>
          <a:p>
            <a:r>
              <a:rPr lang="en-GB" sz="4800" dirty="0">
                <a:highlight>
                  <a:srgbClr val="FFFF00"/>
                </a:highlight>
              </a:rPr>
              <a:t>Show:</a:t>
            </a:r>
            <a:r>
              <a:rPr lang="en-GB" sz="4800" dirty="0"/>
              <a:t> </a:t>
            </a:r>
            <a:r>
              <a:rPr lang="en-GB" sz="4800" dirty="0">
                <a:solidFill>
                  <a:schemeClr val="bg1"/>
                </a:solidFill>
              </a:rPr>
              <a:t>Creating &amp; running PS script files</a:t>
            </a:r>
            <a:endParaRPr lang="en-GB" sz="5400" dirty="0">
              <a:solidFill>
                <a:schemeClr val="bg1"/>
              </a:solidFill>
            </a:endParaRPr>
          </a:p>
        </p:txBody>
      </p:sp>
      <p:sp>
        <p:nvSpPr>
          <p:cNvPr id="13" name="Rectangle 2">
            <a:extLst>
              <a:ext uri="{FF2B5EF4-FFF2-40B4-BE49-F238E27FC236}">
                <a16:creationId xmlns:a16="http://schemas.microsoft.com/office/drawing/2014/main" id="{91F835AF-A34A-31BC-203C-1FB1F659BA94}"/>
              </a:ext>
            </a:extLst>
          </p:cNvPr>
          <p:cNvSpPr>
            <a:spLocks noGrp="1" noChangeArrowheads="1"/>
          </p:cNvSpPr>
          <p:nvPr>
            <p:ph idx="1"/>
          </p:nvPr>
        </p:nvSpPr>
        <p:spPr bwMode="auto">
          <a:xfrm>
            <a:off x="239949" y="1645653"/>
            <a:ext cx="11792505" cy="5150744"/>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7935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a:lnSpc>
                <a:spcPct val="100000"/>
              </a:lnSpc>
              <a:spcBef>
                <a:spcPts val="300"/>
              </a:spcBef>
            </a:pPr>
            <a:r>
              <a:rPr lang="en-US" sz="2400" dirty="0"/>
              <a:t>PS script files are saved with a </a:t>
            </a:r>
            <a:r>
              <a:rPr lang="en-US" sz="2400" b="1" dirty="0">
                <a:highlight>
                  <a:srgbClr val="FFFF00"/>
                </a:highlight>
              </a:rPr>
              <a:t>.ps1</a:t>
            </a:r>
            <a:r>
              <a:rPr lang="en-US" sz="2400" dirty="0">
                <a:highlight>
                  <a:srgbClr val="FFFF00"/>
                </a:highlight>
              </a:rPr>
              <a:t> </a:t>
            </a:r>
            <a:r>
              <a:rPr lang="en-US" sz="2400" dirty="0"/>
              <a:t>file extension.</a:t>
            </a:r>
          </a:p>
          <a:p>
            <a:pPr>
              <a:lnSpc>
                <a:spcPct val="100000"/>
              </a:lnSpc>
              <a:spcBef>
                <a:spcPts val="300"/>
              </a:spcBef>
            </a:pPr>
            <a:r>
              <a:rPr lang="en-US" altLang="en-US" sz="2400" b="1" dirty="0"/>
              <a:t>We can use any text editor of our choice </a:t>
            </a:r>
            <a:r>
              <a:rPr lang="en-US" altLang="en-US" sz="2400" dirty="0"/>
              <a:t>e.g. notepad, </a:t>
            </a:r>
            <a:r>
              <a:rPr lang="en-US" altLang="en-US" sz="2400" dirty="0">
                <a:highlight>
                  <a:srgbClr val="FFFF00"/>
                </a:highlight>
              </a:rPr>
              <a:t>notepad++ </a:t>
            </a:r>
            <a:r>
              <a:rPr lang="en-US" altLang="en-US" sz="2400" dirty="0"/>
              <a:t>or VSC.</a:t>
            </a:r>
          </a:p>
          <a:p>
            <a:pPr>
              <a:lnSpc>
                <a:spcPct val="100000"/>
              </a:lnSpc>
              <a:spcBef>
                <a:spcPts val="300"/>
              </a:spcBef>
            </a:pPr>
            <a:r>
              <a:rPr lang="en-US" altLang="en-US" sz="2400" dirty="0"/>
              <a:t>For example, we could type the following command in your favorite editor:</a:t>
            </a:r>
          </a:p>
          <a:p>
            <a:pPr marL="0" indent="0">
              <a:lnSpc>
                <a:spcPct val="100000"/>
              </a:lnSpc>
              <a:spcBef>
                <a:spcPts val="300"/>
              </a:spcBef>
              <a:buNone/>
            </a:pPr>
            <a:r>
              <a:rPr lang="en-US" altLang="en-US" sz="2400" dirty="0">
                <a:solidFill>
                  <a:srgbClr val="666AFE"/>
                </a:solidFill>
              </a:rPr>
              <a:t>	Write-Host “Hello World”</a:t>
            </a:r>
          </a:p>
          <a:p>
            <a:pPr>
              <a:lnSpc>
                <a:spcPct val="100000"/>
              </a:lnSpc>
              <a:spcBef>
                <a:spcPts val="300"/>
              </a:spcBef>
            </a:pPr>
            <a:r>
              <a:rPr lang="en-US" altLang="en-US" sz="2400" b="1" dirty="0"/>
              <a:t>Save the file </a:t>
            </a:r>
            <a:r>
              <a:rPr lang="en-US" altLang="en-US" sz="2400" dirty="0"/>
              <a:t>as </a:t>
            </a:r>
            <a:r>
              <a:rPr lang="en-US" altLang="en-US" sz="2400" b="1" dirty="0"/>
              <a:t>HelloWorld.ps1. </a:t>
            </a:r>
            <a:br>
              <a:rPr lang="en-US" altLang="en-US" sz="2400" b="1" dirty="0"/>
            </a:br>
            <a:r>
              <a:rPr lang="en-US" altLang="en-US" sz="2400" b="1" dirty="0"/>
              <a:t>Run the file:</a:t>
            </a:r>
            <a:r>
              <a:rPr lang="en-US" altLang="en-US" sz="2400" dirty="0"/>
              <a:t> </a:t>
            </a:r>
            <a:r>
              <a:rPr lang="en-US" altLang="en-US" sz="2400" dirty="0">
                <a:highlight>
                  <a:srgbClr val="FFFF00"/>
                </a:highlight>
              </a:rPr>
              <a:t>In ‘File Explorer’ right click and ‘Open with’ PowerShell</a:t>
            </a:r>
            <a:r>
              <a:rPr lang="en-US" altLang="en-US" sz="2400" dirty="0"/>
              <a:t>, or navigate to the folder using ‘cd’ in PowerShell and type the file name with a </a:t>
            </a:r>
            <a:r>
              <a:rPr lang="en-US" altLang="en-US" sz="2400" dirty="0">
                <a:highlight>
                  <a:srgbClr val="FFFF00"/>
                </a:highlight>
              </a:rPr>
              <a:t>preceding full stop and forward slash</a:t>
            </a:r>
            <a:r>
              <a:rPr lang="en-US" altLang="en-US" sz="2400" dirty="0"/>
              <a:t> </a:t>
            </a:r>
            <a:r>
              <a:rPr lang="en-US" altLang="en-US" sz="2400" dirty="0">
                <a:highlight>
                  <a:srgbClr val="FFFF00"/>
                </a:highlight>
              </a:rPr>
              <a:t>./</a:t>
            </a:r>
            <a:r>
              <a:rPr lang="en-US" altLang="en-US" sz="2400" dirty="0"/>
              <a:t> to run the script file e.g. </a:t>
            </a:r>
            <a:r>
              <a:rPr lang="en-US" sz="2400" dirty="0"/>
              <a:t>Or press ‘Run’ in VSC.</a:t>
            </a:r>
            <a:endParaRPr lang="en-US" altLang="en-US" sz="2400" dirty="0"/>
          </a:p>
          <a:p>
            <a:pPr>
              <a:lnSpc>
                <a:spcPct val="100000"/>
              </a:lnSpc>
              <a:spcBef>
                <a:spcPts val="300"/>
              </a:spcBef>
            </a:pPr>
            <a:endParaRPr lang="en-US" altLang="en-US" sz="2400" dirty="0"/>
          </a:p>
          <a:p>
            <a:pPr>
              <a:lnSpc>
                <a:spcPct val="100000"/>
              </a:lnSpc>
              <a:spcBef>
                <a:spcPts val="300"/>
              </a:spcBef>
            </a:pPr>
            <a:endParaRPr lang="en-US" altLang="en-US" sz="2400" dirty="0"/>
          </a:p>
          <a:p>
            <a:pPr>
              <a:lnSpc>
                <a:spcPct val="100000"/>
              </a:lnSpc>
              <a:spcBef>
                <a:spcPts val="300"/>
              </a:spcBef>
            </a:pPr>
            <a:r>
              <a:rPr lang="en-GB" sz="2400" dirty="0">
                <a:solidFill>
                  <a:srgbClr val="242424"/>
                </a:solidFill>
                <a:latin typeface="+mn-lt"/>
              </a:rPr>
              <a:t>If WSL is activated on the PC, we can open </a:t>
            </a:r>
            <a:r>
              <a:rPr lang="en-GB" sz="2400" b="1" dirty="0">
                <a:solidFill>
                  <a:srgbClr val="242424"/>
                </a:solidFill>
                <a:latin typeface="+mn-lt"/>
              </a:rPr>
              <a:t>bash &amp; nano </a:t>
            </a:r>
            <a:r>
              <a:rPr lang="en-GB" sz="2400" dirty="0">
                <a:solidFill>
                  <a:srgbClr val="242424"/>
                </a:solidFill>
                <a:latin typeface="+mn-lt"/>
              </a:rPr>
              <a:t>in PS using the following command:</a:t>
            </a:r>
            <a:br>
              <a:rPr lang="en-GB" sz="2400" dirty="0">
                <a:solidFill>
                  <a:srgbClr val="242424"/>
                </a:solidFill>
                <a:latin typeface="+mn-lt"/>
              </a:rPr>
            </a:br>
            <a:r>
              <a:rPr lang="en-GB" sz="2400" b="0" dirty="0">
                <a:solidFill>
                  <a:srgbClr val="666AFE"/>
                </a:solidFill>
                <a:effectLst/>
                <a:highlight>
                  <a:srgbClr val="FFFF00"/>
                </a:highlight>
                <a:latin typeface="+mn-lt"/>
              </a:rPr>
              <a:t>bash -c “nano script.ps1”</a:t>
            </a:r>
            <a:br>
              <a:rPr lang="en-US" sz="2400" b="0" dirty="0">
                <a:solidFill>
                  <a:srgbClr val="666AFE"/>
                </a:solidFill>
                <a:effectLst/>
                <a:highlight>
                  <a:srgbClr val="FFFF00"/>
                </a:highlight>
                <a:latin typeface="+mn-lt"/>
              </a:rPr>
            </a:br>
            <a:r>
              <a:rPr lang="en-US" sz="2400" b="0" dirty="0">
                <a:solidFill>
                  <a:srgbClr val="666AFE"/>
                </a:solidFill>
                <a:effectLst/>
                <a:latin typeface="+mn-lt"/>
              </a:rPr>
              <a:t>CTRL S to </a:t>
            </a:r>
            <a:r>
              <a:rPr lang="en-US" sz="2400" dirty="0">
                <a:solidFill>
                  <a:srgbClr val="666AFE"/>
                </a:solidFill>
                <a:latin typeface="+mn-lt"/>
              </a:rPr>
              <a:t>save and CTRL X to exit. To run the file in PS type: </a:t>
            </a:r>
            <a:r>
              <a:rPr lang="en-US" sz="2400" dirty="0">
                <a:solidFill>
                  <a:srgbClr val="666AFE"/>
                </a:solidFill>
                <a:highlight>
                  <a:srgbClr val="FFFF00"/>
                </a:highlight>
                <a:latin typeface="+mn-lt"/>
              </a:rPr>
              <a:t>./script.ps1</a:t>
            </a:r>
            <a:endParaRPr lang="en-US" altLang="en-US" sz="2400" dirty="0">
              <a:highlight>
                <a:srgbClr val="FFFF00"/>
              </a:highlight>
            </a:endParaRPr>
          </a:p>
        </p:txBody>
      </p:sp>
      <p:pic>
        <p:nvPicPr>
          <p:cNvPr id="18" name="Picture 17">
            <a:extLst>
              <a:ext uri="{FF2B5EF4-FFF2-40B4-BE49-F238E27FC236}">
                <a16:creationId xmlns:a16="http://schemas.microsoft.com/office/drawing/2014/main" id="{8939E9F0-D443-6C7F-9796-9E46A8F0AC78}"/>
              </a:ext>
            </a:extLst>
          </p:cNvPr>
          <p:cNvPicPr>
            <a:picLocks noChangeAspect="1"/>
          </p:cNvPicPr>
          <p:nvPr/>
        </p:nvPicPr>
        <p:blipFill>
          <a:blip r:embed="rId3"/>
          <a:stretch>
            <a:fillRect/>
          </a:stretch>
        </p:blipFill>
        <p:spPr>
          <a:xfrm>
            <a:off x="459346" y="4897249"/>
            <a:ext cx="11184083" cy="545565"/>
          </a:xfrm>
          <a:prstGeom prst="rect">
            <a:avLst/>
          </a:prstGeom>
        </p:spPr>
      </p:pic>
    </p:spTree>
    <p:extLst>
      <p:ext uri="{BB962C8B-B14F-4D97-AF65-F5344CB8AC3E}">
        <p14:creationId xmlns:p14="http://schemas.microsoft.com/office/powerpoint/2010/main" val="773350892"/>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A8281D-EAAB-951F-0964-86DFEF49D2A5}"/>
              </a:ext>
            </a:extLst>
          </p:cNvPr>
          <p:cNvSpPr>
            <a:spLocks noGrp="1"/>
          </p:cNvSpPr>
          <p:nvPr>
            <p:ph type="title"/>
          </p:nvPr>
        </p:nvSpPr>
        <p:spPr>
          <a:xfrm>
            <a:off x="128899" y="66023"/>
            <a:ext cx="9869680" cy="1187308"/>
          </a:xfrm>
        </p:spPr>
        <p:txBody>
          <a:bodyPr>
            <a:normAutofit/>
          </a:bodyPr>
          <a:lstStyle/>
          <a:p>
            <a:r>
              <a:rPr lang="en-GB" sz="4800" dirty="0">
                <a:solidFill>
                  <a:schemeClr val="bg1"/>
                </a:solidFill>
                <a:highlight>
                  <a:srgbClr val="000080"/>
                </a:highlight>
              </a:rPr>
              <a:t>Running the Script in VSC and PS</a:t>
            </a:r>
          </a:p>
        </p:txBody>
      </p:sp>
      <p:sp>
        <p:nvSpPr>
          <p:cNvPr id="3" name="Content Placeholder 2">
            <a:extLst>
              <a:ext uri="{FF2B5EF4-FFF2-40B4-BE49-F238E27FC236}">
                <a16:creationId xmlns:a16="http://schemas.microsoft.com/office/drawing/2014/main" id="{5EE128F3-2F26-6471-A01F-3C9D9E7C3E37}"/>
              </a:ext>
            </a:extLst>
          </p:cNvPr>
          <p:cNvSpPr>
            <a:spLocks noGrp="1"/>
          </p:cNvSpPr>
          <p:nvPr>
            <p:ph idx="1"/>
          </p:nvPr>
        </p:nvSpPr>
        <p:spPr>
          <a:xfrm>
            <a:off x="246079" y="1253331"/>
            <a:ext cx="11699841" cy="4351338"/>
          </a:xfrm>
        </p:spPr>
        <p:txBody>
          <a:bodyPr/>
          <a:lstStyle/>
          <a:p>
            <a:r>
              <a:rPr lang="en-GB" dirty="0"/>
              <a:t>After you open a PS script file in VSC, </a:t>
            </a:r>
            <a:r>
              <a:rPr lang="en-GB" b="1" dirty="0"/>
              <a:t>there is no need to manually find the script file to run it</a:t>
            </a:r>
            <a:r>
              <a:rPr lang="en-GB" dirty="0"/>
              <a:t>. We can simply </a:t>
            </a:r>
            <a:r>
              <a:rPr lang="en-GB" b="1" dirty="0"/>
              <a:t>press the play button </a:t>
            </a:r>
            <a:r>
              <a:rPr lang="en-GB" dirty="0"/>
              <a:t>(top right) to run.</a:t>
            </a:r>
          </a:p>
          <a:p>
            <a:r>
              <a:rPr lang="en-GB" b="1" dirty="0"/>
              <a:t>If using another editor and opening the script file in the PS console</a:t>
            </a:r>
            <a:r>
              <a:rPr lang="en-GB" dirty="0"/>
              <a:t>, we need to use the ‘</a:t>
            </a:r>
            <a:r>
              <a:rPr lang="en-GB" b="1" dirty="0"/>
              <a:t>cd</a:t>
            </a:r>
            <a:r>
              <a:rPr lang="en-GB" dirty="0"/>
              <a:t>‘ command to navigate to the folder containing the script file in order to run it. </a:t>
            </a:r>
          </a:p>
          <a:p>
            <a:pPr lvl="1"/>
            <a:r>
              <a:rPr lang="en-GB" sz="1800" dirty="0"/>
              <a:t>Or we could copy the directory path from File Explorer and use the Set-Location command in PS to set the directory to the location of the script files. Although this command will throw an error if there is a </a:t>
            </a:r>
            <a:r>
              <a:rPr lang="en-US" sz="1800" dirty="0"/>
              <a:t>dash - in directory path.</a:t>
            </a:r>
            <a:endParaRPr lang="en-GB" sz="1800" dirty="0"/>
          </a:p>
        </p:txBody>
      </p:sp>
      <p:pic>
        <p:nvPicPr>
          <p:cNvPr id="7" name="Picture 6">
            <a:extLst>
              <a:ext uri="{FF2B5EF4-FFF2-40B4-BE49-F238E27FC236}">
                <a16:creationId xmlns:a16="http://schemas.microsoft.com/office/drawing/2014/main" id="{85BED589-E362-85E7-F677-D89412CC0C33}"/>
              </a:ext>
            </a:extLst>
          </p:cNvPr>
          <p:cNvPicPr>
            <a:picLocks noChangeAspect="1"/>
          </p:cNvPicPr>
          <p:nvPr/>
        </p:nvPicPr>
        <p:blipFill>
          <a:blip r:embed="rId2"/>
          <a:stretch>
            <a:fillRect/>
          </a:stretch>
        </p:blipFill>
        <p:spPr>
          <a:xfrm>
            <a:off x="1404301" y="4074953"/>
            <a:ext cx="9712088" cy="2309070"/>
          </a:xfrm>
          <a:prstGeom prst="rect">
            <a:avLst/>
          </a:prstGeom>
        </p:spPr>
      </p:pic>
    </p:spTree>
    <p:extLst>
      <p:ext uri="{BB962C8B-B14F-4D97-AF65-F5344CB8AC3E}">
        <p14:creationId xmlns:p14="http://schemas.microsoft.com/office/powerpoint/2010/main" val="2004965894"/>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4C4524-183F-81DA-8820-D7265688B09E}"/>
              </a:ext>
            </a:extLst>
          </p:cNvPr>
          <p:cNvSpPr>
            <a:spLocks noGrp="1"/>
          </p:cNvSpPr>
          <p:nvPr>
            <p:ph type="title"/>
          </p:nvPr>
        </p:nvSpPr>
        <p:spPr>
          <a:xfrm>
            <a:off x="0" y="1"/>
            <a:ext cx="12192000" cy="1021556"/>
          </a:xfrm>
          <a:solidFill>
            <a:srgbClr val="002060"/>
          </a:solidFill>
        </p:spPr>
        <p:txBody>
          <a:bodyPr>
            <a:normAutofit/>
          </a:bodyPr>
          <a:lstStyle/>
          <a:p>
            <a:r>
              <a:rPr lang="en-GB" sz="6000" dirty="0">
                <a:solidFill>
                  <a:schemeClr val="bg1"/>
                </a:solidFill>
              </a:rPr>
              <a:t> Bg. </a:t>
            </a:r>
            <a:r>
              <a:rPr lang="en-GB" sz="4800" dirty="0">
                <a:solidFill>
                  <a:schemeClr val="bg1"/>
                </a:solidFill>
              </a:rPr>
              <a:t>Write-Host</a:t>
            </a:r>
          </a:p>
        </p:txBody>
      </p:sp>
      <p:sp>
        <p:nvSpPr>
          <p:cNvPr id="3" name="Content Placeholder 2">
            <a:extLst>
              <a:ext uri="{FF2B5EF4-FFF2-40B4-BE49-F238E27FC236}">
                <a16:creationId xmlns:a16="http://schemas.microsoft.com/office/drawing/2014/main" id="{3465A039-C834-D9B8-A991-50FB308F140E}"/>
              </a:ext>
            </a:extLst>
          </p:cNvPr>
          <p:cNvSpPr>
            <a:spLocks noGrp="1"/>
          </p:cNvSpPr>
          <p:nvPr>
            <p:ph idx="1"/>
          </p:nvPr>
        </p:nvSpPr>
        <p:spPr>
          <a:xfrm>
            <a:off x="263755" y="1167517"/>
            <a:ext cx="10994231" cy="4351338"/>
          </a:xfrm>
        </p:spPr>
        <p:txBody>
          <a:bodyPr>
            <a:normAutofit/>
          </a:bodyPr>
          <a:lstStyle/>
          <a:p>
            <a:r>
              <a:rPr lang="en-US" sz="2400" dirty="0"/>
              <a:t>The </a:t>
            </a:r>
            <a:r>
              <a:rPr lang="en-US" sz="2400" b="1" dirty="0"/>
              <a:t>Write-Host</a:t>
            </a:r>
            <a:r>
              <a:rPr lang="en-US" sz="2400" dirty="0"/>
              <a:t> command in PS is used to output text information in the terminal. </a:t>
            </a:r>
          </a:p>
          <a:p>
            <a:r>
              <a:rPr lang="en-US" sz="2400" dirty="0"/>
              <a:t>We can also use it to output variable data, formatted text and other method output. E.g. Here we declare and output a variable value &amp; Get-Date method date and time:</a:t>
            </a:r>
            <a:endParaRPr lang="en-US" sz="2400" dirty="0">
              <a:solidFill>
                <a:schemeClr val="accent1"/>
              </a:solidFill>
              <a:highlight>
                <a:srgbClr val="FFFF00"/>
              </a:highlight>
            </a:endParaRPr>
          </a:p>
          <a:p>
            <a:pPr marL="0" indent="0">
              <a:buNone/>
            </a:pPr>
            <a:endParaRPr lang="en-US" dirty="0"/>
          </a:p>
        </p:txBody>
      </p:sp>
      <p:pic>
        <p:nvPicPr>
          <p:cNvPr id="5" name="Picture 4">
            <a:extLst>
              <a:ext uri="{FF2B5EF4-FFF2-40B4-BE49-F238E27FC236}">
                <a16:creationId xmlns:a16="http://schemas.microsoft.com/office/drawing/2014/main" id="{0E6B3AF4-EB22-40D5-4854-291CEAEE3DBA}"/>
              </a:ext>
            </a:extLst>
          </p:cNvPr>
          <p:cNvPicPr>
            <a:picLocks noChangeAspect="1"/>
          </p:cNvPicPr>
          <p:nvPr/>
        </p:nvPicPr>
        <p:blipFill>
          <a:blip r:embed="rId3"/>
          <a:stretch>
            <a:fillRect/>
          </a:stretch>
        </p:blipFill>
        <p:spPr>
          <a:xfrm>
            <a:off x="521494" y="3271749"/>
            <a:ext cx="11613212" cy="3234685"/>
          </a:xfrm>
          <a:prstGeom prst="rect">
            <a:avLst/>
          </a:prstGeom>
        </p:spPr>
      </p:pic>
      <p:pic>
        <p:nvPicPr>
          <p:cNvPr id="7" name="Picture 6">
            <a:extLst>
              <a:ext uri="{FF2B5EF4-FFF2-40B4-BE49-F238E27FC236}">
                <a16:creationId xmlns:a16="http://schemas.microsoft.com/office/drawing/2014/main" id="{F95F1EDF-57C4-280D-84F1-9863BB7CBA26}"/>
              </a:ext>
            </a:extLst>
          </p:cNvPr>
          <p:cNvPicPr>
            <a:picLocks noChangeAspect="1"/>
          </p:cNvPicPr>
          <p:nvPr/>
        </p:nvPicPr>
        <p:blipFill>
          <a:blip r:embed="rId4"/>
          <a:stretch>
            <a:fillRect/>
          </a:stretch>
        </p:blipFill>
        <p:spPr>
          <a:xfrm>
            <a:off x="4893469" y="2577421"/>
            <a:ext cx="7084782" cy="1531529"/>
          </a:xfrm>
          <a:prstGeom prst="rect">
            <a:avLst/>
          </a:prstGeom>
        </p:spPr>
      </p:pic>
    </p:spTree>
    <p:extLst>
      <p:ext uri="{BB962C8B-B14F-4D97-AF65-F5344CB8AC3E}">
        <p14:creationId xmlns:p14="http://schemas.microsoft.com/office/powerpoint/2010/main" val="4182855349"/>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08EF32-6A11-1FD8-124E-5EB00DAFD03F}"/>
              </a:ext>
            </a:extLst>
          </p:cNvPr>
          <p:cNvSpPr>
            <a:spLocks noGrp="1"/>
          </p:cNvSpPr>
          <p:nvPr>
            <p:ph type="title"/>
          </p:nvPr>
        </p:nvSpPr>
        <p:spPr>
          <a:xfrm>
            <a:off x="0" y="1"/>
            <a:ext cx="12192000" cy="1253330"/>
          </a:xfrm>
          <a:solidFill>
            <a:srgbClr val="002060"/>
          </a:solidFill>
        </p:spPr>
        <p:txBody>
          <a:bodyPr>
            <a:normAutofit/>
          </a:bodyPr>
          <a:lstStyle/>
          <a:p>
            <a:r>
              <a:rPr lang="en-GB" sz="6000" b="0" i="0" dirty="0">
                <a:solidFill>
                  <a:schemeClr val="bg1"/>
                </a:solidFill>
                <a:effectLst/>
                <a:latin typeface="Google Sans"/>
              </a:rPr>
              <a:t>Bg. </a:t>
            </a:r>
            <a:r>
              <a:rPr lang="en-GB" b="0" i="0" dirty="0">
                <a:solidFill>
                  <a:schemeClr val="bg1"/>
                </a:solidFill>
                <a:effectLst/>
                <a:latin typeface="Google Sans"/>
              </a:rPr>
              <a:t>PowerShell Data Types</a:t>
            </a:r>
            <a:endParaRPr lang="en-GB" dirty="0">
              <a:solidFill>
                <a:schemeClr val="bg1"/>
              </a:solidFill>
            </a:endParaRPr>
          </a:p>
        </p:txBody>
      </p:sp>
      <p:sp>
        <p:nvSpPr>
          <p:cNvPr id="3" name="Content Placeholder 2">
            <a:extLst>
              <a:ext uri="{FF2B5EF4-FFF2-40B4-BE49-F238E27FC236}">
                <a16:creationId xmlns:a16="http://schemas.microsoft.com/office/drawing/2014/main" id="{B558E480-141E-74AC-D44A-7C148A248EE3}"/>
              </a:ext>
            </a:extLst>
          </p:cNvPr>
          <p:cNvSpPr>
            <a:spLocks noGrp="1"/>
          </p:cNvSpPr>
          <p:nvPr>
            <p:ph idx="1"/>
          </p:nvPr>
        </p:nvSpPr>
        <p:spPr>
          <a:xfrm>
            <a:off x="296465" y="1439068"/>
            <a:ext cx="11599070" cy="5047457"/>
          </a:xfrm>
        </p:spPr>
        <p:txBody>
          <a:bodyPr>
            <a:normAutofit fontScale="92500" lnSpcReduction="10000"/>
          </a:bodyPr>
          <a:lstStyle/>
          <a:p>
            <a:r>
              <a:rPr lang="en-GB" b="0" i="0" dirty="0">
                <a:effectLst/>
              </a:rPr>
              <a:t>PowerShell is dynamically typed.</a:t>
            </a:r>
          </a:p>
          <a:p>
            <a:r>
              <a:rPr lang="en-US" dirty="0"/>
              <a:t>A</a:t>
            </a:r>
            <a:r>
              <a:rPr lang="en-US" b="0" i="0" dirty="0">
                <a:effectLst/>
              </a:rPr>
              <a:t> dynamically typed language is </a:t>
            </a:r>
            <a:r>
              <a:rPr lang="en-US" dirty="0"/>
              <a:t>one where the type of a variable is determined and checked at runtime.</a:t>
            </a:r>
            <a:endParaRPr lang="en-GB" dirty="0"/>
          </a:p>
          <a:p>
            <a:r>
              <a:rPr lang="en-US" b="0" i="0" dirty="0">
                <a:effectLst/>
              </a:rPr>
              <a:t>In dynamically typed languages, you don't need to explicitly declare the data type of a variable before assigning it a value. The interpreter </a:t>
            </a:r>
            <a:r>
              <a:rPr lang="en-US" b="0" i="0" dirty="0" err="1">
                <a:effectLst/>
              </a:rPr>
              <a:t>recognises</a:t>
            </a:r>
            <a:r>
              <a:rPr lang="en-US" b="0" i="0" dirty="0">
                <a:effectLst/>
              </a:rPr>
              <a:t> the type based on the value assigned to the variable.</a:t>
            </a:r>
          </a:p>
          <a:p>
            <a:pPr algn="l"/>
            <a:r>
              <a:rPr lang="en-US" b="1" i="0" dirty="0">
                <a:effectLst/>
              </a:rPr>
              <a:t>Flexibility: </a:t>
            </a:r>
            <a:r>
              <a:rPr lang="en-US" b="0" i="0" dirty="0">
                <a:effectLst/>
              </a:rPr>
              <a:t>This allows variables to hold values of different types during the program's execution. For example, you could assign a number to a variable and then later assign a string to the same variable without causing a type error. </a:t>
            </a:r>
            <a:endParaRPr lang="en-GB" b="0" i="0" dirty="0">
              <a:effectLst/>
            </a:endParaRPr>
          </a:p>
          <a:p>
            <a:r>
              <a:rPr lang="en-US" b="0" i="0" dirty="0">
                <a:effectLst/>
              </a:rPr>
              <a:t>PowerShell data types include integers, floating point values, strings, Booleans, and datetime values</a:t>
            </a:r>
            <a:r>
              <a:rPr lang="en-GB" dirty="0"/>
              <a:t>.</a:t>
            </a:r>
          </a:p>
          <a:p>
            <a:r>
              <a:rPr lang="en-US" b="0" i="0" dirty="0">
                <a:effectLst/>
              </a:rPr>
              <a:t>The built-in </a:t>
            </a:r>
            <a:r>
              <a:rPr lang="en-US" b="0" i="0" dirty="0" err="1">
                <a:effectLst/>
              </a:rPr>
              <a:t>GetType</a:t>
            </a:r>
            <a:r>
              <a:rPr lang="en-US" b="0" i="0" dirty="0">
                <a:effectLst/>
              </a:rPr>
              <a:t>() method returns the current data type of the given variable.</a:t>
            </a:r>
          </a:p>
          <a:p>
            <a:r>
              <a:rPr lang="en-US" altLang="en-US" sz="2800" kern="1200" dirty="0">
                <a:solidFill>
                  <a:schemeClr val="tx1"/>
                </a:solidFill>
                <a:latin typeface="+mn-lt"/>
                <a:ea typeface="+mn-ea"/>
                <a:cs typeface="+mn-cs"/>
              </a:rPr>
              <a:t>To learn about PowerShell data types and special characters </a:t>
            </a:r>
            <a:r>
              <a:rPr lang="en-US" altLang="en-US" sz="2800" kern="1200" dirty="0">
                <a:solidFill>
                  <a:schemeClr val="tx1"/>
                </a:solidFill>
                <a:latin typeface="+mn-lt"/>
                <a:ea typeface="+mn-ea"/>
                <a:cs typeface="+mn-cs"/>
                <a:hlinkClick r:id="rId2"/>
              </a:rPr>
              <a:t>click here</a:t>
            </a:r>
            <a:r>
              <a:rPr lang="en-US" altLang="en-US" sz="2800" kern="1200" dirty="0">
                <a:solidFill>
                  <a:schemeClr val="tx1"/>
                </a:solidFill>
                <a:latin typeface="+mn-lt"/>
                <a:ea typeface="+mn-ea"/>
                <a:cs typeface="+mn-cs"/>
              </a:rPr>
              <a:t>.</a:t>
            </a:r>
          </a:p>
        </p:txBody>
      </p:sp>
    </p:spTree>
    <p:extLst>
      <p:ext uri="{BB962C8B-B14F-4D97-AF65-F5344CB8AC3E}">
        <p14:creationId xmlns:p14="http://schemas.microsoft.com/office/powerpoint/2010/main" val="641178865"/>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F547D2-07DA-0F8D-772F-528553B78F9B}"/>
              </a:ext>
            </a:extLst>
          </p:cNvPr>
          <p:cNvSpPr>
            <a:spLocks noGrp="1"/>
          </p:cNvSpPr>
          <p:nvPr>
            <p:ph type="title"/>
          </p:nvPr>
        </p:nvSpPr>
        <p:spPr>
          <a:xfrm>
            <a:off x="0" y="26773"/>
            <a:ext cx="12192000" cy="846575"/>
          </a:xfrm>
          <a:solidFill>
            <a:srgbClr val="012456"/>
          </a:solidFill>
        </p:spPr>
        <p:txBody>
          <a:bodyPr>
            <a:normAutofit/>
          </a:bodyPr>
          <a:lstStyle/>
          <a:p>
            <a:r>
              <a:rPr lang="en-GB" sz="5400" b="1" dirty="0">
                <a:solidFill>
                  <a:srgbClr val="012456"/>
                </a:solidFill>
                <a:highlight>
                  <a:srgbClr val="FFFF00"/>
                </a:highlight>
              </a:rPr>
              <a:t>Show:</a:t>
            </a:r>
            <a:r>
              <a:rPr lang="en-GB" sz="5400" dirty="0"/>
              <a:t> </a:t>
            </a:r>
            <a:r>
              <a:rPr lang="en-GB" sz="5400" dirty="0">
                <a:solidFill>
                  <a:schemeClr val="bg1"/>
                </a:solidFill>
              </a:rPr>
              <a:t>Input Box</a:t>
            </a:r>
          </a:p>
        </p:txBody>
      </p:sp>
      <p:sp>
        <p:nvSpPr>
          <p:cNvPr id="3" name="Content Placeholder 2">
            <a:extLst>
              <a:ext uri="{FF2B5EF4-FFF2-40B4-BE49-F238E27FC236}">
                <a16:creationId xmlns:a16="http://schemas.microsoft.com/office/drawing/2014/main" id="{281FBAD7-8246-9DFD-8EE5-F5C2F44407EF}"/>
              </a:ext>
            </a:extLst>
          </p:cNvPr>
          <p:cNvSpPr>
            <a:spLocks noGrp="1"/>
          </p:cNvSpPr>
          <p:nvPr>
            <p:ph idx="1"/>
          </p:nvPr>
        </p:nvSpPr>
        <p:spPr>
          <a:xfrm>
            <a:off x="188752" y="986983"/>
            <a:ext cx="11369836" cy="4351338"/>
          </a:xfrm>
          <a:noFill/>
        </p:spPr>
        <p:txBody>
          <a:bodyPr>
            <a:normAutofit/>
          </a:bodyPr>
          <a:lstStyle/>
          <a:p>
            <a:pPr>
              <a:lnSpc>
                <a:spcPct val="100000"/>
              </a:lnSpc>
              <a:spcBef>
                <a:spcPts val="300"/>
              </a:spcBef>
            </a:pPr>
            <a:r>
              <a:rPr lang="en-US" dirty="0"/>
              <a:t>The </a:t>
            </a:r>
            <a:r>
              <a:rPr lang="en-US" b="1" dirty="0"/>
              <a:t>Get-Credential</a:t>
            </a:r>
            <a:r>
              <a:rPr lang="en-US" dirty="0"/>
              <a:t> cmdlet creates a credential object for a specified username and password.</a:t>
            </a:r>
          </a:p>
          <a:p>
            <a:pPr marL="0" indent="0" algn="ctr">
              <a:lnSpc>
                <a:spcPct val="100000"/>
              </a:lnSpc>
              <a:spcBef>
                <a:spcPts val="300"/>
              </a:spcBef>
              <a:buNone/>
            </a:pPr>
            <a:r>
              <a:rPr lang="en-GB" sz="4000" dirty="0">
                <a:solidFill>
                  <a:srgbClr val="4448FE"/>
                </a:solidFill>
              </a:rPr>
              <a:t>Get-Credential</a:t>
            </a:r>
            <a:endParaRPr lang="en-US" dirty="0"/>
          </a:p>
          <a:p>
            <a:pPr>
              <a:lnSpc>
                <a:spcPct val="100000"/>
              </a:lnSpc>
              <a:spcBef>
                <a:spcPts val="300"/>
              </a:spcBef>
            </a:pPr>
            <a:r>
              <a:rPr lang="en-US" dirty="0"/>
              <a:t>When you use this command, you are prompted for a username and password.</a:t>
            </a:r>
          </a:p>
          <a:p>
            <a:pPr>
              <a:lnSpc>
                <a:spcPct val="100000"/>
              </a:lnSpc>
              <a:spcBef>
                <a:spcPts val="300"/>
              </a:spcBef>
            </a:pPr>
            <a:r>
              <a:rPr lang="en-US" dirty="0"/>
              <a:t>In Windows PowerShell, Windows presents a dialog box to prompt for a username and password. In PowerShell 6.0 and later, the prompt is presented in the console.</a:t>
            </a:r>
          </a:p>
          <a:p>
            <a:pPr>
              <a:lnSpc>
                <a:spcPct val="100000"/>
              </a:lnSpc>
              <a:spcBef>
                <a:spcPts val="300"/>
              </a:spcBef>
            </a:pPr>
            <a:r>
              <a:rPr lang="en-US" dirty="0"/>
              <a:t>We can </a:t>
            </a:r>
            <a:r>
              <a:rPr lang="en-US" b="1" dirty="0"/>
              <a:t>output the user input using echo </a:t>
            </a:r>
            <a:r>
              <a:rPr lang="en-US" dirty="0"/>
              <a:t>and the variable name</a:t>
            </a:r>
            <a:r>
              <a:rPr lang="en-US" b="1" dirty="0"/>
              <a:t> $c</a:t>
            </a:r>
            <a:r>
              <a:rPr lang="en-US" dirty="0"/>
              <a:t>.</a:t>
            </a:r>
            <a:endParaRPr lang="en-GB" dirty="0"/>
          </a:p>
        </p:txBody>
      </p:sp>
      <p:sp>
        <p:nvSpPr>
          <p:cNvPr id="13" name="TextBox 12">
            <a:extLst>
              <a:ext uri="{FF2B5EF4-FFF2-40B4-BE49-F238E27FC236}">
                <a16:creationId xmlns:a16="http://schemas.microsoft.com/office/drawing/2014/main" id="{210B87D7-B073-F063-33C0-EA8802614E61}"/>
              </a:ext>
            </a:extLst>
          </p:cNvPr>
          <p:cNvSpPr txBox="1"/>
          <p:nvPr/>
        </p:nvSpPr>
        <p:spPr>
          <a:xfrm>
            <a:off x="4891403" y="5163131"/>
            <a:ext cx="6178730" cy="707886"/>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Bg.  further information please click here:</a:t>
            </a:r>
            <a:b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b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hlinkClick r:id="rId3"/>
              </a:rPr>
              <a:t>Get-Credential (</a:t>
            </a:r>
            <a:r>
              <a:rPr kumimoji="0" lang="en-US" sz="2000" b="0" i="0" u="none" strike="noStrike" kern="1200" cap="none" spc="0" normalizeH="0" baseline="0" noProof="0" dirty="0" err="1">
                <a:ln>
                  <a:noFill/>
                </a:ln>
                <a:solidFill>
                  <a:prstClr val="black"/>
                </a:solidFill>
                <a:effectLst/>
                <a:uLnTx/>
                <a:uFillTx/>
                <a:latin typeface="Calibri" panose="020F0502020204030204"/>
                <a:ea typeface="+mn-ea"/>
                <a:cs typeface="+mn-cs"/>
                <a:hlinkClick r:id="rId3"/>
              </a:rPr>
              <a:t>Microsoft.PowerShell.Security</a:t>
            </a: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hlinkClick r:id="rId3"/>
              </a:rPr>
              <a:t>)</a:t>
            </a:r>
            <a:endPar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5" name="TextBox 14">
            <a:extLst>
              <a:ext uri="{FF2B5EF4-FFF2-40B4-BE49-F238E27FC236}">
                <a16:creationId xmlns:a16="http://schemas.microsoft.com/office/drawing/2014/main" id="{4CE6F345-A48E-F769-C537-CB14B9E3445E}"/>
              </a:ext>
            </a:extLst>
          </p:cNvPr>
          <p:cNvSpPr txBox="1"/>
          <p:nvPr/>
        </p:nvSpPr>
        <p:spPr>
          <a:xfrm>
            <a:off x="542925" y="5203384"/>
            <a:ext cx="5429250" cy="1200329"/>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600" b="0" i="0" u="none" strike="noStrike" kern="1200" cap="none" spc="0" normalizeH="0" baseline="0" noProof="0" dirty="0">
                <a:ln>
                  <a:noFill/>
                </a:ln>
                <a:solidFill>
                  <a:srgbClr val="4448FE"/>
                </a:solidFill>
                <a:effectLst/>
                <a:uLnTx/>
                <a:uFillTx/>
                <a:latin typeface="Calibri" panose="020F0502020204030204"/>
                <a:ea typeface="+mn-ea"/>
                <a:cs typeface="+mn-cs"/>
              </a:rPr>
              <a:t>$c = Get-Credential</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600" b="0" i="0" u="none" strike="noStrike" kern="1200" cap="none" spc="0" normalizeH="0" baseline="0" noProof="0" dirty="0">
                <a:ln>
                  <a:noFill/>
                </a:ln>
                <a:solidFill>
                  <a:srgbClr val="4448FE"/>
                </a:solidFill>
                <a:effectLst/>
                <a:uLnTx/>
                <a:uFillTx/>
                <a:latin typeface="Calibri" panose="020F0502020204030204"/>
                <a:ea typeface="+mn-ea"/>
                <a:cs typeface="+mn-cs"/>
              </a:rPr>
              <a:t>echo $c</a:t>
            </a:r>
          </a:p>
        </p:txBody>
      </p:sp>
      <p:sp>
        <p:nvSpPr>
          <p:cNvPr id="6" name="TextBox 5">
            <a:extLst>
              <a:ext uri="{FF2B5EF4-FFF2-40B4-BE49-F238E27FC236}">
                <a16:creationId xmlns:a16="http://schemas.microsoft.com/office/drawing/2014/main" id="{998319D8-7F2F-D7A0-5E29-DC6A2B5E734C}"/>
              </a:ext>
            </a:extLst>
          </p:cNvPr>
          <p:cNvSpPr txBox="1"/>
          <p:nvPr/>
        </p:nvSpPr>
        <p:spPr>
          <a:xfrm>
            <a:off x="4891403" y="5871017"/>
            <a:ext cx="7138672" cy="1015663"/>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Bg. We can authenticate the credentials with a database/server.</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hlinkClick r:id="rId4"/>
              </a:rPr>
              <a:t>Connecting PowerShell to SQL Server with Get-Credential</a:t>
            </a:r>
            <a:endPar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hlinkClick r:id="rId5"/>
              </a:rPr>
              <a:t>Connect to SQL Server with PowerShell and SQL</a:t>
            </a:r>
            <a:endPar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68283390"/>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529B8C7-FD30-08CA-31A9-7526FA8CA34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2007122-D055-4485-22B4-37AD14DE8FB6}"/>
              </a:ext>
            </a:extLst>
          </p:cNvPr>
          <p:cNvSpPr>
            <a:spLocks noGrp="1"/>
          </p:cNvSpPr>
          <p:nvPr>
            <p:ph type="title"/>
          </p:nvPr>
        </p:nvSpPr>
        <p:spPr>
          <a:xfrm>
            <a:off x="0" y="-10554"/>
            <a:ext cx="12192000" cy="1032456"/>
          </a:xfrm>
          <a:solidFill>
            <a:srgbClr val="012456"/>
          </a:solidFill>
        </p:spPr>
        <p:txBody>
          <a:bodyPr>
            <a:normAutofit/>
          </a:bodyPr>
          <a:lstStyle/>
          <a:p>
            <a:r>
              <a:rPr lang="en-GB" sz="5400" b="1" dirty="0">
                <a:solidFill>
                  <a:schemeClr val="bg1"/>
                </a:solidFill>
              </a:rPr>
              <a:t>Bg. </a:t>
            </a:r>
            <a:r>
              <a:rPr lang="en-US" sz="4000" dirty="0">
                <a:solidFill>
                  <a:schemeClr val="bg1"/>
                </a:solidFill>
              </a:rPr>
              <a:t>Get-Credential cmdlet</a:t>
            </a:r>
            <a:endParaRPr lang="en-GB" sz="5400" dirty="0">
              <a:solidFill>
                <a:schemeClr val="bg1"/>
              </a:solidFill>
            </a:endParaRPr>
          </a:p>
        </p:txBody>
      </p:sp>
      <p:pic>
        <p:nvPicPr>
          <p:cNvPr id="5" name="Picture 4">
            <a:extLst>
              <a:ext uri="{FF2B5EF4-FFF2-40B4-BE49-F238E27FC236}">
                <a16:creationId xmlns:a16="http://schemas.microsoft.com/office/drawing/2014/main" id="{5DF94411-D07D-EC31-8E69-10F64FD408C0}"/>
              </a:ext>
            </a:extLst>
          </p:cNvPr>
          <p:cNvPicPr>
            <a:picLocks noChangeAspect="1"/>
          </p:cNvPicPr>
          <p:nvPr/>
        </p:nvPicPr>
        <p:blipFill>
          <a:blip r:embed="rId3"/>
          <a:stretch>
            <a:fillRect/>
          </a:stretch>
        </p:blipFill>
        <p:spPr>
          <a:xfrm>
            <a:off x="6307921" y="1126948"/>
            <a:ext cx="4399434" cy="3603279"/>
          </a:xfrm>
          <a:prstGeom prst="rect">
            <a:avLst/>
          </a:prstGeom>
        </p:spPr>
      </p:pic>
      <p:sp>
        <p:nvSpPr>
          <p:cNvPr id="3" name="Content Placeholder 2">
            <a:extLst>
              <a:ext uri="{FF2B5EF4-FFF2-40B4-BE49-F238E27FC236}">
                <a16:creationId xmlns:a16="http://schemas.microsoft.com/office/drawing/2014/main" id="{30222A50-BCDD-975B-9BBA-833196C02B89}"/>
              </a:ext>
            </a:extLst>
          </p:cNvPr>
          <p:cNvSpPr>
            <a:spLocks noGrp="1"/>
          </p:cNvSpPr>
          <p:nvPr>
            <p:ph idx="1"/>
          </p:nvPr>
        </p:nvSpPr>
        <p:spPr>
          <a:xfrm>
            <a:off x="129191" y="1212284"/>
            <a:ext cx="6178730" cy="4351338"/>
          </a:xfrm>
          <a:noFill/>
        </p:spPr>
        <p:txBody>
          <a:bodyPr>
            <a:normAutofit fontScale="85000" lnSpcReduction="20000"/>
          </a:bodyPr>
          <a:lstStyle/>
          <a:p>
            <a:pPr>
              <a:lnSpc>
                <a:spcPct val="120000"/>
              </a:lnSpc>
              <a:spcBef>
                <a:spcPts val="0"/>
              </a:spcBef>
              <a:spcAft>
                <a:spcPts val="600"/>
              </a:spcAft>
            </a:pPr>
            <a:r>
              <a:rPr lang="en-US" dirty="0"/>
              <a:t>The </a:t>
            </a:r>
            <a:r>
              <a:rPr lang="en-US" b="1" dirty="0"/>
              <a:t>Get-Credential</a:t>
            </a:r>
            <a:r>
              <a:rPr lang="en-US" dirty="0"/>
              <a:t> cmdlet in PS does not save a new user to the system. </a:t>
            </a:r>
          </a:p>
          <a:p>
            <a:pPr>
              <a:lnSpc>
                <a:spcPct val="120000"/>
              </a:lnSpc>
              <a:spcBef>
                <a:spcPts val="0"/>
              </a:spcBef>
              <a:spcAft>
                <a:spcPts val="600"/>
              </a:spcAft>
            </a:pPr>
            <a:r>
              <a:rPr lang="en-US" dirty="0"/>
              <a:t>It prompts the user to enter credentials (username and password) and returns a </a:t>
            </a:r>
            <a:r>
              <a:rPr lang="en-US" b="1" dirty="0" err="1"/>
              <a:t>PSCredential</a:t>
            </a:r>
            <a:r>
              <a:rPr lang="en-US" b="1" dirty="0"/>
              <a:t> object </a:t>
            </a:r>
            <a:r>
              <a:rPr lang="en-US" dirty="0"/>
              <a:t>containing those credentials. This is typically used for authentication purposes in scripts.</a:t>
            </a:r>
          </a:p>
          <a:p>
            <a:pPr>
              <a:lnSpc>
                <a:spcPct val="120000"/>
              </a:lnSpc>
              <a:spcBef>
                <a:spcPts val="0"/>
              </a:spcBef>
              <a:spcAft>
                <a:spcPts val="600"/>
              </a:spcAft>
            </a:pPr>
            <a:r>
              <a:rPr lang="en-US" dirty="0"/>
              <a:t>To create a new user, we use the New-</a:t>
            </a:r>
            <a:r>
              <a:rPr lang="en-US" dirty="0" err="1"/>
              <a:t>LocalUser</a:t>
            </a:r>
            <a:r>
              <a:rPr lang="en-US" dirty="0"/>
              <a:t> or New-</a:t>
            </a:r>
            <a:r>
              <a:rPr lang="en-US" dirty="0" err="1"/>
              <a:t>ADUser</a:t>
            </a:r>
            <a:r>
              <a:rPr lang="en-US" dirty="0"/>
              <a:t> commands depending on whether we're working with local or Active Directory users</a:t>
            </a:r>
          </a:p>
        </p:txBody>
      </p:sp>
      <p:pic>
        <p:nvPicPr>
          <p:cNvPr id="7" name="Picture 6">
            <a:extLst>
              <a:ext uri="{FF2B5EF4-FFF2-40B4-BE49-F238E27FC236}">
                <a16:creationId xmlns:a16="http://schemas.microsoft.com/office/drawing/2014/main" id="{E5B2B62A-2389-2BB6-F59B-B0F5891D15F4}"/>
              </a:ext>
            </a:extLst>
          </p:cNvPr>
          <p:cNvPicPr>
            <a:picLocks noChangeAspect="1"/>
          </p:cNvPicPr>
          <p:nvPr/>
        </p:nvPicPr>
        <p:blipFill>
          <a:blip r:embed="rId4"/>
          <a:stretch>
            <a:fillRect/>
          </a:stretch>
        </p:blipFill>
        <p:spPr>
          <a:xfrm>
            <a:off x="6307921" y="4828743"/>
            <a:ext cx="5414569" cy="1045516"/>
          </a:xfrm>
          <a:prstGeom prst="rect">
            <a:avLst/>
          </a:prstGeom>
        </p:spPr>
      </p:pic>
      <p:sp>
        <p:nvSpPr>
          <p:cNvPr id="13" name="TextBox 12">
            <a:extLst>
              <a:ext uri="{FF2B5EF4-FFF2-40B4-BE49-F238E27FC236}">
                <a16:creationId xmlns:a16="http://schemas.microsoft.com/office/drawing/2014/main" id="{BC6B4C9A-7753-0FF2-BC2A-D94539519CE1}"/>
              </a:ext>
            </a:extLst>
          </p:cNvPr>
          <p:cNvSpPr txBox="1"/>
          <p:nvPr/>
        </p:nvSpPr>
        <p:spPr>
          <a:xfrm>
            <a:off x="36907" y="6184896"/>
            <a:ext cx="6178730" cy="64633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Bg.  further information please click here:</a:t>
            </a:r>
            <a:b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b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5"/>
              </a:rPr>
              <a:t>Get-Credential (</a:t>
            </a:r>
            <a:r>
              <a:rPr kumimoji="0" lang="en-US" sz="1800" b="0" i="0" u="none" strike="noStrike" kern="1200" cap="none" spc="0" normalizeH="0" baseline="0" noProof="0" dirty="0" err="1">
                <a:ln>
                  <a:noFill/>
                </a:ln>
                <a:solidFill>
                  <a:prstClr val="black"/>
                </a:solidFill>
                <a:effectLst/>
                <a:uLnTx/>
                <a:uFillTx/>
                <a:latin typeface="Calibri" panose="020F0502020204030204"/>
                <a:ea typeface="+mn-ea"/>
                <a:cs typeface="+mn-cs"/>
                <a:hlinkClick r:id="rId5"/>
              </a:rPr>
              <a:t>Microsoft.PowerShell.Security</a:t>
            </a: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5"/>
              </a:rPr>
              <a:t>)</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300C25A3-FB37-D664-7BB3-A2F519FA0DA1}"/>
              </a:ext>
            </a:extLst>
          </p:cNvPr>
          <p:cNvSpPr txBox="1"/>
          <p:nvPr/>
        </p:nvSpPr>
        <p:spPr>
          <a:xfrm>
            <a:off x="6096000" y="5934670"/>
            <a:ext cx="6178729" cy="92333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Bg. We can authenticate the credentials with a database/server.</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6"/>
              </a:rPr>
              <a:t>Connecting PowerShell to SQL Server with Get-Credential</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7"/>
              </a:rPr>
              <a:t>Connect to SQL Server with PowerShell and SQL</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99206593"/>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F547D2-07DA-0F8D-772F-528553B78F9B}"/>
              </a:ext>
            </a:extLst>
          </p:cNvPr>
          <p:cNvSpPr>
            <a:spLocks noGrp="1"/>
          </p:cNvSpPr>
          <p:nvPr>
            <p:ph type="title"/>
          </p:nvPr>
        </p:nvSpPr>
        <p:spPr>
          <a:xfrm>
            <a:off x="0" y="0"/>
            <a:ext cx="12192000" cy="946468"/>
          </a:xfrm>
          <a:solidFill>
            <a:srgbClr val="012456"/>
          </a:solidFill>
        </p:spPr>
        <p:txBody>
          <a:bodyPr>
            <a:normAutofit/>
          </a:bodyPr>
          <a:lstStyle/>
          <a:p>
            <a:r>
              <a:rPr lang="en-GB" sz="6000" b="1" dirty="0">
                <a:solidFill>
                  <a:schemeClr val="bg1"/>
                </a:solidFill>
              </a:rPr>
              <a:t>Bg. </a:t>
            </a:r>
            <a:r>
              <a:rPr lang="en-GB" sz="4800" dirty="0">
                <a:solidFill>
                  <a:schemeClr val="bg1"/>
                </a:solidFill>
              </a:rPr>
              <a:t>Customise the i</a:t>
            </a:r>
            <a:r>
              <a:rPr lang="en-GB" dirty="0">
                <a:solidFill>
                  <a:schemeClr val="bg1"/>
                </a:solidFill>
              </a:rPr>
              <a:t>nput Box</a:t>
            </a:r>
          </a:p>
        </p:txBody>
      </p:sp>
      <p:pic>
        <p:nvPicPr>
          <p:cNvPr id="5" name="Picture 4">
            <a:extLst>
              <a:ext uri="{FF2B5EF4-FFF2-40B4-BE49-F238E27FC236}">
                <a16:creationId xmlns:a16="http://schemas.microsoft.com/office/drawing/2014/main" id="{6AEC4BAE-F8B3-1187-7C24-E903B961F199}"/>
              </a:ext>
            </a:extLst>
          </p:cNvPr>
          <p:cNvPicPr>
            <a:picLocks noChangeAspect="1"/>
          </p:cNvPicPr>
          <p:nvPr/>
        </p:nvPicPr>
        <p:blipFill>
          <a:blip r:embed="rId3"/>
          <a:stretch>
            <a:fillRect/>
          </a:stretch>
        </p:blipFill>
        <p:spPr>
          <a:xfrm>
            <a:off x="7916091" y="3314054"/>
            <a:ext cx="4192019" cy="3433401"/>
          </a:xfrm>
          <a:prstGeom prst="rect">
            <a:avLst/>
          </a:prstGeom>
        </p:spPr>
      </p:pic>
      <p:sp>
        <p:nvSpPr>
          <p:cNvPr id="3" name="Content Placeholder 2">
            <a:extLst>
              <a:ext uri="{FF2B5EF4-FFF2-40B4-BE49-F238E27FC236}">
                <a16:creationId xmlns:a16="http://schemas.microsoft.com/office/drawing/2014/main" id="{281FBAD7-8246-9DFD-8EE5-F5C2F44407EF}"/>
              </a:ext>
            </a:extLst>
          </p:cNvPr>
          <p:cNvSpPr>
            <a:spLocks noGrp="1"/>
          </p:cNvSpPr>
          <p:nvPr>
            <p:ph idx="1"/>
          </p:nvPr>
        </p:nvSpPr>
        <p:spPr>
          <a:xfrm>
            <a:off x="188752" y="1057013"/>
            <a:ext cx="11829078" cy="5384335"/>
          </a:xfrm>
          <a:noFill/>
        </p:spPr>
        <p:txBody>
          <a:bodyPr>
            <a:normAutofit fontScale="92500" lnSpcReduction="10000"/>
          </a:bodyPr>
          <a:lstStyle/>
          <a:p>
            <a:pPr>
              <a:lnSpc>
                <a:spcPct val="100000"/>
              </a:lnSpc>
              <a:spcBef>
                <a:spcPts val="300"/>
              </a:spcBef>
            </a:pPr>
            <a:r>
              <a:rPr lang="en-US" dirty="0"/>
              <a:t>In this example we use the Get-Credential command to prompt the user </a:t>
            </a:r>
            <a:r>
              <a:rPr lang="en-US" b="1" dirty="0"/>
              <a:t>for a username and password</a:t>
            </a:r>
            <a:r>
              <a:rPr lang="en-US" dirty="0"/>
              <a:t>. </a:t>
            </a:r>
          </a:p>
          <a:p>
            <a:pPr>
              <a:lnSpc>
                <a:spcPct val="100000"/>
              </a:lnSpc>
              <a:spcBef>
                <a:spcPts val="300"/>
              </a:spcBef>
            </a:pPr>
            <a:r>
              <a:rPr lang="en-US" dirty="0"/>
              <a:t>We use the </a:t>
            </a:r>
            <a:r>
              <a:rPr lang="en-US" b="1" dirty="0"/>
              <a:t>-Message </a:t>
            </a:r>
            <a:r>
              <a:rPr lang="en-US" dirty="0"/>
              <a:t>parameter to state a </a:t>
            </a:r>
            <a:r>
              <a:rPr lang="en-US" dirty="0" err="1"/>
              <a:t>customised</a:t>
            </a:r>
            <a:r>
              <a:rPr lang="en-US" dirty="0"/>
              <a:t> message for the prompt.</a:t>
            </a:r>
          </a:p>
          <a:p>
            <a:pPr>
              <a:lnSpc>
                <a:spcPct val="100000"/>
              </a:lnSpc>
              <a:spcBef>
                <a:spcPts val="300"/>
              </a:spcBef>
            </a:pPr>
            <a:r>
              <a:rPr lang="en-GB" b="1" dirty="0"/>
              <a:t>We access the Username and Password from the $credential variable and save them in the $username and $password variables</a:t>
            </a:r>
            <a:r>
              <a:rPr lang="en-GB" dirty="0"/>
              <a:t>.</a:t>
            </a:r>
          </a:p>
          <a:p>
            <a:pPr>
              <a:lnSpc>
                <a:spcPct val="100000"/>
              </a:lnSpc>
              <a:spcBef>
                <a:spcPts val="300"/>
              </a:spcBef>
            </a:pPr>
            <a:r>
              <a:rPr lang="en-GB" dirty="0"/>
              <a:t>We use the </a:t>
            </a:r>
            <a:r>
              <a:rPr lang="en-GB" b="1" dirty="0"/>
              <a:t>Write-Output</a:t>
            </a:r>
            <a:r>
              <a:rPr lang="en-GB" dirty="0"/>
              <a:t> command to output the credentials. </a:t>
            </a:r>
          </a:p>
          <a:p>
            <a:pPr marL="0" indent="0">
              <a:buNone/>
            </a:pPr>
            <a:r>
              <a:rPr lang="en-GB" dirty="0">
                <a:solidFill>
                  <a:srgbClr val="4448FE"/>
                </a:solidFill>
              </a:rPr>
              <a:t>$credential = </a:t>
            </a:r>
            <a:r>
              <a:rPr lang="en-GB" b="1" dirty="0">
                <a:solidFill>
                  <a:srgbClr val="4448FE"/>
                </a:solidFill>
              </a:rPr>
              <a:t>Get-Credential -Message "Enter your </a:t>
            </a:r>
            <a:r>
              <a:rPr lang="en-GB" b="1" dirty="0">
                <a:solidFill>
                  <a:srgbClr val="4448FE"/>
                </a:solidFill>
                <a:highlight>
                  <a:srgbClr val="00FFFF"/>
                </a:highlight>
              </a:rPr>
              <a:t>credentials:"</a:t>
            </a:r>
          </a:p>
          <a:p>
            <a:pPr marL="0" indent="0">
              <a:buNone/>
            </a:pPr>
            <a:r>
              <a:rPr lang="en-GB" dirty="0">
                <a:solidFill>
                  <a:srgbClr val="4448FE"/>
                </a:solidFill>
              </a:rPr>
              <a:t>$username = $</a:t>
            </a:r>
            <a:r>
              <a:rPr lang="en-GB" dirty="0" err="1">
                <a:solidFill>
                  <a:srgbClr val="4448FE"/>
                </a:solidFill>
              </a:rPr>
              <a:t>credential.UserName</a:t>
            </a:r>
            <a:endParaRPr lang="en-GB" dirty="0">
              <a:solidFill>
                <a:srgbClr val="4448FE"/>
              </a:solidFill>
            </a:endParaRPr>
          </a:p>
          <a:p>
            <a:pPr marL="0" indent="0">
              <a:buNone/>
            </a:pPr>
            <a:r>
              <a:rPr lang="en-GB" dirty="0">
                <a:solidFill>
                  <a:srgbClr val="4448FE"/>
                </a:solidFill>
              </a:rPr>
              <a:t>$password = $</a:t>
            </a:r>
            <a:r>
              <a:rPr lang="en-GB" dirty="0" err="1">
                <a:solidFill>
                  <a:srgbClr val="4448FE"/>
                </a:solidFill>
              </a:rPr>
              <a:t>credential.GetNetworkCredential</a:t>
            </a:r>
            <a:r>
              <a:rPr lang="en-GB" dirty="0">
                <a:solidFill>
                  <a:srgbClr val="4448FE"/>
                </a:solidFill>
              </a:rPr>
              <a:t>().</a:t>
            </a:r>
            <a:r>
              <a:rPr lang="en-GB" dirty="0">
                <a:solidFill>
                  <a:srgbClr val="4448FE"/>
                </a:solidFill>
                <a:highlight>
                  <a:srgbClr val="00FFFF"/>
                </a:highlight>
              </a:rPr>
              <a:t>Password</a:t>
            </a:r>
          </a:p>
          <a:p>
            <a:pPr marL="0" indent="0">
              <a:buNone/>
            </a:pPr>
            <a:endParaRPr lang="en-GB" dirty="0">
              <a:solidFill>
                <a:srgbClr val="4448FE"/>
              </a:solidFill>
            </a:endParaRPr>
          </a:p>
          <a:p>
            <a:pPr marL="0" indent="0">
              <a:buNone/>
            </a:pPr>
            <a:r>
              <a:rPr lang="en-GB" dirty="0">
                <a:solidFill>
                  <a:srgbClr val="4448FE"/>
                </a:solidFill>
              </a:rPr>
              <a:t>Write-Output "Username: $username"</a:t>
            </a:r>
          </a:p>
          <a:p>
            <a:pPr marL="0" indent="0">
              <a:buNone/>
            </a:pPr>
            <a:r>
              <a:rPr lang="en-GB" dirty="0">
                <a:solidFill>
                  <a:srgbClr val="4448FE"/>
                </a:solidFill>
              </a:rPr>
              <a:t>Write-Output "Password: $password"</a:t>
            </a:r>
          </a:p>
          <a:p>
            <a:pPr marL="0" indent="0">
              <a:lnSpc>
                <a:spcPct val="100000"/>
              </a:lnSpc>
              <a:spcBef>
                <a:spcPts val="300"/>
              </a:spcBef>
              <a:buNone/>
            </a:pPr>
            <a:endParaRPr lang="en-GB" dirty="0"/>
          </a:p>
        </p:txBody>
      </p:sp>
    </p:spTree>
    <p:extLst>
      <p:ext uri="{BB962C8B-B14F-4D97-AF65-F5344CB8AC3E}">
        <p14:creationId xmlns:p14="http://schemas.microsoft.com/office/powerpoint/2010/main" val="2431621267"/>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F547D2-07DA-0F8D-772F-528553B78F9B}"/>
              </a:ext>
            </a:extLst>
          </p:cNvPr>
          <p:cNvSpPr>
            <a:spLocks noGrp="1"/>
          </p:cNvSpPr>
          <p:nvPr>
            <p:ph type="title"/>
          </p:nvPr>
        </p:nvSpPr>
        <p:spPr>
          <a:xfrm>
            <a:off x="188752" y="119781"/>
            <a:ext cx="11232858" cy="946468"/>
          </a:xfrm>
          <a:solidFill>
            <a:srgbClr val="012456"/>
          </a:solidFill>
        </p:spPr>
        <p:txBody>
          <a:bodyPr>
            <a:normAutofit/>
          </a:bodyPr>
          <a:lstStyle/>
          <a:p>
            <a:r>
              <a:rPr lang="en-GB" sz="6000" dirty="0">
                <a:solidFill>
                  <a:schemeClr val="bg1"/>
                </a:solidFill>
              </a:rPr>
              <a:t>Bg. </a:t>
            </a:r>
            <a:r>
              <a:rPr lang="en-GB" sz="4800" b="1" dirty="0" err="1">
                <a:solidFill>
                  <a:schemeClr val="bg1"/>
                </a:solidFill>
              </a:rPr>
              <a:t>PromptForCredential</a:t>
            </a:r>
            <a:r>
              <a:rPr lang="en-GB" sz="4800" dirty="0">
                <a:solidFill>
                  <a:schemeClr val="bg1"/>
                </a:solidFill>
              </a:rPr>
              <a:t> method</a:t>
            </a:r>
          </a:p>
        </p:txBody>
      </p:sp>
      <p:sp>
        <p:nvSpPr>
          <p:cNvPr id="4" name="Rectangle 1">
            <a:extLst>
              <a:ext uri="{FF2B5EF4-FFF2-40B4-BE49-F238E27FC236}">
                <a16:creationId xmlns:a16="http://schemas.microsoft.com/office/drawing/2014/main" id="{377FF059-3000-E416-8B30-741938FCCC82}"/>
              </a:ext>
            </a:extLst>
          </p:cNvPr>
          <p:cNvSpPr>
            <a:spLocks noGrp="1" noChangeArrowheads="1"/>
          </p:cNvSpPr>
          <p:nvPr>
            <p:ph idx="1"/>
          </p:nvPr>
        </p:nvSpPr>
        <p:spPr bwMode="auto">
          <a:xfrm>
            <a:off x="84248" y="1201358"/>
            <a:ext cx="7439957" cy="3293209"/>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a:lnSpc>
                <a:spcPct val="100000"/>
              </a:lnSpc>
            </a:pPr>
            <a:r>
              <a:rPr lang="en-US" altLang="en-US" sz="2600" dirty="0">
                <a:latin typeface="+mn-lt"/>
              </a:rPr>
              <a:t>We can also use the </a:t>
            </a:r>
            <a:r>
              <a:rPr lang="en-US" altLang="en-US" sz="2600" b="1" dirty="0" err="1">
                <a:latin typeface="+mn-lt"/>
              </a:rPr>
              <a:t>PromptForCredential</a:t>
            </a:r>
            <a:r>
              <a:rPr lang="en-US" altLang="en-US" sz="2600" b="1" dirty="0">
                <a:latin typeface="+mn-lt"/>
              </a:rPr>
              <a:t> method </a:t>
            </a:r>
            <a:r>
              <a:rPr lang="en-US" altLang="en-US" sz="2600" dirty="0">
                <a:latin typeface="+mn-lt"/>
              </a:rPr>
              <a:t>to ask the user for their username and password.</a:t>
            </a:r>
          </a:p>
          <a:p>
            <a:pPr>
              <a:lnSpc>
                <a:spcPct val="100000"/>
              </a:lnSpc>
            </a:pPr>
            <a:r>
              <a:rPr lang="en-US" altLang="en-US" sz="2600" b="1" dirty="0" err="1">
                <a:latin typeface="+mn-lt"/>
              </a:rPr>
              <a:t>PromptForCredential</a:t>
            </a:r>
            <a:r>
              <a:rPr lang="en-US" altLang="en-US" sz="2600" b="1" dirty="0">
                <a:latin typeface="+mn-lt"/>
              </a:rPr>
              <a:t> method </a:t>
            </a:r>
            <a:r>
              <a:rPr lang="en-US" altLang="en-US" sz="2600" dirty="0">
                <a:latin typeface="+mn-lt"/>
              </a:rPr>
              <a:t>allows us to specify the window title and message that appear in the prompt.</a:t>
            </a:r>
          </a:p>
          <a:p>
            <a:pPr>
              <a:lnSpc>
                <a:spcPct val="100000"/>
              </a:lnSpc>
            </a:pPr>
            <a:r>
              <a:rPr lang="en-US" altLang="en-US" sz="2600" dirty="0">
                <a:latin typeface="+mn-lt"/>
              </a:rPr>
              <a:t>We save the credentials in the </a:t>
            </a:r>
            <a:r>
              <a:rPr lang="en-US" altLang="en-US" sz="2600" b="1" dirty="0">
                <a:latin typeface="+mn-lt"/>
              </a:rPr>
              <a:t>$Credential variable</a:t>
            </a:r>
            <a:r>
              <a:rPr lang="en-US" altLang="en-US" sz="2600" dirty="0">
                <a:latin typeface="+mn-lt"/>
              </a:rPr>
              <a:t>.</a:t>
            </a:r>
          </a:p>
          <a:p>
            <a:pPr>
              <a:lnSpc>
                <a:spcPct val="100000"/>
              </a:lnSpc>
            </a:pPr>
            <a:r>
              <a:rPr lang="en-US" altLang="en-US" sz="2600" dirty="0">
                <a:latin typeface="+mn-lt"/>
              </a:rPr>
              <a:t>The </a:t>
            </a:r>
            <a:r>
              <a:rPr lang="en-US" altLang="en-US" sz="2600" dirty="0" err="1">
                <a:latin typeface="+mn-lt"/>
              </a:rPr>
              <a:t>PromptForCredential</a:t>
            </a:r>
            <a:r>
              <a:rPr lang="en-US" altLang="en-US" sz="2600" dirty="0">
                <a:latin typeface="+mn-lt"/>
              </a:rPr>
              <a:t> method is an </a:t>
            </a:r>
            <a:r>
              <a:rPr lang="en-US" altLang="en-US" sz="2600" b="1" dirty="0">
                <a:latin typeface="+mn-lt"/>
              </a:rPr>
              <a:t>alternative</a:t>
            </a:r>
            <a:r>
              <a:rPr lang="en-US" altLang="en-US" sz="2600" dirty="0">
                <a:latin typeface="+mn-lt"/>
              </a:rPr>
              <a:t> </a:t>
            </a:r>
            <a:r>
              <a:rPr lang="en-US" altLang="en-US" sz="2600" b="1" dirty="0">
                <a:latin typeface="+mn-lt"/>
              </a:rPr>
              <a:t>to the Get-Credential command</a:t>
            </a:r>
            <a:r>
              <a:rPr lang="en-US" altLang="en-US" sz="2600" dirty="0"/>
              <a:t>.</a:t>
            </a:r>
          </a:p>
        </p:txBody>
      </p:sp>
      <p:pic>
        <p:nvPicPr>
          <p:cNvPr id="7" name="Picture 6">
            <a:extLst>
              <a:ext uri="{FF2B5EF4-FFF2-40B4-BE49-F238E27FC236}">
                <a16:creationId xmlns:a16="http://schemas.microsoft.com/office/drawing/2014/main" id="{909E8710-BB34-8468-705A-2CE42D9D16CD}"/>
              </a:ext>
            </a:extLst>
          </p:cNvPr>
          <p:cNvPicPr>
            <a:picLocks noChangeAspect="1"/>
          </p:cNvPicPr>
          <p:nvPr/>
        </p:nvPicPr>
        <p:blipFill>
          <a:blip r:embed="rId3"/>
          <a:stretch>
            <a:fillRect/>
          </a:stretch>
        </p:blipFill>
        <p:spPr>
          <a:xfrm>
            <a:off x="7595392" y="1251881"/>
            <a:ext cx="4433455" cy="3592271"/>
          </a:xfrm>
          <a:prstGeom prst="rect">
            <a:avLst/>
          </a:prstGeom>
        </p:spPr>
      </p:pic>
      <p:sp>
        <p:nvSpPr>
          <p:cNvPr id="9" name="TextBox 8">
            <a:extLst>
              <a:ext uri="{FF2B5EF4-FFF2-40B4-BE49-F238E27FC236}">
                <a16:creationId xmlns:a16="http://schemas.microsoft.com/office/drawing/2014/main" id="{F968D90C-2E81-E666-E92B-8705B20AFF46}"/>
              </a:ext>
            </a:extLst>
          </p:cNvPr>
          <p:cNvSpPr txBox="1"/>
          <p:nvPr/>
        </p:nvSpPr>
        <p:spPr>
          <a:xfrm>
            <a:off x="290352" y="4905112"/>
            <a:ext cx="11901648" cy="1077218"/>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3200" b="0" i="0" u="none" strike="noStrike" kern="1200" cap="none" spc="0" normalizeH="0" baseline="0" noProof="0" dirty="0">
                <a:ln>
                  <a:noFill/>
                </a:ln>
                <a:solidFill>
                  <a:srgbClr val="666AFE"/>
                </a:solidFill>
                <a:effectLst/>
                <a:uLnTx/>
                <a:uFillTx/>
                <a:latin typeface="Calibri" panose="020F0502020204030204"/>
                <a:ea typeface="+mn-ea"/>
                <a:cs typeface="+mn-cs"/>
              </a:rPr>
              <a:t>$Credential = $</a:t>
            </a:r>
            <a:r>
              <a:rPr kumimoji="0" lang="en-US" altLang="en-US" sz="3200" b="0" i="0" u="none" strike="noStrike" kern="1200" cap="none" spc="0" normalizeH="0" baseline="0" noProof="0" dirty="0" err="1">
                <a:ln>
                  <a:noFill/>
                </a:ln>
                <a:solidFill>
                  <a:srgbClr val="666AFE"/>
                </a:solidFill>
                <a:effectLst/>
                <a:uLnTx/>
                <a:uFillTx/>
                <a:latin typeface="Calibri" panose="020F0502020204030204"/>
                <a:ea typeface="+mn-ea"/>
                <a:cs typeface="+mn-cs"/>
              </a:rPr>
              <a:t>host.ui.</a:t>
            </a:r>
            <a:r>
              <a:rPr kumimoji="0" lang="en-US" altLang="en-US" sz="3200" b="1" i="0" u="none" strike="noStrike" kern="1200" cap="none" spc="0" normalizeH="0" baseline="0" noProof="0" dirty="0" err="1">
                <a:ln>
                  <a:noFill/>
                </a:ln>
                <a:solidFill>
                  <a:srgbClr val="666AFE"/>
                </a:solidFill>
                <a:effectLst/>
                <a:uLnTx/>
                <a:uFillTx/>
                <a:latin typeface="Calibri" panose="020F0502020204030204"/>
                <a:ea typeface="+mn-ea"/>
                <a:cs typeface="+mn-cs"/>
              </a:rPr>
              <a:t>PromptForCredential</a:t>
            </a:r>
            <a:r>
              <a:rPr kumimoji="0" lang="en-US" altLang="en-US" sz="3200" b="0" i="0" u="none" strike="noStrike" kern="1200" cap="none" spc="0" normalizeH="0" baseline="0" noProof="0" dirty="0">
                <a:ln>
                  <a:noFill/>
                </a:ln>
                <a:solidFill>
                  <a:srgbClr val="666AFE"/>
                </a:solidFill>
                <a:effectLst/>
                <a:uLnTx/>
                <a:uFillTx/>
                <a:latin typeface="Calibri" panose="020F0502020204030204"/>
                <a:ea typeface="+mn-ea"/>
                <a:cs typeface="+mn-cs"/>
              </a:rPr>
              <a:t>("Credentials request", "Enter Username and password.", "", "</a:t>
            </a:r>
            <a:r>
              <a:rPr kumimoji="0" lang="en-US" altLang="en-US" sz="3200" b="0" i="0" u="none" strike="noStrike" kern="1200" cap="none" spc="0" normalizeH="0" baseline="0" noProof="0" dirty="0" err="1">
                <a:ln>
                  <a:noFill/>
                </a:ln>
                <a:solidFill>
                  <a:srgbClr val="666AFE"/>
                </a:solidFill>
                <a:effectLst/>
                <a:uLnTx/>
                <a:uFillTx/>
                <a:latin typeface="Calibri" panose="020F0502020204030204"/>
                <a:ea typeface="+mn-ea"/>
                <a:cs typeface="+mn-cs"/>
              </a:rPr>
              <a:t>NetBiosUserName</a:t>
            </a:r>
            <a:r>
              <a:rPr kumimoji="0" lang="en-US" altLang="en-US" sz="3200" b="0" i="0" u="none" strike="noStrike" kern="1200" cap="none" spc="0" normalizeH="0" baseline="0" noProof="0" dirty="0">
                <a:ln>
                  <a:noFill/>
                </a:ln>
                <a:solidFill>
                  <a:srgbClr val="666AFE"/>
                </a:solidFill>
                <a:effectLst/>
                <a:uLnTx/>
                <a:uFillTx/>
                <a:latin typeface="Calibri" panose="020F0502020204030204"/>
                <a:ea typeface="+mn-ea"/>
                <a:cs typeface="+mn-cs"/>
              </a:rPr>
              <a:t>")</a:t>
            </a:r>
          </a:p>
        </p:txBody>
      </p:sp>
    </p:spTree>
    <p:extLst>
      <p:ext uri="{BB962C8B-B14F-4D97-AF65-F5344CB8AC3E}">
        <p14:creationId xmlns:p14="http://schemas.microsoft.com/office/powerpoint/2010/main" val="3526296904"/>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4F4299-FA71-0CE4-2F61-24851F630230}"/>
              </a:ext>
            </a:extLst>
          </p:cNvPr>
          <p:cNvSpPr>
            <a:spLocks noGrp="1"/>
          </p:cNvSpPr>
          <p:nvPr>
            <p:ph type="title"/>
          </p:nvPr>
        </p:nvSpPr>
        <p:spPr>
          <a:xfrm>
            <a:off x="0" y="0"/>
            <a:ext cx="12192000" cy="1164431"/>
          </a:xfrm>
          <a:solidFill>
            <a:srgbClr val="002060"/>
          </a:solidFill>
        </p:spPr>
        <p:txBody>
          <a:bodyPr>
            <a:normAutofit/>
          </a:bodyPr>
          <a:lstStyle/>
          <a:p>
            <a:r>
              <a:rPr lang="en-US" sz="4800" i="0" dirty="0">
                <a:solidFill>
                  <a:schemeClr val="bg1"/>
                </a:solidFill>
                <a:effectLst/>
                <a:latin typeface="Google Sans"/>
              </a:rPr>
              <a:t>Windows AI Shell</a:t>
            </a:r>
            <a:endParaRPr lang="en-GB" sz="4800" dirty="0">
              <a:solidFill>
                <a:schemeClr val="bg1"/>
              </a:solidFill>
            </a:endParaRPr>
          </a:p>
        </p:txBody>
      </p:sp>
      <p:sp>
        <p:nvSpPr>
          <p:cNvPr id="3" name="Content Placeholder 2">
            <a:extLst>
              <a:ext uri="{FF2B5EF4-FFF2-40B4-BE49-F238E27FC236}">
                <a16:creationId xmlns:a16="http://schemas.microsoft.com/office/drawing/2014/main" id="{5A02BABF-D337-3BAE-5750-E960DEEAE636}"/>
              </a:ext>
            </a:extLst>
          </p:cNvPr>
          <p:cNvSpPr>
            <a:spLocks noGrp="1"/>
          </p:cNvSpPr>
          <p:nvPr>
            <p:ph idx="1"/>
          </p:nvPr>
        </p:nvSpPr>
        <p:spPr>
          <a:xfrm>
            <a:off x="169521" y="1232013"/>
            <a:ext cx="11896273" cy="5323342"/>
          </a:xfrm>
        </p:spPr>
        <p:txBody>
          <a:bodyPr>
            <a:normAutofit fontScale="25000" lnSpcReduction="20000"/>
          </a:bodyPr>
          <a:lstStyle/>
          <a:p>
            <a:pPr algn="l" fontAlgn="ctr">
              <a:lnSpc>
                <a:spcPct val="120000"/>
              </a:lnSpc>
              <a:spcBef>
                <a:spcPts val="0"/>
              </a:spcBef>
            </a:pPr>
            <a:r>
              <a:rPr lang="en-US" sz="9600" b="1" i="0" dirty="0">
                <a:solidFill>
                  <a:srgbClr val="001D35"/>
                </a:solidFill>
                <a:effectLst/>
                <a:highlight>
                  <a:srgbClr val="FFFF00"/>
                </a:highlight>
              </a:rPr>
              <a:t>AI Shell</a:t>
            </a:r>
            <a:r>
              <a:rPr lang="en-US" sz="9600" b="0" i="0" dirty="0">
                <a:solidFill>
                  <a:srgbClr val="001D35"/>
                </a:solidFill>
                <a:effectLst/>
                <a:highlight>
                  <a:srgbClr val="FFFF00"/>
                </a:highlight>
              </a:rPr>
              <a:t> is a feature within PowerShell </a:t>
            </a:r>
            <a:r>
              <a:rPr lang="en-US" sz="9600" b="0" i="0" dirty="0">
                <a:solidFill>
                  <a:srgbClr val="001D35"/>
                </a:solidFill>
                <a:effectLst/>
              </a:rPr>
              <a:t>that integrates artificial intelligence capabilities directly into the command line, allowing users to interact with an AI assistant to help with script creation, troubleshooting, and automation tasks through a conversational interface. </a:t>
            </a:r>
            <a:endParaRPr lang="en-US" sz="9600" dirty="0">
              <a:solidFill>
                <a:srgbClr val="001D35"/>
              </a:solidFill>
            </a:endParaRPr>
          </a:p>
          <a:p>
            <a:pPr algn="l" fontAlgn="ctr">
              <a:lnSpc>
                <a:spcPct val="120000"/>
              </a:lnSpc>
              <a:spcBef>
                <a:spcPts val="0"/>
              </a:spcBef>
            </a:pPr>
            <a:r>
              <a:rPr lang="en-US" sz="9600" b="1" i="0" dirty="0">
                <a:solidFill>
                  <a:srgbClr val="001D35"/>
                </a:solidFill>
                <a:effectLst/>
              </a:rPr>
              <a:t>Functionality: </a:t>
            </a:r>
            <a:r>
              <a:rPr lang="en-US" sz="9600" b="0" i="0" dirty="0">
                <a:solidFill>
                  <a:srgbClr val="001D35"/>
                </a:solidFill>
                <a:effectLst/>
              </a:rPr>
              <a:t>Users can ask questions, receive code suggestions, and get explanations for complex commands within their PowerShell session, enhancing scripting efficiency. </a:t>
            </a:r>
          </a:p>
          <a:p>
            <a:pPr algn="l" fontAlgn="ctr">
              <a:lnSpc>
                <a:spcPct val="120000"/>
              </a:lnSpc>
              <a:spcBef>
                <a:spcPts val="0"/>
              </a:spcBef>
            </a:pPr>
            <a:r>
              <a:rPr lang="en-US" sz="9600" b="1" i="0" dirty="0">
                <a:solidFill>
                  <a:srgbClr val="001D35"/>
                </a:solidFill>
                <a:effectLst/>
              </a:rPr>
              <a:t>Integration with Windows Terminal: </a:t>
            </a:r>
            <a:r>
              <a:rPr lang="en-US" sz="9600" b="0" i="0" dirty="0">
                <a:solidFill>
                  <a:srgbClr val="001D35"/>
                </a:solidFill>
                <a:effectLst/>
              </a:rPr>
              <a:t>AI Shell can be used in a split-screen mode within Windows Terminal, enabling seamless insertion of generated code directly into the PowerShell session. </a:t>
            </a:r>
          </a:p>
          <a:p>
            <a:pPr algn="l" fontAlgn="ctr">
              <a:lnSpc>
                <a:spcPct val="120000"/>
              </a:lnSpc>
              <a:spcBef>
                <a:spcPts val="0"/>
              </a:spcBef>
            </a:pPr>
            <a:r>
              <a:rPr lang="en-US" sz="9600" b="1" i="0" dirty="0">
                <a:solidFill>
                  <a:srgbClr val="001D35"/>
                </a:solidFill>
                <a:effectLst/>
              </a:rPr>
              <a:t>Accessing AI Shell: </a:t>
            </a:r>
            <a:r>
              <a:rPr lang="en-US" sz="9600" b="0" i="0" dirty="0">
                <a:solidFill>
                  <a:srgbClr val="001D35"/>
                </a:solidFill>
                <a:effectLst/>
              </a:rPr>
              <a:t>You can access AI Shell by installing the "</a:t>
            </a:r>
            <a:r>
              <a:rPr lang="en-US" sz="9600" b="0" i="0" dirty="0" err="1">
                <a:solidFill>
                  <a:srgbClr val="001D35"/>
                </a:solidFill>
                <a:effectLst/>
              </a:rPr>
              <a:t>AIShell</a:t>
            </a:r>
            <a:r>
              <a:rPr lang="en-US" sz="9600" b="0" i="0" dirty="0">
                <a:solidFill>
                  <a:srgbClr val="001D35"/>
                </a:solidFill>
                <a:effectLst/>
              </a:rPr>
              <a:t>" module in PowerShell and interacting with it through a chat-like interface. </a:t>
            </a:r>
            <a:br>
              <a:rPr lang="en-US" sz="9600" b="0" i="0" dirty="0">
                <a:solidFill>
                  <a:srgbClr val="001D35"/>
                </a:solidFill>
                <a:effectLst/>
              </a:rPr>
            </a:br>
            <a:r>
              <a:rPr lang="en-US" sz="9600" b="0" i="0" dirty="0">
                <a:solidFill>
                  <a:srgbClr val="001D35"/>
                </a:solidFill>
                <a:effectLst/>
              </a:rPr>
              <a:t>Guidelines here: </a:t>
            </a:r>
            <a:r>
              <a:rPr lang="en-US" sz="7200" dirty="0">
                <a:hlinkClick r:id="rId2"/>
              </a:rPr>
              <a:t>Install AI Shell - PowerShell | Microsoft Learn</a:t>
            </a:r>
            <a:endParaRPr lang="en-US" sz="9600" b="0" i="0" dirty="0">
              <a:solidFill>
                <a:srgbClr val="001D35"/>
              </a:solidFill>
              <a:effectLst/>
            </a:endParaRPr>
          </a:p>
          <a:p>
            <a:pPr marL="0" indent="0" algn="l">
              <a:lnSpc>
                <a:spcPct val="120000"/>
              </a:lnSpc>
              <a:spcBef>
                <a:spcPts val="0"/>
              </a:spcBef>
              <a:buNone/>
            </a:pPr>
            <a:r>
              <a:rPr lang="en-US" sz="9600" b="1" i="0" dirty="0">
                <a:solidFill>
                  <a:srgbClr val="001D35"/>
                </a:solidFill>
                <a:effectLst/>
              </a:rPr>
              <a:t>Benefits:</a:t>
            </a:r>
            <a:endParaRPr lang="en-US" sz="9600" b="0" i="0" dirty="0">
              <a:solidFill>
                <a:srgbClr val="001D35"/>
              </a:solidFill>
              <a:effectLst/>
            </a:endParaRPr>
          </a:p>
          <a:p>
            <a:pPr algn="l" fontAlgn="ctr">
              <a:lnSpc>
                <a:spcPct val="120000"/>
              </a:lnSpc>
              <a:spcBef>
                <a:spcPts val="0"/>
              </a:spcBef>
              <a:buFont typeface="Arial" panose="020B0604020202020204" pitchFamily="34" charset="0"/>
              <a:buChar char="•"/>
            </a:pPr>
            <a:r>
              <a:rPr lang="en-US" sz="9600" b="0" i="0" dirty="0">
                <a:solidFill>
                  <a:srgbClr val="001D35"/>
                </a:solidFill>
                <a:effectLst/>
              </a:rPr>
              <a:t>Improved scripting efficiency by providing AI-assisted code generation and error resolution </a:t>
            </a:r>
          </a:p>
          <a:p>
            <a:pPr algn="l" fontAlgn="ctr">
              <a:lnSpc>
                <a:spcPct val="120000"/>
              </a:lnSpc>
              <a:spcBef>
                <a:spcPts val="0"/>
              </a:spcBef>
              <a:buFont typeface="Arial" panose="020B0604020202020204" pitchFamily="34" charset="0"/>
              <a:buChar char="•"/>
            </a:pPr>
            <a:r>
              <a:rPr lang="en-US" sz="9600" b="0" i="0" dirty="0">
                <a:solidFill>
                  <a:srgbClr val="001D35"/>
                </a:solidFill>
                <a:effectLst/>
              </a:rPr>
              <a:t>Easier learning curve for new PowerShell users through explanations and suggestions </a:t>
            </a:r>
          </a:p>
          <a:p>
            <a:pPr algn="l">
              <a:lnSpc>
                <a:spcPct val="120000"/>
              </a:lnSpc>
              <a:spcBef>
                <a:spcPts val="0"/>
              </a:spcBef>
              <a:buFont typeface="Arial" panose="020B0604020202020204" pitchFamily="34" charset="0"/>
              <a:buChar char="•"/>
            </a:pPr>
            <a:r>
              <a:rPr lang="en-US" sz="9600" b="0" i="0" dirty="0">
                <a:solidFill>
                  <a:srgbClr val="001D35"/>
                </a:solidFill>
                <a:effectLst/>
              </a:rPr>
              <a:t>Automation of repetitive tasks with AI assistance </a:t>
            </a:r>
          </a:p>
          <a:p>
            <a:pPr>
              <a:lnSpc>
                <a:spcPct val="120000"/>
              </a:lnSpc>
              <a:spcBef>
                <a:spcPts val="0"/>
              </a:spcBef>
            </a:pPr>
            <a:endParaRPr lang="en-GB" dirty="0"/>
          </a:p>
        </p:txBody>
      </p:sp>
    </p:spTree>
    <p:extLst>
      <p:ext uri="{BB962C8B-B14F-4D97-AF65-F5344CB8AC3E}">
        <p14:creationId xmlns:p14="http://schemas.microsoft.com/office/powerpoint/2010/main" val="267665014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19616</TotalTime>
  <Words>15291</Words>
  <Application>Microsoft Office PowerPoint</Application>
  <PresentationFormat>Widescreen</PresentationFormat>
  <Paragraphs>1662</Paragraphs>
  <Slides>84</Slides>
  <Notes>54</Notes>
  <HiddenSlides>0</HiddenSlides>
  <MMClips>1</MMClips>
  <ScaleCrop>false</ScaleCrop>
  <HeadingPairs>
    <vt:vector size="6" baseType="variant">
      <vt:variant>
        <vt:lpstr>Fonts Used</vt:lpstr>
      </vt:variant>
      <vt:variant>
        <vt:i4>15</vt:i4>
      </vt:variant>
      <vt:variant>
        <vt:lpstr>Theme</vt:lpstr>
      </vt:variant>
      <vt:variant>
        <vt:i4>1</vt:i4>
      </vt:variant>
      <vt:variant>
        <vt:lpstr>Slide Titles</vt:lpstr>
      </vt:variant>
      <vt:variant>
        <vt:i4>84</vt:i4>
      </vt:variant>
    </vt:vector>
  </HeadingPairs>
  <TitlesOfParts>
    <vt:vector size="100" baseType="lpstr">
      <vt:lpstr>DengXian</vt:lpstr>
      <vt:lpstr>Google Sans</vt:lpstr>
      <vt:lpstr>Noto Mono</vt:lpstr>
      <vt:lpstr>Aptos</vt:lpstr>
      <vt:lpstr>arial</vt:lpstr>
      <vt:lpstr>arial</vt:lpstr>
      <vt:lpstr>Calibri</vt:lpstr>
      <vt:lpstr>Calibri Light</vt:lpstr>
      <vt:lpstr>Consolas</vt:lpstr>
      <vt:lpstr>Noto Sans</vt:lpstr>
      <vt:lpstr>Segoe UI</vt:lpstr>
      <vt:lpstr>Segoe UI Emoji</vt:lpstr>
      <vt:lpstr>Source Sans Pro</vt:lpstr>
      <vt:lpstr>Times New Roman</vt:lpstr>
      <vt:lpstr>Wingdings</vt:lpstr>
      <vt:lpstr>Office Theme</vt:lpstr>
      <vt:lpstr>Operating Systems Introduction to MS PowerShell</vt:lpstr>
      <vt:lpstr>PowerPoint Presentation</vt:lpstr>
      <vt:lpstr>Activity: Note key PowerShell Script Syntax?</vt:lpstr>
      <vt:lpstr>Lecture &amp; tutorial overview</vt:lpstr>
      <vt:lpstr>Creating PowerShell scripts</vt:lpstr>
      <vt:lpstr>Show: PowerShell in TIO.run</vt:lpstr>
      <vt:lpstr>Show: Open PowerShell &amp; PS in Terminal</vt:lpstr>
      <vt:lpstr> To install PowerShell (PS)</vt:lpstr>
      <vt:lpstr>Bg. Install or Upgrade PowerShell</vt:lpstr>
      <vt:lpstr>Bg. Write-Host v Write-Output</vt:lpstr>
      <vt:lpstr>Show: PS &amp; VSC – Visual Studio Code</vt:lpstr>
      <vt:lpstr>IMPORTANT NOTE: VM &amp; VSC</vt:lpstr>
      <vt:lpstr>PowerPoint Presentation</vt:lpstr>
      <vt:lpstr>PowerPoint Presentation</vt:lpstr>
      <vt:lpstr>PowerPoint Presentation</vt:lpstr>
      <vt:lpstr>Bg. PowerShell ISE</vt:lpstr>
      <vt:lpstr>Bg. PowerShell Scripting in Nano</vt:lpstr>
      <vt:lpstr> Bg. Start-Sleep cmdlet to pause the Terminal</vt:lpstr>
      <vt:lpstr>Show: PowerShell Execution modes</vt:lpstr>
      <vt:lpstr>Bg. PowerShell Execution policy: OS Setting</vt:lpstr>
      <vt:lpstr>Code comments</vt:lpstr>
      <vt:lpstr>Show: Variables in PowerShell &amp; TIO</vt:lpstr>
      <vt:lpstr>Bg. Variables</vt:lpstr>
      <vt:lpstr>Show: Arrays</vt:lpstr>
      <vt:lpstr>foreach loop</vt:lpstr>
      <vt:lpstr>Show: foreach loop</vt:lpstr>
      <vt:lpstr>Types of Loops in PS</vt:lpstr>
      <vt:lpstr>Bg. For Loop example</vt:lpstr>
      <vt:lpstr>Bg. While loop example</vt:lpstr>
      <vt:lpstr>Bg. do.. while loop</vt:lpstr>
      <vt:lpstr>if statement</vt:lpstr>
      <vt:lpstr>Show: Switch statement</vt:lpstr>
      <vt:lpstr>Show: Switch Example: System Information Menu</vt:lpstr>
      <vt:lpstr>Bg. Get-CimInstance Win32_OperatingSystem</vt:lpstr>
      <vt:lpstr>PowerPoint Presentation</vt:lpstr>
      <vt:lpstr>Show: Functions</vt:lpstr>
      <vt:lpstr>Bg. User input (SecureStrings)</vt:lpstr>
      <vt:lpstr>Bg. User input (SecureString)</vt:lpstr>
      <vt:lpstr>Show: PS User Menu script</vt:lpstr>
      <vt:lpstr>Example: PS Back-up script</vt:lpstr>
      <vt:lpstr>PowerShell Games</vt:lpstr>
      <vt:lpstr>PowerPoint Presentation</vt:lpstr>
      <vt:lpstr>PowerPoint Presentation</vt:lpstr>
      <vt:lpstr>PowerPoint Presentation</vt:lpstr>
      <vt:lpstr>PS Tip: Copy Error Msg for debugging</vt:lpstr>
      <vt:lpstr>PowerShell Example sources:</vt:lpstr>
      <vt:lpstr>Bg. PowerShell syntax &amp; scripting</vt:lpstr>
      <vt:lpstr>Bonus Section PowerShell Easter Eggs</vt:lpstr>
      <vt:lpstr>PowerShell Easter Eggs</vt:lpstr>
      <vt:lpstr>PowerPoint Presentation</vt:lpstr>
      <vt:lpstr>PowerPoint Presentation</vt:lpstr>
      <vt:lpstr>Show: PS Egg: Rainbow Typing</vt:lpstr>
      <vt:lpstr>PowerPoint Presentation</vt:lpstr>
      <vt:lpstr>Show: PS Egg: Self-destruct in 3, 2, 1</vt:lpstr>
      <vt:lpstr>Bg. PS Egg: Self-destruct in 3, 2, 1</vt:lpstr>
      <vt:lpstr>Show: PS Egg: The Imperial March</vt:lpstr>
      <vt:lpstr>Bonus Section PowerShell GUIs</vt:lpstr>
      <vt:lpstr>PowerShell GUIs</vt:lpstr>
      <vt:lpstr>Bg. Windows Forms vs WPF</vt:lpstr>
      <vt:lpstr>PowerShell GUIs</vt:lpstr>
      <vt:lpstr>Show: Example 1: Simple PS WinForms Window</vt:lpstr>
      <vt:lpstr>Bg. Example 1: Code description</vt:lpstr>
      <vt:lpstr>Bg. PS Win. Forms 2: GUI code description</vt:lpstr>
      <vt:lpstr>PowerShell GUIs</vt:lpstr>
      <vt:lpstr>Show: Example 2: Simple PS WPF Window</vt:lpstr>
      <vt:lpstr>Bg. Example 2: WPF Code description</vt:lpstr>
      <vt:lpstr>WPF System info. Admin GUI</vt:lpstr>
      <vt:lpstr>Show: Example 3: Simple PS WPF Window</vt:lpstr>
      <vt:lpstr>Show: Example 4: GUI Number Guessing Game</vt:lpstr>
      <vt:lpstr>Bg. Game enhancements</vt:lpstr>
      <vt:lpstr>Register</vt:lpstr>
      <vt:lpstr>The End.</vt:lpstr>
      <vt:lpstr>Bg. Handout: PS Log file analysis script</vt:lpstr>
      <vt:lpstr>Try at home: Warp Terminal</vt:lpstr>
      <vt:lpstr>Archive slides…</vt:lpstr>
      <vt:lpstr>Show: Creating &amp; running PS script files</vt:lpstr>
      <vt:lpstr>Running the Script in VSC and PS</vt:lpstr>
      <vt:lpstr> Bg. Write-Host</vt:lpstr>
      <vt:lpstr>Bg. PowerShell Data Types</vt:lpstr>
      <vt:lpstr>Show: Input Box</vt:lpstr>
      <vt:lpstr>Bg. Get-Credential cmdlet</vt:lpstr>
      <vt:lpstr>Bg. Customise the input Box</vt:lpstr>
      <vt:lpstr>Bg. PromptForCredential method</vt:lpstr>
      <vt:lpstr>Windows AI Shell</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Computer Architecture &amp;  Operating Systems</dc:title>
  <dc:creator>James Williams</dc:creator>
  <cp:lastModifiedBy>James Williams</cp:lastModifiedBy>
  <cp:revision>176</cp:revision>
  <dcterms:created xsi:type="dcterms:W3CDTF">2021-01-22T17:10:31Z</dcterms:created>
  <dcterms:modified xsi:type="dcterms:W3CDTF">2026-04-20T10:09:21Z</dcterms:modified>
</cp:coreProperties>
</file>