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4"/>
  </p:sldMasterIdLst>
  <p:notesMasterIdLst>
    <p:notesMasterId r:id="rId27"/>
  </p:notesMasterIdLst>
  <p:sldIdLst>
    <p:sldId id="256" r:id="rId5"/>
    <p:sldId id="258" r:id="rId6"/>
    <p:sldId id="259" r:id="rId7"/>
    <p:sldId id="278" r:id="rId8"/>
    <p:sldId id="260" r:id="rId9"/>
    <p:sldId id="276" r:id="rId10"/>
    <p:sldId id="277" r:id="rId11"/>
    <p:sldId id="261" r:id="rId12"/>
    <p:sldId id="262" r:id="rId13"/>
    <p:sldId id="263" r:id="rId14"/>
    <p:sldId id="265" r:id="rId15"/>
    <p:sldId id="266" r:id="rId16"/>
    <p:sldId id="267" r:id="rId17"/>
    <p:sldId id="274" r:id="rId18"/>
    <p:sldId id="264" r:id="rId19"/>
    <p:sldId id="275" r:id="rId20"/>
    <p:sldId id="268" r:id="rId21"/>
    <p:sldId id="269" r:id="rId22"/>
    <p:sldId id="270" r:id="rId23"/>
    <p:sldId id="271" r:id="rId24"/>
    <p:sldId id="272" r:id="rId25"/>
    <p:sldId id="27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7BEE43-D1A7-449F-AC58-DA17277CBB49}" v="3" dt="2026-02-15T19:32:54.927"/>
    <p1510:client id="{81F234AA-F4E0-8DBC-E93B-AA8BE9E564FD}" v="57" dt="2026-02-15T10:51:03.8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horzBarState="minimized">
    <p:restoredLeft sz="0" autoAdjust="0"/>
    <p:restoredTop sz="0" autoAdjust="0"/>
  </p:normalViewPr>
  <p:slideViewPr>
    <p:cSldViewPr snapToGrid="0" snapToObjects="1">
      <p:cViewPr varScale="1">
        <p:scale>
          <a:sx n="27" d="100"/>
          <a:sy n="27" d="100"/>
        </p:scale>
        <p:origin x="3324" y="48"/>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6.xml.rels><?xml version="1.0" encoding="UTF-8" standalone="yes"?>
<Relationships xmlns="http://schemas.openxmlformats.org/package/2006/relationships"><Relationship Id="rId1" Type="http://schemas.openxmlformats.org/officeDocument/2006/relationships/hyperlink" Target="https://www.jaguarlandrovercareers.com/" TargetMode="External"/></Relationships>
</file>

<file path=ppt/diagrams/_rels/drawing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6.xml.rels><?xml version="1.0" encoding="UTF-8" standalone="yes"?>
<Relationships xmlns="http://schemas.openxmlformats.org/package/2006/relationships"><Relationship Id="rId1" Type="http://schemas.openxmlformats.org/officeDocument/2006/relationships/hyperlink" Target="https://www.jaguarlandrovercareers.com/"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F8EFD5-423F-4893-822A-713A0B7C2CC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9843EADF-FCBB-44F9-9443-3F10E1539259}">
      <dgm:prSet/>
      <dgm:spPr/>
      <dgm:t>
        <a:bodyPr/>
        <a:lstStyle/>
        <a:p>
          <a:pPr rtl="0"/>
          <a:r>
            <a:rPr lang="en-US" baseline="0"/>
            <a:t>Recruitment begins with identifying workforce needs aligned with production goals.</a:t>
          </a:r>
          <a:endParaRPr lang="en-US"/>
        </a:p>
      </dgm:t>
    </dgm:pt>
    <dgm:pt modelId="{1863A3D9-2920-4189-B737-EAFFEFB2B614}" type="parTrans" cxnId="{5A98D509-50DC-4514-865F-3B039D7B9FD8}">
      <dgm:prSet/>
      <dgm:spPr/>
      <dgm:t>
        <a:bodyPr/>
        <a:lstStyle/>
        <a:p>
          <a:endParaRPr lang="en-US"/>
        </a:p>
      </dgm:t>
    </dgm:pt>
    <dgm:pt modelId="{30E8C7B5-3EBF-45D5-903C-C91D8A8B947C}" type="sibTrans" cxnId="{5A98D509-50DC-4514-865F-3B039D7B9FD8}">
      <dgm:prSet/>
      <dgm:spPr/>
      <dgm:t>
        <a:bodyPr/>
        <a:lstStyle/>
        <a:p>
          <a:endParaRPr lang="en-US"/>
        </a:p>
      </dgm:t>
    </dgm:pt>
    <dgm:pt modelId="{1C70E907-CEE2-491C-9532-5BC03DD666C3}">
      <dgm:prSet/>
      <dgm:spPr/>
      <dgm:t>
        <a:bodyPr/>
        <a:lstStyle/>
        <a:p>
          <a:pPr rtl="0"/>
          <a:r>
            <a:rPr lang="en-US" baseline="0"/>
            <a:t>HR ensures roles are clearly defined to attract suitable candidates.</a:t>
          </a:r>
          <a:endParaRPr lang="en-US"/>
        </a:p>
      </dgm:t>
    </dgm:pt>
    <dgm:pt modelId="{64F9F3A9-82FE-4618-8462-D56B7E56B6A5}" type="parTrans" cxnId="{92EF3242-D2FE-4548-9A9C-A9A10D9C2103}">
      <dgm:prSet/>
      <dgm:spPr/>
      <dgm:t>
        <a:bodyPr/>
        <a:lstStyle/>
        <a:p>
          <a:endParaRPr lang="en-US"/>
        </a:p>
      </dgm:t>
    </dgm:pt>
    <dgm:pt modelId="{C266443B-663F-46AA-A7F0-12086F46C37B}" type="sibTrans" cxnId="{92EF3242-D2FE-4548-9A9C-A9A10D9C2103}">
      <dgm:prSet/>
      <dgm:spPr/>
      <dgm:t>
        <a:bodyPr/>
        <a:lstStyle/>
        <a:p>
          <a:endParaRPr lang="en-US"/>
        </a:p>
      </dgm:t>
    </dgm:pt>
    <dgm:pt modelId="{6395827A-322D-4CA1-8028-2F043620ADA3}">
      <dgm:prSet/>
      <dgm:spPr/>
      <dgm:t>
        <a:bodyPr/>
        <a:lstStyle/>
        <a:p>
          <a:pPr rtl="0"/>
          <a:r>
            <a:rPr lang="en-US" baseline="0"/>
            <a:t>A structured recruitment process improves fairness and selection accuracy.</a:t>
          </a:r>
          <a:endParaRPr lang="en-US"/>
        </a:p>
      </dgm:t>
    </dgm:pt>
    <dgm:pt modelId="{FC6D8F4D-353D-48E0-A8F8-4D9FFC14A94D}" type="parTrans" cxnId="{53D3F153-A548-4896-A4D8-FDE399ED1148}">
      <dgm:prSet/>
      <dgm:spPr/>
      <dgm:t>
        <a:bodyPr/>
        <a:lstStyle/>
        <a:p>
          <a:endParaRPr lang="en-US"/>
        </a:p>
      </dgm:t>
    </dgm:pt>
    <dgm:pt modelId="{81445C34-239A-4B5F-B4E0-ABC8FC222851}" type="sibTrans" cxnId="{53D3F153-A548-4896-A4D8-FDE399ED1148}">
      <dgm:prSet/>
      <dgm:spPr/>
      <dgm:t>
        <a:bodyPr/>
        <a:lstStyle/>
        <a:p>
          <a:endParaRPr lang="en-US"/>
        </a:p>
      </dgm:t>
    </dgm:pt>
    <dgm:pt modelId="{073076B0-3B27-469B-B3F8-6E6CCD41741E}">
      <dgm:prSet/>
      <dgm:spPr/>
      <dgm:t>
        <a:bodyPr/>
        <a:lstStyle/>
        <a:p>
          <a:pPr rtl="0"/>
          <a:r>
            <a:rPr lang="en-US" baseline="0"/>
            <a:t>Effective recruitment reduces employee turnover and training costs.</a:t>
          </a:r>
          <a:endParaRPr lang="en-US"/>
        </a:p>
      </dgm:t>
    </dgm:pt>
    <dgm:pt modelId="{4EBC8296-5E98-40D6-833E-F7D560DE15C9}" type="parTrans" cxnId="{EA5ECFB0-473F-44BD-929F-CB16A58B21A8}">
      <dgm:prSet/>
      <dgm:spPr/>
      <dgm:t>
        <a:bodyPr/>
        <a:lstStyle/>
        <a:p>
          <a:endParaRPr lang="en-US"/>
        </a:p>
      </dgm:t>
    </dgm:pt>
    <dgm:pt modelId="{316B4952-94A7-416E-A341-25BCB0384108}" type="sibTrans" cxnId="{EA5ECFB0-473F-44BD-929F-CB16A58B21A8}">
      <dgm:prSet/>
      <dgm:spPr/>
      <dgm:t>
        <a:bodyPr/>
        <a:lstStyle/>
        <a:p>
          <a:endParaRPr lang="en-US"/>
        </a:p>
      </dgm:t>
    </dgm:pt>
    <dgm:pt modelId="{FD30AA53-15AF-4A77-9EF9-7F6FA08A9959}">
      <dgm:prSet/>
      <dgm:spPr/>
      <dgm:t>
        <a:bodyPr/>
        <a:lstStyle/>
        <a:p>
          <a:pPr rtl="0"/>
          <a:r>
            <a:rPr lang="en-US" i="1" baseline="0"/>
            <a:t>(CIPD, 2022; Torrington et al., 2020)</a:t>
          </a:r>
          <a:endParaRPr lang="en-US"/>
        </a:p>
      </dgm:t>
    </dgm:pt>
    <dgm:pt modelId="{F0638FDD-85B1-41D6-BA12-595C32750675}" type="parTrans" cxnId="{55CAF895-D319-4E90-96E4-7BEDDEA2CF70}">
      <dgm:prSet/>
      <dgm:spPr/>
      <dgm:t>
        <a:bodyPr/>
        <a:lstStyle/>
        <a:p>
          <a:endParaRPr lang="en-US"/>
        </a:p>
      </dgm:t>
    </dgm:pt>
    <dgm:pt modelId="{69E04986-E9C6-4124-9EDD-C919524DEEBE}" type="sibTrans" cxnId="{55CAF895-D319-4E90-96E4-7BEDDEA2CF70}">
      <dgm:prSet/>
      <dgm:spPr/>
      <dgm:t>
        <a:bodyPr/>
        <a:lstStyle/>
        <a:p>
          <a:endParaRPr lang="en-US"/>
        </a:p>
      </dgm:t>
    </dgm:pt>
    <dgm:pt modelId="{589D0021-FB0C-4BD6-81B6-8240F7B0AB9E}" type="pres">
      <dgm:prSet presAssocID="{76F8EFD5-423F-4893-822A-713A0B7C2CCE}" presName="diagram" presStyleCnt="0">
        <dgm:presLayoutVars>
          <dgm:dir/>
          <dgm:resizeHandles val="exact"/>
        </dgm:presLayoutVars>
      </dgm:prSet>
      <dgm:spPr/>
    </dgm:pt>
    <dgm:pt modelId="{D0B444A4-211D-4A9C-965D-9C9C47008D3C}" type="pres">
      <dgm:prSet presAssocID="{9843EADF-FCBB-44F9-9443-3F10E1539259}" presName="node" presStyleLbl="node1" presStyleIdx="0" presStyleCnt="5">
        <dgm:presLayoutVars>
          <dgm:bulletEnabled val="1"/>
        </dgm:presLayoutVars>
      </dgm:prSet>
      <dgm:spPr/>
    </dgm:pt>
    <dgm:pt modelId="{0BAF869C-9029-4308-93F6-6F5FDA577370}" type="pres">
      <dgm:prSet presAssocID="{30E8C7B5-3EBF-45D5-903C-C91D8A8B947C}" presName="sibTrans" presStyleCnt="0"/>
      <dgm:spPr/>
    </dgm:pt>
    <dgm:pt modelId="{7DEAEFB7-A33E-40CD-90F0-14D4AEEDBAB2}" type="pres">
      <dgm:prSet presAssocID="{1C70E907-CEE2-491C-9532-5BC03DD666C3}" presName="node" presStyleLbl="node1" presStyleIdx="1" presStyleCnt="5">
        <dgm:presLayoutVars>
          <dgm:bulletEnabled val="1"/>
        </dgm:presLayoutVars>
      </dgm:prSet>
      <dgm:spPr/>
    </dgm:pt>
    <dgm:pt modelId="{5EC4DBFD-67D1-47C6-AF11-E203CE0A9F43}" type="pres">
      <dgm:prSet presAssocID="{C266443B-663F-46AA-A7F0-12086F46C37B}" presName="sibTrans" presStyleCnt="0"/>
      <dgm:spPr/>
    </dgm:pt>
    <dgm:pt modelId="{33A0A238-9AD4-4DE8-BF1C-9609F06A4C2B}" type="pres">
      <dgm:prSet presAssocID="{6395827A-322D-4CA1-8028-2F043620ADA3}" presName="node" presStyleLbl="node1" presStyleIdx="2" presStyleCnt="5">
        <dgm:presLayoutVars>
          <dgm:bulletEnabled val="1"/>
        </dgm:presLayoutVars>
      </dgm:prSet>
      <dgm:spPr/>
    </dgm:pt>
    <dgm:pt modelId="{E27AED7E-8F6B-4EE3-B946-3AD2E60CD94B}" type="pres">
      <dgm:prSet presAssocID="{81445C34-239A-4B5F-B4E0-ABC8FC222851}" presName="sibTrans" presStyleCnt="0"/>
      <dgm:spPr/>
    </dgm:pt>
    <dgm:pt modelId="{275F57F3-FB47-4B17-9F35-FC7F711661D5}" type="pres">
      <dgm:prSet presAssocID="{073076B0-3B27-469B-B3F8-6E6CCD41741E}" presName="node" presStyleLbl="node1" presStyleIdx="3" presStyleCnt="5">
        <dgm:presLayoutVars>
          <dgm:bulletEnabled val="1"/>
        </dgm:presLayoutVars>
      </dgm:prSet>
      <dgm:spPr/>
    </dgm:pt>
    <dgm:pt modelId="{CD8A1718-F6E8-43D0-8277-DED6610B06FE}" type="pres">
      <dgm:prSet presAssocID="{316B4952-94A7-416E-A341-25BCB0384108}" presName="sibTrans" presStyleCnt="0"/>
      <dgm:spPr/>
    </dgm:pt>
    <dgm:pt modelId="{B52B0123-AE84-440F-B785-0CBD497A647C}" type="pres">
      <dgm:prSet presAssocID="{FD30AA53-15AF-4A77-9EF9-7F6FA08A9959}" presName="node" presStyleLbl="node1" presStyleIdx="4" presStyleCnt="5">
        <dgm:presLayoutVars>
          <dgm:bulletEnabled val="1"/>
        </dgm:presLayoutVars>
      </dgm:prSet>
      <dgm:spPr/>
    </dgm:pt>
  </dgm:ptLst>
  <dgm:cxnLst>
    <dgm:cxn modelId="{5A98D509-50DC-4514-865F-3B039D7B9FD8}" srcId="{76F8EFD5-423F-4893-822A-713A0B7C2CCE}" destId="{9843EADF-FCBB-44F9-9443-3F10E1539259}" srcOrd="0" destOrd="0" parTransId="{1863A3D9-2920-4189-B737-EAFFEFB2B614}" sibTransId="{30E8C7B5-3EBF-45D5-903C-C91D8A8B947C}"/>
    <dgm:cxn modelId="{92EF3242-D2FE-4548-9A9C-A9A10D9C2103}" srcId="{76F8EFD5-423F-4893-822A-713A0B7C2CCE}" destId="{1C70E907-CEE2-491C-9532-5BC03DD666C3}" srcOrd="1" destOrd="0" parTransId="{64F9F3A9-82FE-4618-8462-D56B7E56B6A5}" sibTransId="{C266443B-663F-46AA-A7F0-12086F46C37B}"/>
    <dgm:cxn modelId="{33DE7967-6A86-4AC5-B0D3-DCFF33B9816B}" type="presOf" srcId="{76F8EFD5-423F-4893-822A-713A0B7C2CCE}" destId="{589D0021-FB0C-4BD6-81B6-8240F7B0AB9E}" srcOrd="0" destOrd="0" presId="urn:microsoft.com/office/officeart/2005/8/layout/default"/>
    <dgm:cxn modelId="{594F4E68-EE98-482F-8160-EDADF512F2B6}" type="presOf" srcId="{FD30AA53-15AF-4A77-9EF9-7F6FA08A9959}" destId="{B52B0123-AE84-440F-B785-0CBD497A647C}" srcOrd="0" destOrd="0" presId="urn:microsoft.com/office/officeart/2005/8/layout/default"/>
    <dgm:cxn modelId="{53D3F153-A548-4896-A4D8-FDE399ED1148}" srcId="{76F8EFD5-423F-4893-822A-713A0B7C2CCE}" destId="{6395827A-322D-4CA1-8028-2F043620ADA3}" srcOrd="2" destOrd="0" parTransId="{FC6D8F4D-353D-48E0-A8F8-4D9FFC14A94D}" sibTransId="{81445C34-239A-4B5F-B4E0-ABC8FC222851}"/>
    <dgm:cxn modelId="{55CAF895-D319-4E90-96E4-7BEDDEA2CF70}" srcId="{76F8EFD5-423F-4893-822A-713A0B7C2CCE}" destId="{FD30AA53-15AF-4A77-9EF9-7F6FA08A9959}" srcOrd="4" destOrd="0" parTransId="{F0638FDD-85B1-41D6-BA12-595C32750675}" sibTransId="{69E04986-E9C6-4124-9EDD-C919524DEEBE}"/>
    <dgm:cxn modelId="{C0337FAF-0D25-4433-88E3-B76DEC98D494}" type="presOf" srcId="{6395827A-322D-4CA1-8028-2F043620ADA3}" destId="{33A0A238-9AD4-4DE8-BF1C-9609F06A4C2B}" srcOrd="0" destOrd="0" presId="urn:microsoft.com/office/officeart/2005/8/layout/default"/>
    <dgm:cxn modelId="{EA5ECFB0-473F-44BD-929F-CB16A58B21A8}" srcId="{76F8EFD5-423F-4893-822A-713A0B7C2CCE}" destId="{073076B0-3B27-469B-B3F8-6E6CCD41741E}" srcOrd="3" destOrd="0" parTransId="{4EBC8296-5E98-40D6-833E-F7D560DE15C9}" sibTransId="{316B4952-94A7-416E-A341-25BCB0384108}"/>
    <dgm:cxn modelId="{D6B48AE9-770D-4EC7-961F-C808397A4945}" type="presOf" srcId="{9843EADF-FCBB-44F9-9443-3F10E1539259}" destId="{D0B444A4-211D-4A9C-965D-9C9C47008D3C}" srcOrd="0" destOrd="0" presId="urn:microsoft.com/office/officeart/2005/8/layout/default"/>
    <dgm:cxn modelId="{66BE0FEE-6A73-439F-9C04-4C4DDBEAFF8F}" type="presOf" srcId="{1C70E907-CEE2-491C-9532-5BC03DD666C3}" destId="{7DEAEFB7-A33E-40CD-90F0-14D4AEEDBAB2}" srcOrd="0" destOrd="0" presId="urn:microsoft.com/office/officeart/2005/8/layout/default"/>
    <dgm:cxn modelId="{5CF9BFFE-8979-49D6-AD58-FE6387D652C2}" type="presOf" srcId="{073076B0-3B27-469B-B3F8-6E6CCD41741E}" destId="{275F57F3-FB47-4B17-9F35-FC7F711661D5}" srcOrd="0" destOrd="0" presId="urn:microsoft.com/office/officeart/2005/8/layout/default"/>
    <dgm:cxn modelId="{78CA214F-E794-45D8-8238-8DA28589F311}" type="presParOf" srcId="{589D0021-FB0C-4BD6-81B6-8240F7B0AB9E}" destId="{D0B444A4-211D-4A9C-965D-9C9C47008D3C}" srcOrd="0" destOrd="0" presId="urn:microsoft.com/office/officeart/2005/8/layout/default"/>
    <dgm:cxn modelId="{8ECF7808-6583-4CE0-A217-5B529913C2B0}" type="presParOf" srcId="{589D0021-FB0C-4BD6-81B6-8240F7B0AB9E}" destId="{0BAF869C-9029-4308-93F6-6F5FDA577370}" srcOrd="1" destOrd="0" presId="urn:microsoft.com/office/officeart/2005/8/layout/default"/>
    <dgm:cxn modelId="{B366BCC3-218A-443F-9DE2-D0821C170E2B}" type="presParOf" srcId="{589D0021-FB0C-4BD6-81B6-8240F7B0AB9E}" destId="{7DEAEFB7-A33E-40CD-90F0-14D4AEEDBAB2}" srcOrd="2" destOrd="0" presId="urn:microsoft.com/office/officeart/2005/8/layout/default"/>
    <dgm:cxn modelId="{CBE14065-D6F4-4842-B5CC-9A4594B87742}" type="presParOf" srcId="{589D0021-FB0C-4BD6-81B6-8240F7B0AB9E}" destId="{5EC4DBFD-67D1-47C6-AF11-E203CE0A9F43}" srcOrd="3" destOrd="0" presId="urn:microsoft.com/office/officeart/2005/8/layout/default"/>
    <dgm:cxn modelId="{E2F8C764-E2D1-430A-AEF9-10436C3D2C37}" type="presParOf" srcId="{589D0021-FB0C-4BD6-81B6-8240F7B0AB9E}" destId="{33A0A238-9AD4-4DE8-BF1C-9609F06A4C2B}" srcOrd="4" destOrd="0" presId="urn:microsoft.com/office/officeart/2005/8/layout/default"/>
    <dgm:cxn modelId="{BC260F85-F079-42FA-A268-C0E2298E7CC8}" type="presParOf" srcId="{589D0021-FB0C-4BD6-81B6-8240F7B0AB9E}" destId="{E27AED7E-8F6B-4EE3-B946-3AD2E60CD94B}" srcOrd="5" destOrd="0" presId="urn:microsoft.com/office/officeart/2005/8/layout/default"/>
    <dgm:cxn modelId="{9F6BF7AE-AE82-4FE2-A090-5890FDC8E59D}" type="presParOf" srcId="{589D0021-FB0C-4BD6-81B6-8240F7B0AB9E}" destId="{275F57F3-FB47-4B17-9F35-FC7F711661D5}" srcOrd="6" destOrd="0" presId="urn:microsoft.com/office/officeart/2005/8/layout/default"/>
    <dgm:cxn modelId="{40B8D8CD-1AE4-4D70-94FA-23ADCB3E0ACF}" type="presParOf" srcId="{589D0021-FB0C-4BD6-81B6-8240F7B0AB9E}" destId="{CD8A1718-F6E8-43D0-8277-DED6610B06FE}" srcOrd="7" destOrd="0" presId="urn:microsoft.com/office/officeart/2005/8/layout/default"/>
    <dgm:cxn modelId="{870F3EBA-7487-4D92-9DA7-9BCC4B520C1A}" type="presParOf" srcId="{589D0021-FB0C-4BD6-81B6-8240F7B0AB9E}" destId="{B52B0123-AE84-440F-B785-0CBD497A647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DBB1C3-6547-4528-A856-E3DD1077B7C0}" type="doc">
      <dgm:prSet loTypeId="urn:microsoft.com/office/officeart/2005/8/layout/vList3" loCatId="list" qsTypeId="urn:microsoft.com/office/officeart/2005/8/quickstyle/simple1" qsCatId="simple" csTypeId="urn:microsoft.com/office/officeart/2005/8/colors/accent1_2" csCatId="accent1"/>
      <dgm:spPr/>
      <dgm:t>
        <a:bodyPr/>
        <a:lstStyle/>
        <a:p>
          <a:endParaRPr lang="en-US"/>
        </a:p>
      </dgm:t>
    </dgm:pt>
    <dgm:pt modelId="{9A0D7B36-D5D1-44CB-BF54-C66AFEB8CC38}">
      <dgm:prSet/>
      <dgm:spPr/>
      <dgm:t>
        <a:bodyPr/>
        <a:lstStyle/>
        <a:p>
          <a:pPr rtl="0"/>
          <a:r>
            <a:rPr lang="en-US" baseline="0" dirty="0"/>
            <a:t>Job analysis identifies key duties, responsibilities, and required competencies.</a:t>
          </a:r>
          <a:endParaRPr lang="en-US" dirty="0"/>
        </a:p>
      </dgm:t>
    </dgm:pt>
    <dgm:pt modelId="{843EFF4F-DB8C-40AB-8BFD-D9592062752A}" type="parTrans" cxnId="{AE9ACA81-E38B-41C5-8F20-43E5A07C786A}">
      <dgm:prSet/>
      <dgm:spPr/>
      <dgm:t>
        <a:bodyPr/>
        <a:lstStyle/>
        <a:p>
          <a:endParaRPr lang="en-US"/>
        </a:p>
      </dgm:t>
    </dgm:pt>
    <dgm:pt modelId="{8DC3537A-075F-421D-A8BC-3BDC8EE107EB}" type="sibTrans" cxnId="{AE9ACA81-E38B-41C5-8F20-43E5A07C786A}">
      <dgm:prSet/>
      <dgm:spPr/>
      <dgm:t>
        <a:bodyPr/>
        <a:lstStyle/>
        <a:p>
          <a:endParaRPr lang="en-US"/>
        </a:p>
      </dgm:t>
    </dgm:pt>
    <dgm:pt modelId="{AA74261C-165A-4BE1-82CA-038149B93984}">
      <dgm:prSet/>
      <dgm:spPr/>
      <dgm:t>
        <a:bodyPr/>
        <a:lstStyle/>
        <a:p>
          <a:pPr rtl="0"/>
          <a:r>
            <a:rPr lang="en-US" baseline="0"/>
            <a:t>Helps HR design accurate job descriptions and person specifications.</a:t>
          </a:r>
          <a:endParaRPr lang="en-US"/>
        </a:p>
      </dgm:t>
    </dgm:pt>
    <dgm:pt modelId="{88C5E75F-D223-440F-9864-D9EEA17A2A0B}" type="parTrans" cxnId="{D9EA94E4-0F10-4446-9588-F429F14E3421}">
      <dgm:prSet/>
      <dgm:spPr/>
      <dgm:t>
        <a:bodyPr/>
        <a:lstStyle/>
        <a:p>
          <a:endParaRPr lang="en-US"/>
        </a:p>
      </dgm:t>
    </dgm:pt>
    <dgm:pt modelId="{8A23796C-5923-408E-B929-6F4E8BB7FCE6}" type="sibTrans" cxnId="{D9EA94E4-0F10-4446-9588-F429F14E3421}">
      <dgm:prSet/>
      <dgm:spPr/>
      <dgm:t>
        <a:bodyPr/>
        <a:lstStyle/>
        <a:p>
          <a:endParaRPr lang="en-US"/>
        </a:p>
      </dgm:t>
    </dgm:pt>
    <dgm:pt modelId="{C90092DF-720F-4882-A4B6-EEFBFEE55CF9}">
      <dgm:prSet/>
      <dgm:spPr/>
      <dgm:t>
        <a:bodyPr/>
        <a:lstStyle/>
        <a:p>
          <a:pPr rtl="0"/>
          <a:r>
            <a:rPr lang="en-US" baseline="0"/>
            <a:t>Ensures alignment between role requirements and organizational objectives.</a:t>
          </a:r>
          <a:endParaRPr lang="en-US"/>
        </a:p>
      </dgm:t>
    </dgm:pt>
    <dgm:pt modelId="{E2755BDD-FEAA-4424-AD2B-DF84DFDA5AFD}" type="parTrans" cxnId="{4271FC85-947E-46C6-8FEC-B0388298B1A3}">
      <dgm:prSet/>
      <dgm:spPr/>
      <dgm:t>
        <a:bodyPr/>
        <a:lstStyle/>
        <a:p>
          <a:endParaRPr lang="en-US"/>
        </a:p>
      </dgm:t>
    </dgm:pt>
    <dgm:pt modelId="{EF16B446-DA3F-43C9-A544-05AF5B308370}" type="sibTrans" cxnId="{4271FC85-947E-46C6-8FEC-B0388298B1A3}">
      <dgm:prSet/>
      <dgm:spPr/>
      <dgm:t>
        <a:bodyPr/>
        <a:lstStyle/>
        <a:p>
          <a:endParaRPr lang="en-US"/>
        </a:p>
      </dgm:t>
    </dgm:pt>
    <dgm:pt modelId="{497069A2-1A14-4DBC-B946-A2BC6D53962D}">
      <dgm:prSet/>
      <dgm:spPr/>
      <dgm:t>
        <a:bodyPr/>
        <a:lstStyle/>
        <a:p>
          <a:pPr rtl="0"/>
          <a:r>
            <a:rPr lang="en-US" baseline="0"/>
            <a:t>Supports objective and legally compliant recruitment decisions.</a:t>
          </a:r>
          <a:endParaRPr lang="en-US"/>
        </a:p>
      </dgm:t>
    </dgm:pt>
    <dgm:pt modelId="{24E7B1AD-9589-4925-B3CD-E37C9648D467}" type="parTrans" cxnId="{144C1161-678E-4F9D-9E26-6BCFBD8538D4}">
      <dgm:prSet/>
      <dgm:spPr/>
      <dgm:t>
        <a:bodyPr/>
        <a:lstStyle/>
        <a:p>
          <a:endParaRPr lang="en-US"/>
        </a:p>
      </dgm:t>
    </dgm:pt>
    <dgm:pt modelId="{0A8F7393-DFCB-47D9-BA2C-0D577FEA1FA9}" type="sibTrans" cxnId="{144C1161-678E-4F9D-9E26-6BCFBD8538D4}">
      <dgm:prSet/>
      <dgm:spPr/>
      <dgm:t>
        <a:bodyPr/>
        <a:lstStyle/>
        <a:p>
          <a:endParaRPr lang="en-US"/>
        </a:p>
      </dgm:t>
    </dgm:pt>
    <dgm:pt modelId="{E476CE3B-798D-4DC8-ACC3-F82FE44A7D46}">
      <dgm:prSet/>
      <dgm:spPr/>
      <dgm:t>
        <a:bodyPr/>
        <a:lstStyle/>
        <a:p>
          <a:pPr rtl="0"/>
          <a:r>
            <a:rPr lang="en-US" i="1" baseline="0"/>
            <a:t>(Armstrong, 2020; Bratton &amp; Gold, 2021)</a:t>
          </a:r>
          <a:endParaRPr lang="en-US"/>
        </a:p>
      </dgm:t>
    </dgm:pt>
    <dgm:pt modelId="{2E885F4F-FB4F-4005-BA7F-39E97463256E}" type="parTrans" cxnId="{49DBBB94-281A-4398-9D76-B202E9F7E996}">
      <dgm:prSet/>
      <dgm:spPr/>
      <dgm:t>
        <a:bodyPr/>
        <a:lstStyle/>
        <a:p>
          <a:endParaRPr lang="en-US"/>
        </a:p>
      </dgm:t>
    </dgm:pt>
    <dgm:pt modelId="{F6E121E6-3571-403D-96B7-F591716873A6}" type="sibTrans" cxnId="{49DBBB94-281A-4398-9D76-B202E9F7E996}">
      <dgm:prSet/>
      <dgm:spPr/>
      <dgm:t>
        <a:bodyPr/>
        <a:lstStyle/>
        <a:p>
          <a:endParaRPr lang="en-US"/>
        </a:p>
      </dgm:t>
    </dgm:pt>
    <dgm:pt modelId="{53A7C0D0-7458-43E7-83EA-E24810824A56}" type="pres">
      <dgm:prSet presAssocID="{11DBB1C3-6547-4528-A856-E3DD1077B7C0}" presName="linearFlow" presStyleCnt="0">
        <dgm:presLayoutVars>
          <dgm:dir/>
          <dgm:resizeHandles val="exact"/>
        </dgm:presLayoutVars>
      </dgm:prSet>
      <dgm:spPr/>
    </dgm:pt>
    <dgm:pt modelId="{94928386-3153-4809-B2C5-416132C0029B}" type="pres">
      <dgm:prSet presAssocID="{9A0D7B36-D5D1-44CB-BF54-C66AFEB8CC38}" presName="composite" presStyleCnt="0"/>
      <dgm:spPr/>
    </dgm:pt>
    <dgm:pt modelId="{7B68BA1D-75E2-4B67-96CB-E184BB10188B}" type="pres">
      <dgm:prSet presAssocID="{9A0D7B36-D5D1-44CB-BF54-C66AFEB8CC38}" presName="imgShp" presStyleLbl="fgImgPlace1" presStyleIdx="0" presStyleCnt="5"/>
      <dgm:spPr/>
    </dgm:pt>
    <dgm:pt modelId="{03796A91-0720-4198-B9A1-92774D9DD7CD}" type="pres">
      <dgm:prSet presAssocID="{9A0D7B36-D5D1-44CB-BF54-C66AFEB8CC38}" presName="txShp" presStyleLbl="node1" presStyleIdx="0" presStyleCnt="5">
        <dgm:presLayoutVars>
          <dgm:bulletEnabled val="1"/>
        </dgm:presLayoutVars>
      </dgm:prSet>
      <dgm:spPr/>
    </dgm:pt>
    <dgm:pt modelId="{DC8BB4DB-519F-4371-BC3B-A1523E663B86}" type="pres">
      <dgm:prSet presAssocID="{8DC3537A-075F-421D-A8BC-3BDC8EE107EB}" presName="spacing" presStyleCnt="0"/>
      <dgm:spPr/>
    </dgm:pt>
    <dgm:pt modelId="{E0312186-D0B2-46A8-B03A-DDE52F1A3894}" type="pres">
      <dgm:prSet presAssocID="{AA74261C-165A-4BE1-82CA-038149B93984}" presName="composite" presStyleCnt="0"/>
      <dgm:spPr/>
    </dgm:pt>
    <dgm:pt modelId="{921CEF72-E54D-4763-9711-94BA7AA5C518}" type="pres">
      <dgm:prSet presAssocID="{AA74261C-165A-4BE1-82CA-038149B93984}" presName="imgShp" presStyleLbl="fgImgPlace1" presStyleIdx="1" presStyleCnt="5"/>
      <dgm:spPr/>
    </dgm:pt>
    <dgm:pt modelId="{924055AE-DD48-4DCC-967D-AD4DCACD8CC2}" type="pres">
      <dgm:prSet presAssocID="{AA74261C-165A-4BE1-82CA-038149B93984}" presName="txShp" presStyleLbl="node1" presStyleIdx="1" presStyleCnt="5">
        <dgm:presLayoutVars>
          <dgm:bulletEnabled val="1"/>
        </dgm:presLayoutVars>
      </dgm:prSet>
      <dgm:spPr/>
    </dgm:pt>
    <dgm:pt modelId="{8124E497-D607-46AB-9125-248DD4B7AC0C}" type="pres">
      <dgm:prSet presAssocID="{8A23796C-5923-408E-B929-6F4E8BB7FCE6}" presName="spacing" presStyleCnt="0"/>
      <dgm:spPr/>
    </dgm:pt>
    <dgm:pt modelId="{A760CFEC-DC3D-4B2A-9978-48B6E01E9962}" type="pres">
      <dgm:prSet presAssocID="{C90092DF-720F-4882-A4B6-EEFBFEE55CF9}" presName="composite" presStyleCnt="0"/>
      <dgm:spPr/>
    </dgm:pt>
    <dgm:pt modelId="{E04E461C-DB8C-4987-93D0-23F7CA8AA5B0}" type="pres">
      <dgm:prSet presAssocID="{C90092DF-720F-4882-A4B6-EEFBFEE55CF9}" presName="imgShp" presStyleLbl="fgImgPlace1" presStyleIdx="2" presStyleCnt="5"/>
      <dgm:spPr/>
    </dgm:pt>
    <dgm:pt modelId="{FF6FB898-7704-4177-BD82-D9B20BAB51E3}" type="pres">
      <dgm:prSet presAssocID="{C90092DF-720F-4882-A4B6-EEFBFEE55CF9}" presName="txShp" presStyleLbl="node1" presStyleIdx="2" presStyleCnt="5">
        <dgm:presLayoutVars>
          <dgm:bulletEnabled val="1"/>
        </dgm:presLayoutVars>
      </dgm:prSet>
      <dgm:spPr/>
    </dgm:pt>
    <dgm:pt modelId="{6DE43472-2E39-443B-BFC8-B6FA1B81C998}" type="pres">
      <dgm:prSet presAssocID="{EF16B446-DA3F-43C9-A544-05AF5B308370}" presName="spacing" presStyleCnt="0"/>
      <dgm:spPr/>
    </dgm:pt>
    <dgm:pt modelId="{637F9278-C35D-4538-8B14-56D177F72F7E}" type="pres">
      <dgm:prSet presAssocID="{497069A2-1A14-4DBC-B946-A2BC6D53962D}" presName="composite" presStyleCnt="0"/>
      <dgm:spPr/>
    </dgm:pt>
    <dgm:pt modelId="{15E5902F-A984-40AF-9989-11E9FDF5FAB7}" type="pres">
      <dgm:prSet presAssocID="{497069A2-1A14-4DBC-B946-A2BC6D53962D}" presName="imgShp" presStyleLbl="fgImgPlace1" presStyleIdx="3" presStyleCnt="5"/>
      <dgm:spPr/>
    </dgm:pt>
    <dgm:pt modelId="{9115F427-1ACC-4D05-BE28-61C6B8111D24}" type="pres">
      <dgm:prSet presAssocID="{497069A2-1A14-4DBC-B946-A2BC6D53962D}" presName="txShp" presStyleLbl="node1" presStyleIdx="3" presStyleCnt="5">
        <dgm:presLayoutVars>
          <dgm:bulletEnabled val="1"/>
        </dgm:presLayoutVars>
      </dgm:prSet>
      <dgm:spPr/>
    </dgm:pt>
    <dgm:pt modelId="{ECDF893E-1F52-478D-90C6-F63B64E8B06D}" type="pres">
      <dgm:prSet presAssocID="{0A8F7393-DFCB-47D9-BA2C-0D577FEA1FA9}" presName="spacing" presStyleCnt="0"/>
      <dgm:spPr/>
    </dgm:pt>
    <dgm:pt modelId="{3896D911-670B-49E4-AEE2-3DB820C1C2AA}" type="pres">
      <dgm:prSet presAssocID="{E476CE3B-798D-4DC8-ACC3-F82FE44A7D46}" presName="composite" presStyleCnt="0"/>
      <dgm:spPr/>
    </dgm:pt>
    <dgm:pt modelId="{B53725C8-BCFC-4A00-A85E-D55A54EF37A2}" type="pres">
      <dgm:prSet presAssocID="{E476CE3B-798D-4DC8-ACC3-F82FE44A7D46}" presName="imgShp" presStyleLbl="fgImgPlace1" presStyleIdx="4" presStyleCnt="5"/>
      <dgm:spPr/>
    </dgm:pt>
    <dgm:pt modelId="{5B4452B6-C13F-40E9-87D2-7F39ABEEEB61}" type="pres">
      <dgm:prSet presAssocID="{E476CE3B-798D-4DC8-ACC3-F82FE44A7D46}" presName="txShp" presStyleLbl="node1" presStyleIdx="4" presStyleCnt="5">
        <dgm:presLayoutVars>
          <dgm:bulletEnabled val="1"/>
        </dgm:presLayoutVars>
      </dgm:prSet>
      <dgm:spPr/>
    </dgm:pt>
  </dgm:ptLst>
  <dgm:cxnLst>
    <dgm:cxn modelId="{7169C73F-797B-49FF-A091-FB8A16A360FF}" type="presOf" srcId="{AA74261C-165A-4BE1-82CA-038149B93984}" destId="{924055AE-DD48-4DCC-967D-AD4DCACD8CC2}" srcOrd="0" destOrd="0" presId="urn:microsoft.com/office/officeart/2005/8/layout/vList3"/>
    <dgm:cxn modelId="{144C1161-678E-4F9D-9E26-6BCFBD8538D4}" srcId="{11DBB1C3-6547-4528-A856-E3DD1077B7C0}" destId="{497069A2-1A14-4DBC-B946-A2BC6D53962D}" srcOrd="3" destOrd="0" parTransId="{24E7B1AD-9589-4925-B3CD-E37C9648D467}" sibTransId="{0A8F7393-DFCB-47D9-BA2C-0D577FEA1FA9}"/>
    <dgm:cxn modelId="{9CDE4642-80FD-4BE2-99FD-D539A52BB88C}" type="presOf" srcId="{9A0D7B36-D5D1-44CB-BF54-C66AFEB8CC38}" destId="{03796A91-0720-4198-B9A1-92774D9DD7CD}" srcOrd="0" destOrd="0" presId="urn:microsoft.com/office/officeart/2005/8/layout/vList3"/>
    <dgm:cxn modelId="{2B85E765-A971-41CC-AA5C-0C9F0E622E97}" type="presOf" srcId="{E476CE3B-798D-4DC8-ACC3-F82FE44A7D46}" destId="{5B4452B6-C13F-40E9-87D2-7F39ABEEEB61}" srcOrd="0" destOrd="0" presId="urn:microsoft.com/office/officeart/2005/8/layout/vList3"/>
    <dgm:cxn modelId="{AE9ACA81-E38B-41C5-8F20-43E5A07C786A}" srcId="{11DBB1C3-6547-4528-A856-E3DD1077B7C0}" destId="{9A0D7B36-D5D1-44CB-BF54-C66AFEB8CC38}" srcOrd="0" destOrd="0" parTransId="{843EFF4F-DB8C-40AB-8BFD-D9592062752A}" sibTransId="{8DC3537A-075F-421D-A8BC-3BDC8EE107EB}"/>
    <dgm:cxn modelId="{4271FC85-947E-46C6-8FEC-B0388298B1A3}" srcId="{11DBB1C3-6547-4528-A856-E3DD1077B7C0}" destId="{C90092DF-720F-4882-A4B6-EEFBFEE55CF9}" srcOrd="2" destOrd="0" parTransId="{E2755BDD-FEAA-4424-AD2B-DF84DFDA5AFD}" sibTransId="{EF16B446-DA3F-43C9-A544-05AF5B308370}"/>
    <dgm:cxn modelId="{49DBBB94-281A-4398-9D76-B202E9F7E996}" srcId="{11DBB1C3-6547-4528-A856-E3DD1077B7C0}" destId="{E476CE3B-798D-4DC8-ACC3-F82FE44A7D46}" srcOrd="4" destOrd="0" parTransId="{2E885F4F-FB4F-4005-BA7F-39E97463256E}" sibTransId="{F6E121E6-3571-403D-96B7-F591716873A6}"/>
    <dgm:cxn modelId="{43EA34A5-25A5-416F-B207-C670F225EC54}" type="presOf" srcId="{497069A2-1A14-4DBC-B946-A2BC6D53962D}" destId="{9115F427-1ACC-4D05-BE28-61C6B8111D24}" srcOrd="0" destOrd="0" presId="urn:microsoft.com/office/officeart/2005/8/layout/vList3"/>
    <dgm:cxn modelId="{489253B2-6C7A-4B45-9AE7-4FCF06E25C7A}" type="presOf" srcId="{C90092DF-720F-4882-A4B6-EEFBFEE55CF9}" destId="{FF6FB898-7704-4177-BD82-D9B20BAB51E3}" srcOrd="0" destOrd="0" presId="urn:microsoft.com/office/officeart/2005/8/layout/vList3"/>
    <dgm:cxn modelId="{CC6598C2-3BB3-43EF-90E0-A127A14CCD71}" type="presOf" srcId="{11DBB1C3-6547-4528-A856-E3DD1077B7C0}" destId="{53A7C0D0-7458-43E7-83EA-E24810824A56}" srcOrd="0" destOrd="0" presId="urn:microsoft.com/office/officeart/2005/8/layout/vList3"/>
    <dgm:cxn modelId="{D9EA94E4-0F10-4446-9588-F429F14E3421}" srcId="{11DBB1C3-6547-4528-A856-E3DD1077B7C0}" destId="{AA74261C-165A-4BE1-82CA-038149B93984}" srcOrd="1" destOrd="0" parTransId="{88C5E75F-D223-440F-9864-D9EEA17A2A0B}" sibTransId="{8A23796C-5923-408E-B929-6F4E8BB7FCE6}"/>
    <dgm:cxn modelId="{BD37EB93-153E-4799-9A74-CBC3C2396ECD}" type="presParOf" srcId="{53A7C0D0-7458-43E7-83EA-E24810824A56}" destId="{94928386-3153-4809-B2C5-416132C0029B}" srcOrd="0" destOrd="0" presId="urn:microsoft.com/office/officeart/2005/8/layout/vList3"/>
    <dgm:cxn modelId="{14E9CF21-0DAE-4B52-B624-7201266988B3}" type="presParOf" srcId="{94928386-3153-4809-B2C5-416132C0029B}" destId="{7B68BA1D-75E2-4B67-96CB-E184BB10188B}" srcOrd="0" destOrd="0" presId="urn:microsoft.com/office/officeart/2005/8/layout/vList3"/>
    <dgm:cxn modelId="{6A0C9927-A357-4BE5-B730-6010AA89438E}" type="presParOf" srcId="{94928386-3153-4809-B2C5-416132C0029B}" destId="{03796A91-0720-4198-B9A1-92774D9DD7CD}" srcOrd="1" destOrd="0" presId="urn:microsoft.com/office/officeart/2005/8/layout/vList3"/>
    <dgm:cxn modelId="{E0C66263-AA52-4D31-A3F3-F29635F78730}" type="presParOf" srcId="{53A7C0D0-7458-43E7-83EA-E24810824A56}" destId="{DC8BB4DB-519F-4371-BC3B-A1523E663B86}" srcOrd="1" destOrd="0" presId="urn:microsoft.com/office/officeart/2005/8/layout/vList3"/>
    <dgm:cxn modelId="{08CB5E94-6265-4159-9D48-F62AEA01729D}" type="presParOf" srcId="{53A7C0D0-7458-43E7-83EA-E24810824A56}" destId="{E0312186-D0B2-46A8-B03A-DDE52F1A3894}" srcOrd="2" destOrd="0" presId="urn:microsoft.com/office/officeart/2005/8/layout/vList3"/>
    <dgm:cxn modelId="{67092F78-B5E5-4F56-A2C3-FF6B834B05C3}" type="presParOf" srcId="{E0312186-D0B2-46A8-B03A-DDE52F1A3894}" destId="{921CEF72-E54D-4763-9711-94BA7AA5C518}" srcOrd="0" destOrd="0" presId="urn:microsoft.com/office/officeart/2005/8/layout/vList3"/>
    <dgm:cxn modelId="{4F15918C-3C19-495E-848D-9E963355E8A0}" type="presParOf" srcId="{E0312186-D0B2-46A8-B03A-DDE52F1A3894}" destId="{924055AE-DD48-4DCC-967D-AD4DCACD8CC2}" srcOrd="1" destOrd="0" presId="urn:microsoft.com/office/officeart/2005/8/layout/vList3"/>
    <dgm:cxn modelId="{72EBFAB9-0F58-45A0-A352-C0231C2F54C4}" type="presParOf" srcId="{53A7C0D0-7458-43E7-83EA-E24810824A56}" destId="{8124E497-D607-46AB-9125-248DD4B7AC0C}" srcOrd="3" destOrd="0" presId="urn:microsoft.com/office/officeart/2005/8/layout/vList3"/>
    <dgm:cxn modelId="{A7999B4E-3B28-4B70-B4DC-DCF418FFD17B}" type="presParOf" srcId="{53A7C0D0-7458-43E7-83EA-E24810824A56}" destId="{A760CFEC-DC3D-4B2A-9978-48B6E01E9962}" srcOrd="4" destOrd="0" presId="urn:microsoft.com/office/officeart/2005/8/layout/vList3"/>
    <dgm:cxn modelId="{323386B7-BFDA-4EC0-9869-04D34F877A73}" type="presParOf" srcId="{A760CFEC-DC3D-4B2A-9978-48B6E01E9962}" destId="{E04E461C-DB8C-4987-93D0-23F7CA8AA5B0}" srcOrd="0" destOrd="0" presId="urn:microsoft.com/office/officeart/2005/8/layout/vList3"/>
    <dgm:cxn modelId="{36CE9D03-DD3C-4065-BBED-1E68AA29146F}" type="presParOf" srcId="{A760CFEC-DC3D-4B2A-9978-48B6E01E9962}" destId="{FF6FB898-7704-4177-BD82-D9B20BAB51E3}" srcOrd="1" destOrd="0" presId="urn:microsoft.com/office/officeart/2005/8/layout/vList3"/>
    <dgm:cxn modelId="{53448878-23F6-4C47-97EF-4C5A97309E40}" type="presParOf" srcId="{53A7C0D0-7458-43E7-83EA-E24810824A56}" destId="{6DE43472-2E39-443B-BFC8-B6FA1B81C998}" srcOrd="5" destOrd="0" presId="urn:microsoft.com/office/officeart/2005/8/layout/vList3"/>
    <dgm:cxn modelId="{9FA5DE0B-D6FF-4EA9-AE31-A639AB2C312B}" type="presParOf" srcId="{53A7C0D0-7458-43E7-83EA-E24810824A56}" destId="{637F9278-C35D-4538-8B14-56D177F72F7E}" srcOrd="6" destOrd="0" presId="urn:microsoft.com/office/officeart/2005/8/layout/vList3"/>
    <dgm:cxn modelId="{58044504-68B1-48E9-8463-79E74AD8C279}" type="presParOf" srcId="{637F9278-C35D-4538-8B14-56D177F72F7E}" destId="{15E5902F-A984-40AF-9989-11E9FDF5FAB7}" srcOrd="0" destOrd="0" presId="urn:microsoft.com/office/officeart/2005/8/layout/vList3"/>
    <dgm:cxn modelId="{9E01A38C-ED65-4178-B5A7-25BF1B224454}" type="presParOf" srcId="{637F9278-C35D-4538-8B14-56D177F72F7E}" destId="{9115F427-1ACC-4D05-BE28-61C6B8111D24}" srcOrd="1" destOrd="0" presId="urn:microsoft.com/office/officeart/2005/8/layout/vList3"/>
    <dgm:cxn modelId="{27F65498-0F8C-4918-844C-DB5266C5774C}" type="presParOf" srcId="{53A7C0D0-7458-43E7-83EA-E24810824A56}" destId="{ECDF893E-1F52-478D-90C6-F63B64E8B06D}" srcOrd="7" destOrd="0" presId="urn:microsoft.com/office/officeart/2005/8/layout/vList3"/>
    <dgm:cxn modelId="{1BBD529E-417A-41E2-A771-0DF4EB2BF5BA}" type="presParOf" srcId="{53A7C0D0-7458-43E7-83EA-E24810824A56}" destId="{3896D911-670B-49E4-AEE2-3DB820C1C2AA}" srcOrd="8" destOrd="0" presId="urn:microsoft.com/office/officeart/2005/8/layout/vList3"/>
    <dgm:cxn modelId="{23A243D3-7852-450A-9114-8BB0870D1C3C}" type="presParOf" srcId="{3896D911-670B-49E4-AEE2-3DB820C1C2AA}" destId="{B53725C8-BCFC-4A00-A85E-D55A54EF37A2}" srcOrd="0" destOrd="0" presId="urn:microsoft.com/office/officeart/2005/8/layout/vList3"/>
    <dgm:cxn modelId="{3BEBB2CA-4FD1-4C96-B0D6-9B69E78B22EA}" type="presParOf" srcId="{3896D911-670B-49E4-AEE2-3DB820C1C2AA}" destId="{5B4452B6-C13F-40E9-87D2-7F39ABEEEB61}"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80D279-755D-471F-B5B5-2322606FFF67}"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US"/>
        </a:p>
      </dgm:t>
    </dgm:pt>
    <dgm:pt modelId="{8612BBA5-DA76-4C64-9291-3B057D7813F4}">
      <dgm:prSet/>
      <dgm:spPr/>
      <dgm:t>
        <a:bodyPr/>
        <a:lstStyle/>
        <a:p>
          <a:pPr rtl="0"/>
          <a:r>
            <a:rPr lang="en-US" baseline="0"/>
            <a:t>Requires technical qualifications in mechanical or automotive engineering.</a:t>
          </a:r>
          <a:endParaRPr lang="en-US"/>
        </a:p>
      </dgm:t>
    </dgm:pt>
    <dgm:pt modelId="{7E1BA78E-5509-4998-95ED-873CAB8975DB}" type="parTrans" cxnId="{E2125BEE-D597-40CA-AE5C-61BC018ADB55}">
      <dgm:prSet/>
      <dgm:spPr/>
      <dgm:t>
        <a:bodyPr/>
        <a:lstStyle/>
        <a:p>
          <a:endParaRPr lang="en-US"/>
        </a:p>
      </dgm:t>
    </dgm:pt>
    <dgm:pt modelId="{85A58F0A-6E22-4B2B-99F9-1F4B0B6F805F}" type="sibTrans" cxnId="{E2125BEE-D597-40CA-AE5C-61BC018ADB55}">
      <dgm:prSet/>
      <dgm:spPr/>
      <dgm:t>
        <a:bodyPr/>
        <a:lstStyle/>
        <a:p>
          <a:endParaRPr lang="en-US"/>
        </a:p>
      </dgm:t>
    </dgm:pt>
    <dgm:pt modelId="{4F4981DA-1809-4ACB-AF0D-2F2A3C3B5FBA}">
      <dgm:prSet/>
      <dgm:spPr/>
      <dgm:t>
        <a:bodyPr/>
        <a:lstStyle/>
        <a:p>
          <a:pPr rtl="0"/>
          <a:r>
            <a:rPr lang="en-US" baseline="0"/>
            <a:t>Emphasizes problem-solving ability and attention to detail.</a:t>
          </a:r>
          <a:endParaRPr lang="en-US"/>
        </a:p>
      </dgm:t>
    </dgm:pt>
    <dgm:pt modelId="{9DF792E1-0296-494D-A4F7-C1F541A36C55}" type="parTrans" cxnId="{70CD8DA3-11FD-4E28-B5A4-221D25944B61}">
      <dgm:prSet/>
      <dgm:spPr/>
      <dgm:t>
        <a:bodyPr/>
        <a:lstStyle/>
        <a:p>
          <a:endParaRPr lang="en-US"/>
        </a:p>
      </dgm:t>
    </dgm:pt>
    <dgm:pt modelId="{58248DB9-2AB4-48B5-B914-C55E588E25AC}" type="sibTrans" cxnId="{70CD8DA3-11FD-4E28-B5A4-221D25944B61}">
      <dgm:prSet/>
      <dgm:spPr/>
      <dgm:t>
        <a:bodyPr/>
        <a:lstStyle/>
        <a:p>
          <a:endParaRPr lang="en-US"/>
        </a:p>
      </dgm:t>
    </dgm:pt>
    <dgm:pt modelId="{46E640EA-6079-4DB5-98E3-74817121926B}">
      <dgm:prSet/>
      <dgm:spPr/>
      <dgm:t>
        <a:bodyPr/>
        <a:lstStyle/>
        <a:p>
          <a:pPr rtl="0"/>
          <a:r>
            <a:rPr lang="en-US" baseline="0"/>
            <a:t>Includes soft skills such as teamwork and communication.</a:t>
          </a:r>
          <a:endParaRPr lang="en-US"/>
        </a:p>
      </dgm:t>
    </dgm:pt>
    <dgm:pt modelId="{87D892E2-3350-48DB-BF03-931DAC5DDC11}" type="parTrans" cxnId="{09370668-F9D2-4BAB-8593-7B765A883DC4}">
      <dgm:prSet/>
      <dgm:spPr/>
      <dgm:t>
        <a:bodyPr/>
        <a:lstStyle/>
        <a:p>
          <a:endParaRPr lang="en-US"/>
        </a:p>
      </dgm:t>
    </dgm:pt>
    <dgm:pt modelId="{74443EBC-3587-4202-8F5B-61EB157E72EA}" type="sibTrans" cxnId="{09370668-F9D2-4BAB-8593-7B765A883DC4}">
      <dgm:prSet/>
      <dgm:spPr/>
      <dgm:t>
        <a:bodyPr/>
        <a:lstStyle/>
        <a:p>
          <a:endParaRPr lang="en-US"/>
        </a:p>
      </dgm:t>
    </dgm:pt>
    <dgm:pt modelId="{56DFAF9F-1EE2-4EEE-A14F-82C3BDA2E6D0}">
      <dgm:prSet/>
      <dgm:spPr/>
      <dgm:t>
        <a:bodyPr/>
        <a:lstStyle/>
        <a:p>
          <a:pPr rtl="0"/>
          <a:r>
            <a:rPr lang="en-US" baseline="0"/>
            <a:t>Ensures candidates possess both technical and behavioral competencies.</a:t>
          </a:r>
          <a:endParaRPr lang="en-US"/>
        </a:p>
      </dgm:t>
    </dgm:pt>
    <dgm:pt modelId="{94B6310C-C189-4725-B7A7-71F1AF220F0A}" type="parTrans" cxnId="{E9B6A27B-51E3-4208-A239-CEDDCD90F0BB}">
      <dgm:prSet/>
      <dgm:spPr/>
      <dgm:t>
        <a:bodyPr/>
        <a:lstStyle/>
        <a:p>
          <a:endParaRPr lang="en-US"/>
        </a:p>
      </dgm:t>
    </dgm:pt>
    <dgm:pt modelId="{1B16A060-7E70-473D-A6D1-CFEA1BCAB6DC}" type="sibTrans" cxnId="{E9B6A27B-51E3-4208-A239-CEDDCD90F0BB}">
      <dgm:prSet/>
      <dgm:spPr/>
      <dgm:t>
        <a:bodyPr/>
        <a:lstStyle/>
        <a:p>
          <a:endParaRPr lang="en-US"/>
        </a:p>
      </dgm:t>
    </dgm:pt>
    <dgm:pt modelId="{F8FDD39A-90B4-4115-973E-F730DBE2E6DB}">
      <dgm:prSet/>
      <dgm:spPr/>
      <dgm:t>
        <a:bodyPr/>
        <a:lstStyle/>
        <a:p>
          <a:pPr rtl="0"/>
          <a:r>
            <a:rPr lang="en-US" i="1" baseline="0"/>
            <a:t>(Armstrong, 2020; Torrington et al., 2020)</a:t>
          </a:r>
          <a:endParaRPr lang="en-US"/>
        </a:p>
      </dgm:t>
    </dgm:pt>
    <dgm:pt modelId="{398DF4DF-DBF7-43FC-8DBB-EBDB4D6D779B}" type="parTrans" cxnId="{B0C5D103-78D9-4657-89B5-7C5F696C6113}">
      <dgm:prSet/>
      <dgm:spPr/>
      <dgm:t>
        <a:bodyPr/>
        <a:lstStyle/>
        <a:p>
          <a:endParaRPr lang="en-US"/>
        </a:p>
      </dgm:t>
    </dgm:pt>
    <dgm:pt modelId="{11961648-0805-4DC7-BF03-08F7CDE6FAAC}" type="sibTrans" cxnId="{B0C5D103-78D9-4657-89B5-7C5F696C6113}">
      <dgm:prSet/>
      <dgm:spPr/>
      <dgm:t>
        <a:bodyPr/>
        <a:lstStyle/>
        <a:p>
          <a:endParaRPr lang="en-US"/>
        </a:p>
      </dgm:t>
    </dgm:pt>
    <dgm:pt modelId="{08F6F1E9-3579-4F70-B15E-5E903ED3F4C4}" type="pres">
      <dgm:prSet presAssocID="{2E80D279-755D-471F-B5B5-2322606FFF67}" presName="compositeShape" presStyleCnt="0">
        <dgm:presLayoutVars>
          <dgm:chMax val="7"/>
          <dgm:dir/>
          <dgm:resizeHandles val="exact"/>
        </dgm:presLayoutVars>
      </dgm:prSet>
      <dgm:spPr/>
    </dgm:pt>
    <dgm:pt modelId="{5B66C2F0-36E6-45D4-A038-0BEAD24A3849}" type="pres">
      <dgm:prSet presAssocID="{8612BBA5-DA76-4C64-9291-3B057D7813F4}" presName="circ1" presStyleLbl="vennNode1" presStyleIdx="0" presStyleCnt="5"/>
      <dgm:spPr/>
    </dgm:pt>
    <dgm:pt modelId="{422F54F3-A284-44D9-B880-5B346E3B0161}" type="pres">
      <dgm:prSet presAssocID="{8612BBA5-DA76-4C64-9291-3B057D7813F4}" presName="circ1Tx" presStyleLbl="revTx" presStyleIdx="0" presStyleCnt="0">
        <dgm:presLayoutVars>
          <dgm:chMax val="0"/>
          <dgm:chPref val="0"/>
          <dgm:bulletEnabled val="1"/>
        </dgm:presLayoutVars>
      </dgm:prSet>
      <dgm:spPr/>
    </dgm:pt>
    <dgm:pt modelId="{D66DBE6C-D4A4-4112-9140-DB8FF9295DF5}" type="pres">
      <dgm:prSet presAssocID="{4F4981DA-1809-4ACB-AF0D-2F2A3C3B5FBA}" presName="circ2" presStyleLbl="vennNode1" presStyleIdx="1" presStyleCnt="5"/>
      <dgm:spPr/>
    </dgm:pt>
    <dgm:pt modelId="{516178C6-9A8A-409D-A012-570FB99964E5}" type="pres">
      <dgm:prSet presAssocID="{4F4981DA-1809-4ACB-AF0D-2F2A3C3B5FBA}" presName="circ2Tx" presStyleLbl="revTx" presStyleIdx="0" presStyleCnt="0">
        <dgm:presLayoutVars>
          <dgm:chMax val="0"/>
          <dgm:chPref val="0"/>
          <dgm:bulletEnabled val="1"/>
        </dgm:presLayoutVars>
      </dgm:prSet>
      <dgm:spPr/>
    </dgm:pt>
    <dgm:pt modelId="{C1F6304C-C183-42A1-90DB-91E96F1F2CEA}" type="pres">
      <dgm:prSet presAssocID="{46E640EA-6079-4DB5-98E3-74817121926B}" presName="circ3" presStyleLbl="vennNode1" presStyleIdx="2" presStyleCnt="5"/>
      <dgm:spPr/>
    </dgm:pt>
    <dgm:pt modelId="{6A1E025D-9629-4DCE-B2FE-E5C2F77DE300}" type="pres">
      <dgm:prSet presAssocID="{46E640EA-6079-4DB5-98E3-74817121926B}" presName="circ3Tx" presStyleLbl="revTx" presStyleIdx="0" presStyleCnt="0">
        <dgm:presLayoutVars>
          <dgm:chMax val="0"/>
          <dgm:chPref val="0"/>
          <dgm:bulletEnabled val="1"/>
        </dgm:presLayoutVars>
      </dgm:prSet>
      <dgm:spPr/>
    </dgm:pt>
    <dgm:pt modelId="{49E9EB34-45D7-41BF-9E12-B30A2870E985}" type="pres">
      <dgm:prSet presAssocID="{56DFAF9F-1EE2-4EEE-A14F-82C3BDA2E6D0}" presName="circ4" presStyleLbl="vennNode1" presStyleIdx="3" presStyleCnt="5"/>
      <dgm:spPr/>
    </dgm:pt>
    <dgm:pt modelId="{C12700AD-6896-4732-953E-96BF14003BC0}" type="pres">
      <dgm:prSet presAssocID="{56DFAF9F-1EE2-4EEE-A14F-82C3BDA2E6D0}" presName="circ4Tx" presStyleLbl="revTx" presStyleIdx="0" presStyleCnt="0">
        <dgm:presLayoutVars>
          <dgm:chMax val="0"/>
          <dgm:chPref val="0"/>
          <dgm:bulletEnabled val="1"/>
        </dgm:presLayoutVars>
      </dgm:prSet>
      <dgm:spPr/>
    </dgm:pt>
    <dgm:pt modelId="{B2F3F3DF-8955-4FC0-A486-0A3A2784DA89}" type="pres">
      <dgm:prSet presAssocID="{F8FDD39A-90B4-4115-973E-F730DBE2E6DB}" presName="circ5" presStyleLbl="vennNode1" presStyleIdx="4" presStyleCnt="5"/>
      <dgm:spPr/>
    </dgm:pt>
    <dgm:pt modelId="{ADAD8E4F-EB5D-434E-8A81-A0A4979BD7E6}" type="pres">
      <dgm:prSet presAssocID="{F8FDD39A-90B4-4115-973E-F730DBE2E6DB}" presName="circ5Tx" presStyleLbl="revTx" presStyleIdx="0" presStyleCnt="0">
        <dgm:presLayoutVars>
          <dgm:chMax val="0"/>
          <dgm:chPref val="0"/>
          <dgm:bulletEnabled val="1"/>
        </dgm:presLayoutVars>
      </dgm:prSet>
      <dgm:spPr/>
    </dgm:pt>
  </dgm:ptLst>
  <dgm:cxnLst>
    <dgm:cxn modelId="{B0C5D103-78D9-4657-89B5-7C5F696C6113}" srcId="{2E80D279-755D-471F-B5B5-2322606FFF67}" destId="{F8FDD39A-90B4-4115-973E-F730DBE2E6DB}" srcOrd="4" destOrd="0" parTransId="{398DF4DF-DBF7-43FC-8DBB-EBDB4D6D779B}" sibTransId="{11961648-0805-4DC7-BF03-08F7CDE6FAAC}"/>
    <dgm:cxn modelId="{3A49DA1E-D0DC-40FB-AC0E-E7A121162F5A}" type="presOf" srcId="{2E80D279-755D-471F-B5B5-2322606FFF67}" destId="{08F6F1E9-3579-4F70-B15E-5E903ED3F4C4}" srcOrd="0" destOrd="0" presId="urn:microsoft.com/office/officeart/2005/8/layout/venn1"/>
    <dgm:cxn modelId="{BDF06939-3928-45FB-82E1-56FE9ED108B0}" type="presOf" srcId="{8612BBA5-DA76-4C64-9291-3B057D7813F4}" destId="{422F54F3-A284-44D9-B880-5B346E3B0161}" srcOrd="0" destOrd="0" presId="urn:microsoft.com/office/officeart/2005/8/layout/venn1"/>
    <dgm:cxn modelId="{09370668-F9D2-4BAB-8593-7B765A883DC4}" srcId="{2E80D279-755D-471F-B5B5-2322606FFF67}" destId="{46E640EA-6079-4DB5-98E3-74817121926B}" srcOrd="2" destOrd="0" parTransId="{87D892E2-3350-48DB-BF03-931DAC5DDC11}" sibTransId="{74443EBC-3587-4202-8F5B-61EB157E72EA}"/>
    <dgm:cxn modelId="{24641C70-4E39-4B80-8C10-F4C2A7AEC7DC}" type="presOf" srcId="{4F4981DA-1809-4ACB-AF0D-2F2A3C3B5FBA}" destId="{516178C6-9A8A-409D-A012-570FB99964E5}" srcOrd="0" destOrd="0" presId="urn:microsoft.com/office/officeart/2005/8/layout/venn1"/>
    <dgm:cxn modelId="{7BFAF855-838E-45D5-96CE-DC41D458D0D0}" type="presOf" srcId="{56DFAF9F-1EE2-4EEE-A14F-82C3BDA2E6D0}" destId="{C12700AD-6896-4732-953E-96BF14003BC0}" srcOrd="0" destOrd="0" presId="urn:microsoft.com/office/officeart/2005/8/layout/venn1"/>
    <dgm:cxn modelId="{3B513E59-0A87-4267-ABD5-B845E3D47073}" type="presOf" srcId="{F8FDD39A-90B4-4115-973E-F730DBE2E6DB}" destId="{ADAD8E4F-EB5D-434E-8A81-A0A4979BD7E6}" srcOrd="0" destOrd="0" presId="urn:microsoft.com/office/officeart/2005/8/layout/venn1"/>
    <dgm:cxn modelId="{E9B6A27B-51E3-4208-A239-CEDDCD90F0BB}" srcId="{2E80D279-755D-471F-B5B5-2322606FFF67}" destId="{56DFAF9F-1EE2-4EEE-A14F-82C3BDA2E6D0}" srcOrd="3" destOrd="0" parTransId="{94B6310C-C189-4725-B7A7-71F1AF220F0A}" sibTransId="{1B16A060-7E70-473D-A6D1-CFEA1BCAB6DC}"/>
    <dgm:cxn modelId="{2188838E-C480-48CF-A69F-49E3258BB09A}" type="presOf" srcId="{46E640EA-6079-4DB5-98E3-74817121926B}" destId="{6A1E025D-9629-4DCE-B2FE-E5C2F77DE300}" srcOrd="0" destOrd="0" presId="urn:microsoft.com/office/officeart/2005/8/layout/venn1"/>
    <dgm:cxn modelId="{70CD8DA3-11FD-4E28-B5A4-221D25944B61}" srcId="{2E80D279-755D-471F-B5B5-2322606FFF67}" destId="{4F4981DA-1809-4ACB-AF0D-2F2A3C3B5FBA}" srcOrd="1" destOrd="0" parTransId="{9DF792E1-0296-494D-A4F7-C1F541A36C55}" sibTransId="{58248DB9-2AB4-48B5-B914-C55E588E25AC}"/>
    <dgm:cxn modelId="{E2125BEE-D597-40CA-AE5C-61BC018ADB55}" srcId="{2E80D279-755D-471F-B5B5-2322606FFF67}" destId="{8612BBA5-DA76-4C64-9291-3B057D7813F4}" srcOrd="0" destOrd="0" parTransId="{7E1BA78E-5509-4998-95ED-873CAB8975DB}" sibTransId="{85A58F0A-6E22-4B2B-99F9-1F4B0B6F805F}"/>
    <dgm:cxn modelId="{39972A25-B940-42F6-B953-0EABEA98BE39}" type="presParOf" srcId="{08F6F1E9-3579-4F70-B15E-5E903ED3F4C4}" destId="{5B66C2F0-36E6-45D4-A038-0BEAD24A3849}" srcOrd="0" destOrd="0" presId="urn:microsoft.com/office/officeart/2005/8/layout/venn1"/>
    <dgm:cxn modelId="{1EAF1B82-DCC5-4AA9-9229-4A612E5C7D49}" type="presParOf" srcId="{08F6F1E9-3579-4F70-B15E-5E903ED3F4C4}" destId="{422F54F3-A284-44D9-B880-5B346E3B0161}" srcOrd="1" destOrd="0" presId="urn:microsoft.com/office/officeart/2005/8/layout/venn1"/>
    <dgm:cxn modelId="{AECAA8F3-BFA6-46DF-A9E8-9A8EBBC2007D}" type="presParOf" srcId="{08F6F1E9-3579-4F70-B15E-5E903ED3F4C4}" destId="{D66DBE6C-D4A4-4112-9140-DB8FF9295DF5}" srcOrd="2" destOrd="0" presId="urn:microsoft.com/office/officeart/2005/8/layout/venn1"/>
    <dgm:cxn modelId="{1AC20962-9223-48B3-BE68-EFC009FF579E}" type="presParOf" srcId="{08F6F1E9-3579-4F70-B15E-5E903ED3F4C4}" destId="{516178C6-9A8A-409D-A012-570FB99964E5}" srcOrd="3" destOrd="0" presId="urn:microsoft.com/office/officeart/2005/8/layout/venn1"/>
    <dgm:cxn modelId="{9D914C35-BA57-4D01-857A-90813D69810A}" type="presParOf" srcId="{08F6F1E9-3579-4F70-B15E-5E903ED3F4C4}" destId="{C1F6304C-C183-42A1-90DB-91E96F1F2CEA}" srcOrd="4" destOrd="0" presId="urn:microsoft.com/office/officeart/2005/8/layout/venn1"/>
    <dgm:cxn modelId="{9788B598-F8BD-402F-8A29-83E8AE6FA53F}" type="presParOf" srcId="{08F6F1E9-3579-4F70-B15E-5E903ED3F4C4}" destId="{6A1E025D-9629-4DCE-B2FE-E5C2F77DE300}" srcOrd="5" destOrd="0" presId="urn:microsoft.com/office/officeart/2005/8/layout/venn1"/>
    <dgm:cxn modelId="{4880C5F0-FBEE-4782-8421-1E66922146A7}" type="presParOf" srcId="{08F6F1E9-3579-4F70-B15E-5E903ED3F4C4}" destId="{49E9EB34-45D7-41BF-9E12-B30A2870E985}" srcOrd="6" destOrd="0" presId="urn:microsoft.com/office/officeart/2005/8/layout/venn1"/>
    <dgm:cxn modelId="{4F4FA6C6-4E35-4B24-A5C3-DF11B8FB5FAE}" type="presParOf" srcId="{08F6F1E9-3579-4F70-B15E-5E903ED3F4C4}" destId="{C12700AD-6896-4732-953E-96BF14003BC0}" srcOrd="7" destOrd="0" presId="urn:microsoft.com/office/officeart/2005/8/layout/venn1"/>
    <dgm:cxn modelId="{5F04BAF9-26C1-446C-A446-6DA3F48EA9F7}" type="presParOf" srcId="{08F6F1E9-3579-4F70-B15E-5E903ED3F4C4}" destId="{B2F3F3DF-8955-4FC0-A486-0A3A2784DA89}" srcOrd="8" destOrd="0" presId="urn:microsoft.com/office/officeart/2005/8/layout/venn1"/>
    <dgm:cxn modelId="{AA78A9E5-190C-469F-8620-AE71A86FFD16}" type="presParOf" srcId="{08F6F1E9-3579-4F70-B15E-5E903ED3F4C4}" destId="{ADAD8E4F-EB5D-434E-8A81-A0A4979BD7E6}"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58F515-6B2C-4B62-A0A2-7BD65BC20E77}"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F16D28D0-1F95-4745-832F-53520D851E3D}">
      <dgm:prSet/>
      <dgm:spPr/>
      <dgm:t>
        <a:bodyPr/>
        <a:lstStyle/>
        <a:p>
          <a:pPr rtl="0"/>
          <a:r>
            <a:rPr lang="en-US" baseline="0"/>
            <a:t>Outlines key responsibilities such as vehicle diagnostics, repairs, and testing.</a:t>
          </a:r>
          <a:endParaRPr lang="en-US"/>
        </a:p>
      </dgm:t>
    </dgm:pt>
    <dgm:pt modelId="{A51895D3-E84D-4463-93AA-A90811DF3564}" type="parTrans" cxnId="{E2C50A78-9FAA-439B-B64E-042FE6373862}">
      <dgm:prSet/>
      <dgm:spPr/>
      <dgm:t>
        <a:bodyPr/>
        <a:lstStyle/>
        <a:p>
          <a:endParaRPr lang="en-US"/>
        </a:p>
      </dgm:t>
    </dgm:pt>
    <dgm:pt modelId="{F9226D1D-1CA3-43D7-B5BC-BD34FA5E3387}" type="sibTrans" cxnId="{E2C50A78-9FAA-439B-B64E-042FE6373862}">
      <dgm:prSet/>
      <dgm:spPr/>
      <dgm:t>
        <a:bodyPr/>
        <a:lstStyle/>
        <a:p>
          <a:endParaRPr lang="en-US"/>
        </a:p>
      </dgm:t>
    </dgm:pt>
    <dgm:pt modelId="{33EBC179-2BB7-4375-B597-D398233CC9C0}">
      <dgm:prSet/>
      <dgm:spPr/>
      <dgm:t>
        <a:bodyPr/>
        <a:lstStyle/>
        <a:p>
          <a:pPr rtl="0"/>
          <a:r>
            <a:rPr lang="en-US" baseline="0"/>
            <a:t>Specifies working conditions, reporting lines, and use of specialized equipment.</a:t>
          </a:r>
          <a:endParaRPr lang="en-US"/>
        </a:p>
      </dgm:t>
    </dgm:pt>
    <dgm:pt modelId="{17D20E62-6C09-4835-AA4A-1292601A28C3}" type="parTrans" cxnId="{E61A89FA-73BB-4B7F-8F2A-7226A659B364}">
      <dgm:prSet/>
      <dgm:spPr/>
      <dgm:t>
        <a:bodyPr/>
        <a:lstStyle/>
        <a:p>
          <a:endParaRPr lang="en-US"/>
        </a:p>
      </dgm:t>
    </dgm:pt>
    <dgm:pt modelId="{579528A6-E55A-49CC-BAD4-D9162977D8BD}" type="sibTrans" cxnId="{E61A89FA-73BB-4B7F-8F2A-7226A659B364}">
      <dgm:prSet/>
      <dgm:spPr/>
      <dgm:t>
        <a:bodyPr/>
        <a:lstStyle/>
        <a:p>
          <a:endParaRPr lang="en-US"/>
        </a:p>
      </dgm:t>
    </dgm:pt>
    <dgm:pt modelId="{4B962091-7470-4C59-99BE-1EF125DDA1E0}">
      <dgm:prSet/>
      <dgm:spPr/>
      <dgm:t>
        <a:bodyPr/>
        <a:lstStyle/>
        <a:p>
          <a:pPr rtl="0"/>
          <a:r>
            <a:rPr lang="en-US" baseline="0"/>
            <a:t>Provides clarity to candidates about expectations and performance standards.</a:t>
          </a:r>
          <a:endParaRPr lang="en-US"/>
        </a:p>
      </dgm:t>
    </dgm:pt>
    <dgm:pt modelId="{ADC071D5-5F51-411A-9368-997E5E58082F}" type="parTrans" cxnId="{5B8D3A0B-ED03-4B91-A98B-E39C8CFDD161}">
      <dgm:prSet/>
      <dgm:spPr/>
      <dgm:t>
        <a:bodyPr/>
        <a:lstStyle/>
        <a:p>
          <a:endParaRPr lang="en-US"/>
        </a:p>
      </dgm:t>
    </dgm:pt>
    <dgm:pt modelId="{F4A5BFC5-A06C-4078-AADF-22CD596A6FE8}" type="sibTrans" cxnId="{5B8D3A0B-ED03-4B91-A98B-E39C8CFDD161}">
      <dgm:prSet/>
      <dgm:spPr/>
      <dgm:t>
        <a:bodyPr/>
        <a:lstStyle/>
        <a:p>
          <a:endParaRPr lang="en-US"/>
        </a:p>
      </dgm:t>
    </dgm:pt>
    <dgm:pt modelId="{D9918405-7B22-40E8-82E3-C64607958890}">
      <dgm:prSet/>
      <dgm:spPr/>
      <dgm:t>
        <a:bodyPr/>
        <a:lstStyle/>
        <a:p>
          <a:pPr rtl="0"/>
          <a:r>
            <a:rPr lang="en-US" baseline="0"/>
            <a:t>Acts as a foundation for performance appraisal and training planning.</a:t>
          </a:r>
          <a:endParaRPr lang="en-US"/>
        </a:p>
      </dgm:t>
    </dgm:pt>
    <dgm:pt modelId="{67E3DA68-43F6-4605-B78C-746B5073C191}" type="parTrans" cxnId="{9080663D-255A-4385-BD20-9ACD2B7D0E6F}">
      <dgm:prSet/>
      <dgm:spPr/>
      <dgm:t>
        <a:bodyPr/>
        <a:lstStyle/>
        <a:p>
          <a:endParaRPr lang="en-US"/>
        </a:p>
      </dgm:t>
    </dgm:pt>
    <dgm:pt modelId="{076D3687-337B-428E-997C-3BDD2764060B}" type="sibTrans" cxnId="{9080663D-255A-4385-BD20-9ACD2B7D0E6F}">
      <dgm:prSet/>
      <dgm:spPr/>
      <dgm:t>
        <a:bodyPr/>
        <a:lstStyle/>
        <a:p>
          <a:endParaRPr lang="en-US"/>
        </a:p>
      </dgm:t>
    </dgm:pt>
    <dgm:pt modelId="{450548CD-2BCB-4209-AAA4-DA0690269D4D}">
      <dgm:prSet/>
      <dgm:spPr/>
      <dgm:t>
        <a:bodyPr/>
        <a:lstStyle/>
        <a:p>
          <a:pPr rtl="0"/>
          <a:r>
            <a:rPr lang="en-US" i="1" baseline="0"/>
            <a:t>(CIPD, 2022; Mullins, 2019)</a:t>
          </a:r>
          <a:endParaRPr lang="en-US"/>
        </a:p>
      </dgm:t>
    </dgm:pt>
    <dgm:pt modelId="{7BD0AAD8-B683-43B9-AB26-B565BFB748F9}" type="parTrans" cxnId="{089C2243-A239-4845-919D-3D1C161C93E5}">
      <dgm:prSet/>
      <dgm:spPr/>
      <dgm:t>
        <a:bodyPr/>
        <a:lstStyle/>
        <a:p>
          <a:endParaRPr lang="en-US"/>
        </a:p>
      </dgm:t>
    </dgm:pt>
    <dgm:pt modelId="{80F5B964-F900-41DE-88F0-306D55904214}" type="sibTrans" cxnId="{089C2243-A239-4845-919D-3D1C161C93E5}">
      <dgm:prSet/>
      <dgm:spPr/>
      <dgm:t>
        <a:bodyPr/>
        <a:lstStyle/>
        <a:p>
          <a:endParaRPr lang="en-US"/>
        </a:p>
      </dgm:t>
    </dgm:pt>
    <dgm:pt modelId="{BE78DD00-C844-416E-BC64-CFFC8FF0AD74}" type="pres">
      <dgm:prSet presAssocID="{6258F515-6B2C-4B62-A0A2-7BD65BC20E77}" presName="Name0" presStyleCnt="0">
        <dgm:presLayoutVars>
          <dgm:chMax val="7"/>
          <dgm:dir/>
          <dgm:animLvl val="lvl"/>
          <dgm:resizeHandles val="exact"/>
        </dgm:presLayoutVars>
      </dgm:prSet>
      <dgm:spPr/>
    </dgm:pt>
    <dgm:pt modelId="{3F8AEDDE-3338-45D8-9F1D-00A464E948BB}" type="pres">
      <dgm:prSet presAssocID="{F16D28D0-1F95-4745-832F-53520D851E3D}" presName="circle1" presStyleLbl="node1" presStyleIdx="0" presStyleCnt="5"/>
      <dgm:spPr/>
    </dgm:pt>
    <dgm:pt modelId="{8E715C6B-7C1C-432C-9F9A-FB01C808689D}" type="pres">
      <dgm:prSet presAssocID="{F16D28D0-1F95-4745-832F-53520D851E3D}" presName="space" presStyleCnt="0"/>
      <dgm:spPr/>
    </dgm:pt>
    <dgm:pt modelId="{7264F9A8-6C89-4191-9A9D-E2984CE8E295}" type="pres">
      <dgm:prSet presAssocID="{F16D28D0-1F95-4745-832F-53520D851E3D}" presName="rect1" presStyleLbl="alignAcc1" presStyleIdx="0" presStyleCnt="5"/>
      <dgm:spPr/>
    </dgm:pt>
    <dgm:pt modelId="{AD2388AB-24D6-4AF9-9EA8-59079C32A464}" type="pres">
      <dgm:prSet presAssocID="{33EBC179-2BB7-4375-B597-D398233CC9C0}" presName="vertSpace2" presStyleLbl="node1" presStyleIdx="0" presStyleCnt="5"/>
      <dgm:spPr/>
    </dgm:pt>
    <dgm:pt modelId="{DDD2059C-9C9D-4405-BFB5-30A6739A5E70}" type="pres">
      <dgm:prSet presAssocID="{33EBC179-2BB7-4375-B597-D398233CC9C0}" presName="circle2" presStyleLbl="node1" presStyleIdx="1" presStyleCnt="5"/>
      <dgm:spPr/>
    </dgm:pt>
    <dgm:pt modelId="{8F1C7521-200C-4A6B-8B9C-2C1949EEE2A1}" type="pres">
      <dgm:prSet presAssocID="{33EBC179-2BB7-4375-B597-D398233CC9C0}" presName="rect2" presStyleLbl="alignAcc1" presStyleIdx="1" presStyleCnt="5"/>
      <dgm:spPr/>
    </dgm:pt>
    <dgm:pt modelId="{333F9DDB-4E7D-465D-B0A8-6055039F1E2A}" type="pres">
      <dgm:prSet presAssocID="{4B962091-7470-4C59-99BE-1EF125DDA1E0}" presName="vertSpace3" presStyleLbl="node1" presStyleIdx="1" presStyleCnt="5"/>
      <dgm:spPr/>
    </dgm:pt>
    <dgm:pt modelId="{CC07F30C-5D3B-43E9-A343-FF6B895EF12F}" type="pres">
      <dgm:prSet presAssocID="{4B962091-7470-4C59-99BE-1EF125DDA1E0}" presName="circle3" presStyleLbl="node1" presStyleIdx="2" presStyleCnt="5"/>
      <dgm:spPr/>
    </dgm:pt>
    <dgm:pt modelId="{45EEE011-8E05-43A1-9031-A8C87650F0F6}" type="pres">
      <dgm:prSet presAssocID="{4B962091-7470-4C59-99BE-1EF125DDA1E0}" presName="rect3" presStyleLbl="alignAcc1" presStyleIdx="2" presStyleCnt="5"/>
      <dgm:spPr/>
    </dgm:pt>
    <dgm:pt modelId="{CB80A979-96F3-403A-BEB2-9ECE7856495D}" type="pres">
      <dgm:prSet presAssocID="{D9918405-7B22-40E8-82E3-C64607958890}" presName="vertSpace4" presStyleLbl="node1" presStyleIdx="2" presStyleCnt="5"/>
      <dgm:spPr/>
    </dgm:pt>
    <dgm:pt modelId="{8F7966CB-896C-4811-91DD-67F30B46B18B}" type="pres">
      <dgm:prSet presAssocID="{D9918405-7B22-40E8-82E3-C64607958890}" presName="circle4" presStyleLbl="node1" presStyleIdx="3" presStyleCnt="5"/>
      <dgm:spPr/>
    </dgm:pt>
    <dgm:pt modelId="{18F4F29F-CD53-4A5F-8622-78BAA36FBCF6}" type="pres">
      <dgm:prSet presAssocID="{D9918405-7B22-40E8-82E3-C64607958890}" presName="rect4" presStyleLbl="alignAcc1" presStyleIdx="3" presStyleCnt="5"/>
      <dgm:spPr/>
    </dgm:pt>
    <dgm:pt modelId="{9EF034C8-CF50-44B3-89E2-AFA937F9FEB9}" type="pres">
      <dgm:prSet presAssocID="{450548CD-2BCB-4209-AAA4-DA0690269D4D}" presName="vertSpace5" presStyleLbl="node1" presStyleIdx="3" presStyleCnt="5"/>
      <dgm:spPr/>
    </dgm:pt>
    <dgm:pt modelId="{E7960DE3-DFCA-4D6D-A2FE-48BA86B49B61}" type="pres">
      <dgm:prSet presAssocID="{450548CD-2BCB-4209-AAA4-DA0690269D4D}" presName="circle5" presStyleLbl="node1" presStyleIdx="4" presStyleCnt="5"/>
      <dgm:spPr/>
    </dgm:pt>
    <dgm:pt modelId="{3ED13A9D-F487-4AEE-8E84-39403E82446B}" type="pres">
      <dgm:prSet presAssocID="{450548CD-2BCB-4209-AAA4-DA0690269D4D}" presName="rect5" presStyleLbl="alignAcc1" presStyleIdx="4" presStyleCnt="5"/>
      <dgm:spPr/>
    </dgm:pt>
    <dgm:pt modelId="{F27C86FE-0D3B-4755-9E0C-6E4D26AC3928}" type="pres">
      <dgm:prSet presAssocID="{F16D28D0-1F95-4745-832F-53520D851E3D}" presName="rect1ParTxNoCh" presStyleLbl="alignAcc1" presStyleIdx="4" presStyleCnt="5">
        <dgm:presLayoutVars>
          <dgm:chMax val="1"/>
          <dgm:bulletEnabled val="1"/>
        </dgm:presLayoutVars>
      </dgm:prSet>
      <dgm:spPr/>
    </dgm:pt>
    <dgm:pt modelId="{24210A7C-4106-4C83-A9CA-C0C0FA1E728F}" type="pres">
      <dgm:prSet presAssocID="{33EBC179-2BB7-4375-B597-D398233CC9C0}" presName="rect2ParTxNoCh" presStyleLbl="alignAcc1" presStyleIdx="4" presStyleCnt="5">
        <dgm:presLayoutVars>
          <dgm:chMax val="1"/>
          <dgm:bulletEnabled val="1"/>
        </dgm:presLayoutVars>
      </dgm:prSet>
      <dgm:spPr/>
    </dgm:pt>
    <dgm:pt modelId="{1E2D1FED-EE4F-4924-80D6-DE60A8303D37}" type="pres">
      <dgm:prSet presAssocID="{4B962091-7470-4C59-99BE-1EF125DDA1E0}" presName="rect3ParTxNoCh" presStyleLbl="alignAcc1" presStyleIdx="4" presStyleCnt="5">
        <dgm:presLayoutVars>
          <dgm:chMax val="1"/>
          <dgm:bulletEnabled val="1"/>
        </dgm:presLayoutVars>
      </dgm:prSet>
      <dgm:spPr/>
    </dgm:pt>
    <dgm:pt modelId="{31445D1B-1619-4434-ADB3-D2A24A09ABA9}" type="pres">
      <dgm:prSet presAssocID="{D9918405-7B22-40E8-82E3-C64607958890}" presName="rect4ParTxNoCh" presStyleLbl="alignAcc1" presStyleIdx="4" presStyleCnt="5">
        <dgm:presLayoutVars>
          <dgm:chMax val="1"/>
          <dgm:bulletEnabled val="1"/>
        </dgm:presLayoutVars>
      </dgm:prSet>
      <dgm:spPr/>
    </dgm:pt>
    <dgm:pt modelId="{E95825BC-53B4-43C2-82C3-A7732AE187BF}" type="pres">
      <dgm:prSet presAssocID="{450548CD-2BCB-4209-AAA4-DA0690269D4D}" presName="rect5ParTxNoCh" presStyleLbl="alignAcc1" presStyleIdx="4" presStyleCnt="5">
        <dgm:presLayoutVars>
          <dgm:chMax val="1"/>
          <dgm:bulletEnabled val="1"/>
        </dgm:presLayoutVars>
      </dgm:prSet>
      <dgm:spPr/>
    </dgm:pt>
  </dgm:ptLst>
  <dgm:cxnLst>
    <dgm:cxn modelId="{A97A2801-0000-40C3-9243-A54701FCD683}" type="presOf" srcId="{450548CD-2BCB-4209-AAA4-DA0690269D4D}" destId="{E95825BC-53B4-43C2-82C3-A7732AE187BF}" srcOrd="1" destOrd="0" presId="urn:microsoft.com/office/officeart/2005/8/layout/target3"/>
    <dgm:cxn modelId="{5B8D3A0B-ED03-4B91-A98B-E39C8CFDD161}" srcId="{6258F515-6B2C-4B62-A0A2-7BD65BC20E77}" destId="{4B962091-7470-4C59-99BE-1EF125DDA1E0}" srcOrd="2" destOrd="0" parTransId="{ADC071D5-5F51-411A-9368-997E5E58082F}" sibTransId="{F4A5BFC5-A06C-4078-AADF-22CD596A6FE8}"/>
    <dgm:cxn modelId="{54A89B0B-7829-40C9-ACB3-5F67A607B668}" type="presOf" srcId="{33EBC179-2BB7-4375-B597-D398233CC9C0}" destId="{24210A7C-4106-4C83-A9CA-C0C0FA1E728F}" srcOrd="1" destOrd="0" presId="urn:microsoft.com/office/officeart/2005/8/layout/target3"/>
    <dgm:cxn modelId="{1346C21C-ED08-45C0-80FD-44CB8D48277A}" type="presOf" srcId="{4B962091-7470-4C59-99BE-1EF125DDA1E0}" destId="{45EEE011-8E05-43A1-9031-A8C87650F0F6}" srcOrd="0" destOrd="0" presId="urn:microsoft.com/office/officeart/2005/8/layout/target3"/>
    <dgm:cxn modelId="{A43CD21C-2AFE-4F18-834B-AF0D3FFAFA9A}" type="presOf" srcId="{33EBC179-2BB7-4375-B597-D398233CC9C0}" destId="{8F1C7521-200C-4A6B-8B9C-2C1949EEE2A1}" srcOrd="0" destOrd="0" presId="urn:microsoft.com/office/officeart/2005/8/layout/target3"/>
    <dgm:cxn modelId="{03B74930-B40E-4A4D-8595-0CF156CE920D}" type="presOf" srcId="{4B962091-7470-4C59-99BE-1EF125DDA1E0}" destId="{1E2D1FED-EE4F-4924-80D6-DE60A8303D37}" srcOrd="1" destOrd="0" presId="urn:microsoft.com/office/officeart/2005/8/layout/target3"/>
    <dgm:cxn modelId="{02F1FB3A-0BC8-4691-81B7-E4890C1B99D3}" type="presOf" srcId="{F16D28D0-1F95-4745-832F-53520D851E3D}" destId="{F27C86FE-0D3B-4755-9E0C-6E4D26AC3928}" srcOrd="1" destOrd="0" presId="urn:microsoft.com/office/officeart/2005/8/layout/target3"/>
    <dgm:cxn modelId="{9080663D-255A-4385-BD20-9ACD2B7D0E6F}" srcId="{6258F515-6B2C-4B62-A0A2-7BD65BC20E77}" destId="{D9918405-7B22-40E8-82E3-C64607958890}" srcOrd="3" destOrd="0" parTransId="{67E3DA68-43F6-4605-B78C-746B5073C191}" sibTransId="{076D3687-337B-428E-997C-3BDD2764060B}"/>
    <dgm:cxn modelId="{089C2243-A239-4845-919D-3D1C161C93E5}" srcId="{6258F515-6B2C-4B62-A0A2-7BD65BC20E77}" destId="{450548CD-2BCB-4209-AAA4-DA0690269D4D}" srcOrd="4" destOrd="0" parTransId="{7BD0AAD8-B683-43B9-AB26-B565BFB748F9}" sibTransId="{80F5B964-F900-41DE-88F0-306D55904214}"/>
    <dgm:cxn modelId="{E2C50A78-9FAA-439B-B64E-042FE6373862}" srcId="{6258F515-6B2C-4B62-A0A2-7BD65BC20E77}" destId="{F16D28D0-1F95-4745-832F-53520D851E3D}" srcOrd="0" destOrd="0" parTransId="{A51895D3-E84D-4463-93AA-A90811DF3564}" sibTransId="{F9226D1D-1CA3-43D7-B5BC-BD34FA5E3387}"/>
    <dgm:cxn modelId="{02AA248A-A69B-493B-A2B5-C2EC6D6A650A}" type="presOf" srcId="{F16D28D0-1F95-4745-832F-53520D851E3D}" destId="{7264F9A8-6C89-4191-9A9D-E2984CE8E295}" srcOrd="0" destOrd="0" presId="urn:microsoft.com/office/officeart/2005/8/layout/target3"/>
    <dgm:cxn modelId="{35B25D9E-5959-4F57-A6AF-337BC0649465}" type="presOf" srcId="{D9918405-7B22-40E8-82E3-C64607958890}" destId="{18F4F29F-CD53-4A5F-8622-78BAA36FBCF6}" srcOrd="0" destOrd="0" presId="urn:microsoft.com/office/officeart/2005/8/layout/target3"/>
    <dgm:cxn modelId="{E7CCE1B4-4D22-4D0A-B780-B33E905368B3}" type="presOf" srcId="{450548CD-2BCB-4209-AAA4-DA0690269D4D}" destId="{3ED13A9D-F487-4AEE-8E84-39403E82446B}" srcOrd="0" destOrd="0" presId="urn:microsoft.com/office/officeart/2005/8/layout/target3"/>
    <dgm:cxn modelId="{78D597EC-54B5-4117-AED4-24B729324D6C}" type="presOf" srcId="{6258F515-6B2C-4B62-A0A2-7BD65BC20E77}" destId="{BE78DD00-C844-416E-BC64-CFFC8FF0AD74}" srcOrd="0" destOrd="0" presId="urn:microsoft.com/office/officeart/2005/8/layout/target3"/>
    <dgm:cxn modelId="{E61A89FA-73BB-4B7F-8F2A-7226A659B364}" srcId="{6258F515-6B2C-4B62-A0A2-7BD65BC20E77}" destId="{33EBC179-2BB7-4375-B597-D398233CC9C0}" srcOrd="1" destOrd="0" parTransId="{17D20E62-6C09-4835-AA4A-1292601A28C3}" sibTransId="{579528A6-E55A-49CC-BAD4-D9162977D8BD}"/>
    <dgm:cxn modelId="{25CDDEFA-D003-4E1C-A973-17E6F181E338}" type="presOf" srcId="{D9918405-7B22-40E8-82E3-C64607958890}" destId="{31445D1B-1619-4434-ADB3-D2A24A09ABA9}" srcOrd="1" destOrd="0" presId="urn:microsoft.com/office/officeart/2005/8/layout/target3"/>
    <dgm:cxn modelId="{3835FF16-722B-45E9-B52C-12A06DAE11E3}" type="presParOf" srcId="{BE78DD00-C844-416E-BC64-CFFC8FF0AD74}" destId="{3F8AEDDE-3338-45D8-9F1D-00A464E948BB}" srcOrd="0" destOrd="0" presId="urn:microsoft.com/office/officeart/2005/8/layout/target3"/>
    <dgm:cxn modelId="{7D44FADB-2570-4034-A294-2EB3BD51391D}" type="presParOf" srcId="{BE78DD00-C844-416E-BC64-CFFC8FF0AD74}" destId="{8E715C6B-7C1C-432C-9F9A-FB01C808689D}" srcOrd="1" destOrd="0" presId="urn:microsoft.com/office/officeart/2005/8/layout/target3"/>
    <dgm:cxn modelId="{56D429BC-37B4-4B77-8DEF-2BE785E4FDC2}" type="presParOf" srcId="{BE78DD00-C844-416E-BC64-CFFC8FF0AD74}" destId="{7264F9A8-6C89-4191-9A9D-E2984CE8E295}" srcOrd="2" destOrd="0" presId="urn:microsoft.com/office/officeart/2005/8/layout/target3"/>
    <dgm:cxn modelId="{BE79B2E8-9821-4EF7-9D00-7923E5D7E84A}" type="presParOf" srcId="{BE78DD00-C844-416E-BC64-CFFC8FF0AD74}" destId="{AD2388AB-24D6-4AF9-9EA8-59079C32A464}" srcOrd="3" destOrd="0" presId="urn:microsoft.com/office/officeart/2005/8/layout/target3"/>
    <dgm:cxn modelId="{5C6D79C9-873A-43D3-A69B-5693889EC7EF}" type="presParOf" srcId="{BE78DD00-C844-416E-BC64-CFFC8FF0AD74}" destId="{DDD2059C-9C9D-4405-BFB5-30A6739A5E70}" srcOrd="4" destOrd="0" presId="urn:microsoft.com/office/officeart/2005/8/layout/target3"/>
    <dgm:cxn modelId="{25EA9ADE-18AF-4D3D-A7FF-BA2299A77759}" type="presParOf" srcId="{BE78DD00-C844-416E-BC64-CFFC8FF0AD74}" destId="{8F1C7521-200C-4A6B-8B9C-2C1949EEE2A1}" srcOrd="5" destOrd="0" presId="urn:microsoft.com/office/officeart/2005/8/layout/target3"/>
    <dgm:cxn modelId="{6ED07600-72A1-4554-8B5A-F1939E300CF4}" type="presParOf" srcId="{BE78DD00-C844-416E-BC64-CFFC8FF0AD74}" destId="{333F9DDB-4E7D-465D-B0A8-6055039F1E2A}" srcOrd="6" destOrd="0" presId="urn:microsoft.com/office/officeart/2005/8/layout/target3"/>
    <dgm:cxn modelId="{46C8EE3D-E715-438A-BF8F-8AC144D646E4}" type="presParOf" srcId="{BE78DD00-C844-416E-BC64-CFFC8FF0AD74}" destId="{CC07F30C-5D3B-43E9-A343-FF6B895EF12F}" srcOrd="7" destOrd="0" presId="urn:microsoft.com/office/officeart/2005/8/layout/target3"/>
    <dgm:cxn modelId="{1FCE96D8-171D-4355-95AA-B8D33C75341D}" type="presParOf" srcId="{BE78DD00-C844-416E-BC64-CFFC8FF0AD74}" destId="{45EEE011-8E05-43A1-9031-A8C87650F0F6}" srcOrd="8" destOrd="0" presId="urn:microsoft.com/office/officeart/2005/8/layout/target3"/>
    <dgm:cxn modelId="{D6A611E2-FCC1-49CB-A78A-6D6DD0F8F3AE}" type="presParOf" srcId="{BE78DD00-C844-416E-BC64-CFFC8FF0AD74}" destId="{CB80A979-96F3-403A-BEB2-9ECE7856495D}" srcOrd="9" destOrd="0" presId="urn:microsoft.com/office/officeart/2005/8/layout/target3"/>
    <dgm:cxn modelId="{9F8A0276-88DD-4F8B-9A18-B947BA7BAA1E}" type="presParOf" srcId="{BE78DD00-C844-416E-BC64-CFFC8FF0AD74}" destId="{8F7966CB-896C-4811-91DD-67F30B46B18B}" srcOrd="10" destOrd="0" presId="urn:microsoft.com/office/officeart/2005/8/layout/target3"/>
    <dgm:cxn modelId="{7CD12135-173B-4BFC-B2A3-519FB3EFD70C}" type="presParOf" srcId="{BE78DD00-C844-416E-BC64-CFFC8FF0AD74}" destId="{18F4F29F-CD53-4A5F-8622-78BAA36FBCF6}" srcOrd="11" destOrd="0" presId="urn:microsoft.com/office/officeart/2005/8/layout/target3"/>
    <dgm:cxn modelId="{6C661ED6-4F03-48E3-BF81-9616CFAD8E3B}" type="presParOf" srcId="{BE78DD00-C844-416E-BC64-CFFC8FF0AD74}" destId="{9EF034C8-CF50-44B3-89E2-AFA937F9FEB9}" srcOrd="12" destOrd="0" presId="urn:microsoft.com/office/officeart/2005/8/layout/target3"/>
    <dgm:cxn modelId="{E78E735A-98BD-4657-8D32-E7961A3A22EA}" type="presParOf" srcId="{BE78DD00-C844-416E-BC64-CFFC8FF0AD74}" destId="{E7960DE3-DFCA-4D6D-A2FE-48BA86B49B61}" srcOrd="13" destOrd="0" presId="urn:microsoft.com/office/officeart/2005/8/layout/target3"/>
    <dgm:cxn modelId="{120B6093-58D2-47E1-88A5-0D3284918FCA}" type="presParOf" srcId="{BE78DD00-C844-416E-BC64-CFFC8FF0AD74}" destId="{3ED13A9D-F487-4AEE-8E84-39403E82446B}" srcOrd="14" destOrd="0" presId="urn:microsoft.com/office/officeart/2005/8/layout/target3"/>
    <dgm:cxn modelId="{C6BC821F-040C-4326-84AC-4E00607A277D}" type="presParOf" srcId="{BE78DD00-C844-416E-BC64-CFFC8FF0AD74}" destId="{F27C86FE-0D3B-4755-9E0C-6E4D26AC3928}" srcOrd="15" destOrd="0" presId="urn:microsoft.com/office/officeart/2005/8/layout/target3"/>
    <dgm:cxn modelId="{D9603C98-36E3-4F68-AC2F-8B3C5CFE22AE}" type="presParOf" srcId="{BE78DD00-C844-416E-BC64-CFFC8FF0AD74}" destId="{24210A7C-4106-4C83-A9CA-C0C0FA1E728F}" srcOrd="16" destOrd="0" presId="urn:microsoft.com/office/officeart/2005/8/layout/target3"/>
    <dgm:cxn modelId="{060B46ED-1F6A-4BC8-B3E3-021B5702C61B}" type="presParOf" srcId="{BE78DD00-C844-416E-BC64-CFFC8FF0AD74}" destId="{1E2D1FED-EE4F-4924-80D6-DE60A8303D37}" srcOrd="17" destOrd="0" presId="urn:microsoft.com/office/officeart/2005/8/layout/target3"/>
    <dgm:cxn modelId="{D4A3B149-EB1A-4281-BA7C-ADCA295C8CC6}" type="presParOf" srcId="{BE78DD00-C844-416E-BC64-CFFC8FF0AD74}" destId="{31445D1B-1619-4434-ADB3-D2A24A09ABA9}" srcOrd="18" destOrd="0" presId="urn:microsoft.com/office/officeart/2005/8/layout/target3"/>
    <dgm:cxn modelId="{94A6F6D5-8CE4-43BD-89B3-5F2923E230EA}" type="presParOf" srcId="{BE78DD00-C844-416E-BC64-CFFC8FF0AD74}" destId="{E95825BC-53B4-43C2-82C3-A7732AE187BF}" srcOrd="19" destOrd="0" presId="urn:microsoft.com/office/officeart/2005/8/layout/targe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834AC3-85E3-4E9C-984B-576B4608637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76DD68-E35D-4D94-952B-072FC688F13D}">
      <dgm:prSet/>
      <dgm:spPr/>
      <dgm:t>
        <a:bodyPr/>
        <a:lstStyle/>
        <a:p>
          <a:r>
            <a:rPr lang="en-US" baseline="0"/>
            <a:t>Focuses on learning through repetition, reinforcement, and feedback.</a:t>
          </a:r>
          <a:endParaRPr lang="en-US"/>
        </a:p>
      </dgm:t>
    </dgm:pt>
    <dgm:pt modelId="{CCB4507F-D9F6-4510-9E95-16C7DEBF2E7C}" type="parTrans" cxnId="{BD05FB95-EF9F-47BC-AC41-5077250F47BD}">
      <dgm:prSet/>
      <dgm:spPr/>
      <dgm:t>
        <a:bodyPr/>
        <a:lstStyle/>
        <a:p>
          <a:endParaRPr lang="en-US"/>
        </a:p>
      </dgm:t>
    </dgm:pt>
    <dgm:pt modelId="{51253331-0B90-4B1B-9C95-DA404A80DB9E}" type="sibTrans" cxnId="{BD05FB95-EF9F-47BC-AC41-5077250F47BD}">
      <dgm:prSet/>
      <dgm:spPr/>
      <dgm:t>
        <a:bodyPr/>
        <a:lstStyle/>
        <a:p>
          <a:endParaRPr lang="en-US"/>
        </a:p>
      </dgm:t>
    </dgm:pt>
    <dgm:pt modelId="{4827DD3C-02E5-45BD-B52E-7E15FBB355D5}">
      <dgm:prSet/>
      <dgm:spPr/>
      <dgm:t>
        <a:bodyPr/>
        <a:lstStyle/>
        <a:p>
          <a:r>
            <a:rPr lang="en-US" baseline="0"/>
            <a:t>Suitable for technical training such as diagnostics and repair procedures.</a:t>
          </a:r>
          <a:endParaRPr lang="en-US"/>
        </a:p>
      </dgm:t>
    </dgm:pt>
    <dgm:pt modelId="{FD148263-CC65-4DB2-A114-8AD0F3C1BC07}" type="parTrans" cxnId="{F0550BE6-E50A-4759-8A2A-48091603C1DA}">
      <dgm:prSet/>
      <dgm:spPr/>
      <dgm:t>
        <a:bodyPr/>
        <a:lstStyle/>
        <a:p>
          <a:endParaRPr lang="en-US"/>
        </a:p>
      </dgm:t>
    </dgm:pt>
    <dgm:pt modelId="{9805AA82-55FC-4082-969A-B94A71EDEC05}" type="sibTrans" cxnId="{F0550BE6-E50A-4759-8A2A-48091603C1DA}">
      <dgm:prSet/>
      <dgm:spPr/>
      <dgm:t>
        <a:bodyPr/>
        <a:lstStyle/>
        <a:p>
          <a:endParaRPr lang="en-US"/>
        </a:p>
      </dgm:t>
    </dgm:pt>
    <dgm:pt modelId="{90EF0171-7A8F-4307-BF91-1D32AF891A06}">
      <dgm:prSet/>
      <dgm:spPr/>
      <dgm:t>
        <a:bodyPr/>
        <a:lstStyle/>
        <a:p>
          <a:r>
            <a:rPr lang="en-US" baseline="0"/>
            <a:t>Rewards and performance feedback encourage skill mastery.</a:t>
          </a:r>
          <a:endParaRPr lang="en-US"/>
        </a:p>
      </dgm:t>
    </dgm:pt>
    <dgm:pt modelId="{7BF9B362-F959-4077-96F4-ABC70E1C7669}" type="parTrans" cxnId="{C752EF00-6AB3-4D8A-ABEB-65333A37FABB}">
      <dgm:prSet/>
      <dgm:spPr/>
      <dgm:t>
        <a:bodyPr/>
        <a:lstStyle/>
        <a:p>
          <a:endParaRPr lang="en-US"/>
        </a:p>
      </dgm:t>
    </dgm:pt>
    <dgm:pt modelId="{EDC14523-4B1D-468D-9134-23922228A7B2}" type="sibTrans" cxnId="{C752EF00-6AB3-4D8A-ABEB-65333A37FABB}">
      <dgm:prSet/>
      <dgm:spPr/>
      <dgm:t>
        <a:bodyPr/>
        <a:lstStyle/>
        <a:p>
          <a:endParaRPr lang="en-US"/>
        </a:p>
      </dgm:t>
    </dgm:pt>
    <dgm:pt modelId="{ACA08C93-EA4E-40A2-BF9C-5633153593B0}">
      <dgm:prSet/>
      <dgm:spPr/>
      <dgm:t>
        <a:bodyPr/>
        <a:lstStyle/>
        <a:p>
          <a:r>
            <a:rPr lang="en-US" baseline="0"/>
            <a:t>Commonly applied in workplace skills training.</a:t>
          </a:r>
          <a:endParaRPr lang="en-US"/>
        </a:p>
      </dgm:t>
    </dgm:pt>
    <dgm:pt modelId="{A9129F4E-C97C-430D-B76C-13E92B95ED9B}" type="parTrans" cxnId="{856ADE90-CD16-4564-8526-B8E9D32E2C8D}">
      <dgm:prSet/>
      <dgm:spPr/>
      <dgm:t>
        <a:bodyPr/>
        <a:lstStyle/>
        <a:p>
          <a:endParaRPr lang="en-US"/>
        </a:p>
      </dgm:t>
    </dgm:pt>
    <dgm:pt modelId="{10850F89-3F9B-48DC-B21C-9005E280BE89}" type="sibTrans" cxnId="{856ADE90-CD16-4564-8526-B8E9D32E2C8D}">
      <dgm:prSet/>
      <dgm:spPr/>
      <dgm:t>
        <a:bodyPr/>
        <a:lstStyle/>
        <a:p>
          <a:endParaRPr lang="en-US"/>
        </a:p>
      </dgm:t>
    </dgm:pt>
    <dgm:pt modelId="{C75FB1AD-BFE6-4626-A672-38C4FC17713E}">
      <dgm:prSet/>
      <dgm:spPr/>
      <dgm:t>
        <a:bodyPr/>
        <a:lstStyle/>
        <a:p>
          <a:r>
            <a:rPr lang="en-US" baseline="0"/>
            <a:t>(Skinner, 1953; Mullins, 2019)</a:t>
          </a:r>
          <a:endParaRPr lang="en-US"/>
        </a:p>
      </dgm:t>
    </dgm:pt>
    <dgm:pt modelId="{77D3BE88-FFE8-487D-A801-103E3E1BA585}" type="parTrans" cxnId="{2556F262-B035-403D-9BFC-DEA95D96DA05}">
      <dgm:prSet/>
      <dgm:spPr/>
      <dgm:t>
        <a:bodyPr/>
        <a:lstStyle/>
        <a:p>
          <a:endParaRPr lang="en-US"/>
        </a:p>
      </dgm:t>
    </dgm:pt>
    <dgm:pt modelId="{B350A69C-A3D0-4699-8A38-2BB18578D902}" type="sibTrans" cxnId="{2556F262-B035-403D-9BFC-DEA95D96DA05}">
      <dgm:prSet/>
      <dgm:spPr/>
      <dgm:t>
        <a:bodyPr/>
        <a:lstStyle/>
        <a:p>
          <a:endParaRPr lang="en-US"/>
        </a:p>
      </dgm:t>
    </dgm:pt>
    <dgm:pt modelId="{48666E84-C5A9-401C-A3B9-4FDC70619994}" type="pres">
      <dgm:prSet presAssocID="{A5834AC3-85E3-4E9C-984B-576B46086374}" presName="root" presStyleCnt="0">
        <dgm:presLayoutVars>
          <dgm:dir/>
          <dgm:resizeHandles val="exact"/>
        </dgm:presLayoutVars>
      </dgm:prSet>
      <dgm:spPr/>
    </dgm:pt>
    <dgm:pt modelId="{32041669-F7CE-4B42-A3DE-A811B3C22B6A}" type="pres">
      <dgm:prSet presAssocID="{1376DD68-E35D-4D94-952B-072FC688F13D}" presName="compNode" presStyleCnt="0"/>
      <dgm:spPr/>
    </dgm:pt>
    <dgm:pt modelId="{E6719F35-5760-4C2B-870F-318390BBFAF5}" type="pres">
      <dgm:prSet presAssocID="{1376DD68-E35D-4D94-952B-072FC688F13D}" presName="bgRect" presStyleLbl="bgShp" presStyleIdx="0" presStyleCnt="5"/>
      <dgm:spPr/>
    </dgm:pt>
    <dgm:pt modelId="{F242B08C-80E0-456A-830C-C9B9652B3F0F}" type="pres">
      <dgm:prSet presAssocID="{1376DD68-E35D-4D94-952B-072FC688F13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3F85BE69-D81E-407C-B663-3E84D5D1277A}" type="pres">
      <dgm:prSet presAssocID="{1376DD68-E35D-4D94-952B-072FC688F13D}" presName="spaceRect" presStyleCnt="0"/>
      <dgm:spPr/>
    </dgm:pt>
    <dgm:pt modelId="{86510EAC-FC2B-4A4D-8FF4-85B2EB4FEC20}" type="pres">
      <dgm:prSet presAssocID="{1376DD68-E35D-4D94-952B-072FC688F13D}" presName="parTx" presStyleLbl="revTx" presStyleIdx="0" presStyleCnt="5">
        <dgm:presLayoutVars>
          <dgm:chMax val="0"/>
          <dgm:chPref val="0"/>
        </dgm:presLayoutVars>
      </dgm:prSet>
      <dgm:spPr/>
    </dgm:pt>
    <dgm:pt modelId="{E4331544-A9EA-41AA-A8FC-A34DEC08B29D}" type="pres">
      <dgm:prSet presAssocID="{51253331-0B90-4B1B-9C95-DA404A80DB9E}" presName="sibTrans" presStyleCnt="0"/>
      <dgm:spPr/>
    </dgm:pt>
    <dgm:pt modelId="{9D1C2099-2F6B-48D8-8BBE-6BA05A4FD555}" type="pres">
      <dgm:prSet presAssocID="{4827DD3C-02E5-45BD-B52E-7E15FBB355D5}" presName="compNode" presStyleCnt="0"/>
      <dgm:spPr/>
    </dgm:pt>
    <dgm:pt modelId="{B904A2BA-1BFF-4A58-AAF7-09FED0131E92}" type="pres">
      <dgm:prSet presAssocID="{4827DD3C-02E5-45BD-B52E-7E15FBB355D5}" presName="bgRect" presStyleLbl="bgShp" presStyleIdx="1" presStyleCnt="5"/>
      <dgm:spPr/>
    </dgm:pt>
    <dgm:pt modelId="{82B7CAAD-6558-4FEE-94A7-23A40C994F1E}" type="pres">
      <dgm:prSet presAssocID="{4827DD3C-02E5-45BD-B52E-7E15FBB355D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lder"/>
        </a:ext>
      </dgm:extLst>
    </dgm:pt>
    <dgm:pt modelId="{BF5586CA-8FBD-45BB-B834-FB18BF1F3B23}" type="pres">
      <dgm:prSet presAssocID="{4827DD3C-02E5-45BD-B52E-7E15FBB355D5}" presName="spaceRect" presStyleCnt="0"/>
      <dgm:spPr/>
    </dgm:pt>
    <dgm:pt modelId="{56068DF4-0261-49C5-BCAE-F38F7D443A24}" type="pres">
      <dgm:prSet presAssocID="{4827DD3C-02E5-45BD-B52E-7E15FBB355D5}" presName="parTx" presStyleLbl="revTx" presStyleIdx="1" presStyleCnt="5">
        <dgm:presLayoutVars>
          <dgm:chMax val="0"/>
          <dgm:chPref val="0"/>
        </dgm:presLayoutVars>
      </dgm:prSet>
      <dgm:spPr/>
    </dgm:pt>
    <dgm:pt modelId="{0E282B56-E606-49CF-A3B1-227592E0A5CF}" type="pres">
      <dgm:prSet presAssocID="{9805AA82-55FC-4082-969A-B94A71EDEC05}" presName="sibTrans" presStyleCnt="0"/>
      <dgm:spPr/>
    </dgm:pt>
    <dgm:pt modelId="{DE04898A-6F2F-45BB-B4B2-41D4FFE31D23}" type="pres">
      <dgm:prSet presAssocID="{90EF0171-7A8F-4307-BF91-1D32AF891A06}" presName="compNode" presStyleCnt="0"/>
      <dgm:spPr/>
    </dgm:pt>
    <dgm:pt modelId="{7276962A-188E-45CA-B3A9-2413A2EA09A6}" type="pres">
      <dgm:prSet presAssocID="{90EF0171-7A8F-4307-BF91-1D32AF891A06}" presName="bgRect" presStyleLbl="bgShp" presStyleIdx="2" presStyleCnt="5"/>
      <dgm:spPr/>
    </dgm:pt>
    <dgm:pt modelId="{D562DF71-137C-4AEF-9620-D85C203CBD25}" type="pres">
      <dgm:prSet presAssocID="{90EF0171-7A8F-4307-BF91-1D32AF891A0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35CD1D61-42A2-4B74-B271-F51A9C9797D6}" type="pres">
      <dgm:prSet presAssocID="{90EF0171-7A8F-4307-BF91-1D32AF891A06}" presName="spaceRect" presStyleCnt="0"/>
      <dgm:spPr/>
    </dgm:pt>
    <dgm:pt modelId="{E8510F9E-6C42-426C-AB1D-22637880D987}" type="pres">
      <dgm:prSet presAssocID="{90EF0171-7A8F-4307-BF91-1D32AF891A06}" presName="parTx" presStyleLbl="revTx" presStyleIdx="2" presStyleCnt="5">
        <dgm:presLayoutVars>
          <dgm:chMax val="0"/>
          <dgm:chPref val="0"/>
        </dgm:presLayoutVars>
      </dgm:prSet>
      <dgm:spPr/>
    </dgm:pt>
    <dgm:pt modelId="{6AC3E350-8FC6-4E7A-B7B1-1030AD357E03}" type="pres">
      <dgm:prSet presAssocID="{EDC14523-4B1D-468D-9134-23922228A7B2}" presName="sibTrans" presStyleCnt="0"/>
      <dgm:spPr/>
    </dgm:pt>
    <dgm:pt modelId="{8010A86B-AA69-4E5F-A50A-F863441618A3}" type="pres">
      <dgm:prSet presAssocID="{ACA08C93-EA4E-40A2-BF9C-5633153593B0}" presName="compNode" presStyleCnt="0"/>
      <dgm:spPr/>
    </dgm:pt>
    <dgm:pt modelId="{EC15764C-BAF8-4EB6-B8F4-D4E2C72223DF}" type="pres">
      <dgm:prSet presAssocID="{ACA08C93-EA4E-40A2-BF9C-5633153593B0}" presName="bgRect" presStyleLbl="bgShp" presStyleIdx="3" presStyleCnt="5"/>
      <dgm:spPr/>
    </dgm:pt>
    <dgm:pt modelId="{89671EDD-E716-4511-8CA5-15746F86B83D}" type="pres">
      <dgm:prSet presAssocID="{ACA08C93-EA4E-40A2-BF9C-5633153593B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3EBCA18B-D73C-46C0-812A-25BE9515AB3D}" type="pres">
      <dgm:prSet presAssocID="{ACA08C93-EA4E-40A2-BF9C-5633153593B0}" presName="spaceRect" presStyleCnt="0"/>
      <dgm:spPr/>
    </dgm:pt>
    <dgm:pt modelId="{49C338EE-EDAA-42AF-A3CF-6BFC31C080BB}" type="pres">
      <dgm:prSet presAssocID="{ACA08C93-EA4E-40A2-BF9C-5633153593B0}" presName="parTx" presStyleLbl="revTx" presStyleIdx="3" presStyleCnt="5">
        <dgm:presLayoutVars>
          <dgm:chMax val="0"/>
          <dgm:chPref val="0"/>
        </dgm:presLayoutVars>
      </dgm:prSet>
      <dgm:spPr/>
    </dgm:pt>
    <dgm:pt modelId="{F443225C-FEAA-4DF7-BACB-7BC44830FEB9}" type="pres">
      <dgm:prSet presAssocID="{10850F89-3F9B-48DC-B21C-9005E280BE89}" presName="sibTrans" presStyleCnt="0"/>
      <dgm:spPr/>
    </dgm:pt>
    <dgm:pt modelId="{174AC759-D8D7-4EEF-A88B-C3E4C93BA81F}" type="pres">
      <dgm:prSet presAssocID="{C75FB1AD-BFE6-4626-A672-38C4FC17713E}" presName="compNode" presStyleCnt="0"/>
      <dgm:spPr/>
    </dgm:pt>
    <dgm:pt modelId="{45FE7BA2-355B-4E72-B4B8-68EA96FFD610}" type="pres">
      <dgm:prSet presAssocID="{C75FB1AD-BFE6-4626-A672-38C4FC17713E}" presName="bgRect" presStyleLbl="bgShp" presStyleIdx="4" presStyleCnt="5"/>
      <dgm:spPr/>
    </dgm:pt>
    <dgm:pt modelId="{B9472C79-FB03-4933-AD01-7454BC4B983C}" type="pres">
      <dgm:prSet presAssocID="{C75FB1AD-BFE6-4626-A672-38C4FC17713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A8E53650-CB04-448D-8E06-E530DDA87A68}" type="pres">
      <dgm:prSet presAssocID="{C75FB1AD-BFE6-4626-A672-38C4FC17713E}" presName="spaceRect" presStyleCnt="0"/>
      <dgm:spPr/>
    </dgm:pt>
    <dgm:pt modelId="{8A7A6A20-63CB-4AF7-AB34-40B13FEC201D}" type="pres">
      <dgm:prSet presAssocID="{C75FB1AD-BFE6-4626-A672-38C4FC17713E}" presName="parTx" presStyleLbl="revTx" presStyleIdx="4" presStyleCnt="5">
        <dgm:presLayoutVars>
          <dgm:chMax val="0"/>
          <dgm:chPref val="0"/>
        </dgm:presLayoutVars>
      </dgm:prSet>
      <dgm:spPr/>
    </dgm:pt>
  </dgm:ptLst>
  <dgm:cxnLst>
    <dgm:cxn modelId="{C752EF00-6AB3-4D8A-ABEB-65333A37FABB}" srcId="{A5834AC3-85E3-4E9C-984B-576B46086374}" destId="{90EF0171-7A8F-4307-BF91-1D32AF891A06}" srcOrd="2" destOrd="0" parTransId="{7BF9B362-F959-4077-96F4-ABC70E1C7669}" sibTransId="{EDC14523-4B1D-468D-9134-23922228A7B2}"/>
    <dgm:cxn modelId="{D1203B36-023E-422E-8571-DA821EAA0B08}" type="presOf" srcId="{90EF0171-7A8F-4307-BF91-1D32AF891A06}" destId="{E8510F9E-6C42-426C-AB1D-22637880D987}" srcOrd="0" destOrd="0" presId="urn:microsoft.com/office/officeart/2018/2/layout/IconVerticalSolidList"/>
    <dgm:cxn modelId="{2556F262-B035-403D-9BFC-DEA95D96DA05}" srcId="{A5834AC3-85E3-4E9C-984B-576B46086374}" destId="{C75FB1AD-BFE6-4626-A672-38C4FC17713E}" srcOrd="4" destOrd="0" parTransId="{77D3BE88-FFE8-487D-A801-103E3E1BA585}" sibTransId="{B350A69C-A3D0-4699-8A38-2BB18578D902}"/>
    <dgm:cxn modelId="{F69ABC8C-1F6E-4609-8D20-5A57AF9BDE95}" type="presOf" srcId="{ACA08C93-EA4E-40A2-BF9C-5633153593B0}" destId="{49C338EE-EDAA-42AF-A3CF-6BFC31C080BB}" srcOrd="0" destOrd="0" presId="urn:microsoft.com/office/officeart/2018/2/layout/IconVerticalSolidList"/>
    <dgm:cxn modelId="{856ADE90-CD16-4564-8526-B8E9D32E2C8D}" srcId="{A5834AC3-85E3-4E9C-984B-576B46086374}" destId="{ACA08C93-EA4E-40A2-BF9C-5633153593B0}" srcOrd="3" destOrd="0" parTransId="{A9129F4E-C97C-430D-B76C-13E92B95ED9B}" sibTransId="{10850F89-3F9B-48DC-B21C-9005E280BE89}"/>
    <dgm:cxn modelId="{2E328891-3782-4BE8-A09F-4F5A5BB58B90}" type="presOf" srcId="{A5834AC3-85E3-4E9C-984B-576B46086374}" destId="{48666E84-C5A9-401C-A3B9-4FDC70619994}" srcOrd="0" destOrd="0" presId="urn:microsoft.com/office/officeart/2018/2/layout/IconVerticalSolidList"/>
    <dgm:cxn modelId="{BD05FB95-EF9F-47BC-AC41-5077250F47BD}" srcId="{A5834AC3-85E3-4E9C-984B-576B46086374}" destId="{1376DD68-E35D-4D94-952B-072FC688F13D}" srcOrd="0" destOrd="0" parTransId="{CCB4507F-D9F6-4510-9E95-16C7DEBF2E7C}" sibTransId="{51253331-0B90-4B1B-9C95-DA404A80DB9E}"/>
    <dgm:cxn modelId="{A8C28F98-2A52-43DF-A40D-BC3D11EDF154}" type="presOf" srcId="{4827DD3C-02E5-45BD-B52E-7E15FBB355D5}" destId="{56068DF4-0261-49C5-BCAE-F38F7D443A24}" srcOrd="0" destOrd="0" presId="urn:microsoft.com/office/officeart/2018/2/layout/IconVerticalSolidList"/>
    <dgm:cxn modelId="{F0550BE6-E50A-4759-8A2A-48091603C1DA}" srcId="{A5834AC3-85E3-4E9C-984B-576B46086374}" destId="{4827DD3C-02E5-45BD-B52E-7E15FBB355D5}" srcOrd="1" destOrd="0" parTransId="{FD148263-CC65-4DB2-A114-8AD0F3C1BC07}" sibTransId="{9805AA82-55FC-4082-969A-B94A71EDEC05}"/>
    <dgm:cxn modelId="{88A8E5F2-46FF-4EF2-9362-F100C12BB136}" type="presOf" srcId="{1376DD68-E35D-4D94-952B-072FC688F13D}" destId="{86510EAC-FC2B-4A4D-8FF4-85B2EB4FEC20}" srcOrd="0" destOrd="0" presId="urn:microsoft.com/office/officeart/2018/2/layout/IconVerticalSolidList"/>
    <dgm:cxn modelId="{3EEDA5FF-7AF5-4BCE-8D96-3B8B1289F667}" type="presOf" srcId="{C75FB1AD-BFE6-4626-A672-38C4FC17713E}" destId="{8A7A6A20-63CB-4AF7-AB34-40B13FEC201D}" srcOrd="0" destOrd="0" presId="urn:microsoft.com/office/officeart/2018/2/layout/IconVerticalSolidList"/>
    <dgm:cxn modelId="{FB473134-98F0-4236-88BC-7937BDCF4B15}" type="presParOf" srcId="{48666E84-C5A9-401C-A3B9-4FDC70619994}" destId="{32041669-F7CE-4B42-A3DE-A811B3C22B6A}" srcOrd="0" destOrd="0" presId="urn:microsoft.com/office/officeart/2018/2/layout/IconVerticalSolidList"/>
    <dgm:cxn modelId="{BE877C9A-8D44-428E-A881-4D187826D70F}" type="presParOf" srcId="{32041669-F7CE-4B42-A3DE-A811B3C22B6A}" destId="{E6719F35-5760-4C2B-870F-318390BBFAF5}" srcOrd="0" destOrd="0" presId="urn:microsoft.com/office/officeart/2018/2/layout/IconVerticalSolidList"/>
    <dgm:cxn modelId="{2FF3D6B3-19B0-45CA-B04F-B5D9B9B1AE19}" type="presParOf" srcId="{32041669-F7CE-4B42-A3DE-A811B3C22B6A}" destId="{F242B08C-80E0-456A-830C-C9B9652B3F0F}" srcOrd="1" destOrd="0" presId="urn:microsoft.com/office/officeart/2018/2/layout/IconVerticalSolidList"/>
    <dgm:cxn modelId="{D6C2C463-910A-467E-A29B-C2AC58372C52}" type="presParOf" srcId="{32041669-F7CE-4B42-A3DE-A811B3C22B6A}" destId="{3F85BE69-D81E-407C-B663-3E84D5D1277A}" srcOrd="2" destOrd="0" presId="urn:microsoft.com/office/officeart/2018/2/layout/IconVerticalSolidList"/>
    <dgm:cxn modelId="{9401DBCB-A586-4EBE-A931-1CDC3B00E1C2}" type="presParOf" srcId="{32041669-F7CE-4B42-A3DE-A811B3C22B6A}" destId="{86510EAC-FC2B-4A4D-8FF4-85B2EB4FEC20}" srcOrd="3" destOrd="0" presId="urn:microsoft.com/office/officeart/2018/2/layout/IconVerticalSolidList"/>
    <dgm:cxn modelId="{E325B390-7523-4966-BA7E-B9DB7B68C3AF}" type="presParOf" srcId="{48666E84-C5A9-401C-A3B9-4FDC70619994}" destId="{E4331544-A9EA-41AA-A8FC-A34DEC08B29D}" srcOrd="1" destOrd="0" presId="urn:microsoft.com/office/officeart/2018/2/layout/IconVerticalSolidList"/>
    <dgm:cxn modelId="{6D2ACDE6-4FEA-4DD6-BB8D-42EAAB877716}" type="presParOf" srcId="{48666E84-C5A9-401C-A3B9-4FDC70619994}" destId="{9D1C2099-2F6B-48D8-8BBE-6BA05A4FD555}" srcOrd="2" destOrd="0" presId="urn:microsoft.com/office/officeart/2018/2/layout/IconVerticalSolidList"/>
    <dgm:cxn modelId="{87F6F2FF-1260-4F76-B713-EF04E0E0CA94}" type="presParOf" srcId="{9D1C2099-2F6B-48D8-8BBE-6BA05A4FD555}" destId="{B904A2BA-1BFF-4A58-AAF7-09FED0131E92}" srcOrd="0" destOrd="0" presId="urn:microsoft.com/office/officeart/2018/2/layout/IconVerticalSolidList"/>
    <dgm:cxn modelId="{B23C8A9E-8466-4C11-9B60-212D1CFC63C3}" type="presParOf" srcId="{9D1C2099-2F6B-48D8-8BBE-6BA05A4FD555}" destId="{82B7CAAD-6558-4FEE-94A7-23A40C994F1E}" srcOrd="1" destOrd="0" presId="urn:microsoft.com/office/officeart/2018/2/layout/IconVerticalSolidList"/>
    <dgm:cxn modelId="{F30D73E9-9897-4E7D-9AF4-E79E5681571A}" type="presParOf" srcId="{9D1C2099-2F6B-48D8-8BBE-6BA05A4FD555}" destId="{BF5586CA-8FBD-45BB-B834-FB18BF1F3B23}" srcOrd="2" destOrd="0" presId="urn:microsoft.com/office/officeart/2018/2/layout/IconVerticalSolidList"/>
    <dgm:cxn modelId="{E322B53A-EBC5-4D1A-B198-578140E84CFA}" type="presParOf" srcId="{9D1C2099-2F6B-48D8-8BBE-6BA05A4FD555}" destId="{56068DF4-0261-49C5-BCAE-F38F7D443A24}" srcOrd="3" destOrd="0" presId="urn:microsoft.com/office/officeart/2018/2/layout/IconVerticalSolidList"/>
    <dgm:cxn modelId="{74BDEB13-41F5-4177-8C50-2A8695E0E2CA}" type="presParOf" srcId="{48666E84-C5A9-401C-A3B9-4FDC70619994}" destId="{0E282B56-E606-49CF-A3B1-227592E0A5CF}" srcOrd="3" destOrd="0" presId="urn:microsoft.com/office/officeart/2018/2/layout/IconVerticalSolidList"/>
    <dgm:cxn modelId="{46AC7BA6-D636-4661-9BEF-ABD4519AFBB3}" type="presParOf" srcId="{48666E84-C5A9-401C-A3B9-4FDC70619994}" destId="{DE04898A-6F2F-45BB-B4B2-41D4FFE31D23}" srcOrd="4" destOrd="0" presId="urn:microsoft.com/office/officeart/2018/2/layout/IconVerticalSolidList"/>
    <dgm:cxn modelId="{64D4D074-8017-438C-9F91-86596123E2F4}" type="presParOf" srcId="{DE04898A-6F2F-45BB-B4B2-41D4FFE31D23}" destId="{7276962A-188E-45CA-B3A9-2413A2EA09A6}" srcOrd="0" destOrd="0" presId="urn:microsoft.com/office/officeart/2018/2/layout/IconVerticalSolidList"/>
    <dgm:cxn modelId="{81B2E231-E889-4C1E-A2E5-7628FD51B849}" type="presParOf" srcId="{DE04898A-6F2F-45BB-B4B2-41D4FFE31D23}" destId="{D562DF71-137C-4AEF-9620-D85C203CBD25}" srcOrd="1" destOrd="0" presId="urn:microsoft.com/office/officeart/2018/2/layout/IconVerticalSolidList"/>
    <dgm:cxn modelId="{0EFDD418-E675-475B-828F-CF76A7966189}" type="presParOf" srcId="{DE04898A-6F2F-45BB-B4B2-41D4FFE31D23}" destId="{35CD1D61-42A2-4B74-B271-F51A9C9797D6}" srcOrd="2" destOrd="0" presId="urn:microsoft.com/office/officeart/2018/2/layout/IconVerticalSolidList"/>
    <dgm:cxn modelId="{06EFA9B1-5613-4A71-BAEC-0737066AC070}" type="presParOf" srcId="{DE04898A-6F2F-45BB-B4B2-41D4FFE31D23}" destId="{E8510F9E-6C42-426C-AB1D-22637880D987}" srcOrd="3" destOrd="0" presId="urn:microsoft.com/office/officeart/2018/2/layout/IconVerticalSolidList"/>
    <dgm:cxn modelId="{8B49FD79-4E7C-43AC-A2C5-86C278C8CEFA}" type="presParOf" srcId="{48666E84-C5A9-401C-A3B9-4FDC70619994}" destId="{6AC3E350-8FC6-4E7A-B7B1-1030AD357E03}" srcOrd="5" destOrd="0" presId="urn:microsoft.com/office/officeart/2018/2/layout/IconVerticalSolidList"/>
    <dgm:cxn modelId="{BE2F0958-DD4B-4AFC-B046-54755940EFEC}" type="presParOf" srcId="{48666E84-C5A9-401C-A3B9-4FDC70619994}" destId="{8010A86B-AA69-4E5F-A50A-F863441618A3}" srcOrd="6" destOrd="0" presId="urn:microsoft.com/office/officeart/2018/2/layout/IconVerticalSolidList"/>
    <dgm:cxn modelId="{D75FEB18-9110-4B05-B485-89A0FC0DA1D8}" type="presParOf" srcId="{8010A86B-AA69-4E5F-A50A-F863441618A3}" destId="{EC15764C-BAF8-4EB6-B8F4-D4E2C72223DF}" srcOrd="0" destOrd="0" presId="urn:microsoft.com/office/officeart/2018/2/layout/IconVerticalSolidList"/>
    <dgm:cxn modelId="{E1B3A6F8-A127-4D97-AB9F-168854A2984F}" type="presParOf" srcId="{8010A86B-AA69-4E5F-A50A-F863441618A3}" destId="{89671EDD-E716-4511-8CA5-15746F86B83D}" srcOrd="1" destOrd="0" presId="urn:microsoft.com/office/officeart/2018/2/layout/IconVerticalSolidList"/>
    <dgm:cxn modelId="{D34A4137-F0D6-49A7-B6C6-1A06F4B46CA9}" type="presParOf" srcId="{8010A86B-AA69-4E5F-A50A-F863441618A3}" destId="{3EBCA18B-D73C-46C0-812A-25BE9515AB3D}" srcOrd="2" destOrd="0" presId="urn:microsoft.com/office/officeart/2018/2/layout/IconVerticalSolidList"/>
    <dgm:cxn modelId="{D7382831-FE47-4E7E-9C5B-386AFB1FD7A8}" type="presParOf" srcId="{8010A86B-AA69-4E5F-A50A-F863441618A3}" destId="{49C338EE-EDAA-42AF-A3CF-6BFC31C080BB}" srcOrd="3" destOrd="0" presId="urn:microsoft.com/office/officeart/2018/2/layout/IconVerticalSolidList"/>
    <dgm:cxn modelId="{60176FAF-9326-4A18-9AEC-8D8EE7D131DC}" type="presParOf" srcId="{48666E84-C5A9-401C-A3B9-4FDC70619994}" destId="{F443225C-FEAA-4DF7-BACB-7BC44830FEB9}" srcOrd="7" destOrd="0" presId="urn:microsoft.com/office/officeart/2018/2/layout/IconVerticalSolidList"/>
    <dgm:cxn modelId="{EBDA89D9-C72A-423C-BA9C-45FB6AD9CDEB}" type="presParOf" srcId="{48666E84-C5A9-401C-A3B9-4FDC70619994}" destId="{174AC759-D8D7-4EEF-A88B-C3E4C93BA81F}" srcOrd="8" destOrd="0" presId="urn:microsoft.com/office/officeart/2018/2/layout/IconVerticalSolidList"/>
    <dgm:cxn modelId="{AA3E7340-3239-49E9-AD74-D974F78AD91F}" type="presParOf" srcId="{174AC759-D8D7-4EEF-A88B-C3E4C93BA81F}" destId="{45FE7BA2-355B-4E72-B4B8-68EA96FFD610}" srcOrd="0" destOrd="0" presId="urn:microsoft.com/office/officeart/2018/2/layout/IconVerticalSolidList"/>
    <dgm:cxn modelId="{55D5B51A-5212-4723-83F3-34ED4C1F8C26}" type="presParOf" srcId="{174AC759-D8D7-4EEF-A88B-C3E4C93BA81F}" destId="{B9472C79-FB03-4933-AD01-7454BC4B983C}" srcOrd="1" destOrd="0" presId="urn:microsoft.com/office/officeart/2018/2/layout/IconVerticalSolidList"/>
    <dgm:cxn modelId="{EB059CC1-2D76-4A1A-A10F-47297AF754B7}" type="presParOf" srcId="{174AC759-D8D7-4EEF-A88B-C3E4C93BA81F}" destId="{A8E53650-CB04-448D-8E06-E530DDA87A68}" srcOrd="2" destOrd="0" presId="urn:microsoft.com/office/officeart/2018/2/layout/IconVerticalSolidList"/>
    <dgm:cxn modelId="{A8A768C0-BA9C-438A-8161-A0390B346377}" type="presParOf" srcId="{174AC759-D8D7-4EEF-A88B-C3E4C93BA81F}" destId="{8A7A6A20-63CB-4AF7-AB34-40B13FEC201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C1FC59-3318-4118-99B5-0E9A875F7DC6}"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C1FA53DB-9B46-4FCB-9F9D-418D4AED3CE2}">
      <dgm:prSet/>
      <dgm:spPr/>
      <dgm:t>
        <a:bodyPr/>
        <a:lstStyle/>
        <a:p>
          <a:r>
            <a:rPr lang="en-US" dirty="0"/>
            <a:t>Armstrong, M. (2020) </a:t>
          </a:r>
          <a:r>
            <a:rPr lang="en-US" i="1" dirty="0"/>
            <a:t>Armstrong’s Handbook of Human Resource Management Practice</a:t>
          </a:r>
          <a:r>
            <a:rPr lang="en-US" dirty="0"/>
            <a:t>. 15th </a:t>
          </a:r>
          <a:r>
            <a:rPr lang="en-US" dirty="0" err="1"/>
            <a:t>edn</a:t>
          </a:r>
          <a:r>
            <a:rPr lang="en-US" dirty="0"/>
            <a:t>. London: Kogan Page.</a:t>
          </a:r>
        </a:p>
      </dgm:t>
    </dgm:pt>
    <dgm:pt modelId="{0FBE3B3F-2016-4BCD-8FBC-5B0A0C8118FA}" type="parTrans" cxnId="{FEDD7413-E089-489B-B957-E25B0D714711}">
      <dgm:prSet/>
      <dgm:spPr/>
      <dgm:t>
        <a:bodyPr/>
        <a:lstStyle/>
        <a:p>
          <a:endParaRPr lang="en-US"/>
        </a:p>
      </dgm:t>
    </dgm:pt>
    <dgm:pt modelId="{2D231203-4F4F-4DA8-96AF-CD40791902E0}" type="sibTrans" cxnId="{FEDD7413-E089-489B-B957-E25B0D714711}">
      <dgm:prSet/>
      <dgm:spPr/>
      <dgm:t>
        <a:bodyPr/>
        <a:lstStyle/>
        <a:p>
          <a:endParaRPr lang="en-US"/>
        </a:p>
      </dgm:t>
    </dgm:pt>
    <dgm:pt modelId="{CB91D4CA-6BC5-4A98-8B54-A6D724F474CC}">
      <dgm:prSet/>
      <dgm:spPr/>
      <dgm:t>
        <a:bodyPr/>
        <a:lstStyle/>
        <a:p>
          <a:r>
            <a:rPr lang="en-US"/>
            <a:t>CIPD (2023) </a:t>
          </a:r>
          <a:r>
            <a:rPr lang="en-US" i="1"/>
            <a:t>Resourcing and Talent Planning</a:t>
          </a:r>
          <a:r>
            <a:rPr lang="en-US"/>
            <a:t>. London: Chartered Institute of Personnel and Development. Available at: https://www.cipd.org/uk/knowledge/strategy/resourcing/ </a:t>
          </a:r>
        </a:p>
      </dgm:t>
    </dgm:pt>
    <dgm:pt modelId="{815670E6-AD09-4DB4-892C-9D823D31ADEE}" type="parTrans" cxnId="{59D30902-8631-423D-9C34-65E0B1955B5C}">
      <dgm:prSet/>
      <dgm:spPr/>
      <dgm:t>
        <a:bodyPr/>
        <a:lstStyle/>
        <a:p>
          <a:endParaRPr lang="en-US"/>
        </a:p>
      </dgm:t>
    </dgm:pt>
    <dgm:pt modelId="{733CD4D6-2FD5-42B5-BBD7-09786259B02F}" type="sibTrans" cxnId="{59D30902-8631-423D-9C34-65E0B1955B5C}">
      <dgm:prSet/>
      <dgm:spPr/>
      <dgm:t>
        <a:bodyPr/>
        <a:lstStyle/>
        <a:p>
          <a:endParaRPr lang="en-US"/>
        </a:p>
      </dgm:t>
    </dgm:pt>
    <dgm:pt modelId="{5C793C2F-7EC7-4874-9061-FA90FB7744D6}">
      <dgm:prSet/>
      <dgm:spPr/>
      <dgm:t>
        <a:bodyPr/>
        <a:lstStyle/>
        <a:p>
          <a:r>
            <a:rPr lang="en-US"/>
            <a:t>Kolb, D.A. (1984) </a:t>
          </a:r>
          <a:r>
            <a:rPr lang="en-US" i="1"/>
            <a:t>Experiential Learning: Experience as the Source of Learning and Development</a:t>
          </a:r>
          <a:r>
            <a:rPr lang="en-US"/>
            <a:t>. Englewood Cliffs, NJ: Prentice Hall.</a:t>
          </a:r>
        </a:p>
      </dgm:t>
    </dgm:pt>
    <dgm:pt modelId="{44F3BA61-3EDF-4E91-929B-5E4A6480B08D}" type="parTrans" cxnId="{1EAA1B69-FD6C-461A-B6D1-7B910BEF3EC0}">
      <dgm:prSet/>
      <dgm:spPr/>
      <dgm:t>
        <a:bodyPr/>
        <a:lstStyle/>
        <a:p>
          <a:endParaRPr lang="en-US"/>
        </a:p>
      </dgm:t>
    </dgm:pt>
    <dgm:pt modelId="{77929578-A2AA-4AC0-9138-A0896CC5ADF8}" type="sibTrans" cxnId="{1EAA1B69-FD6C-461A-B6D1-7B910BEF3EC0}">
      <dgm:prSet/>
      <dgm:spPr/>
      <dgm:t>
        <a:bodyPr/>
        <a:lstStyle/>
        <a:p>
          <a:endParaRPr lang="en-US"/>
        </a:p>
      </dgm:t>
    </dgm:pt>
    <dgm:pt modelId="{DB3C97ED-E0F5-4A19-A3ED-FDBBB21F0329}">
      <dgm:prSet/>
      <dgm:spPr/>
      <dgm:t>
        <a:bodyPr/>
        <a:lstStyle/>
        <a:p>
          <a:r>
            <a:rPr lang="en-US"/>
            <a:t>Maslow, A.H. (1943) ‘A theory of human motivation’, </a:t>
          </a:r>
          <a:r>
            <a:rPr lang="en-US" i="1"/>
            <a:t>Psychological Review</a:t>
          </a:r>
          <a:r>
            <a:rPr lang="en-US"/>
            <a:t>, 50(4), pp. 370–396.</a:t>
          </a:r>
        </a:p>
      </dgm:t>
    </dgm:pt>
    <dgm:pt modelId="{EC1C6EC7-B798-4A47-981E-36F7D24C8ABF}" type="parTrans" cxnId="{B9D0E233-4BEA-4C73-89B6-F9A6E45E8E03}">
      <dgm:prSet/>
      <dgm:spPr/>
      <dgm:t>
        <a:bodyPr/>
        <a:lstStyle/>
        <a:p>
          <a:endParaRPr lang="en-US"/>
        </a:p>
      </dgm:t>
    </dgm:pt>
    <dgm:pt modelId="{6E53E446-371B-4174-8DEE-10BE4D5FEBFF}" type="sibTrans" cxnId="{B9D0E233-4BEA-4C73-89B6-F9A6E45E8E03}">
      <dgm:prSet/>
      <dgm:spPr/>
      <dgm:t>
        <a:bodyPr/>
        <a:lstStyle/>
        <a:p>
          <a:endParaRPr lang="en-US"/>
        </a:p>
      </dgm:t>
    </dgm:pt>
    <dgm:pt modelId="{DAD678FA-9296-4F50-8EC7-E411FF07870B}">
      <dgm:prSet/>
      <dgm:spPr/>
      <dgm:t>
        <a:bodyPr/>
        <a:lstStyle/>
        <a:p>
          <a:r>
            <a:rPr lang="en-US"/>
            <a:t>Noe, R.A. (2020) </a:t>
          </a:r>
          <a:r>
            <a:rPr lang="en-US" i="1"/>
            <a:t>Employee Training and Development</a:t>
          </a:r>
          <a:r>
            <a:rPr lang="en-US"/>
            <a:t>. 8th edn. New York: McGraw-Hill Education.</a:t>
          </a:r>
        </a:p>
      </dgm:t>
    </dgm:pt>
    <dgm:pt modelId="{AAE37823-EE4E-4653-A6D1-2373770C8D8B}" type="parTrans" cxnId="{BD607272-E5F5-4AFE-AC38-21F5B5735F12}">
      <dgm:prSet/>
      <dgm:spPr/>
      <dgm:t>
        <a:bodyPr/>
        <a:lstStyle/>
        <a:p>
          <a:endParaRPr lang="en-US"/>
        </a:p>
      </dgm:t>
    </dgm:pt>
    <dgm:pt modelId="{A320804D-7D5F-4FDD-BE0D-F0402CFC3EE5}" type="sibTrans" cxnId="{BD607272-E5F5-4AFE-AC38-21F5B5735F12}">
      <dgm:prSet/>
      <dgm:spPr/>
      <dgm:t>
        <a:bodyPr/>
        <a:lstStyle/>
        <a:p>
          <a:endParaRPr lang="en-US"/>
        </a:p>
      </dgm:t>
    </dgm:pt>
    <dgm:pt modelId="{2C3E2801-E19E-4990-9840-0876165238BA}">
      <dgm:prSet/>
      <dgm:spPr/>
      <dgm:t>
        <a:bodyPr/>
        <a:lstStyle/>
        <a:p>
          <a:r>
            <a:rPr lang="en-US"/>
            <a:t>Jaguar Land Rover (2024) </a:t>
          </a:r>
          <a:r>
            <a:rPr lang="en-US" i="1"/>
            <a:t>Careers and Skills Development at Jaguar Land Rover</a:t>
          </a:r>
          <a:r>
            <a:rPr lang="en-US"/>
            <a:t>. Available at: </a:t>
          </a:r>
          <a:r>
            <a:rPr lang="en-US">
              <a:hlinkClick xmlns:r="http://schemas.openxmlformats.org/officeDocument/2006/relationships" r:id="rId1"/>
            </a:rPr>
            <a:t>https://www.jaguarlandrovercareers.com</a:t>
          </a:r>
          <a:r>
            <a:rPr lang="en-US"/>
            <a:t> </a:t>
          </a:r>
        </a:p>
      </dgm:t>
    </dgm:pt>
    <dgm:pt modelId="{723149B5-13F6-42ED-B48E-FFF65656DF5E}" type="parTrans" cxnId="{1381077C-49A0-4AA0-A298-4D538D34F1EB}">
      <dgm:prSet/>
      <dgm:spPr/>
      <dgm:t>
        <a:bodyPr/>
        <a:lstStyle/>
        <a:p>
          <a:endParaRPr lang="en-US"/>
        </a:p>
      </dgm:t>
    </dgm:pt>
    <dgm:pt modelId="{5A0870B6-E031-4204-A8B6-8A25143EC3E0}" type="sibTrans" cxnId="{1381077C-49A0-4AA0-A298-4D538D34F1EB}">
      <dgm:prSet/>
      <dgm:spPr/>
      <dgm:t>
        <a:bodyPr/>
        <a:lstStyle/>
        <a:p>
          <a:endParaRPr lang="en-US"/>
        </a:p>
      </dgm:t>
    </dgm:pt>
    <dgm:pt modelId="{451E99CF-6C98-459A-9C54-A49941DE589E}">
      <dgm:prSet/>
      <dgm:spPr/>
      <dgm:t>
        <a:bodyPr/>
        <a:lstStyle/>
        <a:p>
          <a:r>
            <a:rPr lang="en-US" dirty="0"/>
            <a:t>Taylor, S. (2022) </a:t>
          </a:r>
          <a:r>
            <a:rPr lang="en-US" i="1" dirty="0"/>
            <a:t>Resourcing and Talent Management</a:t>
          </a:r>
          <a:r>
            <a:rPr lang="en-US" dirty="0"/>
            <a:t>. 7th </a:t>
          </a:r>
          <a:r>
            <a:rPr lang="en-US" dirty="0" err="1"/>
            <a:t>edn</a:t>
          </a:r>
          <a:r>
            <a:rPr lang="en-US" dirty="0"/>
            <a:t>. London: CIPD Publishing.</a:t>
          </a:r>
        </a:p>
      </dgm:t>
    </dgm:pt>
    <dgm:pt modelId="{0583B327-0472-4C40-8AF5-7613E470FB81}" type="parTrans" cxnId="{3EB241C2-5A85-46B6-86C3-25F4BAB264AD}">
      <dgm:prSet/>
      <dgm:spPr/>
      <dgm:t>
        <a:bodyPr/>
        <a:lstStyle/>
        <a:p>
          <a:endParaRPr lang="en-US"/>
        </a:p>
      </dgm:t>
    </dgm:pt>
    <dgm:pt modelId="{C822D545-9DD2-4A91-BFDE-B57BC2D672E0}" type="sibTrans" cxnId="{3EB241C2-5A85-46B6-86C3-25F4BAB264AD}">
      <dgm:prSet/>
      <dgm:spPr/>
      <dgm:t>
        <a:bodyPr/>
        <a:lstStyle/>
        <a:p>
          <a:endParaRPr lang="en-US"/>
        </a:p>
      </dgm:t>
    </dgm:pt>
    <dgm:pt modelId="{AC26B187-E8CD-46D5-AA2C-789BF55ACB98}">
      <dgm:prSet/>
      <dgm:spPr/>
      <dgm:t>
        <a:bodyPr/>
        <a:lstStyle/>
        <a:p>
          <a:r>
            <a:rPr lang="en-GB"/>
            <a:t>Job analysis is crucial in recruitment as it outlines the key tasks, tools, and responsibilities for engineer or mechanic roles, such as diagnostics, repairs, inspections, and reporting. It also evaluates the work environment, including safety and physical demands. This helps create accurate job descriptions and person specifications (Dessler, 2019; Gatewood et al., 2016).</a:t>
          </a:r>
          <a:endParaRPr lang="en-US" dirty="0"/>
        </a:p>
      </dgm:t>
    </dgm:pt>
    <dgm:pt modelId="{509FC727-02FF-44C4-82B6-0772092ADDA8}" type="parTrans" cxnId="{7DD7A210-6290-4378-BCCA-85FB3C5ECE4A}">
      <dgm:prSet/>
      <dgm:spPr/>
      <dgm:t>
        <a:bodyPr/>
        <a:lstStyle/>
        <a:p>
          <a:endParaRPr lang="en-GB"/>
        </a:p>
      </dgm:t>
    </dgm:pt>
    <dgm:pt modelId="{EE102DD2-C3CC-4AF3-8915-CFFC4F8C866F}" type="sibTrans" cxnId="{7DD7A210-6290-4378-BCCA-85FB3C5ECE4A}">
      <dgm:prSet/>
      <dgm:spPr/>
      <dgm:t>
        <a:bodyPr/>
        <a:lstStyle/>
        <a:p>
          <a:endParaRPr lang="en-GB"/>
        </a:p>
      </dgm:t>
    </dgm:pt>
    <dgm:pt modelId="{6897BBDA-409F-4451-8325-CD5F40DE2498}">
      <dgm:prSet/>
      <dgm:spPr/>
      <dgm:t>
        <a:bodyPr/>
        <a:lstStyle/>
        <a:p>
          <a:r>
            <a:rPr lang="en-GB"/>
            <a:t>Dessler, G., 2019. </a:t>
          </a:r>
          <a:r>
            <a:rPr lang="en-GB" i="1"/>
            <a:t>Human resource management</a:t>
          </a:r>
          <a:r>
            <a:rPr lang="en-GB"/>
            <a:t>. 15th ed. Pearson Education.</a:t>
          </a:r>
        </a:p>
      </dgm:t>
    </dgm:pt>
    <dgm:pt modelId="{F088BBB7-C85E-4351-87F2-58CA3A8DD638}" type="parTrans" cxnId="{E9CD1F54-87A3-416E-931C-97D8352FF358}">
      <dgm:prSet/>
      <dgm:spPr/>
      <dgm:t>
        <a:bodyPr/>
        <a:lstStyle/>
        <a:p>
          <a:endParaRPr lang="en-GB"/>
        </a:p>
      </dgm:t>
    </dgm:pt>
    <dgm:pt modelId="{6036A73B-6C66-40B5-8BD5-D37642801444}" type="sibTrans" cxnId="{E9CD1F54-87A3-416E-931C-97D8352FF358}">
      <dgm:prSet/>
      <dgm:spPr/>
      <dgm:t>
        <a:bodyPr/>
        <a:lstStyle/>
        <a:p>
          <a:endParaRPr lang="en-GB"/>
        </a:p>
      </dgm:t>
    </dgm:pt>
    <dgm:pt modelId="{B22C2084-4C6F-4FF4-9F00-94000ED33D43}">
      <dgm:prSet/>
      <dgm:spPr/>
      <dgm:t>
        <a:bodyPr/>
        <a:lstStyle/>
        <a:p>
          <a:r>
            <a:rPr lang="en-GB" dirty="0"/>
            <a:t>Gatewood, R.D., </a:t>
          </a:r>
          <a:r>
            <a:rPr lang="en-GB" dirty="0" err="1"/>
            <a:t>Feild</a:t>
          </a:r>
          <a:r>
            <a:rPr lang="en-GB" dirty="0"/>
            <a:t>, H.S. and Barrick, M., 2016. </a:t>
          </a:r>
          <a:r>
            <a:rPr lang="en-GB" i="1" dirty="0"/>
            <a:t>Human resource selection</a:t>
          </a:r>
          <a:r>
            <a:rPr lang="en-GB" dirty="0"/>
            <a:t>. 8th ed. Cengage Learning.</a:t>
          </a:r>
        </a:p>
      </dgm:t>
    </dgm:pt>
    <dgm:pt modelId="{BE9F87CB-1776-48CF-97B6-EB5F322A3EDA}" type="parTrans" cxnId="{64D22DA7-A61C-4488-B78F-6EB0BFA24964}">
      <dgm:prSet/>
      <dgm:spPr/>
      <dgm:t>
        <a:bodyPr/>
        <a:lstStyle/>
        <a:p>
          <a:endParaRPr lang="en-GB"/>
        </a:p>
      </dgm:t>
    </dgm:pt>
    <dgm:pt modelId="{87C4E786-C234-475C-B43E-DA29CD70CC99}" type="sibTrans" cxnId="{64D22DA7-A61C-4488-B78F-6EB0BFA24964}">
      <dgm:prSet/>
      <dgm:spPr/>
      <dgm:t>
        <a:bodyPr/>
        <a:lstStyle/>
        <a:p>
          <a:endParaRPr lang="en-GB"/>
        </a:p>
      </dgm:t>
    </dgm:pt>
    <dgm:pt modelId="{351A91D2-BFB7-452E-9947-A959298F6F59}">
      <dgm:prSet/>
      <dgm:spPr/>
      <dgm:t>
        <a:bodyPr/>
        <a:lstStyle/>
        <a:p>
          <a:r>
            <a:rPr lang="en-GB"/>
            <a:t>The job description outlines the Engineer or Mechanic role, detailing key duties like diagnostics, maintenance, repairs, and compliance checks. It also highlights health and safety responsibilities and identifies the reporting structure, typically to a supervisor or manager. A clear job description ensures mutual understanding and effective performance management (Armstrong, 2020; Dessler, 2019).</a:t>
          </a:r>
          <a:endParaRPr lang="en-GB" dirty="0"/>
        </a:p>
      </dgm:t>
    </dgm:pt>
    <dgm:pt modelId="{A96DAFE3-1F05-4475-AF7B-86FF1277D405}" type="parTrans" cxnId="{39042160-3868-4004-A712-630DE102B3A4}">
      <dgm:prSet/>
      <dgm:spPr/>
    </dgm:pt>
    <dgm:pt modelId="{7F0824DD-524F-465F-A848-10ACC14D7CB8}" type="sibTrans" cxnId="{39042160-3868-4004-A712-630DE102B3A4}">
      <dgm:prSet/>
      <dgm:spPr/>
    </dgm:pt>
    <dgm:pt modelId="{09B6998C-5679-4C76-820E-064DDBCD98A4}">
      <dgm:prSet/>
      <dgm:spPr/>
      <dgm:t>
        <a:bodyPr/>
        <a:lstStyle/>
        <a:p>
          <a:r>
            <a:rPr lang="en-GB"/>
            <a:t>Armstrong, M., 2020. </a:t>
          </a:r>
          <a:r>
            <a:rPr lang="en-GB" i="1"/>
            <a:t>Armstrong's handbook of human resource management practice</a:t>
          </a:r>
          <a:r>
            <a:rPr lang="en-GB"/>
            <a:t>. 15th ed. Kogan Page.</a:t>
          </a:r>
        </a:p>
      </dgm:t>
    </dgm:pt>
    <dgm:pt modelId="{E6A99C2D-D907-42A4-B1F3-6673035E43DD}" type="parTrans" cxnId="{D7A9A0A9-5BEF-4797-A4E2-94EECA1D0800}">
      <dgm:prSet/>
      <dgm:spPr/>
      <dgm:t>
        <a:bodyPr/>
        <a:lstStyle/>
        <a:p>
          <a:endParaRPr lang="en-GB"/>
        </a:p>
      </dgm:t>
    </dgm:pt>
    <dgm:pt modelId="{5C64C7BA-4824-438F-8FB1-AC662131E83E}" type="sibTrans" cxnId="{D7A9A0A9-5BEF-4797-A4E2-94EECA1D0800}">
      <dgm:prSet/>
      <dgm:spPr/>
      <dgm:t>
        <a:bodyPr/>
        <a:lstStyle/>
        <a:p>
          <a:endParaRPr lang="en-GB"/>
        </a:p>
      </dgm:t>
    </dgm:pt>
    <dgm:pt modelId="{D2A8D49E-6D42-4335-9D49-789068571B45}" type="pres">
      <dgm:prSet presAssocID="{88C1FC59-3318-4118-99B5-0E9A875F7DC6}" presName="vert0" presStyleCnt="0">
        <dgm:presLayoutVars>
          <dgm:dir/>
          <dgm:animOne val="branch"/>
          <dgm:animLvl val="lvl"/>
        </dgm:presLayoutVars>
      </dgm:prSet>
      <dgm:spPr/>
    </dgm:pt>
    <dgm:pt modelId="{95A08054-24BC-4AF4-A4AD-9DF48743BB07}" type="pres">
      <dgm:prSet presAssocID="{C1FA53DB-9B46-4FCB-9F9D-418D4AED3CE2}" presName="thickLine" presStyleLbl="alignNode1" presStyleIdx="0" presStyleCnt="12"/>
      <dgm:spPr/>
    </dgm:pt>
    <dgm:pt modelId="{CB25D38D-E88A-48AA-BA9F-3555FD5815AE}" type="pres">
      <dgm:prSet presAssocID="{C1FA53DB-9B46-4FCB-9F9D-418D4AED3CE2}" presName="horz1" presStyleCnt="0"/>
      <dgm:spPr/>
    </dgm:pt>
    <dgm:pt modelId="{F9F2D1C8-4244-4C80-BE1F-2B70B78EADBD}" type="pres">
      <dgm:prSet presAssocID="{C1FA53DB-9B46-4FCB-9F9D-418D4AED3CE2}" presName="tx1" presStyleLbl="revTx" presStyleIdx="0" presStyleCnt="12"/>
      <dgm:spPr/>
    </dgm:pt>
    <dgm:pt modelId="{661A120D-0F4A-448D-8FB0-2DBC25A5399B}" type="pres">
      <dgm:prSet presAssocID="{C1FA53DB-9B46-4FCB-9F9D-418D4AED3CE2}" presName="vert1" presStyleCnt="0"/>
      <dgm:spPr/>
    </dgm:pt>
    <dgm:pt modelId="{57C9F22C-8808-462A-9B79-6E9ACEB4C795}" type="pres">
      <dgm:prSet presAssocID="{CB91D4CA-6BC5-4A98-8B54-A6D724F474CC}" presName="thickLine" presStyleLbl="alignNode1" presStyleIdx="1" presStyleCnt="12"/>
      <dgm:spPr/>
    </dgm:pt>
    <dgm:pt modelId="{C17B7DC5-F19C-422F-BEFD-678CC04C8A38}" type="pres">
      <dgm:prSet presAssocID="{CB91D4CA-6BC5-4A98-8B54-A6D724F474CC}" presName="horz1" presStyleCnt="0"/>
      <dgm:spPr/>
    </dgm:pt>
    <dgm:pt modelId="{425B9FC4-E89D-4974-BA2C-78476E4AE49C}" type="pres">
      <dgm:prSet presAssocID="{CB91D4CA-6BC5-4A98-8B54-A6D724F474CC}" presName="tx1" presStyleLbl="revTx" presStyleIdx="1" presStyleCnt="12"/>
      <dgm:spPr/>
    </dgm:pt>
    <dgm:pt modelId="{88D63B5B-C195-4791-A207-78515256737A}" type="pres">
      <dgm:prSet presAssocID="{CB91D4CA-6BC5-4A98-8B54-A6D724F474CC}" presName="vert1" presStyleCnt="0"/>
      <dgm:spPr/>
    </dgm:pt>
    <dgm:pt modelId="{7CB4A3F2-4AE5-4F22-97CA-29458C8DB7A8}" type="pres">
      <dgm:prSet presAssocID="{5C793C2F-7EC7-4874-9061-FA90FB7744D6}" presName="thickLine" presStyleLbl="alignNode1" presStyleIdx="2" presStyleCnt="12"/>
      <dgm:spPr/>
    </dgm:pt>
    <dgm:pt modelId="{7DCDAA01-1A7B-4752-9538-FD21794E4C44}" type="pres">
      <dgm:prSet presAssocID="{5C793C2F-7EC7-4874-9061-FA90FB7744D6}" presName="horz1" presStyleCnt="0"/>
      <dgm:spPr/>
    </dgm:pt>
    <dgm:pt modelId="{AD1D5E99-7BB1-4F38-BE4D-EE092370DB11}" type="pres">
      <dgm:prSet presAssocID="{5C793C2F-7EC7-4874-9061-FA90FB7744D6}" presName="tx1" presStyleLbl="revTx" presStyleIdx="2" presStyleCnt="12"/>
      <dgm:spPr/>
    </dgm:pt>
    <dgm:pt modelId="{B95B9B2C-CAE6-4144-8DE7-30C87FCBA3A9}" type="pres">
      <dgm:prSet presAssocID="{5C793C2F-7EC7-4874-9061-FA90FB7744D6}" presName="vert1" presStyleCnt="0"/>
      <dgm:spPr/>
    </dgm:pt>
    <dgm:pt modelId="{E3B3C34E-DDF6-4EAD-B7F6-4FD19D957AF8}" type="pres">
      <dgm:prSet presAssocID="{DB3C97ED-E0F5-4A19-A3ED-FDBBB21F0329}" presName="thickLine" presStyleLbl="alignNode1" presStyleIdx="3" presStyleCnt="12"/>
      <dgm:spPr/>
    </dgm:pt>
    <dgm:pt modelId="{206D46E5-AB40-4A90-A71B-19F41106AF5F}" type="pres">
      <dgm:prSet presAssocID="{DB3C97ED-E0F5-4A19-A3ED-FDBBB21F0329}" presName="horz1" presStyleCnt="0"/>
      <dgm:spPr/>
    </dgm:pt>
    <dgm:pt modelId="{E11B2BD3-647F-4B2A-AAAD-6BFEB3498BDE}" type="pres">
      <dgm:prSet presAssocID="{DB3C97ED-E0F5-4A19-A3ED-FDBBB21F0329}" presName="tx1" presStyleLbl="revTx" presStyleIdx="3" presStyleCnt="12"/>
      <dgm:spPr/>
    </dgm:pt>
    <dgm:pt modelId="{CA122D05-2AD3-485E-9F5A-CCB2C0A724D7}" type="pres">
      <dgm:prSet presAssocID="{DB3C97ED-E0F5-4A19-A3ED-FDBBB21F0329}" presName="vert1" presStyleCnt="0"/>
      <dgm:spPr/>
    </dgm:pt>
    <dgm:pt modelId="{5D6D22E8-F751-45BE-A0C7-E57716A3F19E}" type="pres">
      <dgm:prSet presAssocID="{DAD678FA-9296-4F50-8EC7-E411FF07870B}" presName="thickLine" presStyleLbl="alignNode1" presStyleIdx="4" presStyleCnt="12"/>
      <dgm:spPr/>
    </dgm:pt>
    <dgm:pt modelId="{08C9EFEB-7F08-4DE3-9D0E-7FB8E82FDB46}" type="pres">
      <dgm:prSet presAssocID="{DAD678FA-9296-4F50-8EC7-E411FF07870B}" presName="horz1" presStyleCnt="0"/>
      <dgm:spPr/>
    </dgm:pt>
    <dgm:pt modelId="{336F692C-D58E-4224-9182-45710AAA0577}" type="pres">
      <dgm:prSet presAssocID="{DAD678FA-9296-4F50-8EC7-E411FF07870B}" presName="tx1" presStyleLbl="revTx" presStyleIdx="4" presStyleCnt="12"/>
      <dgm:spPr/>
    </dgm:pt>
    <dgm:pt modelId="{EA53EBE0-A289-43AA-B4C6-DA1F37A36C18}" type="pres">
      <dgm:prSet presAssocID="{DAD678FA-9296-4F50-8EC7-E411FF07870B}" presName="vert1" presStyleCnt="0"/>
      <dgm:spPr/>
    </dgm:pt>
    <dgm:pt modelId="{6F3986BD-5B64-4AC4-9F34-9AE46EB33EDD}" type="pres">
      <dgm:prSet presAssocID="{2C3E2801-E19E-4990-9840-0876165238BA}" presName="thickLine" presStyleLbl="alignNode1" presStyleIdx="5" presStyleCnt="12"/>
      <dgm:spPr/>
    </dgm:pt>
    <dgm:pt modelId="{AE05D89D-FC04-4403-B19F-142772902F3E}" type="pres">
      <dgm:prSet presAssocID="{2C3E2801-E19E-4990-9840-0876165238BA}" presName="horz1" presStyleCnt="0"/>
      <dgm:spPr/>
    </dgm:pt>
    <dgm:pt modelId="{8504FEB6-5242-407C-ABF9-EB910C5DFCAB}" type="pres">
      <dgm:prSet presAssocID="{2C3E2801-E19E-4990-9840-0876165238BA}" presName="tx1" presStyleLbl="revTx" presStyleIdx="5" presStyleCnt="12"/>
      <dgm:spPr/>
    </dgm:pt>
    <dgm:pt modelId="{95E2CBB5-12E8-4E7A-AE37-B86627684D15}" type="pres">
      <dgm:prSet presAssocID="{2C3E2801-E19E-4990-9840-0876165238BA}" presName="vert1" presStyleCnt="0"/>
      <dgm:spPr/>
    </dgm:pt>
    <dgm:pt modelId="{BF6AB054-F518-4F0B-A279-3190EB3A639F}" type="pres">
      <dgm:prSet presAssocID="{451E99CF-6C98-459A-9C54-A49941DE589E}" presName="thickLine" presStyleLbl="alignNode1" presStyleIdx="6" presStyleCnt="12"/>
      <dgm:spPr/>
    </dgm:pt>
    <dgm:pt modelId="{A1D6E4C0-54C7-451D-B394-384495489030}" type="pres">
      <dgm:prSet presAssocID="{451E99CF-6C98-459A-9C54-A49941DE589E}" presName="horz1" presStyleCnt="0"/>
      <dgm:spPr/>
    </dgm:pt>
    <dgm:pt modelId="{A10D25D0-7A0A-4093-A1F1-D1B05239F26A}" type="pres">
      <dgm:prSet presAssocID="{451E99CF-6C98-459A-9C54-A49941DE589E}" presName="tx1" presStyleLbl="revTx" presStyleIdx="6" presStyleCnt="12"/>
      <dgm:spPr/>
    </dgm:pt>
    <dgm:pt modelId="{A742B661-411D-4550-A20A-07372DA89BE0}" type="pres">
      <dgm:prSet presAssocID="{451E99CF-6C98-459A-9C54-A49941DE589E}" presName="vert1" presStyleCnt="0"/>
      <dgm:spPr/>
    </dgm:pt>
    <dgm:pt modelId="{E9F8EB95-B088-48BC-9089-9355E1F62F99}" type="pres">
      <dgm:prSet presAssocID="{AC26B187-E8CD-46D5-AA2C-789BF55ACB98}" presName="thickLine" presStyleLbl="alignNode1" presStyleIdx="7" presStyleCnt="12"/>
      <dgm:spPr/>
    </dgm:pt>
    <dgm:pt modelId="{38F15668-8927-4EB0-9B1F-AF4ED658BAE2}" type="pres">
      <dgm:prSet presAssocID="{AC26B187-E8CD-46D5-AA2C-789BF55ACB98}" presName="horz1" presStyleCnt="0"/>
      <dgm:spPr/>
    </dgm:pt>
    <dgm:pt modelId="{7510C853-6DE2-4FF2-97AC-25651558350C}" type="pres">
      <dgm:prSet presAssocID="{AC26B187-E8CD-46D5-AA2C-789BF55ACB98}" presName="tx1" presStyleLbl="revTx" presStyleIdx="7" presStyleCnt="12"/>
      <dgm:spPr/>
    </dgm:pt>
    <dgm:pt modelId="{C69FDCF0-0394-40CD-93F4-942018BF98BE}" type="pres">
      <dgm:prSet presAssocID="{AC26B187-E8CD-46D5-AA2C-789BF55ACB98}" presName="vert1" presStyleCnt="0"/>
      <dgm:spPr/>
    </dgm:pt>
    <dgm:pt modelId="{97131752-6EC6-4226-AF2C-5DA4B968AB8B}" type="pres">
      <dgm:prSet presAssocID="{6897BBDA-409F-4451-8325-CD5F40DE2498}" presName="thickLine" presStyleLbl="alignNode1" presStyleIdx="8" presStyleCnt="12"/>
      <dgm:spPr/>
    </dgm:pt>
    <dgm:pt modelId="{DBB46114-95AB-4B4B-90E7-281FDCA576EA}" type="pres">
      <dgm:prSet presAssocID="{6897BBDA-409F-4451-8325-CD5F40DE2498}" presName="horz1" presStyleCnt="0"/>
      <dgm:spPr/>
    </dgm:pt>
    <dgm:pt modelId="{1D623A59-7E67-4917-8BF5-1B8CBF908937}" type="pres">
      <dgm:prSet presAssocID="{6897BBDA-409F-4451-8325-CD5F40DE2498}" presName="tx1" presStyleLbl="revTx" presStyleIdx="8" presStyleCnt="12"/>
      <dgm:spPr/>
    </dgm:pt>
    <dgm:pt modelId="{DA6DCB08-466B-44D2-891C-C642781CBF41}" type="pres">
      <dgm:prSet presAssocID="{6897BBDA-409F-4451-8325-CD5F40DE2498}" presName="vert1" presStyleCnt="0"/>
      <dgm:spPr/>
    </dgm:pt>
    <dgm:pt modelId="{15D5EB43-7986-46A7-B593-F9100C050EC7}" type="pres">
      <dgm:prSet presAssocID="{B22C2084-4C6F-4FF4-9F00-94000ED33D43}" presName="thickLine" presStyleLbl="alignNode1" presStyleIdx="9" presStyleCnt="12"/>
      <dgm:spPr/>
    </dgm:pt>
    <dgm:pt modelId="{B52D39FA-DABD-472C-BD58-7BF90ED07A45}" type="pres">
      <dgm:prSet presAssocID="{B22C2084-4C6F-4FF4-9F00-94000ED33D43}" presName="horz1" presStyleCnt="0"/>
      <dgm:spPr/>
    </dgm:pt>
    <dgm:pt modelId="{8D33D08D-F71F-4247-8AC7-191792DCA99D}" type="pres">
      <dgm:prSet presAssocID="{B22C2084-4C6F-4FF4-9F00-94000ED33D43}" presName="tx1" presStyleLbl="revTx" presStyleIdx="9" presStyleCnt="12"/>
      <dgm:spPr/>
    </dgm:pt>
    <dgm:pt modelId="{1872A910-F87E-479C-9D6E-A4124BE01BE0}" type="pres">
      <dgm:prSet presAssocID="{B22C2084-4C6F-4FF4-9F00-94000ED33D43}" presName="vert1" presStyleCnt="0"/>
      <dgm:spPr/>
    </dgm:pt>
    <dgm:pt modelId="{DED0FF7A-E558-4332-924E-19C69B2BFECF}" type="pres">
      <dgm:prSet presAssocID="{351A91D2-BFB7-452E-9947-A959298F6F59}" presName="thickLine" presStyleLbl="alignNode1" presStyleIdx="10" presStyleCnt="12"/>
      <dgm:spPr/>
    </dgm:pt>
    <dgm:pt modelId="{955BCE07-2B78-4E88-8716-BEA7F737EA02}" type="pres">
      <dgm:prSet presAssocID="{351A91D2-BFB7-452E-9947-A959298F6F59}" presName="horz1" presStyleCnt="0"/>
      <dgm:spPr/>
    </dgm:pt>
    <dgm:pt modelId="{F791F275-3E5E-4240-8FBE-67F27652A6A6}" type="pres">
      <dgm:prSet presAssocID="{351A91D2-BFB7-452E-9947-A959298F6F59}" presName="tx1" presStyleLbl="revTx" presStyleIdx="10" presStyleCnt="12"/>
      <dgm:spPr/>
    </dgm:pt>
    <dgm:pt modelId="{27F8E0AA-1916-48B7-9BD2-A17DD3B7F395}" type="pres">
      <dgm:prSet presAssocID="{351A91D2-BFB7-452E-9947-A959298F6F59}" presName="vert1" presStyleCnt="0"/>
      <dgm:spPr/>
    </dgm:pt>
    <dgm:pt modelId="{8461CC42-C237-4545-BE80-A268A66EF33E}" type="pres">
      <dgm:prSet presAssocID="{09B6998C-5679-4C76-820E-064DDBCD98A4}" presName="thickLine" presStyleLbl="alignNode1" presStyleIdx="11" presStyleCnt="12"/>
      <dgm:spPr/>
    </dgm:pt>
    <dgm:pt modelId="{110F2C80-C846-49A5-B87E-4110EB9D0710}" type="pres">
      <dgm:prSet presAssocID="{09B6998C-5679-4C76-820E-064DDBCD98A4}" presName="horz1" presStyleCnt="0"/>
      <dgm:spPr/>
    </dgm:pt>
    <dgm:pt modelId="{A858F432-1D97-4312-996C-F635E4714F82}" type="pres">
      <dgm:prSet presAssocID="{09B6998C-5679-4C76-820E-064DDBCD98A4}" presName="tx1" presStyleLbl="revTx" presStyleIdx="11" presStyleCnt="12"/>
      <dgm:spPr/>
    </dgm:pt>
    <dgm:pt modelId="{575C1472-19D7-4A60-9D7E-9CBCBFBD70E8}" type="pres">
      <dgm:prSet presAssocID="{09B6998C-5679-4C76-820E-064DDBCD98A4}" presName="vert1" presStyleCnt="0"/>
      <dgm:spPr/>
    </dgm:pt>
  </dgm:ptLst>
  <dgm:cxnLst>
    <dgm:cxn modelId="{59D30902-8631-423D-9C34-65E0B1955B5C}" srcId="{88C1FC59-3318-4118-99B5-0E9A875F7DC6}" destId="{CB91D4CA-6BC5-4A98-8B54-A6D724F474CC}" srcOrd="1" destOrd="0" parTransId="{815670E6-AD09-4DB4-892C-9D823D31ADEE}" sibTransId="{733CD4D6-2FD5-42B5-BBD7-09786259B02F}"/>
    <dgm:cxn modelId="{7DD7A210-6290-4378-BCCA-85FB3C5ECE4A}" srcId="{88C1FC59-3318-4118-99B5-0E9A875F7DC6}" destId="{AC26B187-E8CD-46D5-AA2C-789BF55ACB98}" srcOrd="7" destOrd="0" parTransId="{509FC727-02FF-44C4-82B6-0772092ADDA8}" sibTransId="{EE102DD2-C3CC-4AF3-8915-CFFC4F8C866F}"/>
    <dgm:cxn modelId="{FEDD7413-E089-489B-B957-E25B0D714711}" srcId="{88C1FC59-3318-4118-99B5-0E9A875F7DC6}" destId="{C1FA53DB-9B46-4FCB-9F9D-418D4AED3CE2}" srcOrd="0" destOrd="0" parTransId="{0FBE3B3F-2016-4BCD-8FBC-5B0A0C8118FA}" sibTransId="{2D231203-4F4F-4DA8-96AF-CD40791902E0}"/>
    <dgm:cxn modelId="{D9043F14-BB5B-4C8C-83D8-1562D9C1C11F}" type="presOf" srcId="{351A91D2-BFB7-452E-9947-A959298F6F59}" destId="{F791F275-3E5E-4240-8FBE-67F27652A6A6}" srcOrd="0" destOrd="0" presId="urn:microsoft.com/office/officeart/2008/layout/LinedList"/>
    <dgm:cxn modelId="{F2EBC61B-2680-422B-B0A1-4D98FEAC26F0}" type="presOf" srcId="{B22C2084-4C6F-4FF4-9F00-94000ED33D43}" destId="{8D33D08D-F71F-4247-8AC7-191792DCA99D}" srcOrd="0" destOrd="0" presId="urn:microsoft.com/office/officeart/2008/layout/LinedList"/>
    <dgm:cxn modelId="{0D84941C-34C3-4C87-A4C1-19D5840A7F13}" type="presOf" srcId="{5C793C2F-7EC7-4874-9061-FA90FB7744D6}" destId="{AD1D5E99-7BB1-4F38-BE4D-EE092370DB11}" srcOrd="0" destOrd="0" presId="urn:microsoft.com/office/officeart/2008/layout/LinedList"/>
    <dgm:cxn modelId="{C22F3E1F-4610-4276-B43D-3999BA60243F}" type="presOf" srcId="{451E99CF-6C98-459A-9C54-A49941DE589E}" destId="{A10D25D0-7A0A-4093-A1F1-D1B05239F26A}" srcOrd="0" destOrd="0" presId="urn:microsoft.com/office/officeart/2008/layout/LinedList"/>
    <dgm:cxn modelId="{B9D0E233-4BEA-4C73-89B6-F9A6E45E8E03}" srcId="{88C1FC59-3318-4118-99B5-0E9A875F7DC6}" destId="{DB3C97ED-E0F5-4A19-A3ED-FDBBB21F0329}" srcOrd="3" destOrd="0" parTransId="{EC1C6EC7-B798-4A47-981E-36F7D24C8ABF}" sibTransId="{6E53E446-371B-4174-8DEE-10BE4D5FEBFF}"/>
    <dgm:cxn modelId="{39042160-3868-4004-A712-630DE102B3A4}" srcId="{88C1FC59-3318-4118-99B5-0E9A875F7DC6}" destId="{351A91D2-BFB7-452E-9947-A959298F6F59}" srcOrd="10" destOrd="0" parTransId="{A96DAFE3-1F05-4475-AF7B-86FF1277D405}" sibTransId="{7F0824DD-524F-465F-A848-10ACC14D7CB8}"/>
    <dgm:cxn modelId="{AEF38042-CE2C-4EDA-9C0D-62FD7257B864}" type="presOf" srcId="{CB91D4CA-6BC5-4A98-8B54-A6D724F474CC}" destId="{425B9FC4-E89D-4974-BA2C-78476E4AE49C}" srcOrd="0" destOrd="0" presId="urn:microsoft.com/office/officeart/2008/layout/LinedList"/>
    <dgm:cxn modelId="{1EAA1B69-FD6C-461A-B6D1-7B910BEF3EC0}" srcId="{88C1FC59-3318-4118-99B5-0E9A875F7DC6}" destId="{5C793C2F-7EC7-4874-9061-FA90FB7744D6}" srcOrd="2" destOrd="0" parTransId="{44F3BA61-3EDF-4E91-929B-5E4A6480B08D}" sibTransId="{77929578-A2AA-4AC0-9138-A0896CC5ADF8}"/>
    <dgm:cxn modelId="{BD607272-E5F5-4AFE-AC38-21F5B5735F12}" srcId="{88C1FC59-3318-4118-99B5-0E9A875F7DC6}" destId="{DAD678FA-9296-4F50-8EC7-E411FF07870B}" srcOrd="4" destOrd="0" parTransId="{AAE37823-EE4E-4653-A6D1-2373770C8D8B}" sibTransId="{A320804D-7D5F-4FDD-BE0D-F0402CFC3EE5}"/>
    <dgm:cxn modelId="{7929B652-7147-401D-BBB7-81462925D15D}" type="presOf" srcId="{C1FA53DB-9B46-4FCB-9F9D-418D4AED3CE2}" destId="{F9F2D1C8-4244-4C80-BE1F-2B70B78EADBD}" srcOrd="0" destOrd="0" presId="urn:microsoft.com/office/officeart/2008/layout/LinedList"/>
    <dgm:cxn modelId="{E9CD1F54-87A3-416E-931C-97D8352FF358}" srcId="{88C1FC59-3318-4118-99B5-0E9A875F7DC6}" destId="{6897BBDA-409F-4451-8325-CD5F40DE2498}" srcOrd="8" destOrd="0" parTransId="{F088BBB7-C85E-4351-87F2-58CA3A8DD638}" sibTransId="{6036A73B-6C66-40B5-8BD5-D37642801444}"/>
    <dgm:cxn modelId="{1381077C-49A0-4AA0-A298-4D538D34F1EB}" srcId="{88C1FC59-3318-4118-99B5-0E9A875F7DC6}" destId="{2C3E2801-E19E-4990-9840-0876165238BA}" srcOrd="5" destOrd="0" parTransId="{723149B5-13F6-42ED-B48E-FFF65656DF5E}" sibTransId="{5A0870B6-E031-4204-A8B6-8A25143EC3E0}"/>
    <dgm:cxn modelId="{6939D57C-5AEE-413E-AC3B-56F728176D06}" type="presOf" srcId="{AC26B187-E8CD-46D5-AA2C-789BF55ACB98}" destId="{7510C853-6DE2-4FF2-97AC-25651558350C}" srcOrd="0" destOrd="0" presId="urn:microsoft.com/office/officeart/2008/layout/LinedList"/>
    <dgm:cxn modelId="{E3F3739C-85E8-4269-88FB-24D3B70E2F51}" type="presOf" srcId="{88C1FC59-3318-4118-99B5-0E9A875F7DC6}" destId="{D2A8D49E-6D42-4335-9D49-789068571B45}" srcOrd="0" destOrd="0" presId="urn:microsoft.com/office/officeart/2008/layout/LinedList"/>
    <dgm:cxn modelId="{2D76F9A2-C174-43A2-AE55-2EB396EB4B67}" type="presOf" srcId="{09B6998C-5679-4C76-820E-064DDBCD98A4}" destId="{A858F432-1D97-4312-996C-F635E4714F82}" srcOrd="0" destOrd="0" presId="urn:microsoft.com/office/officeart/2008/layout/LinedList"/>
    <dgm:cxn modelId="{64D22DA7-A61C-4488-B78F-6EB0BFA24964}" srcId="{88C1FC59-3318-4118-99B5-0E9A875F7DC6}" destId="{B22C2084-4C6F-4FF4-9F00-94000ED33D43}" srcOrd="9" destOrd="0" parTransId="{BE9F87CB-1776-48CF-97B6-EB5F322A3EDA}" sibTransId="{87C4E786-C234-475C-B43E-DA29CD70CC99}"/>
    <dgm:cxn modelId="{D7A9A0A9-5BEF-4797-A4E2-94EECA1D0800}" srcId="{88C1FC59-3318-4118-99B5-0E9A875F7DC6}" destId="{09B6998C-5679-4C76-820E-064DDBCD98A4}" srcOrd="11" destOrd="0" parTransId="{E6A99C2D-D907-42A4-B1F3-6673035E43DD}" sibTransId="{5C64C7BA-4824-438F-8FB1-AC662131E83E}"/>
    <dgm:cxn modelId="{3EB241C2-5A85-46B6-86C3-25F4BAB264AD}" srcId="{88C1FC59-3318-4118-99B5-0E9A875F7DC6}" destId="{451E99CF-6C98-459A-9C54-A49941DE589E}" srcOrd="6" destOrd="0" parTransId="{0583B327-0472-4C40-8AF5-7613E470FB81}" sibTransId="{C822D545-9DD2-4A91-BFDE-B57BC2D672E0}"/>
    <dgm:cxn modelId="{B61DC4C9-18DE-484F-8712-EDB10C12B795}" type="presOf" srcId="{DAD678FA-9296-4F50-8EC7-E411FF07870B}" destId="{336F692C-D58E-4224-9182-45710AAA0577}" srcOrd="0" destOrd="0" presId="urn:microsoft.com/office/officeart/2008/layout/LinedList"/>
    <dgm:cxn modelId="{76F1DCE1-8692-4515-961E-484138FF20AA}" type="presOf" srcId="{2C3E2801-E19E-4990-9840-0876165238BA}" destId="{8504FEB6-5242-407C-ABF9-EB910C5DFCAB}" srcOrd="0" destOrd="0" presId="urn:microsoft.com/office/officeart/2008/layout/LinedList"/>
    <dgm:cxn modelId="{CB1A34E4-FC99-45F8-BB12-11AB8DF2E68D}" type="presOf" srcId="{6897BBDA-409F-4451-8325-CD5F40DE2498}" destId="{1D623A59-7E67-4917-8BF5-1B8CBF908937}" srcOrd="0" destOrd="0" presId="urn:microsoft.com/office/officeart/2008/layout/LinedList"/>
    <dgm:cxn modelId="{1A2BCEFE-D560-4451-AC64-D76115BA3522}" type="presOf" srcId="{DB3C97ED-E0F5-4A19-A3ED-FDBBB21F0329}" destId="{E11B2BD3-647F-4B2A-AAAD-6BFEB3498BDE}" srcOrd="0" destOrd="0" presId="urn:microsoft.com/office/officeart/2008/layout/LinedList"/>
    <dgm:cxn modelId="{28EA53A2-4C6A-44A2-BE7E-84037A3654CB}" type="presParOf" srcId="{D2A8D49E-6D42-4335-9D49-789068571B45}" destId="{95A08054-24BC-4AF4-A4AD-9DF48743BB07}" srcOrd="0" destOrd="0" presId="urn:microsoft.com/office/officeart/2008/layout/LinedList"/>
    <dgm:cxn modelId="{0977AA4C-C95C-4E7B-8905-3A0915EC2A59}" type="presParOf" srcId="{D2A8D49E-6D42-4335-9D49-789068571B45}" destId="{CB25D38D-E88A-48AA-BA9F-3555FD5815AE}" srcOrd="1" destOrd="0" presId="urn:microsoft.com/office/officeart/2008/layout/LinedList"/>
    <dgm:cxn modelId="{BA46688A-EF06-47CE-AAD9-3D7B2677CD96}" type="presParOf" srcId="{CB25D38D-E88A-48AA-BA9F-3555FD5815AE}" destId="{F9F2D1C8-4244-4C80-BE1F-2B70B78EADBD}" srcOrd="0" destOrd="0" presId="urn:microsoft.com/office/officeart/2008/layout/LinedList"/>
    <dgm:cxn modelId="{D172CE2F-F2CF-4894-9EFE-D8274B2AC2EB}" type="presParOf" srcId="{CB25D38D-E88A-48AA-BA9F-3555FD5815AE}" destId="{661A120D-0F4A-448D-8FB0-2DBC25A5399B}" srcOrd="1" destOrd="0" presId="urn:microsoft.com/office/officeart/2008/layout/LinedList"/>
    <dgm:cxn modelId="{23732D59-28B7-41BD-AE7A-71566D82F8EC}" type="presParOf" srcId="{D2A8D49E-6D42-4335-9D49-789068571B45}" destId="{57C9F22C-8808-462A-9B79-6E9ACEB4C795}" srcOrd="2" destOrd="0" presId="urn:microsoft.com/office/officeart/2008/layout/LinedList"/>
    <dgm:cxn modelId="{D39F664E-8E4D-41FA-ACD9-9E396BAD9FCB}" type="presParOf" srcId="{D2A8D49E-6D42-4335-9D49-789068571B45}" destId="{C17B7DC5-F19C-422F-BEFD-678CC04C8A38}" srcOrd="3" destOrd="0" presId="urn:microsoft.com/office/officeart/2008/layout/LinedList"/>
    <dgm:cxn modelId="{5E28D1B3-2DA1-4B1B-A55A-1212974D603C}" type="presParOf" srcId="{C17B7DC5-F19C-422F-BEFD-678CC04C8A38}" destId="{425B9FC4-E89D-4974-BA2C-78476E4AE49C}" srcOrd="0" destOrd="0" presId="urn:microsoft.com/office/officeart/2008/layout/LinedList"/>
    <dgm:cxn modelId="{EBDE587C-1C0D-4EA0-AD41-59866B4E1977}" type="presParOf" srcId="{C17B7DC5-F19C-422F-BEFD-678CC04C8A38}" destId="{88D63B5B-C195-4791-A207-78515256737A}" srcOrd="1" destOrd="0" presId="urn:microsoft.com/office/officeart/2008/layout/LinedList"/>
    <dgm:cxn modelId="{CD329862-244A-44A3-8754-41BF6327EC1D}" type="presParOf" srcId="{D2A8D49E-6D42-4335-9D49-789068571B45}" destId="{7CB4A3F2-4AE5-4F22-97CA-29458C8DB7A8}" srcOrd="4" destOrd="0" presId="urn:microsoft.com/office/officeart/2008/layout/LinedList"/>
    <dgm:cxn modelId="{C91EB77F-93CB-470B-8712-5FB51D3202E7}" type="presParOf" srcId="{D2A8D49E-6D42-4335-9D49-789068571B45}" destId="{7DCDAA01-1A7B-4752-9538-FD21794E4C44}" srcOrd="5" destOrd="0" presId="urn:microsoft.com/office/officeart/2008/layout/LinedList"/>
    <dgm:cxn modelId="{32438933-5143-4A62-89C2-7065EA0B4955}" type="presParOf" srcId="{7DCDAA01-1A7B-4752-9538-FD21794E4C44}" destId="{AD1D5E99-7BB1-4F38-BE4D-EE092370DB11}" srcOrd="0" destOrd="0" presId="urn:microsoft.com/office/officeart/2008/layout/LinedList"/>
    <dgm:cxn modelId="{E4899F07-11CF-4666-85BE-1CF3D954838C}" type="presParOf" srcId="{7DCDAA01-1A7B-4752-9538-FD21794E4C44}" destId="{B95B9B2C-CAE6-4144-8DE7-30C87FCBA3A9}" srcOrd="1" destOrd="0" presId="urn:microsoft.com/office/officeart/2008/layout/LinedList"/>
    <dgm:cxn modelId="{643D4566-B9D4-4E47-8E49-BA854AFB236B}" type="presParOf" srcId="{D2A8D49E-6D42-4335-9D49-789068571B45}" destId="{E3B3C34E-DDF6-4EAD-B7F6-4FD19D957AF8}" srcOrd="6" destOrd="0" presId="urn:microsoft.com/office/officeart/2008/layout/LinedList"/>
    <dgm:cxn modelId="{BF90F95F-6C62-4CCC-8B75-3EB27A8E064B}" type="presParOf" srcId="{D2A8D49E-6D42-4335-9D49-789068571B45}" destId="{206D46E5-AB40-4A90-A71B-19F41106AF5F}" srcOrd="7" destOrd="0" presId="urn:microsoft.com/office/officeart/2008/layout/LinedList"/>
    <dgm:cxn modelId="{F7D5B172-FD8B-4CB5-B08D-CBD9135B4918}" type="presParOf" srcId="{206D46E5-AB40-4A90-A71B-19F41106AF5F}" destId="{E11B2BD3-647F-4B2A-AAAD-6BFEB3498BDE}" srcOrd="0" destOrd="0" presId="urn:microsoft.com/office/officeart/2008/layout/LinedList"/>
    <dgm:cxn modelId="{1116A083-9143-4608-9FA9-682D68F3AFF8}" type="presParOf" srcId="{206D46E5-AB40-4A90-A71B-19F41106AF5F}" destId="{CA122D05-2AD3-485E-9F5A-CCB2C0A724D7}" srcOrd="1" destOrd="0" presId="urn:microsoft.com/office/officeart/2008/layout/LinedList"/>
    <dgm:cxn modelId="{B10710D9-DBD1-46F2-A5AE-06116F2B6987}" type="presParOf" srcId="{D2A8D49E-6D42-4335-9D49-789068571B45}" destId="{5D6D22E8-F751-45BE-A0C7-E57716A3F19E}" srcOrd="8" destOrd="0" presId="urn:microsoft.com/office/officeart/2008/layout/LinedList"/>
    <dgm:cxn modelId="{15D310D2-53CF-4EAF-8753-E1C72B40FA6A}" type="presParOf" srcId="{D2A8D49E-6D42-4335-9D49-789068571B45}" destId="{08C9EFEB-7F08-4DE3-9D0E-7FB8E82FDB46}" srcOrd="9" destOrd="0" presId="urn:microsoft.com/office/officeart/2008/layout/LinedList"/>
    <dgm:cxn modelId="{7A397E1C-D47B-4C9F-9FB3-3EF8688F5B57}" type="presParOf" srcId="{08C9EFEB-7F08-4DE3-9D0E-7FB8E82FDB46}" destId="{336F692C-D58E-4224-9182-45710AAA0577}" srcOrd="0" destOrd="0" presId="urn:microsoft.com/office/officeart/2008/layout/LinedList"/>
    <dgm:cxn modelId="{1D9F279D-D78E-4A53-912D-A4A484099FD6}" type="presParOf" srcId="{08C9EFEB-7F08-4DE3-9D0E-7FB8E82FDB46}" destId="{EA53EBE0-A289-43AA-B4C6-DA1F37A36C18}" srcOrd="1" destOrd="0" presId="urn:microsoft.com/office/officeart/2008/layout/LinedList"/>
    <dgm:cxn modelId="{8EBE90E4-DFEC-4560-A411-7CE7B06CB3FF}" type="presParOf" srcId="{D2A8D49E-6D42-4335-9D49-789068571B45}" destId="{6F3986BD-5B64-4AC4-9F34-9AE46EB33EDD}" srcOrd="10" destOrd="0" presId="urn:microsoft.com/office/officeart/2008/layout/LinedList"/>
    <dgm:cxn modelId="{4C40458C-B4ED-41CA-A8B5-8D819C510620}" type="presParOf" srcId="{D2A8D49E-6D42-4335-9D49-789068571B45}" destId="{AE05D89D-FC04-4403-B19F-142772902F3E}" srcOrd="11" destOrd="0" presId="urn:microsoft.com/office/officeart/2008/layout/LinedList"/>
    <dgm:cxn modelId="{5379EADE-407E-4BD0-9B54-3D79B350BBF5}" type="presParOf" srcId="{AE05D89D-FC04-4403-B19F-142772902F3E}" destId="{8504FEB6-5242-407C-ABF9-EB910C5DFCAB}" srcOrd="0" destOrd="0" presId="urn:microsoft.com/office/officeart/2008/layout/LinedList"/>
    <dgm:cxn modelId="{9AEF3936-9425-4700-8C65-3206A62F4EC9}" type="presParOf" srcId="{AE05D89D-FC04-4403-B19F-142772902F3E}" destId="{95E2CBB5-12E8-4E7A-AE37-B86627684D15}" srcOrd="1" destOrd="0" presId="urn:microsoft.com/office/officeart/2008/layout/LinedList"/>
    <dgm:cxn modelId="{3F291534-6300-4114-99FD-24534E5BC752}" type="presParOf" srcId="{D2A8D49E-6D42-4335-9D49-789068571B45}" destId="{BF6AB054-F518-4F0B-A279-3190EB3A639F}" srcOrd="12" destOrd="0" presId="urn:microsoft.com/office/officeart/2008/layout/LinedList"/>
    <dgm:cxn modelId="{CAC35311-03DA-468B-AAC2-B74D9F6E1B57}" type="presParOf" srcId="{D2A8D49E-6D42-4335-9D49-789068571B45}" destId="{A1D6E4C0-54C7-451D-B394-384495489030}" srcOrd="13" destOrd="0" presId="urn:microsoft.com/office/officeart/2008/layout/LinedList"/>
    <dgm:cxn modelId="{975A891C-96DB-43ED-A51D-98AB50D256B6}" type="presParOf" srcId="{A1D6E4C0-54C7-451D-B394-384495489030}" destId="{A10D25D0-7A0A-4093-A1F1-D1B05239F26A}" srcOrd="0" destOrd="0" presId="urn:microsoft.com/office/officeart/2008/layout/LinedList"/>
    <dgm:cxn modelId="{C9DB86E8-9402-4858-9DD8-D09DE7863FA6}" type="presParOf" srcId="{A1D6E4C0-54C7-451D-B394-384495489030}" destId="{A742B661-411D-4550-A20A-07372DA89BE0}" srcOrd="1" destOrd="0" presId="urn:microsoft.com/office/officeart/2008/layout/LinedList"/>
    <dgm:cxn modelId="{DDBAE2A5-F6AF-4896-A932-66652070E968}" type="presParOf" srcId="{D2A8D49E-6D42-4335-9D49-789068571B45}" destId="{E9F8EB95-B088-48BC-9089-9355E1F62F99}" srcOrd="14" destOrd="0" presId="urn:microsoft.com/office/officeart/2008/layout/LinedList"/>
    <dgm:cxn modelId="{05E3558D-369B-4BD5-959D-181192AFC0D8}" type="presParOf" srcId="{D2A8D49E-6D42-4335-9D49-789068571B45}" destId="{38F15668-8927-4EB0-9B1F-AF4ED658BAE2}" srcOrd="15" destOrd="0" presId="urn:microsoft.com/office/officeart/2008/layout/LinedList"/>
    <dgm:cxn modelId="{0F55ACEF-586E-4E09-A4DE-CB26D3C445CC}" type="presParOf" srcId="{38F15668-8927-4EB0-9B1F-AF4ED658BAE2}" destId="{7510C853-6DE2-4FF2-97AC-25651558350C}" srcOrd="0" destOrd="0" presId="urn:microsoft.com/office/officeart/2008/layout/LinedList"/>
    <dgm:cxn modelId="{4F6F5A11-FF3C-48D2-800D-290F5D49666F}" type="presParOf" srcId="{38F15668-8927-4EB0-9B1F-AF4ED658BAE2}" destId="{C69FDCF0-0394-40CD-93F4-942018BF98BE}" srcOrd="1" destOrd="0" presId="urn:microsoft.com/office/officeart/2008/layout/LinedList"/>
    <dgm:cxn modelId="{DE94255E-755C-4639-B8CC-A3656E3D10B7}" type="presParOf" srcId="{D2A8D49E-6D42-4335-9D49-789068571B45}" destId="{97131752-6EC6-4226-AF2C-5DA4B968AB8B}" srcOrd="16" destOrd="0" presId="urn:microsoft.com/office/officeart/2008/layout/LinedList"/>
    <dgm:cxn modelId="{8CF64B5C-2BA9-4B98-AC3D-B403C3262D58}" type="presParOf" srcId="{D2A8D49E-6D42-4335-9D49-789068571B45}" destId="{DBB46114-95AB-4B4B-90E7-281FDCA576EA}" srcOrd="17" destOrd="0" presId="urn:microsoft.com/office/officeart/2008/layout/LinedList"/>
    <dgm:cxn modelId="{48B4A7FA-612F-4530-A0E8-8EBC30DECEBF}" type="presParOf" srcId="{DBB46114-95AB-4B4B-90E7-281FDCA576EA}" destId="{1D623A59-7E67-4917-8BF5-1B8CBF908937}" srcOrd="0" destOrd="0" presId="urn:microsoft.com/office/officeart/2008/layout/LinedList"/>
    <dgm:cxn modelId="{06CDBCBE-B811-4DF1-ACED-91E3CB9B895A}" type="presParOf" srcId="{DBB46114-95AB-4B4B-90E7-281FDCA576EA}" destId="{DA6DCB08-466B-44D2-891C-C642781CBF41}" srcOrd="1" destOrd="0" presId="urn:microsoft.com/office/officeart/2008/layout/LinedList"/>
    <dgm:cxn modelId="{B57AFF76-B4D5-4B2D-8DA8-056544D004E0}" type="presParOf" srcId="{D2A8D49E-6D42-4335-9D49-789068571B45}" destId="{15D5EB43-7986-46A7-B593-F9100C050EC7}" srcOrd="18" destOrd="0" presId="urn:microsoft.com/office/officeart/2008/layout/LinedList"/>
    <dgm:cxn modelId="{C424C636-1B7F-46B9-8139-5E7B262BB8BD}" type="presParOf" srcId="{D2A8D49E-6D42-4335-9D49-789068571B45}" destId="{B52D39FA-DABD-472C-BD58-7BF90ED07A45}" srcOrd="19" destOrd="0" presId="urn:microsoft.com/office/officeart/2008/layout/LinedList"/>
    <dgm:cxn modelId="{3A6DEF2D-5949-4E6B-BF8F-DEE9B9B1FC4F}" type="presParOf" srcId="{B52D39FA-DABD-472C-BD58-7BF90ED07A45}" destId="{8D33D08D-F71F-4247-8AC7-191792DCA99D}" srcOrd="0" destOrd="0" presId="urn:microsoft.com/office/officeart/2008/layout/LinedList"/>
    <dgm:cxn modelId="{FE819934-6A2E-44FB-AEFA-332B325E04CD}" type="presParOf" srcId="{B52D39FA-DABD-472C-BD58-7BF90ED07A45}" destId="{1872A910-F87E-479C-9D6E-A4124BE01BE0}" srcOrd="1" destOrd="0" presId="urn:microsoft.com/office/officeart/2008/layout/LinedList"/>
    <dgm:cxn modelId="{2AA3F68C-973B-4577-B1DE-9DB9FCE70437}" type="presParOf" srcId="{D2A8D49E-6D42-4335-9D49-789068571B45}" destId="{DED0FF7A-E558-4332-924E-19C69B2BFECF}" srcOrd="20" destOrd="0" presId="urn:microsoft.com/office/officeart/2008/layout/LinedList"/>
    <dgm:cxn modelId="{F4E180A0-C0AB-4F06-AC90-A7963F2473C1}" type="presParOf" srcId="{D2A8D49E-6D42-4335-9D49-789068571B45}" destId="{955BCE07-2B78-4E88-8716-BEA7F737EA02}" srcOrd="21" destOrd="0" presId="urn:microsoft.com/office/officeart/2008/layout/LinedList"/>
    <dgm:cxn modelId="{7C4EA863-15F8-412E-B12A-3EB3572EA4E4}" type="presParOf" srcId="{955BCE07-2B78-4E88-8716-BEA7F737EA02}" destId="{F791F275-3E5E-4240-8FBE-67F27652A6A6}" srcOrd="0" destOrd="0" presId="urn:microsoft.com/office/officeart/2008/layout/LinedList"/>
    <dgm:cxn modelId="{7C98A579-A8EB-43D2-B14F-1628501B2E7E}" type="presParOf" srcId="{955BCE07-2B78-4E88-8716-BEA7F737EA02}" destId="{27F8E0AA-1916-48B7-9BD2-A17DD3B7F395}" srcOrd="1" destOrd="0" presId="urn:microsoft.com/office/officeart/2008/layout/LinedList"/>
    <dgm:cxn modelId="{35B89159-C592-45A1-B2F9-1FABAA5A26DC}" type="presParOf" srcId="{D2A8D49E-6D42-4335-9D49-789068571B45}" destId="{8461CC42-C237-4545-BE80-A268A66EF33E}" srcOrd="22" destOrd="0" presId="urn:microsoft.com/office/officeart/2008/layout/LinedList"/>
    <dgm:cxn modelId="{9015C63C-8DB7-4A15-AFCE-1D596C2D8F4B}" type="presParOf" srcId="{D2A8D49E-6D42-4335-9D49-789068571B45}" destId="{110F2C80-C846-49A5-B87E-4110EB9D0710}" srcOrd="23" destOrd="0" presId="urn:microsoft.com/office/officeart/2008/layout/LinedList"/>
    <dgm:cxn modelId="{B6CC60E4-537F-4FC2-B2B4-58A1B7D24A7A}" type="presParOf" srcId="{110F2C80-C846-49A5-B87E-4110EB9D0710}" destId="{A858F432-1D97-4312-996C-F635E4714F82}" srcOrd="0" destOrd="0" presId="urn:microsoft.com/office/officeart/2008/layout/LinedList"/>
    <dgm:cxn modelId="{38808B8D-FD6F-4569-9CDC-A7D1C8B35E35}" type="presParOf" srcId="{110F2C80-C846-49A5-B87E-4110EB9D0710}" destId="{575C1472-19D7-4A60-9D7E-9CBCBFBD70E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444A4-211D-4A9C-965D-9C9C47008D3C}">
      <dsp:nvSpPr>
        <dsp:cNvPr id="0" name=""/>
        <dsp:cNvSpPr/>
      </dsp:nvSpPr>
      <dsp:spPr>
        <a:xfrm>
          <a:off x="177105" y="1546"/>
          <a:ext cx="2327671" cy="139660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baseline="0"/>
            <a:t>Recruitment begins with identifying workforce needs aligned with production goals.</a:t>
          </a:r>
          <a:endParaRPr lang="en-US" sz="1900" kern="1200"/>
        </a:p>
      </dsp:txBody>
      <dsp:txXfrm>
        <a:off x="177105" y="1546"/>
        <a:ext cx="2327671" cy="1396603"/>
      </dsp:txXfrm>
    </dsp:sp>
    <dsp:sp modelId="{7DEAEFB7-A33E-40CD-90F0-14D4AEEDBAB2}">
      <dsp:nvSpPr>
        <dsp:cNvPr id="0" name=""/>
        <dsp:cNvSpPr/>
      </dsp:nvSpPr>
      <dsp:spPr>
        <a:xfrm>
          <a:off x="2737544" y="1546"/>
          <a:ext cx="2327671" cy="1396603"/>
        </a:xfrm>
        <a:prstGeom prst="rect">
          <a:avLst/>
        </a:prstGeom>
        <a:solidFill>
          <a:schemeClr val="accent5">
            <a:hueOff val="1531878"/>
            <a:satOff val="-916"/>
            <a:lumOff val="37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baseline="0"/>
            <a:t>HR ensures roles are clearly defined to attract suitable candidates.</a:t>
          </a:r>
          <a:endParaRPr lang="en-US" sz="1900" kern="1200"/>
        </a:p>
      </dsp:txBody>
      <dsp:txXfrm>
        <a:off x="2737544" y="1546"/>
        <a:ext cx="2327671" cy="1396603"/>
      </dsp:txXfrm>
    </dsp:sp>
    <dsp:sp modelId="{33A0A238-9AD4-4DE8-BF1C-9609F06A4C2B}">
      <dsp:nvSpPr>
        <dsp:cNvPr id="0" name=""/>
        <dsp:cNvSpPr/>
      </dsp:nvSpPr>
      <dsp:spPr>
        <a:xfrm>
          <a:off x="5297983" y="1546"/>
          <a:ext cx="2327671" cy="1396603"/>
        </a:xfrm>
        <a:prstGeom prst="rect">
          <a:avLst/>
        </a:prstGeom>
        <a:solidFill>
          <a:schemeClr val="accent5">
            <a:hueOff val="3063757"/>
            <a:satOff val="-1833"/>
            <a:lumOff val="7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baseline="0"/>
            <a:t>A structured recruitment process improves fairness and selection accuracy.</a:t>
          </a:r>
          <a:endParaRPr lang="en-US" sz="1900" kern="1200"/>
        </a:p>
      </dsp:txBody>
      <dsp:txXfrm>
        <a:off x="5297983" y="1546"/>
        <a:ext cx="2327671" cy="1396603"/>
      </dsp:txXfrm>
    </dsp:sp>
    <dsp:sp modelId="{275F57F3-FB47-4B17-9F35-FC7F711661D5}">
      <dsp:nvSpPr>
        <dsp:cNvPr id="0" name=""/>
        <dsp:cNvSpPr/>
      </dsp:nvSpPr>
      <dsp:spPr>
        <a:xfrm>
          <a:off x="7858422" y="1546"/>
          <a:ext cx="2327671" cy="1396603"/>
        </a:xfrm>
        <a:prstGeom prst="rect">
          <a:avLst/>
        </a:prstGeom>
        <a:solidFill>
          <a:schemeClr val="accent5">
            <a:hueOff val="4595635"/>
            <a:satOff val="-2749"/>
            <a:lumOff val="113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baseline="0"/>
            <a:t>Effective recruitment reduces employee turnover and training costs.</a:t>
          </a:r>
          <a:endParaRPr lang="en-US" sz="1900" kern="1200"/>
        </a:p>
      </dsp:txBody>
      <dsp:txXfrm>
        <a:off x="7858422" y="1546"/>
        <a:ext cx="2327671" cy="1396603"/>
      </dsp:txXfrm>
    </dsp:sp>
    <dsp:sp modelId="{B52B0123-AE84-440F-B785-0CBD497A647C}">
      <dsp:nvSpPr>
        <dsp:cNvPr id="0" name=""/>
        <dsp:cNvSpPr/>
      </dsp:nvSpPr>
      <dsp:spPr>
        <a:xfrm>
          <a:off x="4017764" y="1630917"/>
          <a:ext cx="2327671" cy="1396603"/>
        </a:xfrm>
        <a:prstGeom prst="rect">
          <a:avLst/>
        </a:prstGeom>
        <a:solidFill>
          <a:schemeClr val="accent5">
            <a:hueOff val="6127514"/>
            <a:satOff val="-3666"/>
            <a:lumOff val="1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i="1" kern="1200" baseline="0"/>
            <a:t>(CIPD, 2022; Torrington et al., 2020)</a:t>
          </a:r>
          <a:endParaRPr lang="en-US" sz="1900" kern="1200"/>
        </a:p>
      </dsp:txBody>
      <dsp:txXfrm>
        <a:off x="4017764" y="1630917"/>
        <a:ext cx="2327671" cy="13966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96A91-0720-4198-B9A1-92774D9DD7CD}">
      <dsp:nvSpPr>
        <dsp:cNvPr id="0" name=""/>
        <dsp:cNvSpPr/>
      </dsp:nvSpPr>
      <dsp:spPr>
        <a:xfrm rot="10800000">
          <a:off x="1878577" y="1671"/>
          <a:ext cx="6892360" cy="57012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410" tIns="64770" rIns="120904" bIns="64770" numCol="1" spcCol="1270" anchor="ctr" anchorCtr="0">
          <a:noAutofit/>
        </a:bodyPr>
        <a:lstStyle/>
        <a:p>
          <a:pPr marL="0" lvl="0" indent="0" algn="ctr" defTabSz="755650" rtl="0">
            <a:lnSpc>
              <a:spcPct val="90000"/>
            </a:lnSpc>
            <a:spcBef>
              <a:spcPct val="0"/>
            </a:spcBef>
            <a:spcAft>
              <a:spcPct val="35000"/>
            </a:spcAft>
            <a:buNone/>
          </a:pPr>
          <a:r>
            <a:rPr lang="en-US" sz="1700" kern="1200" baseline="0" dirty="0"/>
            <a:t>Job analysis identifies key duties, responsibilities, and required competencies.</a:t>
          </a:r>
          <a:endParaRPr lang="en-US" sz="1700" kern="1200" dirty="0"/>
        </a:p>
      </dsp:txBody>
      <dsp:txXfrm rot="10800000">
        <a:off x="2021109" y="1671"/>
        <a:ext cx="6749828" cy="570127"/>
      </dsp:txXfrm>
    </dsp:sp>
    <dsp:sp modelId="{7B68BA1D-75E2-4B67-96CB-E184BB10188B}">
      <dsp:nvSpPr>
        <dsp:cNvPr id="0" name=""/>
        <dsp:cNvSpPr/>
      </dsp:nvSpPr>
      <dsp:spPr>
        <a:xfrm>
          <a:off x="1593513" y="1671"/>
          <a:ext cx="570127" cy="570127"/>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4055AE-DD48-4DCC-967D-AD4DCACD8CC2}">
      <dsp:nvSpPr>
        <dsp:cNvPr id="0" name=""/>
        <dsp:cNvSpPr/>
      </dsp:nvSpPr>
      <dsp:spPr>
        <a:xfrm rot="10800000">
          <a:off x="1878577" y="714330"/>
          <a:ext cx="6892360" cy="57012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410" tIns="64770" rIns="120904" bIns="64770" numCol="1" spcCol="1270" anchor="ctr" anchorCtr="0">
          <a:noAutofit/>
        </a:bodyPr>
        <a:lstStyle/>
        <a:p>
          <a:pPr marL="0" lvl="0" indent="0" algn="ctr" defTabSz="755650" rtl="0">
            <a:lnSpc>
              <a:spcPct val="90000"/>
            </a:lnSpc>
            <a:spcBef>
              <a:spcPct val="0"/>
            </a:spcBef>
            <a:spcAft>
              <a:spcPct val="35000"/>
            </a:spcAft>
            <a:buNone/>
          </a:pPr>
          <a:r>
            <a:rPr lang="en-US" sz="1700" kern="1200" baseline="0"/>
            <a:t>Helps HR design accurate job descriptions and person specifications.</a:t>
          </a:r>
          <a:endParaRPr lang="en-US" sz="1700" kern="1200"/>
        </a:p>
      </dsp:txBody>
      <dsp:txXfrm rot="10800000">
        <a:off x="2021109" y="714330"/>
        <a:ext cx="6749828" cy="570127"/>
      </dsp:txXfrm>
    </dsp:sp>
    <dsp:sp modelId="{921CEF72-E54D-4763-9711-94BA7AA5C518}">
      <dsp:nvSpPr>
        <dsp:cNvPr id="0" name=""/>
        <dsp:cNvSpPr/>
      </dsp:nvSpPr>
      <dsp:spPr>
        <a:xfrm>
          <a:off x="1593513" y="714330"/>
          <a:ext cx="570127" cy="570127"/>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F6FB898-7704-4177-BD82-D9B20BAB51E3}">
      <dsp:nvSpPr>
        <dsp:cNvPr id="0" name=""/>
        <dsp:cNvSpPr/>
      </dsp:nvSpPr>
      <dsp:spPr>
        <a:xfrm rot="10800000">
          <a:off x="1878577" y="1426989"/>
          <a:ext cx="6892360" cy="57012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410" tIns="64770" rIns="120904" bIns="64770" numCol="1" spcCol="1270" anchor="ctr" anchorCtr="0">
          <a:noAutofit/>
        </a:bodyPr>
        <a:lstStyle/>
        <a:p>
          <a:pPr marL="0" lvl="0" indent="0" algn="ctr" defTabSz="755650" rtl="0">
            <a:lnSpc>
              <a:spcPct val="90000"/>
            </a:lnSpc>
            <a:spcBef>
              <a:spcPct val="0"/>
            </a:spcBef>
            <a:spcAft>
              <a:spcPct val="35000"/>
            </a:spcAft>
            <a:buNone/>
          </a:pPr>
          <a:r>
            <a:rPr lang="en-US" sz="1700" kern="1200" baseline="0"/>
            <a:t>Ensures alignment between role requirements and organizational objectives.</a:t>
          </a:r>
          <a:endParaRPr lang="en-US" sz="1700" kern="1200"/>
        </a:p>
      </dsp:txBody>
      <dsp:txXfrm rot="10800000">
        <a:off x="2021109" y="1426989"/>
        <a:ext cx="6749828" cy="570127"/>
      </dsp:txXfrm>
    </dsp:sp>
    <dsp:sp modelId="{E04E461C-DB8C-4987-93D0-23F7CA8AA5B0}">
      <dsp:nvSpPr>
        <dsp:cNvPr id="0" name=""/>
        <dsp:cNvSpPr/>
      </dsp:nvSpPr>
      <dsp:spPr>
        <a:xfrm>
          <a:off x="1593513" y="1426989"/>
          <a:ext cx="570127" cy="570127"/>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15F427-1ACC-4D05-BE28-61C6B8111D24}">
      <dsp:nvSpPr>
        <dsp:cNvPr id="0" name=""/>
        <dsp:cNvSpPr/>
      </dsp:nvSpPr>
      <dsp:spPr>
        <a:xfrm rot="10800000">
          <a:off x="1878577" y="2139648"/>
          <a:ext cx="6892360" cy="57012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410" tIns="64770" rIns="120904" bIns="64770" numCol="1" spcCol="1270" anchor="ctr" anchorCtr="0">
          <a:noAutofit/>
        </a:bodyPr>
        <a:lstStyle/>
        <a:p>
          <a:pPr marL="0" lvl="0" indent="0" algn="ctr" defTabSz="755650" rtl="0">
            <a:lnSpc>
              <a:spcPct val="90000"/>
            </a:lnSpc>
            <a:spcBef>
              <a:spcPct val="0"/>
            </a:spcBef>
            <a:spcAft>
              <a:spcPct val="35000"/>
            </a:spcAft>
            <a:buNone/>
          </a:pPr>
          <a:r>
            <a:rPr lang="en-US" sz="1700" kern="1200" baseline="0"/>
            <a:t>Supports objective and legally compliant recruitment decisions.</a:t>
          </a:r>
          <a:endParaRPr lang="en-US" sz="1700" kern="1200"/>
        </a:p>
      </dsp:txBody>
      <dsp:txXfrm rot="10800000">
        <a:off x="2021109" y="2139648"/>
        <a:ext cx="6749828" cy="570127"/>
      </dsp:txXfrm>
    </dsp:sp>
    <dsp:sp modelId="{15E5902F-A984-40AF-9989-11E9FDF5FAB7}">
      <dsp:nvSpPr>
        <dsp:cNvPr id="0" name=""/>
        <dsp:cNvSpPr/>
      </dsp:nvSpPr>
      <dsp:spPr>
        <a:xfrm>
          <a:off x="1593513" y="2139648"/>
          <a:ext cx="570127" cy="570127"/>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B4452B6-C13F-40E9-87D2-7F39ABEEEB61}">
      <dsp:nvSpPr>
        <dsp:cNvPr id="0" name=""/>
        <dsp:cNvSpPr/>
      </dsp:nvSpPr>
      <dsp:spPr>
        <a:xfrm rot="10800000">
          <a:off x="1878577" y="2852307"/>
          <a:ext cx="6892360" cy="57012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410" tIns="64770" rIns="120904" bIns="64770" numCol="1" spcCol="1270" anchor="ctr" anchorCtr="0">
          <a:noAutofit/>
        </a:bodyPr>
        <a:lstStyle/>
        <a:p>
          <a:pPr marL="0" lvl="0" indent="0" algn="ctr" defTabSz="755650" rtl="0">
            <a:lnSpc>
              <a:spcPct val="90000"/>
            </a:lnSpc>
            <a:spcBef>
              <a:spcPct val="0"/>
            </a:spcBef>
            <a:spcAft>
              <a:spcPct val="35000"/>
            </a:spcAft>
            <a:buNone/>
          </a:pPr>
          <a:r>
            <a:rPr lang="en-US" sz="1700" i="1" kern="1200" baseline="0"/>
            <a:t>(Armstrong, 2020; Bratton &amp; Gold, 2021)</a:t>
          </a:r>
          <a:endParaRPr lang="en-US" sz="1700" kern="1200"/>
        </a:p>
      </dsp:txBody>
      <dsp:txXfrm rot="10800000">
        <a:off x="2021109" y="2852307"/>
        <a:ext cx="6749828" cy="570127"/>
      </dsp:txXfrm>
    </dsp:sp>
    <dsp:sp modelId="{B53725C8-BCFC-4A00-A85E-D55A54EF37A2}">
      <dsp:nvSpPr>
        <dsp:cNvPr id="0" name=""/>
        <dsp:cNvSpPr/>
      </dsp:nvSpPr>
      <dsp:spPr>
        <a:xfrm>
          <a:off x="1593513" y="2852307"/>
          <a:ext cx="570127" cy="570127"/>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66C2F0-36E6-45D4-A038-0BEAD24A3849}">
      <dsp:nvSpPr>
        <dsp:cNvPr id="0" name=""/>
        <dsp:cNvSpPr/>
      </dsp:nvSpPr>
      <dsp:spPr>
        <a:xfrm>
          <a:off x="4583007" y="975870"/>
          <a:ext cx="1198437" cy="1198437"/>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422F54F3-A284-44D9-B880-5B346E3B0161}">
      <dsp:nvSpPr>
        <dsp:cNvPr id="0" name=""/>
        <dsp:cNvSpPr/>
      </dsp:nvSpPr>
      <dsp:spPr>
        <a:xfrm>
          <a:off x="4487132" y="0"/>
          <a:ext cx="1390187" cy="80466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baseline="0"/>
            <a:t>Requires technical qualifications in mechanical or automotive engineering.</a:t>
          </a:r>
          <a:endParaRPr lang="en-US" sz="1200" kern="1200"/>
        </a:p>
      </dsp:txBody>
      <dsp:txXfrm>
        <a:off x="4487132" y="0"/>
        <a:ext cx="1390187" cy="804665"/>
      </dsp:txXfrm>
    </dsp:sp>
    <dsp:sp modelId="{D66DBE6C-D4A4-4112-9140-DB8FF9295DF5}">
      <dsp:nvSpPr>
        <dsp:cNvPr id="0" name=""/>
        <dsp:cNvSpPr/>
      </dsp:nvSpPr>
      <dsp:spPr>
        <a:xfrm>
          <a:off x="5038892" y="1306981"/>
          <a:ext cx="1198437" cy="1198437"/>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516178C6-9A8A-409D-A012-570FB99964E5}">
      <dsp:nvSpPr>
        <dsp:cNvPr id="0" name=""/>
        <dsp:cNvSpPr/>
      </dsp:nvSpPr>
      <dsp:spPr>
        <a:xfrm>
          <a:off x="6332725" y="1061473"/>
          <a:ext cx="1246374" cy="87314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baseline="0"/>
            <a:t>Emphasizes problem-solving ability and attention to detail.</a:t>
          </a:r>
          <a:endParaRPr lang="en-US" sz="1200" kern="1200"/>
        </a:p>
      </dsp:txBody>
      <dsp:txXfrm>
        <a:off x="6332725" y="1061473"/>
        <a:ext cx="1246374" cy="873147"/>
      </dsp:txXfrm>
    </dsp:sp>
    <dsp:sp modelId="{C1F6304C-C183-42A1-90DB-91E96F1F2CEA}">
      <dsp:nvSpPr>
        <dsp:cNvPr id="0" name=""/>
        <dsp:cNvSpPr/>
      </dsp:nvSpPr>
      <dsp:spPr>
        <a:xfrm>
          <a:off x="4864879" y="1843196"/>
          <a:ext cx="1198437" cy="1198437"/>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A1E025D-9629-4DCE-B2FE-E5C2F77DE300}">
      <dsp:nvSpPr>
        <dsp:cNvPr id="0" name=""/>
        <dsp:cNvSpPr/>
      </dsp:nvSpPr>
      <dsp:spPr>
        <a:xfrm>
          <a:off x="6140975" y="2550959"/>
          <a:ext cx="1246374" cy="87314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baseline="0"/>
            <a:t>Includes soft skills such as teamwork and communication.</a:t>
          </a:r>
          <a:endParaRPr lang="en-US" sz="1200" kern="1200"/>
        </a:p>
      </dsp:txBody>
      <dsp:txXfrm>
        <a:off x="6140975" y="2550959"/>
        <a:ext cx="1246374" cy="873147"/>
      </dsp:txXfrm>
    </dsp:sp>
    <dsp:sp modelId="{49E9EB34-45D7-41BF-9E12-B30A2870E985}">
      <dsp:nvSpPr>
        <dsp:cNvPr id="0" name=""/>
        <dsp:cNvSpPr/>
      </dsp:nvSpPr>
      <dsp:spPr>
        <a:xfrm>
          <a:off x="4301134" y="1843196"/>
          <a:ext cx="1198437" cy="1198437"/>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C12700AD-6896-4732-953E-96BF14003BC0}">
      <dsp:nvSpPr>
        <dsp:cNvPr id="0" name=""/>
        <dsp:cNvSpPr/>
      </dsp:nvSpPr>
      <dsp:spPr>
        <a:xfrm>
          <a:off x="2977101" y="2550959"/>
          <a:ext cx="1246374" cy="87314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baseline="0"/>
            <a:t>Ensures candidates possess both technical and behavioral competencies.</a:t>
          </a:r>
          <a:endParaRPr lang="en-US" sz="1200" kern="1200"/>
        </a:p>
      </dsp:txBody>
      <dsp:txXfrm>
        <a:off x="2977101" y="2550959"/>
        <a:ext cx="1246374" cy="873147"/>
      </dsp:txXfrm>
    </dsp:sp>
    <dsp:sp modelId="{B2F3F3DF-8955-4FC0-A486-0A3A2784DA89}">
      <dsp:nvSpPr>
        <dsp:cNvPr id="0" name=""/>
        <dsp:cNvSpPr/>
      </dsp:nvSpPr>
      <dsp:spPr>
        <a:xfrm>
          <a:off x="4127121" y="1306981"/>
          <a:ext cx="1198437" cy="1198437"/>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ADAD8E4F-EB5D-434E-8A81-A0A4979BD7E6}">
      <dsp:nvSpPr>
        <dsp:cNvPr id="0" name=""/>
        <dsp:cNvSpPr/>
      </dsp:nvSpPr>
      <dsp:spPr>
        <a:xfrm>
          <a:off x="2785351" y="1061473"/>
          <a:ext cx="1246374" cy="87314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i="1" kern="1200" baseline="0"/>
            <a:t>(Armstrong, 2020; Torrington et al., 2020)</a:t>
          </a:r>
          <a:endParaRPr lang="en-US" sz="1200" kern="1200"/>
        </a:p>
      </dsp:txBody>
      <dsp:txXfrm>
        <a:off x="2785351" y="1061473"/>
        <a:ext cx="1246374" cy="8731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AEDDE-3338-45D8-9F1D-00A464E948BB}">
      <dsp:nvSpPr>
        <dsp:cNvPr id="0" name=""/>
        <dsp:cNvSpPr/>
      </dsp:nvSpPr>
      <dsp:spPr>
        <a:xfrm>
          <a:off x="0" y="0"/>
          <a:ext cx="3424107" cy="3424107"/>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64F9A8-6C89-4191-9A9D-E2984CE8E295}">
      <dsp:nvSpPr>
        <dsp:cNvPr id="0" name=""/>
        <dsp:cNvSpPr/>
      </dsp:nvSpPr>
      <dsp:spPr>
        <a:xfrm>
          <a:off x="1712053" y="0"/>
          <a:ext cx="5014491" cy="342410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baseline="0"/>
            <a:t>Outlines key responsibilities such as vehicle diagnostics, repairs, and testing.</a:t>
          </a:r>
          <a:endParaRPr lang="en-US" sz="1600" kern="1200"/>
        </a:p>
      </dsp:txBody>
      <dsp:txXfrm>
        <a:off x="1712053" y="0"/>
        <a:ext cx="5014491" cy="547857"/>
      </dsp:txXfrm>
    </dsp:sp>
    <dsp:sp modelId="{DDD2059C-9C9D-4405-BFB5-30A6739A5E70}">
      <dsp:nvSpPr>
        <dsp:cNvPr id="0" name=""/>
        <dsp:cNvSpPr/>
      </dsp:nvSpPr>
      <dsp:spPr>
        <a:xfrm>
          <a:off x="359531" y="547857"/>
          <a:ext cx="2705044" cy="270504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1C7521-200C-4A6B-8B9C-2C1949EEE2A1}">
      <dsp:nvSpPr>
        <dsp:cNvPr id="0" name=""/>
        <dsp:cNvSpPr/>
      </dsp:nvSpPr>
      <dsp:spPr>
        <a:xfrm>
          <a:off x="1712053" y="547857"/>
          <a:ext cx="5014491" cy="270504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baseline="0"/>
            <a:t>Specifies working conditions, reporting lines, and use of specialized equipment.</a:t>
          </a:r>
          <a:endParaRPr lang="en-US" sz="1600" kern="1200"/>
        </a:p>
      </dsp:txBody>
      <dsp:txXfrm>
        <a:off x="1712053" y="547857"/>
        <a:ext cx="5014491" cy="547857"/>
      </dsp:txXfrm>
    </dsp:sp>
    <dsp:sp modelId="{CC07F30C-5D3B-43E9-A343-FF6B895EF12F}">
      <dsp:nvSpPr>
        <dsp:cNvPr id="0" name=""/>
        <dsp:cNvSpPr/>
      </dsp:nvSpPr>
      <dsp:spPr>
        <a:xfrm>
          <a:off x="719062" y="1095714"/>
          <a:ext cx="1985982" cy="1985982"/>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EEE011-8E05-43A1-9031-A8C87650F0F6}">
      <dsp:nvSpPr>
        <dsp:cNvPr id="0" name=""/>
        <dsp:cNvSpPr/>
      </dsp:nvSpPr>
      <dsp:spPr>
        <a:xfrm>
          <a:off x="1712053" y="1095714"/>
          <a:ext cx="5014491" cy="1985982"/>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baseline="0"/>
            <a:t>Provides clarity to candidates about expectations and performance standards.</a:t>
          </a:r>
          <a:endParaRPr lang="en-US" sz="1600" kern="1200"/>
        </a:p>
      </dsp:txBody>
      <dsp:txXfrm>
        <a:off x="1712053" y="1095714"/>
        <a:ext cx="5014491" cy="547857"/>
      </dsp:txXfrm>
    </dsp:sp>
    <dsp:sp modelId="{8F7966CB-896C-4811-91DD-67F30B46B18B}">
      <dsp:nvSpPr>
        <dsp:cNvPr id="0" name=""/>
        <dsp:cNvSpPr/>
      </dsp:nvSpPr>
      <dsp:spPr>
        <a:xfrm>
          <a:off x="1078593" y="1643571"/>
          <a:ext cx="1266919" cy="1266919"/>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F4F29F-CD53-4A5F-8622-78BAA36FBCF6}">
      <dsp:nvSpPr>
        <dsp:cNvPr id="0" name=""/>
        <dsp:cNvSpPr/>
      </dsp:nvSpPr>
      <dsp:spPr>
        <a:xfrm>
          <a:off x="1712053" y="1643571"/>
          <a:ext cx="5014491" cy="126691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baseline="0"/>
            <a:t>Acts as a foundation for performance appraisal and training planning.</a:t>
          </a:r>
          <a:endParaRPr lang="en-US" sz="1600" kern="1200"/>
        </a:p>
      </dsp:txBody>
      <dsp:txXfrm>
        <a:off x="1712053" y="1643571"/>
        <a:ext cx="5014491" cy="547857"/>
      </dsp:txXfrm>
    </dsp:sp>
    <dsp:sp modelId="{E7960DE3-DFCA-4D6D-A2FE-48BA86B49B61}">
      <dsp:nvSpPr>
        <dsp:cNvPr id="0" name=""/>
        <dsp:cNvSpPr/>
      </dsp:nvSpPr>
      <dsp:spPr>
        <a:xfrm>
          <a:off x="1438124" y="2191428"/>
          <a:ext cx="547857" cy="547857"/>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D13A9D-F487-4AEE-8E84-39403E82446B}">
      <dsp:nvSpPr>
        <dsp:cNvPr id="0" name=""/>
        <dsp:cNvSpPr/>
      </dsp:nvSpPr>
      <dsp:spPr>
        <a:xfrm>
          <a:off x="1712053" y="2191428"/>
          <a:ext cx="5014491" cy="54785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i="1" kern="1200" baseline="0"/>
            <a:t>(CIPD, 2022; Mullins, 2019)</a:t>
          </a:r>
          <a:endParaRPr lang="en-US" sz="1600" kern="1200"/>
        </a:p>
      </dsp:txBody>
      <dsp:txXfrm>
        <a:off x="1712053" y="2191428"/>
        <a:ext cx="5014491" cy="5478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19F35-5760-4C2B-870F-318390BBFAF5}">
      <dsp:nvSpPr>
        <dsp:cNvPr id="0" name=""/>
        <dsp:cNvSpPr/>
      </dsp:nvSpPr>
      <dsp:spPr>
        <a:xfrm>
          <a:off x="0" y="3599"/>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42B08C-80E0-456A-830C-C9B9652B3F0F}">
      <dsp:nvSpPr>
        <dsp:cNvPr id="0" name=""/>
        <dsp:cNvSpPr/>
      </dsp:nvSpPr>
      <dsp:spPr>
        <a:xfrm>
          <a:off x="231902" y="176088"/>
          <a:ext cx="421641" cy="421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510EAC-FC2B-4A4D-8FF4-85B2EB4FEC20}">
      <dsp:nvSpPr>
        <dsp:cNvPr id="0" name=""/>
        <dsp:cNvSpPr/>
      </dsp:nvSpPr>
      <dsp:spPr>
        <a:xfrm>
          <a:off x="885447" y="3599"/>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US" sz="1900" kern="1200" baseline="0"/>
            <a:t>Focuses on learning through repetition, reinforcement, and feedback.</a:t>
          </a:r>
          <a:endParaRPr lang="en-US" sz="1900" kern="1200"/>
        </a:p>
      </dsp:txBody>
      <dsp:txXfrm>
        <a:off x="885447" y="3599"/>
        <a:ext cx="5797927" cy="766621"/>
      </dsp:txXfrm>
    </dsp:sp>
    <dsp:sp modelId="{B904A2BA-1BFF-4A58-AAF7-09FED0131E92}">
      <dsp:nvSpPr>
        <dsp:cNvPr id="0" name=""/>
        <dsp:cNvSpPr/>
      </dsp:nvSpPr>
      <dsp:spPr>
        <a:xfrm>
          <a:off x="0" y="961875"/>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B7CAAD-6558-4FEE-94A7-23A40C994F1E}">
      <dsp:nvSpPr>
        <dsp:cNvPr id="0" name=""/>
        <dsp:cNvSpPr/>
      </dsp:nvSpPr>
      <dsp:spPr>
        <a:xfrm>
          <a:off x="231902" y="1134365"/>
          <a:ext cx="421641" cy="421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068DF4-0261-49C5-BCAE-F38F7D443A24}">
      <dsp:nvSpPr>
        <dsp:cNvPr id="0" name=""/>
        <dsp:cNvSpPr/>
      </dsp:nvSpPr>
      <dsp:spPr>
        <a:xfrm>
          <a:off x="885447" y="961875"/>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US" sz="1900" kern="1200" baseline="0"/>
            <a:t>Suitable for technical training such as diagnostics and repair procedures.</a:t>
          </a:r>
          <a:endParaRPr lang="en-US" sz="1900" kern="1200"/>
        </a:p>
      </dsp:txBody>
      <dsp:txXfrm>
        <a:off x="885447" y="961875"/>
        <a:ext cx="5797927" cy="766621"/>
      </dsp:txXfrm>
    </dsp:sp>
    <dsp:sp modelId="{7276962A-188E-45CA-B3A9-2413A2EA09A6}">
      <dsp:nvSpPr>
        <dsp:cNvPr id="0" name=""/>
        <dsp:cNvSpPr/>
      </dsp:nvSpPr>
      <dsp:spPr>
        <a:xfrm>
          <a:off x="0" y="1920151"/>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62DF71-137C-4AEF-9620-D85C203CBD25}">
      <dsp:nvSpPr>
        <dsp:cNvPr id="0" name=""/>
        <dsp:cNvSpPr/>
      </dsp:nvSpPr>
      <dsp:spPr>
        <a:xfrm>
          <a:off x="231902" y="2092641"/>
          <a:ext cx="421641" cy="421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510F9E-6C42-426C-AB1D-22637880D987}">
      <dsp:nvSpPr>
        <dsp:cNvPr id="0" name=""/>
        <dsp:cNvSpPr/>
      </dsp:nvSpPr>
      <dsp:spPr>
        <a:xfrm>
          <a:off x="885447" y="1920151"/>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US" sz="1900" kern="1200" baseline="0"/>
            <a:t>Rewards and performance feedback encourage skill mastery.</a:t>
          </a:r>
          <a:endParaRPr lang="en-US" sz="1900" kern="1200"/>
        </a:p>
      </dsp:txBody>
      <dsp:txXfrm>
        <a:off x="885447" y="1920151"/>
        <a:ext cx="5797927" cy="766621"/>
      </dsp:txXfrm>
    </dsp:sp>
    <dsp:sp modelId="{EC15764C-BAF8-4EB6-B8F4-D4E2C72223DF}">
      <dsp:nvSpPr>
        <dsp:cNvPr id="0" name=""/>
        <dsp:cNvSpPr/>
      </dsp:nvSpPr>
      <dsp:spPr>
        <a:xfrm>
          <a:off x="0" y="2878428"/>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671EDD-E716-4511-8CA5-15746F86B83D}">
      <dsp:nvSpPr>
        <dsp:cNvPr id="0" name=""/>
        <dsp:cNvSpPr/>
      </dsp:nvSpPr>
      <dsp:spPr>
        <a:xfrm>
          <a:off x="231902" y="3050918"/>
          <a:ext cx="421641" cy="421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C338EE-EDAA-42AF-A3CF-6BFC31C080BB}">
      <dsp:nvSpPr>
        <dsp:cNvPr id="0" name=""/>
        <dsp:cNvSpPr/>
      </dsp:nvSpPr>
      <dsp:spPr>
        <a:xfrm>
          <a:off x="885447" y="2878428"/>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US" sz="1900" kern="1200" baseline="0"/>
            <a:t>Commonly applied in workplace skills training.</a:t>
          </a:r>
          <a:endParaRPr lang="en-US" sz="1900" kern="1200"/>
        </a:p>
      </dsp:txBody>
      <dsp:txXfrm>
        <a:off x="885447" y="2878428"/>
        <a:ext cx="5797927" cy="766621"/>
      </dsp:txXfrm>
    </dsp:sp>
    <dsp:sp modelId="{45FE7BA2-355B-4E72-B4B8-68EA96FFD610}">
      <dsp:nvSpPr>
        <dsp:cNvPr id="0" name=""/>
        <dsp:cNvSpPr/>
      </dsp:nvSpPr>
      <dsp:spPr>
        <a:xfrm>
          <a:off x="0" y="3836704"/>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72C79-FB03-4933-AD01-7454BC4B983C}">
      <dsp:nvSpPr>
        <dsp:cNvPr id="0" name=""/>
        <dsp:cNvSpPr/>
      </dsp:nvSpPr>
      <dsp:spPr>
        <a:xfrm>
          <a:off x="231902" y="4009194"/>
          <a:ext cx="421641" cy="4216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7A6A20-63CB-4AF7-AB34-40B13FEC201D}">
      <dsp:nvSpPr>
        <dsp:cNvPr id="0" name=""/>
        <dsp:cNvSpPr/>
      </dsp:nvSpPr>
      <dsp:spPr>
        <a:xfrm>
          <a:off x="885447" y="3836704"/>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US" sz="1900" kern="1200" baseline="0"/>
            <a:t>(Skinner, 1953; Mullins, 2019)</a:t>
          </a:r>
          <a:endParaRPr lang="en-US" sz="1900" kern="1200"/>
        </a:p>
      </dsp:txBody>
      <dsp:txXfrm>
        <a:off x="885447" y="3836704"/>
        <a:ext cx="5797927" cy="7666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08054-24BC-4AF4-A4AD-9DF48743BB07}">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9F2D1C8-4244-4C80-BE1F-2B70B78EADBD}">
      <dsp:nvSpPr>
        <dsp:cNvPr id="0" name=""/>
        <dsp:cNvSpPr/>
      </dsp:nvSpPr>
      <dsp:spPr>
        <a:xfrm>
          <a:off x="0" y="2249"/>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t>Armstrong, M. (2020) </a:t>
          </a:r>
          <a:r>
            <a:rPr lang="en-US" sz="800" i="1" kern="1200" dirty="0"/>
            <a:t>Armstrong’s Handbook of Human Resource Management Practice</a:t>
          </a:r>
          <a:r>
            <a:rPr lang="en-US" sz="800" kern="1200" dirty="0"/>
            <a:t>. 15th </a:t>
          </a:r>
          <a:r>
            <a:rPr lang="en-US" sz="800" kern="1200" dirty="0" err="1"/>
            <a:t>edn</a:t>
          </a:r>
          <a:r>
            <a:rPr lang="en-US" sz="800" kern="1200" dirty="0"/>
            <a:t>. London: Kogan Page.</a:t>
          </a:r>
        </a:p>
      </dsp:txBody>
      <dsp:txXfrm>
        <a:off x="0" y="2249"/>
        <a:ext cx="6683374" cy="383535"/>
      </dsp:txXfrm>
    </dsp:sp>
    <dsp:sp modelId="{57C9F22C-8808-462A-9B79-6E9ACEB4C795}">
      <dsp:nvSpPr>
        <dsp:cNvPr id="0" name=""/>
        <dsp:cNvSpPr/>
      </dsp:nvSpPr>
      <dsp:spPr>
        <a:xfrm>
          <a:off x="0" y="385784"/>
          <a:ext cx="6683374" cy="0"/>
        </a:xfrm>
        <a:prstGeom prst="line">
          <a:avLst/>
        </a:prstGeom>
        <a:gradFill rotWithShape="0">
          <a:gsLst>
            <a:gs pos="0">
              <a:schemeClr val="accent2">
                <a:hueOff val="-303960"/>
                <a:satOff val="-1207"/>
                <a:lumOff val="767"/>
                <a:alphaOff val="0"/>
                <a:tint val="94000"/>
                <a:satMod val="100000"/>
                <a:lumMod val="108000"/>
              </a:schemeClr>
            </a:gs>
            <a:gs pos="50000">
              <a:schemeClr val="accent2">
                <a:hueOff val="-303960"/>
                <a:satOff val="-1207"/>
                <a:lumOff val="767"/>
                <a:alphaOff val="0"/>
                <a:tint val="98000"/>
                <a:shade val="100000"/>
                <a:satMod val="100000"/>
                <a:lumMod val="100000"/>
              </a:schemeClr>
            </a:gs>
            <a:gs pos="100000">
              <a:schemeClr val="accent2">
                <a:hueOff val="-303960"/>
                <a:satOff val="-1207"/>
                <a:lumOff val="767"/>
                <a:alphaOff val="0"/>
                <a:shade val="72000"/>
                <a:satMod val="120000"/>
                <a:lumMod val="100000"/>
              </a:schemeClr>
            </a:gs>
          </a:gsLst>
          <a:lin ang="5400000" scaled="0"/>
        </a:gradFill>
        <a:ln w="9525" cap="flat" cmpd="sng" algn="ctr">
          <a:solidFill>
            <a:schemeClr val="accent2">
              <a:hueOff val="-303960"/>
              <a:satOff val="-1207"/>
              <a:lumOff val="76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25B9FC4-E89D-4974-BA2C-78476E4AE49C}">
      <dsp:nvSpPr>
        <dsp:cNvPr id="0" name=""/>
        <dsp:cNvSpPr/>
      </dsp:nvSpPr>
      <dsp:spPr>
        <a:xfrm>
          <a:off x="0" y="385784"/>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CIPD (2023) </a:t>
          </a:r>
          <a:r>
            <a:rPr lang="en-US" sz="800" i="1" kern="1200"/>
            <a:t>Resourcing and Talent Planning</a:t>
          </a:r>
          <a:r>
            <a:rPr lang="en-US" sz="800" kern="1200"/>
            <a:t>. London: Chartered Institute of Personnel and Development. Available at: https://www.cipd.org/uk/knowledge/strategy/resourcing/ </a:t>
          </a:r>
        </a:p>
      </dsp:txBody>
      <dsp:txXfrm>
        <a:off x="0" y="385784"/>
        <a:ext cx="6683374" cy="383535"/>
      </dsp:txXfrm>
    </dsp:sp>
    <dsp:sp modelId="{7CB4A3F2-4AE5-4F22-97CA-29458C8DB7A8}">
      <dsp:nvSpPr>
        <dsp:cNvPr id="0" name=""/>
        <dsp:cNvSpPr/>
      </dsp:nvSpPr>
      <dsp:spPr>
        <a:xfrm>
          <a:off x="0" y="769320"/>
          <a:ext cx="6683374" cy="0"/>
        </a:xfrm>
        <a:prstGeom prst="line">
          <a:avLst/>
        </a:prstGeom>
        <a:gradFill rotWithShape="0">
          <a:gsLst>
            <a:gs pos="0">
              <a:schemeClr val="accent2">
                <a:hueOff val="-607920"/>
                <a:satOff val="-2414"/>
                <a:lumOff val="1533"/>
                <a:alphaOff val="0"/>
                <a:tint val="94000"/>
                <a:satMod val="100000"/>
                <a:lumMod val="108000"/>
              </a:schemeClr>
            </a:gs>
            <a:gs pos="50000">
              <a:schemeClr val="accent2">
                <a:hueOff val="-607920"/>
                <a:satOff val="-2414"/>
                <a:lumOff val="1533"/>
                <a:alphaOff val="0"/>
                <a:tint val="98000"/>
                <a:shade val="100000"/>
                <a:satMod val="100000"/>
                <a:lumMod val="100000"/>
              </a:schemeClr>
            </a:gs>
            <a:gs pos="100000">
              <a:schemeClr val="accent2">
                <a:hueOff val="-607920"/>
                <a:satOff val="-2414"/>
                <a:lumOff val="1533"/>
                <a:alphaOff val="0"/>
                <a:shade val="72000"/>
                <a:satMod val="120000"/>
                <a:lumMod val="100000"/>
              </a:schemeClr>
            </a:gs>
          </a:gsLst>
          <a:lin ang="5400000" scaled="0"/>
        </a:gradFill>
        <a:ln w="9525" cap="flat" cmpd="sng" algn="ctr">
          <a:solidFill>
            <a:schemeClr val="accent2">
              <a:hueOff val="-607920"/>
              <a:satOff val="-2414"/>
              <a:lumOff val="153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D1D5E99-7BB1-4F38-BE4D-EE092370DB11}">
      <dsp:nvSpPr>
        <dsp:cNvPr id="0" name=""/>
        <dsp:cNvSpPr/>
      </dsp:nvSpPr>
      <dsp:spPr>
        <a:xfrm>
          <a:off x="0" y="769320"/>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Kolb, D.A. (1984) </a:t>
          </a:r>
          <a:r>
            <a:rPr lang="en-US" sz="800" i="1" kern="1200"/>
            <a:t>Experiential Learning: Experience as the Source of Learning and Development</a:t>
          </a:r>
          <a:r>
            <a:rPr lang="en-US" sz="800" kern="1200"/>
            <a:t>. Englewood Cliffs, NJ: Prentice Hall.</a:t>
          </a:r>
        </a:p>
      </dsp:txBody>
      <dsp:txXfrm>
        <a:off x="0" y="769320"/>
        <a:ext cx="6683374" cy="383535"/>
      </dsp:txXfrm>
    </dsp:sp>
    <dsp:sp modelId="{E3B3C34E-DDF6-4EAD-B7F6-4FD19D957AF8}">
      <dsp:nvSpPr>
        <dsp:cNvPr id="0" name=""/>
        <dsp:cNvSpPr/>
      </dsp:nvSpPr>
      <dsp:spPr>
        <a:xfrm>
          <a:off x="0" y="1152855"/>
          <a:ext cx="6683374" cy="0"/>
        </a:xfrm>
        <a:prstGeom prst="line">
          <a:avLst/>
        </a:prstGeom>
        <a:gradFill rotWithShape="0">
          <a:gsLst>
            <a:gs pos="0">
              <a:schemeClr val="accent2">
                <a:hueOff val="-911880"/>
                <a:satOff val="-3622"/>
                <a:lumOff val="2300"/>
                <a:alphaOff val="0"/>
                <a:tint val="94000"/>
                <a:satMod val="100000"/>
                <a:lumMod val="108000"/>
              </a:schemeClr>
            </a:gs>
            <a:gs pos="50000">
              <a:schemeClr val="accent2">
                <a:hueOff val="-911880"/>
                <a:satOff val="-3622"/>
                <a:lumOff val="2300"/>
                <a:alphaOff val="0"/>
                <a:tint val="98000"/>
                <a:shade val="100000"/>
                <a:satMod val="100000"/>
                <a:lumMod val="100000"/>
              </a:schemeClr>
            </a:gs>
            <a:gs pos="100000">
              <a:schemeClr val="accent2">
                <a:hueOff val="-911880"/>
                <a:satOff val="-3622"/>
                <a:lumOff val="2300"/>
                <a:alphaOff val="0"/>
                <a:shade val="72000"/>
                <a:satMod val="120000"/>
                <a:lumMod val="100000"/>
              </a:schemeClr>
            </a:gs>
          </a:gsLst>
          <a:lin ang="5400000" scaled="0"/>
        </a:gradFill>
        <a:ln w="9525" cap="flat" cmpd="sng" algn="ctr">
          <a:solidFill>
            <a:schemeClr val="accent2">
              <a:hueOff val="-911880"/>
              <a:satOff val="-3622"/>
              <a:lumOff val="230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11B2BD3-647F-4B2A-AAAD-6BFEB3498BDE}">
      <dsp:nvSpPr>
        <dsp:cNvPr id="0" name=""/>
        <dsp:cNvSpPr/>
      </dsp:nvSpPr>
      <dsp:spPr>
        <a:xfrm>
          <a:off x="0" y="1152855"/>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Maslow, A.H. (1943) ‘A theory of human motivation’, </a:t>
          </a:r>
          <a:r>
            <a:rPr lang="en-US" sz="800" i="1" kern="1200"/>
            <a:t>Psychological Review</a:t>
          </a:r>
          <a:r>
            <a:rPr lang="en-US" sz="800" kern="1200"/>
            <a:t>, 50(4), pp. 370–396.</a:t>
          </a:r>
        </a:p>
      </dsp:txBody>
      <dsp:txXfrm>
        <a:off x="0" y="1152855"/>
        <a:ext cx="6683374" cy="383535"/>
      </dsp:txXfrm>
    </dsp:sp>
    <dsp:sp modelId="{5D6D22E8-F751-45BE-A0C7-E57716A3F19E}">
      <dsp:nvSpPr>
        <dsp:cNvPr id="0" name=""/>
        <dsp:cNvSpPr/>
      </dsp:nvSpPr>
      <dsp:spPr>
        <a:xfrm>
          <a:off x="0" y="1536391"/>
          <a:ext cx="6683374" cy="0"/>
        </a:xfrm>
        <a:prstGeom prst="line">
          <a:avLst/>
        </a:prstGeom>
        <a:gradFill rotWithShape="0">
          <a:gsLst>
            <a:gs pos="0">
              <a:schemeClr val="accent2">
                <a:hueOff val="-1215840"/>
                <a:satOff val="-4829"/>
                <a:lumOff val="3066"/>
                <a:alphaOff val="0"/>
                <a:tint val="94000"/>
                <a:satMod val="100000"/>
                <a:lumMod val="108000"/>
              </a:schemeClr>
            </a:gs>
            <a:gs pos="50000">
              <a:schemeClr val="accent2">
                <a:hueOff val="-1215840"/>
                <a:satOff val="-4829"/>
                <a:lumOff val="3066"/>
                <a:alphaOff val="0"/>
                <a:tint val="98000"/>
                <a:shade val="100000"/>
                <a:satMod val="100000"/>
                <a:lumMod val="100000"/>
              </a:schemeClr>
            </a:gs>
            <a:gs pos="100000">
              <a:schemeClr val="accent2">
                <a:hueOff val="-1215840"/>
                <a:satOff val="-4829"/>
                <a:lumOff val="3066"/>
                <a:alphaOff val="0"/>
                <a:shade val="72000"/>
                <a:satMod val="120000"/>
                <a:lumMod val="100000"/>
              </a:schemeClr>
            </a:gs>
          </a:gsLst>
          <a:lin ang="5400000" scaled="0"/>
        </a:gradFill>
        <a:ln w="9525" cap="flat" cmpd="sng" algn="ctr">
          <a:solidFill>
            <a:schemeClr val="accent2">
              <a:hueOff val="-1215840"/>
              <a:satOff val="-4829"/>
              <a:lumOff val="306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36F692C-D58E-4224-9182-45710AAA0577}">
      <dsp:nvSpPr>
        <dsp:cNvPr id="0" name=""/>
        <dsp:cNvSpPr/>
      </dsp:nvSpPr>
      <dsp:spPr>
        <a:xfrm>
          <a:off x="0" y="1536391"/>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Noe, R.A. (2020) </a:t>
          </a:r>
          <a:r>
            <a:rPr lang="en-US" sz="800" i="1" kern="1200"/>
            <a:t>Employee Training and Development</a:t>
          </a:r>
          <a:r>
            <a:rPr lang="en-US" sz="800" kern="1200"/>
            <a:t>. 8th edn. New York: McGraw-Hill Education.</a:t>
          </a:r>
        </a:p>
      </dsp:txBody>
      <dsp:txXfrm>
        <a:off x="0" y="1536391"/>
        <a:ext cx="6683374" cy="383535"/>
      </dsp:txXfrm>
    </dsp:sp>
    <dsp:sp modelId="{6F3986BD-5B64-4AC4-9F34-9AE46EB33EDD}">
      <dsp:nvSpPr>
        <dsp:cNvPr id="0" name=""/>
        <dsp:cNvSpPr/>
      </dsp:nvSpPr>
      <dsp:spPr>
        <a:xfrm>
          <a:off x="0" y="1919926"/>
          <a:ext cx="6683374" cy="0"/>
        </a:xfrm>
        <a:prstGeom prst="line">
          <a:avLst/>
        </a:prstGeom>
        <a:gradFill rotWithShape="0">
          <a:gsLst>
            <a:gs pos="0">
              <a:schemeClr val="accent2">
                <a:hueOff val="-1519800"/>
                <a:satOff val="-6036"/>
                <a:lumOff val="3833"/>
                <a:alphaOff val="0"/>
                <a:tint val="94000"/>
                <a:satMod val="100000"/>
                <a:lumMod val="108000"/>
              </a:schemeClr>
            </a:gs>
            <a:gs pos="50000">
              <a:schemeClr val="accent2">
                <a:hueOff val="-1519800"/>
                <a:satOff val="-6036"/>
                <a:lumOff val="3833"/>
                <a:alphaOff val="0"/>
                <a:tint val="98000"/>
                <a:shade val="100000"/>
                <a:satMod val="100000"/>
                <a:lumMod val="100000"/>
              </a:schemeClr>
            </a:gs>
            <a:gs pos="100000">
              <a:schemeClr val="accent2">
                <a:hueOff val="-1519800"/>
                <a:satOff val="-6036"/>
                <a:lumOff val="3833"/>
                <a:alphaOff val="0"/>
                <a:shade val="72000"/>
                <a:satMod val="120000"/>
                <a:lumMod val="100000"/>
              </a:schemeClr>
            </a:gs>
          </a:gsLst>
          <a:lin ang="5400000" scaled="0"/>
        </a:gradFill>
        <a:ln w="9525" cap="flat" cmpd="sng" algn="ctr">
          <a:solidFill>
            <a:schemeClr val="accent2">
              <a:hueOff val="-1519800"/>
              <a:satOff val="-6036"/>
              <a:lumOff val="383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504FEB6-5242-407C-ABF9-EB910C5DFCAB}">
      <dsp:nvSpPr>
        <dsp:cNvPr id="0" name=""/>
        <dsp:cNvSpPr/>
      </dsp:nvSpPr>
      <dsp:spPr>
        <a:xfrm>
          <a:off x="0" y="1919926"/>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Jaguar Land Rover (2024) </a:t>
          </a:r>
          <a:r>
            <a:rPr lang="en-US" sz="800" i="1" kern="1200"/>
            <a:t>Careers and Skills Development at Jaguar Land Rover</a:t>
          </a:r>
          <a:r>
            <a:rPr lang="en-US" sz="800" kern="1200"/>
            <a:t>. Available at: </a:t>
          </a:r>
          <a:r>
            <a:rPr lang="en-US" sz="800" kern="1200">
              <a:hlinkClick xmlns:r="http://schemas.openxmlformats.org/officeDocument/2006/relationships" r:id="rId1"/>
            </a:rPr>
            <a:t>https://www.jaguarlandrovercareers.com</a:t>
          </a:r>
          <a:r>
            <a:rPr lang="en-US" sz="800" kern="1200"/>
            <a:t> </a:t>
          </a:r>
        </a:p>
      </dsp:txBody>
      <dsp:txXfrm>
        <a:off x="0" y="1919926"/>
        <a:ext cx="6683374" cy="383535"/>
      </dsp:txXfrm>
    </dsp:sp>
    <dsp:sp modelId="{BF6AB054-F518-4F0B-A279-3190EB3A639F}">
      <dsp:nvSpPr>
        <dsp:cNvPr id="0" name=""/>
        <dsp:cNvSpPr/>
      </dsp:nvSpPr>
      <dsp:spPr>
        <a:xfrm>
          <a:off x="0" y="2303462"/>
          <a:ext cx="6683374" cy="0"/>
        </a:xfrm>
        <a:prstGeom prst="line">
          <a:avLst/>
        </a:prstGeom>
        <a:gradFill rotWithShape="0">
          <a:gsLst>
            <a:gs pos="0">
              <a:schemeClr val="accent2">
                <a:hueOff val="-1823760"/>
                <a:satOff val="-7243"/>
                <a:lumOff val="4599"/>
                <a:alphaOff val="0"/>
                <a:tint val="94000"/>
                <a:satMod val="100000"/>
                <a:lumMod val="108000"/>
              </a:schemeClr>
            </a:gs>
            <a:gs pos="50000">
              <a:schemeClr val="accent2">
                <a:hueOff val="-1823760"/>
                <a:satOff val="-7243"/>
                <a:lumOff val="4599"/>
                <a:alphaOff val="0"/>
                <a:tint val="98000"/>
                <a:shade val="100000"/>
                <a:satMod val="100000"/>
                <a:lumMod val="100000"/>
              </a:schemeClr>
            </a:gs>
            <a:gs pos="100000">
              <a:schemeClr val="accent2">
                <a:hueOff val="-1823760"/>
                <a:satOff val="-7243"/>
                <a:lumOff val="4599"/>
                <a:alphaOff val="0"/>
                <a:shade val="72000"/>
                <a:satMod val="120000"/>
                <a:lumMod val="100000"/>
              </a:schemeClr>
            </a:gs>
          </a:gsLst>
          <a:lin ang="5400000" scaled="0"/>
        </a:gradFill>
        <a:ln w="9525" cap="flat" cmpd="sng" algn="ctr">
          <a:solidFill>
            <a:schemeClr val="accent2">
              <a:hueOff val="-1823760"/>
              <a:satOff val="-7243"/>
              <a:lumOff val="459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10D25D0-7A0A-4093-A1F1-D1B05239F26A}">
      <dsp:nvSpPr>
        <dsp:cNvPr id="0" name=""/>
        <dsp:cNvSpPr/>
      </dsp:nvSpPr>
      <dsp:spPr>
        <a:xfrm>
          <a:off x="0" y="2303462"/>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t>Taylor, S. (2022) </a:t>
          </a:r>
          <a:r>
            <a:rPr lang="en-US" sz="800" i="1" kern="1200" dirty="0"/>
            <a:t>Resourcing and Talent Management</a:t>
          </a:r>
          <a:r>
            <a:rPr lang="en-US" sz="800" kern="1200" dirty="0"/>
            <a:t>. 7th </a:t>
          </a:r>
          <a:r>
            <a:rPr lang="en-US" sz="800" kern="1200" dirty="0" err="1"/>
            <a:t>edn</a:t>
          </a:r>
          <a:r>
            <a:rPr lang="en-US" sz="800" kern="1200" dirty="0"/>
            <a:t>. London: CIPD Publishing.</a:t>
          </a:r>
        </a:p>
      </dsp:txBody>
      <dsp:txXfrm>
        <a:off x="0" y="2303462"/>
        <a:ext cx="6683374" cy="383535"/>
      </dsp:txXfrm>
    </dsp:sp>
    <dsp:sp modelId="{E9F8EB95-B088-48BC-9089-9355E1F62F99}">
      <dsp:nvSpPr>
        <dsp:cNvPr id="0" name=""/>
        <dsp:cNvSpPr/>
      </dsp:nvSpPr>
      <dsp:spPr>
        <a:xfrm>
          <a:off x="0" y="2686998"/>
          <a:ext cx="6683374" cy="0"/>
        </a:xfrm>
        <a:prstGeom prst="line">
          <a:avLst/>
        </a:prstGeom>
        <a:gradFill rotWithShape="0">
          <a:gsLst>
            <a:gs pos="0">
              <a:schemeClr val="accent2">
                <a:hueOff val="-2127721"/>
                <a:satOff val="-8450"/>
                <a:lumOff val="5366"/>
                <a:alphaOff val="0"/>
                <a:tint val="94000"/>
                <a:satMod val="100000"/>
                <a:lumMod val="108000"/>
              </a:schemeClr>
            </a:gs>
            <a:gs pos="50000">
              <a:schemeClr val="accent2">
                <a:hueOff val="-2127721"/>
                <a:satOff val="-8450"/>
                <a:lumOff val="5366"/>
                <a:alphaOff val="0"/>
                <a:tint val="98000"/>
                <a:shade val="100000"/>
                <a:satMod val="100000"/>
                <a:lumMod val="100000"/>
              </a:schemeClr>
            </a:gs>
            <a:gs pos="100000">
              <a:schemeClr val="accent2">
                <a:hueOff val="-2127721"/>
                <a:satOff val="-8450"/>
                <a:lumOff val="5366"/>
                <a:alphaOff val="0"/>
                <a:shade val="72000"/>
                <a:satMod val="120000"/>
                <a:lumMod val="100000"/>
              </a:schemeClr>
            </a:gs>
          </a:gsLst>
          <a:lin ang="5400000" scaled="0"/>
        </a:gradFill>
        <a:ln w="9525" cap="flat" cmpd="sng" algn="ctr">
          <a:solidFill>
            <a:schemeClr val="accent2">
              <a:hueOff val="-2127721"/>
              <a:satOff val="-8450"/>
              <a:lumOff val="536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510C853-6DE2-4FF2-97AC-25651558350C}">
      <dsp:nvSpPr>
        <dsp:cNvPr id="0" name=""/>
        <dsp:cNvSpPr/>
      </dsp:nvSpPr>
      <dsp:spPr>
        <a:xfrm>
          <a:off x="0" y="2686998"/>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Job analysis is crucial in recruitment as it outlines the key tasks, tools, and responsibilities for engineer or mechanic roles, such as diagnostics, repairs, inspections, and reporting. It also evaluates the work environment, including safety and physical demands. This helps create accurate job descriptions and person specifications (Dessler, 2019; Gatewood et al., 2016).</a:t>
          </a:r>
          <a:endParaRPr lang="en-US" sz="800" kern="1200" dirty="0"/>
        </a:p>
      </dsp:txBody>
      <dsp:txXfrm>
        <a:off x="0" y="2686998"/>
        <a:ext cx="6683374" cy="383535"/>
      </dsp:txXfrm>
    </dsp:sp>
    <dsp:sp modelId="{97131752-6EC6-4226-AF2C-5DA4B968AB8B}">
      <dsp:nvSpPr>
        <dsp:cNvPr id="0" name=""/>
        <dsp:cNvSpPr/>
      </dsp:nvSpPr>
      <dsp:spPr>
        <a:xfrm>
          <a:off x="0" y="3070533"/>
          <a:ext cx="6683374" cy="0"/>
        </a:xfrm>
        <a:prstGeom prst="line">
          <a:avLst/>
        </a:prstGeom>
        <a:gradFill rotWithShape="0">
          <a:gsLst>
            <a:gs pos="0">
              <a:schemeClr val="accent2">
                <a:hueOff val="-2431681"/>
                <a:satOff val="-9657"/>
                <a:lumOff val="6132"/>
                <a:alphaOff val="0"/>
                <a:tint val="94000"/>
                <a:satMod val="100000"/>
                <a:lumMod val="108000"/>
              </a:schemeClr>
            </a:gs>
            <a:gs pos="50000">
              <a:schemeClr val="accent2">
                <a:hueOff val="-2431681"/>
                <a:satOff val="-9657"/>
                <a:lumOff val="6132"/>
                <a:alphaOff val="0"/>
                <a:tint val="98000"/>
                <a:shade val="100000"/>
                <a:satMod val="100000"/>
                <a:lumMod val="100000"/>
              </a:schemeClr>
            </a:gs>
            <a:gs pos="100000">
              <a:schemeClr val="accent2">
                <a:hueOff val="-2431681"/>
                <a:satOff val="-9657"/>
                <a:lumOff val="6132"/>
                <a:alphaOff val="0"/>
                <a:shade val="72000"/>
                <a:satMod val="120000"/>
                <a:lumMod val="100000"/>
              </a:schemeClr>
            </a:gs>
          </a:gsLst>
          <a:lin ang="5400000" scaled="0"/>
        </a:gradFill>
        <a:ln w="9525" cap="flat" cmpd="sng" algn="ctr">
          <a:solidFill>
            <a:schemeClr val="accent2">
              <a:hueOff val="-2431681"/>
              <a:satOff val="-9657"/>
              <a:lumOff val="61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D623A59-7E67-4917-8BF5-1B8CBF908937}">
      <dsp:nvSpPr>
        <dsp:cNvPr id="0" name=""/>
        <dsp:cNvSpPr/>
      </dsp:nvSpPr>
      <dsp:spPr>
        <a:xfrm>
          <a:off x="0" y="3070533"/>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Dessler, G., 2019. </a:t>
          </a:r>
          <a:r>
            <a:rPr lang="en-GB" sz="800" i="1" kern="1200"/>
            <a:t>Human resource management</a:t>
          </a:r>
          <a:r>
            <a:rPr lang="en-GB" sz="800" kern="1200"/>
            <a:t>. 15th ed. Pearson Education.</a:t>
          </a:r>
        </a:p>
      </dsp:txBody>
      <dsp:txXfrm>
        <a:off x="0" y="3070533"/>
        <a:ext cx="6683374" cy="383535"/>
      </dsp:txXfrm>
    </dsp:sp>
    <dsp:sp modelId="{15D5EB43-7986-46A7-B593-F9100C050EC7}">
      <dsp:nvSpPr>
        <dsp:cNvPr id="0" name=""/>
        <dsp:cNvSpPr/>
      </dsp:nvSpPr>
      <dsp:spPr>
        <a:xfrm>
          <a:off x="0" y="3454069"/>
          <a:ext cx="6683374" cy="0"/>
        </a:xfrm>
        <a:prstGeom prst="line">
          <a:avLst/>
        </a:prstGeom>
        <a:gradFill rotWithShape="0">
          <a:gsLst>
            <a:gs pos="0">
              <a:schemeClr val="accent2">
                <a:hueOff val="-2735641"/>
                <a:satOff val="-10865"/>
                <a:lumOff val="6899"/>
                <a:alphaOff val="0"/>
                <a:tint val="94000"/>
                <a:satMod val="100000"/>
                <a:lumMod val="108000"/>
              </a:schemeClr>
            </a:gs>
            <a:gs pos="50000">
              <a:schemeClr val="accent2">
                <a:hueOff val="-2735641"/>
                <a:satOff val="-10865"/>
                <a:lumOff val="6899"/>
                <a:alphaOff val="0"/>
                <a:tint val="98000"/>
                <a:shade val="100000"/>
                <a:satMod val="100000"/>
                <a:lumMod val="100000"/>
              </a:schemeClr>
            </a:gs>
            <a:gs pos="100000">
              <a:schemeClr val="accent2">
                <a:hueOff val="-2735641"/>
                <a:satOff val="-10865"/>
                <a:lumOff val="6899"/>
                <a:alphaOff val="0"/>
                <a:shade val="72000"/>
                <a:satMod val="120000"/>
                <a:lumMod val="100000"/>
              </a:schemeClr>
            </a:gs>
          </a:gsLst>
          <a:lin ang="5400000" scaled="0"/>
        </a:gradFill>
        <a:ln w="9525" cap="flat" cmpd="sng" algn="ctr">
          <a:solidFill>
            <a:schemeClr val="accent2">
              <a:hueOff val="-2735641"/>
              <a:satOff val="-10865"/>
              <a:lumOff val="689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D33D08D-F71F-4247-8AC7-191792DCA99D}">
      <dsp:nvSpPr>
        <dsp:cNvPr id="0" name=""/>
        <dsp:cNvSpPr/>
      </dsp:nvSpPr>
      <dsp:spPr>
        <a:xfrm>
          <a:off x="0" y="3454069"/>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Gatewood, R.D., </a:t>
          </a:r>
          <a:r>
            <a:rPr lang="en-GB" sz="800" kern="1200" dirty="0" err="1"/>
            <a:t>Feild</a:t>
          </a:r>
          <a:r>
            <a:rPr lang="en-GB" sz="800" kern="1200" dirty="0"/>
            <a:t>, H.S. and Barrick, M., 2016. </a:t>
          </a:r>
          <a:r>
            <a:rPr lang="en-GB" sz="800" i="1" kern="1200" dirty="0"/>
            <a:t>Human resource selection</a:t>
          </a:r>
          <a:r>
            <a:rPr lang="en-GB" sz="800" kern="1200" dirty="0"/>
            <a:t>. 8th ed. Cengage Learning.</a:t>
          </a:r>
        </a:p>
      </dsp:txBody>
      <dsp:txXfrm>
        <a:off x="0" y="3454069"/>
        <a:ext cx="6683374" cy="383535"/>
      </dsp:txXfrm>
    </dsp:sp>
    <dsp:sp modelId="{DED0FF7A-E558-4332-924E-19C69B2BFECF}">
      <dsp:nvSpPr>
        <dsp:cNvPr id="0" name=""/>
        <dsp:cNvSpPr/>
      </dsp:nvSpPr>
      <dsp:spPr>
        <a:xfrm>
          <a:off x="0" y="3837604"/>
          <a:ext cx="6683374" cy="0"/>
        </a:xfrm>
        <a:prstGeom prst="line">
          <a:avLst/>
        </a:prstGeom>
        <a:gradFill rotWithShape="0">
          <a:gsLst>
            <a:gs pos="0">
              <a:schemeClr val="accent2">
                <a:hueOff val="-3039601"/>
                <a:satOff val="-12072"/>
                <a:lumOff val="7665"/>
                <a:alphaOff val="0"/>
                <a:tint val="94000"/>
                <a:satMod val="100000"/>
                <a:lumMod val="108000"/>
              </a:schemeClr>
            </a:gs>
            <a:gs pos="50000">
              <a:schemeClr val="accent2">
                <a:hueOff val="-3039601"/>
                <a:satOff val="-12072"/>
                <a:lumOff val="7665"/>
                <a:alphaOff val="0"/>
                <a:tint val="98000"/>
                <a:shade val="100000"/>
                <a:satMod val="100000"/>
                <a:lumMod val="100000"/>
              </a:schemeClr>
            </a:gs>
            <a:gs pos="100000">
              <a:schemeClr val="accent2">
                <a:hueOff val="-3039601"/>
                <a:satOff val="-12072"/>
                <a:lumOff val="7665"/>
                <a:alphaOff val="0"/>
                <a:shade val="72000"/>
                <a:satMod val="120000"/>
                <a:lumMod val="100000"/>
              </a:schemeClr>
            </a:gs>
          </a:gsLst>
          <a:lin ang="5400000" scaled="0"/>
        </a:gradFill>
        <a:ln w="9525" cap="flat" cmpd="sng" algn="ctr">
          <a:solidFill>
            <a:schemeClr val="accent2">
              <a:hueOff val="-3039601"/>
              <a:satOff val="-12072"/>
              <a:lumOff val="7665"/>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791F275-3E5E-4240-8FBE-67F27652A6A6}">
      <dsp:nvSpPr>
        <dsp:cNvPr id="0" name=""/>
        <dsp:cNvSpPr/>
      </dsp:nvSpPr>
      <dsp:spPr>
        <a:xfrm>
          <a:off x="0" y="3837604"/>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The job description outlines the Engineer or Mechanic role, detailing key duties like diagnostics, maintenance, repairs, and compliance checks. It also highlights health and safety responsibilities and identifies the reporting structure, typically to a supervisor or manager. A clear job description ensures mutual understanding and effective performance management (Armstrong, 2020; Dessler, 2019).</a:t>
          </a:r>
          <a:endParaRPr lang="en-GB" sz="800" kern="1200" dirty="0"/>
        </a:p>
      </dsp:txBody>
      <dsp:txXfrm>
        <a:off x="0" y="3837604"/>
        <a:ext cx="6683374" cy="383535"/>
      </dsp:txXfrm>
    </dsp:sp>
    <dsp:sp modelId="{8461CC42-C237-4545-BE80-A268A66EF33E}">
      <dsp:nvSpPr>
        <dsp:cNvPr id="0" name=""/>
        <dsp:cNvSpPr/>
      </dsp:nvSpPr>
      <dsp:spPr>
        <a:xfrm>
          <a:off x="0" y="4221140"/>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858F432-1D97-4312-996C-F635E4714F82}">
      <dsp:nvSpPr>
        <dsp:cNvPr id="0" name=""/>
        <dsp:cNvSpPr/>
      </dsp:nvSpPr>
      <dsp:spPr>
        <a:xfrm>
          <a:off x="0" y="4221140"/>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Armstrong, M., 2020. </a:t>
          </a:r>
          <a:r>
            <a:rPr lang="en-GB" sz="800" i="1" kern="1200"/>
            <a:t>Armstrong's handbook of human resource management practice</a:t>
          </a:r>
          <a:r>
            <a:rPr lang="en-GB" sz="800" kern="1200"/>
            <a:t>. 15th ed. Kogan Page.</a:t>
          </a:r>
        </a:p>
      </dsp:txBody>
      <dsp:txXfrm>
        <a:off x="0" y="4221140"/>
        <a:ext cx="6683374" cy="3835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4075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This presentation focuses on developing and managing individuals and teams within a real </a:t>
            </a:r>
            <a:r>
              <a:rPr lang="en-US" dirty="0" err="1"/>
              <a:t>organisational</a:t>
            </a:r>
            <a:r>
              <a:rPr lang="en-US" dirty="0"/>
              <a:t> context. The chosen </a:t>
            </a:r>
            <a:r>
              <a:rPr lang="en-US" dirty="0" err="1"/>
              <a:t>organisation</a:t>
            </a:r>
            <a:r>
              <a:rPr lang="en-US" dirty="0"/>
              <a:t> is Jaguar Land Rover, a well-established UK automotive manufacturer with major operations in Birmingham. The selected job role is an Engineer or Vehicle Mechanic, which is critical to maintaining production quality, safety, and efficiency. As an HR practitioner, my role is to explain how effective recruitment and learning and development strategies can support </a:t>
            </a:r>
            <a:r>
              <a:rPr lang="en-US" dirty="0" err="1"/>
              <a:t>organisational</a:t>
            </a:r>
            <a:r>
              <a:rPr lang="en-US" dirty="0"/>
              <a:t> performance. The presentation will examine how the right candidate is recruited through structured HR processes and how training and development needs are identified and addressed using </a:t>
            </a:r>
            <a:r>
              <a:rPr lang="en-US" dirty="0" err="1"/>
              <a:t>recognised</a:t>
            </a:r>
            <a:r>
              <a:rPr lang="en-US" dirty="0"/>
              <a:t> learning theories. This aligns with the module’s focus on developing individuals and teams to ensure sustainable </a:t>
            </a:r>
            <a:r>
              <a:rPr lang="en-US" dirty="0" err="1"/>
              <a:t>organisational</a:t>
            </a:r>
            <a:r>
              <a:rPr lang="en-US" dirty="0"/>
              <a:t> success.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automotive industry is highly competitive and technologically advanced, requiring a skilled and adaptable workforce. Engineers and mechanics play a vital role in ensuring vehicles meet safety, quality, and performance standards. Effective human resource planning is therefore essential to ensure that the </a:t>
            </a:r>
            <a:r>
              <a:rPr lang="en-US" dirty="0" err="1"/>
              <a:t>organisation</a:t>
            </a:r>
            <a:r>
              <a:rPr lang="en-US" dirty="0"/>
              <a:t> recruits and retains competent employees. This presentation focuses on how Jaguar Land Rover recruits the right engineer or mechanic and how learning and development strategies are used to enhance individual and team performance. By linking recruitment and training practices to </a:t>
            </a:r>
            <a:r>
              <a:rPr lang="en-US" dirty="0" err="1"/>
              <a:t>organisational</a:t>
            </a:r>
            <a:r>
              <a:rPr lang="en-US" dirty="0"/>
              <a:t> objectives, HR practitioners can support efficiency, innovation, and long-term sustainability. The discussion demonstrates how structured HR processes contribute to smooth </a:t>
            </a:r>
            <a:r>
              <a:rPr lang="en-US" dirty="0" err="1"/>
              <a:t>organisational</a:t>
            </a:r>
            <a:r>
              <a:rPr lang="en-US" dirty="0"/>
              <a:t> operations.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Jaguar Land Rover is a leading UK-based automotive company known for producing premium vehicles. The </a:t>
            </a:r>
            <a:r>
              <a:rPr lang="en-US" dirty="0" err="1"/>
              <a:t>organisation</a:t>
            </a:r>
            <a:r>
              <a:rPr lang="en-US" dirty="0"/>
              <a:t> operates major manufacturing and engineering facilities in Birmingham and the wider West Midlands region. Innovation, sustainability, and quality are central to its business strategy. To achieve these goals, Jaguar Land Rover relies heavily on a highly skilled technical workforce, including engineers and mechanics. These employees ensure that advanced manufacturing systems and vehicle technologies function effectively. As a result, recruitment and development of technical staff are strategic priorities for the </a:t>
            </a:r>
            <a:r>
              <a:rPr lang="en-US" dirty="0" err="1"/>
              <a:t>organisation</a:t>
            </a:r>
            <a:r>
              <a:rPr lang="en-US" dirty="0"/>
              <a:t>. This makes Jaguar Land Rover an appropriate case study for examining HR practices related to developing and managing individuals and teams.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Engineer or Mechanic role at Jaguar Land Rover involves maintaining, repairing, and testing vehicles and production equipment. Employees are responsible for diagnosing faults using advanced diagnostic tools and ensuring that all work meets strict quality and safety standards. The role requires both technical expertise and the ability to work collaboratively within teams. Engineers often coordinate with supervisors, quality inspectors, and production staff to resolve issues efficiently. Due to rapid technological change in the automotive sector, the role also demands continuous learning and adaptability. This highlights the importance of structured training and development </a:t>
            </a:r>
            <a:r>
              <a:rPr lang="en-US" dirty="0" err="1"/>
              <a:t>programmes</a:t>
            </a:r>
            <a:r>
              <a:rPr lang="en-US" dirty="0"/>
              <a:t> within the </a:t>
            </a:r>
            <a:r>
              <a:rPr lang="en-US" dirty="0" err="1"/>
              <a:t>organisation</a:t>
            </a:r>
            <a:r>
              <a:rPr lang="en-US" dirty="0"/>
              <a:t>.</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Engineers and mechanics play a crucial role in ensuring smooth production operations at Jaguar Land Rover. By identifying and fixing faults quickly, they help </a:t>
            </a:r>
            <a:r>
              <a:rPr lang="en-US" dirty="0" err="1"/>
              <a:t>minimise</a:t>
            </a:r>
            <a:r>
              <a:rPr lang="en-US" dirty="0"/>
              <a:t> downtime and prevent costly delays. Their work directly affects vehicle safety and compliance with industry regulations. High-quality engineering standards also protect the company’s brand reputation and customer trust. Additionally, efficient maintenance supports productivity and cost control. Because of this significant impact, it is essential that Jaguar Land Rover recruits competent individuals and invests in their ongoing development. This reinforces the link between effective HR practices and </a:t>
            </a:r>
            <a:r>
              <a:rPr lang="en-US" dirty="0" err="1"/>
              <a:t>organisational</a:t>
            </a:r>
            <a:r>
              <a:rPr lang="en-US" dirty="0"/>
              <a:t> performance.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recruitment process at Jaguar Land Rover begins with workforce planning to identify skills gaps within the </a:t>
            </a:r>
            <a:r>
              <a:rPr lang="en-US" dirty="0" err="1"/>
              <a:t>organisation</a:t>
            </a:r>
            <a:r>
              <a:rPr lang="en-US" dirty="0"/>
              <a:t>. Once a need is identified, a detailed job analysis is conducted to define role requirements. Vacancies are then advertised through appropriate channels such as online platforms, apprenticeships, and internal recruitment. Candidates are shortlisted based on qualifications and experience, followed by interviews and technical assessments. Successful candidates are offered employment and supported through structured onboarding. This systematic approach ensures that the </a:t>
            </a:r>
            <a:r>
              <a:rPr lang="en-US" dirty="0" err="1"/>
              <a:t>organisation</a:t>
            </a:r>
            <a:r>
              <a:rPr lang="en-US" dirty="0"/>
              <a:t> recruits individuals who align with both technical and </a:t>
            </a:r>
            <a:r>
              <a:rPr lang="en-US" dirty="0" err="1"/>
              <a:t>organisational</a:t>
            </a:r>
            <a:r>
              <a:rPr lang="en-US" dirty="0"/>
              <a:t> requirements.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person specification defines the ideal candidate for the Engineer or Mechanic role. It outlines essential qualifications such as NVQ Level 3 or equivalent engineering certifications. Technical competencies include diagnostics, electrical systems knowledge, and mechanical skills. Soft skills such as teamwork, communication, and problem-solving are also important due to collaborative working environments. Previous experience in automotive or manufacturing settings is often required. By clearly defining these criteria, Jaguar Land Rover ensures fair and effective selection while promoting equal employment opportunities.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Selection methods are designed to assess both technical ability and </a:t>
            </a:r>
            <a:r>
              <a:rPr lang="en-US" dirty="0" err="1"/>
              <a:t>behavioural</a:t>
            </a:r>
            <a:r>
              <a:rPr lang="en-US" dirty="0"/>
              <a:t> competence. Application forms and CVs are screened to ensure candidates meet minimum requirements. Technical assessments evaluate practical skills and problem-solving ability. Competency-based interviews assess </a:t>
            </a:r>
            <a:r>
              <a:rPr lang="en-US" dirty="0" err="1"/>
              <a:t>behaviours</a:t>
            </a:r>
            <a:r>
              <a:rPr lang="en-US" dirty="0"/>
              <a:t> such as teamwork and adaptability. Jaguar Land Rover applies fair and transparent selection practices to ensure equality and compliance with employment legislation. Using multiple selection methods increases the likelihood of appointing the most suitable candidate for the role.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Learning and development are essential due to rapid technological advancements in the automotive industry. Jaguar Land Rover invests in continuous training to ensure engineers remain competent and confident. Development </a:t>
            </a:r>
            <a:r>
              <a:rPr lang="en-US" dirty="0" err="1"/>
              <a:t>programmes</a:t>
            </a:r>
            <a:r>
              <a:rPr lang="en-US" dirty="0"/>
              <a:t> aim to improve performance, reduce errors, and enhance safety. Training also supports employee motivation and retention by demonstrating </a:t>
            </a:r>
            <a:r>
              <a:rPr lang="en-US" dirty="0" err="1"/>
              <a:t>organisational</a:t>
            </a:r>
            <a:r>
              <a:rPr lang="en-US" dirty="0"/>
              <a:t> commitment to career growth. A structured learning strategy ensures that individuals and teams adapt effectively to changing operational demands.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job description clearly outlines the purpose and scope of the Engineer or Mechanic role. It specifies key duties such as vehicle diagnostics, maintenance, repairs, and compliance checks. The reporting structure is identified, usually involving a workshop supervisor or engineering manager. Health and safety responsibilities are </a:t>
            </a:r>
            <a:r>
              <a:rPr lang="en-US" dirty="0" err="1"/>
              <a:t>emphasised</a:t>
            </a:r>
            <a:r>
              <a:rPr lang="en-US" dirty="0"/>
              <a:t> due to the high-risk nature of engineering work. A well-written job description ensures clarity for both the employer and potential candidates, reducing misunderstandings and supporting effective performance management once the employee is appointed.</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Several training needs are identified for the Engineer or Mechanic role. These include advanced diagnostics training to handle complex vehicle systems. With the rise of electric and hybrid vehicles, </a:t>
            </a:r>
            <a:r>
              <a:rPr lang="en-US" dirty="0" err="1"/>
              <a:t>specialised</a:t>
            </a:r>
            <a:r>
              <a:rPr lang="en-US" dirty="0"/>
              <a:t> technical training is essential. Regular health and safety updates ensure compliance and risk reduction. Communication and teamwork skills are also important to support collaboration within teams. Addressing these needs helps improve both individual and </a:t>
            </a:r>
            <a:r>
              <a:rPr lang="en-US" dirty="0" err="1"/>
              <a:t>organisational</a:t>
            </a:r>
            <a:r>
              <a:rPr lang="en-US" dirty="0"/>
              <a:t> performance.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err="1"/>
              <a:t>Behaviourist</a:t>
            </a:r>
            <a:r>
              <a:rPr lang="en-US" dirty="0"/>
              <a:t> learning theory focuses on observable </a:t>
            </a:r>
            <a:r>
              <a:rPr lang="en-US" dirty="0" err="1"/>
              <a:t>behaviour</a:t>
            </a:r>
            <a:r>
              <a:rPr lang="en-US" dirty="0"/>
              <a:t> and learning through repetition and reinforcement. In the engineering context, this approach is effective for safety training and standard operating procedures. Repeated practice reinforces correct </a:t>
            </a:r>
            <a:r>
              <a:rPr lang="en-US" dirty="0" err="1"/>
              <a:t>behaviours</a:t>
            </a:r>
            <a:r>
              <a:rPr lang="en-US" dirty="0"/>
              <a:t>, while feedback and rewards encourage compliance. For example, safety drills and routine maintenance tasks benefit from </a:t>
            </a:r>
            <a:r>
              <a:rPr lang="en-US" dirty="0" err="1"/>
              <a:t>behaviourist</a:t>
            </a:r>
            <a:r>
              <a:rPr lang="en-US" dirty="0"/>
              <a:t> methods. This theory supports consistency and accuracy in performance, which are essential in high-risk technical environments.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Cognitive learning theory </a:t>
            </a:r>
            <a:r>
              <a:rPr lang="en-US" dirty="0" err="1"/>
              <a:t>emphasises</a:t>
            </a:r>
            <a:r>
              <a:rPr lang="en-US" dirty="0"/>
              <a:t> mental processes such as thinking, understanding, and problem-solving. For engineers, this approach is particularly useful for diagnostic training and fault analysis. Simulations, workshops, and technical problem-solving exercises help employees understand complex systems. By encouraging critical thinking, cognitive learning improves decision-making and adaptability. This supports engineers in handling new technologies and unexpected challenges effectively.</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Humanist and experiential learning theories focus on personal growth and learning through experience. At Jaguar Land Rover, this includes mentoring, coaching, and on-the-job learning opportunities. Engineers gain valuable skills by reflecting on real work experiences and taking responsibility for their development. This approach enhances motivation, confidence, and job satisfaction. It also supports long-term career progression and leadership development within the </a:t>
            </a:r>
            <a:r>
              <a:rPr lang="en-US" dirty="0" err="1"/>
              <a:t>organisation</a:t>
            </a:r>
            <a:r>
              <a:rPr lang="en-US" dirty="0"/>
              <a:t>.</a:t>
            </a: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In conclusion, effective recruitment and learning and development practices are essential for managing individuals and teams at Jaguar Land Rover. Recruiting the right engineer or mechanic ensures technical competence and </a:t>
            </a:r>
            <a:r>
              <a:rPr lang="en-US" dirty="0" err="1"/>
              <a:t>organisational</a:t>
            </a:r>
            <a:r>
              <a:rPr lang="en-US" dirty="0"/>
              <a:t> fit. Continuous training and development enhance performance, safety, and adaptability. Applying learning theories provides a structured approach to skill development and employee engagement. Overall, strong HR practices contribute to </a:t>
            </a:r>
            <a:r>
              <a:rPr lang="en-US" dirty="0" err="1"/>
              <a:t>organisational</a:t>
            </a:r>
            <a:r>
              <a:rPr lang="en-US" dirty="0"/>
              <a:t> efficiency, sustainability, and competitive advantage.</a:t>
            </a:r>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7"/>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2"/>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00214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3" y="2367094"/>
            <a:ext cx="10363827"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75505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828565"/>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5" y="3657459"/>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45681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6" y="618519"/>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3" y="2367094"/>
            <a:ext cx="5106027"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4"/>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88509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6" y="618519"/>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5"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5" y="3051014"/>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1" y="3051014"/>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50762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43801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5BCAD085-E8A6-8845-BD4E-CB4CCA059FC4}"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85236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3" y="609602"/>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6"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7464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6" y="609600"/>
            <a:ext cx="5506157"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672361" y="609601"/>
            <a:ext cx="400780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4"/>
            <a:ext cx="550613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27523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5"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5"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5"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8093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1"/>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151428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872589"/>
            <a:ext cx="9302752" cy="2729915"/>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5"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5" y="4372798"/>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11" name="TextBox 10"/>
          <p:cNvSpPr txBox="1"/>
          <p:nvPr/>
        </p:nvSpPr>
        <p:spPr>
          <a:xfrm>
            <a:off x="983501" y="887859"/>
            <a:ext cx="729184"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66841" y="3120015"/>
            <a:ext cx="7381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16644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3"/>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0426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5"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5" y="2367093"/>
            <a:ext cx="329897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5" y="2943357"/>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90" y="2367093"/>
            <a:ext cx="329152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50" y="2943357"/>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9" y="2367093"/>
            <a:ext cx="3304928"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9" y="2943357"/>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843877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5"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6" y="4204820"/>
            <a:ext cx="3296409"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6"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6"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2"/>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300" y="4204820"/>
            <a:ext cx="330068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9"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4" y="4781080"/>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130996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5"/>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473559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1" y="609603"/>
            <a:ext cx="2553327"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3"/>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016718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65123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1"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6" y="618519"/>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5"/>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7"/>
            <a:ext cx="2743200" cy="365125"/>
          </a:xfrm>
          <a:prstGeom prst="rect">
            <a:avLst/>
          </a:prstGeom>
        </p:spPr>
        <p:txBody>
          <a:bodyPr vert="horz" lIns="91440" tIns="45720" rIns="91440" bIns="45720" rtlCol="0" anchor="ctr"/>
          <a:lstStyle>
            <a:lvl1pPr algn="r">
              <a:defRPr sz="1000">
                <a:solidFill>
                  <a:schemeClr val="tx1"/>
                </a:solidFill>
              </a:defRPr>
            </a:lvl1pPr>
          </a:lstStyle>
          <a:p>
            <a:fld id="{5BCAD085-E8A6-8845-BD4E-CB4CCA059FC4}" type="datetimeFigureOut">
              <a:rPr lang="en-US" smtClean="0"/>
              <a:t>2/15/2026</a:t>
            </a:fld>
            <a:endParaRPr lang="en-US"/>
          </a:p>
        </p:txBody>
      </p:sp>
      <p:sp>
        <p:nvSpPr>
          <p:cNvPr id="5" name="Footer Placeholder 4"/>
          <p:cNvSpPr>
            <a:spLocks noGrp="1"/>
          </p:cNvSpPr>
          <p:nvPr>
            <p:ph type="ftr" sz="quarter" idx="3"/>
          </p:nvPr>
        </p:nvSpPr>
        <p:spPr>
          <a:xfrm>
            <a:off x="913775" y="5883277"/>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3" y="5883277"/>
            <a:ext cx="764215" cy="365125"/>
          </a:xfrm>
          <a:prstGeom prst="rect">
            <a:avLst/>
          </a:prstGeom>
        </p:spPr>
        <p:txBody>
          <a:bodyPr vert="horz" lIns="91440" tIns="45720" rIns="91440" bIns="45720" rtlCol="0" anchor="ctr"/>
          <a:lstStyle>
            <a:lvl1pPr algn="r">
              <a:defRPr sz="1000">
                <a:solidFill>
                  <a:schemeClr val="tx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118519686"/>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 id="2147483768" r:id="rId17"/>
    <p:sldLayoutId id="2147483769"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png"/><Relationship Id="rId7" Type="http://schemas.openxmlformats.org/officeDocument/2006/relationships/diagramColors" Target="../diagrams/colors4.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8.png"/><Relationship Id="rId7" Type="http://schemas.openxmlformats.org/officeDocument/2006/relationships/diagramQuickStyle" Target="../diagrams/quickStyle5.xml"/><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4.png"/><Relationship Id="rId9" Type="http://schemas.microsoft.com/office/2007/relationships/diagramDrawing" Target="../diagrams/drawing5.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png"/><Relationship Id="rId7" Type="http://schemas.openxmlformats.org/officeDocument/2006/relationships/diagramColors" Target="../diagrams/colors6.xml"/><Relationship Id="rId2" Type="http://schemas.openxmlformats.org/officeDocument/2006/relationships/image" Target="../media/image8.png"/><Relationship Id="rId1" Type="http://schemas.openxmlformats.org/officeDocument/2006/relationships/slideLayout" Target="../slideLayouts/slideLayout18.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F4DB63-A191-45D9-8A53-9B18F8FE2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0BB8E50-9569-495A-A548-A5AD5055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6F26545-4582-4DBE-973B-ED1BC9CBD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91"/>
            <a:ext cx="12188952" cy="2286002"/>
          </a:xfrm>
          <a:prstGeom prst="rect">
            <a:avLst/>
          </a:prstGeom>
          <a:solidFill>
            <a:schemeClr val="tx1"/>
          </a:solidFill>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47A6981-7EBF-4F2B-BD20-3124170BF88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77277" y="-1"/>
            <a:ext cx="1272021" cy="841175"/>
          </a:xfrm>
          <a:prstGeom prst="rect">
            <a:avLst/>
          </a:prstGeom>
        </p:spPr>
      </p:pic>
      <p:pic>
        <p:nvPicPr>
          <p:cNvPr id="16" name="Picture 15">
            <a:extLst>
              <a:ext uri="{FF2B5EF4-FFF2-40B4-BE49-F238E27FC236}">
                <a16:creationId xmlns:a16="http://schemas.microsoft.com/office/drawing/2014/main" id="{6497DCFF-C2AA-4065-BFCF-1E7535B0D8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924" t="86960" r="29150"/>
          <a:stretch/>
        </p:blipFill>
        <p:spPr>
          <a:xfrm>
            <a:off x="11061755" y="-1"/>
            <a:ext cx="1127197" cy="553967"/>
          </a:xfrm>
          <a:prstGeom prst="rect">
            <a:avLst/>
          </a:prstGeom>
        </p:spPr>
      </p:pic>
      <p:pic>
        <p:nvPicPr>
          <p:cNvPr id="18" name="Picture 17">
            <a:extLst>
              <a:ext uri="{FF2B5EF4-FFF2-40B4-BE49-F238E27FC236}">
                <a16:creationId xmlns:a16="http://schemas.microsoft.com/office/drawing/2014/main" id="{15E1159C-5B31-49A8-A933-C1179723C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9959" t="72411" r="-74" b="13790"/>
          <a:stretch/>
        </p:blipFill>
        <p:spPr>
          <a:xfrm>
            <a:off x="77277" y="1444827"/>
            <a:ext cx="1096303" cy="841175"/>
          </a:xfrm>
          <a:custGeom>
            <a:avLst/>
            <a:gdLst>
              <a:gd name="connsiteX0" fmla="*/ 0 w 915864"/>
              <a:gd name="connsiteY0" fmla="*/ 0 h 702727"/>
              <a:gd name="connsiteX1" fmla="*/ 915864 w 915864"/>
              <a:gd name="connsiteY1" fmla="*/ 0 h 702727"/>
              <a:gd name="connsiteX2" fmla="*/ 915864 w 915864"/>
              <a:gd name="connsiteY2" fmla="*/ 702727 h 702727"/>
              <a:gd name="connsiteX3" fmla="*/ 176126 w 915864"/>
              <a:gd name="connsiteY3" fmla="*/ 702727 h 702727"/>
              <a:gd name="connsiteX4" fmla="*/ 175195 w 915864"/>
              <a:gd name="connsiteY4" fmla="*/ 702179 h 702727"/>
              <a:gd name="connsiteX5" fmla="*/ 45222 w 915864"/>
              <a:gd name="connsiteY5" fmla="*/ 592499 h 702727"/>
              <a:gd name="connsiteX6" fmla="*/ 0 w 915864"/>
              <a:gd name="connsiteY6" fmla="*/ 531614 h 702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5864" h="702727">
                <a:moveTo>
                  <a:pt x="0" y="0"/>
                </a:moveTo>
                <a:lnTo>
                  <a:pt x="915864" y="0"/>
                </a:lnTo>
                <a:lnTo>
                  <a:pt x="915864" y="702727"/>
                </a:lnTo>
                <a:lnTo>
                  <a:pt x="176126" y="702727"/>
                </a:lnTo>
                <a:lnTo>
                  <a:pt x="175195" y="702179"/>
                </a:lnTo>
                <a:cubicBezTo>
                  <a:pt x="126139" y="669596"/>
                  <a:pt x="82453" y="632772"/>
                  <a:pt x="45222" y="592499"/>
                </a:cubicBezTo>
                <a:lnTo>
                  <a:pt x="0" y="531614"/>
                </a:lnTo>
                <a:close/>
              </a:path>
            </a:pathLst>
          </a:custGeom>
        </p:spPr>
      </p:pic>
      <p:pic>
        <p:nvPicPr>
          <p:cNvPr id="20" name="Picture 19">
            <a:extLst>
              <a:ext uri="{FF2B5EF4-FFF2-40B4-BE49-F238E27FC236}">
                <a16:creationId xmlns:a16="http://schemas.microsoft.com/office/drawing/2014/main" id="{DA9BD01A-0D38-48EA-98E5-BB66386F39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524" t="71774" r="2564"/>
          <a:stretch/>
        </p:blipFill>
        <p:spPr>
          <a:xfrm>
            <a:off x="11036686" y="1071807"/>
            <a:ext cx="1155314" cy="1230086"/>
          </a:xfrm>
          <a:prstGeom prst="rect">
            <a:avLst/>
          </a:prstGeom>
        </p:spPr>
      </p:pic>
      <p:sp>
        <p:nvSpPr>
          <p:cNvPr id="2" name="Title 1"/>
          <p:cNvSpPr>
            <a:spLocks noGrp="1"/>
          </p:cNvSpPr>
          <p:nvPr>
            <p:ph type="title"/>
          </p:nvPr>
        </p:nvSpPr>
        <p:spPr>
          <a:xfrm>
            <a:off x="913775" y="439924"/>
            <a:ext cx="10364451" cy="1437937"/>
          </a:xfrm>
        </p:spPr>
        <p:txBody>
          <a:bodyPr>
            <a:normAutofit/>
          </a:bodyPr>
          <a:lstStyle/>
          <a:p>
            <a:r>
              <a:rPr lang="en-US" sz="2300" b="1">
                <a:solidFill>
                  <a:schemeClr val="bg1"/>
                </a:solidFill>
              </a:rPr>
              <a:t>Developing and Managing Individuals and Teams</a:t>
            </a:r>
            <a:br>
              <a:rPr lang="en-US" sz="2300">
                <a:solidFill>
                  <a:schemeClr val="bg1"/>
                </a:solidFill>
              </a:rPr>
            </a:br>
            <a:r>
              <a:rPr lang="en-US" sz="2300" b="1">
                <a:solidFill>
                  <a:schemeClr val="bg1"/>
                </a:solidFill>
              </a:rPr>
              <a:t>Case Study: Engineer / Vehicle Maintenance Mechanic</a:t>
            </a:r>
            <a:br>
              <a:rPr lang="en-US" sz="2300">
                <a:solidFill>
                  <a:schemeClr val="bg1"/>
                </a:solidFill>
              </a:rPr>
            </a:br>
            <a:r>
              <a:rPr lang="en-US" sz="2300" b="1">
                <a:solidFill>
                  <a:schemeClr val="bg1"/>
                </a:solidFill>
              </a:rPr>
              <a:t>Jaguar Land Rover – Birmingham</a:t>
            </a:r>
            <a:br>
              <a:rPr lang="en-US" sz="2300">
                <a:solidFill>
                  <a:schemeClr val="bg1"/>
                </a:solidFill>
              </a:rPr>
            </a:br>
            <a:endParaRPr lang="en-PK" sz="2300">
              <a:solidFill>
                <a:schemeClr val="bg1"/>
              </a:solidFill>
            </a:endParaRPr>
          </a:p>
        </p:txBody>
      </p:sp>
      <p:sp>
        <p:nvSpPr>
          <p:cNvPr id="3" name="Content Placeholder 2"/>
          <p:cNvSpPr>
            <a:spLocks noGrp="1"/>
          </p:cNvSpPr>
          <p:nvPr>
            <p:ph idx="1"/>
          </p:nvPr>
        </p:nvSpPr>
        <p:spPr>
          <a:xfrm>
            <a:off x="913774" y="2705878"/>
            <a:ext cx="10363826" cy="3085322"/>
          </a:xfrm>
        </p:spPr>
        <p:txBody>
          <a:bodyPr anchor="ctr">
            <a:normAutofit/>
          </a:bodyPr>
          <a:lstStyle/>
          <a:p>
            <a:pPr algn="just"/>
            <a:r>
              <a:rPr lang="en-GB" sz="1800" dirty="0">
                <a:effectLst/>
                <a:latin typeface="+mj-lt"/>
                <a:ea typeface="Times New Roman" panose="02020603050405020304" pitchFamily="18" charset="0"/>
              </a:rPr>
              <a:t>BA (Hons) Leadership and Management Skills for the Workplace </a:t>
            </a:r>
          </a:p>
          <a:p>
            <a:pPr algn="just"/>
            <a:r>
              <a:rPr lang="en-GB" sz="1800" dirty="0">
                <a:effectLst/>
                <a:latin typeface="+mj-lt"/>
                <a:ea typeface="Times New Roman" panose="02020603050405020304" pitchFamily="18" charset="0"/>
              </a:rPr>
              <a:t>Developing and Managing Individuals and Teams </a:t>
            </a:r>
            <a:endParaRPr lang="en-US" sz="1800" dirty="0">
              <a:latin typeface="+mj-lt"/>
            </a:endParaRPr>
          </a:p>
          <a:p>
            <a:pPr algn="just"/>
            <a:r>
              <a:rPr lang="en-GB" sz="1800" dirty="0">
                <a:effectLst/>
                <a:latin typeface="+mj-lt"/>
                <a:ea typeface="Times New Roman" panose="02020603050405020304" pitchFamily="18" charset="0"/>
              </a:rPr>
              <a:t>MODULE: LCLM5002 </a:t>
            </a:r>
          </a:p>
          <a:p>
            <a:pPr algn="just"/>
            <a:r>
              <a:rPr lang="en-US" sz="1800" dirty="0">
                <a:latin typeface="+mj-lt"/>
              </a:rPr>
              <a:t>Student name: Akeel Ali </a:t>
            </a:r>
          </a:p>
          <a:p>
            <a:pPr algn="just"/>
            <a:r>
              <a:rPr lang="en-US" sz="1800" dirty="0">
                <a:latin typeface="+mj-lt"/>
              </a:rPr>
              <a:t>Student id:2410749</a:t>
            </a:r>
            <a:endParaRPr sz="1800"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JAGUAR LAND ROVER ANNOUNCES PARTNERSHIP WITH NVIDIA | JLR Media Newsroom">
            <a:extLst>
              <a:ext uri="{FF2B5EF4-FFF2-40B4-BE49-F238E27FC236}">
                <a16:creationId xmlns:a16="http://schemas.microsoft.com/office/drawing/2014/main" id="{D9FDC99A-61A0-42A2-4B75-7626E08A2E90}"/>
              </a:ext>
            </a:extLst>
          </p:cNvPr>
          <p:cNvPicPr>
            <a:picLocks noChangeAspect="1"/>
          </p:cNvPicPr>
          <p:nvPr/>
        </p:nvPicPr>
        <p:blipFill>
          <a:blip r:embed="rId3"/>
          <a:srcRect l="7458" r="25876"/>
          <a:stretch>
            <a:fillRect/>
          </a:stretch>
        </p:blipFill>
        <p:spPr>
          <a:xfrm>
            <a:off x="20" y="10"/>
            <a:ext cx="12191980" cy="6857990"/>
          </a:xfrm>
          <a:prstGeom prst="rect">
            <a:avLst/>
          </a:prstGeom>
        </p:spPr>
      </p:pic>
      <p:pic>
        <p:nvPicPr>
          <p:cNvPr id="33" name="Picture 32">
            <a:extLst>
              <a:ext uri="{FF2B5EF4-FFF2-40B4-BE49-F238E27FC236}">
                <a16:creationId xmlns:a16="http://schemas.microsoft.com/office/drawing/2014/main" id="{CC5A98D3-A8B5-41F7-A61B-F6238BF50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5" name="Rounded Rectangle 8">
            <a:extLst>
              <a:ext uri="{FF2B5EF4-FFF2-40B4-BE49-F238E27FC236}">
                <a16:creationId xmlns:a16="http://schemas.microsoft.com/office/drawing/2014/main" id="{6329262A-BBAC-4ED5-BACF-96B3DD024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07482" y="950976"/>
            <a:ext cx="9499092" cy="1263718"/>
          </a:xfrm>
        </p:spPr>
        <p:txBody>
          <a:bodyPr>
            <a:normAutofit/>
          </a:bodyPr>
          <a:lstStyle/>
          <a:p>
            <a:r>
              <a:rPr lang="en-US">
                <a:solidFill>
                  <a:srgbClr val="FFFFFF"/>
                </a:solidFill>
              </a:rPr>
              <a:t>Introduction</a:t>
            </a:r>
          </a:p>
        </p:txBody>
      </p:sp>
      <p:sp>
        <p:nvSpPr>
          <p:cNvPr id="6" name="Rectangle 1"/>
          <p:cNvSpPr>
            <a:spLocks noGrp="1" noChangeArrowheads="1"/>
          </p:cNvSpPr>
          <p:nvPr>
            <p:ph idx="1"/>
          </p:nvPr>
        </p:nvSpPr>
        <p:spPr bwMode="auto">
          <a:xfrm>
            <a:off x="1383682" y="2367093"/>
            <a:ext cx="9346692" cy="30907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lnSpc>
                <a:spcPct val="110000"/>
              </a:lnSpc>
              <a:spcBef>
                <a:spcPct val="0"/>
              </a:spcBef>
              <a:spcAft>
                <a:spcPts val="600"/>
              </a:spcAft>
              <a:buClrTx/>
            </a:pPr>
            <a:r>
              <a:rPr kumimoji="0" lang="en-US" altLang="en-US" sz="1700" b="0" i="0" u="none" strike="noStrike" cap="none" normalizeH="0" baseline="0">
                <a:ln>
                  <a:noFill/>
                </a:ln>
                <a:solidFill>
                  <a:srgbClr val="FFFFFF"/>
                </a:solidFill>
                <a:effectLst/>
                <a:latin typeface="Arial" panose="020B0604020202020204" pitchFamily="34" charset="0"/>
              </a:rPr>
              <a:t>The automotive industry is highly dependent on skilled engineers and mechanics to ensure vehicle safety, quality, and reliability.</a:t>
            </a:r>
          </a:p>
          <a:p>
            <a:pPr eaLnBrk="0" fontAlgn="base" hangingPunct="0">
              <a:lnSpc>
                <a:spcPct val="110000"/>
              </a:lnSpc>
              <a:spcBef>
                <a:spcPct val="0"/>
              </a:spcBef>
              <a:spcAft>
                <a:spcPts val="600"/>
              </a:spcAft>
              <a:buClrTx/>
            </a:pPr>
            <a:r>
              <a:rPr kumimoji="0" lang="en-US" altLang="en-US" sz="1700" b="0" i="0" u="none" strike="noStrike" cap="none" normalizeH="0" baseline="0">
                <a:ln>
                  <a:noFill/>
                </a:ln>
                <a:solidFill>
                  <a:srgbClr val="FFFFFF"/>
                </a:solidFill>
                <a:effectLst/>
                <a:latin typeface="Arial" panose="020B0604020202020204" pitchFamily="34" charset="0"/>
              </a:rPr>
              <a:t>Engineers play a critical role in maintaining production efficiency by identifying faults and preventing breakdowns.</a:t>
            </a:r>
          </a:p>
          <a:p>
            <a:pPr eaLnBrk="0" fontAlgn="base" hangingPunct="0">
              <a:lnSpc>
                <a:spcPct val="110000"/>
              </a:lnSpc>
              <a:spcBef>
                <a:spcPct val="0"/>
              </a:spcBef>
              <a:spcAft>
                <a:spcPts val="600"/>
              </a:spcAft>
              <a:buClrTx/>
            </a:pPr>
            <a:r>
              <a:rPr kumimoji="0" lang="en-US" altLang="en-US" sz="1700" b="0" i="0" u="none" strike="noStrike" cap="none" normalizeH="0" baseline="0">
                <a:ln>
                  <a:noFill/>
                </a:ln>
                <a:solidFill>
                  <a:srgbClr val="FFFFFF"/>
                </a:solidFill>
                <a:effectLst/>
                <a:latin typeface="Arial" panose="020B0604020202020204" pitchFamily="34" charset="0"/>
              </a:rPr>
              <a:t>Human Resource (HR) management supports this industry by ensuring the right people are recruited, trained, and retained.</a:t>
            </a:r>
          </a:p>
          <a:p>
            <a:pPr eaLnBrk="0" fontAlgn="base" hangingPunct="0">
              <a:lnSpc>
                <a:spcPct val="110000"/>
              </a:lnSpc>
              <a:spcBef>
                <a:spcPct val="0"/>
              </a:spcBef>
              <a:spcAft>
                <a:spcPts val="600"/>
              </a:spcAft>
              <a:buClrTx/>
            </a:pPr>
            <a:r>
              <a:rPr kumimoji="0" lang="en-US" altLang="en-US" sz="1700" b="0" i="0" u="none" strike="noStrike" cap="none" normalizeH="0" baseline="0">
                <a:ln>
                  <a:noFill/>
                </a:ln>
                <a:solidFill>
                  <a:srgbClr val="FFFFFF"/>
                </a:solidFill>
                <a:effectLst/>
                <a:latin typeface="Arial" panose="020B0604020202020204" pitchFamily="34" charset="0"/>
              </a:rPr>
              <a:t>This presentation focuses on how Jaguar Land Rover develops and manages engineers and vehicle maintenance mechanics to achieve organizational success.  </a:t>
            </a:r>
            <a:r>
              <a:rPr lang="en-US" sz="1700">
                <a:solidFill>
                  <a:srgbClr val="FFFFFF"/>
                </a:solidFill>
              </a:rPr>
              <a:t>(Armstrong, 2020; Torrington et al., 2020)</a:t>
            </a:r>
            <a:endParaRPr kumimoji="0" lang="en-US" altLang="en-US" sz="1700" b="0" i="0" u="none" strike="noStrike" cap="none" normalizeH="0" baseline="0">
              <a:ln>
                <a:noFill/>
              </a:ln>
              <a:solidFill>
                <a:srgbClr val="FFFFFF"/>
              </a:solidFill>
              <a:effectLst/>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20660E-F826-4655-BB97-984B17FE5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B36D89EE-FA2B-4C32-8C00-B2C6ED2123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AE73CBF-6876-B071-B5B8-DD95A1161E7C}"/>
              </a:ext>
            </a:extLst>
          </p:cNvPr>
          <p:cNvPicPr>
            <a:picLocks noChangeAspect="1"/>
          </p:cNvPicPr>
          <p:nvPr/>
        </p:nvPicPr>
        <p:blipFill>
          <a:blip r:embed="rId4"/>
          <a:stretch>
            <a:fillRect/>
          </a:stretch>
        </p:blipFill>
        <p:spPr>
          <a:xfrm>
            <a:off x="5078061" y="1061343"/>
            <a:ext cx="6200163" cy="4278112"/>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318307F8-152F-4244-A9FE-8D30EFFB7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6" y="618517"/>
            <a:ext cx="3893976" cy="1596177"/>
          </a:xfrm>
        </p:spPr>
        <p:txBody>
          <a:bodyPr anchor="b">
            <a:normAutofit/>
          </a:bodyPr>
          <a:lstStyle/>
          <a:p>
            <a:r>
              <a:rPr lang="en-US" sz="3200"/>
              <a:t>Company Overview – Jaguar Land Rover</a:t>
            </a:r>
          </a:p>
        </p:txBody>
      </p:sp>
      <p:sp>
        <p:nvSpPr>
          <p:cNvPr id="6" name="Rectangle 1"/>
          <p:cNvSpPr>
            <a:spLocks noGrp="1" noChangeArrowheads="1"/>
          </p:cNvSpPr>
          <p:nvPr>
            <p:ph idx="1"/>
          </p:nvPr>
        </p:nvSpPr>
        <p:spPr bwMode="auto">
          <a:xfrm>
            <a:off x="325120" y="2178713"/>
            <a:ext cx="4612641"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Jaguar Land Rover (JLR) is a well-established UK-based automotive manufacturer known for producing premium vehicles.</a:t>
            </a:r>
          </a:p>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The company operates major manufacturing and engineering facilities in Birmingham.</a:t>
            </a:r>
          </a:p>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JLR places strong emphasis on innovation, advanced technology, and high-quality production standards.</a:t>
            </a:r>
          </a:p>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A skilled and well-trained workforce is essential for maintaining JLR’s competitive position in the global automotive market. </a:t>
            </a:r>
            <a:r>
              <a:rPr lang="en-US" sz="1800" dirty="0"/>
              <a:t>(Jaguar Land Rover, 2023; Mullins, 2019)</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537C8-412E-8C30-F870-33F7873B9AD7}"/>
              </a:ext>
            </a:extLst>
          </p:cNvPr>
          <p:cNvSpPr>
            <a:spLocks noGrp="1"/>
          </p:cNvSpPr>
          <p:nvPr>
            <p:ph type="title"/>
          </p:nvPr>
        </p:nvSpPr>
        <p:spPr>
          <a:xfrm>
            <a:off x="913776" y="262259"/>
            <a:ext cx="10364451" cy="1596177"/>
          </a:xfrm>
        </p:spPr>
        <p:txBody>
          <a:bodyPr/>
          <a:lstStyle/>
          <a:p>
            <a:r>
              <a:rPr lang="en-US" dirty="0"/>
              <a:t>outline</a:t>
            </a:r>
          </a:p>
        </p:txBody>
      </p:sp>
      <p:sp>
        <p:nvSpPr>
          <p:cNvPr id="3" name="Content Placeholder 2">
            <a:extLst>
              <a:ext uri="{FF2B5EF4-FFF2-40B4-BE49-F238E27FC236}">
                <a16:creationId xmlns:a16="http://schemas.microsoft.com/office/drawing/2014/main" id="{A95C8B83-3510-C375-ECA9-68D7280E6960}"/>
              </a:ext>
            </a:extLst>
          </p:cNvPr>
          <p:cNvSpPr>
            <a:spLocks noGrp="1"/>
          </p:cNvSpPr>
          <p:nvPr>
            <p:ph sz="quarter" idx="13"/>
          </p:nvPr>
        </p:nvSpPr>
        <p:spPr>
          <a:xfrm>
            <a:off x="913773" y="1713951"/>
            <a:ext cx="10363827" cy="3424107"/>
          </a:xfrm>
        </p:spPr>
        <p:txBody>
          <a:bodyPr vert="horz" lIns="91440" tIns="45720" rIns="91440" bIns="45720" rtlCol="0" anchor="t">
            <a:noAutofit/>
          </a:bodyPr>
          <a:lstStyle/>
          <a:p>
            <a:r>
              <a:rPr lang="en-US" sz="1400" b="1" dirty="0"/>
              <a:t>1. About JLR</a:t>
            </a:r>
          </a:p>
          <a:p>
            <a:pPr>
              <a:buClr>
                <a:srgbClr val="000000"/>
              </a:buClr>
            </a:pPr>
            <a:r>
              <a:rPr lang="en-US" sz="1400" dirty="0">
                <a:ea typeface="+mn-lt"/>
                <a:cs typeface="+mn-lt"/>
              </a:rPr>
              <a:t>Leading British luxury automaker with a focus on </a:t>
            </a:r>
            <a:r>
              <a:rPr lang="en-US" sz="1400" b="1" dirty="0">
                <a:ea typeface="+mn-lt"/>
                <a:cs typeface="+mn-lt"/>
              </a:rPr>
              <a:t>innovation</a:t>
            </a:r>
            <a:r>
              <a:rPr lang="en-US" sz="1400" dirty="0">
                <a:ea typeface="+mn-lt"/>
                <a:cs typeface="+mn-lt"/>
              </a:rPr>
              <a:t>, </a:t>
            </a:r>
            <a:r>
              <a:rPr lang="en-US" sz="1400" b="1" dirty="0">
                <a:ea typeface="+mn-lt"/>
                <a:cs typeface="+mn-lt"/>
              </a:rPr>
              <a:t>sustainability</a:t>
            </a:r>
            <a:r>
              <a:rPr lang="en-US" sz="1400" dirty="0">
                <a:ea typeface="+mn-lt"/>
                <a:cs typeface="+mn-lt"/>
              </a:rPr>
              <a:t>, and </a:t>
            </a:r>
            <a:r>
              <a:rPr lang="en-US" sz="1400" b="1" dirty="0">
                <a:ea typeface="+mn-lt"/>
                <a:cs typeface="+mn-lt"/>
              </a:rPr>
              <a:t>performance</a:t>
            </a:r>
            <a:r>
              <a:rPr lang="en-US" sz="1400" dirty="0">
                <a:ea typeface="+mn-lt"/>
                <a:cs typeface="+mn-lt"/>
              </a:rPr>
              <a:t>.</a:t>
            </a:r>
            <a:endParaRPr lang="en-US" sz="1400" dirty="0"/>
          </a:p>
          <a:p>
            <a:pPr>
              <a:buClr>
                <a:srgbClr val="000000"/>
              </a:buClr>
            </a:pPr>
            <a:r>
              <a:rPr lang="en-US" sz="1400" b="1" dirty="0"/>
              <a:t>2. Work Culture</a:t>
            </a:r>
            <a:endParaRPr lang="en-US" sz="1400" dirty="0"/>
          </a:p>
          <a:p>
            <a:pPr>
              <a:buClr>
                <a:srgbClr val="000000"/>
              </a:buClr>
            </a:pPr>
            <a:r>
              <a:rPr lang="en-US" sz="1400" dirty="0">
                <a:ea typeface="+mn-lt"/>
                <a:cs typeface="+mn-lt"/>
              </a:rPr>
              <a:t>Diverse, inclusive, and collaborative environment.</a:t>
            </a:r>
            <a:endParaRPr lang="en-US" sz="1400" dirty="0"/>
          </a:p>
          <a:p>
            <a:pPr>
              <a:buClr>
                <a:srgbClr val="000000"/>
              </a:buClr>
            </a:pPr>
            <a:r>
              <a:rPr lang="en-US" sz="1400" dirty="0">
                <a:ea typeface="+mn-lt"/>
                <a:cs typeface="+mn-lt"/>
              </a:rPr>
              <a:t>Employee wellbeing and professional growth are our top priorities.</a:t>
            </a:r>
            <a:endParaRPr lang="en-US" sz="1400" dirty="0"/>
          </a:p>
          <a:p>
            <a:pPr>
              <a:buClr>
                <a:srgbClr val="000000"/>
              </a:buClr>
            </a:pPr>
            <a:r>
              <a:rPr lang="en-US" sz="1400" b="1" dirty="0"/>
              <a:t>3. Career Opportunities and more</a:t>
            </a:r>
            <a:endParaRPr lang="en-US" sz="1400" dirty="0"/>
          </a:p>
          <a:p>
            <a:pPr>
              <a:buClr>
                <a:srgbClr val="000000"/>
              </a:buClr>
            </a:pPr>
            <a:r>
              <a:rPr lang="en-US" sz="1400" dirty="0">
                <a:ea typeface="+mn-lt"/>
                <a:cs typeface="+mn-lt"/>
              </a:rPr>
              <a:t>Engineering, Design, Marketing, R&amp;D, and more.</a:t>
            </a:r>
            <a:endParaRPr lang="en-US" sz="1400" dirty="0"/>
          </a:p>
          <a:p>
            <a:pPr>
              <a:buClr>
                <a:srgbClr val="000000"/>
              </a:buClr>
            </a:pPr>
            <a:r>
              <a:rPr lang="en-US" sz="1400" dirty="0">
                <a:ea typeface="+mn-lt"/>
                <a:cs typeface="+mn-lt"/>
              </a:rPr>
              <a:t>Internships, graduate schemes, and leadership development.</a:t>
            </a:r>
            <a:endParaRPr lang="en-US" sz="1400" dirty="0"/>
          </a:p>
          <a:p>
            <a:pPr>
              <a:buClr>
                <a:srgbClr val="000000"/>
              </a:buClr>
            </a:pPr>
            <a:r>
              <a:rPr lang="en-US" sz="1400" b="1" dirty="0"/>
              <a:t>4. Benefits &amp; Rewards of working for us </a:t>
            </a:r>
            <a:endParaRPr lang="en-US" sz="1400" dirty="0"/>
          </a:p>
          <a:p>
            <a:pPr>
              <a:buClr>
                <a:srgbClr val="000000"/>
              </a:buClr>
            </a:pPr>
            <a:r>
              <a:rPr lang="en-US" sz="1400" dirty="0">
                <a:ea typeface="+mn-lt"/>
                <a:cs typeface="+mn-lt"/>
              </a:rPr>
              <a:t>Competitive salary, health plans, and work-life balance.</a:t>
            </a:r>
            <a:endParaRPr lang="en-US" sz="1400" dirty="0"/>
          </a:p>
          <a:p>
            <a:pPr>
              <a:buClr>
                <a:srgbClr val="000000"/>
              </a:buClr>
            </a:pPr>
            <a:r>
              <a:rPr lang="en-US" sz="1400" dirty="0">
                <a:ea typeface="+mn-lt"/>
                <a:cs typeface="+mn-lt"/>
              </a:rPr>
              <a:t>Access to cutting-edge technology and career progression.</a:t>
            </a:r>
            <a:endParaRPr lang="en-US" sz="1400" dirty="0"/>
          </a:p>
          <a:p>
            <a:pPr>
              <a:buClr>
                <a:srgbClr val="000000"/>
              </a:buClr>
            </a:pPr>
            <a:r>
              <a:rPr lang="en-US" sz="1400" b="1" dirty="0"/>
              <a:t>5. Join Us</a:t>
            </a:r>
            <a:endParaRPr lang="en-US" sz="1400" dirty="0"/>
          </a:p>
          <a:p>
            <a:pPr>
              <a:buClr>
                <a:srgbClr val="000000"/>
              </a:buClr>
            </a:pPr>
            <a:r>
              <a:rPr lang="en-US" sz="1400">
                <a:ea typeface="+mn-lt"/>
                <a:cs typeface="+mn-lt"/>
              </a:rPr>
              <a:t>Be part of an iconic brand shaping the future of the automotive industry.</a:t>
            </a:r>
            <a:endParaRPr lang="en-US" sz="1400"/>
          </a:p>
          <a:p>
            <a:pPr>
              <a:buClr>
                <a:srgbClr val="000000"/>
              </a:buClr>
            </a:pPr>
            <a:endParaRPr lang="en-US" b="1" dirty="0"/>
          </a:p>
          <a:p>
            <a:pPr>
              <a:buClr>
                <a:srgbClr val="000000"/>
              </a:buClr>
            </a:pPr>
            <a:endParaRPr lang="en-US" dirty="0"/>
          </a:p>
        </p:txBody>
      </p:sp>
    </p:spTree>
    <p:extLst>
      <p:ext uri="{BB962C8B-B14F-4D97-AF65-F5344CB8AC3E}">
        <p14:creationId xmlns:p14="http://schemas.microsoft.com/office/powerpoint/2010/main" val="4280706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ED80D97-7008-DF75-D881-81A422383E89}"/>
              </a:ext>
            </a:extLst>
          </p:cNvPr>
          <p:cNvPicPr>
            <a:picLocks noChangeAspect="1"/>
          </p:cNvPicPr>
          <p:nvPr/>
        </p:nvPicPr>
        <p:blipFill>
          <a:blip r:embed="rId3"/>
          <a:srcRect t="1903" b="13511"/>
          <a:stretch>
            <a:fillRect/>
          </a:stretch>
        </p:blipFill>
        <p:spPr>
          <a:xfrm>
            <a:off x="20" y="10"/>
            <a:ext cx="12191980" cy="6857990"/>
          </a:xfrm>
          <a:prstGeom prst="rect">
            <a:avLst/>
          </a:prstGeom>
        </p:spPr>
      </p:pic>
      <p:pic>
        <p:nvPicPr>
          <p:cNvPr id="10" name="Picture 9">
            <a:extLst>
              <a:ext uri="{FF2B5EF4-FFF2-40B4-BE49-F238E27FC236}">
                <a16:creationId xmlns:a16="http://schemas.microsoft.com/office/drawing/2014/main" id="{CC5A98D3-A8B5-41F7-A61B-F6238BF50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ounded Rectangle 8">
            <a:extLst>
              <a:ext uri="{FF2B5EF4-FFF2-40B4-BE49-F238E27FC236}">
                <a16:creationId xmlns:a16="http://schemas.microsoft.com/office/drawing/2014/main" id="{6329262A-BBAC-4ED5-BACF-96B3DD024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07482" y="950976"/>
            <a:ext cx="9499092" cy="1263718"/>
          </a:xfrm>
        </p:spPr>
        <p:txBody>
          <a:bodyPr>
            <a:normAutofit/>
          </a:bodyPr>
          <a:lstStyle/>
          <a:p>
            <a:r>
              <a:rPr lang="en-US">
                <a:solidFill>
                  <a:srgbClr val="FFFFFF"/>
                </a:solidFill>
              </a:rPr>
              <a:t>Role Overview – Engineer / Mechanic</a:t>
            </a:r>
          </a:p>
        </p:txBody>
      </p:sp>
      <p:sp>
        <p:nvSpPr>
          <p:cNvPr id="6" name="Rectangle 1"/>
          <p:cNvSpPr>
            <a:spLocks noGrp="1" noChangeArrowheads="1"/>
          </p:cNvSpPr>
          <p:nvPr>
            <p:ph idx="1"/>
          </p:nvPr>
        </p:nvSpPr>
        <p:spPr bwMode="auto">
          <a:xfrm>
            <a:off x="1665615" y="2379790"/>
            <a:ext cx="7762866" cy="2646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Engineers and vehicle maintenance mechanics are responsible for maintaining, repairing, and inspecting vehicles and machinery.</a:t>
            </a:r>
          </a:p>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Their duties include fault diagnosis, testing vehicle systems, and ensuring equipment operates efficiently.</a:t>
            </a:r>
          </a:p>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The role requires the use of advanced diagnostic tools and modern automotive technologies.</a:t>
            </a:r>
          </a:p>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Engineers work closely with production teams, supervisors, and quality control staff, highlighting the importance of teamwork.     </a:t>
            </a:r>
            <a:r>
              <a:rPr lang="en-US" sz="1800" dirty="0"/>
              <a:t>(Jaguar Land Rover, 2023; CIPD, 2022)</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585039-CDA7-4B76-B013-776F970D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84" y="0"/>
            <a:ext cx="12173816"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D53D942-8031-42E8-88B4-E03A710E8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FD07472-970F-49B5-8994-ADEAA314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930400" cy="6858002"/>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2869BAE-8EC0-4D16-ACB8-F0CBFDD90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524" t="71774" r="2564"/>
          <a:stretch/>
        </p:blipFill>
        <p:spPr>
          <a:xfrm>
            <a:off x="18184" y="4822361"/>
            <a:ext cx="1911902" cy="2035640"/>
          </a:xfrm>
          <a:prstGeom prst="rect">
            <a:avLst/>
          </a:prstGeom>
        </p:spPr>
      </p:pic>
      <p:pic>
        <p:nvPicPr>
          <p:cNvPr id="16" name="Picture 15">
            <a:extLst>
              <a:ext uri="{FF2B5EF4-FFF2-40B4-BE49-F238E27FC236}">
                <a16:creationId xmlns:a16="http://schemas.microsoft.com/office/drawing/2014/main" id="{3524A7AE-FFF7-4F70-9AEA-01A5DFF77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9896" t="75007" r="30510"/>
          <a:stretch/>
        </p:blipFill>
        <p:spPr>
          <a:xfrm>
            <a:off x="297855" y="5471958"/>
            <a:ext cx="889881" cy="638482"/>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3" name="Content Placeholder 2">
            <a:extLst>
              <a:ext uri="{FF2B5EF4-FFF2-40B4-BE49-F238E27FC236}">
                <a16:creationId xmlns:a16="http://schemas.microsoft.com/office/drawing/2014/main" id="{92F52D76-3333-3C03-1BB6-6756E65AC0AD}"/>
              </a:ext>
            </a:extLst>
          </p:cNvPr>
          <p:cNvSpPr>
            <a:spLocks noGrp="1"/>
          </p:cNvSpPr>
          <p:nvPr>
            <p:ph sz="quarter" idx="13"/>
          </p:nvPr>
        </p:nvSpPr>
        <p:spPr>
          <a:xfrm>
            <a:off x="2735629" y="1960336"/>
            <a:ext cx="8967502" cy="4038682"/>
          </a:xfrm>
        </p:spPr>
        <p:txBody>
          <a:bodyPr vert="horz" lIns="91440" tIns="45720" rIns="91440" bIns="45720" rtlCol="0" anchor="ctr">
            <a:noAutofit/>
          </a:bodyPr>
          <a:lstStyle/>
          <a:p>
            <a:pPr>
              <a:lnSpc>
                <a:spcPct val="110000"/>
              </a:lnSpc>
            </a:pPr>
            <a:r>
              <a:rPr lang="en-GB" sz="1200" b="1" dirty="0"/>
              <a:t>Engineer / Mechanic at Jaguar Land Rover</a:t>
            </a:r>
          </a:p>
          <a:p>
            <a:pPr>
              <a:lnSpc>
                <a:spcPct val="110000"/>
              </a:lnSpc>
            </a:pPr>
            <a:r>
              <a:rPr lang="en-GB" sz="1200" b="1" dirty="0"/>
              <a:t>Location:</a:t>
            </a:r>
            <a:r>
              <a:rPr lang="en-GB" sz="1200" dirty="0"/>
              <a:t> [Birmingham castle Bromwich]</a:t>
            </a:r>
            <a:br>
              <a:rPr lang="en-GB" sz="1200" dirty="0"/>
            </a:br>
            <a:r>
              <a:rPr lang="en-GB" sz="1200" b="1" dirty="0"/>
              <a:t>Company:</a:t>
            </a:r>
            <a:r>
              <a:rPr lang="en-GB" sz="1200" dirty="0"/>
              <a:t> Jaguar Land Rover</a:t>
            </a:r>
          </a:p>
          <a:p>
            <a:pPr>
              <a:lnSpc>
                <a:spcPct val="110000"/>
              </a:lnSpc>
            </a:pPr>
            <a:r>
              <a:rPr lang="en-GB" sz="1200" b="1" dirty="0"/>
              <a:t>About the Role:</a:t>
            </a:r>
          </a:p>
          <a:p>
            <a:pPr>
              <a:lnSpc>
                <a:spcPct val="110000"/>
              </a:lnSpc>
            </a:pPr>
            <a:r>
              <a:rPr lang="en-GB" sz="1200" dirty="0"/>
              <a:t>Join our team and work with cutting-edge automotive technology to maintain, repair, and innovate on Jaguar Land Rover vehicles. As an engineer or mechanic, you’ll contribute to world-class performance and design.</a:t>
            </a:r>
          </a:p>
          <a:p>
            <a:pPr>
              <a:lnSpc>
                <a:spcPct val="110000"/>
              </a:lnSpc>
            </a:pPr>
            <a:endParaRPr lang="en-GB" sz="500" dirty="0"/>
          </a:p>
        </p:txBody>
      </p:sp>
      <p:sp>
        <p:nvSpPr>
          <p:cNvPr id="2" name="Title 1">
            <a:extLst>
              <a:ext uri="{FF2B5EF4-FFF2-40B4-BE49-F238E27FC236}">
                <a16:creationId xmlns:a16="http://schemas.microsoft.com/office/drawing/2014/main" id="{DA94B526-8773-F287-5561-3226DA28885F}"/>
              </a:ext>
            </a:extLst>
          </p:cNvPr>
          <p:cNvSpPr>
            <a:spLocks noGrp="1"/>
          </p:cNvSpPr>
          <p:nvPr>
            <p:ph type="title"/>
          </p:nvPr>
        </p:nvSpPr>
        <p:spPr>
          <a:xfrm>
            <a:off x="2844486" y="230154"/>
            <a:ext cx="8433739" cy="1306972"/>
          </a:xfrm>
        </p:spPr>
        <p:txBody>
          <a:bodyPr>
            <a:normAutofit/>
          </a:bodyPr>
          <a:lstStyle/>
          <a:p>
            <a:r>
              <a:rPr lang="en-GB" sz="4400" dirty="0"/>
              <a:t>Job description </a:t>
            </a:r>
          </a:p>
        </p:txBody>
      </p:sp>
    </p:spTree>
    <p:extLst>
      <p:ext uri="{BB962C8B-B14F-4D97-AF65-F5344CB8AC3E}">
        <p14:creationId xmlns:p14="http://schemas.microsoft.com/office/powerpoint/2010/main" val="308200975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B380A-52CE-94F2-04B8-3B48020A4290}"/>
              </a:ext>
            </a:extLst>
          </p:cNvPr>
          <p:cNvSpPr>
            <a:spLocks noGrp="1"/>
          </p:cNvSpPr>
          <p:nvPr>
            <p:ph type="title"/>
          </p:nvPr>
        </p:nvSpPr>
        <p:spPr/>
        <p:txBody>
          <a:bodyPr/>
          <a:lstStyle/>
          <a:p>
            <a:r>
              <a:rPr lang="en-US" dirty="0"/>
              <a:t>Roles and responsibility </a:t>
            </a:r>
          </a:p>
        </p:txBody>
      </p:sp>
      <p:sp>
        <p:nvSpPr>
          <p:cNvPr id="3" name="Content Placeholder 2">
            <a:extLst>
              <a:ext uri="{FF2B5EF4-FFF2-40B4-BE49-F238E27FC236}">
                <a16:creationId xmlns:a16="http://schemas.microsoft.com/office/drawing/2014/main" id="{EDC2B0EC-F62D-0679-DCED-0B28EF25D2FB}"/>
              </a:ext>
            </a:extLst>
          </p:cNvPr>
          <p:cNvSpPr>
            <a:spLocks noGrp="1"/>
          </p:cNvSpPr>
          <p:nvPr>
            <p:ph sz="quarter" idx="13"/>
          </p:nvPr>
        </p:nvSpPr>
        <p:spPr/>
        <p:txBody>
          <a:bodyPr vert="horz" lIns="91440" tIns="45720" rIns="91440" bIns="45720" rtlCol="0" anchor="t">
            <a:normAutofit fontScale="92500" lnSpcReduction="20000"/>
          </a:bodyPr>
          <a:lstStyle/>
          <a:p>
            <a:pPr>
              <a:lnSpc>
                <a:spcPct val="110000"/>
              </a:lnSpc>
            </a:pPr>
            <a:r>
              <a:rPr lang="en-GB" sz="1200" b="1" dirty="0"/>
              <a:t>Responsibilities:</a:t>
            </a:r>
            <a:endParaRPr lang="en-US" sz="1200" b="1"/>
          </a:p>
          <a:p>
            <a:pPr>
              <a:lnSpc>
                <a:spcPct val="110000"/>
              </a:lnSpc>
              <a:buClr>
                <a:srgbClr val="000000"/>
              </a:buClr>
              <a:buFont typeface="Arial,Sans-Serif" panose="020B0604020202020204" pitchFamily="34" charset="0"/>
            </a:pPr>
            <a:r>
              <a:rPr lang="en-GB" sz="1200" dirty="0"/>
              <a:t>Diagnose and repair mechanical &amp; electrical systems.</a:t>
            </a:r>
            <a:endParaRPr lang="en-US" sz="1200"/>
          </a:p>
          <a:p>
            <a:pPr>
              <a:lnSpc>
                <a:spcPct val="110000"/>
              </a:lnSpc>
              <a:buClr>
                <a:srgbClr val="000000"/>
              </a:buClr>
              <a:buFont typeface="Arial,Sans-Serif" panose="020B0604020202020204" pitchFamily="34" charset="0"/>
            </a:pPr>
            <a:r>
              <a:rPr lang="en-GB" sz="1200" dirty="0"/>
              <a:t>Collaborate on design &amp; prototype development.</a:t>
            </a:r>
            <a:endParaRPr lang="en-US" sz="1200"/>
          </a:p>
          <a:p>
            <a:pPr>
              <a:lnSpc>
                <a:spcPct val="110000"/>
              </a:lnSpc>
              <a:buClr>
                <a:srgbClr val="000000"/>
              </a:buClr>
              <a:buFont typeface="Arial,Sans-Serif" panose="020B0604020202020204" pitchFamily="34" charset="0"/>
            </a:pPr>
            <a:r>
              <a:rPr lang="en-GB" sz="1200" dirty="0"/>
              <a:t>Ensure safety &amp; quality standards.</a:t>
            </a:r>
            <a:endParaRPr lang="en-US" sz="1200"/>
          </a:p>
          <a:p>
            <a:pPr>
              <a:lnSpc>
                <a:spcPct val="110000"/>
              </a:lnSpc>
              <a:buClr>
                <a:srgbClr val="000000"/>
              </a:buClr>
              <a:buFont typeface="Arial,Sans-Serif" panose="020B0604020202020204" pitchFamily="34" charset="0"/>
            </a:pPr>
            <a:r>
              <a:rPr lang="en-GB" sz="1200" dirty="0"/>
              <a:t>What We’re Looking For:</a:t>
            </a:r>
            <a:endParaRPr lang="en-US" sz="1200"/>
          </a:p>
          <a:p>
            <a:pPr>
              <a:lnSpc>
                <a:spcPct val="110000"/>
              </a:lnSpc>
              <a:buClr>
                <a:srgbClr val="000000"/>
              </a:buClr>
              <a:buFont typeface="Arial,Sans-Serif" panose="020B0604020202020204" pitchFamily="34" charset="0"/>
            </a:pPr>
            <a:r>
              <a:rPr lang="en-GB" sz="1200" dirty="0"/>
              <a:t>Experience in mechanical engineering or as an automotive technician.</a:t>
            </a:r>
            <a:endParaRPr lang="en-US" sz="1200"/>
          </a:p>
          <a:p>
            <a:pPr>
              <a:lnSpc>
                <a:spcPct val="110000"/>
              </a:lnSpc>
              <a:buClr>
                <a:srgbClr val="000000"/>
              </a:buClr>
              <a:buFont typeface="Arial,Sans-Serif" panose="020B0604020202020204" pitchFamily="34" charset="0"/>
            </a:pPr>
            <a:r>
              <a:rPr lang="en-GB" sz="1200" dirty="0"/>
              <a:t>Strong diagnostic skills with advanced tools.</a:t>
            </a:r>
            <a:endParaRPr lang="en-US" sz="1200"/>
          </a:p>
          <a:p>
            <a:pPr>
              <a:lnSpc>
                <a:spcPct val="110000"/>
              </a:lnSpc>
              <a:buClr>
                <a:srgbClr val="000000"/>
              </a:buClr>
              <a:buFont typeface="Arial,Sans-Serif" panose="020B0604020202020204" pitchFamily="34" charset="0"/>
            </a:pPr>
            <a:r>
              <a:rPr lang="en-GB" sz="1200" dirty="0"/>
              <a:t>Passion for automotive technology and innovation.</a:t>
            </a:r>
            <a:endParaRPr lang="en-US" sz="1200"/>
          </a:p>
          <a:p>
            <a:pPr>
              <a:lnSpc>
                <a:spcPct val="110000"/>
              </a:lnSpc>
              <a:buClr>
                <a:srgbClr val="000000"/>
              </a:buClr>
              <a:buFont typeface="Arial,Sans-Serif" panose="020B0604020202020204" pitchFamily="34" charset="0"/>
            </a:pPr>
            <a:r>
              <a:rPr lang="en-GB" sz="1200" b="1" u="sng" dirty="0"/>
              <a:t>Why JLR?</a:t>
            </a:r>
            <a:endParaRPr lang="en-US" sz="1200" b="1" u="sng"/>
          </a:p>
          <a:p>
            <a:pPr>
              <a:lnSpc>
                <a:spcPct val="110000"/>
              </a:lnSpc>
              <a:buClr>
                <a:srgbClr val="000000"/>
              </a:buClr>
              <a:buFont typeface="Arial,Sans-Serif" panose="020B0604020202020204" pitchFamily="34" charset="0"/>
            </a:pPr>
            <a:r>
              <a:rPr lang="en-GB" sz="1200" dirty="0"/>
              <a:t>Work with the latest in automotive tech.</a:t>
            </a:r>
            <a:endParaRPr lang="en-US" sz="1200"/>
          </a:p>
          <a:p>
            <a:pPr>
              <a:lnSpc>
                <a:spcPct val="110000"/>
              </a:lnSpc>
              <a:buClr>
                <a:srgbClr val="000000"/>
              </a:buClr>
              <a:buFont typeface="Arial,Sans-Serif" panose="020B0604020202020204" pitchFamily="34" charset="0"/>
            </a:pPr>
            <a:r>
              <a:rPr lang="en-GB" sz="1200" dirty="0"/>
              <a:t>Career growth &amp; competitive benefits.</a:t>
            </a:r>
            <a:endParaRPr lang="en-US" sz="1200"/>
          </a:p>
          <a:p>
            <a:pPr>
              <a:lnSpc>
                <a:spcPct val="110000"/>
              </a:lnSpc>
              <a:buClr>
                <a:srgbClr val="000000"/>
              </a:buClr>
              <a:buFont typeface="Arial,Sans-Serif" panose="020B0604020202020204" pitchFamily="34" charset="0"/>
            </a:pPr>
            <a:r>
              <a:rPr lang="en-GB" sz="1200" dirty="0"/>
              <a:t>Be part of a world-renowned team.</a:t>
            </a:r>
            <a:endParaRPr lang="en-US"/>
          </a:p>
        </p:txBody>
      </p:sp>
    </p:spTree>
    <p:extLst>
      <p:ext uri="{BB962C8B-B14F-4D97-AF65-F5344CB8AC3E}">
        <p14:creationId xmlns:p14="http://schemas.microsoft.com/office/powerpoint/2010/main" val="2320626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FFF7873-0DD0-4FEA-8FE9-8DD8AEA43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2">
            <a:extLst>
              <a:ext uri="{FF2B5EF4-FFF2-40B4-BE49-F238E27FC236}">
                <a16:creationId xmlns:a16="http://schemas.microsoft.com/office/drawing/2014/main" id="{82284447-B84C-4C3B-98EA-03E44DB755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514BF688-FE6B-4BED-9283-A498AB85D72D}"/>
              </a:ext>
            </a:extLst>
          </p:cNvPr>
          <p:cNvPicPr>
            <a:picLocks noChangeAspect="1"/>
          </p:cNvPicPr>
          <p:nvPr/>
        </p:nvPicPr>
        <p:blipFill>
          <a:blip r:embed="rId4"/>
          <a:srcRect l="21295" r="16755"/>
          <a:stretch>
            <a:fillRect/>
          </a:stretch>
        </p:blipFill>
        <p:spPr>
          <a:xfrm>
            <a:off x="1" y="10"/>
            <a:ext cx="7552944" cy="6857990"/>
          </a:xfrm>
          <a:prstGeom prst="rect">
            <a:avLst/>
          </a:prstGeom>
          <a:scene3d>
            <a:camera prst="orthographicFront"/>
            <a:lightRig rig="threePt" dir="t">
              <a:rot lat="0" lon="0" rev="2700000"/>
            </a:lightRig>
          </a:scene3d>
          <a:sp3d contourW="6350">
            <a:bevelT h="38100"/>
            <a:contourClr>
              <a:srgbClr val="C0C0C0"/>
            </a:contourClr>
          </a:sp3d>
        </p:spPr>
      </p:pic>
      <p:cxnSp>
        <p:nvCxnSpPr>
          <p:cNvPr id="34" name="Straight Connector 33">
            <a:extLst>
              <a:ext uri="{FF2B5EF4-FFF2-40B4-BE49-F238E27FC236}">
                <a16:creationId xmlns:a16="http://schemas.microsoft.com/office/drawing/2014/main" id="{4140E084-3765-4F4D-AD43-DDB4399699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35" name="Picture 34">
            <a:extLst>
              <a:ext uri="{FF2B5EF4-FFF2-40B4-BE49-F238E27FC236}">
                <a16:creationId xmlns:a16="http://schemas.microsoft.com/office/drawing/2014/main" id="{DD2CF979-0F0E-4E68-A483-DBF0A635F3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196408" y="640831"/>
            <a:ext cx="3352128" cy="1573863"/>
          </a:xfrm>
        </p:spPr>
        <p:txBody>
          <a:bodyPr>
            <a:normAutofit/>
          </a:bodyPr>
          <a:lstStyle/>
          <a:p>
            <a:pPr algn="l"/>
            <a:r>
              <a:rPr lang="en-GB"/>
              <a:t>Importance of the Role</a:t>
            </a:r>
          </a:p>
        </p:txBody>
      </p:sp>
      <p:sp>
        <p:nvSpPr>
          <p:cNvPr id="3" name="Content Placeholder 2"/>
          <p:cNvSpPr>
            <a:spLocks noGrp="1"/>
          </p:cNvSpPr>
          <p:nvPr>
            <p:ph idx="1"/>
          </p:nvPr>
        </p:nvSpPr>
        <p:spPr>
          <a:xfrm>
            <a:off x="8196408" y="2367092"/>
            <a:ext cx="3352128" cy="3881309"/>
          </a:xfrm>
        </p:spPr>
        <p:txBody>
          <a:bodyPr>
            <a:normAutofit/>
          </a:bodyPr>
          <a:lstStyle/>
          <a:p>
            <a:pPr>
              <a:lnSpc>
                <a:spcPct val="110000"/>
              </a:lnSpc>
            </a:pPr>
            <a:r>
              <a:rPr lang="en-US" sz="1400"/>
              <a:t>Minimizes production downtime by quickly identifying and resolving mechanical issues.</a:t>
            </a:r>
          </a:p>
          <a:p>
            <a:pPr>
              <a:lnSpc>
                <a:spcPct val="110000"/>
              </a:lnSpc>
            </a:pPr>
            <a:r>
              <a:rPr lang="en-US" sz="1400"/>
              <a:t>Ensures vehicles meet strict safety and regulatory requirements.</a:t>
            </a:r>
          </a:p>
          <a:p>
            <a:pPr>
              <a:lnSpc>
                <a:spcPct val="110000"/>
              </a:lnSpc>
            </a:pPr>
            <a:r>
              <a:rPr lang="en-US" sz="1400"/>
              <a:t>Maintains high quality standards expected by customers.</a:t>
            </a:r>
          </a:p>
          <a:p>
            <a:pPr>
              <a:lnSpc>
                <a:spcPct val="110000"/>
              </a:lnSpc>
            </a:pPr>
            <a:r>
              <a:rPr lang="en-US" sz="1400"/>
              <a:t>Directly contributes to customer satisfaction and brand reputation.</a:t>
            </a:r>
          </a:p>
          <a:p>
            <a:pPr marL="0" indent="0">
              <a:lnSpc>
                <a:spcPct val="110000"/>
              </a:lnSpc>
              <a:buNone/>
            </a:pPr>
            <a:r>
              <a:rPr lang="en-US" sz="1400" i="1"/>
              <a:t>(Slack et al., 2020; Armstrong, 2020)</a:t>
            </a:r>
            <a:endParaRPr lang="en-US" sz="1400"/>
          </a:p>
          <a:p>
            <a:pPr>
              <a:lnSpc>
                <a:spcPct val="110000"/>
              </a:lnSpc>
            </a:pPr>
            <a:endParaRPr lang="en-US" sz="14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rPr lang="en-GB"/>
              <a:t>Recruitment Process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024168138"/>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200228"/>
            <a:ext cx="10364451" cy="1596177"/>
          </a:xfrm>
        </p:spPr>
        <p:txBody>
          <a:bodyPr>
            <a:normAutofit/>
          </a:bodyPr>
          <a:lstStyle/>
          <a:p>
            <a:r>
              <a:rPr dirty="0"/>
              <a:t>Job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98543176"/>
              </p:ext>
            </p:extLst>
          </p:nvPr>
        </p:nvGraphicFramePr>
        <p:xfrm>
          <a:off x="913774" y="3009120"/>
          <a:ext cx="10364452" cy="3424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547F61F-6320-B863-DA5C-7B5543A59CA1}"/>
              </a:ext>
            </a:extLst>
          </p:cNvPr>
          <p:cNvSpPr txBox="1"/>
          <p:nvPr/>
        </p:nvSpPr>
        <p:spPr>
          <a:xfrm>
            <a:off x="1235413" y="1531792"/>
            <a:ext cx="10203690" cy="1477328"/>
          </a:xfrm>
          <a:prstGeom prst="rect">
            <a:avLst/>
          </a:prstGeom>
          <a:noFill/>
        </p:spPr>
        <p:txBody>
          <a:bodyPr wrap="square" rtlCol="0">
            <a:spAutoFit/>
          </a:bodyPr>
          <a:lstStyle/>
          <a:p>
            <a:r>
              <a:rPr lang="en-GB" dirty="0"/>
              <a:t>Job analysis is crucial in recruitment as it outlines the key tasks, tools, and responsibilities for engineer or mechanic roles, such as diagnostics, repairs, inspections, and reporting. It also evaluates the work environment, including safety and physical demands. This helps create accurate job descriptions and person specifications (</a:t>
            </a:r>
            <a:r>
              <a:rPr lang="en-GB" dirty="0" err="1"/>
              <a:t>Dessler</a:t>
            </a:r>
            <a:r>
              <a:rPr lang="en-GB" dirty="0"/>
              <a:t>, 2019; Gatewood et al., 2016)</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t>Person Specification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78884792"/>
              </p:ext>
            </p:extLst>
          </p:nvPr>
        </p:nvGraphicFramePr>
        <p:xfrm>
          <a:off x="-2265267" y="1919159"/>
          <a:ext cx="10364452" cy="3424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781FE3A6-C6DC-EB2B-08CC-32111C6A3B74}"/>
              </a:ext>
            </a:extLst>
          </p:cNvPr>
          <p:cNvSpPr txBox="1"/>
          <p:nvPr/>
        </p:nvSpPr>
        <p:spPr>
          <a:xfrm>
            <a:off x="6460435" y="1919159"/>
            <a:ext cx="5406887" cy="3416320"/>
          </a:xfrm>
          <a:prstGeom prst="rect">
            <a:avLst/>
          </a:prstGeom>
          <a:noFill/>
        </p:spPr>
        <p:txBody>
          <a:bodyPr wrap="square" rtlCol="0">
            <a:spAutoFit/>
          </a:bodyPr>
          <a:lstStyle/>
          <a:p>
            <a:pPr marL="285750" marR="0" lvl="0" indent="-285750" algn="ctr"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person specification defines the ideal candidate for the Engineer or Mechanic role, highlighting required qualifications like NVQ Level 3 and technical skills in diagnostics, electrical systems, and mechanics.</a:t>
            </a:r>
          </a:p>
          <a:p>
            <a:pPr marL="285750" marR="0" lvl="0" indent="-285750" algn="ctr"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ctr"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It also emphasizes soft skills such as teamwork, communication, and problem-solving. Relevant experience in automotive or manufacturing settings is often needed, ensuring a fair selection process and equal opportunities at Jaguar Land Rover.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FDE119C-7D6F-59FE-5102-18C26DA67DCB}"/>
              </a:ext>
            </a:extLst>
          </p:cNvPr>
          <p:cNvPicPr>
            <a:picLocks noChangeAspect="1"/>
          </p:cNvPicPr>
          <p:nvPr/>
        </p:nvPicPr>
        <p:blipFill>
          <a:blip r:embed="rId3"/>
          <a:srcRect t="13727" b="1687"/>
          <a:stretch>
            <a:fillRect/>
          </a:stretch>
        </p:blipFill>
        <p:spPr>
          <a:xfrm>
            <a:off x="20" y="10"/>
            <a:ext cx="12191980" cy="6857990"/>
          </a:xfrm>
          <a:prstGeom prst="rect">
            <a:avLst/>
          </a:prstGeom>
          <a:scene3d>
            <a:camera prst="orthographicFront"/>
            <a:lightRig rig="threePt" dir="t">
              <a:rot lat="0" lon="0" rev="2700000"/>
            </a:lightRig>
          </a:scene3d>
          <a:sp3d contourW="6350">
            <a:bevelT h="38100"/>
            <a:contourClr>
              <a:srgbClr val="C0C0C0"/>
            </a:contourClr>
          </a:sp3d>
        </p:spPr>
      </p:pic>
      <p:pic>
        <p:nvPicPr>
          <p:cNvPr id="20" name="Picture 19">
            <a:extLst>
              <a:ext uri="{FF2B5EF4-FFF2-40B4-BE49-F238E27FC236}">
                <a16:creationId xmlns:a16="http://schemas.microsoft.com/office/drawing/2014/main" id="{CC5A98D3-A8B5-41F7-A61B-F6238BF50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Rounded Rectangle 8">
            <a:extLst>
              <a:ext uri="{FF2B5EF4-FFF2-40B4-BE49-F238E27FC236}">
                <a16:creationId xmlns:a16="http://schemas.microsoft.com/office/drawing/2014/main" id="{6329262A-BBAC-4ED5-BACF-96B3DD024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07482" y="950976"/>
            <a:ext cx="9499092" cy="1263718"/>
          </a:xfrm>
        </p:spPr>
        <p:txBody>
          <a:bodyPr>
            <a:normAutofit/>
          </a:bodyPr>
          <a:lstStyle/>
          <a:p>
            <a:r>
              <a:rPr lang="en-US">
                <a:solidFill>
                  <a:srgbClr val="FFFFFF"/>
                </a:solidFill>
              </a:rPr>
              <a:t>Selection Methods</a:t>
            </a:r>
          </a:p>
        </p:txBody>
      </p:sp>
      <p:sp>
        <p:nvSpPr>
          <p:cNvPr id="3" name="Content Placeholder 2"/>
          <p:cNvSpPr>
            <a:spLocks noGrp="1"/>
          </p:cNvSpPr>
          <p:nvPr>
            <p:ph idx="1"/>
          </p:nvPr>
        </p:nvSpPr>
        <p:spPr>
          <a:xfrm>
            <a:off x="1383682" y="2367093"/>
            <a:ext cx="9346692" cy="3090732"/>
          </a:xfrm>
        </p:spPr>
        <p:txBody>
          <a:bodyPr>
            <a:normAutofit/>
          </a:bodyPr>
          <a:lstStyle/>
          <a:p>
            <a:r>
              <a:rPr lang="en-US">
                <a:solidFill>
                  <a:srgbClr val="FFFFFF"/>
                </a:solidFill>
              </a:rPr>
              <a:t>Application screening shortlists candidates based on qualifications and experience.</a:t>
            </a:r>
          </a:p>
          <a:p>
            <a:r>
              <a:rPr lang="en-US">
                <a:solidFill>
                  <a:srgbClr val="FFFFFF"/>
                </a:solidFill>
              </a:rPr>
              <a:t>Technical assessments test practical and diagnostic skills.</a:t>
            </a:r>
          </a:p>
          <a:p>
            <a:r>
              <a:rPr lang="en-US">
                <a:solidFill>
                  <a:srgbClr val="FFFFFF"/>
                </a:solidFill>
              </a:rPr>
              <a:t>Competency-based interviews assess behavioural and teamwork abilities.</a:t>
            </a:r>
          </a:p>
          <a:p>
            <a:r>
              <a:rPr lang="en-US">
                <a:solidFill>
                  <a:srgbClr val="FFFFFF"/>
                </a:solidFill>
              </a:rPr>
              <a:t>Fair selection practices reduce bias and improve workforce diversity.</a:t>
            </a:r>
          </a:p>
          <a:p>
            <a:pPr marL="0" indent="0">
              <a:buNone/>
            </a:pPr>
            <a:r>
              <a:rPr lang="en-US" i="1">
                <a:solidFill>
                  <a:srgbClr val="FFFFFF"/>
                </a:solidFill>
              </a:rPr>
              <a:t>(CIPD, 2022; Bratton &amp; Gold, 2021)</a:t>
            </a:r>
            <a:endParaRPr lang="en-US">
              <a:solidFill>
                <a:srgbClr val="FFFFFF"/>
              </a:solidFill>
            </a:endParaRPr>
          </a:p>
          <a:p>
            <a:endParaRPr lang="en-US">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052095-6D4E-412C-BDAD-22612DA69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8606ADE0-AB1F-4565-8DAA-F90389572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3A03432-9B73-6DB7-794A-F7EAC25094DE}"/>
              </a:ext>
            </a:extLst>
          </p:cNvPr>
          <p:cNvPicPr>
            <a:picLocks noChangeAspect="1"/>
          </p:cNvPicPr>
          <p:nvPr/>
        </p:nvPicPr>
        <p:blipFill>
          <a:blip r:embed="rId4"/>
          <a:stretch>
            <a:fillRect/>
          </a:stretch>
        </p:blipFill>
        <p:spPr>
          <a:xfrm>
            <a:off x="643465" y="1127420"/>
            <a:ext cx="6909479" cy="4612077"/>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1F77F438-9D32-4287-9708-0AC36FEBC92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196408" y="640831"/>
            <a:ext cx="3352128" cy="1573863"/>
          </a:xfrm>
        </p:spPr>
        <p:txBody>
          <a:bodyPr>
            <a:normAutofit/>
          </a:bodyPr>
          <a:lstStyle/>
          <a:p>
            <a:r>
              <a:t>Learning and Development Overview</a:t>
            </a:r>
          </a:p>
        </p:txBody>
      </p:sp>
      <p:sp>
        <p:nvSpPr>
          <p:cNvPr id="3" name="Content Placeholder 2"/>
          <p:cNvSpPr>
            <a:spLocks noGrp="1"/>
          </p:cNvSpPr>
          <p:nvPr>
            <p:ph idx="1"/>
          </p:nvPr>
        </p:nvSpPr>
        <p:spPr>
          <a:xfrm>
            <a:off x="7843519" y="2367095"/>
            <a:ext cx="3434707" cy="3424107"/>
          </a:xfrm>
        </p:spPr>
        <p:txBody>
          <a:bodyPr>
            <a:normAutofit fontScale="62500" lnSpcReduction="20000"/>
          </a:bodyPr>
          <a:lstStyle/>
          <a:p>
            <a:r>
              <a:rPr lang="en-US" dirty="0"/>
              <a:t>Continuous learning is essential due to rapid technological change in automotive engineering.</a:t>
            </a:r>
          </a:p>
          <a:p>
            <a:r>
              <a:rPr lang="en-US" dirty="0"/>
              <a:t>Training improves employee competence, confidence, and productivity.</a:t>
            </a:r>
          </a:p>
          <a:p>
            <a:r>
              <a:rPr lang="en-US" dirty="0"/>
              <a:t>Development initiatives support career progression and employee retention.</a:t>
            </a:r>
          </a:p>
          <a:p>
            <a:r>
              <a:rPr lang="en-US" dirty="0"/>
              <a:t>Learning strategies align individual growth with organizational goals.</a:t>
            </a:r>
          </a:p>
          <a:p>
            <a:pPr marL="0" indent="0">
              <a:buNone/>
            </a:pPr>
            <a:r>
              <a:rPr lang="en-US" i="1" dirty="0"/>
              <a:t>(Armstrong, 2020; </a:t>
            </a:r>
            <a:r>
              <a:rPr lang="en-US" i="1" dirty="0" err="1"/>
              <a:t>Garavan</a:t>
            </a:r>
            <a:r>
              <a:rPr lang="en-US" i="1" dirty="0"/>
              <a:t> et al., 2020)</a:t>
            </a:r>
            <a:endParaRPr lang="en-US" dirty="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90B52-BD8C-B66A-C4D2-A037D85226B9}"/>
              </a:ext>
            </a:extLst>
          </p:cNvPr>
          <p:cNvSpPr>
            <a:spLocks noGrp="1"/>
          </p:cNvSpPr>
          <p:nvPr>
            <p:ph type="title"/>
          </p:nvPr>
        </p:nvSpPr>
        <p:spPr>
          <a:xfrm>
            <a:off x="641074" y="1588878"/>
            <a:ext cx="2844002" cy="3680244"/>
          </a:xfrm>
        </p:spPr>
        <p:txBody>
          <a:bodyPr>
            <a:normAutofit/>
          </a:bodyPr>
          <a:lstStyle/>
          <a:p>
            <a:pPr algn="l"/>
            <a:r>
              <a:rPr lang="en-GB" sz="3400">
                <a:solidFill>
                  <a:srgbClr val="FFFFFF"/>
                </a:solidFill>
              </a:rPr>
              <a:t>QUESTIONING METHODS</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463D89BB-DF3C-A992-3233-886456194478}"/>
              </a:ext>
            </a:extLst>
          </p:cNvPr>
          <p:cNvSpPr>
            <a:spLocks noGrp="1"/>
          </p:cNvSpPr>
          <p:nvPr>
            <p:ph sz="quarter" idx="13"/>
          </p:nvPr>
        </p:nvSpPr>
        <p:spPr>
          <a:xfrm>
            <a:off x="4634794" y="1049695"/>
            <a:ext cx="6642806" cy="4758611"/>
          </a:xfrm>
        </p:spPr>
        <p:txBody>
          <a:bodyPr anchor="ctr">
            <a:normAutofit/>
          </a:bodyPr>
          <a:lstStyle/>
          <a:p>
            <a:pPr>
              <a:lnSpc>
                <a:spcPct val="110000"/>
              </a:lnSpc>
            </a:pPr>
            <a:r>
              <a:rPr lang="en-GB" sz="1000" b="1" dirty="0"/>
              <a:t>EXAMPLES SUCH AS: </a:t>
            </a:r>
          </a:p>
          <a:p>
            <a:pPr>
              <a:lnSpc>
                <a:spcPct val="110000"/>
              </a:lnSpc>
            </a:pPr>
            <a:r>
              <a:rPr lang="en-GB" sz="1000" b="1" dirty="0"/>
              <a:t>Technical question: PROBLEM SOLVING Question:</a:t>
            </a:r>
            <a:br>
              <a:rPr lang="en-GB" sz="1000" dirty="0"/>
            </a:br>
            <a:r>
              <a:rPr lang="en-GB" sz="1000" i="1" dirty="0"/>
              <a:t>You’re tasked with optimizing the performance of a legacy system that's slow and inefficient, but you cannot replace the hardware. What steps would you take to improve its performance?</a:t>
            </a:r>
            <a:endParaRPr lang="en-GB" sz="1000" dirty="0"/>
          </a:p>
          <a:p>
            <a:pPr>
              <a:lnSpc>
                <a:spcPct val="110000"/>
              </a:lnSpc>
            </a:pPr>
            <a:r>
              <a:rPr lang="en-GB" sz="1000" b="1" dirty="0"/>
              <a:t>Why it’s valuable:</a:t>
            </a:r>
            <a:br>
              <a:rPr lang="en-GB" sz="1000" dirty="0"/>
            </a:br>
            <a:r>
              <a:rPr lang="en-GB" sz="1000" dirty="0"/>
              <a:t>This tests their understanding of optimization strategies (e.g., software tweaks, resource management, code profiling) and their ability to work with constraints</a:t>
            </a:r>
          </a:p>
          <a:p>
            <a:pPr>
              <a:lnSpc>
                <a:spcPct val="110000"/>
              </a:lnSpc>
            </a:pPr>
            <a:r>
              <a:rPr lang="en-GB" sz="1000" b="1" dirty="0"/>
              <a:t> Behavioural – Team Collaboration</a:t>
            </a:r>
          </a:p>
          <a:p>
            <a:pPr>
              <a:lnSpc>
                <a:spcPct val="110000"/>
              </a:lnSpc>
            </a:pPr>
            <a:br>
              <a:rPr lang="en-GB" sz="1000" dirty="0"/>
            </a:br>
            <a:r>
              <a:rPr lang="en-GB" sz="1000" i="1" dirty="0"/>
              <a:t>Can you tell me about a time when you worked with a team to solve a particularly difficult engineering problem? What role did you play, and how did you ensure the team remained on track?</a:t>
            </a:r>
            <a:endParaRPr lang="en-GB" sz="1000" dirty="0"/>
          </a:p>
          <a:p>
            <a:pPr>
              <a:lnSpc>
                <a:spcPct val="110000"/>
              </a:lnSpc>
            </a:pPr>
            <a:r>
              <a:rPr lang="en-GB" sz="1000" b="1" dirty="0"/>
              <a:t>Why it’s valuable:</a:t>
            </a:r>
            <a:br>
              <a:rPr lang="en-GB" sz="1000" dirty="0"/>
            </a:br>
            <a:r>
              <a:rPr lang="en-GB" sz="1000" dirty="0"/>
              <a:t>This explores their teamwork, communication, and leadership skills, as well as their ability to collaborate under challenging circumstance</a:t>
            </a:r>
          </a:p>
          <a:p>
            <a:pPr>
              <a:lnSpc>
                <a:spcPct val="110000"/>
              </a:lnSpc>
            </a:pPr>
            <a:r>
              <a:rPr lang="en-GB" sz="1000" b="1" dirty="0"/>
              <a:t>Leadership &amp; Initiative</a:t>
            </a:r>
          </a:p>
          <a:p>
            <a:pPr>
              <a:lnSpc>
                <a:spcPct val="110000"/>
              </a:lnSpc>
            </a:pPr>
            <a:r>
              <a:rPr lang="en-GB" sz="1000" b="1" dirty="0"/>
              <a:t>Question:</a:t>
            </a:r>
            <a:br>
              <a:rPr lang="en-GB" sz="1000" dirty="0"/>
            </a:br>
            <a:r>
              <a:rPr lang="en-GB" sz="1000" i="1" dirty="0"/>
              <a:t>Describe a time when you identified a potential improvement or innovation in a project you were working on. How did you bring this idea to your team or supervisor, and what was the outcome?</a:t>
            </a:r>
            <a:endParaRPr lang="en-GB" sz="1000" dirty="0"/>
          </a:p>
          <a:p>
            <a:pPr>
              <a:lnSpc>
                <a:spcPct val="110000"/>
              </a:lnSpc>
            </a:pPr>
            <a:r>
              <a:rPr lang="en-GB" sz="1000" b="1" dirty="0"/>
              <a:t>Why it’s valuable:</a:t>
            </a:r>
            <a:br>
              <a:rPr lang="en-GB" sz="1000" dirty="0"/>
            </a:br>
            <a:r>
              <a:rPr lang="en-GB" sz="1000" dirty="0"/>
              <a:t>This probes their proactive approach, ability to innovate, and leadership potential—important for senior engineers or those in managerial roles</a:t>
            </a:r>
          </a:p>
          <a:p>
            <a:pPr>
              <a:lnSpc>
                <a:spcPct val="110000"/>
              </a:lnSpc>
            </a:pPr>
            <a:endParaRPr lang="en-GB" sz="1000"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060484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9B9839-3173-4501-8933-EB57B30A0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A446D5B-A4D5-4D70-B194-8CCD93EDA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065" y="0"/>
            <a:ext cx="4059935" cy="6858000"/>
          </a:xfrm>
          <a:prstGeom prst="rect">
            <a:avLst/>
          </a:prstGeom>
          <a:ln>
            <a:noFill/>
          </a:ln>
          <a:effectLst>
            <a:outerShdw blurRad="50800" dist="12700" dir="10800000" algn="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85EE4BE-33B0-4247-BCDC-10B3482335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6700"/>
          <a:stretch/>
        </p:blipFill>
        <p:spPr>
          <a:xfrm>
            <a:off x="8132064" y="0"/>
            <a:ext cx="4059936" cy="6858000"/>
          </a:xfrm>
          <a:prstGeom prst="rect">
            <a:avLst/>
          </a:prstGeom>
        </p:spPr>
      </p:pic>
      <p:sp>
        <p:nvSpPr>
          <p:cNvPr id="2" name="Title 1"/>
          <p:cNvSpPr>
            <a:spLocks noGrp="1"/>
          </p:cNvSpPr>
          <p:nvPr>
            <p:ph type="title"/>
          </p:nvPr>
        </p:nvSpPr>
        <p:spPr>
          <a:xfrm>
            <a:off x="8623299" y="1305938"/>
            <a:ext cx="2844002" cy="3680244"/>
          </a:xfrm>
        </p:spPr>
        <p:txBody>
          <a:bodyPr>
            <a:normAutofit/>
          </a:bodyPr>
          <a:lstStyle/>
          <a:p>
            <a:pPr algn="l"/>
            <a:r>
              <a:rPr lang="en-US" sz="3700" dirty="0"/>
              <a:t>Job Description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93224540"/>
              </p:ext>
            </p:extLst>
          </p:nvPr>
        </p:nvGraphicFramePr>
        <p:xfrm>
          <a:off x="913775" y="431290"/>
          <a:ext cx="6726545" cy="34241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89EB42CB-F4BD-44BC-C62D-87975208B05F}"/>
              </a:ext>
            </a:extLst>
          </p:cNvPr>
          <p:cNvSpPr txBox="1"/>
          <p:nvPr/>
        </p:nvSpPr>
        <p:spPr>
          <a:xfrm>
            <a:off x="490490" y="4479535"/>
            <a:ext cx="7149830" cy="1754326"/>
          </a:xfrm>
          <a:prstGeom prst="rect">
            <a:avLst/>
          </a:prstGeom>
          <a:noFill/>
        </p:spPr>
        <p:txBody>
          <a:bodyPr wrap="square" rtlCol="0">
            <a:spAutoFit/>
          </a:bodyPr>
          <a:lstStyle/>
          <a:p>
            <a:pPr marL="285750" indent="-285750">
              <a:buFont typeface="Arial" panose="020B0604020202020204" pitchFamily="34" charset="0"/>
              <a:buChar char="•"/>
            </a:pPr>
            <a:r>
              <a:rPr lang="en-GB" dirty="0"/>
              <a:t>The job description outlines the Engineer or Mechanic role, detailing key duties like diagnostics, maintenance, repairs, and compliance checks. It also highlights health and safety responsibilities and identifies the reporting structure, typically to a supervisor or manager. </a:t>
            </a:r>
          </a:p>
          <a:p>
            <a:pPr marL="285750" indent="-285750">
              <a:buFont typeface="Arial" panose="020B0604020202020204" pitchFamily="34" charset="0"/>
              <a:buChar char="•"/>
            </a:pPr>
            <a:r>
              <a:rPr lang="en-GB" dirty="0"/>
              <a:t>A clear job description ensures mutual understanding and effective performance management (Armstrong, 2020; </a:t>
            </a:r>
            <a:r>
              <a:rPr lang="en-GB" dirty="0" err="1"/>
              <a:t>Dessler</a:t>
            </a:r>
            <a:r>
              <a:rPr lang="en-GB" dirty="0"/>
              <a:t>, 2019).</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B7387-F227-1DB6-A3AE-A454BACE4829}"/>
              </a:ext>
            </a:extLst>
          </p:cNvPr>
          <p:cNvSpPr>
            <a:spLocks noGrp="1"/>
          </p:cNvSpPr>
          <p:nvPr>
            <p:ph type="title"/>
          </p:nvPr>
        </p:nvSpPr>
        <p:spPr>
          <a:xfrm>
            <a:off x="913776" y="244475"/>
            <a:ext cx="10364451" cy="1596177"/>
          </a:xfrm>
        </p:spPr>
        <p:txBody>
          <a:bodyPr/>
          <a:lstStyle/>
          <a:p>
            <a:r>
              <a:rPr lang="en-GB" dirty="0"/>
              <a:t>Interview methods</a:t>
            </a:r>
          </a:p>
        </p:txBody>
      </p:sp>
      <p:sp>
        <p:nvSpPr>
          <p:cNvPr id="3" name="Content Placeholder 2">
            <a:extLst>
              <a:ext uri="{FF2B5EF4-FFF2-40B4-BE49-F238E27FC236}">
                <a16:creationId xmlns:a16="http://schemas.microsoft.com/office/drawing/2014/main" id="{56F8F019-5F2A-DB25-B5A7-B77EA2F5FEDF}"/>
              </a:ext>
            </a:extLst>
          </p:cNvPr>
          <p:cNvSpPr>
            <a:spLocks noGrp="1"/>
          </p:cNvSpPr>
          <p:nvPr>
            <p:ph sz="quarter" idx="13"/>
          </p:nvPr>
        </p:nvSpPr>
        <p:spPr>
          <a:xfrm>
            <a:off x="914400" y="2199127"/>
            <a:ext cx="10363827" cy="4462226"/>
          </a:xfrm>
        </p:spPr>
        <p:txBody>
          <a:bodyPr>
            <a:normAutofit/>
          </a:bodyPr>
          <a:lstStyle/>
          <a:p>
            <a:pPr>
              <a:buFont typeface="Arial" panose="020B0604020202020204" pitchFamily="34" charset="0"/>
              <a:buChar char="•"/>
            </a:pPr>
            <a:endParaRPr lang="en-GB" sz="1100" i="1" dirty="0"/>
          </a:p>
          <a:p>
            <a:pPr>
              <a:buFont typeface="Arial" panose="020B0604020202020204" pitchFamily="34" charset="0"/>
              <a:buChar char="•"/>
            </a:pPr>
            <a:endParaRPr lang="en-GB" i="1" dirty="0"/>
          </a:p>
          <a:p>
            <a:pPr>
              <a:buFont typeface="Arial" panose="020B0604020202020204" pitchFamily="34" charset="0"/>
              <a:buChar char="•"/>
            </a:pPr>
            <a:endParaRPr lang="en-GB" i="1" dirty="0"/>
          </a:p>
          <a:p>
            <a:pPr>
              <a:buFont typeface="Arial" panose="020B0604020202020204" pitchFamily="34" charset="0"/>
              <a:buChar char="•"/>
            </a:pPr>
            <a:endParaRPr lang="en-GB" dirty="0"/>
          </a:p>
          <a:p>
            <a:pPr>
              <a:buFont typeface="Arial" panose="020B0604020202020204" pitchFamily="34" charset="0"/>
              <a:buChar char="•"/>
            </a:pPr>
            <a:endParaRPr lang="en-GB" dirty="0"/>
          </a:p>
          <a:p>
            <a:endParaRPr lang="en-GB" dirty="0"/>
          </a:p>
        </p:txBody>
      </p:sp>
      <p:sp>
        <p:nvSpPr>
          <p:cNvPr id="4" name="Rectangle 1">
            <a:extLst>
              <a:ext uri="{FF2B5EF4-FFF2-40B4-BE49-F238E27FC236}">
                <a16:creationId xmlns:a16="http://schemas.microsoft.com/office/drawing/2014/main" id="{1585AFBD-175F-7281-7E5E-25FFCA3D8106}"/>
              </a:ext>
            </a:extLst>
          </p:cNvPr>
          <p:cNvSpPr>
            <a:spLocks noChangeArrowheads="1"/>
          </p:cNvSpPr>
          <p:nvPr/>
        </p:nvSpPr>
        <p:spPr bwMode="auto">
          <a:xfrm>
            <a:off x="0" y="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6" name="Rectangle 3">
            <a:extLst>
              <a:ext uri="{FF2B5EF4-FFF2-40B4-BE49-F238E27FC236}">
                <a16:creationId xmlns:a16="http://schemas.microsoft.com/office/drawing/2014/main" id="{51D953CA-A294-1BCF-DEA0-684607366A89}"/>
              </a:ext>
            </a:extLst>
          </p:cNvPr>
          <p:cNvSpPr>
            <a:spLocks noChangeArrowheads="1"/>
          </p:cNvSpPr>
          <p:nvPr/>
        </p:nvSpPr>
        <p:spPr bwMode="auto">
          <a:xfrm>
            <a:off x="0" y="2286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7" name="Rectangle 4">
            <a:extLst>
              <a:ext uri="{FF2B5EF4-FFF2-40B4-BE49-F238E27FC236}">
                <a16:creationId xmlns:a16="http://schemas.microsoft.com/office/drawing/2014/main" id="{820B932B-8418-8C55-B601-1C524879F99B}"/>
              </a:ext>
            </a:extLst>
          </p:cNvPr>
          <p:cNvSpPr>
            <a:spLocks noChangeArrowheads="1"/>
          </p:cNvSpPr>
          <p:nvPr/>
        </p:nvSpPr>
        <p:spPr bwMode="auto">
          <a:xfrm>
            <a:off x="0" y="288409"/>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5">
            <a:extLst>
              <a:ext uri="{FF2B5EF4-FFF2-40B4-BE49-F238E27FC236}">
                <a16:creationId xmlns:a16="http://schemas.microsoft.com/office/drawing/2014/main" id="{C4806511-340E-27EC-9987-D004C75AF54E}"/>
              </a:ext>
            </a:extLst>
          </p:cNvPr>
          <p:cNvSpPr>
            <a:spLocks noChangeArrowheads="1"/>
          </p:cNvSpPr>
          <p:nvPr/>
        </p:nvSpPr>
        <p:spPr bwMode="auto">
          <a:xfrm>
            <a:off x="627" y="377285"/>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1">
            <a:extLst>
              <a:ext uri="{FF2B5EF4-FFF2-40B4-BE49-F238E27FC236}">
                <a16:creationId xmlns:a16="http://schemas.microsoft.com/office/drawing/2014/main" id="{252436CD-4E6A-B932-9DAD-46B9EEF3DB96}"/>
              </a:ext>
            </a:extLst>
          </p:cNvPr>
          <p:cNvSpPr>
            <a:spLocks noChangeArrowheads="1"/>
          </p:cNvSpPr>
          <p:nvPr/>
        </p:nvSpPr>
        <p:spPr bwMode="auto">
          <a:xfrm>
            <a:off x="682752" y="1617845"/>
            <a:ext cx="6242304" cy="4862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rPr>
              <a:t>Competency-Based:</a:t>
            </a: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000" b="1" i="0" u="none" strike="noStrike" cap="none" normalizeH="0" baseline="0" dirty="0">
                <a:ln>
                  <a:noFill/>
                </a:ln>
                <a:solidFill>
                  <a:schemeClr val="tx1"/>
                </a:solidFill>
                <a:effectLst/>
                <a:latin typeface="Arial" panose="020B0604020202020204" pitchFamily="34" charset="0"/>
              </a:rPr>
              <a:t>Tell me about a time you solved a problem at work.</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000" b="1" i="0" u="none" strike="noStrike" cap="none" normalizeH="0" baseline="0" dirty="0">
                <a:ln>
                  <a:noFill/>
                </a:ln>
                <a:solidFill>
                  <a:schemeClr val="tx1"/>
                </a:solidFill>
                <a:effectLst/>
                <a:latin typeface="Arial" panose="020B0604020202020204" pitchFamily="34" charset="0"/>
              </a:rPr>
              <a:t>How do you handle tight deadlines?</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000" b="1" i="0" u="none" strike="noStrike" cap="none" normalizeH="0" baseline="0" dirty="0">
                <a:ln>
                  <a:noFill/>
                </a:ln>
                <a:solidFill>
                  <a:schemeClr val="tx1"/>
                </a:solidFill>
                <a:effectLst/>
                <a:latin typeface="Arial" panose="020B0604020202020204" pitchFamily="34" charset="0"/>
              </a:rPr>
              <a:t>Describe a situation where you worked in a team to achieve a goal.</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000" b="1" i="0" u="none" strike="noStrike" cap="none" normalizeH="0" baseline="0" dirty="0">
                <a:ln>
                  <a:noFill/>
                </a:ln>
                <a:solidFill>
                  <a:schemeClr val="tx1"/>
                </a:solidFill>
                <a:effectLst/>
                <a:latin typeface="Arial" panose="020B0604020202020204" pitchFamily="34" charset="0"/>
              </a:rPr>
              <a:t>Give an example of when you had to adapt to change.</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rPr>
              <a:t>Behavioral:</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000" b="1" i="0" u="none" strike="noStrike" cap="none" normalizeH="0" baseline="0" dirty="0">
                <a:ln>
                  <a:noFill/>
                </a:ln>
                <a:solidFill>
                  <a:schemeClr val="tx1"/>
                </a:solidFill>
                <a:effectLst/>
                <a:latin typeface="Arial" panose="020B0604020202020204" pitchFamily="34" charset="0"/>
              </a:rPr>
              <a:t>Tell me about a time you showed leadership.</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1000" b="1" i="0" u="none" strike="noStrike" cap="none" normalizeH="0" baseline="0" dirty="0">
                <a:ln>
                  <a:noFill/>
                </a:ln>
                <a:solidFill>
                  <a:schemeClr val="tx1"/>
                </a:solidFill>
                <a:effectLst/>
                <a:latin typeface="Arial" panose="020B0604020202020204" pitchFamily="34" charset="0"/>
              </a:rPr>
              <a:t>Describe a time you had to manage a conflict.</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7"/>
              <a:tabLst/>
            </a:pPr>
            <a:r>
              <a:rPr kumimoji="0" lang="en-US" altLang="en-US" sz="1000" b="1" i="0" u="none" strike="noStrike" cap="none" normalizeH="0" baseline="0" dirty="0">
                <a:ln>
                  <a:noFill/>
                </a:ln>
                <a:solidFill>
                  <a:schemeClr val="tx1"/>
                </a:solidFill>
                <a:effectLst/>
                <a:latin typeface="Arial" panose="020B0604020202020204" pitchFamily="34" charset="0"/>
              </a:rPr>
              <a:t>How did you handle a difficult customer or client?</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rPr>
              <a:t>Situational:</a:t>
            </a:r>
          </a:p>
          <a:p>
            <a:pPr marL="0" marR="0" lvl="0" indent="0" algn="l" defTabSz="914400" rtl="0" eaLnBrk="0" fontAlgn="base" latinLnBrk="0" hangingPunct="0">
              <a:lnSpc>
                <a:spcPct val="100000"/>
              </a:lnSpc>
              <a:spcBef>
                <a:spcPct val="0"/>
              </a:spcBef>
              <a:spcAft>
                <a:spcPct val="0"/>
              </a:spcAft>
              <a:buClrTx/>
              <a:buSzTx/>
              <a:buFontTx/>
              <a:buAutoNum type="arabicPeriod" startAt="8"/>
              <a:tabLst/>
            </a:pPr>
            <a:r>
              <a:rPr kumimoji="0" lang="en-US" altLang="en-US" sz="1000" b="1" i="0" u="none" strike="noStrike" cap="none" normalizeH="0" baseline="0" dirty="0">
                <a:ln>
                  <a:noFill/>
                </a:ln>
                <a:solidFill>
                  <a:schemeClr val="tx1"/>
                </a:solidFill>
                <a:effectLst/>
                <a:latin typeface="Arial" panose="020B0604020202020204" pitchFamily="34" charset="0"/>
              </a:rPr>
              <a:t>How would you deal with a team member who isn't pulling their weight?</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9"/>
              <a:tabLst/>
            </a:pPr>
            <a:r>
              <a:rPr kumimoji="0" lang="en-US" altLang="en-US" sz="1000" b="1" i="0" u="none" strike="noStrike" cap="none" normalizeH="0" baseline="0" dirty="0">
                <a:ln>
                  <a:noFill/>
                </a:ln>
                <a:solidFill>
                  <a:schemeClr val="tx1"/>
                </a:solidFill>
                <a:effectLst/>
                <a:latin typeface="Arial" panose="020B0604020202020204" pitchFamily="34" charset="0"/>
              </a:rPr>
              <a:t>If you had to prioritize tasks with limited resources, what would you do?</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10"/>
              <a:tabLst/>
            </a:pPr>
            <a:r>
              <a:rPr kumimoji="0" lang="en-US" altLang="en-US" sz="1000" b="1" i="0" u="none" strike="noStrike" cap="none" normalizeH="0" baseline="0" dirty="0">
                <a:ln>
                  <a:noFill/>
                </a:ln>
                <a:solidFill>
                  <a:schemeClr val="tx1"/>
                </a:solidFill>
                <a:effectLst/>
                <a:latin typeface="Arial" panose="020B0604020202020204" pitchFamily="34" charset="0"/>
              </a:rPr>
              <a:t>How would you respond if a project was falling behind schedule?</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rPr>
              <a:t>Technical/Industry-Specific:</a:t>
            </a:r>
          </a:p>
          <a:p>
            <a:pPr marL="0" marR="0" lvl="0" indent="0" algn="l" defTabSz="914400" rtl="0" eaLnBrk="0" fontAlgn="base" latinLnBrk="0" hangingPunct="0">
              <a:lnSpc>
                <a:spcPct val="100000"/>
              </a:lnSpc>
              <a:spcBef>
                <a:spcPct val="0"/>
              </a:spcBef>
              <a:spcAft>
                <a:spcPct val="0"/>
              </a:spcAft>
              <a:buClrTx/>
              <a:buSzTx/>
              <a:buFontTx/>
              <a:buAutoNum type="arabicPeriod" startAt="11"/>
              <a:tabLst/>
            </a:pPr>
            <a:r>
              <a:rPr kumimoji="0" lang="en-US" altLang="en-US" sz="1000" b="1" i="0" u="none" strike="noStrike" cap="none" normalizeH="0" baseline="0" dirty="0">
                <a:ln>
                  <a:noFill/>
                </a:ln>
                <a:solidFill>
                  <a:schemeClr val="tx1"/>
                </a:solidFill>
                <a:effectLst/>
                <a:latin typeface="Arial" panose="020B0604020202020204" pitchFamily="34" charset="0"/>
              </a:rPr>
              <a:t>What are the current trends in automotive design?</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12"/>
              <a:tabLst/>
            </a:pPr>
            <a:r>
              <a:rPr kumimoji="0" lang="en-US" altLang="en-US" sz="1000" b="1" i="0" u="none" strike="noStrike" cap="none" normalizeH="0" baseline="0" dirty="0">
                <a:ln>
                  <a:noFill/>
                </a:ln>
                <a:solidFill>
                  <a:schemeClr val="tx1"/>
                </a:solidFill>
                <a:effectLst/>
                <a:latin typeface="Arial" panose="020B0604020202020204" pitchFamily="34" charset="0"/>
              </a:rPr>
              <a:t>How would you approach an electric vehicle design challenge?</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13"/>
              <a:tabLst/>
            </a:pPr>
            <a:r>
              <a:rPr kumimoji="0" lang="en-US" altLang="en-US" sz="1000" b="1" i="0" u="none" strike="noStrike" cap="none" normalizeH="0" baseline="0" dirty="0">
                <a:ln>
                  <a:noFill/>
                </a:ln>
                <a:solidFill>
                  <a:schemeClr val="tx1"/>
                </a:solidFill>
                <a:effectLst/>
                <a:latin typeface="Arial" panose="020B0604020202020204" pitchFamily="34" charset="0"/>
              </a:rPr>
              <a:t>What’s the most important factor in improving vehicle safety?</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rPr>
              <a:t>Values/Culture Fit:</a:t>
            </a:r>
          </a:p>
          <a:p>
            <a:pPr marL="0" marR="0" lvl="0" indent="0" algn="l" defTabSz="914400" rtl="0" eaLnBrk="0" fontAlgn="base" latinLnBrk="0" hangingPunct="0">
              <a:lnSpc>
                <a:spcPct val="100000"/>
              </a:lnSpc>
              <a:spcBef>
                <a:spcPct val="0"/>
              </a:spcBef>
              <a:spcAft>
                <a:spcPct val="0"/>
              </a:spcAft>
              <a:buClrTx/>
              <a:buSzTx/>
              <a:buFontTx/>
              <a:buAutoNum type="arabicPeriod" startAt="14"/>
              <a:tabLst/>
            </a:pPr>
            <a:r>
              <a:rPr kumimoji="0" lang="en-US" altLang="en-US" sz="1000" b="1" i="0" u="none" strike="noStrike" cap="none" normalizeH="0" baseline="0" dirty="0">
                <a:ln>
                  <a:noFill/>
                </a:ln>
                <a:solidFill>
                  <a:schemeClr val="tx1"/>
                </a:solidFill>
                <a:effectLst/>
                <a:latin typeface="Arial" panose="020B0604020202020204" pitchFamily="34" charset="0"/>
              </a:rPr>
              <a:t>Why do you want to work for Jaguar Land Rover?</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15"/>
              <a:tabLst/>
            </a:pPr>
            <a:r>
              <a:rPr kumimoji="0" lang="en-US" altLang="en-US" sz="1000" b="1" i="0" u="none" strike="noStrike" cap="none" normalizeH="0" baseline="0" dirty="0">
                <a:ln>
                  <a:noFill/>
                </a:ln>
                <a:solidFill>
                  <a:schemeClr val="tx1"/>
                </a:solidFill>
                <a:effectLst/>
                <a:latin typeface="Arial" panose="020B0604020202020204" pitchFamily="34" charset="0"/>
              </a:rPr>
              <a:t>How do you approach sustainability in your work?</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16"/>
              <a:tabLst/>
            </a:pPr>
            <a:r>
              <a:rPr kumimoji="0" lang="en-US" altLang="en-US" sz="1000" b="1" i="0" u="none" strike="noStrike" cap="none" normalizeH="0" baseline="0" dirty="0">
                <a:ln>
                  <a:noFill/>
                </a:ln>
                <a:solidFill>
                  <a:schemeClr val="tx1"/>
                </a:solidFill>
                <a:effectLst/>
                <a:latin typeface="Arial" panose="020B0604020202020204" pitchFamily="34" charset="0"/>
              </a:rPr>
              <a:t>What does innovation mean to you?</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rPr>
              <a:t>Strengths and Development:</a:t>
            </a:r>
          </a:p>
          <a:p>
            <a:pPr marL="0" marR="0" lvl="0" indent="0" algn="l" defTabSz="914400" rtl="0" eaLnBrk="0" fontAlgn="base" latinLnBrk="0" hangingPunct="0">
              <a:lnSpc>
                <a:spcPct val="100000"/>
              </a:lnSpc>
              <a:spcBef>
                <a:spcPct val="0"/>
              </a:spcBef>
              <a:spcAft>
                <a:spcPct val="0"/>
              </a:spcAft>
              <a:buClrTx/>
              <a:buSzTx/>
              <a:buFontTx/>
              <a:buAutoNum type="arabicPeriod" startAt="17"/>
              <a:tabLst/>
            </a:pPr>
            <a:r>
              <a:rPr kumimoji="0" lang="en-US" altLang="en-US" sz="1000" b="1" i="0" u="none" strike="noStrike" cap="none" normalizeH="0" baseline="0" dirty="0">
                <a:ln>
                  <a:noFill/>
                </a:ln>
                <a:solidFill>
                  <a:schemeClr val="tx1"/>
                </a:solidFill>
                <a:effectLst/>
                <a:latin typeface="Arial" panose="020B0604020202020204" pitchFamily="34" charset="0"/>
              </a:rPr>
              <a:t>What’s your greatest strength?</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18"/>
              <a:tabLst/>
            </a:pPr>
            <a:r>
              <a:rPr kumimoji="0" lang="en-US" altLang="en-US" sz="1000" b="1" i="0" u="none" strike="noStrike" cap="none" normalizeH="0" baseline="0" dirty="0">
                <a:ln>
                  <a:noFill/>
                </a:ln>
                <a:solidFill>
                  <a:schemeClr val="tx1"/>
                </a:solidFill>
                <a:effectLst/>
                <a:latin typeface="Arial" panose="020B0604020202020204" pitchFamily="34" charset="0"/>
              </a:rPr>
              <a:t>What’s one skill you’d like to improve?</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rPr>
              <a:t>These quick, direct questions will test your skills, behavior, and cultural fit.</a:t>
            </a:r>
          </a:p>
        </p:txBody>
      </p:sp>
    </p:spTree>
    <p:extLst>
      <p:ext uri="{BB962C8B-B14F-4D97-AF65-F5344CB8AC3E}">
        <p14:creationId xmlns:p14="http://schemas.microsoft.com/office/powerpoint/2010/main" val="541972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251541-4D1F-63B1-1B14-BB374D2C000B}"/>
              </a:ext>
            </a:extLst>
          </p:cNvPr>
          <p:cNvPicPr>
            <a:picLocks noChangeAspect="1"/>
          </p:cNvPicPr>
          <p:nvPr/>
        </p:nvPicPr>
        <p:blipFill>
          <a:blip r:embed="rId3"/>
          <a:srcRect t="15730"/>
          <a:stretch>
            <a:fillRect/>
          </a:stretch>
        </p:blipFill>
        <p:spPr>
          <a:xfrm>
            <a:off x="20" y="10"/>
            <a:ext cx="12191980" cy="6857990"/>
          </a:xfrm>
          <a:prstGeom prst="rect">
            <a:avLst/>
          </a:prstGeom>
        </p:spPr>
      </p:pic>
      <p:pic>
        <p:nvPicPr>
          <p:cNvPr id="10" name="Picture 9">
            <a:extLst>
              <a:ext uri="{FF2B5EF4-FFF2-40B4-BE49-F238E27FC236}">
                <a16:creationId xmlns:a16="http://schemas.microsoft.com/office/drawing/2014/main" id="{CC5A98D3-A8B5-41F7-A61B-F6238BF50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ounded Rectangle 8">
            <a:extLst>
              <a:ext uri="{FF2B5EF4-FFF2-40B4-BE49-F238E27FC236}">
                <a16:creationId xmlns:a16="http://schemas.microsoft.com/office/drawing/2014/main" id="{6329262A-BBAC-4ED5-BACF-96B3DD024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07482" y="950976"/>
            <a:ext cx="9499092" cy="1263718"/>
          </a:xfrm>
        </p:spPr>
        <p:txBody>
          <a:bodyPr>
            <a:normAutofit/>
          </a:bodyPr>
          <a:lstStyle/>
          <a:p>
            <a:r>
              <a:rPr lang="en-US">
                <a:solidFill>
                  <a:srgbClr val="FFFFFF"/>
                </a:solidFill>
              </a:rPr>
              <a:t>Identified Training Needs</a:t>
            </a:r>
          </a:p>
        </p:txBody>
      </p:sp>
      <p:sp>
        <p:nvSpPr>
          <p:cNvPr id="3" name="Content Placeholder 2"/>
          <p:cNvSpPr>
            <a:spLocks noGrp="1"/>
          </p:cNvSpPr>
          <p:nvPr>
            <p:ph idx="1"/>
          </p:nvPr>
        </p:nvSpPr>
        <p:spPr>
          <a:xfrm>
            <a:off x="1127759" y="2367095"/>
            <a:ext cx="10150467" cy="3424107"/>
          </a:xfrm>
        </p:spPr>
        <p:txBody>
          <a:bodyPr/>
          <a:lstStyle/>
          <a:p>
            <a:r>
              <a:rPr lang="en-US" dirty="0"/>
              <a:t>Advanced vehicle diagnostics and fault-finding techniques.</a:t>
            </a:r>
          </a:p>
          <a:p>
            <a:r>
              <a:rPr lang="en-US" dirty="0"/>
              <a:t>Electric and hybrid vehicle systems training.</a:t>
            </a:r>
          </a:p>
          <a:p>
            <a:r>
              <a:rPr lang="en-US" dirty="0"/>
              <a:t>Regular health and safety updates to meet legal requirements.</a:t>
            </a:r>
          </a:p>
          <a:p>
            <a:r>
              <a:rPr lang="en-US" dirty="0"/>
              <a:t>Communication skills to support teamwork and reporting.</a:t>
            </a:r>
          </a:p>
          <a:p>
            <a:pPr marL="0" indent="0">
              <a:buNone/>
            </a:pPr>
            <a:r>
              <a:rPr lang="en-US" i="1" dirty="0"/>
              <a:t>(CIPD, 2022; Jaguar Land Rover, 2023)</a:t>
            </a:r>
            <a:endParaRPr lang="en-US" dirty="0"/>
          </a:p>
          <a:p>
            <a:endParaRPr lang="en-US" dirty="0"/>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314450"/>
            <a:ext cx="2844002" cy="3680244"/>
          </a:xfrm>
        </p:spPr>
        <p:txBody>
          <a:bodyPr>
            <a:normAutofit/>
          </a:bodyPr>
          <a:lstStyle/>
          <a:p>
            <a:pPr algn="l"/>
            <a:r>
              <a:rPr lang="en-GB" sz="3400"/>
              <a:t>Behaviourist Learning Theory</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E5A9892A-0D8C-A98B-459A-09876F0F060A}"/>
              </a:ext>
            </a:extLst>
          </p:cNvPr>
          <p:cNvGraphicFramePr>
            <a:graphicFrameLocks noGrp="1"/>
          </p:cNvGraphicFramePr>
          <p:nvPr>
            <p:ph idx="1"/>
            <p:extLst>
              <p:ext uri="{D42A27DB-BD31-4B8C-83A1-F6EECF244321}">
                <p14:modId xmlns:p14="http://schemas.microsoft.com/office/powerpoint/2010/main" val="290080086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400"/>
              <a:t>Cognitive Learning Theory</a:t>
            </a:r>
          </a:p>
        </p:txBody>
      </p:sp>
      <p:sp>
        <p:nvSpPr>
          <p:cNvPr id="3" name="Content Placeholder 2"/>
          <p:cNvSpPr>
            <a:spLocks noGrp="1"/>
          </p:cNvSpPr>
          <p:nvPr>
            <p:ph idx="1"/>
          </p:nvPr>
        </p:nvSpPr>
        <p:spPr>
          <a:xfrm>
            <a:off x="4654295" y="643466"/>
            <a:ext cx="6623305" cy="4308476"/>
          </a:xfrm>
        </p:spPr>
        <p:txBody>
          <a:bodyPr>
            <a:normAutofit/>
          </a:bodyPr>
          <a:lstStyle/>
          <a:p>
            <a:r>
              <a:rPr lang="en-US" sz="1800"/>
              <a:t>Emphasizes understanding, problem-solving, and mental processes.</a:t>
            </a:r>
          </a:p>
          <a:p>
            <a:r>
              <a:rPr lang="en-US" sz="1800"/>
              <a:t>Supports learning complex diagnostic systems and new technologies.</a:t>
            </a:r>
          </a:p>
          <a:p>
            <a:r>
              <a:rPr lang="en-US" sz="1800"/>
              <a:t>Encourages analytical thinking rather than rote learning.</a:t>
            </a:r>
          </a:p>
          <a:p>
            <a:r>
              <a:rPr lang="en-US" sz="1800"/>
              <a:t>Useful for adapting to rapidly evolving automotive systems.</a:t>
            </a:r>
          </a:p>
          <a:p>
            <a:r>
              <a:rPr lang="en-US" sz="1800"/>
              <a:t>(Piaget, 1972; Armstrong, 2020)</a:t>
            </a:r>
          </a:p>
        </p:txBody>
      </p:sp>
      <p:pic>
        <p:nvPicPr>
          <p:cNvPr id="27" name="Picture 26">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9B9839-3173-4501-8933-EB57B30A0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A446D5B-A4D5-4D70-B194-8CCD93EDA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065" y="0"/>
            <a:ext cx="4059935" cy="6858000"/>
          </a:xfrm>
          <a:prstGeom prst="rect">
            <a:avLst/>
          </a:prstGeom>
          <a:ln>
            <a:noFill/>
          </a:ln>
          <a:effectLst>
            <a:outerShdw blurRad="50800" dist="12700" dir="10800000" algn="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85EE4BE-33B0-4247-BCDC-10B3482335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6700"/>
          <a:stretch/>
        </p:blipFill>
        <p:spPr>
          <a:xfrm>
            <a:off x="8132064" y="0"/>
            <a:ext cx="4059936" cy="6858000"/>
          </a:xfrm>
          <a:prstGeom prst="rect">
            <a:avLst/>
          </a:prstGeom>
        </p:spPr>
      </p:pic>
      <p:sp>
        <p:nvSpPr>
          <p:cNvPr id="2" name="Title 1"/>
          <p:cNvSpPr>
            <a:spLocks noGrp="1"/>
          </p:cNvSpPr>
          <p:nvPr>
            <p:ph type="title"/>
          </p:nvPr>
        </p:nvSpPr>
        <p:spPr>
          <a:xfrm>
            <a:off x="8740031" y="1314450"/>
            <a:ext cx="2844002" cy="3680244"/>
          </a:xfrm>
        </p:spPr>
        <p:txBody>
          <a:bodyPr>
            <a:normAutofit/>
          </a:bodyPr>
          <a:lstStyle/>
          <a:p>
            <a:pPr algn="l"/>
            <a:r>
              <a:rPr lang="en-US" sz="3700"/>
              <a:t>Humanist / Experiential Learning</a:t>
            </a:r>
          </a:p>
        </p:txBody>
      </p:sp>
      <p:sp>
        <p:nvSpPr>
          <p:cNvPr id="3" name="Content Placeholder 2"/>
          <p:cNvSpPr>
            <a:spLocks noGrp="1"/>
          </p:cNvSpPr>
          <p:nvPr>
            <p:ph idx="1"/>
          </p:nvPr>
        </p:nvSpPr>
        <p:spPr>
          <a:xfrm>
            <a:off x="913775" y="2367095"/>
            <a:ext cx="6086465" cy="3424107"/>
          </a:xfrm>
        </p:spPr>
        <p:txBody>
          <a:bodyPr/>
          <a:lstStyle/>
          <a:p>
            <a:r>
              <a:rPr lang="en-US" dirty="0"/>
              <a:t>Focuses on self-development, motivation, and personal growth.</a:t>
            </a:r>
          </a:p>
          <a:p>
            <a:r>
              <a:rPr lang="en-US" dirty="0"/>
              <a:t>Learning occurs through hands-on experience and reflection.</a:t>
            </a:r>
          </a:p>
          <a:p>
            <a:r>
              <a:rPr lang="en-US" dirty="0"/>
              <a:t>Encourages employee engagement and job satisfaction.</a:t>
            </a:r>
          </a:p>
          <a:p>
            <a:r>
              <a:rPr lang="en-US" dirty="0"/>
              <a:t>Supports long-term professional development.(Kolb, 1984; Maslow, 1943)</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CE5BD87-B694-4F00-F4F9-BCC072DAC70B}"/>
              </a:ext>
            </a:extLst>
          </p:cNvPr>
          <p:cNvPicPr>
            <a:picLocks noChangeAspect="1"/>
          </p:cNvPicPr>
          <p:nvPr/>
        </p:nvPicPr>
        <p:blipFill>
          <a:blip r:embed="rId3"/>
          <a:srcRect t="7547" b="7547"/>
          <a:stretch>
            <a:fillRect/>
          </a:stretch>
        </p:blipFill>
        <p:spPr>
          <a:xfrm>
            <a:off x="20" y="2754"/>
            <a:ext cx="12191980" cy="6858000"/>
          </a:xfrm>
          <a:prstGeom prst="rect">
            <a:avLst/>
          </a:prstGeom>
        </p:spPr>
      </p:pic>
      <p:sp>
        <p:nvSpPr>
          <p:cNvPr id="24" name="Rectangle 23">
            <a:extLst>
              <a:ext uri="{FF2B5EF4-FFF2-40B4-BE49-F238E27FC236}">
                <a16:creationId xmlns:a16="http://schemas.microsoft.com/office/drawing/2014/main" id="{A06B5813-8E93-4EEC-B5DD-E9F57F60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4"/>
            <a:ext cx="12192000" cy="6858000"/>
          </a:xfrm>
          <a:prstGeom prst="rect">
            <a:avLst/>
          </a:prstGeom>
          <a:gradFill>
            <a:gsLst>
              <a:gs pos="10000">
                <a:schemeClr val="bg1">
                  <a:alpha val="75000"/>
                </a:schemeClr>
              </a:gs>
              <a:gs pos="85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BDB9B4CD-9C12-49E2-BF8A-6063967BDD2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18517"/>
            <a:ext cx="10364451" cy="1596177"/>
          </a:xfrm>
        </p:spPr>
        <p:txBody>
          <a:bodyPr>
            <a:normAutofit/>
          </a:bodyPr>
          <a:lstStyle/>
          <a:p>
            <a:r>
              <a:t>Conclusion</a:t>
            </a:r>
            <a:endParaRPr lang="en-US"/>
          </a:p>
        </p:txBody>
      </p:sp>
      <p:sp>
        <p:nvSpPr>
          <p:cNvPr id="3" name="Content Placeholder 2"/>
          <p:cNvSpPr>
            <a:spLocks noGrp="1"/>
          </p:cNvSpPr>
          <p:nvPr>
            <p:ph idx="1"/>
          </p:nvPr>
        </p:nvSpPr>
        <p:spPr>
          <a:xfrm>
            <a:off x="913774" y="2367092"/>
            <a:ext cx="10363826" cy="3424107"/>
          </a:xfrm>
        </p:spPr>
        <p:txBody>
          <a:bodyPr>
            <a:normAutofit/>
          </a:bodyPr>
          <a:lstStyle/>
          <a:p>
            <a:r>
              <a:rPr lang="en-US" dirty="0"/>
              <a:t>Effective recruitment ensures the right engineer is selected for the role.</a:t>
            </a:r>
          </a:p>
          <a:p>
            <a:r>
              <a:rPr lang="en-US" dirty="0"/>
              <a:t>Continuous training improves performance and organizational efficiency.</a:t>
            </a:r>
          </a:p>
          <a:p>
            <a:r>
              <a:rPr lang="en-US" dirty="0"/>
              <a:t>Learning theories support both technical and personal development.HR plays a strategic role in sustaining Jaguar Land Rover’s success.</a:t>
            </a:r>
          </a:p>
          <a:p>
            <a:pPr marL="0" indent="0">
              <a:buNone/>
            </a:pPr>
            <a:r>
              <a:rPr lang="en-US" dirty="0"/>
              <a:t>(Armstrong, 2020; Torrington et al., 2020)</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B036C6-0E47-8438-85B4-712DE016B86B}"/>
              </a:ext>
            </a:extLst>
          </p:cNvPr>
          <p:cNvSpPr>
            <a:spLocks noGrp="1"/>
          </p:cNvSpPr>
          <p:nvPr>
            <p:ph type="title"/>
          </p:nvPr>
        </p:nvSpPr>
        <p:spPr>
          <a:xfrm>
            <a:off x="641074" y="1314450"/>
            <a:ext cx="2844002" cy="3680244"/>
          </a:xfrm>
        </p:spPr>
        <p:txBody>
          <a:bodyPr>
            <a:normAutofit/>
          </a:bodyPr>
          <a:lstStyle/>
          <a:p>
            <a:pPr algn="l"/>
            <a:r>
              <a:rPr lang="en-US" sz="4100"/>
              <a:t>References</a:t>
            </a:r>
            <a:endParaRPr lang="en-PK" sz="4100"/>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D0D20CB3-1632-4F06-4E72-AF2CA4FC4807}"/>
              </a:ext>
            </a:extLst>
          </p:cNvPr>
          <p:cNvGraphicFramePr>
            <a:graphicFrameLocks noGrp="1"/>
          </p:cNvGraphicFramePr>
          <p:nvPr>
            <p:ph idx="1"/>
            <p:extLst>
              <p:ext uri="{D42A27DB-BD31-4B8C-83A1-F6EECF244321}">
                <p14:modId xmlns:p14="http://schemas.microsoft.com/office/powerpoint/2010/main" val="331438209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6820509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b2406635a3a8e5e42a94863250b0271c">
  <xsd:schema xmlns:xsd="http://www.w3.org/2001/XMLSchema" xmlns:xs="http://www.w3.org/2001/XMLSchema" xmlns:p="http://schemas.microsoft.com/office/2006/metadata/properties" xmlns:ns3="ccfc14db-0f45-423b-b2f5-752f8f8a0ada" targetNamespace="http://schemas.microsoft.com/office/2006/metadata/properties" ma:root="true" ma:fieldsID="0f4c03c805e6a50d65e0c78d8b499081"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5655B82-71B2-4C1D-9CC1-8ED19C139FF6}">
  <ds:schemaRefs>
    <ds:schemaRef ds:uri="http://schemas.microsoft.com/office/infopath/2007/PartnerControls"/>
    <ds:schemaRef ds:uri="http://purl.org/dc/terms/"/>
    <ds:schemaRef ds:uri="http://schemas.microsoft.com/office/2006/metadata/properties"/>
    <ds:schemaRef ds:uri="http://purl.org/dc/dcmitype/"/>
    <ds:schemaRef ds:uri="http://schemas.microsoft.com/office/2006/documentManagement/types"/>
    <ds:schemaRef ds:uri="http://purl.org/dc/elements/1.1/"/>
    <ds:schemaRef ds:uri="http://www.w3.org/XML/1998/namespace"/>
    <ds:schemaRef ds:uri="ccfc14db-0f45-423b-b2f5-752f8f8a0ada"/>
    <ds:schemaRef ds:uri="http://schemas.openxmlformats.org/package/2006/metadata/core-properties"/>
  </ds:schemaRefs>
</ds:datastoreItem>
</file>

<file path=customXml/itemProps2.xml><?xml version="1.0" encoding="utf-8"?>
<ds:datastoreItem xmlns:ds="http://schemas.openxmlformats.org/officeDocument/2006/customXml" ds:itemID="{EB8F1E35-56A6-4E9E-A3E9-3D0B7DB00C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DD8F14D-D9D0-47F8-80E2-EF7086280A6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TM04033925[[fn=Droplet]]</Template>
  <TotalTime>131</TotalTime>
  <Words>3567</Words>
  <Application>Microsoft Office PowerPoint</Application>
  <PresentationFormat>Widescreen</PresentationFormat>
  <Paragraphs>203</Paragraphs>
  <Slides>22</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Arial,Sans-Serif</vt:lpstr>
      <vt:lpstr>Arial</vt:lpstr>
      <vt:lpstr>Calibri</vt:lpstr>
      <vt:lpstr>Tw Cen MT</vt:lpstr>
      <vt:lpstr>Droplet</vt:lpstr>
      <vt:lpstr>Developing and Managing Individuals and Teams Case Study: Engineer / Vehicle Maintenance Mechanic Jaguar Land Rover – Birmingham </vt:lpstr>
      <vt:lpstr>Introduction</vt:lpstr>
      <vt:lpstr>Company Overview – Jaguar Land Rover</vt:lpstr>
      <vt:lpstr>outline</vt:lpstr>
      <vt:lpstr>Role Overview – Engineer / Mechanic</vt:lpstr>
      <vt:lpstr>Job description </vt:lpstr>
      <vt:lpstr>Roles and responsibility </vt:lpstr>
      <vt:lpstr>Importance of the Role</vt:lpstr>
      <vt:lpstr>Recruitment Process</vt:lpstr>
      <vt:lpstr>Job Analysis</vt:lpstr>
      <vt:lpstr>Person Specification</vt:lpstr>
      <vt:lpstr>Selection Methods</vt:lpstr>
      <vt:lpstr>Learning and Development Overview</vt:lpstr>
      <vt:lpstr>QUESTIONING METHODS</vt:lpstr>
      <vt:lpstr>Job Description</vt:lpstr>
      <vt:lpstr>Interview methods</vt:lpstr>
      <vt:lpstr>Identified Training Needs</vt:lpstr>
      <vt:lpstr>Behaviourist Learning Theory</vt:lpstr>
      <vt:lpstr>Cognitive Learning Theory</vt:lpstr>
      <vt:lpstr>Humanist / Experiential Learning</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and Managing Individuals and Teams Case Study: Engineer / Vehicle Maintenance Mechanic Jaguar Land Rover – Birmingham</dc:title>
  <dc:subject/>
  <dc:creator>Windows 10</dc:creator>
  <cp:keywords/>
  <dc:description>generated using python-pptx</dc:description>
  <cp:lastModifiedBy>Akeel Ali (2410749)</cp:lastModifiedBy>
  <cp:revision>61</cp:revision>
  <dcterms:created xsi:type="dcterms:W3CDTF">2013-01-27T09:14:16Z</dcterms:created>
  <dcterms:modified xsi:type="dcterms:W3CDTF">2026-02-15T23:01:51Z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