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8"/>
  </p:notesMasterIdLst>
  <p:sldIdLst>
    <p:sldId id="256" r:id="rId2"/>
    <p:sldId id="257" r:id="rId3"/>
    <p:sldId id="258" r:id="rId4"/>
    <p:sldId id="259" r:id="rId5"/>
    <p:sldId id="260" r:id="rId6"/>
    <p:sldId id="262" r:id="rId7"/>
    <p:sldId id="263" r:id="rId8"/>
    <p:sldId id="264" r:id="rId9"/>
    <p:sldId id="265" r:id="rId10"/>
    <p:sldId id="266" r:id="rId11"/>
    <p:sldId id="268" r:id="rId12"/>
    <p:sldId id="270" r:id="rId13"/>
    <p:sldId id="271" r:id="rId14"/>
    <p:sldId id="269" r:id="rId15"/>
    <p:sldId id="267"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B15D4E-A50C-0346-9913-D1837C09D26A}" v="22" dt="2025-11-06T13:26:27.3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85"/>
    <p:restoredTop sz="94711"/>
  </p:normalViewPr>
  <p:slideViewPr>
    <p:cSldViewPr snapToGrid="0">
      <p:cViewPr varScale="1">
        <p:scale>
          <a:sx n="65" d="100"/>
          <a:sy n="65" d="100"/>
        </p:scale>
        <p:origin x="6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6226C7-3370-E140-98AB-CEB4EAC71420}" type="datetimeFigureOut">
              <a:rPr lang="en-US" smtClean="0"/>
              <a:t>11/10/2025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CBACD5-2687-F541-AE54-7FFC58818FCF}" type="slidenum">
              <a:rPr lang="en-US" smtClean="0"/>
              <a:t>‹#›</a:t>
            </a:fld>
            <a:endParaRPr lang="en-US"/>
          </a:p>
        </p:txBody>
      </p:sp>
    </p:spTree>
    <p:extLst>
      <p:ext uri="{BB962C8B-B14F-4D97-AF65-F5344CB8AC3E}">
        <p14:creationId xmlns:p14="http://schemas.microsoft.com/office/powerpoint/2010/main" val="24620623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A7BACE1-B047-A34C-95BB-21AD4D90911C}" type="datetime1">
              <a:rPr lang="en-GB"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US"/>
          </a:p>
        </p:txBody>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2F1BD5F-7FEC-B54F-978D-3F39F48BF15D}" type="datetime1">
              <a:rPr lang="en-GB"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46DFD5-C973-6D43-915A-9E4EDFCED7A5}" type="datetime1">
              <a:rPr lang="en-GB"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20D4B42-38C6-2943-8D26-33277D98EE86}" type="datetime1">
              <a:rPr lang="en-GB" smtClean="0"/>
              <a:t>10/11/2025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C4870A0-F63A-B346-B41D-4785B70BFD75}" type="datetime1">
              <a:rPr lang="en-GB" smtClean="0"/>
              <a:t>10/11/2025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A381E95B-7A1D-364B-BBBC-DFDBDF1C1A69}" type="datetime1">
              <a:rPr lang="en-GB" smtClean="0"/>
              <a:t>10/11/2025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694010-FBC4-4948-83AD-DA167E99A1D6}" type="datetime1">
              <a:rPr lang="en-GB" smtClean="0"/>
              <a:t>10/11/2025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E08EB0-61FA-1240-87AF-344FEAB412B0}" type="datetime1">
              <a:rPr lang="en-GB" smtClean="0"/>
              <a:t>10/11/2025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9E51B09-E8FD-8246-AD5B-2FB9361844D5}" type="datetime1">
              <a:rPr lang="en-GB" smtClean="0"/>
              <a:t>10/11/2025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E99DBC4-2FFD-6348-A98A-B0445F032B0D}" type="datetime1">
              <a:rPr lang="en-GB"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029F0C4-4A6A-C747-AC86-BAED1546C212}" type="datetime1">
              <a:rPr lang="en-GB"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6CAAA8E4-FD37-BC41-9E30-804144110402}" type="datetime1">
              <a:rPr lang="en-GB" smtClean="0"/>
              <a:t>10/11/2025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5224C468-7604-0B44-AEA0-DE7118D92A03}" type="datetime1">
              <a:rPr lang="en-GB" smtClean="0"/>
              <a:t>10/11/2025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899F0E49-C020-294E-9016-8BE29B2ACDAB}" type="datetime1">
              <a:rPr lang="en-GB" smtClean="0"/>
              <a:t>10/11/2025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7B7D88-A29E-2F41-BF24-93891DBA2B52}" type="datetime1">
              <a:rPr lang="en-GB"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6514AFF-9518-1043-ADD2-9886CD930282}" type="datetime1">
              <a:rPr lang="en-GB" smtClean="0"/>
              <a:t>10/11/2025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BD0AE93-A6E3-0B4C-A53A-9280F8C14DDF}" type="datetime1">
              <a:rPr lang="en-GB" smtClean="0"/>
              <a:t>10/11/2025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hf hd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33" name="Group 1032">
            <a:extLst>
              <a:ext uri="{FF2B5EF4-FFF2-40B4-BE49-F238E27FC236}">
                <a16:creationId xmlns:a16="http://schemas.microsoft.com/office/drawing/2014/main" xmlns="" id="{166BF9EE-F7AC-4FA5-AC7E-001B3A642F75}"/>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p:grpSpPr>
        <p:sp>
          <p:nvSpPr>
            <p:cNvPr id="1034" name="Freeform 11">
              <a:extLst>
                <a:ext uri="{FF2B5EF4-FFF2-40B4-BE49-F238E27FC236}">
                  <a16:creationId xmlns:a16="http://schemas.microsoft.com/office/drawing/2014/main" xmlns="" id="{3B48D182-44E3-4D8B-ACEF-F1A900BE443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1035" name="Freeform 12">
              <a:extLst>
                <a:ext uri="{FF2B5EF4-FFF2-40B4-BE49-F238E27FC236}">
                  <a16:creationId xmlns:a16="http://schemas.microsoft.com/office/drawing/2014/main" xmlns="" id="{355A535A-A489-477F-A314-593AA8CAFB2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1036" name="Freeform 13">
              <a:extLst>
                <a:ext uri="{FF2B5EF4-FFF2-40B4-BE49-F238E27FC236}">
                  <a16:creationId xmlns:a16="http://schemas.microsoft.com/office/drawing/2014/main" xmlns="" id="{954C2D4C-FD83-4EF4-9312-04442ABD66B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1037" name="Freeform 14">
              <a:extLst>
                <a:ext uri="{FF2B5EF4-FFF2-40B4-BE49-F238E27FC236}">
                  <a16:creationId xmlns:a16="http://schemas.microsoft.com/office/drawing/2014/main" xmlns="" id="{C20701C2-CD9A-4698-BC97-E1085820C2C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1038" name="Freeform 15">
              <a:extLst>
                <a:ext uri="{FF2B5EF4-FFF2-40B4-BE49-F238E27FC236}">
                  <a16:creationId xmlns:a16="http://schemas.microsoft.com/office/drawing/2014/main" xmlns="" id="{62575C35-466F-42AE-87A1-D691849AB8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1039" name="Freeform 16">
              <a:extLst>
                <a:ext uri="{FF2B5EF4-FFF2-40B4-BE49-F238E27FC236}">
                  <a16:creationId xmlns:a16="http://schemas.microsoft.com/office/drawing/2014/main" xmlns="" id="{58236F37-6119-45AC-80A0-CD2C311B505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1040" name="Freeform 17">
              <a:extLst>
                <a:ext uri="{FF2B5EF4-FFF2-40B4-BE49-F238E27FC236}">
                  <a16:creationId xmlns:a16="http://schemas.microsoft.com/office/drawing/2014/main" xmlns="" id="{F3FDD799-39FE-4D6F-9A64-2F472B2150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1041" name="Freeform 18">
              <a:extLst>
                <a:ext uri="{FF2B5EF4-FFF2-40B4-BE49-F238E27FC236}">
                  <a16:creationId xmlns:a16="http://schemas.microsoft.com/office/drawing/2014/main" xmlns="" id="{9820D241-1D49-442C-A95A-00BC1BF9E29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1042" name="Freeform 19">
              <a:extLst>
                <a:ext uri="{FF2B5EF4-FFF2-40B4-BE49-F238E27FC236}">
                  <a16:creationId xmlns:a16="http://schemas.microsoft.com/office/drawing/2014/main" xmlns="" id="{EBC2197C-B383-4866-8ABD-74222400BE8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1043" name="Freeform 20">
              <a:extLst>
                <a:ext uri="{FF2B5EF4-FFF2-40B4-BE49-F238E27FC236}">
                  <a16:creationId xmlns:a16="http://schemas.microsoft.com/office/drawing/2014/main" xmlns="" id="{404B06AA-FC93-4471-9DE4-56A401E70A5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1044" name="Freeform 21">
              <a:extLst>
                <a:ext uri="{FF2B5EF4-FFF2-40B4-BE49-F238E27FC236}">
                  <a16:creationId xmlns:a16="http://schemas.microsoft.com/office/drawing/2014/main" xmlns="" id="{E580600C-013F-4FAF-8FB7-4CC0FA80A92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1045" name="Freeform 22">
              <a:extLst>
                <a:ext uri="{FF2B5EF4-FFF2-40B4-BE49-F238E27FC236}">
                  <a16:creationId xmlns:a16="http://schemas.microsoft.com/office/drawing/2014/main" xmlns="" id="{9BFCF199-64B2-4AEE-88C4-E954ABF3627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1047" name="Group 1046">
            <a:extLst>
              <a:ext uri="{FF2B5EF4-FFF2-40B4-BE49-F238E27FC236}">
                <a16:creationId xmlns:a16="http://schemas.microsoft.com/office/drawing/2014/main" xmlns="" id="{E312DBA5-56D8-42B2-BA94-28168C2A670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p:grpSpPr>
        <p:sp>
          <p:nvSpPr>
            <p:cNvPr id="1048" name="Freeform 27">
              <a:extLst>
                <a:ext uri="{FF2B5EF4-FFF2-40B4-BE49-F238E27FC236}">
                  <a16:creationId xmlns:a16="http://schemas.microsoft.com/office/drawing/2014/main" xmlns="" id="{7AD46C74-3117-46B0-B267-0F61B57CACE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1049" name="Freeform 28">
              <a:extLst>
                <a:ext uri="{FF2B5EF4-FFF2-40B4-BE49-F238E27FC236}">
                  <a16:creationId xmlns:a16="http://schemas.microsoft.com/office/drawing/2014/main" xmlns="" id="{8C13B810-9664-45D8-8510-D6ED0ADD72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1050" name="Freeform 29">
              <a:extLst>
                <a:ext uri="{FF2B5EF4-FFF2-40B4-BE49-F238E27FC236}">
                  <a16:creationId xmlns:a16="http://schemas.microsoft.com/office/drawing/2014/main" xmlns="" id="{10306E52-A922-4458-BCCE-C3C840CC75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1051" name="Freeform 30">
              <a:extLst>
                <a:ext uri="{FF2B5EF4-FFF2-40B4-BE49-F238E27FC236}">
                  <a16:creationId xmlns:a16="http://schemas.microsoft.com/office/drawing/2014/main" xmlns="" id="{CB578819-B7E7-4250-932F-52AE2A2A9A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1052" name="Freeform 31">
              <a:extLst>
                <a:ext uri="{FF2B5EF4-FFF2-40B4-BE49-F238E27FC236}">
                  <a16:creationId xmlns:a16="http://schemas.microsoft.com/office/drawing/2014/main" xmlns="" id="{454B9C91-B623-424A-B16E-F764F189D3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1053" name="Freeform 32">
              <a:extLst>
                <a:ext uri="{FF2B5EF4-FFF2-40B4-BE49-F238E27FC236}">
                  <a16:creationId xmlns:a16="http://schemas.microsoft.com/office/drawing/2014/main" xmlns="" id="{EFD03C4A-8484-41E6-B458-032F1DCA70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1054" name="Freeform 33">
              <a:extLst>
                <a:ext uri="{FF2B5EF4-FFF2-40B4-BE49-F238E27FC236}">
                  <a16:creationId xmlns:a16="http://schemas.microsoft.com/office/drawing/2014/main" xmlns="" id="{DDC2F3C3-1D4E-4913-9C5C-F9A65B47E5C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1055" name="Freeform 34">
              <a:extLst>
                <a:ext uri="{FF2B5EF4-FFF2-40B4-BE49-F238E27FC236}">
                  <a16:creationId xmlns:a16="http://schemas.microsoft.com/office/drawing/2014/main" xmlns="" id="{1E15BCA2-2420-4C53-ADE9-40FBAC23844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1056" name="Freeform 35">
              <a:extLst>
                <a:ext uri="{FF2B5EF4-FFF2-40B4-BE49-F238E27FC236}">
                  <a16:creationId xmlns:a16="http://schemas.microsoft.com/office/drawing/2014/main" xmlns="" id="{73D5FBF4-7129-4C51-B603-E3BC3341951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1057" name="Freeform 36">
              <a:extLst>
                <a:ext uri="{FF2B5EF4-FFF2-40B4-BE49-F238E27FC236}">
                  <a16:creationId xmlns:a16="http://schemas.microsoft.com/office/drawing/2014/main" xmlns="" id="{0165B164-CE2A-494C-88FC-507232B37C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1058" name="Freeform 37">
              <a:extLst>
                <a:ext uri="{FF2B5EF4-FFF2-40B4-BE49-F238E27FC236}">
                  <a16:creationId xmlns:a16="http://schemas.microsoft.com/office/drawing/2014/main" xmlns="" id="{87F127E5-B10B-4D18-BCF0-E7C3C7F401E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1059" name="Freeform 38">
              <a:extLst>
                <a:ext uri="{FF2B5EF4-FFF2-40B4-BE49-F238E27FC236}">
                  <a16:creationId xmlns:a16="http://schemas.microsoft.com/office/drawing/2014/main" xmlns="" id="{FC692D59-F28D-4E42-B435-225F2C6CFA3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1061" name="Rectangle 1060">
            <a:extLst>
              <a:ext uri="{FF2B5EF4-FFF2-40B4-BE49-F238E27FC236}">
                <a16:creationId xmlns:a16="http://schemas.microsoft.com/office/drawing/2014/main" xmlns="" id="{1996130F-9AB5-4DE9-8574-3AF891C5C17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063" name="Freeform 11">
            <a:extLst>
              <a:ext uri="{FF2B5EF4-FFF2-40B4-BE49-F238E27FC236}">
                <a16:creationId xmlns:a16="http://schemas.microsoft.com/office/drawing/2014/main" xmlns="" id="{7326F4E6-9131-42DA-97B2-0BA8D1E258A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useBgFill="1">
        <p:nvSpPr>
          <p:cNvPr id="1065" name="Rectangle 1064">
            <a:extLst>
              <a:ext uri="{FF2B5EF4-FFF2-40B4-BE49-F238E27FC236}">
                <a16:creationId xmlns:a16="http://schemas.microsoft.com/office/drawing/2014/main" xmlns="" id="{E491B121-12B5-4977-A064-636AB0B9B0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xmlns="" id="{5A3A524D-452B-C3FC-7EC8-F9D1BF77A507}"/>
              </a:ext>
            </a:extLst>
          </p:cNvPr>
          <p:cNvSpPr>
            <a:spLocks noGrp="1"/>
          </p:cNvSpPr>
          <p:nvPr>
            <p:ph type="ctrTitle"/>
          </p:nvPr>
        </p:nvSpPr>
        <p:spPr>
          <a:xfrm>
            <a:off x="649224" y="463463"/>
            <a:ext cx="10767452" cy="1079933"/>
          </a:xfrm>
        </p:spPr>
        <p:txBody>
          <a:bodyPr vert="horz" lIns="91440" tIns="45720" rIns="91440" bIns="45720" rtlCol="0" anchor="t">
            <a:normAutofit fontScale="90000"/>
          </a:bodyPr>
          <a:lstStyle/>
          <a:p>
            <a:r>
              <a:rPr lang="en-US" sz="4000" b="1" i="1" dirty="0" smtClean="0">
                <a:solidFill>
                  <a:schemeClr val="tx2"/>
                </a:solidFill>
                <a:latin typeface="AkayaTelivigala" pitchFamily="2" charset="77"/>
                <a:cs typeface="AkayaTelivigala" pitchFamily="2" charset="77"/>
              </a:rPr>
              <a:t>Recruitment </a:t>
            </a:r>
            <a:r>
              <a:rPr lang="en-US" sz="4000" b="1" i="1" dirty="0">
                <a:solidFill>
                  <a:schemeClr val="tx2"/>
                </a:solidFill>
                <a:latin typeface="AkayaTelivigala" pitchFamily="2" charset="77"/>
                <a:cs typeface="AkayaTelivigala" pitchFamily="2" charset="77"/>
              </a:rPr>
              <a:t>and Selection for Business Transformation</a:t>
            </a:r>
          </a:p>
        </p:txBody>
      </p:sp>
      <p:sp>
        <p:nvSpPr>
          <p:cNvPr id="1067" name="Rectangle 1066">
            <a:extLst>
              <a:ext uri="{FF2B5EF4-FFF2-40B4-BE49-F238E27FC236}">
                <a16:creationId xmlns:a16="http://schemas.microsoft.com/office/drawing/2014/main" xmlns="" id="{2ED05F70-AB3E-4472-B26B-EFE6A5A59B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Subtitle 2">
            <a:extLst>
              <a:ext uri="{FF2B5EF4-FFF2-40B4-BE49-F238E27FC236}">
                <a16:creationId xmlns:a16="http://schemas.microsoft.com/office/drawing/2014/main" xmlns="" id="{3F6841A8-21FD-67D4-B0CC-A2BED045842E}"/>
              </a:ext>
            </a:extLst>
          </p:cNvPr>
          <p:cNvSpPr>
            <a:spLocks noGrp="1"/>
          </p:cNvSpPr>
          <p:nvPr>
            <p:ph type="subTitle" idx="1"/>
          </p:nvPr>
        </p:nvSpPr>
        <p:spPr>
          <a:xfrm>
            <a:off x="1206424" y="1720750"/>
            <a:ext cx="6216931" cy="4836880"/>
          </a:xfrm>
        </p:spPr>
        <p:txBody>
          <a:bodyPr vert="horz" lIns="91440" tIns="45720" rIns="91440" bIns="45720" rtlCol="0">
            <a:normAutofit fontScale="92500" lnSpcReduction="10000"/>
          </a:bodyPr>
          <a:lstStyle/>
          <a:p>
            <a:pPr>
              <a:lnSpc>
                <a:spcPct val="90000"/>
              </a:lnSpc>
              <a:buFont typeface="Wingdings 3" charset="2"/>
              <a:buChar char=""/>
            </a:pPr>
            <a:r>
              <a:rPr lang="en-US" sz="2400" b="1" i="1" dirty="0" smtClean="0">
                <a:solidFill>
                  <a:schemeClr val="tx1">
                    <a:lumMod val="75000"/>
                    <a:lumOff val="25000"/>
                  </a:schemeClr>
                </a:solidFill>
                <a:latin typeface="Times New Roman" panose="02020603050405020304" pitchFamily="18" charset="0"/>
                <a:cs typeface="Times New Roman" panose="02020603050405020304" pitchFamily="18" charset="0"/>
              </a:rPr>
              <a:t>Company : Deloitte UK London </a:t>
            </a:r>
            <a:r>
              <a:rPr lang="en-US" sz="2400" b="1" i="1" dirty="0">
                <a:solidFill>
                  <a:schemeClr val="tx1">
                    <a:lumMod val="75000"/>
                    <a:lumOff val="25000"/>
                  </a:schemeClr>
                </a:solidFill>
                <a:latin typeface="Times New Roman" panose="02020603050405020304" pitchFamily="18" charset="0"/>
                <a:cs typeface="Times New Roman" panose="02020603050405020304" pitchFamily="18" charset="0"/>
              </a:rPr>
              <a:t>HQ</a:t>
            </a:r>
          </a:p>
          <a:p>
            <a:pPr>
              <a:lnSpc>
                <a:spcPct val="90000"/>
              </a:lnSpc>
              <a:buFont typeface="Wingdings 3" charset="2"/>
              <a:buChar char=""/>
            </a:pPr>
            <a:r>
              <a:rPr lang="en-US" sz="2400" b="1" dirty="0" smtClean="0">
                <a:solidFill>
                  <a:schemeClr val="tx1">
                    <a:lumMod val="75000"/>
                    <a:lumOff val="25000"/>
                  </a:schemeClr>
                </a:solidFill>
                <a:latin typeface="Times New Roman" panose="02020603050405020304" pitchFamily="18" charset="0"/>
                <a:cs typeface="Times New Roman" panose="02020603050405020304" pitchFamily="18" charset="0"/>
              </a:rPr>
              <a:t>Role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 Project </a:t>
            </a: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Manager</a:t>
            </a:r>
          </a:p>
          <a:p>
            <a:pPr>
              <a:lnSpc>
                <a:spcPct val="90000"/>
              </a:lnSpc>
              <a:buFont typeface="Wingdings 3" charset="2"/>
              <a:buChar char=""/>
            </a:pPr>
            <a:r>
              <a:rPr lang="en-US" sz="2400" b="1" dirty="0">
                <a:solidFill>
                  <a:schemeClr val="tx1">
                    <a:lumMod val="75000"/>
                    <a:lumOff val="25000"/>
                  </a:schemeClr>
                </a:solidFill>
                <a:latin typeface="Times New Roman" panose="02020603050405020304" pitchFamily="18" charset="0"/>
                <a:cs typeface="Times New Roman" panose="02020603050405020304" pitchFamily="18" charset="0"/>
              </a:rPr>
              <a:t>Prepared </a:t>
            </a:r>
            <a:r>
              <a:rPr lang="en-US" sz="2400" b="1" dirty="0" smtClean="0">
                <a:solidFill>
                  <a:schemeClr val="tx1">
                    <a:lumMod val="75000"/>
                    <a:lumOff val="25000"/>
                  </a:schemeClr>
                </a:solidFill>
                <a:latin typeface="Times New Roman" panose="02020603050405020304" pitchFamily="18" charset="0"/>
                <a:cs typeface="Times New Roman" panose="02020603050405020304" pitchFamily="18" charset="0"/>
              </a:rPr>
              <a:t>by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 Dace </a:t>
            </a: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Sproge</a:t>
            </a:r>
          </a:p>
          <a:p>
            <a:pPr>
              <a:lnSpc>
                <a:spcPct val="90000"/>
              </a:lnSpc>
              <a:buFont typeface="Wingdings 3" charset="2"/>
              <a:buChar char=""/>
            </a:pPr>
            <a:r>
              <a:rPr lang="en-US" sz="2400" b="1" dirty="0">
                <a:solidFill>
                  <a:schemeClr val="tx1">
                    <a:lumMod val="75000"/>
                    <a:lumOff val="25000"/>
                  </a:schemeClr>
                </a:solidFill>
                <a:latin typeface="Times New Roman" panose="02020603050405020304" pitchFamily="18" charset="0"/>
                <a:cs typeface="Times New Roman" panose="02020603050405020304" pitchFamily="18" charset="0"/>
              </a:rPr>
              <a:t>Student </a:t>
            </a:r>
            <a:r>
              <a:rPr lang="en-US" sz="2400" b="1" dirty="0" smtClean="0">
                <a:solidFill>
                  <a:schemeClr val="tx1">
                    <a:lumMod val="75000"/>
                    <a:lumOff val="25000"/>
                  </a:schemeClr>
                </a:solidFill>
                <a:latin typeface="Times New Roman" panose="02020603050405020304" pitchFamily="18" charset="0"/>
                <a:cs typeface="Times New Roman" panose="02020603050405020304" pitchFamily="18" charset="0"/>
              </a:rPr>
              <a:t>ID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a:t>
            </a: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2416666</a:t>
            </a:r>
          </a:p>
          <a:p>
            <a:pPr>
              <a:lnSpc>
                <a:spcPct val="90000"/>
              </a:lnSpc>
              <a:buFont typeface="Wingdings 3" charset="2"/>
              <a:buChar char=""/>
            </a:pPr>
            <a:r>
              <a:rPr lang="en-US" sz="2400" b="1" dirty="0" smtClean="0">
                <a:solidFill>
                  <a:schemeClr val="tx1">
                    <a:lumMod val="75000"/>
                    <a:lumOff val="25000"/>
                  </a:schemeClr>
                </a:solidFill>
                <a:latin typeface="Times New Roman" panose="02020603050405020304" pitchFamily="18" charset="0"/>
                <a:cs typeface="Times New Roman" panose="02020603050405020304" pitchFamily="18" charset="0"/>
              </a:rPr>
              <a:t>Module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 Developing </a:t>
            </a: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and Managing Individuals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    and </a:t>
            </a: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Teams</a:t>
            </a:r>
          </a:p>
          <a:p>
            <a:pPr>
              <a:lnSpc>
                <a:spcPct val="90000"/>
              </a:lnSpc>
              <a:buFont typeface="Wingdings 3" charset="2"/>
              <a:buChar char=""/>
            </a:pPr>
            <a:r>
              <a:rPr lang="en-US" sz="2400" b="1" dirty="0">
                <a:solidFill>
                  <a:schemeClr val="tx1">
                    <a:lumMod val="75000"/>
                    <a:lumOff val="25000"/>
                  </a:schemeClr>
                </a:solidFill>
                <a:latin typeface="Times New Roman" panose="02020603050405020304" pitchFamily="18" charset="0"/>
                <a:cs typeface="Times New Roman" panose="02020603050405020304" pitchFamily="18" charset="0"/>
              </a:rPr>
              <a:t>Module </a:t>
            </a:r>
            <a:r>
              <a:rPr lang="en-US" sz="2400" b="1" dirty="0" smtClean="0">
                <a:solidFill>
                  <a:schemeClr val="tx1">
                    <a:lumMod val="75000"/>
                    <a:lumOff val="25000"/>
                  </a:schemeClr>
                </a:solidFill>
                <a:latin typeface="Times New Roman" panose="02020603050405020304" pitchFamily="18" charset="0"/>
                <a:cs typeface="Times New Roman" panose="02020603050405020304" pitchFamily="18" charset="0"/>
              </a:rPr>
              <a:t>Code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 LCLM5002</a:t>
            </a: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buFont typeface="Wingdings 3" charset="2"/>
              <a:buChar char=""/>
            </a:pPr>
            <a:r>
              <a:rPr lang="en-US" sz="2400" b="1" dirty="0">
                <a:solidFill>
                  <a:schemeClr val="tx1">
                    <a:lumMod val="75000"/>
                    <a:lumOff val="25000"/>
                  </a:schemeClr>
                </a:solidFill>
                <a:latin typeface="Times New Roman" panose="02020603050405020304" pitchFamily="18" charset="0"/>
                <a:cs typeface="Times New Roman" panose="02020603050405020304" pitchFamily="18" charset="0"/>
              </a:rPr>
              <a:t>Assiggnment </a:t>
            </a:r>
            <a:r>
              <a:rPr lang="en-US" sz="2400" b="1" dirty="0" smtClean="0">
                <a:solidFill>
                  <a:schemeClr val="tx1">
                    <a:lumMod val="75000"/>
                    <a:lumOff val="25000"/>
                  </a:schemeClr>
                </a:solidFill>
                <a:latin typeface="Times New Roman" panose="02020603050405020304" pitchFamily="18" charset="0"/>
                <a:cs typeface="Times New Roman" panose="02020603050405020304" pitchFamily="18" charset="0"/>
              </a:rPr>
              <a:t>Title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 Component </a:t>
            </a: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1-Individual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 Presentation</a:t>
            </a: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buFont typeface="Wingdings 3" charset="2"/>
              <a:buChar char=""/>
            </a:pPr>
            <a:r>
              <a:rPr lang="en-US" sz="2400" b="1" dirty="0">
                <a:solidFill>
                  <a:schemeClr val="tx1">
                    <a:lumMod val="75000"/>
                    <a:lumOff val="25000"/>
                  </a:schemeClr>
                </a:solidFill>
                <a:latin typeface="Times New Roman" panose="02020603050405020304" pitchFamily="18" charset="0"/>
                <a:cs typeface="Times New Roman" panose="02020603050405020304" pitchFamily="18" charset="0"/>
              </a:rPr>
              <a:t>Module </a:t>
            </a:r>
            <a:r>
              <a:rPr lang="en-US" sz="2400" b="1" dirty="0" smtClean="0">
                <a:solidFill>
                  <a:schemeClr val="tx1">
                    <a:lumMod val="75000"/>
                    <a:lumOff val="25000"/>
                  </a:schemeClr>
                </a:solidFill>
                <a:latin typeface="Times New Roman" panose="02020603050405020304" pitchFamily="18" charset="0"/>
                <a:cs typeface="Times New Roman" panose="02020603050405020304" pitchFamily="18" charset="0"/>
              </a:rPr>
              <a:t>Leaders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 Nishi </a:t>
            </a: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Ramsurrun</a:t>
            </a:r>
          </a:p>
          <a:p>
            <a:pPr>
              <a:lnSpc>
                <a:spcPct val="90000"/>
              </a:lnSpc>
              <a:buFont typeface="Wingdings 3" charset="2"/>
              <a:buChar char=""/>
            </a:pP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a:t>
            </a:r>
            <a:r>
              <a:rPr lang="en-GB" sz="2400" b="1" dirty="0"/>
              <a:t>Lecturer’s name</a:t>
            </a:r>
            <a:r>
              <a:rPr lang="en-GB" sz="2400" dirty="0"/>
              <a:t>: </a:t>
            </a:r>
            <a:r>
              <a:rPr lang="en-GB" sz="2400" dirty="0">
                <a:latin typeface="Times New Roman" panose="02020603050405020304" pitchFamily="18" charset="0"/>
                <a:cs typeface="Times New Roman" panose="02020603050405020304" pitchFamily="18" charset="0"/>
              </a:rPr>
              <a:t>Gregory Cowan</a:t>
            </a:r>
            <a:endParaRPr lang="en-US" sz="2400" dirty="0">
              <a:solidFill>
                <a:schemeClr val="tx1">
                  <a:lumMod val="75000"/>
                  <a:lumOff val="25000"/>
                </a:schemeClr>
              </a:solidFill>
              <a:latin typeface="Times New Roman" panose="02020603050405020304" pitchFamily="18" charset="0"/>
              <a:cs typeface="Times New Roman" panose="02020603050405020304" pitchFamily="18" charset="0"/>
            </a:endParaRPr>
          </a:p>
          <a:p>
            <a:pPr>
              <a:lnSpc>
                <a:spcPct val="90000"/>
              </a:lnSpc>
              <a:buFont typeface="Wingdings 3" charset="2"/>
              <a:buChar char=""/>
            </a:pPr>
            <a:r>
              <a:rPr lang="en-US" sz="2400" b="1" dirty="0">
                <a:solidFill>
                  <a:schemeClr val="tx1">
                    <a:lumMod val="75000"/>
                    <a:lumOff val="25000"/>
                  </a:schemeClr>
                </a:solidFill>
                <a:latin typeface="Times New Roman" panose="02020603050405020304" pitchFamily="18" charset="0"/>
                <a:cs typeface="Times New Roman" panose="02020603050405020304" pitchFamily="18" charset="0"/>
              </a:rPr>
              <a:t>Submission </a:t>
            </a:r>
            <a:r>
              <a:rPr lang="en-US" sz="2400" b="1" dirty="0" smtClean="0">
                <a:solidFill>
                  <a:schemeClr val="tx1">
                    <a:lumMod val="75000"/>
                    <a:lumOff val="25000"/>
                  </a:schemeClr>
                </a:solidFill>
                <a:latin typeface="Times New Roman" panose="02020603050405020304" pitchFamily="18" charset="0"/>
                <a:cs typeface="Times New Roman" panose="02020603050405020304" pitchFamily="18" charset="0"/>
              </a:rPr>
              <a:t>deadline </a:t>
            </a:r>
            <a:r>
              <a:rPr lang="en-US" sz="2400" dirty="0" smtClean="0">
                <a:solidFill>
                  <a:schemeClr val="tx1">
                    <a:lumMod val="75000"/>
                    <a:lumOff val="25000"/>
                  </a:schemeClr>
                </a:solidFill>
                <a:latin typeface="Times New Roman" panose="02020603050405020304" pitchFamily="18" charset="0"/>
                <a:cs typeface="Times New Roman" panose="02020603050405020304" pitchFamily="18" charset="0"/>
              </a:rPr>
              <a:t>:</a:t>
            </a: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12</a:t>
            </a:r>
            <a:r>
              <a:rPr lang="en-US" sz="2400" baseline="30000" dirty="0">
                <a:solidFill>
                  <a:schemeClr val="tx1">
                    <a:lumMod val="75000"/>
                    <a:lumOff val="25000"/>
                  </a:schemeClr>
                </a:solidFill>
                <a:latin typeface="Times New Roman" panose="02020603050405020304" pitchFamily="18" charset="0"/>
                <a:cs typeface="Times New Roman" panose="02020603050405020304" pitchFamily="18" charset="0"/>
              </a:rPr>
              <a:t>th</a:t>
            </a:r>
            <a:r>
              <a:rPr lang="en-US" sz="2400" dirty="0">
                <a:solidFill>
                  <a:schemeClr val="tx1">
                    <a:lumMod val="75000"/>
                    <a:lumOff val="25000"/>
                  </a:schemeClr>
                </a:solidFill>
                <a:latin typeface="Times New Roman" panose="02020603050405020304" pitchFamily="18" charset="0"/>
                <a:cs typeface="Times New Roman" panose="02020603050405020304" pitchFamily="18" charset="0"/>
              </a:rPr>
              <a:t> November 2025</a:t>
            </a:r>
          </a:p>
          <a:p>
            <a:pPr>
              <a:lnSpc>
                <a:spcPct val="90000"/>
              </a:lnSpc>
              <a:buFont typeface="Wingdings 3" charset="2"/>
              <a:buChar char=""/>
            </a:pPr>
            <a:endParaRPr lang="en-US" dirty="0">
              <a:solidFill>
                <a:schemeClr val="tx1">
                  <a:lumMod val="75000"/>
                  <a:lumOff val="25000"/>
                </a:schemeClr>
              </a:solidFill>
            </a:endParaRPr>
          </a:p>
        </p:txBody>
      </p:sp>
      <p:pic>
        <p:nvPicPr>
          <p:cNvPr id="1028" name="Picture 4" descr="University of Wales Trinity Saint David - University Transcription Services">
            <a:extLst>
              <a:ext uri="{FF2B5EF4-FFF2-40B4-BE49-F238E27FC236}">
                <a16:creationId xmlns:a16="http://schemas.microsoft.com/office/drawing/2014/main" xmlns="" id="{37347AE8-E09C-BBB4-6F7D-B3711E122ED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62088" y="2472689"/>
            <a:ext cx="3981455" cy="1592581"/>
          </a:xfrm>
          <a:prstGeom prst="rect">
            <a:avLst/>
          </a:prstGeom>
          <a:noFill/>
          <a:extLst>
            <a:ext uri="{909E8E84-426E-40DD-AFC4-6F175D3DCCD1}">
              <a14:hiddenFill xmlns:a14="http://schemas.microsoft.com/office/drawing/2010/main">
                <a:solidFill>
                  <a:srgbClr val="FFFFFF"/>
                </a:solidFill>
              </a14:hiddenFill>
            </a:ext>
          </a:extLst>
        </p:spPr>
      </p:pic>
      <p:sp>
        <p:nvSpPr>
          <p:cNvPr id="1069" name="Freeform 11">
            <a:extLst>
              <a:ext uri="{FF2B5EF4-FFF2-40B4-BE49-F238E27FC236}">
                <a16:creationId xmlns:a16="http://schemas.microsoft.com/office/drawing/2014/main" xmlns="" id="{21F6BE39-9E37-45F0-B10C-92305CFB7C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xmlns="" id="{420044E2-4405-50F2-FD25-2EE067204290}"/>
              </a:ext>
            </a:extLst>
          </p:cNvPr>
          <p:cNvSpPr>
            <a:spLocks noGrp="1"/>
          </p:cNvSpPr>
          <p:nvPr>
            <p:ph type="ftr" sz="quarter" idx="11"/>
          </p:nvPr>
        </p:nvSpPr>
        <p:spPr>
          <a:xfrm>
            <a:off x="11218274" y="6135808"/>
            <a:ext cx="593769" cy="365125"/>
          </a:xfrm>
        </p:spPr>
        <p:txBody>
          <a:bodyPr/>
          <a:lstStyle/>
          <a:p>
            <a:r>
              <a:rPr lang="en-US" sz="2000" b="1" dirty="0">
                <a:latin typeface="Times New Roman" panose="02020603050405020304" pitchFamily="18" charset="0"/>
                <a:cs typeface="Times New Roman" panose="02020603050405020304" pitchFamily="18" charset="0"/>
              </a:rPr>
              <a:t>1</a:t>
            </a:r>
          </a:p>
        </p:txBody>
      </p:sp>
      <p:sp>
        <p:nvSpPr>
          <p:cNvPr id="7" name="Slide Number Placeholder 6">
            <a:extLst>
              <a:ext uri="{FF2B5EF4-FFF2-40B4-BE49-F238E27FC236}">
                <a16:creationId xmlns:a16="http://schemas.microsoft.com/office/drawing/2014/main" xmlns="" id="{EC77F2EE-4086-1B16-3B45-95F4DB535EB4}"/>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Tree>
    <p:extLst>
      <p:ext uri="{BB962C8B-B14F-4D97-AF65-F5344CB8AC3E}">
        <p14:creationId xmlns:p14="http://schemas.microsoft.com/office/powerpoint/2010/main" val="104202101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0E545D3-5CF2-FC1C-A560-FC9C1D834F4A}"/>
              </a:ext>
            </a:extLst>
          </p:cNvPr>
          <p:cNvSpPr>
            <a:spLocks noGrp="1"/>
          </p:cNvSpPr>
          <p:nvPr>
            <p:ph type="title"/>
          </p:nvPr>
        </p:nvSpPr>
        <p:spPr>
          <a:xfrm>
            <a:off x="1778697" y="624110"/>
            <a:ext cx="9725916" cy="1280890"/>
          </a:xfrm>
        </p:spPr>
        <p:txBody>
          <a:bodyPr>
            <a:normAutofit/>
          </a:bodyPr>
          <a:lstStyle/>
          <a:p>
            <a:r>
              <a:rPr lang="en-US" sz="4400" b="1" i="1" dirty="0">
                <a:solidFill>
                  <a:schemeClr val="tx2"/>
                </a:solidFill>
                <a:latin typeface="Times New Roman" panose="02020603050405020304" pitchFamily="18" charset="0"/>
                <a:cs typeface="Times New Roman" panose="02020603050405020304" pitchFamily="18" charset="0"/>
              </a:rPr>
              <a:t>Table of Contents:</a:t>
            </a:r>
          </a:p>
        </p:txBody>
      </p:sp>
      <p:sp>
        <p:nvSpPr>
          <p:cNvPr id="3" name="Content Placeholder 2">
            <a:extLst>
              <a:ext uri="{FF2B5EF4-FFF2-40B4-BE49-F238E27FC236}">
                <a16:creationId xmlns:a16="http://schemas.microsoft.com/office/drawing/2014/main" xmlns="" id="{01814BFF-D8B9-B9F8-E45C-23D32AA640CC}"/>
              </a:ext>
            </a:extLst>
          </p:cNvPr>
          <p:cNvSpPr>
            <a:spLocks noGrp="1"/>
          </p:cNvSpPr>
          <p:nvPr>
            <p:ph idx="1"/>
          </p:nvPr>
        </p:nvSpPr>
        <p:spPr>
          <a:xfrm>
            <a:off x="1709870" y="1897694"/>
            <a:ext cx="8338698" cy="4960306"/>
          </a:xfrm>
        </p:spPr>
        <p:txBody>
          <a:bodyPr>
            <a:noAutofit/>
          </a:bodyPr>
          <a:lstStyle/>
          <a:p>
            <a:r>
              <a:rPr lang="en-US" sz="2800" dirty="0" smtClean="0">
                <a:latin typeface="Times New Roman" panose="02020603050405020304" pitchFamily="18" charset="0"/>
                <a:cs typeface="Times New Roman" panose="02020603050405020304" pitchFamily="18" charset="0"/>
              </a:rPr>
              <a:t> 1.Introduction </a:t>
            </a:r>
            <a:r>
              <a:rPr lang="en-US" sz="2800" dirty="0">
                <a:latin typeface="Times New Roman" panose="02020603050405020304" pitchFamily="18" charset="0"/>
                <a:cs typeface="Times New Roman" panose="02020603050405020304" pitchFamily="18" charset="0"/>
              </a:rPr>
              <a:t>of Deloitte UK</a:t>
            </a:r>
          </a:p>
          <a:p>
            <a:r>
              <a:rPr lang="en-US" sz="2800" dirty="0" smtClean="0">
                <a:latin typeface="Times New Roman" panose="02020603050405020304" pitchFamily="18" charset="0"/>
                <a:cs typeface="Times New Roman" panose="02020603050405020304" pitchFamily="18" charset="0"/>
              </a:rPr>
              <a:t> 2.Recruitment </a:t>
            </a:r>
            <a:r>
              <a:rPr lang="en-US" sz="2800" dirty="0">
                <a:latin typeface="Times New Roman" panose="02020603050405020304" pitchFamily="18" charset="0"/>
                <a:cs typeface="Times New Roman" panose="02020603050405020304" pitchFamily="18" charset="0"/>
              </a:rPr>
              <a:t>Steps</a:t>
            </a:r>
          </a:p>
          <a:p>
            <a:r>
              <a:rPr lang="en-US" sz="2800" dirty="0" smtClean="0">
                <a:latin typeface="Times New Roman" panose="02020603050405020304" pitchFamily="18" charset="0"/>
                <a:cs typeface="Times New Roman" panose="02020603050405020304" pitchFamily="18" charset="0"/>
              </a:rPr>
              <a:t> 3.Job Analysis , Descrption &amp;Person </a:t>
            </a:r>
            <a:r>
              <a:rPr lang="en-US" sz="2800" dirty="0">
                <a:latin typeface="Times New Roman" panose="02020603050405020304" pitchFamily="18" charset="0"/>
                <a:cs typeface="Times New Roman" panose="02020603050405020304" pitchFamily="18" charset="0"/>
              </a:rPr>
              <a:t>Specification</a:t>
            </a:r>
          </a:p>
          <a:p>
            <a:r>
              <a:rPr lang="en-US" sz="2800" dirty="0" smtClean="0">
                <a:latin typeface="Times New Roman" panose="02020603050405020304" pitchFamily="18" charset="0"/>
                <a:cs typeface="Times New Roman" panose="02020603050405020304" pitchFamily="18" charset="0"/>
              </a:rPr>
              <a:t> 4.Interview </a:t>
            </a:r>
            <a:r>
              <a:rPr lang="en-US" sz="2800" dirty="0">
                <a:latin typeface="Times New Roman" panose="02020603050405020304" pitchFamily="18" charset="0"/>
                <a:cs typeface="Times New Roman" panose="02020603050405020304" pitchFamily="18" charset="0"/>
              </a:rPr>
              <a:t>Types</a:t>
            </a:r>
          </a:p>
          <a:p>
            <a:r>
              <a:rPr lang="en-US" sz="2800" dirty="0" smtClean="0">
                <a:latin typeface="Times New Roman" panose="02020603050405020304" pitchFamily="18" charset="0"/>
                <a:cs typeface="Times New Roman" panose="02020603050405020304" pitchFamily="18" charset="0"/>
              </a:rPr>
              <a:t> 5.Questioning </a:t>
            </a:r>
            <a:r>
              <a:rPr lang="en-US" sz="2800" dirty="0">
                <a:latin typeface="Times New Roman" panose="02020603050405020304" pitchFamily="18" charset="0"/>
                <a:cs typeface="Times New Roman" panose="02020603050405020304" pitchFamily="18" charset="0"/>
              </a:rPr>
              <a:t>Techniques</a:t>
            </a:r>
          </a:p>
          <a:p>
            <a:r>
              <a:rPr lang="en-US" sz="2800" dirty="0" smtClean="0">
                <a:latin typeface="Times New Roman" panose="02020603050405020304" pitchFamily="18" charset="0"/>
                <a:cs typeface="Times New Roman" panose="02020603050405020304" pitchFamily="18" charset="0"/>
              </a:rPr>
              <a:t> 6.Face-to-face </a:t>
            </a:r>
            <a:r>
              <a:rPr lang="en-US" sz="2800" dirty="0">
                <a:latin typeface="Times New Roman" panose="02020603050405020304" pitchFamily="18" charset="0"/>
                <a:cs typeface="Times New Roman" panose="02020603050405020304" pitchFamily="18" charset="0"/>
              </a:rPr>
              <a:t>&amp;Online</a:t>
            </a:r>
          </a:p>
          <a:p>
            <a:r>
              <a:rPr lang="en-US" sz="2800" dirty="0" smtClean="0">
                <a:latin typeface="Times New Roman" panose="02020603050405020304" pitchFamily="18" charset="0"/>
                <a:cs typeface="Times New Roman" panose="02020603050405020304" pitchFamily="18" charset="0"/>
              </a:rPr>
              <a:t> 7.Conclusion</a:t>
            </a:r>
            <a:endParaRPr lang="en-US" sz="2800" dirty="0">
              <a:latin typeface="Times New Roman" panose="02020603050405020304" pitchFamily="18" charset="0"/>
              <a:cs typeface="Times New Roman" panose="02020603050405020304" pitchFamily="18" charset="0"/>
            </a:endParaRPr>
          </a:p>
          <a:p>
            <a:r>
              <a:rPr lang="en-US" sz="2800" dirty="0" smtClean="0">
                <a:latin typeface="Times New Roman" panose="02020603050405020304" pitchFamily="18" charset="0"/>
                <a:cs typeface="Times New Roman" panose="02020603050405020304" pitchFamily="18" charset="0"/>
              </a:rPr>
              <a:t> 8.References</a:t>
            </a:r>
            <a:endParaRPr lang="en-US" sz="2800" dirty="0">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xmlns="" id="{87D17B7A-E400-ADCC-8540-B3441D555C9D}"/>
              </a:ext>
            </a:extLst>
          </p:cNvPr>
          <p:cNvSpPr>
            <a:spLocks noGrp="1"/>
          </p:cNvSpPr>
          <p:nvPr>
            <p:ph type="ftr" sz="quarter" idx="11"/>
          </p:nvPr>
        </p:nvSpPr>
        <p:spPr>
          <a:xfrm>
            <a:off x="11285950" y="6135808"/>
            <a:ext cx="588723" cy="365125"/>
          </a:xfrm>
        </p:spPr>
        <p:txBody>
          <a:bodyPr/>
          <a:lstStyle/>
          <a:p>
            <a:r>
              <a:rPr lang="en-US" sz="2000" b="1" dirty="0">
                <a:latin typeface="Times New Roman" panose="02020603050405020304" pitchFamily="18" charset="0"/>
                <a:cs typeface="Times New Roman" panose="02020603050405020304" pitchFamily="18" charset="0"/>
              </a:rPr>
              <a:t>2</a:t>
            </a:r>
          </a:p>
        </p:txBody>
      </p:sp>
    </p:spTree>
    <p:extLst>
      <p:ext uri="{BB962C8B-B14F-4D97-AF65-F5344CB8AC3E}">
        <p14:creationId xmlns:p14="http://schemas.microsoft.com/office/powerpoint/2010/main" val="331014183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2050" name="Picture 2" descr="Deloitte confirms case of Coronavirus in London office">
            <a:extLst>
              <a:ext uri="{FF2B5EF4-FFF2-40B4-BE49-F238E27FC236}">
                <a16:creationId xmlns:a16="http://schemas.microsoft.com/office/drawing/2014/main" xmlns="" id="{792F843C-3BED-E6AD-8ACB-5DD646ACC9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4249" r="31539" b="1"/>
          <a:stretch>
            <a:fillRect/>
          </a:stretch>
        </p:blipFill>
        <p:spPr bwMode="auto">
          <a:xfrm>
            <a:off x="4485557" y="10"/>
            <a:ext cx="7706443" cy="6857990"/>
          </a:xfrm>
          <a:prstGeom prst="rect">
            <a:avLst/>
          </a:prstGeom>
          <a:noFill/>
          <a:extLst>
            <a:ext uri="{909E8E84-426E-40DD-AFC4-6F175D3DCCD1}">
              <a14:hiddenFill xmlns:a14="http://schemas.microsoft.com/office/drawing/2010/main">
                <a:solidFill>
                  <a:srgbClr val="FFFFFF"/>
                </a:solidFill>
              </a14:hiddenFill>
            </a:ext>
          </a:extLst>
        </p:spPr>
      </p:pic>
      <p:sp useBgFill="1">
        <p:nvSpPr>
          <p:cNvPr id="2055" name="Freeform: Shape 2054">
            <a:extLst>
              <a:ext uri="{FF2B5EF4-FFF2-40B4-BE49-F238E27FC236}">
                <a16:creationId xmlns:a16="http://schemas.microsoft.com/office/drawing/2014/main" xmlns="" id="{23C7736A-5A08-4021-9AB6-390DFF506A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endParaRPr lang="en-US" dirty="0"/>
          </a:p>
        </p:txBody>
      </p:sp>
      <p:sp>
        <p:nvSpPr>
          <p:cNvPr id="2" name="Title 1">
            <a:extLst>
              <a:ext uri="{FF2B5EF4-FFF2-40B4-BE49-F238E27FC236}">
                <a16:creationId xmlns:a16="http://schemas.microsoft.com/office/drawing/2014/main" xmlns="" id="{ECA367A1-FCF7-4239-A83D-8CEB30AE75E8}"/>
              </a:ext>
            </a:extLst>
          </p:cNvPr>
          <p:cNvSpPr>
            <a:spLocks noGrp="1"/>
          </p:cNvSpPr>
          <p:nvPr>
            <p:ph type="title"/>
          </p:nvPr>
        </p:nvSpPr>
        <p:spPr>
          <a:xfrm>
            <a:off x="531813" y="400834"/>
            <a:ext cx="4625882" cy="3319396"/>
          </a:xfrm>
        </p:spPr>
        <p:txBody>
          <a:bodyPr>
            <a:normAutofit fontScale="90000"/>
          </a:bodyPr>
          <a:lstStyle/>
          <a:p>
            <a:r>
              <a:rPr lang="en-US" sz="2000" i="1" dirty="0">
                <a:solidFill>
                  <a:schemeClr val="tx1"/>
                </a:solidFill>
                <a:latin typeface="Times New Roman" panose="02020603050405020304" pitchFamily="18" charset="0"/>
                <a:cs typeface="Times New Roman" panose="02020603050405020304" pitchFamily="18" charset="0"/>
              </a:rPr>
              <a:t/>
            </a:r>
            <a:br>
              <a:rPr lang="en-US" sz="2000" i="1" dirty="0">
                <a:solidFill>
                  <a:schemeClr val="tx1"/>
                </a:solidFill>
                <a:latin typeface="Times New Roman" panose="02020603050405020304" pitchFamily="18" charset="0"/>
                <a:cs typeface="Times New Roman" panose="02020603050405020304" pitchFamily="18" charset="0"/>
              </a:rPr>
            </a:br>
            <a:r>
              <a:rPr lang="en-US" sz="2000" b="1" i="1" dirty="0">
                <a:solidFill>
                  <a:schemeClr val="tx1"/>
                </a:solidFill>
                <a:latin typeface="Times New Roman" panose="02020603050405020304" pitchFamily="18" charset="0"/>
                <a:cs typeface="Times New Roman" panose="02020603050405020304" pitchFamily="18" charset="0"/>
              </a:rPr>
              <a:t>Deloitte </a:t>
            </a:r>
            <a:r>
              <a:rPr lang="en-US" sz="2000" b="1" i="1" dirty="0" smtClean="0">
                <a:solidFill>
                  <a:schemeClr val="tx1"/>
                </a:solidFill>
                <a:latin typeface="Times New Roman" panose="02020603050405020304" pitchFamily="18" charset="0"/>
                <a:cs typeface="Times New Roman" panose="02020603050405020304" pitchFamily="18" charset="0"/>
              </a:rPr>
              <a:t>UK London,HQ</a:t>
            </a:r>
            <a:r>
              <a:rPr lang="en-US" sz="2000" b="1" i="1" dirty="0">
                <a:solidFill>
                  <a:schemeClr val="tx1"/>
                </a:solidFill>
                <a:latin typeface="Times New Roman" panose="02020603050405020304" pitchFamily="18" charset="0"/>
                <a:cs typeface="Times New Roman" panose="02020603050405020304" pitchFamily="18" charset="0"/>
              </a:rPr>
              <a:t/>
            </a:r>
            <a:br>
              <a:rPr lang="en-US" sz="2000" b="1" i="1" dirty="0">
                <a:solidFill>
                  <a:schemeClr val="tx1"/>
                </a:solidFill>
                <a:latin typeface="Times New Roman" panose="02020603050405020304" pitchFamily="18" charset="0"/>
                <a:cs typeface="Times New Roman" panose="02020603050405020304" pitchFamily="18" charset="0"/>
              </a:rPr>
            </a:br>
            <a:r>
              <a:rPr lang="en-US" sz="2000" i="1" dirty="0">
                <a:solidFill>
                  <a:schemeClr val="tx1"/>
                </a:solidFill>
                <a:latin typeface="Times New Roman" panose="02020603050405020304" pitchFamily="18" charset="0"/>
                <a:cs typeface="Times New Roman" panose="02020603050405020304" pitchFamily="18" charset="0"/>
              </a:rPr>
              <a:t/>
            </a:r>
            <a:br>
              <a:rPr lang="en-US" sz="2000" i="1" dirty="0">
                <a:solidFill>
                  <a:schemeClr val="tx1"/>
                </a:solidFill>
                <a:latin typeface="Times New Roman" panose="02020603050405020304" pitchFamily="18" charset="0"/>
                <a:cs typeface="Times New Roman" panose="02020603050405020304" pitchFamily="18" charset="0"/>
              </a:rPr>
            </a:br>
            <a:r>
              <a:rPr lang="en-US" sz="2000" i="1" dirty="0">
                <a:solidFill>
                  <a:schemeClr val="tx1"/>
                </a:solidFill>
                <a:latin typeface="Times New Roman" panose="02020603050405020304" pitchFamily="18" charset="0"/>
                <a:cs typeface="Times New Roman" panose="02020603050405020304" pitchFamily="18" charset="0"/>
              </a:rPr>
              <a:t>UK private corporation limited by guarantee, Deloitte UK is a member of Deloitte Touche Tohmatsu Limited's (DTTL) global network.</a:t>
            </a:r>
            <a:br>
              <a:rPr lang="en-US" sz="2000" i="1" dirty="0">
                <a:solidFill>
                  <a:schemeClr val="tx1"/>
                </a:solidFill>
                <a:latin typeface="Times New Roman" panose="02020603050405020304" pitchFamily="18" charset="0"/>
                <a:cs typeface="Times New Roman" panose="02020603050405020304" pitchFamily="18" charset="0"/>
              </a:rPr>
            </a:br>
            <a:r>
              <a:rPr lang="en-US" sz="2000" i="1" dirty="0">
                <a:solidFill>
                  <a:schemeClr val="tx1"/>
                </a:solidFill>
                <a:latin typeface="Times New Roman" panose="02020603050405020304" pitchFamily="18" charset="0"/>
                <a:cs typeface="Times New Roman" panose="02020603050405020304" pitchFamily="18" charset="0"/>
              </a:rPr>
              <a:t>   Among the many professional services that Deloitte UK provides are audit and assurance, consulting, tax and legal, risk advisory, and financial advising.</a:t>
            </a:r>
          </a:p>
        </p:txBody>
      </p:sp>
      <p:sp>
        <p:nvSpPr>
          <p:cNvPr id="2057" name="Rectangle 2056">
            <a:extLst>
              <a:ext uri="{FF2B5EF4-FFF2-40B4-BE49-F238E27FC236}">
                <a16:creationId xmlns:a16="http://schemas.microsoft.com/office/drawing/2014/main" xmlns="" id="{433DF4D3-8A35-461A-ABE0-F56B78A1371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xmlns="" id="{D25917F9-2E49-1024-9165-8843D55F9F2F}"/>
              </a:ext>
            </a:extLst>
          </p:cNvPr>
          <p:cNvSpPr>
            <a:spLocks noGrp="1"/>
          </p:cNvSpPr>
          <p:nvPr>
            <p:ph idx="1"/>
          </p:nvPr>
        </p:nvSpPr>
        <p:spPr>
          <a:xfrm>
            <a:off x="531812" y="3720230"/>
            <a:ext cx="4625882" cy="2736936"/>
          </a:xfrm>
        </p:spPr>
        <p:txBody>
          <a:bodyPr>
            <a:normAutofit/>
          </a:bodyPr>
          <a:lstStyle/>
          <a:p>
            <a:r>
              <a:rPr lang="en-US" sz="2000" dirty="0" smtClean="0">
                <a:latin typeface="Times New Roman" panose="02020603050405020304" pitchFamily="18" charset="0"/>
                <a:cs typeface="Times New Roman" panose="02020603050405020304" pitchFamily="18" charset="0"/>
              </a:rPr>
              <a:t>Industry : Consulting/Business </a:t>
            </a:r>
            <a:r>
              <a:rPr lang="en-US" sz="2000" dirty="0">
                <a:latin typeface="Times New Roman" panose="02020603050405020304" pitchFamily="18" charset="0"/>
                <a:cs typeface="Times New Roman" panose="02020603050405020304" pitchFamily="18" charset="0"/>
              </a:rPr>
              <a:t>Transformation</a:t>
            </a:r>
          </a:p>
          <a:p>
            <a:r>
              <a:rPr lang="en-US" sz="2000" dirty="0">
                <a:latin typeface="Times New Roman" panose="02020603050405020304" pitchFamily="18" charset="0"/>
                <a:cs typeface="Times New Roman" panose="02020603050405020304" pitchFamily="18" charset="0"/>
              </a:rPr>
              <a:t>Founded:1845</a:t>
            </a:r>
          </a:p>
          <a:p>
            <a:r>
              <a:rPr lang="en-US" sz="2000" dirty="0">
                <a:latin typeface="Times New Roman" panose="02020603050405020304" pitchFamily="18" charset="0"/>
                <a:cs typeface="Times New Roman" panose="02020603050405020304" pitchFamily="18" charset="0"/>
              </a:rPr>
              <a:t>Employees:20,000+ in UK</a:t>
            </a:r>
          </a:p>
          <a:p>
            <a:r>
              <a:rPr lang="en-US" sz="2000" dirty="0" smtClean="0">
                <a:latin typeface="Times New Roman" panose="02020603050405020304" pitchFamily="18" charset="0"/>
                <a:cs typeface="Times New Roman" panose="02020603050405020304" pitchFamily="18" charset="0"/>
              </a:rPr>
              <a:t>Mission : Deliver </a:t>
            </a:r>
            <a:r>
              <a:rPr lang="en-US" sz="2000" dirty="0">
                <a:latin typeface="Times New Roman" panose="02020603050405020304" pitchFamily="18" charset="0"/>
                <a:cs typeface="Times New Roman" panose="02020603050405020304" pitchFamily="18" charset="0"/>
              </a:rPr>
              <a:t>innovative solutions for client business transformation</a:t>
            </a:r>
          </a:p>
        </p:txBody>
      </p:sp>
      <p:sp>
        <p:nvSpPr>
          <p:cNvPr id="7" name="Footer Placeholder 6">
            <a:extLst>
              <a:ext uri="{FF2B5EF4-FFF2-40B4-BE49-F238E27FC236}">
                <a16:creationId xmlns:a16="http://schemas.microsoft.com/office/drawing/2014/main" xmlns="" id="{E9F536AF-D501-C6D3-91AA-B243D2D66269}"/>
              </a:ext>
            </a:extLst>
          </p:cNvPr>
          <p:cNvSpPr>
            <a:spLocks noGrp="1"/>
          </p:cNvSpPr>
          <p:nvPr>
            <p:ph type="ftr" sz="quarter" idx="11"/>
          </p:nvPr>
        </p:nvSpPr>
        <p:spPr>
          <a:xfrm>
            <a:off x="4136624" y="6135808"/>
            <a:ext cx="348932" cy="365125"/>
          </a:xfrm>
        </p:spPr>
        <p:txBody>
          <a:bodyPr/>
          <a:lstStyle/>
          <a:p>
            <a:r>
              <a:rPr lang="en-US" sz="2000" b="1" dirty="0">
                <a:latin typeface="Times New Roman" panose="02020603050405020304" pitchFamily="18" charset="0"/>
                <a:cs typeface="Times New Roman" panose="02020603050405020304" pitchFamily="18" charset="0"/>
              </a:rPr>
              <a:t>3</a:t>
            </a:r>
          </a:p>
        </p:txBody>
      </p:sp>
    </p:spTree>
    <p:extLst>
      <p:ext uri="{BB962C8B-B14F-4D97-AF65-F5344CB8AC3E}">
        <p14:creationId xmlns:p14="http://schemas.microsoft.com/office/powerpoint/2010/main" val="1026797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089" name="Rectangle 3088">
            <a:extLst>
              <a:ext uri="{FF2B5EF4-FFF2-40B4-BE49-F238E27FC236}">
                <a16:creationId xmlns:a16="http://schemas.microsoft.com/office/drawing/2014/main" xmlns="" id="{2B258D2B-6AC3-4B3A-A87C-FD7E651782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3084" name="Picture 12" descr="Deloitte Uk Stock Photos - Free &amp; Royalty-Free Stock Photos from Dreamstime">
            <a:extLst>
              <a:ext uri="{FF2B5EF4-FFF2-40B4-BE49-F238E27FC236}">
                <a16:creationId xmlns:a16="http://schemas.microsoft.com/office/drawing/2014/main" xmlns="" id="{6ED9F19A-880D-DD5D-6521-2DA2A613C1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6165" r="2" b="9552"/>
          <a:stretch>
            <a:fillRect/>
          </a:stretch>
        </p:blipFill>
        <p:spPr bwMode="auto">
          <a:xfrm>
            <a:off x="-87331" y="78667"/>
            <a:ext cx="7069393" cy="6857990"/>
          </a:xfrm>
          <a:prstGeom prst="rect">
            <a:avLst/>
          </a:prstGeom>
          <a:noFill/>
          <a:extLst>
            <a:ext uri="{909E8E84-426E-40DD-AFC4-6F175D3DCCD1}">
              <a14:hiddenFill xmlns:a14="http://schemas.microsoft.com/office/drawing/2010/main">
                <a:solidFill>
                  <a:srgbClr val="FFFFFF"/>
                </a:solidFill>
              </a14:hiddenFill>
            </a:ext>
          </a:extLst>
        </p:spPr>
      </p:pic>
      <p:sp>
        <p:nvSpPr>
          <p:cNvPr id="3091" name="Freeform 5">
            <a:extLst>
              <a:ext uri="{FF2B5EF4-FFF2-40B4-BE49-F238E27FC236}">
                <a16:creationId xmlns:a16="http://schemas.microsoft.com/office/drawing/2014/main" xmlns="" id="{8D55DD8B-9BF9-4B91-A22D-2D3F2AEFF1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D508AABA-E918-31BE-FC6F-ABF037D624D5}"/>
              </a:ext>
            </a:extLst>
          </p:cNvPr>
          <p:cNvSpPr>
            <a:spLocks noGrp="1"/>
          </p:cNvSpPr>
          <p:nvPr>
            <p:ph type="title"/>
          </p:nvPr>
        </p:nvSpPr>
        <p:spPr>
          <a:xfrm>
            <a:off x="541867" y="787400"/>
            <a:ext cx="7145866" cy="778933"/>
          </a:xfrm>
        </p:spPr>
        <p:txBody>
          <a:bodyPr anchor="ctr">
            <a:normAutofit/>
          </a:bodyPr>
          <a:lstStyle/>
          <a:p>
            <a:r>
              <a:rPr lang="en-US" sz="4000" dirty="0">
                <a:solidFill>
                  <a:srgbClr val="FEFFFF"/>
                </a:solidFill>
                <a:latin typeface="Times New Roman" panose="02020603050405020304" pitchFamily="18" charset="0"/>
                <a:cs typeface="Times New Roman" panose="02020603050405020304" pitchFamily="18" charset="0"/>
              </a:rPr>
              <a:t>Recruitment Steps:</a:t>
            </a:r>
          </a:p>
        </p:txBody>
      </p:sp>
      <p:sp>
        <p:nvSpPr>
          <p:cNvPr id="3" name="Content Placeholder 2">
            <a:extLst>
              <a:ext uri="{FF2B5EF4-FFF2-40B4-BE49-F238E27FC236}">
                <a16:creationId xmlns:a16="http://schemas.microsoft.com/office/drawing/2014/main" xmlns="" id="{CAD03EFB-1259-C61E-7CFE-B8E4B7480004}"/>
              </a:ext>
            </a:extLst>
          </p:cNvPr>
          <p:cNvSpPr>
            <a:spLocks noGrp="1"/>
          </p:cNvSpPr>
          <p:nvPr>
            <p:ph idx="1"/>
          </p:nvPr>
        </p:nvSpPr>
        <p:spPr>
          <a:xfrm>
            <a:off x="7258524" y="1903956"/>
            <a:ext cx="4829092" cy="4647155"/>
          </a:xfrm>
        </p:spPr>
        <p:txBody>
          <a:bodyPr>
            <a:normAutofit/>
          </a:bodyPr>
          <a:lstStyle/>
          <a:p>
            <a:pPr>
              <a:buFont typeface="Wingdings" pitchFamily="2" charset="2"/>
              <a:buChar char="Ø"/>
            </a:pPr>
            <a:r>
              <a:rPr lang="en-US" sz="2800" dirty="0">
                <a:solidFill>
                  <a:schemeClr val="tx1">
                    <a:lumMod val="95000"/>
                    <a:lumOff val="5000"/>
                  </a:schemeClr>
                </a:solidFill>
              </a:rPr>
              <a:t>Workforce Planning</a:t>
            </a:r>
          </a:p>
          <a:p>
            <a:pPr>
              <a:buFont typeface="Wingdings" pitchFamily="2" charset="2"/>
              <a:buChar char="Ø"/>
            </a:pPr>
            <a:r>
              <a:rPr lang="en-US" sz="2800" dirty="0">
                <a:solidFill>
                  <a:schemeClr val="tx1">
                    <a:lumMod val="95000"/>
                    <a:lumOff val="5000"/>
                  </a:schemeClr>
                </a:solidFill>
              </a:rPr>
              <a:t>Job Analysis</a:t>
            </a:r>
          </a:p>
          <a:p>
            <a:pPr>
              <a:buFont typeface="Wingdings" pitchFamily="2" charset="2"/>
              <a:buChar char="Ø"/>
            </a:pPr>
            <a:r>
              <a:rPr lang="en-US" sz="2800" dirty="0">
                <a:solidFill>
                  <a:schemeClr val="tx1">
                    <a:lumMod val="95000"/>
                    <a:lumOff val="5000"/>
                  </a:schemeClr>
                </a:solidFill>
              </a:rPr>
              <a:t>Job </a:t>
            </a:r>
            <a:r>
              <a:rPr lang="en-US" sz="2800" dirty="0" smtClean="0">
                <a:solidFill>
                  <a:schemeClr val="tx1">
                    <a:lumMod val="95000"/>
                    <a:lumOff val="5000"/>
                  </a:schemeClr>
                </a:solidFill>
              </a:rPr>
              <a:t>description &amp; Person </a:t>
            </a:r>
            <a:r>
              <a:rPr lang="en-US" sz="2800" dirty="0">
                <a:solidFill>
                  <a:schemeClr val="tx1">
                    <a:lumMod val="95000"/>
                    <a:lumOff val="5000"/>
                  </a:schemeClr>
                </a:solidFill>
              </a:rPr>
              <a:t>Specification</a:t>
            </a:r>
          </a:p>
          <a:p>
            <a:pPr>
              <a:buFont typeface="Wingdings" pitchFamily="2" charset="2"/>
              <a:buChar char="Ø"/>
            </a:pPr>
            <a:r>
              <a:rPr lang="en-US" sz="2800" dirty="0">
                <a:solidFill>
                  <a:schemeClr val="tx1">
                    <a:lumMod val="95000"/>
                    <a:lumOff val="5000"/>
                  </a:schemeClr>
                </a:solidFill>
              </a:rPr>
              <a:t>Candidate Sourcing</a:t>
            </a:r>
          </a:p>
          <a:p>
            <a:pPr>
              <a:buFont typeface="Wingdings" pitchFamily="2" charset="2"/>
              <a:buChar char="Ø"/>
            </a:pPr>
            <a:r>
              <a:rPr lang="en-US" sz="2800" dirty="0" smtClean="0">
                <a:solidFill>
                  <a:schemeClr val="tx1">
                    <a:lumMod val="95000"/>
                    <a:lumOff val="5000"/>
                  </a:schemeClr>
                </a:solidFill>
              </a:rPr>
              <a:t>Screening &amp; Shortlisting</a:t>
            </a:r>
            <a:endParaRPr lang="en-US" sz="2800" dirty="0">
              <a:solidFill>
                <a:schemeClr val="tx1">
                  <a:lumMod val="95000"/>
                  <a:lumOff val="5000"/>
                </a:schemeClr>
              </a:solidFill>
            </a:endParaRPr>
          </a:p>
          <a:p>
            <a:pPr>
              <a:buFont typeface="Wingdings" pitchFamily="2" charset="2"/>
              <a:buChar char="Ø"/>
            </a:pPr>
            <a:r>
              <a:rPr lang="en-US" sz="2800" dirty="0" smtClean="0">
                <a:solidFill>
                  <a:schemeClr val="tx1">
                    <a:lumMod val="95000"/>
                    <a:lumOff val="5000"/>
                  </a:schemeClr>
                </a:solidFill>
              </a:rPr>
              <a:t>Interview &amp; Selection</a:t>
            </a:r>
            <a:endParaRPr lang="en-US" sz="2800" dirty="0">
              <a:solidFill>
                <a:schemeClr val="tx1">
                  <a:lumMod val="95000"/>
                  <a:lumOff val="5000"/>
                </a:schemeClr>
              </a:solidFill>
            </a:endParaRPr>
          </a:p>
          <a:p>
            <a:pPr>
              <a:buFont typeface="Wingdings" pitchFamily="2" charset="2"/>
              <a:buChar char="Ø"/>
            </a:pPr>
            <a:r>
              <a:rPr lang="en-US" sz="2800" dirty="0">
                <a:solidFill>
                  <a:schemeClr val="tx1">
                    <a:lumMod val="95000"/>
                    <a:lumOff val="5000"/>
                  </a:schemeClr>
                </a:solidFill>
              </a:rPr>
              <a:t>Jon </a:t>
            </a:r>
            <a:r>
              <a:rPr lang="en-US" sz="2800" dirty="0" smtClean="0">
                <a:solidFill>
                  <a:schemeClr val="tx1">
                    <a:lumMod val="95000"/>
                    <a:lumOff val="5000"/>
                  </a:schemeClr>
                </a:solidFill>
              </a:rPr>
              <a:t>Offer &amp; Onboarding</a:t>
            </a:r>
            <a:endParaRPr lang="en-US" sz="2800" dirty="0">
              <a:solidFill>
                <a:schemeClr val="tx1">
                  <a:lumMod val="95000"/>
                  <a:lumOff val="5000"/>
                </a:schemeClr>
              </a:solidFill>
            </a:endParaRPr>
          </a:p>
        </p:txBody>
      </p:sp>
      <p:sp>
        <p:nvSpPr>
          <p:cNvPr id="4" name="AutoShape 2" descr="Deloitte scales back London office space in stark shift to remote working">
            <a:extLst>
              <a:ext uri="{FF2B5EF4-FFF2-40B4-BE49-F238E27FC236}">
                <a16:creationId xmlns:a16="http://schemas.microsoft.com/office/drawing/2014/main" xmlns="" id="{0713CCBF-28BF-D601-7832-85F830E6758E}"/>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Deloitte scales back London office space in stark shift to remote working">
            <a:extLst>
              <a:ext uri="{FF2B5EF4-FFF2-40B4-BE49-F238E27FC236}">
                <a16:creationId xmlns:a16="http://schemas.microsoft.com/office/drawing/2014/main" xmlns="" id="{FAB2C233-4FB6-17D8-CA51-45242A1A29D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 name="AutoShape 6" descr="Deloitte scales back London office space in stark shift to remote working">
            <a:extLst>
              <a:ext uri="{FF2B5EF4-FFF2-40B4-BE49-F238E27FC236}">
                <a16:creationId xmlns:a16="http://schemas.microsoft.com/office/drawing/2014/main" xmlns="" id="{A099C1F7-6ECD-3873-8315-02C59C4842DB}"/>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 name="AutoShape 8" descr="Deloitte scales back London office space in stark shift to remote working">
            <a:extLst>
              <a:ext uri="{FF2B5EF4-FFF2-40B4-BE49-F238E27FC236}">
                <a16:creationId xmlns:a16="http://schemas.microsoft.com/office/drawing/2014/main" xmlns="" id="{061932D6-034C-DA21-DA23-9D8E649C22EF}"/>
              </a:ext>
            </a:extLst>
          </p:cNvPr>
          <p:cNvSpPr>
            <a:spLocks noChangeAspect="1" noChangeArrowheads="1"/>
          </p:cNvSpPr>
          <p:nvPr/>
        </p:nvSpPr>
        <p:spPr bwMode="auto">
          <a:xfrm>
            <a:off x="64008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 name="AutoShape 10" descr="Deloitte scales back London office space in stark shift to remote working">
            <a:extLst>
              <a:ext uri="{FF2B5EF4-FFF2-40B4-BE49-F238E27FC236}">
                <a16:creationId xmlns:a16="http://schemas.microsoft.com/office/drawing/2014/main" xmlns="" id="{EC8E6517-CD57-C2AF-64B8-B3E86687668C}"/>
              </a:ext>
            </a:extLst>
          </p:cNvPr>
          <p:cNvSpPr>
            <a:spLocks noChangeAspect="1" noChangeArrowheads="1"/>
          </p:cNvSpPr>
          <p:nvPr/>
        </p:nvSpPr>
        <p:spPr bwMode="auto">
          <a:xfrm>
            <a:off x="6553200" y="3886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Footer Placeholder 11">
            <a:extLst>
              <a:ext uri="{FF2B5EF4-FFF2-40B4-BE49-F238E27FC236}">
                <a16:creationId xmlns:a16="http://schemas.microsoft.com/office/drawing/2014/main" xmlns="" id="{8B58B69E-F1AD-DECA-8DAF-04D7CB3C9F42}"/>
              </a:ext>
            </a:extLst>
          </p:cNvPr>
          <p:cNvSpPr>
            <a:spLocks noGrp="1"/>
          </p:cNvSpPr>
          <p:nvPr>
            <p:ph type="ftr" sz="quarter" idx="11"/>
          </p:nvPr>
        </p:nvSpPr>
        <p:spPr>
          <a:xfrm>
            <a:off x="11574049" y="6313118"/>
            <a:ext cx="513566" cy="447770"/>
          </a:xfrm>
        </p:spPr>
        <p:txBody>
          <a:bodyPr/>
          <a:lstStyle/>
          <a:p>
            <a:r>
              <a:rPr lang="en-US" sz="2000" b="1" dirty="0">
                <a:latin typeface="Times New Roman" panose="02020603050405020304" pitchFamily="18" charset="0"/>
                <a:cs typeface="Times New Roman" panose="02020603050405020304" pitchFamily="18" charset="0"/>
              </a:rPr>
              <a:t>4</a:t>
            </a:r>
          </a:p>
        </p:txBody>
      </p:sp>
    </p:spTree>
    <p:extLst>
      <p:ext uri="{BB962C8B-B14F-4D97-AF65-F5344CB8AC3E}">
        <p14:creationId xmlns:p14="http://schemas.microsoft.com/office/powerpoint/2010/main" val="312112729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xmlns="" id="{1A44C337-3893-4B29-A265-B1329150B6A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5129" name="Group 5128">
            <a:extLst>
              <a:ext uri="{FF2B5EF4-FFF2-40B4-BE49-F238E27FC236}">
                <a16:creationId xmlns:a16="http://schemas.microsoft.com/office/drawing/2014/main" xmlns="" id="{81E0B358-1267-4844-8B3D-B7A279B4175A}"/>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836169" y="228600"/>
            <a:ext cx="2851523" cy="6638625"/>
            <a:chOff x="2487613" y="285750"/>
            <a:chExt cx="2428875" cy="5654676"/>
          </a:xfrm>
        </p:grpSpPr>
        <p:sp>
          <p:nvSpPr>
            <p:cNvPr id="5130" name="Freeform 11">
              <a:extLst>
                <a:ext uri="{FF2B5EF4-FFF2-40B4-BE49-F238E27FC236}">
                  <a16:creationId xmlns:a16="http://schemas.microsoft.com/office/drawing/2014/main" xmlns="" id="{B24AA06A-F1A5-4BB3-9486-9AE7A53B3F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US"/>
            </a:p>
          </p:txBody>
        </p:sp>
        <p:sp>
          <p:nvSpPr>
            <p:cNvPr id="5131" name="Freeform 12">
              <a:extLst>
                <a:ext uri="{FF2B5EF4-FFF2-40B4-BE49-F238E27FC236}">
                  <a16:creationId xmlns:a16="http://schemas.microsoft.com/office/drawing/2014/main" xmlns="" id="{BDF97590-C600-44CB-9303-4A3679F5169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US"/>
            </a:p>
          </p:txBody>
        </p:sp>
        <p:sp>
          <p:nvSpPr>
            <p:cNvPr id="5132" name="Freeform 13">
              <a:extLst>
                <a:ext uri="{FF2B5EF4-FFF2-40B4-BE49-F238E27FC236}">
                  <a16:creationId xmlns:a16="http://schemas.microsoft.com/office/drawing/2014/main" xmlns="" id="{A9BBE156-3FFA-4DC4-8468-35BD28DDC60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US"/>
            </a:p>
          </p:txBody>
        </p:sp>
        <p:sp>
          <p:nvSpPr>
            <p:cNvPr id="5133" name="Freeform 14">
              <a:extLst>
                <a:ext uri="{FF2B5EF4-FFF2-40B4-BE49-F238E27FC236}">
                  <a16:creationId xmlns:a16="http://schemas.microsoft.com/office/drawing/2014/main" xmlns="" id="{F7960DE5-3810-4B1E-B1E2-3BAFEA91EDD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US"/>
            </a:p>
          </p:txBody>
        </p:sp>
        <p:sp>
          <p:nvSpPr>
            <p:cNvPr id="5134" name="Freeform 15">
              <a:extLst>
                <a:ext uri="{FF2B5EF4-FFF2-40B4-BE49-F238E27FC236}">
                  <a16:creationId xmlns:a16="http://schemas.microsoft.com/office/drawing/2014/main" xmlns="" id="{359E957C-CE11-446F-8AA7-B3E98390B89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US"/>
            </a:p>
          </p:txBody>
        </p:sp>
        <p:sp>
          <p:nvSpPr>
            <p:cNvPr id="5135" name="Freeform 16">
              <a:extLst>
                <a:ext uri="{FF2B5EF4-FFF2-40B4-BE49-F238E27FC236}">
                  <a16:creationId xmlns:a16="http://schemas.microsoft.com/office/drawing/2014/main" xmlns="" id="{A3E9FE34-CA9E-4443-BEBF-D1B9A1C6C24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US"/>
            </a:p>
          </p:txBody>
        </p:sp>
        <p:sp>
          <p:nvSpPr>
            <p:cNvPr id="5136" name="Freeform 17">
              <a:extLst>
                <a:ext uri="{FF2B5EF4-FFF2-40B4-BE49-F238E27FC236}">
                  <a16:creationId xmlns:a16="http://schemas.microsoft.com/office/drawing/2014/main" xmlns="" id="{4F39D814-8A48-4509-BDEB-826F1065915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US"/>
            </a:p>
          </p:txBody>
        </p:sp>
        <p:sp>
          <p:nvSpPr>
            <p:cNvPr id="5137" name="Freeform 18">
              <a:extLst>
                <a:ext uri="{FF2B5EF4-FFF2-40B4-BE49-F238E27FC236}">
                  <a16:creationId xmlns:a16="http://schemas.microsoft.com/office/drawing/2014/main" xmlns="" id="{8C6D08C0-8C49-4B87-9CF4-A1F08714FAC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US"/>
            </a:p>
          </p:txBody>
        </p:sp>
        <p:sp>
          <p:nvSpPr>
            <p:cNvPr id="5138" name="Freeform 19">
              <a:extLst>
                <a:ext uri="{FF2B5EF4-FFF2-40B4-BE49-F238E27FC236}">
                  <a16:creationId xmlns:a16="http://schemas.microsoft.com/office/drawing/2014/main" xmlns="" id="{308C612B-4C0D-4863-B9CD-F86ABAA1B2B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US"/>
            </a:p>
          </p:txBody>
        </p:sp>
        <p:sp>
          <p:nvSpPr>
            <p:cNvPr id="5139" name="Freeform 20">
              <a:extLst>
                <a:ext uri="{FF2B5EF4-FFF2-40B4-BE49-F238E27FC236}">
                  <a16:creationId xmlns:a16="http://schemas.microsoft.com/office/drawing/2014/main" xmlns="" id="{600B1EC8-1B55-4390-A183-C33B5E2273B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US"/>
            </a:p>
          </p:txBody>
        </p:sp>
        <p:sp>
          <p:nvSpPr>
            <p:cNvPr id="5140" name="Freeform 21">
              <a:extLst>
                <a:ext uri="{FF2B5EF4-FFF2-40B4-BE49-F238E27FC236}">
                  <a16:creationId xmlns:a16="http://schemas.microsoft.com/office/drawing/2014/main" xmlns="" id="{1790A225-91E1-4BE5-A801-5F1E32721C5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US"/>
            </a:p>
          </p:txBody>
        </p:sp>
        <p:sp>
          <p:nvSpPr>
            <p:cNvPr id="5141" name="Freeform 22">
              <a:extLst>
                <a:ext uri="{FF2B5EF4-FFF2-40B4-BE49-F238E27FC236}">
                  <a16:creationId xmlns:a16="http://schemas.microsoft.com/office/drawing/2014/main" xmlns="" id="{DFFC46A2-6BBF-47FD-BC17-5EE1DF7CB90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US"/>
            </a:p>
          </p:txBody>
        </p:sp>
      </p:grpSp>
      <p:grpSp>
        <p:nvGrpSpPr>
          <p:cNvPr id="5143" name="Group 5142">
            <a:extLst>
              <a:ext uri="{FF2B5EF4-FFF2-40B4-BE49-F238E27FC236}">
                <a16:creationId xmlns:a16="http://schemas.microsoft.com/office/drawing/2014/main" xmlns="" id="{AF44CA9C-80E8-44E1-A79C-D6EBFC73BCA0}"/>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677117" y="-786"/>
            <a:ext cx="2356675" cy="6854040"/>
            <a:chOff x="6627813" y="194833"/>
            <a:chExt cx="1952625" cy="5678918"/>
          </a:xfrm>
        </p:grpSpPr>
        <p:sp>
          <p:nvSpPr>
            <p:cNvPr id="5144" name="Freeform 27">
              <a:extLst>
                <a:ext uri="{FF2B5EF4-FFF2-40B4-BE49-F238E27FC236}">
                  <a16:creationId xmlns:a16="http://schemas.microsoft.com/office/drawing/2014/main" xmlns="" id="{8CB9417F-98D9-4998-B00B-A5932E4C7D7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US"/>
            </a:p>
          </p:txBody>
        </p:sp>
        <p:sp>
          <p:nvSpPr>
            <p:cNvPr id="5145" name="Freeform 28">
              <a:extLst>
                <a:ext uri="{FF2B5EF4-FFF2-40B4-BE49-F238E27FC236}">
                  <a16:creationId xmlns:a16="http://schemas.microsoft.com/office/drawing/2014/main" xmlns="" id="{FA79AA3D-583E-4A1E-AF7E-CBD980F5963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US"/>
            </a:p>
          </p:txBody>
        </p:sp>
        <p:sp>
          <p:nvSpPr>
            <p:cNvPr id="5146" name="Freeform 29">
              <a:extLst>
                <a:ext uri="{FF2B5EF4-FFF2-40B4-BE49-F238E27FC236}">
                  <a16:creationId xmlns:a16="http://schemas.microsoft.com/office/drawing/2014/main" xmlns="" id="{D80C9F17-A6B2-4A12-BC77-F84264A669F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US"/>
            </a:p>
          </p:txBody>
        </p:sp>
        <p:sp>
          <p:nvSpPr>
            <p:cNvPr id="5147" name="Freeform 30">
              <a:extLst>
                <a:ext uri="{FF2B5EF4-FFF2-40B4-BE49-F238E27FC236}">
                  <a16:creationId xmlns:a16="http://schemas.microsoft.com/office/drawing/2014/main" xmlns="" id="{949C9A53-ED97-44CE-BDD5-ED248921160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US"/>
            </a:p>
          </p:txBody>
        </p:sp>
        <p:sp>
          <p:nvSpPr>
            <p:cNvPr id="5148" name="Freeform 31">
              <a:extLst>
                <a:ext uri="{FF2B5EF4-FFF2-40B4-BE49-F238E27FC236}">
                  <a16:creationId xmlns:a16="http://schemas.microsoft.com/office/drawing/2014/main" xmlns="" id="{0F9FDAE7-225B-4072-8907-6EAA0617445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US"/>
            </a:p>
          </p:txBody>
        </p:sp>
        <p:sp>
          <p:nvSpPr>
            <p:cNvPr id="5149" name="Freeform 32">
              <a:extLst>
                <a:ext uri="{FF2B5EF4-FFF2-40B4-BE49-F238E27FC236}">
                  <a16:creationId xmlns:a16="http://schemas.microsoft.com/office/drawing/2014/main" xmlns="" id="{9D49818B-8EA3-4B41-9783-EFE0C618C36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US"/>
            </a:p>
          </p:txBody>
        </p:sp>
        <p:sp>
          <p:nvSpPr>
            <p:cNvPr id="5150" name="Freeform 33">
              <a:extLst>
                <a:ext uri="{FF2B5EF4-FFF2-40B4-BE49-F238E27FC236}">
                  <a16:creationId xmlns:a16="http://schemas.microsoft.com/office/drawing/2014/main" xmlns="" id="{01903E65-D822-4457-B0A5-2F416822416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US"/>
            </a:p>
          </p:txBody>
        </p:sp>
        <p:sp>
          <p:nvSpPr>
            <p:cNvPr id="5151" name="Freeform 34">
              <a:extLst>
                <a:ext uri="{FF2B5EF4-FFF2-40B4-BE49-F238E27FC236}">
                  <a16:creationId xmlns:a16="http://schemas.microsoft.com/office/drawing/2014/main" xmlns="" id="{A5CF9DAB-75BF-43D9-B1E7-817D1FAA000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US"/>
            </a:p>
          </p:txBody>
        </p:sp>
        <p:sp>
          <p:nvSpPr>
            <p:cNvPr id="5152" name="Freeform 35">
              <a:extLst>
                <a:ext uri="{FF2B5EF4-FFF2-40B4-BE49-F238E27FC236}">
                  <a16:creationId xmlns:a16="http://schemas.microsoft.com/office/drawing/2014/main" xmlns="" id="{BB22916D-4BCF-4A4C-8714-A2564D34C36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US"/>
            </a:p>
          </p:txBody>
        </p:sp>
        <p:sp>
          <p:nvSpPr>
            <p:cNvPr id="5153" name="Freeform 36">
              <a:extLst>
                <a:ext uri="{FF2B5EF4-FFF2-40B4-BE49-F238E27FC236}">
                  <a16:creationId xmlns:a16="http://schemas.microsoft.com/office/drawing/2014/main" xmlns="" id="{4CD9F734-569E-44E7-BD53-6214E0F18C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US"/>
            </a:p>
          </p:txBody>
        </p:sp>
        <p:sp>
          <p:nvSpPr>
            <p:cNvPr id="5154" name="Freeform 37">
              <a:extLst>
                <a:ext uri="{FF2B5EF4-FFF2-40B4-BE49-F238E27FC236}">
                  <a16:creationId xmlns:a16="http://schemas.microsoft.com/office/drawing/2014/main" xmlns="" id="{7A5DAACB-2F42-40C8-BF6A-75B79299F9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US"/>
            </a:p>
          </p:txBody>
        </p:sp>
        <p:sp>
          <p:nvSpPr>
            <p:cNvPr id="5155" name="Freeform 38">
              <a:extLst>
                <a:ext uri="{FF2B5EF4-FFF2-40B4-BE49-F238E27FC236}">
                  <a16:creationId xmlns:a16="http://schemas.microsoft.com/office/drawing/2014/main" xmlns="" id="{AD78E0F9-8568-4672-A22F-4ED5B1A96F5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US"/>
            </a:p>
          </p:txBody>
        </p:sp>
      </p:grpSp>
      <p:sp>
        <p:nvSpPr>
          <p:cNvPr id="2" name="Title 1">
            <a:extLst>
              <a:ext uri="{FF2B5EF4-FFF2-40B4-BE49-F238E27FC236}">
                <a16:creationId xmlns:a16="http://schemas.microsoft.com/office/drawing/2014/main" xmlns="" id="{1C428E60-30FF-ABE4-905A-4B9B3576493C}"/>
              </a:ext>
            </a:extLst>
          </p:cNvPr>
          <p:cNvSpPr>
            <a:spLocks noGrp="1"/>
          </p:cNvSpPr>
          <p:nvPr>
            <p:ph type="title"/>
          </p:nvPr>
        </p:nvSpPr>
        <p:spPr>
          <a:xfrm>
            <a:off x="6359304" y="412955"/>
            <a:ext cx="5087480" cy="1387787"/>
          </a:xfrm>
        </p:spPr>
        <p:txBody>
          <a:bodyPr>
            <a:normAutofit/>
          </a:bodyPr>
          <a:lstStyle/>
          <a:p>
            <a:pPr>
              <a:lnSpc>
                <a:spcPct val="90000"/>
              </a:lnSpc>
            </a:pPr>
            <a:r>
              <a:rPr lang="en-US" sz="2800" b="1" i="1" dirty="0">
                <a:latin typeface="Times New Roman" panose="02020603050405020304" pitchFamily="18" charset="0"/>
                <a:cs typeface="Times New Roman" panose="02020603050405020304" pitchFamily="18" charset="0"/>
              </a:rPr>
              <a:t>Job Analysis,</a:t>
            </a:r>
            <a:br>
              <a:rPr lang="en-US" sz="2800" b="1" i="1" dirty="0">
                <a:latin typeface="Times New Roman" panose="02020603050405020304" pitchFamily="18" charset="0"/>
                <a:cs typeface="Times New Roman" panose="02020603050405020304" pitchFamily="18" charset="0"/>
              </a:rPr>
            </a:br>
            <a:r>
              <a:rPr lang="en-US" sz="2800" b="1" i="1" dirty="0">
                <a:latin typeface="Times New Roman" panose="02020603050405020304" pitchFamily="18" charset="0"/>
                <a:cs typeface="Times New Roman" panose="02020603050405020304" pitchFamily="18" charset="0"/>
              </a:rPr>
              <a:t>Description &amp;Person Specification</a:t>
            </a:r>
          </a:p>
        </p:txBody>
      </p:sp>
      <p:sp>
        <p:nvSpPr>
          <p:cNvPr id="5157" name="Rectangle 5156">
            <a:extLst>
              <a:ext uri="{FF2B5EF4-FFF2-40B4-BE49-F238E27FC236}">
                <a16:creationId xmlns:a16="http://schemas.microsoft.com/office/drawing/2014/main" xmlns="" id="{AA5CD610-ED7C-4CED-A9A1-174432C88A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59" name="Freeform 11">
            <a:extLst>
              <a:ext uri="{FF2B5EF4-FFF2-40B4-BE49-F238E27FC236}">
                <a16:creationId xmlns:a16="http://schemas.microsoft.com/office/drawing/2014/main" xmlns="" id="{0C4379BF-8C7A-480A-BC36-DA55D92A935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pic>
        <p:nvPicPr>
          <p:cNvPr id="5122" name="Picture 2" descr="How to Write a Job Description | Joblist">
            <a:extLst>
              <a:ext uri="{FF2B5EF4-FFF2-40B4-BE49-F238E27FC236}">
                <a16:creationId xmlns:a16="http://schemas.microsoft.com/office/drawing/2014/main" xmlns="" id="{459D1322-24D7-D78E-2A45-D2B0E7580E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8474" r="25892" b="2"/>
          <a:stretch>
            <a:fillRect/>
          </a:stretch>
        </p:blipFill>
        <p:spPr bwMode="auto">
          <a:xfrm>
            <a:off x="-80233" y="119718"/>
            <a:ext cx="4671091" cy="68580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xmlns="" id="{12F307BE-CB76-E9AE-92C9-41417EB467D3}"/>
              </a:ext>
            </a:extLst>
          </p:cNvPr>
          <p:cNvSpPr>
            <a:spLocks noGrp="1"/>
          </p:cNvSpPr>
          <p:nvPr>
            <p:ph idx="1"/>
            <p:extLst>
              <p:ext uri="{E7BDC344-281C-4309-B0C6-D0EE65EED2A8}">
                <p202:designPr xmlns:p202="http://schemas.microsoft.com/office/powerpoint/2020/02/main" xmlns="">
                  <p202:designTagLst>
                    <p202:designTag name="ARCH:1:VSVAR" val="TitledTextBox"/>
                    <p202:designTag name="ARCH:1:CLS" val="InformationBlock"/>
                  </p202:designTagLst>
                </p202:designPr>
              </p:ext>
            </p:extLst>
          </p:nvPr>
        </p:nvSpPr>
        <p:spPr>
          <a:xfrm>
            <a:off x="6201706" y="1800741"/>
            <a:ext cx="5449519" cy="4329857"/>
          </a:xfrm>
        </p:spPr>
        <p:txBody>
          <a:bodyPr>
            <a:normAutofit fontScale="77500" lnSpcReduction="20000"/>
          </a:bodyPr>
          <a:lstStyle/>
          <a:p>
            <a:pPr marL="0" indent="0">
              <a:spcBef>
                <a:spcPts val="2500"/>
              </a:spcBef>
              <a:buNone/>
            </a:pPr>
            <a:r>
              <a:rPr lang="en-GB" sz="2300" b="1" dirty="0"/>
              <a:t>As a Project Manager at Deloitte UK, I am responsible for leading the successful delivery of complex business and technology projects across multiple sectors. I manage all phases of the project lifecycle — from planning and initiation through to execution, governance, and benefits realisation — ensuring delivery on time, within scope and budget.</a:t>
            </a:r>
          </a:p>
          <a:p>
            <a:pPr marL="0" indent="0">
              <a:spcBef>
                <a:spcPts val="2500"/>
              </a:spcBef>
              <a:buNone/>
            </a:pPr>
            <a:r>
              <a:rPr lang="en-GB" sz="2300" b="1" dirty="0"/>
              <a:t>In this role, I collaborate with cross-functional teams, senior stakeholders, and external partners to translate strategic objectives into actionable plans. I apply both Agile and traditional methodologies to manage risk, monitor progress, and drive accountability. My work focuses on achieving measurable outcomes, optimising performance, and creating long-term value for clients.</a:t>
            </a:r>
          </a:p>
          <a:p>
            <a:pPr marL="0" indent="0">
              <a:spcBef>
                <a:spcPts val="2500"/>
              </a:spcBef>
              <a:buFont typeface="Arial" panose="020B0604020202020204" pitchFamily="34" charset="0"/>
              <a:buNone/>
            </a:pPr>
            <a:endParaRPr lang="en-US" sz="1400" b="1"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xmlns="" id="{FA24AF78-CBD7-9155-76E3-BC97E9C4277D}"/>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
        <p:nvSpPr>
          <p:cNvPr id="7" name="Footer Placeholder 6">
            <a:extLst>
              <a:ext uri="{FF2B5EF4-FFF2-40B4-BE49-F238E27FC236}">
                <a16:creationId xmlns:a16="http://schemas.microsoft.com/office/drawing/2014/main" xmlns="" id="{974951D7-84D9-A894-951F-87CB7967AE1A}"/>
              </a:ext>
            </a:extLst>
          </p:cNvPr>
          <p:cNvSpPr>
            <a:spLocks noGrp="1"/>
          </p:cNvSpPr>
          <p:nvPr>
            <p:ph type="ftr" sz="quarter" idx="11"/>
          </p:nvPr>
        </p:nvSpPr>
        <p:spPr>
          <a:xfrm flipH="1">
            <a:off x="11446784" y="6139822"/>
            <a:ext cx="327681" cy="385320"/>
          </a:xfrm>
        </p:spPr>
        <p:txBody>
          <a:bodyPr/>
          <a:lstStyle/>
          <a:p>
            <a:r>
              <a:rPr lang="en-US" sz="2000" b="1" dirty="0">
                <a:latin typeface="Times New Roman" panose="02020603050405020304" pitchFamily="18" charset="0"/>
                <a:cs typeface="Times New Roman" panose="02020603050405020304" pitchFamily="18" charset="0"/>
              </a:rPr>
              <a:t>5</a:t>
            </a:r>
          </a:p>
        </p:txBody>
      </p:sp>
    </p:spTree>
    <p:extLst>
      <p:ext uri="{BB962C8B-B14F-4D97-AF65-F5344CB8AC3E}">
        <p14:creationId xmlns:p14="http://schemas.microsoft.com/office/powerpoint/2010/main" val="97562011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173" name="Rectangle 6172">
            <a:extLst>
              <a:ext uri="{FF2B5EF4-FFF2-40B4-BE49-F238E27FC236}">
                <a16:creationId xmlns:a16="http://schemas.microsoft.com/office/drawing/2014/main" xmlns="" id="{E491B121-12B5-4977-A064-636AB0B9B0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D1082A4-555A-3A20-E35F-C85C5DBC1BC0}"/>
              </a:ext>
            </a:extLst>
          </p:cNvPr>
          <p:cNvSpPr>
            <a:spLocks noGrp="1"/>
          </p:cNvSpPr>
          <p:nvPr>
            <p:ph type="title"/>
          </p:nvPr>
        </p:nvSpPr>
        <p:spPr>
          <a:xfrm>
            <a:off x="649224" y="645106"/>
            <a:ext cx="5100223" cy="657601"/>
          </a:xfrm>
        </p:spPr>
        <p:txBody>
          <a:bodyPr>
            <a:normAutofit/>
          </a:bodyPr>
          <a:lstStyle/>
          <a:p>
            <a:pPr algn="ctr"/>
            <a:r>
              <a:rPr lang="en-GB" sz="3200" b="1" dirty="0">
                <a:latin typeface="Times New Roman" panose="02020603050405020304" pitchFamily="18" charset="0"/>
                <a:cs typeface="Times New Roman" panose="02020603050405020304" pitchFamily="18" charset="0"/>
              </a:rPr>
              <a:t>Key Responsibilities:</a:t>
            </a:r>
            <a:endParaRPr lang="en-US" sz="3200" b="1" dirty="0">
              <a:latin typeface="Times New Roman" panose="02020603050405020304" pitchFamily="18" charset="0"/>
              <a:cs typeface="Times New Roman" panose="02020603050405020304" pitchFamily="18" charset="0"/>
            </a:endParaRPr>
          </a:p>
        </p:txBody>
      </p:sp>
      <p:sp>
        <p:nvSpPr>
          <p:cNvPr id="6175" name="Rectangle 6174">
            <a:extLst>
              <a:ext uri="{FF2B5EF4-FFF2-40B4-BE49-F238E27FC236}">
                <a16:creationId xmlns:a16="http://schemas.microsoft.com/office/drawing/2014/main" xmlns="" id="{2ED05F70-AB3E-4472-B26B-EFE6A5A59B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xmlns="" id="{48F25459-08E9-6B18-9669-469271F2DF6A}"/>
              </a:ext>
            </a:extLst>
          </p:cNvPr>
          <p:cNvSpPr>
            <a:spLocks noGrp="1"/>
          </p:cNvSpPr>
          <p:nvPr>
            <p:ph idx="1"/>
          </p:nvPr>
        </p:nvSpPr>
        <p:spPr>
          <a:xfrm>
            <a:off x="649224" y="1640540"/>
            <a:ext cx="6574535" cy="4415935"/>
          </a:xfrm>
        </p:spPr>
        <p:txBody>
          <a:bodyPr>
            <a:normAutofit/>
          </a:bodyPr>
          <a:lstStyle/>
          <a:p>
            <a:r>
              <a:rPr lang="en-GB" dirty="0">
                <a:latin typeface="Times New Roman" panose="02020603050405020304" pitchFamily="18" charset="0"/>
                <a:cs typeface="Times New Roman" panose="02020603050405020304" pitchFamily="18" charset="0"/>
              </a:rPr>
              <a:t>Technology project implementation experience in other areas of Financial Services, such as Credit Cards, Insurance and Real Estate</a:t>
            </a:r>
          </a:p>
          <a:p>
            <a:r>
              <a:rPr lang="en-GB" dirty="0">
                <a:latin typeface="Times New Roman" panose="02020603050405020304" pitchFamily="18" charset="0"/>
                <a:cs typeface="Times New Roman" panose="02020603050405020304" pitchFamily="18" charset="0"/>
              </a:rPr>
              <a:t>Develop strong long-term client relationships and become recognised as a trusted business advisor</a:t>
            </a:r>
          </a:p>
          <a:p>
            <a:r>
              <a:rPr lang="en-GB" dirty="0">
                <a:latin typeface="Times New Roman" panose="02020603050405020304" pitchFamily="18" charset="0"/>
                <a:cs typeface="Times New Roman" panose="02020603050405020304" pitchFamily="18" charset="0"/>
              </a:rPr>
              <a:t>Lead on specific programme or project management disciplines scoping and planning, business case development, benefit and milestone tracking, issue/risk management</a:t>
            </a:r>
          </a:p>
          <a:p>
            <a:r>
              <a:rPr lang="en-GB" dirty="0">
                <a:latin typeface="Times New Roman" panose="02020603050405020304" pitchFamily="18" charset="0"/>
                <a:cs typeface="Times New Roman" panose="02020603050405020304" pitchFamily="18" charset="0"/>
              </a:rPr>
              <a:t>Assessing and developing current and target operating models either for particular functions or the business as a whole</a:t>
            </a:r>
          </a:p>
          <a:p>
            <a:r>
              <a:rPr lang="en-GB" dirty="0">
                <a:latin typeface="Times New Roman" panose="02020603050405020304" pitchFamily="18" charset="0"/>
                <a:cs typeface="Times New Roman" panose="02020603050405020304" pitchFamily="18" charset="0"/>
              </a:rPr>
              <a:t>Support engagement management, including developing fee estimates, managing budgets and billing clients</a:t>
            </a:r>
          </a:p>
          <a:p>
            <a:endParaRPr lang="en-GB" dirty="0"/>
          </a:p>
        </p:txBody>
      </p:sp>
      <p:pic>
        <p:nvPicPr>
          <p:cNvPr id="6146" name="Picture 2" descr="Key Responsibilities PowerPoint and Google Slides Template">
            <a:extLst>
              <a:ext uri="{FF2B5EF4-FFF2-40B4-BE49-F238E27FC236}">
                <a16:creationId xmlns:a16="http://schemas.microsoft.com/office/drawing/2014/main" xmlns="" id="{AE924812-B049-018C-0526-1451ADA7B0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712" b="-4"/>
          <a:stretch>
            <a:fillRect/>
          </a:stretch>
        </p:blipFill>
        <p:spPr bwMode="auto">
          <a:xfrm>
            <a:off x="7562088" y="1765167"/>
            <a:ext cx="3981455" cy="3007624"/>
          </a:xfrm>
          <a:prstGeom prst="rect">
            <a:avLst/>
          </a:prstGeom>
          <a:noFill/>
          <a:extLst>
            <a:ext uri="{909E8E84-426E-40DD-AFC4-6F175D3DCCD1}">
              <a14:hiddenFill xmlns:a14="http://schemas.microsoft.com/office/drawing/2010/main">
                <a:solidFill>
                  <a:srgbClr val="FFFFFF"/>
                </a:solidFill>
              </a14:hiddenFill>
            </a:ext>
          </a:extLst>
        </p:spPr>
      </p:pic>
      <p:sp>
        <p:nvSpPr>
          <p:cNvPr id="6177" name="Freeform 11">
            <a:extLst>
              <a:ext uri="{FF2B5EF4-FFF2-40B4-BE49-F238E27FC236}">
                <a16:creationId xmlns:a16="http://schemas.microsoft.com/office/drawing/2014/main" xmlns="" id="{21F6BE39-9E37-45F0-B10C-92305CFB7C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xmlns="" id="{054F6955-C146-6C54-91B1-9A089A5CDD55}"/>
              </a:ext>
            </a:extLst>
          </p:cNvPr>
          <p:cNvSpPr>
            <a:spLocks noGrp="1"/>
          </p:cNvSpPr>
          <p:nvPr>
            <p:ph type="sldNum" sz="quarter" idx="12"/>
          </p:nvPr>
        </p:nvSpPr>
        <p:spPr/>
        <p:txBody>
          <a:bodyPr/>
          <a:lstStyle/>
          <a:p>
            <a:endParaRPr lang="en-US" dirty="0"/>
          </a:p>
        </p:txBody>
      </p:sp>
      <p:sp>
        <p:nvSpPr>
          <p:cNvPr id="7" name="Footer Placeholder 6">
            <a:extLst>
              <a:ext uri="{FF2B5EF4-FFF2-40B4-BE49-F238E27FC236}">
                <a16:creationId xmlns:a16="http://schemas.microsoft.com/office/drawing/2014/main" xmlns="" id="{BFFD5D97-A232-CBF8-4397-73EC9614E4B7}"/>
              </a:ext>
            </a:extLst>
          </p:cNvPr>
          <p:cNvSpPr>
            <a:spLocks noGrp="1"/>
          </p:cNvSpPr>
          <p:nvPr>
            <p:ph type="ftr" sz="quarter" idx="11"/>
          </p:nvPr>
        </p:nvSpPr>
        <p:spPr>
          <a:xfrm>
            <a:off x="11135637" y="6135808"/>
            <a:ext cx="407905" cy="431691"/>
          </a:xfrm>
        </p:spPr>
        <p:txBody>
          <a:bodyPr/>
          <a:lstStyle/>
          <a:p>
            <a:r>
              <a:rPr lang="en-US" sz="2000" b="1" dirty="0">
                <a:latin typeface="Times New Roman" panose="02020603050405020304" pitchFamily="18" charset="0"/>
                <a:cs typeface="Times New Roman" panose="02020603050405020304" pitchFamily="18" charset="0"/>
              </a:rPr>
              <a:t>6</a:t>
            </a:r>
          </a:p>
        </p:txBody>
      </p:sp>
    </p:spTree>
    <p:extLst>
      <p:ext uri="{BB962C8B-B14F-4D97-AF65-F5344CB8AC3E}">
        <p14:creationId xmlns:p14="http://schemas.microsoft.com/office/powerpoint/2010/main" val="25673858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xmlns="" id="{2B258D2B-6AC3-4B3A-A87C-FD7E6517826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170" name="Picture 2" descr="Free Stock Photo of Skill Characters Shows Expertise Skilled And Competence  | Download Free Images and Free Illustrations">
            <a:extLst>
              <a:ext uri="{FF2B5EF4-FFF2-40B4-BE49-F238E27FC236}">
                <a16:creationId xmlns:a16="http://schemas.microsoft.com/office/drawing/2014/main" xmlns="" id="{C67E143A-D8DD-4B74-1AD4-B42C342347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7165"/>
          <a:stretch>
            <a:fillRect/>
          </a:stretch>
        </p:blipFill>
        <p:spPr bwMode="auto">
          <a:xfrm>
            <a:off x="1" y="1566333"/>
            <a:ext cx="7574440" cy="5291666"/>
          </a:xfrm>
          <a:prstGeom prst="rect">
            <a:avLst/>
          </a:prstGeom>
          <a:noFill/>
          <a:extLst>
            <a:ext uri="{909E8E84-426E-40DD-AFC4-6F175D3DCCD1}">
              <a14:hiddenFill xmlns:a14="http://schemas.microsoft.com/office/drawing/2010/main">
                <a:solidFill>
                  <a:srgbClr val="FFFFFF"/>
                </a:solidFill>
              </a14:hiddenFill>
            </a:ext>
          </a:extLst>
        </p:spPr>
      </p:pic>
      <p:sp>
        <p:nvSpPr>
          <p:cNvPr id="7177" name="Freeform 5">
            <a:extLst>
              <a:ext uri="{FF2B5EF4-FFF2-40B4-BE49-F238E27FC236}">
                <a16:creationId xmlns:a16="http://schemas.microsoft.com/office/drawing/2014/main" xmlns="" id="{8D55DD8B-9BF9-4B91-A22D-2D3F2AEFF18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xmlns="" id="{BF826B79-FBF4-5FD2-8262-FD5296779D14}"/>
              </a:ext>
            </a:extLst>
          </p:cNvPr>
          <p:cNvSpPr>
            <a:spLocks noGrp="1"/>
          </p:cNvSpPr>
          <p:nvPr>
            <p:ph type="title"/>
          </p:nvPr>
        </p:nvSpPr>
        <p:spPr>
          <a:xfrm>
            <a:off x="541867" y="787400"/>
            <a:ext cx="7145866" cy="778933"/>
          </a:xfrm>
        </p:spPr>
        <p:txBody>
          <a:bodyPr anchor="ctr">
            <a:normAutofit fontScale="90000"/>
          </a:bodyPr>
          <a:lstStyle/>
          <a:p>
            <a:r>
              <a:rPr lang="en-US" sz="3200" dirty="0">
                <a:solidFill>
                  <a:srgbClr val="FEFFFF"/>
                </a:solidFill>
              </a:rPr>
              <a:t>Desired skills for </a:t>
            </a:r>
            <a:r>
              <a:rPr lang="en-US" sz="3200" dirty="0" err="1">
                <a:solidFill>
                  <a:srgbClr val="FEFFFF"/>
                </a:solidFill>
              </a:rPr>
              <a:t>Deloitte,manager</a:t>
            </a:r>
            <a:r>
              <a:rPr lang="en-US" sz="3200" dirty="0">
                <a:solidFill>
                  <a:srgbClr val="FEFFFF"/>
                </a:solidFill>
              </a:rPr>
              <a:t> include:</a:t>
            </a:r>
          </a:p>
        </p:txBody>
      </p:sp>
      <p:sp>
        <p:nvSpPr>
          <p:cNvPr id="3" name="Content Placeholder 2">
            <a:extLst>
              <a:ext uri="{FF2B5EF4-FFF2-40B4-BE49-F238E27FC236}">
                <a16:creationId xmlns:a16="http://schemas.microsoft.com/office/drawing/2014/main" xmlns="" id="{7148E4F9-C288-1DB4-595A-49C43FAEAA20}"/>
              </a:ext>
            </a:extLst>
          </p:cNvPr>
          <p:cNvSpPr>
            <a:spLocks noGrp="1"/>
          </p:cNvSpPr>
          <p:nvPr>
            <p:ph idx="1"/>
          </p:nvPr>
        </p:nvSpPr>
        <p:spPr>
          <a:xfrm>
            <a:off x="7582062" y="1916482"/>
            <a:ext cx="4417872" cy="4634630"/>
          </a:xfrm>
        </p:spPr>
        <p:txBody>
          <a:bodyPr>
            <a:normAutofit/>
          </a:bodyPr>
          <a:lstStyle/>
          <a:p>
            <a:r>
              <a:rPr lang="en-US" dirty="0">
                <a:solidFill>
                  <a:schemeClr val="tx1">
                    <a:lumMod val="95000"/>
                    <a:lumOff val="5000"/>
                  </a:schemeClr>
                </a:solidFill>
                <a:latin typeface="Times New Roman" panose="02020603050405020304" pitchFamily="18" charset="0"/>
                <a:cs typeface="Times New Roman" panose="02020603050405020304" pitchFamily="18" charset="0"/>
              </a:rPr>
              <a:t>Working in one of the industry sectors-Financial Services</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UK GAAP and IFRS</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US GAAP reporting</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Public Sector and Private Sector</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HR </a:t>
            </a:r>
            <a:r>
              <a:rPr lang="en-US" dirty="0" smtClean="0">
                <a:solidFill>
                  <a:schemeClr val="tx1">
                    <a:lumMod val="95000"/>
                    <a:lumOff val="5000"/>
                  </a:schemeClr>
                </a:solidFill>
                <a:latin typeface="Times New Roman" panose="02020603050405020304" pitchFamily="18" charset="0"/>
                <a:cs typeface="Times New Roman" panose="02020603050405020304" pitchFamily="18" charset="0"/>
              </a:rPr>
              <a:t>functions </a:t>
            </a:r>
            <a:r>
              <a:rPr lang="en-US" dirty="0">
                <a:solidFill>
                  <a:schemeClr val="tx1">
                    <a:lumMod val="95000"/>
                    <a:lumOff val="5000"/>
                  </a:schemeClr>
                </a:solidFill>
                <a:latin typeface="Times New Roman" panose="02020603050405020304" pitchFamily="18" charset="0"/>
                <a:cs typeface="Times New Roman" panose="02020603050405020304" pitchFamily="18" charset="0"/>
              </a:rPr>
              <a:t>and processes </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Operations</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Typical of Finance</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Audit scoping</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Communication</a:t>
            </a:r>
          </a:p>
          <a:p>
            <a:r>
              <a:rPr lang="en-US" dirty="0">
                <a:solidFill>
                  <a:schemeClr val="tx1">
                    <a:lumMod val="95000"/>
                    <a:lumOff val="5000"/>
                  </a:schemeClr>
                </a:solidFill>
                <a:latin typeface="Times New Roman" panose="02020603050405020304" pitchFamily="18" charset="0"/>
                <a:cs typeface="Times New Roman" panose="02020603050405020304" pitchFamily="18" charset="0"/>
              </a:rPr>
              <a:t>Project Leadership</a:t>
            </a:r>
          </a:p>
        </p:txBody>
      </p:sp>
      <p:sp>
        <p:nvSpPr>
          <p:cNvPr id="7" name="Footer Placeholder 6">
            <a:extLst>
              <a:ext uri="{FF2B5EF4-FFF2-40B4-BE49-F238E27FC236}">
                <a16:creationId xmlns:a16="http://schemas.microsoft.com/office/drawing/2014/main" xmlns="" id="{D7EC2AF4-BE62-E174-87EB-BBC1F701E36E}"/>
              </a:ext>
            </a:extLst>
          </p:cNvPr>
          <p:cNvSpPr>
            <a:spLocks noGrp="1"/>
          </p:cNvSpPr>
          <p:nvPr>
            <p:ph type="ftr" sz="quarter" idx="11"/>
          </p:nvPr>
        </p:nvSpPr>
        <p:spPr>
          <a:xfrm>
            <a:off x="11386159" y="6135808"/>
            <a:ext cx="375781" cy="365125"/>
          </a:xfrm>
        </p:spPr>
        <p:txBody>
          <a:bodyPr/>
          <a:lstStyle/>
          <a:p>
            <a:r>
              <a:rPr lang="en-US" sz="2000" b="1" dirty="0">
                <a:latin typeface="Times New Roman" panose="02020603050405020304" pitchFamily="18" charset="0"/>
                <a:cs typeface="Times New Roman" panose="02020603050405020304" pitchFamily="18" charset="0"/>
              </a:rPr>
              <a:t>7</a:t>
            </a:r>
          </a:p>
        </p:txBody>
      </p:sp>
    </p:spTree>
    <p:extLst>
      <p:ext uri="{BB962C8B-B14F-4D97-AF65-F5344CB8AC3E}">
        <p14:creationId xmlns:p14="http://schemas.microsoft.com/office/powerpoint/2010/main" val="149876009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xmlns="" id="{E491B121-12B5-4977-A064-636AB0B9B0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F183454-99B6-CC7E-FCC1-CD18A85D18D6}"/>
              </a:ext>
            </a:extLst>
          </p:cNvPr>
          <p:cNvSpPr>
            <a:spLocks noGrp="1"/>
          </p:cNvSpPr>
          <p:nvPr>
            <p:ph type="title"/>
          </p:nvPr>
        </p:nvSpPr>
        <p:spPr>
          <a:xfrm>
            <a:off x="649224" y="187890"/>
            <a:ext cx="6574536" cy="839244"/>
          </a:xfrm>
        </p:spPr>
        <p:txBody>
          <a:bodyPr>
            <a:normAutofit/>
          </a:bodyPr>
          <a:lstStyle/>
          <a:p>
            <a:r>
              <a:rPr lang="en-US" b="1" dirty="0">
                <a:solidFill>
                  <a:schemeClr val="tx2"/>
                </a:solidFill>
                <a:latin typeface="Times New Roman" panose="02020603050405020304" pitchFamily="18" charset="0"/>
                <a:cs typeface="Times New Roman" panose="02020603050405020304" pitchFamily="18" charset="0"/>
              </a:rPr>
              <a:t>Interview type 1:</a:t>
            </a:r>
          </a:p>
        </p:txBody>
      </p:sp>
      <p:sp>
        <p:nvSpPr>
          <p:cNvPr id="8201" name="Rectangle 8200">
            <a:extLst>
              <a:ext uri="{FF2B5EF4-FFF2-40B4-BE49-F238E27FC236}">
                <a16:creationId xmlns:a16="http://schemas.microsoft.com/office/drawing/2014/main" xmlns="" id="{2ED05F70-AB3E-4472-B26B-EFE6A5A59BC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xmlns="" id="{168FF96D-95BB-3A1E-B844-F65CFEC0092F}"/>
              </a:ext>
            </a:extLst>
          </p:cNvPr>
          <p:cNvSpPr>
            <a:spLocks noGrp="1"/>
          </p:cNvSpPr>
          <p:nvPr>
            <p:ph idx="1"/>
          </p:nvPr>
        </p:nvSpPr>
        <p:spPr>
          <a:xfrm>
            <a:off x="649224" y="1027134"/>
            <a:ext cx="7054283" cy="5185760"/>
          </a:xfrm>
        </p:spPr>
        <p:txBody>
          <a:bodyPr>
            <a:normAutofit/>
          </a:bodyPr>
          <a:lstStyle/>
          <a:p>
            <a:r>
              <a:rPr lang="en-US" b="1" dirty="0">
                <a:latin typeface="Times New Roman" panose="02020603050405020304" pitchFamily="18" charset="0"/>
                <a:cs typeface="Times New Roman" panose="02020603050405020304" pitchFamily="18" charset="0"/>
              </a:rPr>
              <a:t>Project </a:t>
            </a:r>
            <a:r>
              <a:rPr lang="en-US" b="1" dirty="0" smtClean="0">
                <a:latin typeface="Times New Roman" panose="02020603050405020304" pitchFamily="18" charset="0"/>
                <a:cs typeface="Times New Roman" panose="02020603050405020304" pitchFamily="18" charset="0"/>
              </a:rPr>
              <a:t>Leadership &amp; Delivery</a:t>
            </a:r>
            <a:endParaRPr lang="en-US" b="1" dirty="0">
              <a:latin typeface="Times New Roman" panose="02020603050405020304" pitchFamily="18" charset="0"/>
              <a:cs typeface="Times New Roman" panose="02020603050405020304" pitchFamily="18" charset="0"/>
            </a:endParaRPr>
          </a:p>
          <a:p>
            <a:pPr marL="0" indent="0">
              <a:buNone/>
            </a:pPr>
            <a:r>
              <a:rPr lang="en-GB" sz="1400" b="1" dirty="0">
                <a:latin typeface="Times New Roman" panose="02020603050405020304" pitchFamily="18" charset="0"/>
                <a:cs typeface="Times New Roman" panose="02020603050405020304" pitchFamily="18" charset="0"/>
              </a:rPr>
              <a:t>Purpose:</a:t>
            </a:r>
            <a:r>
              <a:rPr lang="en-GB" sz="1400" dirty="0">
                <a:latin typeface="Times New Roman" panose="02020603050405020304" pitchFamily="18" charset="0"/>
                <a:cs typeface="Times New Roman" panose="02020603050405020304" pitchFamily="18" charset="0"/>
              </a:rPr>
              <a:t> To assess how the candidate plans, leads, and delivers projects.</a:t>
            </a:r>
          </a:p>
          <a:p>
            <a:pPr marL="0" indent="0">
              <a:buNone/>
            </a:pPr>
            <a:r>
              <a:rPr lang="en-GB" b="1" dirty="0"/>
              <a:t>Questions:</a:t>
            </a:r>
            <a:endParaRPr lang="en-GB" dirty="0"/>
          </a:p>
          <a:p>
            <a:r>
              <a:rPr lang="en-GB" dirty="0">
                <a:latin typeface="Times New Roman" panose="02020603050405020304" pitchFamily="18" charset="0"/>
                <a:cs typeface="Times New Roman" panose="02020603050405020304" pitchFamily="18" charset="0"/>
              </a:rPr>
              <a:t>Can you describe a project you managed from initiation to delivery? What was your role and the outcome?</a:t>
            </a:r>
          </a:p>
          <a:p>
            <a:r>
              <a:rPr lang="en-GB" dirty="0">
                <a:latin typeface="Times New Roman" panose="02020603050405020304" pitchFamily="18" charset="0"/>
                <a:cs typeface="Times New Roman" panose="02020603050405020304" pitchFamily="18" charset="0"/>
              </a:rPr>
              <a:t>How do you ensure a project stays on schedule and within budget?</a:t>
            </a:r>
          </a:p>
          <a:p>
            <a:r>
              <a:rPr lang="en-GB" dirty="0">
                <a:latin typeface="Times New Roman" panose="02020603050405020304" pitchFamily="18" charset="0"/>
                <a:cs typeface="Times New Roman" panose="02020603050405020304" pitchFamily="18" charset="0"/>
              </a:rPr>
              <a:t>Tell me about a time you had to manage multiple competing priorities — how did you handle it?</a:t>
            </a:r>
          </a:p>
          <a:p>
            <a:r>
              <a:rPr lang="en-GB" dirty="0">
                <a:latin typeface="Times New Roman" panose="02020603050405020304" pitchFamily="18" charset="0"/>
                <a:cs typeface="Times New Roman" panose="02020603050405020304" pitchFamily="18" charset="0"/>
              </a:rPr>
              <a:t>What project management methodologies have you used (Agile, Waterfall, Hybrid)? Which do you prefer and why?</a:t>
            </a:r>
          </a:p>
          <a:p>
            <a:r>
              <a:rPr lang="en-GB" dirty="0">
                <a:latin typeface="Times New Roman" panose="02020603050405020304" pitchFamily="18" charset="0"/>
                <a:cs typeface="Times New Roman" panose="02020603050405020304" pitchFamily="18" charset="0"/>
              </a:rPr>
              <a:t>Describe a time you had to lead a cross-functional or remote team. How did you maintain engagement and accountability?</a:t>
            </a:r>
          </a:p>
          <a:p>
            <a:pPr marL="0" indent="0">
              <a:buNone/>
            </a:pPr>
            <a:endParaRPr lang="en-US" sz="1400" dirty="0">
              <a:latin typeface="Times New Roman" panose="02020603050405020304" pitchFamily="18" charset="0"/>
              <a:cs typeface="Times New Roman" panose="02020603050405020304" pitchFamily="18" charset="0"/>
            </a:endParaRPr>
          </a:p>
        </p:txBody>
      </p:sp>
      <p:pic>
        <p:nvPicPr>
          <p:cNvPr id="8194" name="Picture 2" descr="Structured Interviews: Definition, Types + [Question Examples]">
            <a:extLst>
              <a:ext uri="{FF2B5EF4-FFF2-40B4-BE49-F238E27FC236}">
                <a16:creationId xmlns:a16="http://schemas.microsoft.com/office/drawing/2014/main" xmlns="" id="{DC0F9B5B-5275-4919-69D3-E28A0B484C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62088" y="1939236"/>
            <a:ext cx="3981455" cy="2659487"/>
          </a:xfrm>
          <a:prstGeom prst="rect">
            <a:avLst/>
          </a:prstGeom>
          <a:noFill/>
          <a:extLst>
            <a:ext uri="{909E8E84-426E-40DD-AFC4-6F175D3DCCD1}">
              <a14:hiddenFill xmlns:a14="http://schemas.microsoft.com/office/drawing/2010/main">
                <a:solidFill>
                  <a:srgbClr val="FFFFFF"/>
                </a:solidFill>
              </a14:hiddenFill>
            </a:ext>
          </a:extLst>
        </p:spPr>
      </p:pic>
      <p:sp>
        <p:nvSpPr>
          <p:cNvPr id="8203" name="Freeform 11">
            <a:extLst>
              <a:ext uri="{FF2B5EF4-FFF2-40B4-BE49-F238E27FC236}">
                <a16:creationId xmlns:a16="http://schemas.microsoft.com/office/drawing/2014/main" xmlns="" id="{21F6BE39-9E37-45F0-B10C-92305CFB7C7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a:extLst>
              <a:ext uri="{FF2B5EF4-FFF2-40B4-BE49-F238E27FC236}">
                <a16:creationId xmlns:a16="http://schemas.microsoft.com/office/drawing/2014/main" xmlns="" id="{8B0042C3-8BE1-2F1A-5125-1C9FA6FB3D17}"/>
              </a:ext>
            </a:extLst>
          </p:cNvPr>
          <p:cNvSpPr>
            <a:spLocks noGrp="1"/>
          </p:cNvSpPr>
          <p:nvPr>
            <p:ph type="ftr" sz="quarter" idx="11"/>
          </p:nvPr>
        </p:nvSpPr>
        <p:spPr>
          <a:xfrm>
            <a:off x="11185742" y="6135808"/>
            <a:ext cx="357034" cy="365125"/>
          </a:xfrm>
        </p:spPr>
        <p:txBody>
          <a:bodyPr/>
          <a:lstStyle/>
          <a:p>
            <a:r>
              <a:rPr lang="en-US" sz="2000" b="1" dirty="0">
                <a:latin typeface="Times New Roman" panose="02020603050405020304" pitchFamily="18" charset="0"/>
                <a:cs typeface="Times New Roman" panose="02020603050405020304" pitchFamily="18" charset="0"/>
              </a:rPr>
              <a:t>8</a:t>
            </a:r>
          </a:p>
        </p:txBody>
      </p:sp>
    </p:spTree>
    <p:extLst>
      <p:ext uri="{BB962C8B-B14F-4D97-AF65-F5344CB8AC3E}">
        <p14:creationId xmlns:p14="http://schemas.microsoft.com/office/powerpoint/2010/main" val="2975291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xmlns="" id="{3F4C104D-5F30-4811-9376-566B26E471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10503554-6EA0-0E97-5D4D-DF78BF11E400}"/>
              </a:ext>
            </a:extLst>
          </p:cNvPr>
          <p:cNvSpPr>
            <a:spLocks noGrp="1"/>
          </p:cNvSpPr>
          <p:nvPr>
            <p:ph type="title"/>
          </p:nvPr>
        </p:nvSpPr>
        <p:spPr>
          <a:xfrm>
            <a:off x="649224" y="290500"/>
            <a:ext cx="5630237" cy="1674730"/>
          </a:xfrm>
        </p:spPr>
        <p:txBody>
          <a:bodyPr>
            <a:normAutofit fontScale="90000"/>
          </a:bodyPr>
          <a:lstStyle/>
          <a:p>
            <a:r>
              <a:rPr lang="en-US" b="1" dirty="0">
                <a:solidFill>
                  <a:schemeClr val="tx2"/>
                </a:solidFill>
                <a:latin typeface="Times New Roman" panose="02020603050405020304" pitchFamily="18" charset="0"/>
                <a:cs typeface="Times New Roman" panose="02020603050405020304" pitchFamily="18" charset="0"/>
              </a:rPr>
              <a:t>Interview Type 2:</a:t>
            </a:r>
            <a:br>
              <a:rPr lang="en-US" b="1" dirty="0">
                <a:solidFill>
                  <a:schemeClr val="tx2"/>
                </a:solidFill>
                <a:latin typeface="Times New Roman" panose="02020603050405020304" pitchFamily="18" charset="0"/>
                <a:cs typeface="Times New Roman" panose="02020603050405020304" pitchFamily="18" charset="0"/>
              </a:rPr>
            </a:br>
            <a:r>
              <a:rPr lang="en-US" b="1" dirty="0">
                <a:solidFill>
                  <a:schemeClr val="tx2"/>
                </a:solidFill>
                <a:latin typeface="Times New Roman" panose="02020603050405020304" pitchFamily="18" charset="0"/>
                <a:cs typeface="Times New Roman" panose="02020603050405020304" pitchFamily="18" charset="0"/>
              </a:rPr>
              <a:t>Competency-Based Interview</a:t>
            </a:r>
          </a:p>
        </p:txBody>
      </p:sp>
      <p:sp>
        <p:nvSpPr>
          <p:cNvPr id="9225" name="Rectangle 9224">
            <a:extLst>
              <a:ext uri="{FF2B5EF4-FFF2-40B4-BE49-F238E27FC236}">
                <a16:creationId xmlns:a16="http://schemas.microsoft.com/office/drawing/2014/main" xmlns="" id="{0815E34B-5D02-4E01-A936-E8E1C0AB6F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xmlns="" id="{EBCAAA23-3BB7-80C8-BC3A-0C28ED3E823E}"/>
              </a:ext>
            </a:extLst>
          </p:cNvPr>
          <p:cNvSpPr>
            <a:spLocks noGrp="1"/>
          </p:cNvSpPr>
          <p:nvPr>
            <p:ph idx="1"/>
          </p:nvPr>
        </p:nvSpPr>
        <p:spPr>
          <a:xfrm>
            <a:off x="649225" y="1653436"/>
            <a:ext cx="5630236" cy="5199816"/>
          </a:xfrm>
        </p:spPr>
        <p:txBody>
          <a:bodyPr>
            <a:normAutofit lnSpcReduction="10000"/>
          </a:bodyPr>
          <a:lstStyle/>
          <a:p>
            <a:r>
              <a:rPr lang="en-US" b="1" dirty="0" smtClean="0">
                <a:latin typeface="Times New Roman" panose="02020603050405020304" pitchFamily="18" charset="0"/>
                <a:cs typeface="Times New Roman" panose="02020603050405020304" pitchFamily="18" charset="0"/>
              </a:rPr>
              <a:t>Leadership &amp; Delivery </a:t>
            </a:r>
            <a:r>
              <a:rPr lang="en-US" b="1" dirty="0">
                <a:latin typeface="Times New Roman" panose="02020603050405020304" pitchFamily="18" charset="0"/>
                <a:cs typeface="Times New Roman" panose="02020603050405020304" pitchFamily="18" charset="0"/>
              </a:rPr>
              <a:t>Excellence</a:t>
            </a:r>
          </a:p>
          <a:p>
            <a:pPr marL="0" indent="0">
              <a:buNone/>
            </a:pPr>
            <a:r>
              <a:rPr lang="en-GB" b="1" dirty="0">
                <a:latin typeface="Times New Roman" panose="02020603050405020304" pitchFamily="18" charset="0"/>
                <a:cs typeface="Times New Roman" panose="02020603050405020304" pitchFamily="18" charset="0"/>
              </a:rPr>
              <a:t>Competency:</a:t>
            </a:r>
            <a:r>
              <a:rPr lang="en-GB" dirty="0">
                <a:latin typeface="Times New Roman" panose="02020603050405020304" pitchFamily="18" charset="0"/>
                <a:cs typeface="Times New Roman" panose="02020603050405020304" pitchFamily="18" charset="0"/>
              </a:rPr>
              <a:t> Leading teams, planning projects, achieving results</a:t>
            </a:r>
          </a:p>
          <a:p>
            <a:r>
              <a:rPr lang="en-GB" dirty="0">
                <a:latin typeface="Times New Roman" panose="02020603050405020304" pitchFamily="18" charset="0"/>
                <a:cs typeface="Times New Roman" panose="02020603050405020304" pitchFamily="18" charset="0"/>
              </a:rPr>
              <a:t>Tell me about a time you led a project from start to finish. What challenges did you face and how did you overcome them?</a:t>
            </a:r>
          </a:p>
          <a:p>
            <a:r>
              <a:rPr lang="en-GB" dirty="0">
                <a:latin typeface="Times New Roman" panose="02020603050405020304" pitchFamily="18" charset="0"/>
                <a:cs typeface="Times New Roman" panose="02020603050405020304" pitchFamily="18" charset="0"/>
              </a:rPr>
              <a:t>Describe a situation where you had to deliver a project under tight deadlines. What steps did you take to ensure success?</a:t>
            </a:r>
          </a:p>
          <a:p>
            <a:r>
              <a:rPr lang="en-GB" dirty="0">
                <a:latin typeface="Times New Roman" panose="02020603050405020304" pitchFamily="18" charset="0"/>
                <a:cs typeface="Times New Roman" panose="02020603050405020304" pitchFamily="18" charset="0"/>
              </a:rPr>
              <a:t>Give an example of a time when you had to make a critical decision without all the information available. What did you do?</a:t>
            </a:r>
          </a:p>
          <a:p>
            <a:r>
              <a:rPr lang="en-GB" dirty="0">
                <a:latin typeface="Times New Roman" panose="02020603050405020304" pitchFamily="18" charset="0"/>
                <a:cs typeface="Times New Roman" panose="02020603050405020304" pitchFamily="18" charset="0"/>
              </a:rPr>
              <a:t>Tell me about a project that didn’t go according to plan — how did you manage it and what was the final outcome?</a:t>
            </a:r>
          </a:p>
          <a:p>
            <a:r>
              <a:rPr lang="en-GB" dirty="0">
                <a:latin typeface="Times New Roman" panose="02020603050405020304" pitchFamily="18" charset="0"/>
                <a:cs typeface="Times New Roman" panose="02020603050405020304" pitchFamily="18" charset="0"/>
              </a:rPr>
              <a:t>Describe a time you successfully motivated your team during a difficult phase of a project.</a:t>
            </a:r>
          </a:p>
          <a:p>
            <a:pPr marL="0" indent="0">
              <a:buNone/>
            </a:pPr>
            <a:endParaRPr lang="en-US" dirty="0"/>
          </a:p>
        </p:txBody>
      </p:sp>
      <p:pic>
        <p:nvPicPr>
          <p:cNvPr id="9218" name="Picture 2" descr="Mind the Gap - Ensuring organisational competency and employee retention |  Risktec">
            <a:extLst>
              <a:ext uri="{FF2B5EF4-FFF2-40B4-BE49-F238E27FC236}">
                <a16:creationId xmlns:a16="http://schemas.microsoft.com/office/drawing/2014/main" xmlns="" id="{10B14334-35AA-2277-DA76-191BE92D9FA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98341" y="945710"/>
            <a:ext cx="4674779" cy="4641512"/>
          </a:xfrm>
          <a:prstGeom prst="rect">
            <a:avLst/>
          </a:prstGeom>
          <a:noFill/>
          <a:extLst>
            <a:ext uri="{909E8E84-426E-40DD-AFC4-6F175D3DCCD1}">
              <a14:hiddenFill xmlns:a14="http://schemas.microsoft.com/office/drawing/2010/main">
                <a:solidFill>
                  <a:srgbClr val="FFFFFF"/>
                </a:solidFill>
              </a14:hiddenFill>
            </a:ext>
          </a:extLst>
        </p:spPr>
      </p:pic>
      <p:sp>
        <p:nvSpPr>
          <p:cNvPr id="9227" name="Freeform 11">
            <a:extLst>
              <a:ext uri="{FF2B5EF4-FFF2-40B4-BE49-F238E27FC236}">
                <a16:creationId xmlns:a16="http://schemas.microsoft.com/office/drawing/2014/main" xmlns="" id="{7DE3414B-B032-4710-A468-D3285E38C5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a:extLst>
              <a:ext uri="{FF2B5EF4-FFF2-40B4-BE49-F238E27FC236}">
                <a16:creationId xmlns:a16="http://schemas.microsoft.com/office/drawing/2014/main" xmlns="" id="{38DE4637-4B48-3FD1-C8AE-7F8DDD30943F}"/>
              </a:ext>
            </a:extLst>
          </p:cNvPr>
          <p:cNvSpPr>
            <a:spLocks noGrp="1"/>
          </p:cNvSpPr>
          <p:nvPr>
            <p:ph type="ftr" sz="quarter" idx="11"/>
          </p:nvPr>
        </p:nvSpPr>
        <p:spPr>
          <a:xfrm>
            <a:off x="11542775" y="6135808"/>
            <a:ext cx="649224" cy="365125"/>
          </a:xfrm>
        </p:spPr>
        <p:txBody>
          <a:bodyPr/>
          <a:lstStyle/>
          <a:p>
            <a:r>
              <a:rPr lang="en-US" sz="2000" b="1" dirty="0">
                <a:latin typeface="Times New Roman" panose="02020603050405020304" pitchFamily="18" charset="0"/>
                <a:cs typeface="Times New Roman" panose="02020603050405020304" pitchFamily="18" charset="0"/>
              </a:rPr>
              <a:t>9</a:t>
            </a:r>
          </a:p>
        </p:txBody>
      </p:sp>
    </p:spTree>
    <p:extLst>
      <p:ext uri="{BB962C8B-B14F-4D97-AF65-F5344CB8AC3E}">
        <p14:creationId xmlns:p14="http://schemas.microsoft.com/office/powerpoint/2010/main" val="25636322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xmlns="" id="{3F4C104D-5F30-4811-9376-566B26E471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4EE682A3-3FF7-5CD4-70E8-97272A786F4E}"/>
              </a:ext>
            </a:extLst>
          </p:cNvPr>
          <p:cNvSpPr>
            <a:spLocks noGrp="1"/>
          </p:cNvSpPr>
          <p:nvPr>
            <p:ph type="title"/>
          </p:nvPr>
        </p:nvSpPr>
        <p:spPr>
          <a:xfrm>
            <a:off x="425050" y="290500"/>
            <a:ext cx="5316843" cy="1099889"/>
          </a:xfrm>
        </p:spPr>
        <p:txBody>
          <a:bodyPr>
            <a:normAutofit fontScale="90000"/>
          </a:bodyPr>
          <a:lstStyle/>
          <a:p>
            <a:r>
              <a:rPr lang="en-US" b="1" dirty="0">
                <a:solidFill>
                  <a:schemeClr val="tx2"/>
                </a:solidFill>
                <a:latin typeface="Times New Roman" panose="02020603050405020304" pitchFamily="18" charset="0"/>
                <a:cs typeface="Times New Roman" panose="02020603050405020304" pitchFamily="18" charset="0"/>
              </a:rPr>
              <a:t>Interview Type 3:</a:t>
            </a:r>
            <a:br>
              <a:rPr lang="en-US" b="1" dirty="0">
                <a:solidFill>
                  <a:schemeClr val="tx2"/>
                </a:solidFill>
                <a:latin typeface="Times New Roman" panose="02020603050405020304" pitchFamily="18" charset="0"/>
                <a:cs typeface="Times New Roman" panose="02020603050405020304" pitchFamily="18" charset="0"/>
              </a:rPr>
            </a:br>
            <a:r>
              <a:rPr lang="en-US" b="1" dirty="0">
                <a:solidFill>
                  <a:schemeClr val="tx2"/>
                </a:solidFill>
                <a:latin typeface="Times New Roman" panose="02020603050405020304" pitchFamily="18" charset="0"/>
                <a:cs typeface="Times New Roman" panose="02020603050405020304" pitchFamily="18" charset="0"/>
              </a:rPr>
              <a:t>Panel Interview</a:t>
            </a:r>
          </a:p>
        </p:txBody>
      </p:sp>
      <p:sp>
        <p:nvSpPr>
          <p:cNvPr id="10249" name="Rectangle 10248">
            <a:extLst>
              <a:ext uri="{FF2B5EF4-FFF2-40B4-BE49-F238E27FC236}">
                <a16:creationId xmlns:a16="http://schemas.microsoft.com/office/drawing/2014/main" xmlns="" id="{0815E34B-5D02-4E01-A936-E8E1C0AB6F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xmlns="" id="{FA338692-8D03-53C2-7361-8842EB06BA01}"/>
              </a:ext>
            </a:extLst>
          </p:cNvPr>
          <p:cNvSpPr>
            <a:spLocks noGrp="1"/>
          </p:cNvSpPr>
          <p:nvPr>
            <p:ph idx="1"/>
          </p:nvPr>
        </p:nvSpPr>
        <p:spPr>
          <a:xfrm>
            <a:off x="649224" y="1390389"/>
            <a:ext cx="5546984" cy="4822521"/>
          </a:xfrm>
        </p:spPr>
        <p:txBody>
          <a:bodyPr>
            <a:normAutofit lnSpcReduction="10000"/>
          </a:bodyPr>
          <a:lstStyle/>
          <a:p>
            <a:r>
              <a:rPr lang="en-US" b="1" dirty="0" smtClean="0">
                <a:latin typeface="Times New Roman" panose="02020603050405020304" pitchFamily="18" charset="0"/>
                <a:cs typeface="Times New Roman" panose="02020603050405020304" pitchFamily="18" charset="0"/>
              </a:rPr>
              <a:t>Strategic &amp; Leadership </a:t>
            </a:r>
            <a:r>
              <a:rPr lang="en-US" b="1" dirty="0">
                <a:latin typeface="Times New Roman" panose="02020603050405020304" pitchFamily="18" charset="0"/>
                <a:cs typeface="Times New Roman" panose="02020603050405020304" pitchFamily="18" charset="0"/>
              </a:rPr>
              <a:t>Questions</a:t>
            </a:r>
          </a:p>
          <a:p>
            <a:pPr marL="0" indent="0">
              <a:buNone/>
            </a:pPr>
            <a:r>
              <a:rPr lang="en-GB" b="1" dirty="0">
                <a:latin typeface="Times New Roman" panose="02020603050405020304" pitchFamily="18" charset="0"/>
                <a:cs typeface="Times New Roman" panose="02020603050405020304" pitchFamily="18" charset="0"/>
              </a:rPr>
              <a:t>Purpose:</a:t>
            </a:r>
            <a:r>
              <a:rPr lang="en-GB" dirty="0">
                <a:latin typeface="Times New Roman" panose="02020603050405020304" pitchFamily="18" charset="0"/>
                <a:cs typeface="Times New Roman" panose="02020603050405020304" pitchFamily="18" charset="0"/>
              </a:rPr>
              <a:t> Assess your ability to lead teams, align with business strategy, and think at a senior level.</a:t>
            </a:r>
          </a:p>
          <a:p>
            <a:r>
              <a:rPr lang="en-GB" sz="2000" dirty="0">
                <a:latin typeface="Times New Roman" panose="02020603050405020304" pitchFamily="18" charset="0"/>
                <a:cs typeface="Times New Roman" panose="02020603050405020304" pitchFamily="18" charset="0"/>
              </a:rPr>
              <a:t>How do you align your project goals with an organisation’s broader strategic objectives?</a:t>
            </a:r>
          </a:p>
          <a:p>
            <a:r>
              <a:rPr lang="en-GB" sz="2000" dirty="0">
                <a:latin typeface="Times New Roman" panose="02020603050405020304" pitchFamily="18" charset="0"/>
                <a:cs typeface="Times New Roman" panose="02020603050405020304" pitchFamily="18" charset="0"/>
              </a:rPr>
              <a:t>Describe a time when you had to take ownership of a failing project. What steps did you take to turn it around?</a:t>
            </a:r>
          </a:p>
          <a:p>
            <a:r>
              <a:rPr lang="en-GB" sz="2000" dirty="0">
                <a:latin typeface="Times New Roman" panose="02020603050405020304" pitchFamily="18" charset="0"/>
                <a:cs typeface="Times New Roman" panose="02020603050405020304" pitchFamily="18" charset="0"/>
              </a:rPr>
              <a:t>How do you motivate and lead teams under high-pressure conditions?</a:t>
            </a:r>
          </a:p>
          <a:p>
            <a:r>
              <a:rPr lang="en-GB" sz="2000" dirty="0">
                <a:latin typeface="Times New Roman" panose="02020603050405020304" pitchFamily="18" charset="0"/>
                <a:cs typeface="Times New Roman" panose="02020603050405020304" pitchFamily="18" charset="0"/>
              </a:rPr>
              <a:t>When managing multiple projects, how do you decide which one requires the most attention?</a:t>
            </a:r>
          </a:p>
          <a:p>
            <a:r>
              <a:rPr lang="en-GB" sz="2000" dirty="0">
                <a:latin typeface="Times New Roman" panose="02020603050405020304" pitchFamily="18" charset="0"/>
                <a:cs typeface="Times New Roman" panose="02020603050405020304" pitchFamily="18" charset="0"/>
              </a:rPr>
              <a:t>What does effective leadership look like to you in a consulting environment like Deloitte?</a:t>
            </a:r>
          </a:p>
          <a:p>
            <a:pPr marL="0" indent="0">
              <a:buNone/>
            </a:pPr>
            <a:endParaRPr lang="en-US" dirty="0">
              <a:latin typeface="Times New Roman" panose="02020603050405020304" pitchFamily="18" charset="0"/>
              <a:cs typeface="Times New Roman" panose="02020603050405020304" pitchFamily="18" charset="0"/>
            </a:endParaRPr>
          </a:p>
        </p:txBody>
      </p:sp>
      <p:pic>
        <p:nvPicPr>
          <p:cNvPr id="10242" name="Picture 2" descr="How to Succeed in a Panel Interview with sample questions">
            <a:extLst>
              <a:ext uri="{FF2B5EF4-FFF2-40B4-BE49-F238E27FC236}">
                <a16:creationId xmlns:a16="http://schemas.microsoft.com/office/drawing/2014/main" xmlns="" id="{8C6341A6-F3B4-E723-1B16-0E327E46EE3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38170" y="290500"/>
            <a:ext cx="5711868" cy="6276999"/>
          </a:xfrm>
          <a:prstGeom prst="rect">
            <a:avLst/>
          </a:prstGeom>
          <a:noFill/>
          <a:extLst>
            <a:ext uri="{909E8E84-426E-40DD-AFC4-6F175D3DCCD1}">
              <a14:hiddenFill xmlns:a14="http://schemas.microsoft.com/office/drawing/2010/main">
                <a:solidFill>
                  <a:srgbClr val="FFFFFF"/>
                </a:solidFill>
              </a14:hiddenFill>
            </a:ext>
          </a:extLst>
        </p:spPr>
      </p:pic>
      <p:sp>
        <p:nvSpPr>
          <p:cNvPr id="10251" name="Freeform 11">
            <a:extLst>
              <a:ext uri="{FF2B5EF4-FFF2-40B4-BE49-F238E27FC236}">
                <a16:creationId xmlns:a16="http://schemas.microsoft.com/office/drawing/2014/main" xmlns="" id="{7DE3414B-B032-4710-A468-D3285E38C5F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Footer Placeholder 6">
            <a:extLst>
              <a:ext uri="{FF2B5EF4-FFF2-40B4-BE49-F238E27FC236}">
                <a16:creationId xmlns:a16="http://schemas.microsoft.com/office/drawing/2014/main" xmlns="" id="{9AEBFD35-761A-82E1-360E-CF102F0F432A}"/>
              </a:ext>
            </a:extLst>
          </p:cNvPr>
          <p:cNvSpPr>
            <a:spLocks noGrp="1"/>
          </p:cNvSpPr>
          <p:nvPr>
            <p:ph type="ftr" sz="quarter" idx="11"/>
          </p:nvPr>
        </p:nvSpPr>
        <p:spPr>
          <a:xfrm>
            <a:off x="10759858" y="6135808"/>
            <a:ext cx="563671" cy="365125"/>
          </a:xfrm>
        </p:spPr>
        <p:txBody>
          <a:bodyPr/>
          <a:lstStyle/>
          <a:p>
            <a:r>
              <a:rPr lang="en-US" sz="2000" b="1" dirty="0">
                <a:latin typeface="Times New Roman" panose="02020603050405020304" pitchFamily="18" charset="0"/>
                <a:cs typeface="Times New Roman" panose="02020603050405020304" pitchFamily="18" charset="0"/>
              </a:rPr>
              <a:t>10</a:t>
            </a:r>
          </a:p>
        </p:txBody>
      </p:sp>
    </p:spTree>
    <p:extLst>
      <p:ext uri="{BB962C8B-B14F-4D97-AF65-F5344CB8AC3E}">
        <p14:creationId xmlns:p14="http://schemas.microsoft.com/office/powerpoint/2010/main" val="82681981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E51C27-169D-EE38-3FA7-9589D1253C5F}"/>
              </a:ext>
            </a:extLst>
          </p:cNvPr>
          <p:cNvSpPr>
            <a:spLocks noGrp="1"/>
          </p:cNvSpPr>
          <p:nvPr>
            <p:ph type="title"/>
          </p:nvPr>
        </p:nvSpPr>
        <p:spPr>
          <a:xfrm>
            <a:off x="2167003" y="624110"/>
            <a:ext cx="9337609" cy="1280890"/>
          </a:xfrm>
        </p:spPr>
        <p:txBody>
          <a:bodyPr>
            <a:normAutofit/>
          </a:bodyPr>
          <a:lstStyle/>
          <a:p>
            <a:r>
              <a:rPr lang="en-US" sz="3200" b="1" dirty="0">
                <a:latin typeface="Times New Roman" panose="02020603050405020304" pitchFamily="18" charset="0"/>
                <a:cs typeface="Times New Roman" panose="02020603050405020304" pitchFamily="18" charset="0"/>
              </a:rPr>
              <a:t>Questioning Techniques:</a:t>
            </a:r>
          </a:p>
        </p:txBody>
      </p:sp>
      <p:sp>
        <p:nvSpPr>
          <p:cNvPr id="3" name="Content Placeholder 2">
            <a:extLst>
              <a:ext uri="{FF2B5EF4-FFF2-40B4-BE49-F238E27FC236}">
                <a16:creationId xmlns:a16="http://schemas.microsoft.com/office/drawing/2014/main" xmlns="" id="{F275A49B-927A-06E0-88B7-E430092F02E0}"/>
              </a:ext>
            </a:extLst>
          </p:cNvPr>
          <p:cNvSpPr>
            <a:spLocks noGrp="1"/>
          </p:cNvSpPr>
          <p:nvPr>
            <p:ph idx="1"/>
          </p:nvPr>
        </p:nvSpPr>
        <p:spPr>
          <a:xfrm>
            <a:off x="2931090" y="1590805"/>
            <a:ext cx="8573522" cy="4320417"/>
          </a:xfrm>
        </p:spPr>
        <p:txBody>
          <a:bodyPr>
            <a:normAutofit fontScale="92500"/>
          </a:bodyPr>
          <a:lstStyle/>
          <a:p>
            <a:r>
              <a:rPr lang="en-US" sz="2400" b="1" dirty="0">
                <a:latin typeface="Times New Roman" panose="02020603050405020304" pitchFamily="18" charset="0"/>
                <a:cs typeface="Times New Roman" panose="02020603050405020304" pitchFamily="18" charset="0"/>
              </a:rPr>
              <a:t>Probing-deeper insight</a:t>
            </a:r>
          </a:p>
          <a:p>
            <a:pPr marL="0" indent="0">
              <a:buNone/>
            </a:pPr>
            <a:r>
              <a:rPr lang="en-GB" sz="2400" dirty="0">
                <a:latin typeface="Times New Roman" panose="02020603050405020304" pitchFamily="18" charset="0"/>
                <a:cs typeface="Times New Roman" panose="02020603050405020304" pitchFamily="18" charset="0"/>
              </a:rPr>
              <a:t>Used to explore answers in more detail and gain a thorough understanding.</a:t>
            </a:r>
            <a:endParaRPr lang="en-US" sz="2400"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Leading-guide responses(careful)</a:t>
            </a:r>
          </a:p>
          <a:p>
            <a:pPr marL="0" indent="0">
              <a:buNone/>
            </a:pPr>
            <a:r>
              <a:rPr lang="en-GB" sz="2400" dirty="0">
                <a:latin typeface="Times New Roman" panose="02020603050405020304" pitchFamily="18" charset="0"/>
                <a:cs typeface="Times New Roman" panose="02020603050405020304" pitchFamily="18" charset="0"/>
              </a:rPr>
              <a:t>Steers answers toward a specific direction; useful but can bias responses.</a:t>
            </a:r>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Socratic-critical thinking</a:t>
            </a:r>
          </a:p>
          <a:p>
            <a:pPr marL="0" indent="0">
              <a:buNone/>
            </a:pPr>
            <a:r>
              <a:rPr lang="en-GB" sz="2400" dirty="0">
                <a:latin typeface="Times New Roman" panose="02020603050405020304" pitchFamily="18" charset="0"/>
                <a:cs typeface="Times New Roman" panose="02020603050405020304" pitchFamily="18" charset="0"/>
              </a:rPr>
              <a:t>Encourages reflection and challenges assumptions to assess reasoning.</a:t>
            </a:r>
            <a:endParaRPr lang="en-US" sz="2400" b="1" dirty="0">
              <a:latin typeface="Times New Roman" panose="02020603050405020304" pitchFamily="18" charset="0"/>
              <a:cs typeface="Times New Roman" panose="02020603050405020304" pitchFamily="18" charset="0"/>
            </a:endParaRPr>
          </a:p>
          <a:p>
            <a:r>
              <a:rPr lang="en-US" sz="2400" b="1" dirty="0">
                <a:latin typeface="Times New Roman" panose="02020603050405020304" pitchFamily="18" charset="0"/>
                <a:cs typeface="Times New Roman" panose="02020603050405020304" pitchFamily="18" charset="0"/>
              </a:rPr>
              <a:t>Open-encourage discussion</a:t>
            </a:r>
          </a:p>
          <a:p>
            <a:pPr marL="0" indent="0">
              <a:buNone/>
            </a:pPr>
            <a:r>
              <a:rPr lang="en-GB" sz="2400" dirty="0">
                <a:latin typeface="Times New Roman" panose="02020603050405020304" pitchFamily="18" charset="0"/>
                <a:cs typeface="Times New Roman" panose="02020603050405020304" pitchFamily="18" charset="0"/>
              </a:rPr>
              <a:t>Invites detailed, expansive answers fostering open dialogue</a:t>
            </a:r>
            <a:endParaRPr lang="en-US" sz="2400" b="1" dirty="0">
              <a:latin typeface="Times New Roman" panose="02020603050405020304" pitchFamily="18" charset="0"/>
              <a:cs typeface="Times New Roman" panose="02020603050405020304" pitchFamily="18" charset="0"/>
            </a:endParaRPr>
          </a:p>
        </p:txBody>
      </p:sp>
      <p:sp>
        <p:nvSpPr>
          <p:cNvPr id="7" name="Footer Placeholder 6">
            <a:extLst>
              <a:ext uri="{FF2B5EF4-FFF2-40B4-BE49-F238E27FC236}">
                <a16:creationId xmlns:a16="http://schemas.microsoft.com/office/drawing/2014/main" xmlns="" id="{1A3EB602-F493-7D50-9CB3-EA9800AFB095}"/>
              </a:ext>
            </a:extLst>
          </p:cNvPr>
          <p:cNvSpPr>
            <a:spLocks noGrp="1"/>
          </p:cNvSpPr>
          <p:nvPr>
            <p:ph type="ftr" sz="quarter" idx="11"/>
          </p:nvPr>
        </p:nvSpPr>
        <p:spPr>
          <a:xfrm>
            <a:off x="10672175" y="6135808"/>
            <a:ext cx="601250" cy="365125"/>
          </a:xfrm>
        </p:spPr>
        <p:txBody>
          <a:bodyPr/>
          <a:lstStyle/>
          <a:p>
            <a:r>
              <a:rPr lang="en-US" sz="2000" b="1" dirty="0">
                <a:latin typeface="Times New Roman" panose="02020603050405020304" pitchFamily="18" charset="0"/>
                <a:cs typeface="Times New Roman" panose="02020603050405020304" pitchFamily="18" charset="0"/>
              </a:rPr>
              <a:t>11</a:t>
            </a:r>
          </a:p>
        </p:txBody>
      </p:sp>
    </p:spTree>
    <p:extLst>
      <p:ext uri="{BB962C8B-B14F-4D97-AF65-F5344CB8AC3E}">
        <p14:creationId xmlns:p14="http://schemas.microsoft.com/office/powerpoint/2010/main" val="30974043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D7B949F-CE6A-B34E-A850-DE1C7497BE73}"/>
              </a:ext>
            </a:extLst>
          </p:cNvPr>
          <p:cNvSpPr>
            <a:spLocks noGrp="1"/>
          </p:cNvSpPr>
          <p:nvPr>
            <p:ph type="title"/>
          </p:nvPr>
        </p:nvSpPr>
        <p:spPr>
          <a:xfrm>
            <a:off x="3732756" y="137787"/>
            <a:ext cx="5436296" cy="563671"/>
          </a:xfrm>
        </p:spPr>
        <p:txBody>
          <a:bodyPr>
            <a:normAutofit fontScale="90000"/>
          </a:bodyPr>
          <a:lstStyle/>
          <a:p>
            <a:r>
              <a:rPr lang="en-US" b="1" dirty="0">
                <a:latin typeface="Times New Roman" panose="02020603050405020304" pitchFamily="18" charset="0"/>
                <a:cs typeface="Times New Roman" panose="02020603050405020304" pitchFamily="18" charset="0"/>
              </a:rPr>
              <a:t>Face-to-Face Interview</a:t>
            </a:r>
          </a:p>
        </p:txBody>
      </p:sp>
      <p:graphicFrame>
        <p:nvGraphicFramePr>
          <p:cNvPr id="4" name="Content Placeholder 3">
            <a:extLst>
              <a:ext uri="{FF2B5EF4-FFF2-40B4-BE49-F238E27FC236}">
                <a16:creationId xmlns:a16="http://schemas.microsoft.com/office/drawing/2014/main" xmlns="" id="{EDE645C0-B4F4-15CB-1F1B-0BFC3BE0ABD1}"/>
              </a:ext>
            </a:extLst>
          </p:cNvPr>
          <p:cNvGraphicFramePr>
            <a:graphicFrameLocks noGrp="1"/>
          </p:cNvGraphicFramePr>
          <p:nvPr>
            <p:ph idx="1"/>
            <p:extLst>
              <p:ext uri="{D42A27DB-BD31-4B8C-83A1-F6EECF244321}">
                <p14:modId xmlns:p14="http://schemas.microsoft.com/office/powerpoint/2010/main" val="3347373810"/>
              </p:ext>
            </p:extLst>
          </p:nvPr>
        </p:nvGraphicFramePr>
        <p:xfrm>
          <a:off x="0" y="701458"/>
          <a:ext cx="12192000" cy="6225520"/>
        </p:xfrm>
        <a:graphic>
          <a:graphicData uri="http://schemas.openxmlformats.org/drawingml/2006/table">
            <a:tbl>
              <a:tblPr firstRow="1" bandRow="1">
                <a:tableStyleId>{5C22544A-7EE6-4342-B048-85BDC9FD1C3A}</a:tableStyleId>
              </a:tblPr>
              <a:tblGrid>
                <a:gridCol w="6025019">
                  <a:extLst>
                    <a:ext uri="{9D8B030D-6E8A-4147-A177-3AD203B41FA5}">
                      <a16:colId xmlns:a16="http://schemas.microsoft.com/office/drawing/2014/main" xmlns="" val="4050363553"/>
                    </a:ext>
                  </a:extLst>
                </a:gridCol>
                <a:gridCol w="6166981">
                  <a:extLst>
                    <a:ext uri="{9D8B030D-6E8A-4147-A177-3AD203B41FA5}">
                      <a16:colId xmlns:a16="http://schemas.microsoft.com/office/drawing/2014/main" xmlns="" val="1206671225"/>
                    </a:ext>
                  </a:extLst>
                </a:gridCol>
              </a:tblGrid>
              <a:tr h="1538662">
                <a:tc>
                  <a:txBody>
                    <a:bodyPr/>
                    <a:lstStyle/>
                    <a:p>
                      <a:r>
                        <a:rPr lang="en-US" sz="4400" dirty="0"/>
                        <a:t>Advantages</a:t>
                      </a:r>
                      <a:endParaRPr lang="en-US" sz="4400" dirty="0">
                        <a:latin typeface="Times New Roman" panose="02020603050405020304" pitchFamily="18" charset="0"/>
                        <a:cs typeface="Times New Roman" panose="02020603050405020304" pitchFamily="18" charset="0"/>
                      </a:endParaRPr>
                    </a:p>
                  </a:txBody>
                  <a:tcPr/>
                </a:tc>
                <a:tc>
                  <a:txBody>
                    <a:bodyPr/>
                    <a:lstStyle/>
                    <a:p>
                      <a:r>
                        <a:rPr lang="en-US" sz="4400" dirty="0">
                          <a:latin typeface="Times New Roman" panose="02020603050405020304" pitchFamily="18" charset="0"/>
                          <a:cs typeface="Times New Roman" panose="02020603050405020304" pitchFamily="18" charset="0"/>
                        </a:rPr>
                        <a:t>Disadvantages</a:t>
                      </a:r>
                    </a:p>
                  </a:txBody>
                  <a:tcPr/>
                </a:tc>
                <a:extLst>
                  <a:ext uri="{0D108BD9-81ED-4DB2-BD59-A6C34878D82A}">
                    <a16:rowId xmlns:a16="http://schemas.microsoft.com/office/drawing/2014/main" xmlns="" val="919744129"/>
                  </a:ext>
                </a:extLst>
              </a:tr>
              <a:tr h="1609534">
                <a:tc>
                  <a:txBody>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Enables interviewers to evaluate a candidate's confidence, professional demeanor, and interpersonal abilities—all of which are critical for positions involving direct customer interaction at Deloitte.</a:t>
                      </a:r>
                    </a:p>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Supports the development of rapport and trust, which is consistent with Deloitte's "Human at the Core" philosophy.</a:t>
                      </a:r>
                    </a:p>
                  </a:txBody>
                  <a:tcPr/>
                </a:tc>
                <a:tc>
                  <a:txBody>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Costs are increased, particularly for applicants who are domestic or foreign, by travel fees and scheduling coordination.</a:t>
                      </a:r>
                    </a:p>
                  </a:txBody>
                  <a:tcPr/>
                </a:tc>
                <a:extLst>
                  <a:ext uri="{0D108BD9-81ED-4DB2-BD59-A6C34878D82A}">
                    <a16:rowId xmlns:a16="http://schemas.microsoft.com/office/drawing/2014/main" xmlns="" val="3693001670"/>
                  </a:ext>
                </a:extLst>
              </a:tr>
              <a:tr h="1538662">
                <a:tc>
                  <a:txBody>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HR and panelists are more adept at interpreting involvement, eye contact, and body language—all of which are critical in leadership positions like project manager.</a:t>
                      </a:r>
                    </a:p>
                  </a:txBody>
                  <a:tcPr/>
                </a:tc>
                <a:tc>
                  <a:txBody>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Limiting the talent pool for candidates who are remote or from other countries.</a:t>
                      </a:r>
                    </a:p>
                  </a:txBody>
                  <a:tcPr/>
                </a:tc>
                <a:extLst>
                  <a:ext uri="{0D108BD9-81ED-4DB2-BD59-A6C34878D82A}">
                    <a16:rowId xmlns:a16="http://schemas.microsoft.com/office/drawing/2014/main" xmlns="" val="488794892"/>
                  </a:ext>
                </a:extLst>
              </a:tr>
              <a:tr h="1538662">
                <a:tc>
                  <a:txBody>
                    <a:bodyPr/>
                    <a:lstStyle/>
                    <a:p>
                      <a:pPr marL="285750" indent="-285750">
                        <a:buFont typeface="Arial" panose="020B0604020202020204" pitchFamily="34" charset="0"/>
                        <a:buChar char="•"/>
                      </a:pPr>
                      <a:r>
                        <a:rPr lang="en-US" sz="1600" dirty="0">
                          <a:latin typeface="Times New Roman" panose="02020603050405020304" pitchFamily="18" charset="0"/>
                          <a:cs typeface="Times New Roman" panose="02020603050405020304" pitchFamily="18" charset="0"/>
                        </a:rPr>
                        <a:t>Candidates frequently get to know possible leaders and teammates, which fosters motivation and early connections.</a:t>
                      </a:r>
                    </a:p>
                  </a:txBody>
                  <a:tcPr/>
                </a:tc>
                <a:tc>
                  <a:txBody>
                    <a:bodyPr/>
                    <a:lstStyle/>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Candidates may feel more anxious in formal settings, which could affect how well they perform.</a:t>
                      </a:r>
                    </a:p>
                  </a:txBody>
                  <a:tcPr/>
                </a:tc>
                <a:extLst>
                  <a:ext uri="{0D108BD9-81ED-4DB2-BD59-A6C34878D82A}">
                    <a16:rowId xmlns:a16="http://schemas.microsoft.com/office/drawing/2014/main" xmlns="" val="2258070099"/>
                  </a:ext>
                </a:extLst>
              </a:tr>
            </a:tbl>
          </a:graphicData>
        </a:graphic>
      </p:graphicFrame>
      <p:sp>
        <p:nvSpPr>
          <p:cNvPr id="8" name="Footer Placeholder 7">
            <a:extLst>
              <a:ext uri="{FF2B5EF4-FFF2-40B4-BE49-F238E27FC236}">
                <a16:creationId xmlns:a16="http://schemas.microsoft.com/office/drawing/2014/main" xmlns="" id="{59457325-3521-5F7A-C414-FE329F08D462}"/>
              </a:ext>
            </a:extLst>
          </p:cNvPr>
          <p:cNvSpPr>
            <a:spLocks noGrp="1"/>
          </p:cNvSpPr>
          <p:nvPr>
            <p:ph type="ftr" sz="quarter" idx="11"/>
          </p:nvPr>
        </p:nvSpPr>
        <p:spPr>
          <a:xfrm>
            <a:off x="11098060" y="6156542"/>
            <a:ext cx="538619" cy="557409"/>
          </a:xfrm>
        </p:spPr>
        <p:txBody>
          <a:bodyPr/>
          <a:lstStyle/>
          <a:p>
            <a:r>
              <a:rPr lang="en-US" sz="2400" dirty="0">
                <a:latin typeface="Times New Roman" panose="02020603050405020304" pitchFamily="18" charset="0"/>
                <a:cs typeface="Times New Roman" panose="02020603050405020304" pitchFamily="18" charset="0"/>
              </a:rPr>
              <a:t>12</a:t>
            </a:r>
          </a:p>
        </p:txBody>
      </p:sp>
    </p:spTree>
    <p:extLst>
      <p:ext uri="{BB962C8B-B14F-4D97-AF65-F5344CB8AC3E}">
        <p14:creationId xmlns:p14="http://schemas.microsoft.com/office/powerpoint/2010/main" val="88071455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3CA42DD-F545-B896-4F5A-7AFD771A708D}"/>
              </a:ext>
            </a:extLst>
          </p:cNvPr>
          <p:cNvSpPr>
            <a:spLocks noGrp="1"/>
          </p:cNvSpPr>
          <p:nvPr>
            <p:ph type="title"/>
          </p:nvPr>
        </p:nvSpPr>
        <p:spPr>
          <a:xfrm>
            <a:off x="4246323" y="0"/>
            <a:ext cx="3970751" cy="926926"/>
          </a:xfrm>
        </p:spPr>
        <p:txBody>
          <a:bodyPr/>
          <a:lstStyle/>
          <a:p>
            <a:r>
              <a:rPr lang="en-US" b="1" dirty="0">
                <a:latin typeface="Times New Roman" panose="02020603050405020304" pitchFamily="18" charset="0"/>
                <a:cs typeface="Times New Roman" panose="02020603050405020304" pitchFamily="18" charset="0"/>
              </a:rPr>
              <a:t>Online Interview</a:t>
            </a:r>
          </a:p>
        </p:txBody>
      </p:sp>
      <p:graphicFrame>
        <p:nvGraphicFramePr>
          <p:cNvPr id="4" name="Content Placeholder 3">
            <a:extLst>
              <a:ext uri="{FF2B5EF4-FFF2-40B4-BE49-F238E27FC236}">
                <a16:creationId xmlns:a16="http://schemas.microsoft.com/office/drawing/2014/main" xmlns="" id="{2551493D-C13C-1122-86F0-3DF830B204D2}"/>
              </a:ext>
            </a:extLst>
          </p:cNvPr>
          <p:cNvGraphicFramePr>
            <a:graphicFrameLocks noGrp="1"/>
          </p:cNvGraphicFramePr>
          <p:nvPr>
            <p:ph idx="1"/>
            <p:extLst>
              <p:ext uri="{D42A27DB-BD31-4B8C-83A1-F6EECF244321}">
                <p14:modId xmlns:p14="http://schemas.microsoft.com/office/powerpoint/2010/main" val="2186822653"/>
              </p:ext>
            </p:extLst>
          </p:nvPr>
        </p:nvGraphicFramePr>
        <p:xfrm>
          <a:off x="0" y="651352"/>
          <a:ext cx="12192000" cy="6206648"/>
        </p:xfrm>
        <a:graphic>
          <a:graphicData uri="http://schemas.openxmlformats.org/drawingml/2006/table">
            <a:tbl>
              <a:tblPr firstRow="1" bandRow="1">
                <a:tableStyleId>{5C22544A-7EE6-4342-B048-85BDC9FD1C3A}</a:tableStyleId>
              </a:tblPr>
              <a:tblGrid>
                <a:gridCol w="6096000">
                  <a:extLst>
                    <a:ext uri="{9D8B030D-6E8A-4147-A177-3AD203B41FA5}">
                      <a16:colId xmlns:a16="http://schemas.microsoft.com/office/drawing/2014/main" xmlns="" val="609498397"/>
                    </a:ext>
                  </a:extLst>
                </a:gridCol>
                <a:gridCol w="6096000">
                  <a:extLst>
                    <a:ext uri="{9D8B030D-6E8A-4147-A177-3AD203B41FA5}">
                      <a16:colId xmlns:a16="http://schemas.microsoft.com/office/drawing/2014/main" xmlns="" val="771123961"/>
                    </a:ext>
                  </a:extLst>
                </a:gridCol>
              </a:tblGrid>
              <a:tr h="1551662">
                <a:tc>
                  <a:txBody>
                    <a:bodyPr/>
                    <a:lstStyle/>
                    <a:p>
                      <a:r>
                        <a:rPr lang="en-US" sz="4400" dirty="0">
                          <a:latin typeface="Times New Roman" panose="02020603050405020304" pitchFamily="18" charset="0"/>
                          <a:cs typeface="Times New Roman" panose="02020603050405020304" pitchFamily="18" charset="0"/>
                        </a:rPr>
                        <a:t>Advantages</a:t>
                      </a:r>
                    </a:p>
                  </a:txBody>
                  <a:tcPr/>
                </a:tc>
                <a:tc>
                  <a:txBody>
                    <a:bodyPr/>
                    <a:lstStyle/>
                    <a:p>
                      <a:r>
                        <a:rPr lang="en-US" sz="4400" dirty="0">
                          <a:latin typeface="Times New Roman" panose="02020603050405020304" pitchFamily="18" charset="0"/>
                          <a:cs typeface="Times New Roman" panose="02020603050405020304" pitchFamily="18" charset="0"/>
                        </a:rPr>
                        <a:t>Disadvantages</a:t>
                      </a:r>
                    </a:p>
                  </a:txBody>
                  <a:tcPr/>
                </a:tc>
                <a:extLst>
                  <a:ext uri="{0D108BD9-81ED-4DB2-BD59-A6C34878D82A}">
                    <a16:rowId xmlns:a16="http://schemas.microsoft.com/office/drawing/2014/main" xmlns="" val="2717010057"/>
                  </a:ext>
                </a:extLst>
              </a:tr>
              <a:tr h="1551662">
                <a:tc>
                  <a:txBody>
                    <a:bodyPr/>
                    <a:lstStyle/>
                    <a:p>
                      <a:r>
                        <a:rPr lang="en-US" dirty="0">
                          <a:latin typeface="Times New Roman" panose="02020603050405020304" pitchFamily="18" charset="0"/>
                          <a:cs typeface="Times New Roman" panose="02020603050405020304" pitchFamily="18" charset="0"/>
                        </a:rPr>
                        <a:t>Allows Deloitte to enable remote and hybrid project teams by drawing applicants from all around the UK and the world.</a:t>
                      </a:r>
                    </a:p>
                  </a:txBody>
                  <a:tcPr/>
                </a:tc>
                <a:tc>
                  <a:txBody>
                    <a:bodyPr/>
                    <a:lstStyle/>
                    <a:p>
                      <a:r>
                        <a:rPr lang="en-US" dirty="0">
                          <a:latin typeface="Times New Roman" panose="02020603050405020304" pitchFamily="18" charset="0"/>
                          <a:cs typeface="Times New Roman" panose="02020603050405020304" pitchFamily="18" charset="0"/>
                        </a:rPr>
                        <a:t>Platform or internet problems may disrupt the flow and lower the quality of the assessment.</a:t>
                      </a:r>
                    </a:p>
                  </a:txBody>
                  <a:tcPr/>
                </a:tc>
                <a:extLst>
                  <a:ext uri="{0D108BD9-81ED-4DB2-BD59-A6C34878D82A}">
                    <a16:rowId xmlns:a16="http://schemas.microsoft.com/office/drawing/2014/main" xmlns="" val="2523089144"/>
                  </a:ext>
                </a:extLst>
              </a:tr>
              <a:tr h="1551662">
                <a:tc>
                  <a:txBody>
                    <a:bodyPr/>
                    <a:lstStyle/>
                    <a:p>
                      <a:r>
                        <a:rPr lang="en-US" dirty="0">
                          <a:latin typeface="Times New Roman" panose="02020603050405020304" pitchFamily="18" charset="0"/>
                          <a:cs typeface="Times New Roman" panose="02020603050405020304" pitchFamily="18" charset="0"/>
                        </a:rPr>
                        <a:t>Allows Deloitte to conduct more interviews in less time by saving the business and candidate money and travel time.</a:t>
                      </a:r>
                    </a:p>
                  </a:txBody>
                  <a:tcPr/>
                </a:tc>
                <a:tc>
                  <a:txBody>
                    <a:bodyPr/>
                    <a:lstStyle/>
                    <a:p>
                      <a:r>
                        <a:rPr lang="en-US" dirty="0">
                          <a:latin typeface="Times New Roman" panose="02020603050405020304" pitchFamily="18" charset="0"/>
                          <a:cs typeface="Times New Roman" panose="02020603050405020304" pitchFamily="18" charset="0"/>
                        </a:rPr>
                        <a:t>It is more difficult to assess confidence, teamwork, or soft skills through a screen.</a:t>
                      </a:r>
                    </a:p>
                  </a:txBody>
                  <a:tcPr/>
                </a:tc>
                <a:extLst>
                  <a:ext uri="{0D108BD9-81ED-4DB2-BD59-A6C34878D82A}">
                    <a16:rowId xmlns:a16="http://schemas.microsoft.com/office/drawing/2014/main" xmlns="" val="4143277160"/>
                  </a:ext>
                </a:extLst>
              </a:tr>
              <a:tr h="1551662">
                <a:tc>
                  <a:txBody>
                    <a:bodyPr/>
                    <a:lstStyle/>
                    <a:p>
                      <a:r>
                        <a:rPr lang="en-GB" sz="1800" b="0" i="0" u="none" strike="noStrike" kern="1200" dirty="0">
                          <a:solidFill>
                            <a:schemeClr val="dk1"/>
                          </a:solidFill>
                          <a:effectLst/>
                          <a:latin typeface="Times New Roman" panose="02020603050405020304" pitchFamily="18" charset="0"/>
                          <a:ea typeface="+mn-ea"/>
                          <a:cs typeface="Times New Roman" panose="02020603050405020304" pitchFamily="18" charset="0"/>
                        </a:rPr>
                        <a:t>Digital interviews (e.g., Microsoft Teams, Deloitte’s preferred tool) can be recorded for HR reference and fairness auditing.</a:t>
                      </a:r>
                      <a:endParaRPr lang="en-US" dirty="0">
                        <a:latin typeface="Times New Roman" panose="02020603050405020304" pitchFamily="18" charset="0"/>
                        <a:cs typeface="Times New Roman" panose="02020603050405020304" pitchFamily="18" charset="0"/>
                      </a:endParaRPr>
                    </a:p>
                  </a:txBody>
                  <a:tcPr/>
                </a:tc>
                <a:tc>
                  <a:txBody>
                    <a:bodyPr/>
                    <a:lstStyle/>
                    <a:p>
                      <a:r>
                        <a:rPr lang="en-US" dirty="0">
                          <a:latin typeface="Times New Roman" panose="02020603050405020304" pitchFamily="18" charset="0"/>
                          <a:cs typeface="Times New Roman" panose="02020603050405020304" pitchFamily="18" charset="0"/>
                        </a:rPr>
                        <a:t>Compared to face-to-face meetings, it is more challenging to establish rapport and measure excitement.</a:t>
                      </a:r>
                    </a:p>
                  </a:txBody>
                  <a:tcPr/>
                </a:tc>
                <a:extLst>
                  <a:ext uri="{0D108BD9-81ED-4DB2-BD59-A6C34878D82A}">
                    <a16:rowId xmlns:a16="http://schemas.microsoft.com/office/drawing/2014/main" xmlns="" val="691166855"/>
                  </a:ext>
                </a:extLst>
              </a:tr>
            </a:tbl>
          </a:graphicData>
        </a:graphic>
      </p:graphicFrame>
      <p:sp>
        <p:nvSpPr>
          <p:cNvPr id="8" name="Footer Placeholder 7">
            <a:extLst>
              <a:ext uri="{FF2B5EF4-FFF2-40B4-BE49-F238E27FC236}">
                <a16:creationId xmlns:a16="http://schemas.microsoft.com/office/drawing/2014/main" xmlns="" id="{58832AA3-BDE9-CA8D-C67C-F820FA355BE6}"/>
              </a:ext>
            </a:extLst>
          </p:cNvPr>
          <p:cNvSpPr>
            <a:spLocks noGrp="1"/>
          </p:cNvSpPr>
          <p:nvPr>
            <p:ph type="ftr" sz="quarter" idx="11"/>
          </p:nvPr>
        </p:nvSpPr>
        <p:spPr>
          <a:xfrm>
            <a:off x="11273424" y="6135808"/>
            <a:ext cx="613775" cy="515513"/>
          </a:xfrm>
        </p:spPr>
        <p:txBody>
          <a:bodyPr/>
          <a:lstStyle/>
          <a:p>
            <a:r>
              <a:rPr lang="en-US" sz="2000" b="1" dirty="0">
                <a:latin typeface="Times New Roman" panose="02020603050405020304" pitchFamily="18" charset="0"/>
                <a:cs typeface="Times New Roman" panose="02020603050405020304" pitchFamily="18" charset="0"/>
              </a:rPr>
              <a:t>13</a:t>
            </a:r>
          </a:p>
        </p:txBody>
      </p:sp>
    </p:spTree>
    <p:extLst>
      <p:ext uri="{BB962C8B-B14F-4D97-AF65-F5344CB8AC3E}">
        <p14:creationId xmlns:p14="http://schemas.microsoft.com/office/powerpoint/2010/main" val="38412158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7F42B11-9FBA-CC03-B602-60BEFB28BAD2}"/>
              </a:ext>
            </a:extLst>
          </p:cNvPr>
          <p:cNvSpPr>
            <a:spLocks noGrp="1"/>
          </p:cNvSpPr>
          <p:nvPr>
            <p:ph type="title"/>
          </p:nvPr>
        </p:nvSpPr>
        <p:spPr/>
        <p:txBody>
          <a:bodyPr/>
          <a:lstStyle/>
          <a:p>
            <a:endParaRPr lang="en-US" dirty="0"/>
          </a:p>
        </p:txBody>
      </p:sp>
      <p:graphicFrame>
        <p:nvGraphicFramePr>
          <p:cNvPr id="4" name="Content Placeholder 3">
            <a:extLst>
              <a:ext uri="{FF2B5EF4-FFF2-40B4-BE49-F238E27FC236}">
                <a16:creationId xmlns:a16="http://schemas.microsoft.com/office/drawing/2014/main" xmlns="" id="{5DF3EC69-7004-583A-5EA6-07EFBCECDF8E}"/>
              </a:ext>
            </a:extLst>
          </p:cNvPr>
          <p:cNvGraphicFramePr>
            <a:graphicFrameLocks noGrp="1"/>
          </p:cNvGraphicFramePr>
          <p:nvPr>
            <p:ph idx="1"/>
            <p:extLst>
              <p:ext uri="{D42A27DB-BD31-4B8C-83A1-F6EECF244321}">
                <p14:modId xmlns:p14="http://schemas.microsoft.com/office/powerpoint/2010/main" val="234030545"/>
              </p:ext>
            </p:extLst>
          </p:nvPr>
        </p:nvGraphicFramePr>
        <p:xfrm>
          <a:off x="0" y="0"/>
          <a:ext cx="12192000" cy="685800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xmlns="" val="3912121951"/>
                    </a:ext>
                  </a:extLst>
                </a:gridCol>
                <a:gridCol w="4064000">
                  <a:extLst>
                    <a:ext uri="{9D8B030D-6E8A-4147-A177-3AD203B41FA5}">
                      <a16:colId xmlns:a16="http://schemas.microsoft.com/office/drawing/2014/main" xmlns="" val="3420422170"/>
                    </a:ext>
                  </a:extLst>
                </a:gridCol>
                <a:gridCol w="4064000">
                  <a:extLst>
                    <a:ext uri="{9D8B030D-6E8A-4147-A177-3AD203B41FA5}">
                      <a16:colId xmlns:a16="http://schemas.microsoft.com/office/drawing/2014/main" xmlns="" val="2278690556"/>
                    </a:ext>
                  </a:extLst>
                </a:gridCol>
              </a:tblGrid>
              <a:tr h="1143000">
                <a:tc>
                  <a:txBody>
                    <a:bodyPr/>
                    <a:lstStyle/>
                    <a:p>
                      <a:r>
                        <a:rPr lang="en-US" sz="4400" dirty="0">
                          <a:latin typeface="Times New Roman" panose="02020603050405020304" pitchFamily="18" charset="0"/>
                          <a:cs typeface="Times New Roman" panose="02020603050405020304" pitchFamily="18" charset="0"/>
                        </a:rPr>
                        <a:t>Criteria</a:t>
                      </a:r>
                    </a:p>
                  </a:txBody>
                  <a:tcPr/>
                </a:tc>
                <a:tc>
                  <a:txBody>
                    <a:bodyPr/>
                    <a:lstStyle/>
                    <a:p>
                      <a:r>
                        <a:rPr lang="en-US" sz="4400" dirty="0">
                          <a:latin typeface="Times New Roman" panose="02020603050405020304" pitchFamily="18" charset="0"/>
                          <a:cs typeface="Times New Roman" panose="02020603050405020304" pitchFamily="18" charset="0"/>
                        </a:rPr>
                        <a:t>Face-to-Face</a:t>
                      </a:r>
                    </a:p>
                  </a:txBody>
                  <a:tcPr/>
                </a:tc>
                <a:tc>
                  <a:txBody>
                    <a:bodyPr/>
                    <a:lstStyle/>
                    <a:p>
                      <a:r>
                        <a:rPr lang="en-US" sz="4400" dirty="0">
                          <a:latin typeface="Times New Roman" panose="02020603050405020304" pitchFamily="18" charset="0"/>
                          <a:cs typeface="Times New Roman" panose="02020603050405020304" pitchFamily="18" charset="0"/>
                        </a:rPr>
                        <a:t>Online</a:t>
                      </a:r>
                    </a:p>
                  </a:txBody>
                  <a:tcPr/>
                </a:tc>
                <a:extLst>
                  <a:ext uri="{0D108BD9-81ED-4DB2-BD59-A6C34878D82A}">
                    <a16:rowId xmlns:a16="http://schemas.microsoft.com/office/drawing/2014/main" xmlns="" val="3323524369"/>
                  </a:ext>
                </a:extLst>
              </a:tr>
              <a:tr h="1143000">
                <a:tc>
                  <a:txBody>
                    <a:bodyPr/>
                    <a:lstStyle/>
                    <a:p>
                      <a:r>
                        <a:rPr lang="en-US" sz="3200" b="1" dirty="0">
                          <a:latin typeface="Times New Roman" panose="02020603050405020304" pitchFamily="18" charset="0"/>
                          <a:cs typeface="Times New Roman" panose="02020603050405020304" pitchFamily="18" charset="0"/>
                        </a:rPr>
                        <a:t>Cost</a:t>
                      </a:r>
                    </a:p>
                  </a:txBody>
                  <a:tcPr/>
                </a:tc>
                <a:tc>
                  <a:txBody>
                    <a:bodyPr/>
                    <a:lstStyle/>
                    <a:p>
                      <a:r>
                        <a:rPr lang="en-US" sz="2800" dirty="0">
                          <a:latin typeface="Times New Roman" panose="02020603050405020304" pitchFamily="18" charset="0"/>
                          <a:cs typeface="Times New Roman" panose="02020603050405020304" pitchFamily="18" charset="0"/>
                        </a:rPr>
                        <a:t>High</a:t>
                      </a:r>
                    </a:p>
                  </a:txBody>
                  <a:tcPr/>
                </a:tc>
                <a:tc>
                  <a:txBody>
                    <a:bodyPr/>
                    <a:lstStyle/>
                    <a:p>
                      <a:r>
                        <a:rPr lang="en-US" sz="2800" dirty="0">
                          <a:latin typeface="Times New Roman" panose="02020603050405020304" pitchFamily="18" charset="0"/>
                          <a:cs typeface="Times New Roman" panose="02020603050405020304" pitchFamily="18" charset="0"/>
                        </a:rPr>
                        <a:t>Low</a:t>
                      </a:r>
                    </a:p>
                  </a:txBody>
                  <a:tcPr/>
                </a:tc>
                <a:extLst>
                  <a:ext uri="{0D108BD9-81ED-4DB2-BD59-A6C34878D82A}">
                    <a16:rowId xmlns:a16="http://schemas.microsoft.com/office/drawing/2014/main" xmlns="" val="4048127756"/>
                  </a:ext>
                </a:extLst>
              </a:tr>
              <a:tr h="1143000">
                <a:tc>
                  <a:txBody>
                    <a:bodyPr/>
                    <a:lstStyle/>
                    <a:p>
                      <a:r>
                        <a:rPr lang="en-US" sz="3200" b="1" dirty="0">
                          <a:latin typeface="Times New Roman" panose="02020603050405020304" pitchFamily="18" charset="0"/>
                          <a:cs typeface="Times New Roman" panose="02020603050405020304" pitchFamily="18" charset="0"/>
                        </a:rPr>
                        <a:t>Rapport</a:t>
                      </a:r>
                    </a:p>
                  </a:txBody>
                  <a:tcPr/>
                </a:tc>
                <a:tc>
                  <a:txBody>
                    <a:bodyPr/>
                    <a:lstStyle/>
                    <a:p>
                      <a:r>
                        <a:rPr lang="en-US" sz="2800" dirty="0">
                          <a:latin typeface="Times New Roman" panose="02020603050405020304" pitchFamily="18" charset="0"/>
                          <a:cs typeface="Times New Roman" panose="02020603050405020304" pitchFamily="18" charset="0"/>
                        </a:rPr>
                        <a:t>Strong</a:t>
                      </a:r>
                    </a:p>
                  </a:txBody>
                  <a:tcPr/>
                </a:tc>
                <a:tc>
                  <a:txBody>
                    <a:bodyPr/>
                    <a:lstStyle/>
                    <a:p>
                      <a:r>
                        <a:rPr lang="en-US" sz="2800" dirty="0">
                          <a:latin typeface="Times New Roman" panose="02020603050405020304" pitchFamily="18" charset="0"/>
                          <a:cs typeface="Times New Roman" panose="02020603050405020304" pitchFamily="18" charset="0"/>
                        </a:rPr>
                        <a:t>Moderate</a:t>
                      </a:r>
                    </a:p>
                  </a:txBody>
                  <a:tcPr/>
                </a:tc>
                <a:extLst>
                  <a:ext uri="{0D108BD9-81ED-4DB2-BD59-A6C34878D82A}">
                    <a16:rowId xmlns:a16="http://schemas.microsoft.com/office/drawing/2014/main" xmlns="" val="2971389664"/>
                  </a:ext>
                </a:extLst>
              </a:tr>
              <a:tr h="1143000">
                <a:tc>
                  <a:txBody>
                    <a:bodyPr/>
                    <a:lstStyle/>
                    <a:p>
                      <a:r>
                        <a:rPr lang="en-US" sz="3200" b="1" dirty="0">
                          <a:latin typeface="Times New Roman" panose="02020603050405020304" pitchFamily="18" charset="0"/>
                          <a:cs typeface="Times New Roman" panose="02020603050405020304" pitchFamily="18" charset="0"/>
                        </a:rPr>
                        <a:t>Convenience</a:t>
                      </a:r>
                    </a:p>
                  </a:txBody>
                  <a:tcPr/>
                </a:tc>
                <a:tc>
                  <a:txBody>
                    <a:bodyPr/>
                    <a:lstStyle/>
                    <a:p>
                      <a:r>
                        <a:rPr lang="en-US" sz="2800" dirty="0">
                          <a:latin typeface="Times New Roman" panose="02020603050405020304" pitchFamily="18" charset="0"/>
                          <a:cs typeface="Times New Roman" panose="02020603050405020304" pitchFamily="18" charset="0"/>
                        </a:rPr>
                        <a:t>Low</a:t>
                      </a:r>
                    </a:p>
                  </a:txBody>
                  <a:tcPr/>
                </a:tc>
                <a:tc>
                  <a:txBody>
                    <a:bodyPr/>
                    <a:lstStyle/>
                    <a:p>
                      <a:r>
                        <a:rPr lang="en-US" sz="2800" dirty="0">
                          <a:latin typeface="Times New Roman" panose="02020603050405020304" pitchFamily="18" charset="0"/>
                          <a:cs typeface="Times New Roman" panose="02020603050405020304" pitchFamily="18" charset="0"/>
                        </a:rPr>
                        <a:t>High</a:t>
                      </a:r>
                    </a:p>
                  </a:txBody>
                  <a:tcPr/>
                </a:tc>
                <a:extLst>
                  <a:ext uri="{0D108BD9-81ED-4DB2-BD59-A6C34878D82A}">
                    <a16:rowId xmlns:a16="http://schemas.microsoft.com/office/drawing/2014/main" xmlns="" val="3815304373"/>
                  </a:ext>
                </a:extLst>
              </a:tr>
              <a:tr h="1143000">
                <a:tc>
                  <a:txBody>
                    <a:bodyPr/>
                    <a:lstStyle/>
                    <a:p>
                      <a:r>
                        <a:rPr lang="en-US" sz="3200" b="1" dirty="0">
                          <a:latin typeface="Times New Roman" panose="02020603050405020304" pitchFamily="18" charset="0"/>
                          <a:cs typeface="Times New Roman" panose="02020603050405020304" pitchFamily="18" charset="0"/>
                        </a:rPr>
                        <a:t>Observation</a:t>
                      </a:r>
                    </a:p>
                  </a:txBody>
                  <a:tcPr/>
                </a:tc>
                <a:tc>
                  <a:txBody>
                    <a:bodyPr/>
                    <a:lstStyle/>
                    <a:p>
                      <a:r>
                        <a:rPr lang="en-US" sz="2800" dirty="0">
                          <a:latin typeface="Times New Roman" panose="02020603050405020304" pitchFamily="18" charset="0"/>
                          <a:cs typeface="Times New Roman" panose="02020603050405020304" pitchFamily="18" charset="0"/>
                        </a:rPr>
                        <a:t>Better for non-verbal cues</a:t>
                      </a:r>
                    </a:p>
                  </a:txBody>
                  <a:tcPr/>
                </a:tc>
                <a:tc>
                  <a:txBody>
                    <a:bodyPr/>
                    <a:lstStyle/>
                    <a:p>
                      <a:r>
                        <a:rPr lang="en-US" sz="2800" dirty="0">
                          <a:latin typeface="Times New Roman" panose="02020603050405020304" pitchFamily="18" charset="0"/>
                          <a:cs typeface="Times New Roman" panose="02020603050405020304" pitchFamily="18" charset="0"/>
                        </a:rPr>
                        <a:t>Limited</a:t>
                      </a:r>
                    </a:p>
                  </a:txBody>
                  <a:tcPr/>
                </a:tc>
                <a:extLst>
                  <a:ext uri="{0D108BD9-81ED-4DB2-BD59-A6C34878D82A}">
                    <a16:rowId xmlns:a16="http://schemas.microsoft.com/office/drawing/2014/main" xmlns="" val="495399998"/>
                  </a:ext>
                </a:extLst>
              </a:tr>
              <a:tr h="1143000">
                <a:tc>
                  <a:txBody>
                    <a:bodyPr/>
                    <a:lstStyle/>
                    <a:p>
                      <a:r>
                        <a:rPr lang="en-US" sz="3200" b="1" dirty="0">
                          <a:latin typeface="Times New Roman" panose="02020603050405020304" pitchFamily="18" charset="0"/>
                          <a:cs typeface="Times New Roman" panose="02020603050405020304" pitchFamily="18" charset="0"/>
                        </a:rPr>
                        <a:t>Suitability for Role</a:t>
                      </a:r>
                    </a:p>
                  </a:txBody>
                  <a:tcPr/>
                </a:tc>
                <a:tc>
                  <a:txBody>
                    <a:bodyPr/>
                    <a:lstStyle/>
                    <a:p>
                      <a:r>
                        <a:rPr lang="en-US" sz="2800" dirty="0">
                          <a:latin typeface="Times New Roman" panose="02020603050405020304" pitchFamily="18" charset="0"/>
                          <a:cs typeface="Times New Roman" panose="02020603050405020304" pitchFamily="18" charset="0"/>
                        </a:rPr>
                        <a:t>Senior/Strategic</a:t>
                      </a:r>
                    </a:p>
                  </a:txBody>
                  <a:tcPr/>
                </a:tc>
                <a:tc>
                  <a:txBody>
                    <a:bodyPr/>
                    <a:lstStyle/>
                    <a:p>
                      <a:r>
                        <a:rPr lang="en-US" sz="2800" dirty="0">
                          <a:latin typeface="Times New Roman" panose="02020603050405020304" pitchFamily="18" charset="0"/>
                          <a:cs typeface="Times New Roman" panose="02020603050405020304" pitchFamily="18" charset="0"/>
                        </a:rPr>
                        <a:t>Early Screening</a:t>
                      </a:r>
                    </a:p>
                  </a:txBody>
                  <a:tcPr/>
                </a:tc>
                <a:extLst>
                  <a:ext uri="{0D108BD9-81ED-4DB2-BD59-A6C34878D82A}">
                    <a16:rowId xmlns:a16="http://schemas.microsoft.com/office/drawing/2014/main" xmlns="" val="175479675"/>
                  </a:ext>
                </a:extLst>
              </a:tr>
            </a:tbl>
          </a:graphicData>
        </a:graphic>
      </p:graphicFrame>
      <p:sp>
        <p:nvSpPr>
          <p:cNvPr id="8" name="Footer Placeholder 7">
            <a:extLst>
              <a:ext uri="{FF2B5EF4-FFF2-40B4-BE49-F238E27FC236}">
                <a16:creationId xmlns:a16="http://schemas.microsoft.com/office/drawing/2014/main" xmlns="" id="{0E55381E-B07F-EC9B-5B4C-2E91D6BC17BB}"/>
              </a:ext>
            </a:extLst>
          </p:cNvPr>
          <p:cNvSpPr>
            <a:spLocks noGrp="1"/>
          </p:cNvSpPr>
          <p:nvPr>
            <p:ph type="ftr" sz="quarter" idx="11"/>
          </p:nvPr>
        </p:nvSpPr>
        <p:spPr>
          <a:xfrm>
            <a:off x="11173216" y="6233890"/>
            <a:ext cx="613776" cy="365125"/>
          </a:xfrm>
        </p:spPr>
        <p:txBody>
          <a:bodyPr/>
          <a:lstStyle/>
          <a:p>
            <a:r>
              <a:rPr lang="en-US" sz="2000" b="1" dirty="0">
                <a:latin typeface="Times New Roman" panose="02020603050405020304" pitchFamily="18" charset="0"/>
                <a:cs typeface="Times New Roman" panose="02020603050405020304" pitchFamily="18" charset="0"/>
              </a:rPr>
              <a:t>14</a:t>
            </a:r>
          </a:p>
        </p:txBody>
      </p:sp>
    </p:spTree>
    <p:extLst>
      <p:ext uri="{BB962C8B-B14F-4D97-AF65-F5344CB8AC3E}">
        <p14:creationId xmlns:p14="http://schemas.microsoft.com/office/powerpoint/2010/main" val="294840584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0A46F010-D160-4609-8979-FFD8C1EA6C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7EF525A-63F4-26C6-076A-0F85C3FD6250}"/>
              </a:ext>
            </a:extLst>
          </p:cNvPr>
          <p:cNvSpPr>
            <a:spLocks noGrp="1"/>
          </p:cNvSpPr>
          <p:nvPr>
            <p:ph type="title"/>
          </p:nvPr>
        </p:nvSpPr>
        <p:spPr>
          <a:xfrm>
            <a:off x="3373062" y="624110"/>
            <a:ext cx="8131550" cy="1280890"/>
          </a:xfrm>
        </p:spPr>
        <p:txBody>
          <a:bodyPr>
            <a:normAutofit/>
          </a:bodyPr>
          <a:lstStyle/>
          <a:p>
            <a:r>
              <a:rPr lang="en-US" b="1" dirty="0">
                <a:latin typeface="Times New Roman" panose="02020603050405020304" pitchFamily="18" charset="0"/>
                <a:cs typeface="Times New Roman" panose="02020603050405020304" pitchFamily="18" charset="0"/>
              </a:rPr>
              <a:t>Conclusion</a:t>
            </a:r>
          </a:p>
        </p:txBody>
      </p:sp>
      <p:sp>
        <p:nvSpPr>
          <p:cNvPr id="10" name="Rectangle 9">
            <a:extLst>
              <a:ext uri="{FF2B5EF4-FFF2-40B4-BE49-F238E27FC236}">
                <a16:creationId xmlns:a16="http://schemas.microsoft.com/office/drawing/2014/main" xmlns="" id="{81B8C4F6-C3AC-4C94-8EC7-E4F7B7E9CD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xmlns="" id="{0B789310-9859-4942-98C8-3D2F12AAAE73}"/>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xmlns="" id="{FE9E5460-2AA9-4786-B69C-23DBEF35680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US"/>
            </a:p>
          </p:txBody>
        </p:sp>
        <p:sp>
          <p:nvSpPr>
            <p:cNvPr id="14" name="Freeform 12">
              <a:extLst>
                <a:ext uri="{FF2B5EF4-FFF2-40B4-BE49-F238E27FC236}">
                  <a16:creationId xmlns:a16="http://schemas.microsoft.com/office/drawing/2014/main" xmlns="" id="{E344A2AF-3860-4427-B13E-98021C17ABF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US"/>
            </a:p>
          </p:txBody>
        </p:sp>
        <p:sp>
          <p:nvSpPr>
            <p:cNvPr id="15" name="Freeform 13">
              <a:extLst>
                <a:ext uri="{FF2B5EF4-FFF2-40B4-BE49-F238E27FC236}">
                  <a16:creationId xmlns:a16="http://schemas.microsoft.com/office/drawing/2014/main" xmlns="" id="{DDBDD44E-1DC0-48AB-8FEC-E098D919740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US"/>
            </a:p>
          </p:txBody>
        </p:sp>
        <p:sp>
          <p:nvSpPr>
            <p:cNvPr id="16" name="Freeform 14">
              <a:extLst>
                <a:ext uri="{FF2B5EF4-FFF2-40B4-BE49-F238E27FC236}">
                  <a16:creationId xmlns:a16="http://schemas.microsoft.com/office/drawing/2014/main" xmlns="" id="{3151FF3E-5E3F-4D82-A684-0003BACEA85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US"/>
            </a:p>
          </p:txBody>
        </p:sp>
        <p:sp>
          <p:nvSpPr>
            <p:cNvPr id="17" name="Freeform 15">
              <a:extLst>
                <a:ext uri="{FF2B5EF4-FFF2-40B4-BE49-F238E27FC236}">
                  <a16:creationId xmlns:a16="http://schemas.microsoft.com/office/drawing/2014/main" xmlns="" id="{C6CBF27E-7F0C-4489-95A7-82DE1C0460A9}"/>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US"/>
            </a:p>
          </p:txBody>
        </p:sp>
        <p:sp>
          <p:nvSpPr>
            <p:cNvPr id="18" name="Freeform 16">
              <a:extLst>
                <a:ext uri="{FF2B5EF4-FFF2-40B4-BE49-F238E27FC236}">
                  <a16:creationId xmlns:a16="http://schemas.microsoft.com/office/drawing/2014/main" xmlns="" id="{233BE304-221E-425E-A484-4B2E5F405B8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US"/>
            </a:p>
          </p:txBody>
        </p:sp>
        <p:sp>
          <p:nvSpPr>
            <p:cNvPr id="19" name="Freeform 17">
              <a:extLst>
                <a:ext uri="{FF2B5EF4-FFF2-40B4-BE49-F238E27FC236}">
                  <a16:creationId xmlns:a16="http://schemas.microsoft.com/office/drawing/2014/main" xmlns="" id="{10D5734E-EAEA-4A08-86A9-39BD5563EC2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US"/>
            </a:p>
          </p:txBody>
        </p:sp>
        <p:sp>
          <p:nvSpPr>
            <p:cNvPr id="20" name="Freeform 18">
              <a:extLst>
                <a:ext uri="{FF2B5EF4-FFF2-40B4-BE49-F238E27FC236}">
                  <a16:creationId xmlns:a16="http://schemas.microsoft.com/office/drawing/2014/main" xmlns="" id="{4D47FE86-98D1-4E35-86E4-16E9A19A64E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US"/>
            </a:p>
          </p:txBody>
        </p:sp>
        <p:sp>
          <p:nvSpPr>
            <p:cNvPr id="21" name="Freeform 19">
              <a:extLst>
                <a:ext uri="{FF2B5EF4-FFF2-40B4-BE49-F238E27FC236}">
                  <a16:creationId xmlns:a16="http://schemas.microsoft.com/office/drawing/2014/main" xmlns="" id="{F00661F9-B224-4DB1-8EFB-ABF9402BDEF6}"/>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US"/>
            </a:p>
          </p:txBody>
        </p:sp>
        <p:sp>
          <p:nvSpPr>
            <p:cNvPr id="22" name="Freeform 20">
              <a:extLst>
                <a:ext uri="{FF2B5EF4-FFF2-40B4-BE49-F238E27FC236}">
                  <a16:creationId xmlns:a16="http://schemas.microsoft.com/office/drawing/2014/main" xmlns="" id="{679DCB4E-8D36-4B7A-AF0C-8399F113AE9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US"/>
            </a:p>
          </p:txBody>
        </p:sp>
        <p:sp>
          <p:nvSpPr>
            <p:cNvPr id="23" name="Freeform 21">
              <a:extLst>
                <a:ext uri="{FF2B5EF4-FFF2-40B4-BE49-F238E27FC236}">
                  <a16:creationId xmlns:a16="http://schemas.microsoft.com/office/drawing/2014/main" xmlns="" id="{4FAD51F6-D24C-4FD6-BEAE-41F0E5A8253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US"/>
            </a:p>
          </p:txBody>
        </p:sp>
        <p:sp>
          <p:nvSpPr>
            <p:cNvPr id="24" name="Freeform 22">
              <a:extLst>
                <a:ext uri="{FF2B5EF4-FFF2-40B4-BE49-F238E27FC236}">
                  <a16:creationId xmlns:a16="http://schemas.microsoft.com/office/drawing/2014/main" xmlns="" id="{87AC773F-6D31-458A-9DD7-76566C8A9CA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US"/>
            </a:p>
          </p:txBody>
        </p:sp>
      </p:grpSp>
      <p:grpSp>
        <p:nvGrpSpPr>
          <p:cNvPr id="26" name="Group 25">
            <a:extLst>
              <a:ext uri="{FF2B5EF4-FFF2-40B4-BE49-F238E27FC236}">
                <a16:creationId xmlns:a16="http://schemas.microsoft.com/office/drawing/2014/main" xmlns="" id="{6F1CEC7A-E419-4950-AA57-B00546C29CAF}"/>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xmlns="" id="{7AE7DCD1-5235-45E8-B229-15A3E3962E7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US"/>
            </a:p>
          </p:txBody>
        </p:sp>
        <p:sp>
          <p:nvSpPr>
            <p:cNvPr id="28" name="Freeform 28">
              <a:extLst>
                <a:ext uri="{FF2B5EF4-FFF2-40B4-BE49-F238E27FC236}">
                  <a16:creationId xmlns:a16="http://schemas.microsoft.com/office/drawing/2014/main" xmlns="" id="{C82E58C3-65A5-4079-BF94-E675AA410CD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US"/>
            </a:p>
          </p:txBody>
        </p:sp>
        <p:sp>
          <p:nvSpPr>
            <p:cNvPr id="29" name="Freeform 29">
              <a:extLst>
                <a:ext uri="{FF2B5EF4-FFF2-40B4-BE49-F238E27FC236}">
                  <a16:creationId xmlns:a16="http://schemas.microsoft.com/office/drawing/2014/main" xmlns="" id="{7AABE1FA-6DC8-4A47-AC5C-F05B9C111C2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US"/>
            </a:p>
          </p:txBody>
        </p:sp>
        <p:sp>
          <p:nvSpPr>
            <p:cNvPr id="30" name="Freeform 30">
              <a:extLst>
                <a:ext uri="{FF2B5EF4-FFF2-40B4-BE49-F238E27FC236}">
                  <a16:creationId xmlns:a16="http://schemas.microsoft.com/office/drawing/2014/main" xmlns="" id="{17BB7298-8900-4C67-B800-BD241F0199B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US"/>
            </a:p>
          </p:txBody>
        </p:sp>
        <p:sp>
          <p:nvSpPr>
            <p:cNvPr id="31" name="Freeform 31">
              <a:extLst>
                <a:ext uri="{FF2B5EF4-FFF2-40B4-BE49-F238E27FC236}">
                  <a16:creationId xmlns:a16="http://schemas.microsoft.com/office/drawing/2014/main" xmlns="" id="{EE3442F8-53C2-490C-94EF-E423ECB957F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US"/>
            </a:p>
          </p:txBody>
        </p:sp>
        <p:sp>
          <p:nvSpPr>
            <p:cNvPr id="32" name="Freeform 32">
              <a:extLst>
                <a:ext uri="{FF2B5EF4-FFF2-40B4-BE49-F238E27FC236}">
                  <a16:creationId xmlns:a16="http://schemas.microsoft.com/office/drawing/2014/main" xmlns="" id="{3DBEA916-8B10-493A-8CBF-9B5FA2A4A02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US"/>
            </a:p>
          </p:txBody>
        </p:sp>
        <p:sp>
          <p:nvSpPr>
            <p:cNvPr id="33" name="Freeform 33">
              <a:extLst>
                <a:ext uri="{FF2B5EF4-FFF2-40B4-BE49-F238E27FC236}">
                  <a16:creationId xmlns:a16="http://schemas.microsoft.com/office/drawing/2014/main" xmlns="" id="{248DB27B-F9EA-4F81-A746-7D57B768E0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US"/>
            </a:p>
          </p:txBody>
        </p:sp>
        <p:sp>
          <p:nvSpPr>
            <p:cNvPr id="34" name="Freeform 34">
              <a:extLst>
                <a:ext uri="{FF2B5EF4-FFF2-40B4-BE49-F238E27FC236}">
                  <a16:creationId xmlns:a16="http://schemas.microsoft.com/office/drawing/2014/main" xmlns="" id="{998E5C90-2A81-4013-AE09-2023B4407C8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US"/>
            </a:p>
          </p:txBody>
        </p:sp>
        <p:sp>
          <p:nvSpPr>
            <p:cNvPr id="35" name="Freeform 35">
              <a:extLst>
                <a:ext uri="{FF2B5EF4-FFF2-40B4-BE49-F238E27FC236}">
                  <a16:creationId xmlns:a16="http://schemas.microsoft.com/office/drawing/2014/main" xmlns="" id="{86A8318B-7607-4519-8EEB-C7DD5096531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US"/>
            </a:p>
          </p:txBody>
        </p:sp>
        <p:sp>
          <p:nvSpPr>
            <p:cNvPr id="36" name="Freeform 36">
              <a:extLst>
                <a:ext uri="{FF2B5EF4-FFF2-40B4-BE49-F238E27FC236}">
                  <a16:creationId xmlns:a16="http://schemas.microsoft.com/office/drawing/2014/main" xmlns="" id="{5009FB1B-4865-45DB-8727-F012E3ACA55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US"/>
            </a:p>
          </p:txBody>
        </p:sp>
        <p:sp>
          <p:nvSpPr>
            <p:cNvPr id="37" name="Freeform 37">
              <a:extLst>
                <a:ext uri="{FF2B5EF4-FFF2-40B4-BE49-F238E27FC236}">
                  <a16:creationId xmlns:a16="http://schemas.microsoft.com/office/drawing/2014/main" xmlns="" id="{5B209B64-3A98-4B1A-857A-2368AFED67C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US"/>
            </a:p>
          </p:txBody>
        </p:sp>
        <p:sp>
          <p:nvSpPr>
            <p:cNvPr id="38" name="Freeform 38">
              <a:extLst>
                <a:ext uri="{FF2B5EF4-FFF2-40B4-BE49-F238E27FC236}">
                  <a16:creationId xmlns:a16="http://schemas.microsoft.com/office/drawing/2014/main" xmlns="" id="{EB3B5D03-7AE3-411C-A820-6844E7D0C61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US"/>
            </a:p>
          </p:txBody>
        </p:sp>
      </p:grpSp>
      <p:sp>
        <p:nvSpPr>
          <p:cNvPr id="40" name="Freeform 11">
            <a:extLst>
              <a:ext uri="{FF2B5EF4-FFF2-40B4-BE49-F238E27FC236}">
                <a16:creationId xmlns:a16="http://schemas.microsoft.com/office/drawing/2014/main" xmlns="" id="{91328346-8BAD-4616-B50B-5CFDA5648D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US"/>
          </a:p>
        </p:txBody>
      </p:sp>
      <p:sp>
        <p:nvSpPr>
          <p:cNvPr id="3" name="Content Placeholder 2">
            <a:extLst>
              <a:ext uri="{FF2B5EF4-FFF2-40B4-BE49-F238E27FC236}">
                <a16:creationId xmlns:a16="http://schemas.microsoft.com/office/drawing/2014/main" xmlns="" id="{180D41CC-10CC-4AEA-5DEF-F3A0C3D009C7}"/>
              </a:ext>
            </a:extLst>
          </p:cNvPr>
          <p:cNvSpPr>
            <a:spLocks noGrp="1"/>
          </p:cNvSpPr>
          <p:nvPr>
            <p:ph idx="1"/>
          </p:nvPr>
        </p:nvSpPr>
        <p:spPr>
          <a:xfrm>
            <a:off x="3373062" y="1399026"/>
            <a:ext cx="8131550" cy="5172576"/>
          </a:xfrm>
        </p:spPr>
        <p:txBody>
          <a:bodyPr>
            <a:normAutofit fontScale="92500" lnSpcReduction="10000"/>
          </a:bodyPr>
          <a:lstStyle/>
          <a:p>
            <a:r>
              <a:rPr lang="en-GB" sz="2400" dirty="0">
                <a:latin typeface="Times New Roman" panose="02020603050405020304" pitchFamily="18" charset="0"/>
                <a:cs typeface="Times New Roman" panose="02020603050405020304" pitchFamily="18" charset="0"/>
              </a:rPr>
              <a:t>Recruiting the right Project Manager goes beyond assessing technical skills. By combining </a:t>
            </a:r>
            <a:r>
              <a:rPr lang="en-GB" sz="2400" b="1" dirty="0">
                <a:latin typeface="Times New Roman" panose="02020603050405020304" pitchFamily="18" charset="0"/>
                <a:cs typeface="Times New Roman" panose="02020603050405020304" pitchFamily="18" charset="0"/>
              </a:rPr>
              <a:t>structured interviews</a:t>
            </a:r>
            <a:r>
              <a:rPr lang="en-GB" sz="2400" dirty="0">
                <a:latin typeface="Times New Roman" panose="02020603050405020304" pitchFamily="18" charset="0"/>
                <a:cs typeface="Times New Roman" panose="02020603050405020304" pitchFamily="18" charset="0"/>
              </a:rPr>
              <a:t>, </a:t>
            </a:r>
            <a:r>
              <a:rPr lang="en-GB" sz="2400" b="1" dirty="0">
                <a:latin typeface="Times New Roman" panose="02020603050405020304" pitchFamily="18" charset="0"/>
                <a:cs typeface="Times New Roman" panose="02020603050405020304" pitchFamily="18" charset="0"/>
              </a:rPr>
              <a:t>competency-based interviews</a:t>
            </a:r>
            <a:r>
              <a:rPr lang="en-GB" sz="2400" dirty="0">
                <a:latin typeface="Times New Roman" panose="02020603050405020304" pitchFamily="18" charset="0"/>
                <a:cs typeface="Times New Roman" panose="02020603050405020304" pitchFamily="18" charset="0"/>
              </a:rPr>
              <a:t>, and </a:t>
            </a:r>
            <a:r>
              <a:rPr lang="en-GB" sz="2400" b="1" dirty="0">
                <a:latin typeface="Times New Roman" panose="02020603050405020304" pitchFamily="18" charset="0"/>
                <a:cs typeface="Times New Roman" panose="02020603050405020304" pitchFamily="18" charset="0"/>
              </a:rPr>
              <a:t>panel interviews</a:t>
            </a:r>
            <a:r>
              <a:rPr lang="en-GB" sz="2400" dirty="0">
                <a:latin typeface="Times New Roman" panose="02020603050405020304" pitchFamily="18" charset="0"/>
                <a:cs typeface="Times New Roman" panose="02020603050405020304" pitchFamily="18" charset="0"/>
              </a:rPr>
              <a:t>, Deloitte ensures that candidates are evaluated on:</a:t>
            </a:r>
          </a:p>
          <a:p>
            <a:r>
              <a:rPr lang="en-GB" sz="2400" b="1" dirty="0">
                <a:latin typeface="Times New Roman" panose="02020603050405020304" pitchFamily="18" charset="0"/>
                <a:cs typeface="Times New Roman" panose="02020603050405020304" pitchFamily="18" charset="0"/>
              </a:rPr>
              <a:t>Technical expertise</a:t>
            </a:r>
            <a:r>
              <a:rPr lang="en-GB" sz="2400" dirty="0">
                <a:latin typeface="Times New Roman" panose="02020603050405020304" pitchFamily="18" charset="0"/>
                <a:cs typeface="Times New Roman" panose="02020603050405020304" pitchFamily="18" charset="0"/>
              </a:rPr>
              <a:t> and project delivery capabilities</a:t>
            </a:r>
          </a:p>
          <a:p>
            <a:r>
              <a:rPr lang="en-GB" sz="2400" b="1" dirty="0">
                <a:latin typeface="Times New Roman" panose="02020603050405020304" pitchFamily="18" charset="0"/>
                <a:cs typeface="Times New Roman" panose="02020603050405020304" pitchFamily="18" charset="0"/>
              </a:rPr>
              <a:t>Leadership, communication, and stakeholder management</a:t>
            </a:r>
            <a:r>
              <a:rPr lang="en-GB" sz="2400" dirty="0">
                <a:latin typeface="Times New Roman" panose="02020603050405020304" pitchFamily="18" charset="0"/>
                <a:cs typeface="Times New Roman" panose="02020603050405020304" pitchFamily="18" charset="0"/>
              </a:rPr>
              <a:t> skills</a:t>
            </a:r>
          </a:p>
          <a:p>
            <a:r>
              <a:rPr lang="en-GB" sz="2400" b="1" dirty="0">
                <a:latin typeface="Times New Roman" panose="02020603050405020304" pitchFamily="18" charset="0"/>
                <a:cs typeface="Times New Roman" panose="02020603050405020304" pitchFamily="18" charset="0"/>
              </a:rPr>
              <a:t>Cultural fit and alignment with Deloitte’s purpose of “making an impact that matters”</a:t>
            </a: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A comprehensive interview approach not only identifies candidates who can do the job but also those who are </a:t>
            </a:r>
            <a:r>
              <a:rPr lang="en-GB" sz="2400" b="1" dirty="0">
                <a:latin typeface="Times New Roman" panose="02020603050405020304" pitchFamily="18" charset="0"/>
                <a:cs typeface="Times New Roman" panose="02020603050405020304" pitchFamily="18" charset="0"/>
              </a:rPr>
              <a:t>passionate, committed, and aligned with Deloitte’s values</a:t>
            </a:r>
            <a:r>
              <a:rPr lang="en-GB" sz="2400" dirty="0">
                <a:latin typeface="Times New Roman" panose="02020603050405020304" pitchFamily="18" charset="0"/>
                <a:cs typeface="Times New Roman" panose="02020603050405020304" pitchFamily="18" charset="0"/>
              </a:rPr>
              <a:t>.</a:t>
            </a:r>
          </a:p>
          <a:p>
            <a:r>
              <a:rPr lang="en-GB" sz="2400" i="1" dirty="0">
                <a:latin typeface="Times New Roman" panose="02020603050405020304" pitchFamily="18" charset="0"/>
                <a:cs typeface="Times New Roman" panose="02020603050405020304" pitchFamily="18" charset="0"/>
              </a:rPr>
              <a:t>“When you hire people who believe in what you believe, they don’t just work for you—they drive your mission forward.”</a:t>
            </a:r>
            <a:endParaRPr lang="en-GB" sz="2400" dirty="0">
              <a:latin typeface="Times New Roman" panose="02020603050405020304" pitchFamily="18" charset="0"/>
              <a:cs typeface="Times New Roman" panose="02020603050405020304" pitchFamily="18" charset="0"/>
            </a:endParaRPr>
          </a:p>
          <a:p>
            <a:endParaRPr lang="en-US" dirty="0"/>
          </a:p>
        </p:txBody>
      </p:sp>
      <p:sp>
        <p:nvSpPr>
          <p:cNvPr id="7" name="Footer Placeholder 6">
            <a:extLst>
              <a:ext uri="{FF2B5EF4-FFF2-40B4-BE49-F238E27FC236}">
                <a16:creationId xmlns:a16="http://schemas.microsoft.com/office/drawing/2014/main" xmlns="" id="{9CB1D2BC-5DA2-6600-D5A4-7DA151283FEA}"/>
              </a:ext>
            </a:extLst>
          </p:cNvPr>
          <p:cNvSpPr>
            <a:spLocks noGrp="1"/>
          </p:cNvSpPr>
          <p:nvPr>
            <p:ph type="ftr" sz="quarter" idx="11"/>
          </p:nvPr>
        </p:nvSpPr>
        <p:spPr>
          <a:xfrm>
            <a:off x="11342125" y="6135808"/>
            <a:ext cx="684016" cy="553091"/>
          </a:xfrm>
        </p:spPr>
        <p:txBody>
          <a:bodyPr/>
          <a:lstStyle/>
          <a:p>
            <a:r>
              <a:rPr lang="en-US" sz="2000" b="1" dirty="0">
                <a:latin typeface="Times New Roman" panose="02020603050405020304" pitchFamily="18" charset="0"/>
                <a:cs typeface="Times New Roman" panose="02020603050405020304" pitchFamily="18" charset="0"/>
              </a:rPr>
              <a:t>15</a:t>
            </a:r>
          </a:p>
        </p:txBody>
      </p:sp>
    </p:spTree>
    <p:extLst>
      <p:ext uri="{BB962C8B-B14F-4D97-AF65-F5344CB8AC3E}">
        <p14:creationId xmlns:p14="http://schemas.microsoft.com/office/powerpoint/2010/main" val="57958661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6013" y="245806"/>
            <a:ext cx="9253025" cy="6400800"/>
          </a:xfrm>
        </p:spPr>
        <p:txBody>
          <a:bodyPr>
            <a:normAutofit fontScale="90000"/>
          </a:bodyPr>
          <a:lstStyle/>
          <a:p>
            <a:r>
              <a:rPr lang="en-GB" sz="2000" b="1" dirty="0" smtClean="0"/>
              <a:t/>
            </a:r>
            <a:br>
              <a:rPr lang="en-GB" sz="2000" b="1" dirty="0" smtClean="0"/>
            </a:br>
            <a:r>
              <a:rPr lang="en-GB" sz="4000" b="1" dirty="0" smtClean="0"/>
              <a:t>                Reference List :</a:t>
            </a:r>
            <a:r>
              <a:rPr lang="en-GB" sz="4000" b="1" dirty="0"/>
              <a:t/>
            </a:r>
            <a:br>
              <a:rPr lang="en-GB" sz="4000" b="1" dirty="0"/>
            </a:br>
            <a:r>
              <a:rPr lang="en-GB" sz="2000" b="1" dirty="0" smtClean="0"/>
              <a:t/>
            </a:r>
            <a:br>
              <a:rPr lang="en-GB" sz="2000" b="1" dirty="0" smtClean="0"/>
            </a:br>
            <a:r>
              <a:rPr lang="en-GB" sz="2000" b="1" dirty="0" smtClean="0"/>
              <a:t>Armstrong</a:t>
            </a:r>
            <a:r>
              <a:rPr lang="en-GB" sz="2000" b="1" dirty="0"/>
              <a:t>, M. &amp; Taylor, S.</a:t>
            </a:r>
            <a:r>
              <a:rPr lang="en-GB" sz="2000" dirty="0"/>
              <a:t> (2023) </a:t>
            </a:r>
            <a:r>
              <a:rPr lang="en-GB" sz="2000" i="1" dirty="0"/>
              <a:t>Armstrong's Handbook of Human Resource Management Practice</a:t>
            </a:r>
            <a:r>
              <a:rPr lang="en-GB" sz="2000" dirty="0"/>
              <a:t>. 16th edn. London: Kogan Page.</a:t>
            </a:r>
            <a:br>
              <a:rPr lang="en-GB" sz="2000" dirty="0"/>
            </a:br>
            <a:r>
              <a:rPr lang="en-GB" sz="2000" b="1" dirty="0"/>
              <a:t>Beardwell, J. &amp; Thompson, A.</a:t>
            </a:r>
            <a:r>
              <a:rPr lang="en-GB" sz="2000" dirty="0"/>
              <a:t> (2020) </a:t>
            </a:r>
            <a:r>
              <a:rPr lang="en-GB" sz="2000" i="1" dirty="0"/>
              <a:t>Human Resource Management: A Contemporary Approach</a:t>
            </a:r>
            <a:r>
              <a:rPr lang="en-GB" sz="2000" dirty="0"/>
              <a:t>. 9th edn. Harlow: Pearson.</a:t>
            </a:r>
            <a:br>
              <a:rPr lang="en-GB" sz="2000" dirty="0"/>
            </a:br>
            <a:r>
              <a:rPr lang="en-GB" sz="2000" b="1" dirty="0"/>
              <a:t>CIPD</a:t>
            </a:r>
            <a:r>
              <a:rPr lang="en-GB" sz="2000" dirty="0"/>
              <a:t> (2023) </a:t>
            </a:r>
            <a:r>
              <a:rPr lang="en-GB" sz="2000" i="1" dirty="0"/>
              <a:t>Recruitment and Selection Factsheet</a:t>
            </a:r>
            <a:r>
              <a:rPr lang="en-GB" sz="2000" dirty="0"/>
              <a:t>. London: CIPD.</a:t>
            </a:r>
            <a:br>
              <a:rPr lang="en-GB" sz="2000" dirty="0"/>
            </a:br>
            <a:r>
              <a:rPr lang="en-GB" sz="2000" b="1" dirty="0"/>
              <a:t>Deloitte UK Careers</a:t>
            </a:r>
            <a:r>
              <a:rPr lang="en-GB" sz="2000" dirty="0"/>
              <a:t> (2024) </a:t>
            </a:r>
            <a:r>
              <a:rPr lang="en-GB" sz="2000" i="1" dirty="0"/>
              <a:t>Project Manager – Business Transformation Role Description</a:t>
            </a:r>
            <a:r>
              <a:rPr lang="en-GB" sz="2000" dirty="0"/>
              <a:t>. Available at: [Insert Full URL Here - </a:t>
            </a:r>
            <a:r>
              <a:rPr lang="en-GB" sz="2000" i="1" dirty="0"/>
              <a:t>Note: A web address is required for a complete reference</a:t>
            </a:r>
            <a:r>
              <a:rPr lang="en-GB" sz="2000" dirty="0"/>
              <a:t>]. (Accessed: [Insert Date of Access]).</a:t>
            </a:r>
            <a:br>
              <a:rPr lang="en-GB" sz="2000" dirty="0"/>
            </a:br>
            <a:r>
              <a:rPr lang="en-GB" sz="2000" b="1" dirty="0"/>
              <a:t>Dessler, G.</a:t>
            </a:r>
            <a:r>
              <a:rPr lang="en-GB" sz="2000" dirty="0"/>
              <a:t> (2021) </a:t>
            </a:r>
            <a:r>
              <a:rPr lang="en-GB" sz="2000" i="1" dirty="0"/>
              <a:t>Human Resource Management</a:t>
            </a:r>
            <a:r>
              <a:rPr lang="en-GB" sz="2000" dirty="0"/>
              <a:t>. 17th edn. Harlow: Pearson.</a:t>
            </a:r>
            <a:br>
              <a:rPr lang="en-GB" sz="2000" dirty="0"/>
            </a:br>
            <a:r>
              <a:rPr lang="en-GB" sz="2000" b="1" dirty="0"/>
              <a:t>SHRM</a:t>
            </a:r>
            <a:r>
              <a:rPr lang="en-GB" sz="2000" dirty="0"/>
              <a:t> (2023) </a:t>
            </a:r>
            <a:r>
              <a:rPr lang="en-GB" sz="2000" i="1" dirty="0"/>
              <a:t>Virtual Interviewing Best Practices</a:t>
            </a:r>
            <a:r>
              <a:rPr lang="en-GB" sz="2000" dirty="0"/>
              <a:t>. Available at: [Insert Full URL Here - </a:t>
            </a:r>
            <a:r>
              <a:rPr lang="en-GB" sz="2000" i="1" dirty="0"/>
              <a:t>Note: A web address is required for a complete reference</a:t>
            </a:r>
            <a:r>
              <a:rPr lang="en-GB" sz="2000" dirty="0"/>
              <a:t>]. (Accessed: [Insert Date of Access]).</a:t>
            </a:r>
            <a:br>
              <a:rPr lang="en-GB" sz="2000" dirty="0"/>
            </a:br>
            <a:r>
              <a:rPr lang="en-GB" sz="2000" b="1" dirty="0"/>
              <a:t>Sinek, S.</a:t>
            </a:r>
            <a:r>
              <a:rPr lang="en-GB" sz="2000" dirty="0"/>
              <a:t> (2009) </a:t>
            </a:r>
            <a:r>
              <a:rPr lang="en-GB" sz="2000" i="1" dirty="0"/>
              <a:t>Start with Why: How Great Leaders Inspire Everyone to Take Action</a:t>
            </a:r>
            <a:r>
              <a:rPr lang="en-GB" sz="2000" dirty="0"/>
              <a:t>. London: Penguin.</a:t>
            </a:r>
            <a:br>
              <a:rPr lang="en-GB" sz="2000" dirty="0"/>
            </a:br>
            <a:r>
              <a:rPr lang="en-GB" sz="2000" b="1" dirty="0"/>
              <a:t>Torrington, D., Hall, L., Taylor, S. &amp; Atkinson, C.</a:t>
            </a:r>
            <a:r>
              <a:rPr lang="en-GB" sz="2000" dirty="0"/>
              <a:t> (2021) </a:t>
            </a:r>
            <a:r>
              <a:rPr lang="en-GB" sz="2000" i="1" dirty="0"/>
              <a:t>Human Resource Management</a:t>
            </a:r>
            <a:r>
              <a:rPr lang="en-GB" sz="2000" dirty="0"/>
              <a:t>. 11th edn. Harlow: Pearson.</a:t>
            </a:r>
            <a:r>
              <a:rPr lang="en-GB" dirty="0"/>
              <a:t/>
            </a:r>
            <a:br>
              <a:rPr lang="en-GB" dirty="0"/>
            </a:br>
            <a:endParaRPr lang="en-GB"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16</a:t>
            </a:fld>
            <a:endParaRPr lang="en-US" dirty="0"/>
          </a:p>
        </p:txBody>
      </p:sp>
    </p:spTree>
    <p:extLst>
      <p:ext uri="{BB962C8B-B14F-4D97-AF65-F5344CB8AC3E}">
        <p14:creationId xmlns:p14="http://schemas.microsoft.com/office/powerpoint/2010/main" val="1063293043"/>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607</TotalTime>
  <Words>675</Words>
  <Application>Microsoft Office PowerPoint</Application>
  <PresentationFormat>Widescreen</PresentationFormat>
  <Paragraphs>150</Paragraphs>
  <Slides>16</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AkayaTelivigala</vt:lpstr>
      <vt:lpstr>Aptos</vt:lpstr>
      <vt:lpstr>Arial</vt:lpstr>
      <vt:lpstr>Century Gothic</vt:lpstr>
      <vt:lpstr>Times New Roman</vt:lpstr>
      <vt:lpstr>Wingdings</vt:lpstr>
      <vt:lpstr>Wingdings 3</vt:lpstr>
      <vt:lpstr>Wisp</vt:lpstr>
      <vt:lpstr>Recruitment and Selection for Business Transformation</vt:lpstr>
      <vt:lpstr>Table of Contents:</vt:lpstr>
      <vt:lpstr> Deloitte UK London,HQ  UK private corporation limited by guarantee, Deloitte UK is a member of Deloitte Touche Tohmatsu Limited's (DTTL) global network.    Among the many professional services that Deloitte UK provides are audit and assurance, consulting, tax and legal, risk advisory, and financial advising.</vt:lpstr>
      <vt:lpstr>Recruitment Steps:</vt:lpstr>
      <vt:lpstr>Job Analysis, Description &amp;Person Specification</vt:lpstr>
      <vt:lpstr>Key Responsibilities:</vt:lpstr>
      <vt:lpstr>Desired skills for Deloitte,manager include:</vt:lpstr>
      <vt:lpstr>Interview type 1:</vt:lpstr>
      <vt:lpstr>Interview Type 2: Competency-Based Interview</vt:lpstr>
      <vt:lpstr>Interview Type 3: Panel Interview</vt:lpstr>
      <vt:lpstr>Questioning Techniques:</vt:lpstr>
      <vt:lpstr>Face-to-Face Interview</vt:lpstr>
      <vt:lpstr>Online Interview</vt:lpstr>
      <vt:lpstr>PowerPoint Presentation</vt:lpstr>
      <vt:lpstr>Conclusion</vt:lpstr>
      <vt:lpstr>                 Reference List :  Armstrong, M. &amp; Taylor, S. (2023) Armstrong's Handbook of Human Resource Management Practice. 16th edn. London: Kogan Page. Beardwell, J. &amp; Thompson, A. (2020) Human Resource Management: A Contemporary Approach. 9th edn. Harlow: Pearson. CIPD (2023) Recruitment and Selection Factsheet. London: CIPD. Deloitte UK Careers (2024) Project Manager – Business Transformation Role Description. Available at: [Insert Full URL Here - Note: A web address is required for a complete reference]. (Accessed: [Insert Date of Access]). Dessler, G. (2021) Human Resource Management. 17th edn. Harlow: Pearson. SHRM (2023) Virtual Interviewing Best Practices. Available at: [Insert Full URL Here - Note: A web address is required for a complete reference]. (Accessed: [Insert Date of Access]). Sinek, S. (2009) Start with Why: How Great Leaders Inspire Everyone to Take Action. London: Penguin. Torrington, D., Hall, L., Taylor, S. &amp; Atkinson, C. (2021) Human Resource Management. 11th edn. Harlow: Pearson.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Recruitmnet and Selection for Business Transformation</dc:title>
  <dc:creator>Turcan Alina</dc:creator>
  <cp:lastModifiedBy>Microsoft account</cp:lastModifiedBy>
  <cp:revision>14</cp:revision>
  <dcterms:created xsi:type="dcterms:W3CDTF">2025-11-05T10:39:07Z</dcterms:created>
  <dcterms:modified xsi:type="dcterms:W3CDTF">2025-11-10T19:00:12Z</dcterms:modified>
</cp:coreProperties>
</file>