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13"/>
  </p:notesMasterIdLst>
  <p:handoutMasterIdLst>
    <p:handoutMasterId r:id="rId14"/>
  </p:handoutMasterIdLst>
  <p:sldIdLst>
    <p:sldId id="355" r:id="rId5"/>
    <p:sldId id="361" r:id="rId6"/>
    <p:sldId id="352" r:id="rId7"/>
    <p:sldId id="363" r:id="rId8"/>
    <p:sldId id="367" r:id="rId9"/>
    <p:sldId id="366" r:id="rId10"/>
    <p:sldId id="365" r:id="rId11"/>
    <p:sldId id="364" r:id="rId1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03" autoAdjust="0"/>
    <p:restoredTop sz="91176" autoAdjust="0"/>
  </p:normalViewPr>
  <p:slideViewPr>
    <p:cSldViewPr snapToGrid="0">
      <p:cViewPr>
        <p:scale>
          <a:sx n="72" d="100"/>
          <a:sy n="72" d="100"/>
        </p:scale>
        <p:origin x="714" y="-7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 Marie Ogilvie (2419544)" userId="dc5b697a-2f6a-41aa-b967-ff6e6bfc1c42" providerId="ADAL" clId="{A2B7143A-F4CE-4061-BAC4-67BA717DD38C}"/>
    <pc:docChg chg="modSld">
      <pc:chgData name="Ann Marie Ogilvie (2419544)" userId="dc5b697a-2f6a-41aa-b967-ff6e6bfc1c42" providerId="ADAL" clId="{A2B7143A-F4CE-4061-BAC4-67BA717DD38C}" dt="2025-10-18T02:15:43.340" v="1" actId="20577"/>
      <pc:docMkLst>
        <pc:docMk/>
      </pc:docMkLst>
      <pc:sldChg chg="modSp mod">
        <pc:chgData name="Ann Marie Ogilvie (2419544)" userId="dc5b697a-2f6a-41aa-b967-ff6e6bfc1c42" providerId="ADAL" clId="{A2B7143A-F4CE-4061-BAC4-67BA717DD38C}" dt="2025-10-18T02:15:43.340" v="1" actId="20577"/>
        <pc:sldMkLst>
          <pc:docMk/>
          <pc:sldMk cId="2897243252" sldId="367"/>
        </pc:sldMkLst>
        <pc:spChg chg="mod">
          <ac:chgData name="Ann Marie Ogilvie (2419544)" userId="dc5b697a-2f6a-41aa-b967-ff6e6bfc1c42" providerId="ADAL" clId="{A2B7143A-F4CE-4061-BAC4-67BA717DD38C}" dt="2025-10-18T02:15:43.340" v="1" actId="20577"/>
          <ac:spMkLst>
            <pc:docMk/>
            <pc:sldMk cId="2897243252" sldId="367"/>
            <ac:spMk id="2" creationId="{F9405088-1782-E1A3-DC46-911848C181DB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E6D13E5-4CEC-3A4A-8E5D-AFCEE7512EE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A15AE-E040-4F31-96C6-FD066D034FFB}" type="datetime1">
              <a:rPr lang="en-GB" smtClean="0"/>
              <a:pPr/>
              <a:t>18/10/2025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A89C7E07-3C67-C64C-8DA0-0404F6303970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895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1526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790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06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72231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301791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A89C7E07-3C67-C64C-8DA0-0404F6303970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1649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rtlCol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/>
          <a:lstStyle/>
          <a:p>
            <a:pPr rtl="0"/>
            <a:fld id="{C02CDA83-4160-4EEB-AD7D-1C57C21837F3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94200668-9301-4F8B-89F3-A4E2AEA80049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 dirty="0"/>
              <a:t>Click icon to add chart</a:t>
            </a:r>
            <a:endParaRPr lang="en-GB" noProof="0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029ECAD1-3047-43DC-81B7-231597E81F19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 rtlCol="0"/>
          <a:lstStyle/>
          <a:p>
            <a:pPr rtl="0"/>
            <a:r>
              <a:rPr lang="en-US" noProof="0" dirty="0"/>
              <a:t>Click icon to add table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 rtlCol="0"/>
          <a:lstStyle/>
          <a:p>
            <a:pPr rtl="0"/>
            <a:fld id="{1E6A16EE-7FBD-4E62-A186-69A1E1C8758D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rtlCol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en-GB" sz="20000" b="1" noProof="0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 rtlCol="0"/>
          <a:lstStyle/>
          <a:p>
            <a:pPr rtl="0"/>
            <a:fld id="{D21FA074-9295-430E-9633-F682F8C96958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 rtl="0">
              <a:spcBef>
                <a:spcPts val="400"/>
              </a:spcBef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 rtlCol="0"/>
          <a:lstStyle/>
          <a:p>
            <a:pPr rtl="0"/>
            <a:fld id="{D33AD83D-9671-4762-AF03-9C719A9CD695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F88F5F63-8808-4375-85CE-D0FAFA3BBE65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rtlCol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fld id="{6D17C7AE-DC41-4D6E-8CE7-A0296D62536F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 rtlCol="0"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 rtlCol="0"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 rtlCol="0"/>
          <a:lstStyle/>
          <a:p>
            <a:pPr rtl="0"/>
            <a:fld id="{0971D3F5-C297-4F98-9679-48877DEF0EC7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rtlCol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 rtlCol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rtlCol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rtlCol="0" anchor="t" anchorCtr="0" upright="1">
              <a:noAutofit/>
            </a:bodyPr>
            <a:lstStyle/>
            <a:p>
              <a:pPr rtl="0"/>
              <a:endParaRPr lang="en-GB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8AC5E797-DDC7-4716-ABC9-2C172A510C23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728DC-195E-4A4E-AEBA-5E0D1DB03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3394" y="1460090"/>
            <a:ext cx="5677605" cy="5397910"/>
          </a:xfrm>
        </p:spPr>
        <p:txBody>
          <a:bodyPr rtlCol="0">
            <a:normAutofit fontScale="9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br>
              <a:rPr lang="en-GB" dirty="0"/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Level 4 Assessment Specification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Name: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Ann Marie Ogilvie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2419544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LCHS4009 (BIR)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Title: Personal development in Health and Social Care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 Name: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Olufemi Oluranti</a:t>
            </a:r>
            <a:b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Assignment: Component 1, Self-Awareness Personal SWOT</a:t>
            </a:r>
            <a:b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</a:t>
            </a:r>
            <a:r>
              <a:rPr lang="en-GB" sz="2000" b="1" baseline="30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2025</a:t>
            </a:r>
            <a:b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time: 10:00</a:t>
            </a:r>
            <a:b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2000" dirty="0"/>
          </a:p>
        </p:txBody>
      </p:sp>
      <p:pic>
        <p:nvPicPr>
          <p:cNvPr id="4" name="Picture 3" descr="Mature teacher with two young women students in lab coats in chemistry lab">
            <a:extLst>
              <a:ext uri="{FF2B5EF4-FFF2-40B4-BE49-F238E27FC236}">
                <a16:creationId xmlns:a16="http://schemas.microsoft.com/office/drawing/2014/main" id="{81D7EBAD-A22F-246B-2327-1D323FBBE2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4697" y="3253154"/>
            <a:ext cx="4847303" cy="3604846"/>
          </a:xfrm>
          <a:prstGeom prst="rect">
            <a:avLst/>
          </a:prstGeom>
        </p:spPr>
      </p:pic>
      <p:sp>
        <p:nvSpPr>
          <p:cNvPr id="6" name="Sun 5">
            <a:extLst>
              <a:ext uri="{FF2B5EF4-FFF2-40B4-BE49-F238E27FC236}">
                <a16:creationId xmlns:a16="http://schemas.microsoft.com/office/drawing/2014/main" id="{E4109F01-E600-6351-224E-7B2E71F28CC7}"/>
              </a:ext>
            </a:extLst>
          </p:cNvPr>
          <p:cNvSpPr/>
          <p:nvPr/>
        </p:nvSpPr>
        <p:spPr>
          <a:xfrm>
            <a:off x="9143999" y="1002890"/>
            <a:ext cx="914400" cy="914400"/>
          </a:xfrm>
          <a:prstGeom prst="su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6035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4000" dirty="0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77927" y="2186123"/>
            <a:ext cx="4572001" cy="3167541"/>
          </a:xfrm>
        </p:spPr>
        <p:txBody>
          <a:bodyPr rtlCol="0"/>
          <a:lstStyle/>
          <a:p>
            <a:pPr rtl="0"/>
            <a:endParaRPr lang="en-GB" dirty="0"/>
          </a:p>
          <a:p>
            <a:pPr rtl="0"/>
            <a:r>
              <a:rPr lang="en-GB" sz="2000" dirty="0"/>
              <a:t>This presentation will explore my professional and educational development in the Health and Social Care sector through a SWOT analysis (Strength, Weaknesses, Opportunities and Threats)</a:t>
            </a:r>
            <a:r>
              <a:rPr lang="en-GB" sz="2000" b="1" dirty="0"/>
              <a:t>.  </a:t>
            </a:r>
          </a:p>
          <a:p>
            <a:pPr rtl="0"/>
            <a:endParaRPr lang="en-GB" sz="2000" b="1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669F0-EA6D-6B46-AF0E-A9C2D1F223D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F3960A-D260-8445-A153-0B674474CEB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494790" y="6332220"/>
            <a:ext cx="1497330" cy="247651"/>
          </a:xfrm>
        </p:spPr>
        <p:txBody>
          <a:bodyPr rtlCol="0"/>
          <a:lstStyle/>
          <a:p>
            <a:pPr rtl="0"/>
            <a:r>
              <a:rPr lang="en-GB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03E71-3088-0347-9BCC-16ADB551CCC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992120" y="6332220"/>
            <a:ext cx="1313180" cy="247651"/>
          </a:xfrm>
        </p:spPr>
        <p:txBody>
          <a:bodyPr rtlCol="0"/>
          <a:lstStyle/>
          <a:p>
            <a:pPr rtl="0"/>
            <a:fld id="{7E95D1A8-F167-412C-8772-4FDCBEEA9C1E}" type="datetime3">
              <a:rPr lang="en-GB" smtClean="0"/>
              <a:t>18 October, 2025</a:t>
            </a:fld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D4128F6-7647-0FA5-4703-7B5DC83B83D5}"/>
              </a:ext>
            </a:extLst>
          </p:cNvPr>
          <p:cNvSpPr/>
          <p:nvPr/>
        </p:nvSpPr>
        <p:spPr>
          <a:xfrm>
            <a:off x="5638798" y="5353665"/>
            <a:ext cx="2000251" cy="12963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Strength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B0A32FF-8C3A-17B7-67DF-0A98950CD807}"/>
              </a:ext>
            </a:extLst>
          </p:cNvPr>
          <p:cNvSpPr/>
          <p:nvPr/>
        </p:nvSpPr>
        <p:spPr>
          <a:xfrm>
            <a:off x="7143749" y="5353664"/>
            <a:ext cx="2000251" cy="12566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Weaknesses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FE9506C-7738-DC39-C447-CAF2AE518C73}"/>
              </a:ext>
            </a:extLst>
          </p:cNvPr>
          <p:cNvSpPr/>
          <p:nvPr/>
        </p:nvSpPr>
        <p:spPr>
          <a:xfrm>
            <a:off x="8866503" y="5367436"/>
            <a:ext cx="2120899" cy="1256679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Opportunities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61F7A76-FFDE-4072-1318-ABF8A6FB08C9}"/>
              </a:ext>
            </a:extLst>
          </p:cNvPr>
          <p:cNvSpPr/>
          <p:nvPr/>
        </p:nvSpPr>
        <p:spPr>
          <a:xfrm>
            <a:off x="10322555" y="5353665"/>
            <a:ext cx="1892301" cy="12963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Threats</a:t>
            </a:r>
          </a:p>
        </p:txBody>
      </p:sp>
      <p:pic>
        <p:nvPicPr>
          <p:cNvPr id="17" name="Picture 16" descr="Cross section of young plant and roots">
            <a:extLst>
              <a:ext uri="{FF2B5EF4-FFF2-40B4-BE49-F238E27FC236}">
                <a16:creationId xmlns:a16="http://schemas.microsoft.com/office/drawing/2014/main" id="{F49824DF-4CB2-9DE2-5DD9-08EE6C98CB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0"/>
            <a:ext cx="6286500" cy="536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C6698-132B-1143-A2A9-00A97D9572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4799" y="2134451"/>
            <a:ext cx="2194339" cy="356534"/>
          </a:xfrm>
        </p:spPr>
        <p:txBody>
          <a:bodyPr rtlCol="0"/>
          <a:lstStyle/>
          <a:p>
            <a:pPr marL="342900" indent="-342900" rtl="0">
              <a:buFont typeface="+mj-lt"/>
              <a:buAutoNum type="arabicPeriod"/>
            </a:pPr>
            <a:r>
              <a:rPr lang="en-GB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015C52-08ED-464E-B7E8-24892D9C13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15508" y="2134451"/>
            <a:ext cx="2128157" cy="356534"/>
          </a:xfrm>
        </p:spPr>
        <p:txBody>
          <a:bodyPr rtlCol="0"/>
          <a:lstStyle/>
          <a:p>
            <a:pPr rt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 Weaknesses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9C7D4-91CF-6443-91D5-65DC860B407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74430" y="2614765"/>
            <a:ext cx="2194339" cy="1558213"/>
          </a:xfrm>
        </p:spPr>
        <p:txBody>
          <a:bodyPr rtlCol="0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Teamwork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Advocacy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 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2B0C1D-C221-7C47-B7D6-77E7BDB4174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05798" y="4296758"/>
            <a:ext cx="2580302" cy="431883"/>
          </a:xfrm>
        </p:spPr>
        <p:txBody>
          <a:bodyPr rtlCol="0"/>
          <a:lstStyle/>
          <a:p>
            <a:pPr rtl="0"/>
            <a:r>
              <a:rPr lang="en-GB" dirty="0"/>
              <a:t>3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E1C152D-1AA6-9242-B5C9-B06EEE4F966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11818" y="4852421"/>
            <a:ext cx="2674282" cy="2005579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demand for 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Leveraging digital skills.</a:t>
            </a:r>
          </a:p>
          <a:p>
            <a:pPr rtl="0"/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BD3932-D1D0-1045-BD96-8B26F11B851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72542" y="4372107"/>
            <a:ext cx="2128157" cy="356533"/>
          </a:xfrm>
        </p:spPr>
        <p:txBody>
          <a:bodyPr rtlCol="0"/>
          <a:lstStyle/>
          <a:p>
            <a:pPr rtl="0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4 Threats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FB4732-AB07-C54D-AF44-F8ADB6D2B8B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15336" y="4367016"/>
            <a:ext cx="2975967" cy="2490984"/>
          </a:xfrm>
        </p:spPr>
        <p:txBody>
          <a:bodyPr rtlCol="0"/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workload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Changing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Budget Cuts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(Ogilvie, A.M. 2025)      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7" name="Slide Zoom 16">
                <a:extLst>
                  <a:ext uri="{FF2B5EF4-FFF2-40B4-BE49-F238E27FC236}">
                    <a16:creationId xmlns:a16="http://schemas.microsoft.com/office/drawing/2014/main" id="{4510D56C-7028-F62D-A75D-B493F63AD05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18680543"/>
                  </p:ext>
                </p:extLst>
              </p:nvPr>
            </p:nvGraphicFramePr>
            <p:xfrm>
              <a:off x="-4578012" y="-592555"/>
              <a:ext cx="3048000" cy="1714500"/>
            </p:xfrm>
            <a:graphic>
              <a:graphicData uri="http://schemas.microsoft.com/office/powerpoint/2016/slidezoom">
                <pslz:sldZm>
                  <pslz:sldZmObj sldId="352" cId="289860937">
                    <pslz:zmPr id="{35F9D8FA-5EA9-44F5-83BD-0669A3507A40}" returnToParent="0" transitionDur="1000">
                      <p166:blipFill xmlns:p166="http://schemas.microsoft.com/office/powerpoint/2016/6/main">
                        <a:blip r:embed="rId3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7" name="Slide Zoom 16">
                <a:extLst>
                  <a:ext uri="{FF2B5EF4-FFF2-40B4-BE49-F238E27FC236}">
                    <a16:creationId xmlns:a16="http://schemas.microsoft.com/office/drawing/2014/main" id="{4510D56C-7028-F62D-A75D-B493F63AD05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4578012" y="-592555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19" name="Title 18">
            <a:extLst>
              <a:ext uri="{FF2B5EF4-FFF2-40B4-BE49-F238E27FC236}">
                <a16:creationId xmlns:a16="http://schemas.microsoft.com/office/drawing/2014/main" id="{FC8CBA12-8978-A055-6383-70CBE7CB1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4" y="879063"/>
            <a:ext cx="4779470" cy="610863"/>
          </a:xfrm>
        </p:spPr>
        <p:txBody>
          <a:bodyPr>
            <a:normAutofit/>
          </a:bodyPr>
          <a:lstStyle/>
          <a:p>
            <a:r>
              <a:rPr lang="en-GB" sz="3200" dirty="0"/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MY SWOT ANALYSIS</a:t>
            </a:r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EA1A55B1-4F2D-3A37-43E1-73D511D649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15508" y="2547783"/>
            <a:ext cx="2432958" cy="137422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Overly empathetic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 life 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8" name="Sun 17">
            <a:extLst>
              <a:ext uri="{FF2B5EF4-FFF2-40B4-BE49-F238E27FC236}">
                <a16:creationId xmlns:a16="http://schemas.microsoft.com/office/drawing/2014/main" id="{CB18CDD7-0778-5320-9873-C21C1560CE3B}"/>
              </a:ext>
            </a:extLst>
          </p:cNvPr>
          <p:cNvSpPr/>
          <p:nvPr/>
        </p:nvSpPr>
        <p:spPr>
          <a:xfrm>
            <a:off x="9262653" y="740629"/>
            <a:ext cx="760578" cy="762632"/>
          </a:xfrm>
          <a:prstGeom prst="sun">
            <a:avLst>
              <a:gd name="adj" fmla="val 1250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1" name="Picture 20" descr="Students at a graduation ceremony">
            <a:extLst>
              <a:ext uri="{FF2B5EF4-FFF2-40B4-BE49-F238E27FC236}">
                <a16:creationId xmlns:a16="http://schemas.microsoft.com/office/drawing/2014/main" id="{258B5D77-9AE6-6144-4024-1B27AA1AF3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14" y="3048000"/>
            <a:ext cx="4997986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0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026B5-2F88-BA48-A996-4A13FDFAA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5795365" cy="610863"/>
          </a:xfrm>
        </p:spPr>
        <p:txBody>
          <a:bodyPr rtlCol="0">
            <a:noAutofit/>
          </a:bodyPr>
          <a:lstStyle/>
          <a:p>
            <a:pPr algn="ctr"/>
            <a:r>
              <a:rPr lang="en-GB" sz="2400" dirty="0"/>
              <a:t>USE STRENGTH TO OVERCOME WEAKNESSES    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8D5EAB-3FE4-31E1-2F3B-3027E85DE0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1323" y="2262417"/>
            <a:ext cx="3036477" cy="627421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Time management vs Teamwork: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82A119-28D1-B54D-A879-A0DDEC2966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3217985"/>
            <a:ext cx="3036888" cy="2760952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Strong teamwork can improve my poor time management by sharing the workload, practice punctuality, and making necessary adjustments.  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5E5840-ED0D-0349-88F3-4E90A009498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8825" y="2278651"/>
            <a:ext cx="3036888" cy="611188"/>
          </a:xfrm>
        </p:spPr>
        <p:txBody>
          <a:bodyPr rtlCol="0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vs. Overly Empathetic: 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801285-85FB-FD43-9631-322998389AF0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8825" y="3217984"/>
            <a:ext cx="3051175" cy="3533457"/>
          </a:xfrm>
        </p:spPr>
        <p:txBody>
          <a:bodyPr rtlCol="0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Using clear and assertive communication can help to balance being over Empathetic</a:t>
            </a:r>
            <a:r>
              <a:rPr lang="en-GB" dirty="0"/>
              <a:t>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Practice healthy boundaries that align  policies and procedure.</a:t>
            </a:r>
            <a:r>
              <a:rPr lang="en-GB" dirty="0"/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(Source: Ogilvie, 2025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820E658-15B8-6C4B-A736-3D894774670E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6738" y="2300287"/>
            <a:ext cx="3036887" cy="589551"/>
          </a:xfrm>
        </p:spPr>
        <p:txBody>
          <a:bodyPr rtlCol="0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Advocacy vs. Work-Life Balance: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52F621-1B1F-5E49-939F-12BD1A0FD52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6738" y="2798762"/>
            <a:ext cx="3036887" cy="3533457"/>
          </a:xfrm>
        </p:spPr>
        <p:txBody>
          <a:bodyPr rtlCol="0"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Effective advocacy skills will enable me to manage reasonable workload, to protect my well-being and faster a sustainable  fulfilling career.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FD06229-BFA1-7D4D-B1E0-0A9F7FBF1F7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992120" y="6332220"/>
            <a:ext cx="1313180" cy="247651"/>
          </a:xfrm>
        </p:spPr>
        <p:txBody>
          <a:bodyPr rtlCol="0"/>
          <a:lstStyle/>
          <a:p>
            <a:fld id="{089A5E06-B68E-41C7-AEBB-F05AB291E436}" type="datetime3">
              <a:rPr lang="en-GB" smtClean="0"/>
              <a:pPr/>
              <a:t>18 October, 2025</a:t>
            </a:fld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6278D20-060E-1942-9A72-E600C02A820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494790" y="6332220"/>
            <a:ext cx="1497330" cy="247651"/>
          </a:xfrm>
        </p:spPr>
        <p:txBody>
          <a:bodyPr rtlCol="0"/>
          <a:lstStyle/>
          <a:p>
            <a:r>
              <a:rPr lang="en-GB" dirty="0"/>
              <a:t>.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B50C3FA-D20D-3049-9C7F-6F37D4E022C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971550" y="6332220"/>
            <a:ext cx="523240" cy="247651"/>
          </a:xfrm>
        </p:spPr>
        <p:txBody>
          <a:bodyPr rtlCol="0"/>
          <a:lstStyle/>
          <a:p>
            <a:fld id="{294A09A9-5501-47C1-A89A-A340965A2BE2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4834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BD14EF-0291-106A-933F-73914B900F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105804" y="2104791"/>
            <a:ext cx="4765034" cy="187214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Collaborate with colleagues to efficiently manage the  growing client base and ensure high-quality service deliver.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Share Knowledge and best practices within the team to enhance overall service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4353FDB-1280-2BA9-85AB-DD04128C2E69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05226" y="4130840"/>
            <a:ext cx="4854780" cy="16120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Advocacy &amp; Leveraging Digital Skills</a:t>
            </a:r>
            <a:r>
              <a:rPr lang="en-GB" dirty="0"/>
              <a:t>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08C7907-7CC2-6F20-7FA9-9746CBE2D3A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0ABFC42-8C9A-2749-B74B-A4BEEA78F1F2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651275"/>
            <a:ext cx="2133600" cy="4571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F402B3C-1BFC-3931-3CD6-F44B56F4EFC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321164" y="1415879"/>
            <a:ext cx="5870835" cy="256105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utilising strong communication skills to foster personal 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employing effective communication skills to drive and sustain my career prospects.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Implementing refine communication protocols to achieve sustainable progress in health and social care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3808F40-493C-7FA6-61AD-B8EA9A0EAE1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210860" y="591670"/>
            <a:ext cx="5149104" cy="1004047"/>
          </a:xfrm>
        </p:spPr>
        <p:txBody>
          <a:bodyPr/>
          <a:lstStyle/>
          <a:p>
            <a:endParaRPr lang="en-GB" dirty="0"/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to Enhance my Professional Development: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F4C6F54E-EEDB-7778-3856-758482456842}"/>
              </a:ext>
            </a:extLst>
          </p:cNvPr>
          <p:cNvSpPr>
            <a:spLocks noGrp="1"/>
          </p:cNvSpPr>
          <p:nvPr>
            <p:ph type="dt" sz="half" idx="36"/>
          </p:nvPr>
        </p:nvSpPr>
        <p:spPr>
          <a:xfrm>
            <a:off x="2551480" y="6625588"/>
            <a:ext cx="1753820" cy="230169"/>
          </a:xfrm>
        </p:spPr>
        <p:txBody>
          <a:bodyPr/>
          <a:lstStyle/>
          <a:p>
            <a:pPr rtl="0"/>
            <a:fld id="{D33AD83D-9671-4762-AF03-9C719A9CD695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4833405-4DE8-E10D-AA8B-1B59615E5239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pPr rtl="0"/>
            <a:r>
              <a:rPr lang="en-GB" noProof="0" dirty="0"/>
              <a:t>Annual Review</a:t>
            </a:r>
            <a:endParaRPr lang="en-GB" b="0" noProof="0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4B4F824-161A-D8C4-D733-5DC4885A0D5B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5</a:t>
            </a:fld>
            <a:endParaRPr lang="en-GB" noProof="0" dirty="0">
              <a:latin typeface="+mn-lt"/>
            </a:endParaRPr>
          </a:p>
        </p:txBody>
      </p:sp>
      <p:pic>
        <p:nvPicPr>
          <p:cNvPr id="14" name="Picture 13" descr="Smiling hospital staff">
            <a:extLst>
              <a:ext uri="{FF2B5EF4-FFF2-40B4-BE49-F238E27FC236}">
                <a16:creationId xmlns:a16="http://schemas.microsoft.com/office/drawing/2014/main" id="{06B7C1F6-94A0-CA5E-0C37-DF1E60C174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412" y="3962399"/>
            <a:ext cx="3406588" cy="2893359"/>
          </a:xfrm>
          <a:prstGeom prst="rect">
            <a:avLst/>
          </a:prstGeom>
        </p:spPr>
      </p:pic>
      <p:pic>
        <p:nvPicPr>
          <p:cNvPr id="15" name="Picture 14" descr="Hands reaching out">
            <a:extLst>
              <a:ext uri="{FF2B5EF4-FFF2-40B4-BE49-F238E27FC236}">
                <a16:creationId xmlns:a16="http://schemas.microsoft.com/office/drawing/2014/main" id="{E4448D6C-DC34-4548-9E13-D01CD2D98E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024" y="3994867"/>
            <a:ext cx="2602320" cy="2602933"/>
          </a:xfrm>
          <a:prstGeom prst="rect">
            <a:avLst/>
          </a:prstGeo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06A9C15-FED7-4254-CA9C-71D24EEEDA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98176" y="1297353"/>
            <a:ext cx="4765035" cy="761721"/>
          </a:xfrm>
        </p:spPr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Teamwork vs Strong Demand for Services:</a:t>
            </a:r>
          </a:p>
        </p:txBody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810EBA9E-D4AF-57A2-B5BF-27BCE5C4B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278129"/>
            <a:ext cx="4941477" cy="76172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UTILISE OPPORTUNITIES WITH STRENGTH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9999F6-6F81-D156-C1D2-E574A095684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30557" y="3929258"/>
            <a:ext cx="4854780" cy="292649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2" name="Text Placeholder 18">
            <a:extLst>
              <a:ext uri="{FF2B5EF4-FFF2-40B4-BE49-F238E27FC236}">
                <a16:creationId xmlns:a16="http://schemas.microsoft.com/office/drawing/2014/main" id="{F9405088-1782-E1A3-DC46-911848C181DB}"/>
              </a:ext>
            </a:extLst>
          </p:cNvPr>
          <p:cNvSpPr>
            <a:spLocks noGrp="1"/>
          </p:cNvSpPr>
          <p:nvPr/>
        </p:nvSpPr>
        <p:spPr>
          <a:xfrm>
            <a:off x="3785469" y="4493630"/>
            <a:ext cx="4654706" cy="2516028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4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will use digital platforms to advocate for policies that support increased access to health and social care services and vigorously pursue opportunities to enhance my digital skills.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 Source: Ogilvie, A.M., 2025)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243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F79B513-147A-1A86-8749-5959113995C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142830" y="5479574"/>
            <a:ext cx="5716998" cy="137842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Advocacy vs Budget cut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Speak up for essential resources and patient needs.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 the impact of budget cuts on quality of care.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 up for our community: say no to budget cuts.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FA93C-FCA9-7101-34F2-9DE3A84D43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7905" y="3616656"/>
            <a:ext cx="5716997" cy="137842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Establish clear channels for policy update and    feedback to get  great result.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Encourage open dialogue to address concerns and questions so that changes can be implemented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8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ACD5C80-5686-F7AF-4E3E-7B78AA705ED7}"/>
              </a:ext>
            </a:extLst>
          </p:cNvPr>
          <p:cNvSpPr/>
          <p:nvPr/>
        </p:nvSpPr>
        <p:spPr>
          <a:xfrm>
            <a:off x="6646460" y="268937"/>
            <a:ext cx="5153017" cy="58117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MY STRENGTH TO MINIMISE THREATS</a:t>
            </a:r>
          </a:p>
        </p:txBody>
      </p:sp>
      <p:pic>
        <p:nvPicPr>
          <p:cNvPr id="18" name="Picture Placeholder 17" descr="Sunlight against water reflection">
            <a:extLst>
              <a:ext uri="{FF2B5EF4-FFF2-40B4-BE49-F238E27FC236}">
                <a16:creationId xmlns:a16="http://schemas.microsoft.com/office/drawing/2014/main" id="{728FBE61-4799-4AB0-3DA3-D114F21B2DE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37" r="22237"/>
          <a:stretch>
            <a:fillRect/>
          </a:stretch>
        </p:blipFill>
        <p:spPr>
          <a:xfrm>
            <a:off x="0" y="0"/>
            <a:ext cx="5854890" cy="6858000"/>
          </a:xfr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0554AF62-04F7-0111-5F4C-5834B5A7E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279" y="2606722"/>
            <a:ext cx="4903377" cy="17780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DCFE8B5-1D74-08F5-71E8-6A74C2FF6B95}"/>
              </a:ext>
            </a:extLst>
          </p:cNvPr>
          <p:cNvSpPr/>
          <p:nvPr/>
        </p:nvSpPr>
        <p:spPr>
          <a:xfrm>
            <a:off x="6537278" y="1362635"/>
            <a:ext cx="5153016" cy="1721225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Teamwork vs. High Workload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Share responsibilities and support each other through effective communication. </a:t>
            </a:r>
          </a:p>
          <a:p>
            <a:pPr algn="ctr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Delegate tasks to distribute workload through advocacy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vs Changing Policy </a:t>
            </a:r>
          </a:p>
        </p:txBody>
      </p:sp>
    </p:spTree>
    <p:extLst>
      <p:ext uri="{BB962C8B-B14F-4D97-AF65-F5344CB8AC3E}">
        <p14:creationId xmlns:p14="http://schemas.microsoft.com/office/powerpoint/2010/main" val="1684605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0C923BD-2D43-EE72-67AE-F3CF0898B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47" y="537883"/>
            <a:ext cx="5206253" cy="751428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6EB6CB-2DED-D134-9ABF-F7C780CBDC3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71550" y="2277035"/>
            <a:ext cx="4933949" cy="3291654"/>
          </a:xfrm>
        </p:spPr>
        <p:txBody>
          <a:bodyPr/>
          <a:lstStyle/>
          <a:p>
            <a:endParaRPr lang="en-GB" sz="1800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conclusion, this SWOT analysis highlighted a clear path for my personal growth in the Health and Social Care Sector. By using my strength to navigate weaknesses and capitalise on opportunities, I can effectively mitigate threats. This ensures my personal and educational development for future prospects</a:t>
            </a:r>
            <a:r>
              <a:rPr lang="en-GB" dirty="0"/>
              <a:t>.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0599A-1ECD-B502-088F-3D0E8B76ADB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 rtl="0"/>
            <a:fld id="{94200668-9301-4F8B-89F3-A4E2AEA80049}" type="datetime3">
              <a:rPr lang="en-GB" noProof="0" smtClean="0">
                <a:latin typeface="+mn-lt"/>
              </a:rPr>
              <a:t>18 October, 2025</a:t>
            </a:fld>
            <a:endParaRPr lang="en-GB" noProof="0" dirty="0">
              <a:latin typeface="+mn-lt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54BA1-9341-62F8-5CCE-D77AA806E19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rtl="0"/>
            <a:r>
              <a:rPr lang="en-GB" b="0" dirty="0"/>
              <a:t>.</a:t>
            </a:r>
            <a:endParaRPr lang="en-GB" b="0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F0AF67-710F-A975-0B26-15EB3C2B932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pPr rtl="0"/>
              <a:t>7</a:t>
            </a:fld>
            <a:endParaRPr lang="en-GB" noProof="0" dirty="0"/>
          </a:p>
        </p:txBody>
      </p:sp>
      <p:pic>
        <p:nvPicPr>
          <p:cNvPr id="20" name="Picture Placeholder 19" descr="Researchers in a boardroom discussing">
            <a:extLst>
              <a:ext uri="{FF2B5EF4-FFF2-40B4-BE49-F238E27FC236}">
                <a16:creationId xmlns:a16="http://schemas.microsoft.com/office/drawing/2014/main" id="{D8990FC0-0794-175F-20C6-FF3B22A46E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35629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61903CF-6F78-F60B-4956-3665AD133C0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19094" y="5271247"/>
            <a:ext cx="5464702" cy="1357039"/>
          </a:xfrm>
        </p:spPr>
        <p:txBody>
          <a:bodyPr/>
          <a:lstStyle/>
          <a:p>
            <a:pPr marL="971550" lvl="1" indent="-28575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Ogilvie, A.M. 2025 Utilise Opportunities with Strength. PowerPoint Presentation, Presented15 October 2025.</a:t>
            </a:r>
            <a:endParaRPr lang="en-GB" sz="1600" dirty="0"/>
          </a:p>
          <a:p>
            <a:pPr lvl="1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285750"/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E19ACD-3D43-144A-B9AF-671DFE6436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429000"/>
            <a:ext cx="4903377" cy="1842248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Ogilvie, A.M. (2025). Personal SWOT Analysis for Health and Social Service Sector Department.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Unpublished PowerPoint Presentation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David, Birmingham. 15 October 2025.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Ogilvie, A. M. (2025) Strength to Overcome Weaknesses. PowerPoint Presentation, Presented October 15, 2025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7A939A1-36FA-300F-CB4E-6E5ADB3A3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REFRENCES</a:t>
            </a:r>
          </a:p>
        </p:txBody>
      </p:sp>
      <p:pic>
        <p:nvPicPr>
          <p:cNvPr id="11" name="Picture 10" descr="Woman smiling and giving two thumbs up">
            <a:extLst>
              <a:ext uri="{FF2B5EF4-FFF2-40B4-BE49-F238E27FC236}">
                <a16:creationId xmlns:a16="http://schemas.microsoft.com/office/drawing/2014/main" id="{1EEF256E-E3EF-959F-B50B-63AF44CDC3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972908" cy="6858000"/>
          </a:xfrm>
          <a:prstGeom prst="rect">
            <a:avLst/>
          </a:prstGeom>
        </p:spPr>
      </p:pic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38DCA02-265C-E18B-BF60-5938627326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3094" y="7443572"/>
            <a:ext cx="6096000" cy="111654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4EA13CA1-58BB-A2A9-F215-486EFEAA6F43}"/>
              </a:ext>
            </a:extLst>
          </p:cNvPr>
          <p:cNvSpPr txBox="1">
            <a:spLocks/>
          </p:cNvSpPr>
          <p:nvPr/>
        </p:nvSpPr>
        <p:spPr>
          <a:xfrm>
            <a:off x="3657749" y="4953000"/>
            <a:ext cx="2128157" cy="1675285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994369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9129431_TF78853419_Win32.potx" id="{4B078287-5F8B-4412-8B56-22BABE512007}" vid="{40D3F4AB-D386-4158-AD50-2BEE84BA26E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{078B879C-AC84-48D1-BE1B-37AAD0139CF7}tf78853419_win32</Template>
  <TotalTime>2101</TotalTime>
  <Words>624</Words>
  <Application>Microsoft Office PowerPoint</Application>
  <PresentationFormat>Widescreen</PresentationFormat>
  <Paragraphs>109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Franklin Gothic Book</vt:lpstr>
      <vt:lpstr>Franklin Gothic Demi</vt:lpstr>
      <vt:lpstr>Wingdings</vt:lpstr>
      <vt:lpstr>Theme1</vt:lpstr>
      <vt:lpstr> Level 4 Assessment Specification Name: Ann Marie Ogilvie Student Number: 2419544 Module Code: LCHS4009 (BIR) Module Title: Personal development in Health and Social Care Lecturer Name: Olufemi Oluranti Assignment: Component 1, Self-Awareness Personal SWOT  20th October 2025 time: 10:00   </vt:lpstr>
      <vt:lpstr>Introduction</vt:lpstr>
      <vt:lpstr> MY SWOT ANALYSIS</vt:lpstr>
      <vt:lpstr>USE STRENGTH TO OVERCOME WEAKNESSES    </vt:lpstr>
      <vt:lpstr>UTILISE OPPORTUNITIES WITH STRENGTH  </vt:lpstr>
      <vt:lpstr>PowerPoint Presentation</vt:lpstr>
      <vt:lpstr>CONCLUSION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 Marie Ogilvie (2419544)</dc:creator>
  <cp:lastModifiedBy>Ann Marie Ogilvie (2419544)</cp:lastModifiedBy>
  <cp:revision>10</cp:revision>
  <dcterms:created xsi:type="dcterms:W3CDTF">2025-10-04T17:41:42Z</dcterms:created>
  <dcterms:modified xsi:type="dcterms:W3CDTF">2025-10-18T02:15:51Z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