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76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7" r:id="rId6"/>
    <p:sldId id="290" r:id="rId7"/>
    <p:sldId id="264" r:id="rId8"/>
    <p:sldId id="291" r:id="rId9"/>
    <p:sldId id="268" r:id="rId10"/>
    <p:sldId id="286" r:id="rId11"/>
    <p:sldId id="262" r:id="rId12"/>
    <p:sldId id="292" r:id="rId13"/>
    <p:sldId id="279" r:id="rId14"/>
    <p:sldId id="293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468BF2-0642-0ED1-2CD1-63A036883855}" v="227" dt="2025-12-01T03:04:07.687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3204" autoAdjust="0"/>
  </p:normalViewPr>
  <p:slideViewPr>
    <p:cSldViewPr snapToGrid="0">
      <p:cViewPr>
        <p:scale>
          <a:sx n="100" d="100"/>
          <a:sy n="100" d="100"/>
        </p:scale>
        <p:origin x="-106" y="-562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11/30/2025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032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91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2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47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57B2A-1291-46F4-B4CC-8BAFDF935B56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65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B3B4-A63D-42FA-B9D1-41D36384F384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465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0803-F60A-46DD-B88E-307855619A34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786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B4245-B7F0-48F5-9A59-408A637F0829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151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FBFC-AFD0-49F7-9AAB-86AF5F4471C2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636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AEFA3-A6B6-4916-BD87-2F7F0B6DE4AC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628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8FE2-E902-4B86-B2C7-4AE6B54CDB70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748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74E58-F253-4E0F-B41E-2DC0E51ABEA1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32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30231-6059-4AF0-B828-13FEB68C6E43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402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6E087-9EB9-42E7-B62A-9B8FE3556101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7568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3942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2155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24676268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0126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80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19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722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/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/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/>
              <a:ahLst/>
              <a:cxnLst/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/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/>
              <a:ahLst/>
              <a:cxnLst/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/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/>
              <a:ahLst/>
              <a:cxnLst/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/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/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/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/>
              <a:ahLst/>
              <a:cxnLst/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/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/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/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/>
              <a:ahLst/>
              <a:cxnLst/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/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/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/>
              <a:ahLst/>
              <a:cxnLst/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/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/>
              <a:ahLst/>
              <a:cxnLst/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/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/>
              <a:ahLst/>
              <a:cxnLst/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/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/>
              <a:ahLst/>
              <a:cxnLst/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/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/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/>
              <a:ahLst/>
              <a:cxnLst/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/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/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/>
              <a:ahLst/>
              <a:cxnLst/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/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/>
              <a:ahLst/>
              <a:cxnLst/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/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/>
              <a:ahLst/>
              <a:cxnLst/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/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/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/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/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/>
              <a:ahLst/>
              <a:cxnLst/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/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/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/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/>
              <a:ahLst/>
              <a:cxnLst/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/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/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/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/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/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/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/>
              <a:ahLst/>
              <a:cxnLst/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/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/>
              <a:ahLst/>
              <a:cxnLst/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/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/>
              <a:ahLst/>
              <a:cxnLst/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/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/>
              <a:ahLst/>
              <a:cxnLst/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/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/>
              <a:ahLst/>
              <a:cxnLst/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/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/>
              <a:ahLst/>
              <a:cxnLst/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/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/>
              <a:ahLst/>
              <a:cxnLst/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/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/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/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/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/>
              <a:ahLst/>
              <a:cxnLst/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/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/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/>
              <a:ahLst/>
              <a:cxnLst/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/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/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/>
              <a:ahLst/>
              <a:cxnLst/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/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/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/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/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/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/>
              <a:ahLst/>
              <a:cxnLst/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/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/>
              <a:ahLst/>
              <a:cxnLst/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/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/>
              <a:ahLst/>
              <a:cxnLst/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/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/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/>
              <a:ahLst/>
              <a:cxnLst/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0F082710-245A-48CB-A5F6-8BB1DF6AB298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24578CCF-2EC4-44CB-A694-F6F6E59A3985}" type="slidenum">
              <a:rPr lang="en-US" dirty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830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93" r:id="rId17"/>
    <p:sldLayoutId id="2147483794" r:id="rId18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 userDrawn="1">
          <p15:clr>
            <a:srgbClr val="F26B43"/>
          </p15:clr>
        </p15:guide>
        <p15:guide id="2" pos="6792" userDrawn="1">
          <p15:clr>
            <a:srgbClr val="F26B43"/>
          </p15:clr>
        </p15:guide>
        <p15:guide id="3" pos="3720" userDrawn="1">
          <p15:clr>
            <a:srgbClr val="F26B43"/>
          </p15:clr>
        </p15:guide>
        <p15:guide id="4" orient="horz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" TargetMode="External"/><Relationship Id="rId2" Type="http://schemas.openxmlformats.org/officeDocument/2006/relationships/hyperlink" Target="https://www.jisc.ac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b="0"/>
              <a:t>Digital Skills Reflection</a:t>
            </a:r>
            <a:br>
              <a:rPr lang="en-US" b="0"/>
            </a:br>
            <a:endParaRPr lang="es-ES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9C84B9A-4D22-1281-13AE-2F396A5FCB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Esther Moran Avila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Student Number: 2508069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 2024/25</a:t>
            </a:r>
            <a:endParaRPr lang="es-ES" dirty="0"/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A9512A44-3329-9C45-657B-2D6F91618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0"/>
              <a:t>Introduction</a:t>
            </a:r>
            <a:endParaRPr lang="es-ES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4EDCA125-FE4E-DC56-2AD4-9822DD3E7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12/11/2023</a:t>
            </a:r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72626CAD-0916-710F-45F3-B7F9E42B4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This presentation is about what I learned in this module</a:t>
            </a:r>
            <a:endParaRPr lang="es-ES" sz="2000" b="1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I will talk about Task 1, Task 2 and Task 3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I will explain my skills and what I improved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Digital skills are important for study and lif</a:t>
            </a:r>
            <a:r>
              <a:rPr lang="en-US" sz="2000" dirty="0">
                <a:solidFill>
                  <a:schemeClr val="bg2"/>
                </a:solidFill>
              </a:rPr>
              <a:t>e</a:t>
            </a:r>
          </a:p>
          <a:p>
            <a:endParaRPr lang="en-US"/>
          </a:p>
        </p:txBody>
      </p:sp>
      <p:pic>
        <p:nvPicPr>
          <p:cNvPr id="9" name="Marcador de contenido 8" descr="Imagen que contiene Rectángulo&#10;&#10;El contenido generado por IA puede ser incorrecto.">
            <a:extLst>
              <a:ext uri="{FF2B5EF4-FFF2-40B4-BE49-F238E27FC236}">
                <a16:creationId xmlns:a16="http://schemas.microsoft.com/office/drawing/2014/main" id="{3228DA94-1473-E64A-4F1F-45A0CF6F3C75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6151563" y="2590800"/>
            <a:ext cx="3505200" cy="3505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544285"/>
            <a:ext cx="6583883" cy="2541815"/>
          </a:xfrm>
        </p:spPr>
        <p:txBody>
          <a:bodyPr>
            <a:normAutofit/>
          </a:bodyPr>
          <a:lstStyle/>
          <a:p>
            <a:r>
              <a:rPr lang="en-US" b="0">
                <a:ea typeface="+mj-lt"/>
                <a:cs typeface="+mj-lt"/>
              </a:rPr>
              <a:t>Task 1: JISC Digital Skills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9789" y="3433360"/>
            <a:ext cx="6594768" cy="2648208"/>
          </a:xfrm>
        </p:spPr>
        <p:txBody>
          <a:bodyPr vert="horz" lIns="0" tIns="0" rIns="0" bIns="0" rtlCol="0" anchor="t">
            <a:normAutofit fontScale="92500" lnSpcReduction="20000"/>
          </a:bodyPr>
          <a:lstStyle/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 did the JISC Digital Skills test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I learned my strengths and weaknesses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Strengths: communication, social media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Weaknesses: creativity, data skills, Excel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Helped me understand my digital level</a:t>
            </a:r>
            <a:endParaRPr lang="en-US" dirty="0"/>
          </a:p>
          <a:p>
            <a:endParaRPr lang="en-US" dirty="0"/>
          </a:p>
        </p:txBody>
      </p:sp>
      <p:pic>
        <p:nvPicPr>
          <p:cNvPr id="6" name="Marcador de posición de imagen 5" descr="Diagrama&#10;&#10;El contenido generado por IA puede ser incorrecto.">
            <a:extLst>
              <a:ext uri="{FF2B5EF4-FFF2-40B4-BE49-F238E27FC236}">
                <a16:creationId xmlns:a16="http://schemas.microsoft.com/office/drawing/2014/main" id="{F2CCC7C1-F582-529A-5BDC-D0200805BDB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667" r="16667"/>
          <a:stretch/>
        </p:blipFill>
        <p:spPr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0"/>
              <a:t>How Task 1 Helped Me</a:t>
            </a:r>
            <a:endParaRPr lang="es-ES" dirty="0"/>
          </a:p>
        </p:txBody>
      </p:sp>
      <p:pic>
        <p:nvPicPr>
          <p:cNvPr id="5" name="Marcador de posición de imagen 4" descr="Icono&#10;&#10;El contenido generado por IA puede ser incorrecto.">
            <a:extLst>
              <a:ext uri="{FF2B5EF4-FFF2-40B4-BE49-F238E27FC236}">
                <a16:creationId xmlns:a16="http://schemas.microsoft.com/office/drawing/2014/main" id="{6BF39B46-A74D-49F9-60FB-29515050F322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/>
        </p:blipFill>
        <p:spPr>
          <a:xfrm>
            <a:off x="2049242" y="1570039"/>
            <a:ext cx="4560224" cy="4547732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I know what skills I need to improve</a:t>
            </a:r>
            <a:endParaRPr lang="es-ES"/>
          </a:p>
          <a:p>
            <a:pPr marL="285750" indent="-285750">
              <a:buFont typeface="Arial"/>
              <a:buChar char="•"/>
            </a:pPr>
            <a:r>
              <a:rPr lang="en-US"/>
              <a:t>I understand better how I learn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 feel more confident online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It prepared me for the next tasks</a:t>
            </a:r>
          </a:p>
          <a:p>
            <a:endParaRPr lang="en-US" dirty="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DAC36267-30BE-6C9A-5B8E-9128883B7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12/11/2023</a:t>
            </a:r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8906CFBE-416B-1DD8-E5DF-A245A51D8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b="0"/>
              <a:t>Task 2: LinkedIn Learning</a:t>
            </a:r>
            <a:endParaRPr lang="es-E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FFE6965-9295-8971-3E75-1914BF19A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12/11/2023</a:t>
            </a: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1FB2790-BF21-6385-48D3-5AFE29AD9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I completed 3 courses</a:t>
            </a:r>
            <a:endParaRPr lang="es-ES" sz="2800" b="1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Word</a:t>
            </a:r>
          </a:p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PowerPoint</a:t>
            </a:r>
          </a:p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Excel</a:t>
            </a:r>
          </a:p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These lessons helped me</a:t>
            </a:r>
          </a:p>
          <a:p>
            <a:pPr marL="285750" indent="-285750">
              <a:buFont typeface="Arial"/>
              <a:buChar char="•"/>
            </a:pPr>
            <a:r>
              <a:rPr lang="en-US" sz="2800" b="1" dirty="0">
                <a:solidFill>
                  <a:schemeClr val="bg2"/>
                </a:solidFill>
              </a:rPr>
              <a:t> learn basic digital tools</a:t>
            </a:r>
            <a:endParaRPr lang="en-US">
              <a:solidFill>
                <a:schemeClr val="bg2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sz="2800" b="1" dirty="0">
              <a:solidFill>
                <a:schemeClr val="bg2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Marcador de contenido 8" descr="Interfaz de usuario gráfica, Texto, Aplicación&#10;&#10;El contenido generado por IA puede ser incorrecto.">
            <a:extLst>
              <a:ext uri="{FF2B5EF4-FFF2-40B4-BE49-F238E27FC236}">
                <a16:creationId xmlns:a16="http://schemas.microsoft.com/office/drawing/2014/main" id="{EA78707D-1ABD-EB73-6BAF-D217690AA2D2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6380163" y="3747516"/>
            <a:ext cx="3048000" cy="1191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b="0"/>
              <a:t>What I Learned in LinkedIn Learning</a:t>
            </a:r>
            <a:endParaRPr lang="es-E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3F3455-E568-40C9-9F4D-8C89F4CD95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/>
              <a:t>Word: format text, headings, simple documents</a:t>
            </a:r>
            <a:endParaRPr lang="es-ES" b="1" dirty="0"/>
          </a:p>
          <a:p>
            <a:pPr marL="285750" indent="-285750">
              <a:buFont typeface="Arial"/>
              <a:buChar char="•"/>
            </a:pPr>
            <a:r>
              <a:rPr lang="en-US" b="1"/>
              <a:t>PowerPoint: slides, pictures, bullet points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/>
              <a:t>Excel: tables, formulas, charts</a:t>
            </a: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/>
              <a:t>I feel more confident using these programs</a:t>
            </a:r>
            <a:endParaRPr lang="en-US" b="1" dirty="0"/>
          </a:p>
          <a:p>
            <a:endParaRPr lang="en-US" b="1" dirty="0"/>
          </a:p>
        </p:txBody>
      </p:sp>
      <p:sp>
        <p:nvSpPr>
          <p:cNvPr id="15" name="Date Placeholder 6">
            <a:extLst>
              <a:ext uri="{FF2B5EF4-FFF2-40B4-BE49-F238E27FC236}">
                <a16:creationId xmlns:a16="http://schemas.microsoft.com/office/drawing/2014/main" id="{D11B378E-1B7C-ADCA-9392-5CE40DE68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B379D367-CDFF-42BA-B633-98057D610F1D}" type="datetime1">
              <a:pPr>
                <a:spcAft>
                  <a:spcPts val="600"/>
                </a:spcAft>
              </a:pPr>
              <a:t>30/11/2025</a:t>
            </a:fld>
            <a:endParaRPr lang="en-US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8107AEAE-C10D-0882-4759-D96E27411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2" name="Imagen 1" descr="Icono&#10;&#10;El contenido generado por IA puede ser incorrecto.">
            <a:extLst>
              <a:ext uri="{FF2B5EF4-FFF2-40B4-BE49-F238E27FC236}">
                <a16:creationId xmlns:a16="http://schemas.microsoft.com/office/drawing/2014/main" id="{D62C89B4-F397-42C1-6347-8D36845D24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20402"/>
          <a:stretch>
            <a:fillRect/>
          </a:stretch>
        </p:blipFill>
        <p:spPr>
          <a:xfrm>
            <a:off x="6302752" y="2305206"/>
            <a:ext cx="4629085" cy="36845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Task 3: Excel Essay</a:t>
            </a:r>
            <a:endParaRPr lang="es-E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251268-42B4-3B45-A59B-740E2DB97A00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I wrote an essay about Excel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 explained what Excel is and why it is useful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 talked about tables, formulas, charts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 created a real Excel file with data and a chart</a:t>
            </a:r>
            <a:endParaRPr lang="en-US" dirty="0"/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2492136-277B-808E-9D1B-0527359207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Imagen 2" descr="Interfaz de usuario gráfica, Aplicación, Tabla, Excel&#10;&#10;El contenido generado por IA puede ser incorrecto.">
            <a:extLst>
              <a:ext uri="{FF2B5EF4-FFF2-40B4-BE49-F238E27FC236}">
                <a16:creationId xmlns:a16="http://schemas.microsoft.com/office/drawing/2014/main" id="{1FF26EE0-40FD-3205-A3E8-E38F24E6FC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395" y="3035074"/>
            <a:ext cx="4727123" cy="263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How I Use Excel in My Life</a:t>
            </a:r>
            <a:endParaRPr lang="es-E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354248" y="2684515"/>
            <a:ext cx="7615274" cy="327795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I use Excel to </a:t>
            </a:r>
            <a:r>
              <a:rPr lang="en-US" b="1" err="1">
                <a:ea typeface="+mn-lt"/>
                <a:cs typeface="+mn-lt"/>
              </a:rPr>
              <a:t>organise</a:t>
            </a:r>
            <a:r>
              <a:rPr lang="en-US" b="1" dirty="0">
                <a:ea typeface="+mn-lt"/>
                <a:cs typeface="+mn-lt"/>
              </a:rPr>
              <a:t> money</a:t>
            </a:r>
            <a:endParaRPr lang="en-US" b="1"/>
          </a:p>
          <a:p>
            <a:r>
              <a:rPr lang="en-US" b="1" dirty="0">
                <a:ea typeface="+mn-lt"/>
                <a:cs typeface="+mn-lt"/>
              </a:rPr>
              <a:t>Monthly budget: income and expenses</a:t>
            </a:r>
            <a:endParaRPr lang="en-US" b="1" dirty="0"/>
          </a:p>
          <a:p>
            <a:r>
              <a:rPr lang="en-US" b="1" dirty="0">
                <a:ea typeface="+mn-lt"/>
                <a:cs typeface="+mn-lt"/>
              </a:rPr>
              <a:t>Helps me plan my time</a:t>
            </a:r>
            <a:endParaRPr lang="en-US" b="1" dirty="0"/>
          </a:p>
          <a:p>
            <a:r>
              <a:rPr lang="en-US" b="1" dirty="0">
                <a:ea typeface="+mn-lt"/>
                <a:cs typeface="+mn-lt"/>
              </a:rPr>
              <a:t>Makes life easier as a mum</a:t>
            </a:r>
            <a:endParaRPr lang="en-US" b="1"/>
          </a:p>
          <a:p>
            <a:r>
              <a:rPr lang="en-US" b="1" dirty="0">
                <a:ea typeface="+mn-lt"/>
                <a:cs typeface="+mn-lt"/>
              </a:rPr>
              <a:t>Less stress and more control</a:t>
            </a:r>
            <a:endParaRPr lang="en-US" b="1" dirty="0"/>
          </a:p>
          <a:p>
            <a:endParaRPr lang="en-US" dirty="0"/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Imagen 11" descr="Icono&#10;&#10;El contenido generado por IA puede ser incorrecto.">
            <a:extLst>
              <a:ext uri="{FF2B5EF4-FFF2-40B4-BE49-F238E27FC236}">
                <a16:creationId xmlns:a16="http://schemas.microsoft.com/office/drawing/2014/main" id="{CCF208ED-1572-0D31-000E-9E30936C1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549" y="3375910"/>
            <a:ext cx="2592048" cy="2579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C883-7528-F9C5-D6FA-15EC059A3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ea typeface="+mj-lt"/>
                <a:cs typeface="+mj-lt"/>
              </a:rPr>
              <a:t>Reflection</a:t>
            </a:r>
            <a:endParaRPr lang="es-E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A7E69BA-FC91-08A5-671F-B53E6E989C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b="1" dirty="0">
                <a:solidFill>
                  <a:schemeClr val="bg2"/>
                </a:solidFill>
                <a:ea typeface="+mn-lt"/>
                <a:cs typeface="+mn-lt"/>
              </a:rPr>
              <a:t>At the beginning, I did not know much</a:t>
            </a:r>
            <a:endParaRPr lang="en-US" b="1">
              <a:solidFill>
                <a:schemeClr val="bg2"/>
              </a:solidFill>
            </a:endParaRPr>
          </a:p>
          <a:p>
            <a:r>
              <a:rPr lang="en-US" b="1" dirty="0">
                <a:solidFill>
                  <a:schemeClr val="bg2"/>
                </a:solidFill>
                <a:ea typeface="+mn-lt"/>
                <a:cs typeface="+mn-lt"/>
              </a:rPr>
              <a:t>Now I understand the basic digital skills</a:t>
            </a:r>
            <a:endParaRPr lang="en-US" b="1">
              <a:solidFill>
                <a:schemeClr val="bg2"/>
              </a:solidFill>
            </a:endParaRPr>
          </a:p>
          <a:p>
            <a:r>
              <a:rPr lang="en-US" b="1" dirty="0">
                <a:solidFill>
                  <a:schemeClr val="bg2"/>
                </a:solidFill>
                <a:ea typeface="+mn-lt"/>
                <a:cs typeface="+mn-lt"/>
              </a:rPr>
              <a:t>I can use Word, PowerPoint and Excel</a:t>
            </a:r>
            <a:endParaRPr lang="en-US" b="1">
              <a:solidFill>
                <a:schemeClr val="bg2"/>
              </a:solidFill>
            </a:endParaRPr>
          </a:p>
          <a:p>
            <a:r>
              <a:rPr lang="en-US" b="1" dirty="0">
                <a:solidFill>
                  <a:schemeClr val="bg2"/>
                </a:solidFill>
                <a:ea typeface="+mn-lt"/>
                <a:cs typeface="+mn-lt"/>
              </a:rPr>
              <a:t>I still need practice, but I feel more confident</a:t>
            </a:r>
            <a:endParaRPr lang="en-US" b="1" dirty="0">
              <a:solidFill>
                <a:schemeClr val="bg2"/>
              </a:solidFill>
            </a:endParaRPr>
          </a:p>
          <a:p>
            <a:r>
              <a:rPr lang="en-US" b="1" dirty="0">
                <a:solidFill>
                  <a:schemeClr val="bg2"/>
                </a:solidFill>
                <a:ea typeface="+mn-lt"/>
                <a:cs typeface="+mn-lt"/>
              </a:rPr>
              <a:t>This module helped me grow as a student</a:t>
            </a:r>
            <a:endParaRPr lang="en-US" b="1">
              <a:solidFill>
                <a:schemeClr val="bg2"/>
              </a:solidFill>
            </a:endParaRPr>
          </a:p>
          <a:p>
            <a:endParaRPr lang="en-US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3FE259-B742-148B-88EA-EAE84226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678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0" dirty="0">
                <a:ea typeface="+mj-lt"/>
                <a:cs typeface="+mj-lt"/>
              </a:rPr>
              <a:t>Conclusion</a:t>
            </a:r>
            <a:endParaRPr lang="es-E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2D739-E475-54F8-C832-F04A983D0F24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Task 1 showed my level</a:t>
            </a:r>
            <a:endParaRPr lang="es-E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Task 2 helped me learn new tools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Task 3 helped me use Excel in real life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I improved my skills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I want to keep learning</a:t>
            </a:r>
            <a:endParaRPr lang="en-US" dirty="0"/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E323639-65E1-FDBD-1BE3-374BB39C19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40B739-30F9-C86F-67ED-2197DC1E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466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B5FC11-ECE3-8AB1-00BB-087807CA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err="1">
                <a:ea typeface="+mj-lt"/>
                <a:cs typeface="+mj-lt"/>
              </a:rPr>
              <a:t>References</a:t>
            </a:r>
            <a:endParaRPr lang="es-ES" err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362BA80-CE34-163D-2B72-906418249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s-ES" dirty="0" err="1">
                <a:ea typeface="+mn-lt"/>
                <a:cs typeface="+mn-lt"/>
              </a:rPr>
              <a:t>Jisc</a:t>
            </a:r>
            <a:r>
              <a:rPr lang="es-ES" dirty="0">
                <a:ea typeface="+mn-lt"/>
                <a:cs typeface="+mn-lt"/>
              </a:rPr>
              <a:t> (2024). </a:t>
            </a:r>
            <a:r>
              <a:rPr lang="es-ES" i="1" dirty="0">
                <a:ea typeface="+mn-lt"/>
                <a:cs typeface="+mn-lt"/>
              </a:rPr>
              <a:t>Digital </a:t>
            </a:r>
            <a:r>
              <a:rPr lang="es-ES" i="1" dirty="0" err="1">
                <a:ea typeface="+mn-lt"/>
                <a:cs typeface="+mn-lt"/>
              </a:rPr>
              <a:t>Capability</a:t>
            </a:r>
            <a:r>
              <a:rPr lang="es-ES" i="1" dirty="0">
                <a:ea typeface="+mn-lt"/>
                <a:cs typeface="+mn-lt"/>
              </a:rPr>
              <a:t> Framework</a:t>
            </a:r>
            <a:r>
              <a:rPr lang="es-ES" dirty="0">
                <a:ea typeface="+mn-lt"/>
                <a:cs typeface="+mn-lt"/>
              </a:rPr>
              <a:t>. </a:t>
            </a:r>
            <a:r>
              <a:rPr lang="es-ES" dirty="0" err="1">
                <a:ea typeface="+mn-lt"/>
                <a:cs typeface="+mn-lt"/>
              </a:rPr>
              <a:t>Available</a:t>
            </a:r>
            <a:r>
              <a:rPr lang="es-ES" dirty="0">
                <a:ea typeface="+mn-lt"/>
                <a:cs typeface="+mn-lt"/>
              </a:rPr>
              <a:t> at: </a:t>
            </a:r>
            <a:r>
              <a:rPr lang="es-ES" dirty="0">
                <a:ea typeface="+mn-lt"/>
                <a:cs typeface="+mn-lt"/>
                <a:hlinkClick r:id="rId2"/>
              </a:rPr>
              <a:t>https://www.jisc.ac.uk</a:t>
            </a:r>
            <a:endParaRPr lang="es-ES"/>
          </a:p>
          <a:p>
            <a:pPr>
              <a:buClr>
                <a:srgbClr val="C3B2A7"/>
              </a:buClr>
            </a:pPr>
            <a:r>
              <a:rPr lang="es-ES" dirty="0">
                <a:ea typeface="+mn-lt"/>
                <a:cs typeface="+mn-lt"/>
              </a:rPr>
              <a:t>LinkedIn </a:t>
            </a:r>
            <a:r>
              <a:rPr lang="es-ES" dirty="0" err="1">
                <a:ea typeface="+mn-lt"/>
                <a:cs typeface="+mn-lt"/>
              </a:rPr>
              <a:t>Learning</a:t>
            </a:r>
            <a:r>
              <a:rPr lang="es-ES" dirty="0">
                <a:ea typeface="+mn-lt"/>
                <a:cs typeface="+mn-lt"/>
              </a:rPr>
              <a:t> (2024). </a:t>
            </a:r>
            <a:r>
              <a:rPr lang="es-ES" i="1" dirty="0">
                <a:ea typeface="+mn-lt"/>
                <a:cs typeface="+mn-lt"/>
              </a:rPr>
              <a:t>Microsoft Word </a:t>
            </a:r>
            <a:r>
              <a:rPr lang="es-ES" i="1" dirty="0" err="1">
                <a:ea typeface="+mn-lt"/>
                <a:cs typeface="+mn-lt"/>
              </a:rPr>
              <a:t>Essential</a:t>
            </a:r>
            <a:r>
              <a:rPr lang="es-ES" i="1" dirty="0">
                <a:ea typeface="+mn-lt"/>
                <a:cs typeface="+mn-lt"/>
              </a:rPr>
              <a:t> Training</a:t>
            </a:r>
            <a:r>
              <a:rPr lang="es-ES" dirty="0">
                <a:ea typeface="+mn-lt"/>
                <a:cs typeface="+mn-lt"/>
              </a:rPr>
              <a:t>. LinkedIn </a:t>
            </a:r>
            <a:r>
              <a:rPr lang="es-ES" dirty="0" err="1">
                <a:ea typeface="+mn-lt"/>
                <a:cs typeface="+mn-lt"/>
              </a:rPr>
              <a:t>Corporation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  <a:p>
            <a:pPr>
              <a:buClr>
                <a:srgbClr val="C3B2A7"/>
              </a:buClr>
            </a:pPr>
            <a:r>
              <a:rPr lang="es-ES" dirty="0">
                <a:ea typeface="+mn-lt"/>
                <a:cs typeface="+mn-lt"/>
              </a:rPr>
              <a:t>LinkedIn </a:t>
            </a:r>
            <a:r>
              <a:rPr lang="es-ES" dirty="0" err="1">
                <a:ea typeface="+mn-lt"/>
                <a:cs typeface="+mn-lt"/>
              </a:rPr>
              <a:t>Learning</a:t>
            </a:r>
            <a:r>
              <a:rPr lang="es-ES" dirty="0">
                <a:ea typeface="+mn-lt"/>
                <a:cs typeface="+mn-lt"/>
              </a:rPr>
              <a:t> (2024). </a:t>
            </a:r>
            <a:r>
              <a:rPr lang="es-ES" i="1" dirty="0">
                <a:ea typeface="+mn-lt"/>
                <a:cs typeface="+mn-lt"/>
              </a:rPr>
              <a:t>Microsoft PowerPoint </a:t>
            </a:r>
            <a:r>
              <a:rPr lang="es-ES" i="1" dirty="0" err="1">
                <a:ea typeface="+mn-lt"/>
                <a:cs typeface="+mn-lt"/>
              </a:rPr>
              <a:t>Essential</a:t>
            </a:r>
            <a:r>
              <a:rPr lang="es-ES" i="1" dirty="0">
                <a:ea typeface="+mn-lt"/>
                <a:cs typeface="+mn-lt"/>
              </a:rPr>
              <a:t> Training</a:t>
            </a:r>
            <a:r>
              <a:rPr lang="es-ES" dirty="0">
                <a:ea typeface="+mn-lt"/>
                <a:cs typeface="+mn-lt"/>
              </a:rPr>
              <a:t>. LinkedIn </a:t>
            </a:r>
            <a:r>
              <a:rPr lang="es-ES" dirty="0" err="1">
                <a:ea typeface="+mn-lt"/>
                <a:cs typeface="+mn-lt"/>
              </a:rPr>
              <a:t>Corporation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  <a:p>
            <a:pPr>
              <a:buClr>
                <a:srgbClr val="C3B2A7"/>
              </a:buClr>
            </a:pPr>
            <a:r>
              <a:rPr lang="es-ES" dirty="0">
                <a:ea typeface="+mn-lt"/>
                <a:cs typeface="+mn-lt"/>
              </a:rPr>
              <a:t>LinkedIn </a:t>
            </a:r>
            <a:r>
              <a:rPr lang="es-ES" dirty="0" err="1">
                <a:ea typeface="+mn-lt"/>
                <a:cs typeface="+mn-lt"/>
              </a:rPr>
              <a:t>Learning</a:t>
            </a:r>
            <a:r>
              <a:rPr lang="es-ES" dirty="0">
                <a:ea typeface="+mn-lt"/>
                <a:cs typeface="+mn-lt"/>
              </a:rPr>
              <a:t> (2024). </a:t>
            </a:r>
            <a:r>
              <a:rPr lang="es-ES" i="1" dirty="0">
                <a:ea typeface="+mn-lt"/>
                <a:cs typeface="+mn-lt"/>
              </a:rPr>
              <a:t>Microsoft Excel </a:t>
            </a:r>
            <a:r>
              <a:rPr lang="es-ES" i="1" dirty="0" err="1">
                <a:ea typeface="+mn-lt"/>
                <a:cs typeface="+mn-lt"/>
              </a:rPr>
              <a:t>Essential</a:t>
            </a:r>
            <a:r>
              <a:rPr lang="es-ES" i="1" dirty="0">
                <a:ea typeface="+mn-lt"/>
                <a:cs typeface="+mn-lt"/>
              </a:rPr>
              <a:t> Training</a:t>
            </a:r>
            <a:r>
              <a:rPr lang="es-ES" dirty="0">
                <a:ea typeface="+mn-lt"/>
                <a:cs typeface="+mn-lt"/>
              </a:rPr>
              <a:t>. LinkedIn </a:t>
            </a:r>
            <a:r>
              <a:rPr lang="es-ES" dirty="0" err="1">
                <a:ea typeface="+mn-lt"/>
                <a:cs typeface="+mn-lt"/>
              </a:rPr>
              <a:t>Corporation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 dirty="0"/>
          </a:p>
          <a:p>
            <a:pPr>
              <a:buClr>
                <a:srgbClr val="C3B2A7"/>
              </a:buClr>
            </a:pPr>
            <a:r>
              <a:rPr lang="es-ES" dirty="0">
                <a:ea typeface="+mn-lt"/>
                <a:cs typeface="+mn-lt"/>
              </a:rPr>
              <a:t>Microsoft </a:t>
            </a:r>
            <a:r>
              <a:rPr lang="es-ES" dirty="0" err="1">
                <a:ea typeface="+mn-lt"/>
                <a:cs typeface="+mn-lt"/>
              </a:rPr>
              <a:t>Support</a:t>
            </a:r>
            <a:r>
              <a:rPr lang="es-ES" dirty="0">
                <a:ea typeface="+mn-lt"/>
                <a:cs typeface="+mn-lt"/>
              </a:rPr>
              <a:t> (2024). </a:t>
            </a:r>
            <a:r>
              <a:rPr lang="es-ES" i="1" dirty="0">
                <a:ea typeface="+mn-lt"/>
                <a:cs typeface="+mn-lt"/>
              </a:rPr>
              <a:t>Excel </a:t>
            </a:r>
            <a:r>
              <a:rPr lang="es-ES" i="1" dirty="0" err="1">
                <a:ea typeface="+mn-lt"/>
                <a:cs typeface="+mn-lt"/>
              </a:rPr>
              <a:t>Functions</a:t>
            </a:r>
            <a:r>
              <a:rPr lang="es-ES" i="1" dirty="0">
                <a:ea typeface="+mn-lt"/>
                <a:cs typeface="+mn-lt"/>
              </a:rPr>
              <a:t> and Basic Formulas</a:t>
            </a:r>
            <a:r>
              <a:rPr lang="es-ES" dirty="0">
                <a:ea typeface="+mn-lt"/>
                <a:cs typeface="+mn-lt"/>
              </a:rPr>
              <a:t>. </a:t>
            </a:r>
            <a:r>
              <a:rPr lang="es-ES" dirty="0" err="1">
                <a:ea typeface="+mn-lt"/>
                <a:cs typeface="+mn-lt"/>
              </a:rPr>
              <a:t>Available</a:t>
            </a:r>
            <a:r>
              <a:rPr lang="es-ES" dirty="0">
                <a:ea typeface="+mn-lt"/>
                <a:cs typeface="+mn-lt"/>
              </a:rPr>
              <a:t> at: </a:t>
            </a:r>
            <a:r>
              <a:rPr lang="es-ES" dirty="0">
                <a:ea typeface="+mn-lt"/>
                <a:cs typeface="+mn-lt"/>
                <a:hlinkClick r:id="rId3"/>
              </a:rPr>
              <a:t>https://support.microsoft.com</a:t>
            </a:r>
            <a:endParaRPr lang="es-ES"/>
          </a:p>
          <a:p>
            <a:pPr>
              <a:buClr>
                <a:srgbClr val="C3B2A7"/>
              </a:buClr>
            </a:pPr>
            <a:endParaRPr lang="es-E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230C446-3100-9385-D840-413567B2E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1C02F-0C35-40F5-89FF-CB538622C4CD}" type="datetime1">
              <a:t>11/30/2025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5D629E7-ADDE-EF2B-DB1C-1B0268497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5902AEF-0775-1568-2F64-0E765B05B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577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emianVTI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BohemianVTI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Bohemi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AA0957B6-9651-4F50-8EB8-D9F009F1C26A}" vid="{D1E7B544-9A8A-44B5-ABA3-322A5F0453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D375C2-2973-4C8B-9800-5B5271D300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9B7A9F-83D5-4264-91C0-B309A9EDBFB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1950151-0FE0-482F-ADBD-EE52BFC46C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499</Words>
  <Application>Microsoft Office PowerPoint</Application>
  <PresentationFormat>Panorámica</PresentationFormat>
  <Paragraphs>124</Paragraphs>
  <Slides>12</Slides>
  <Notes>11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12</vt:i4>
      </vt:variant>
    </vt:vector>
  </HeadingPairs>
  <TitlesOfParts>
    <vt:vector size="13" baseType="lpstr">
      <vt:lpstr>BohemianVTI</vt:lpstr>
      <vt:lpstr>Digital Skills Reflection </vt:lpstr>
      <vt:lpstr>Introduction</vt:lpstr>
      <vt:lpstr>Task 1: JISC Digital Skills</vt:lpstr>
      <vt:lpstr>How Task 1 Helped Me</vt:lpstr>
      <vt:lpstr>Task 2: LinkedIn Learning</vt:lpstr>
      <vt:lpstr>What I Learned in LinkedIn Learning</vt:lpstr>
      <vt:lpstr>Task 3: Excel Essay</vt:lpstr>
      <vt:lpstr>How I Use Excel in My Life</vt:lpstr>
      <vt:lpstr>Reflection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173</cp:revision>
  <dcterms:created xsi:type="dcterms:W3CDTF">2025-12-01T01:43:54Z</dcterms:created>
  <dcterms:modified xsi:type="dcterms:W3CDTF">2025-12-01T03:04:45Z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