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49"/>
  </p:notesMasterIdLst>
  <p:sldIdLst>
    <p:sldId id="256" r:id="rId6"/>
    <p:sldId id="258" r:id="rId7"/>
    <p:sldId id="410" r:id="rId8"/>
    <p:sldId id="462" r:id="rId9"/>
    <p:sldId id="259" r:id="rId10"/>
    <p:sldId id="388" r:id="rId11"/>
    <p:sldId id="387" r:id="rId12"/>
    <p:sldId id="386" r:id="rId13"/>
    <p:sldId id="460" r:id="rId14"/>
    <p:sldId id="504" r:id="rId15"/>
    <p:sldId id="495" r:id="rId16"/>
    <p:sldId id="505" r:id="rId17"/>
    <p:sldId id="496" r:id="rId18"/>
    <p:sldId id="506" r:id="rId19"/>
    <p:sldId id="497" r:id="rId20"/>
    <p:sldId id="507" r:id="rId21"/>
    <p:sldId id="499" r:id="rId22"/>
    <p:sldId id="500" r:id="rId23"/>
    <p:sldId id="509" r:id="rId24"/>
    <p:sldId id="501" r:id="rId25"/>
    <p:sldId id="502" r:id="rId26"/>
    <p:sldId id="503" r:id="rId27"/>
    <p:sldId id="508" r:id="rId28"/>
    <p:sldId id="511" r:id="rId29"/>
    <p:sldId id="512" r:id="rId30"/>
    <p:sldId id="510" r:id="rId31"/>
    <p:sldId id="513" r:id="rId32"/>
    <p:sldId id="514" r:id="rId33"/>
    <p:sldId id="515" r:id="rId34"/>
    <p:sldId id="516" r:id="rId35"/>
    <p:sldId id="517" r:id="rId36"/>
    <p:sldId id="518" r:id="rId37"/>
    <p:sldId id="519" r:id="rId38"/>
    <p:sldId id="520" r:id="rId39"/>
    <p:sldId id="521" r:id="rId40"/>
    <p:sldId id="522" r:id="rId41"/>
    <p:sldId id="523" r:id="rId42"/>
    <p:sldId id="524" r:id="rId43"/>
    <p:sldId id="525" r:id="rId44"/>
    <p:sldId id="526" r:id="rId45"/>
    <p:sldId id="307" r:id="rId46"/>
    <p:sldId id="308" r:id="rId47"/>
    <p:sldId id="306"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3" autoAdjust="0"/>
    <p:restoredTop sz="82454" autoAdjust="0"/>
  </p:normalViewPr>
  <p:slideViewPr>
    <p:cSldViewPr snapToGrid="0">
      <p:cViewPr varScale="1">
        <p:scale>
          <a:sx n="92" d="100"/>
          <a:sy n="92" d="100"/>
        </p:scale>
        <p:origin x="48" y="23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8" Type="http://schemas.openxmlformats.org/officeDocument/2006/relationships/slide" Target="slides/slide3.xml"/><Relationship Id="rId5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622C9A-E9E4-4239-A932-A8F4E714BB35}" type="datetimeFigureOut">
              <a:rPr lang="en-GB" smtClean="0"/>
              <a:t>25/02/2021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E4D72D-6A46-4192-8400-B72158011827}" type="slidenum">
              <a:rPr lang="en-GB" smtClean="0"/>
              <a:t>‹#›</a:t>
            </a:fld>
            <a:endParaRPr lang="en-GB"/>
          </a:p>
        </p:txBody>
      </p:sp>
    </p:spTree>
    <p:extLst>
      <p:ext uri="{BB962C8B-B14F-4D97-AF65-F5344CB8AC3E}">
        <p14:creationId xmlns:p14="http://schemas.microsoft.com/office/powerpoint/2010/main" val="1412957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1</a:t>
            </a:fld>
            <a:endParaRPr lang="en-GB"/>
          </a:p>
        </p:txBody>
      </p:sp>
    </p:spTree>
    <p:extLst>
      <p:ext uri="{BB962C8B-B14F-4D97-AF65-F5344CB8AC3E}">
        <p14:creationId xmlns:p14="http://schemas.microsoft.com/office/powerpoint/2010/main" val="4541652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gn="l" defTabSz="914400" rtl="0" eaLnBrk="1" latinLnBrk="0" hangingPunct="1"/>
            <a:endParaRPr lang="en-GB" sz="1200" kern="120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E0E4D72D-6A46-4192-8400-B72158011827}" type="slidenum">
              <a:rPr lang="en-GB" smtClean="0"/>
              <a:t>7</a:t>
            </a:fld>
            <a:endParaRPr lang="en-GB"/>
          </a:p>
        </p:txBody>
      </p:sp>
    </p:spTree>
    <p:extLst>
      <p:ext uri="{BB962C8B-B14F-4D97-AF65-F5344CB8AC3E}">
        <p14:creationId xmlns:p14="http://schemas.microsoft.com/office/powerpoint/2010/main" val="22824264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B961622-7237-4AC8-9412-7DFE428C2AC9}"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35258457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B961622-7237-4AC8-9412-7DFE428C2AC9}"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169421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B961622-7237-4AC8-9412-7DFE428C2AC9}"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7748852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B961622-7237-4AC8-9412-7DFE428C2AC9}" type="datetimeFigureOut">
              <a:rPr lang="en-GB" smtClean="0"/>
              <a:t>25/02/2021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8529863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B961622-7237-4AC8-9412-7DFE428C2AC9}" type="datetimeFigureOut">
              <a:rPr lang="en-GB" smtClean="0"/>
              <a:t>25/02/2021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2297271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B961622-7237-4AC8-9412-7DFE428C2AC9}" type="datetimeFigureOut">
              <a:rPr lang="en-GB" smtClean="0"/>
              <a:t>25/02/2021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3962034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B961622-7237-4AC8-9412-7DFE428C2AC9}" type="datetimeFigureOut">
              <a:rPr lang="en-GB" smtClean="0"/>
              <a:t>25/02/2021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2645121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B961622-7237-4AC8-9412-7DFE428C2AC9}" type="datetimeFigureOut">
              <a:rPr lang="en-GB" smtClean="0"/>
              <a:t>25/02/2021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3430317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B961622-7237-4AC8-9412-7DFE428C2AC9}" type="datetimeFigureOut">
              <a:rPr lang="en-GB" smtClean="0"/>
              <a:t>25/02/2021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12045214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B961622-7237-4AC8-9412-7DFE428C2AC9}"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730081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B961622-7237-4AC8-9412-7DFE428C2AC9}"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471728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25/02/2021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008482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25/02/2021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619955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25/02/2021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97376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25/02/2021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994694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25/02/2021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45047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25/02/2021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233617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25/02/2021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4629243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32316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942016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269460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95242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961622-7237-4AC8-9412-7DFE428C2AC9}" type="datetimeFigureOut">
              <a:rPr lang="en-GB" smtClean="0"/>
              <a:t>25/02/2021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6BD03D-3C99-42F6-9059-91EB727F7CA3}" type="slidenum">
              <a:rPr lang="en-GB" smtClean="0"/>
              <a:t>‹#›</a:t>
            </a:fld>
            <a:endParaRPr lang="en-GB"/>
          </a:p>
        </p:txBody>
      </p:sp>
    </p:spTree>
    <p:extLst>
      <p:ext uri="{BB962C8B-B14F-4D97-AF65-F5344CB8AC3E}">
        <p14:creationId xmlns:p14="http://schemas.microsoft.com/office/powerpoint/2010/main" val="26123191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25/02/2021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9340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mailto:lee.cobley@uwtsd.ac.uk" TargetMode="External"/><Relationship Id="rId3" Type="http://schemas.openxmlformats.org/officeDocument/2006/relationships/image" Target="../media/image3.jpeg"/><Relationship Id="rId7" Type="http://schemas.openxmlformats.org/officeDocument/2006/relationships/hyperlink" Target="mailto:n.Kaliyamurthy@uwtsd.ac.uk" TargetMode="External"/><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3.xml"/><Relationship Id="rId4" Type="http://schemas.openxmlformats.org/officeDocument/2006/relationships/image" Target="../media/image14.png"/></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3.xml"/><Relationship Id="rId4" Type="http://schemas.openxmlformats.org/officeDocument/2006/relationships/image" Target="../media/image17.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3.xml"/><Relationship Id="rId5" Type="http://schemas.openxmlformats.org/officeDocument/2006/relationships/image" Target="../media/image20.png"/><Relationship Id="rId4" Type="http://schemas.openxmlformats.org/officeDocument/2006/relationships/image" Target="../media/image19.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png"/><Relationship Id="rId1" Type="http://schemas.openxmlformats.org/officeDocument/2006/relationships/slideLayout" Target="../slideLayouts/slideLayout13.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3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13.xml"/><Relationship Id="rId4" Type="http://schemas.openxmlformats.org/officeDocument/2006/relationships/image" Target="../media/image32.png"/></Relationships>
</file>

<file path=ppt/slides/_rels/slide3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13.xml"/><Relationship Id="rId4" Type="http://schemas.openxmlformats.org/officeDocument/2006/relationships/image" Target="../media/image35.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0.png"/><Relationship Id="rId1" Type="http://schemas.openxmlformats.org/officeDocument/2006/relationships/slideLayout" Target="../slideLayouts/slideLayout13.xml"/><Relationship Id="rId4" Type="http://schemas.openxmlformats.org/officeDocument/2006/relationships/image" Target="../media/image37.png"/></Relationships>
</file>

<file path=ppt/slides/_rels/slide3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0.png"/><Relationship Id="rId1" Type="http://schemas.openxmlformats.org/officeDocument/2006/relationships/slideLayout" Target="../slideLayouts/slideLayout13.xml"/><Relationship Id="rId4" Type="http://schemas.openxmlformats.org/officeDocument/2006/relationships/image" Target="../media/image37.png"/></Relationships>
</file>

<file path=ppt/slides/_rels/slide3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37.png"/><Relationship Id="rId1" Type="http://schemas.openxmlformats.org/officeDocument/2006/relationships/slideLayout" Target="../slideLayouts/slideLayout13.xml"/><Relationship Id="rId4" Type="http://schemas.openxmlformats.org/officeDocument/2006/relationships/image" Target="../media/image39.png"/></Relationships>
</file>

<file path=ppt/slides/_rels/slide3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37.png"/><Relationship Id="rId1" Type="http://schemas.openxmlformats.org/officeDocument/2006/relationships/slideLayout" Target="../slideLayouts/slideLayout13.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3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hyperlink" Target="https://www.microsoft.com/en-us/evalcenter/" TargetMode="External"/><Relationship Id="rId2" Type="http://schemas.openxmlformats.org/officeDocument/2006/relationships/hyperlink" Target="https://www.virtualbox.org/wiki/Downloads" TargetMode="External"/><Relationship Id="rId1" Type="http://schemas.openxmlformats.org/officeDocument/2006/relationships/slideLayout" Target="../slideLayouts/slideLayout13.xml"/><Relationship Id="rId4" Type="http://schemas.openxmlformats.org/officeDocument/2006/relationships/hyperlink" Target="https://portal.azure.com/#blade/Microsoft_Azure_Education/EducationMenuBlade/software" TargetMode="External"/></Relationships>
</file>

<file path=ppt/slides/_rels/slide43.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364912" y="1732809"/>
            <a:ext cx="5690720" cy="2348333"/>
          </a:xfrm>
        </p:spPr>
        <p:txBody>
          <a:bodyPr>
            <a:normAutofit/>
          </a:bodyPr>
          <a:lstStyle/>
          <a:p>
            <a:pPr algn="r"/>
            <a:r>
              <a:rPr lang="en-GB" sz="3600" b="1" dirty="0" smtClean="0">
                <a:solidFill>
                  <a:schemeClr val="accent2"/>
                </a:solidFill>
              </a:rPr>
              <a:t>DHCP</a:t>
            </a:r>
            <a:r>
              <a:rPr lang="en-GB" sz="4800" dirty="0">
                <a:solidFill>
                  <a:schemeClr val="bg1"/>
                </a:solidFill>
              </a:rPr>
              <a:t/>
            </a:r>
            <a:br>
              <a:rPr lang="en-GB" sz="4800" dirty="0">
                <a:solidFill>
                  <a:schemeClr val="bg1"/>
                </a:solidFill>
              </a:rPr>
            </a:br>
            <a:r>
              <a:rPr lang="en-GB" sz="2400" i="1" dirty="0">
                <a:solidFill>
                  <a:schemeClr val="bg1"/>
                </a:solidFill>
              </a:rPr>
              <a:t>Network Operating Systems and </a:t>
            </a:r>
            <a:r>
              <a:rPr lang="en-GB" sz="2400" i="1" dirty="0" smtClean="0">
                <a:solidFill>
                  <a:schemeClr val="bg1"/>
                </a:solidFill>
              </a:rPr>
              <a:t>Services</a:t>
            </a:r>
            <a:br>
              <a:rPr lang="en-GB" sz="2400" i="1" dirty="0" smtClean="0">
                <a:solidFill>
                  <a:schemeClr val="bg1"/>
                </a:solidFill>
              </a:rPr>
            </a:br>
            <a:r>
              <a:rPr lang="en-GB" sz="2400" i="1" dirty="0" smtClean="0">
                <a:solidFill>
                  <a:schemeClr val="bg1"/>
                </a:solidFill>
              </a:rPr>
              <a:t>(ACCA5023)</a:t>
            </a:r>
            <a:endParaRPr lang="en-GB" sz="1800" i="1" dirty="0">
              <a:solidFill>
                <a:schemeClr val="bg1"/>
              </a:solidFill>
            </a:endParaRPr>
          </a:p>
        </p:txBody>
      </p:sp>
      <p:pic>
        <p:nvPicPr>
          <p:cNvPr id="3" name="Picture 2">
            <a:extLst>
              <a:ext uri="{FF2B5EF4-FFF2-40B4-BE49-F238E27FC236}">
                <a16:creationId xmlns:a16="http://schemas.microsoft.com/office/drawing/2014/main" id="{2FA4A25C-5932-4EB6-9528-F433191E8E1A}"/>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8832305" y="5813249"/>
            <a:ext cx="555759" cy="699398"/>
          </a:xfrm>
          <a:prstGeom prst="rect">
            <a:avLst/>
          </a:prstGeom>
        </p:spPr>
      </p:pic>
      <p:pic>
        <p:nvPicPr>
          <p:cNvPr id="4" name="Picture 3">
            <a:extLst>
              <a:ext uri="{FF2B5EF4-FFF2-40B4-BE49-F238E27FC236}">
                <a16:creationId xmlns:a16="http://schemas.microsoft.com/office/drawing/2014/main" id="{961390BA-6482-4793-8E13-AAF02E89961F}"/>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025481" y="5813249"/>
            <a:ext cx="707013" cy="699398"/>
          </a:xfrm>
          <a:prstGeom prst="rect">
            <a:avLst/>
          </a:prstGeom>
          <a:noFill/>
          <a:ln>
            <a:noFill/>
          </a:ln>
        </p:spPr>
      </p:pic>
      <p:pic>
        <p:nvPicPr>
          <p:cNvPr id="5" name="Picture 4">
            <a:extLst>
              <a:ext uri="{FF2B5EF4-FFF2-40B4-BE49-F238E27FC236}">
                <a16:creationId xmlns:a16="http://schemas.microsoft.com/office/drawing/2014/main" id="{E2059D90-FF17-4043-9C97-7CB2A6EF6DD1}"/>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5663952" y="6245164"/>
            <a:ext cx="1678208" cy="246676"/>
          </a:xfrm>
          <a:prstGeom prst="rect">
            <a:avLst/>
          </a:prstGeom>
          <a:noFill/>
          <a:ln>
            <a:noFill/>
          </a:ln>
        </p:spPr>
      </p:pic>
      <p:pic>
        <p:nvPicPr>
          <p:cNvPr id="1026" name="Picture 2" descr="Image result for tef silver">
            <a:extLst>
              <a:ext uri="{FF2B5EF4-FFF2-40B4-BE49-F238E27FC236}">
                <a16:creationId xmlns:a16="http://schemas.microsoft.com/office/drawing/2014/main" id="{C735C6D0-8C18-4742-B20E-3DEE68681177}"/>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392144" y="5794007"/>
            <a:ext cx="583430" cy="719178"/>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234043" y="3428831"/>
            <a:ext cx="3320143" cy="2031325"/>
          </a:xfrm>
          <a:prstGeom prst="rect">
            <a:avLst/>
          </a:prstGeom>
        </p:spPr>
        <p:txBody>
          <a:bodyPr wrap="square">
            <a:spAutoFit/>
          </a:bodyPr>
          <a:lstStyle/>
          <a:p>
            <a:r>
              <a:rPr lang="en-GB" i="1" dirty="0">
                <a:solidFill>
                  <a:schemeClr val="bg1"/>
                </a:solidFill>
              </a:rPr>
              <a:t>Nitheesh Murugan Kaliyamurthy</a:t>
            </a:r>
            <a:br>
              <a:rPr lang="en-GB" i="1" dirty="0">
                <a:solidFill>
                  <a:schemeClr val="bg1"/>
                </a:solidFill>
              </a:rPr>
            </a:br>
            <a:r>
              <a:rPr lang="en-GB" i="1" dirty="0" smtClean="0">
                <a:solidFill>
                  <a:schemeClr val="bg1"/>
                </a:solidFill>
                <a:hlinkClick r:id="rId7"/>
              </a:rPr>
              <a:t>n.Kaliyamurthy@uwtsd.ac.uk</a:t>
            </a:r>
            <a:endParaRPr lang="en-GB" i="1" dirty="0" smtClean="0">
              <a:solidFill>
                <a:schemeClr val="bg1"/>
              </a:solidFill>
            </a:endParaRPr>
          </a:p>
          <a:p>
            <a:r>
              <a:rPr lang="en-GB" i="1" dirty="0">
                <a:solidFill>
                  <a:schemeClr val="bg1"/>
                </a:solidFill>
              </a:rPr>
              <a:t/>
            </a:r>
            <a:br>
              <a:rPr lang="en-GB" i="1" dirty="0">
                <a:solidFill>
                  <a:schemeClr val="bg1"/>
                </a:solidFill>
              </a:rPr>
            </a:br>
            <a:r>
              <a:rPr lang="en-GB" i="1" dirty="0" smtClean="0">
                <a:solidFill>
                  <a:schemeClr val="bg1"/>
                </a:solidFill>
              </a:rPr>
              <a:t>&amp;</a:t>
            </a:r>
            <a:r>
              <a:rPr lang="en-GB" i="1" dirty="0">
                <a:solidFill>
                  <a:schemeClr val="bg1"/>
                </a:solidFill>
              </a:rPr>
              <a:t/>
            </a:r>
            <a:br>
              <a:rPr lang="en-GB" i="1" dirty="0">
                <a:solidFill>
                  <a:schemeClr val="bg1"/>
                </a:solidFill>
              </a:rPr>
            </a:br>
            <a:r>
              <a:rPr lang="en-GB" i="1" dirty="0">
                <a:solidFill>
                  <a:schemeClr val="bg1"/>
                </a:solidFill>
              </a:rPr>
              <a:t/>
            </a:r>
            <a:br>
              <a:rPr lang="en-GB" i="1" dirty="0">
                <a:solidFill>
                  <a:schemeClr val="bg1"/>
                </a:solidFill>
              </a:rPr>
            </a:br>
            <a:r>
              <a:rPr lang="en-GB" i="1" dirty="0">
                <a:solidFill>
                  <a:schemeClr val="bg1"/>
                </a:solidFill>
              </a:rPr>
              <a:t>Lee Cobley</a:t>
            </a:r>
            <a:br>
              <a:rPr lang="en-GB" i="1" dirty="0">
                <a:solidFill>
                  <a:schemeClr val="bg1"/>
                </a:solidFill>
              </a:rPr>
            </a:br>
            <a:r>
              <a:rPr lang="en-GB" i="1" dirty="0" smtClean="0">
                <a:solidFill>
                  <a:schemeClr val="bg1"/>
                </a:solidFill>
                <a:hlinkClick r:id="rId8"/>
              </a:rPr>
              <a:t>lee.cobley@uwtsd.ac.uk</a:t>
            </a:r>
            <a:endParaRPr lang="en-GB" dirty="0"/>
          </a:p>
        </p:txBody>
      </p:sp>
    </p:spTree>
    <p:extLst>
      <p:ext uri="{BB962C8B-B14F-4D97-AF65-F5344CB8AC3E}">
        <p14:creationId xmlns:p14="http://schemas.microsoft.com/office/powerpoint/2010/main" val="264612291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So far…</a:t>
            </a:r>
            <a:endParaRPr lang="en-GB" dirty="0"/>
          </a:p>
        </p:txBody>
      </p:sp>
      <p:sp>
        <p:nvSpPr>
          <p:cNvPr id="3" name="Content Placeholder 2"/>
          <p:cNvSpPr>
            <a:spLocks noGrp="1"/>
          </p:cNvSpPr>
          <p:nvPr>
            <p:ph idx="1"/>
          </p:nvPr>
        </p:nvSpPr>
        <p:spPr/>
        <p:txBody>
          <a:bodyPr>
            <a:normAutofit/>
          </a:bodyPr>
          <a:lstStyle/>
          <a:p>
            <a:r>
              <a:rPr lang="en-GB" dirty="0" smtClean="0"/>
              <a:t>Introducing Windows </a:t>
            </a:r>
            <a:r>
              <a:rPr lang="en-GB" dirty="0"/>
              <a:t>Server </a:t>
            </a:r>
            <a:endParaRPr lang="en-GB" dirty="0" smtClean="0"/>
          </a:p>
          <a:p>
            <a:pPr lvl="1"/>
            <a:r>
              <a:rPr lang="en-GB" dirty="0" smtClean="0"/>
              <a:t>Understanding Networks</a:t>
            </a:r>
          </a:p>
          <a:p>
            <a:pPr lvl="1"/>
            <a:r>
              <a:rPr lang="en-GB" dirty="0" smtClean="0"/>
              <a:t>Components</a:t>
            </a:r>
          </a:p>
          <a:p>
            <a:pPr lvl="1"/>
            <a:r>
              <a:rPr lang="en-GB" dirty="0" smtClean="0"/>
              <a:t>Architectures</a:t>
            </a:r>
          </a:p>
          <a:p>
            <a:pPr lvl="1"/>
            <a:r>
              <a:rPr lang="en-GB" dirty="0" smtClean="0"/>
              <a:t>IP Addressing</a:t>
            </a:r>
          </a:p>
          <a:p>
            <a:pPr lvl="1"/>
            <a:r>
              <a:rPr lang="en-GB" dirty="0" smtClean="0"/>
              <a:t>Servers</a:t>
            </a:r>
          </a:p>
          <a:p>
            <a:pPr lvl="1"/>
            <a:r>
              <a:rPr lang="en-GB" dirty="0" smtClean="0"/>
              <a:t>Network </a:t>
            </a:r>
            <a:r>
              <a:rPr lang="en-GB" dirty="0"/>
              <a:t>Operating </a:t>
            </a:r>
            <a:r>
              <a:rPr lang="en-GB" dirty="0" smtClean="0"/>
              <a:t>Systems</a:t>
            </a:r>
            <a:endParaRPr lang="en-GB" dirty="0"/>
          </a:p>
        </p:txBody>
      </p:sp>
    </p:spTree>
    <p:extLst>
      <p:ext uri="{BB962C8B-B14F-4D97-AF65-F5344CB8AC3E}">
        <p14:creationId xmlns:p14="http://schemas.microsoft.com/office/powerpoint/2010/main" val="397787213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So far…</a:t>
            </a:r>
            <a:endParaRPr lang="en-GB" dirty="0"/>
          </a:p>
        </p:txBody>
      </p:sp>
      <p:sp>
        <p:nvSpPr>
          <p:cNvPr id="3" name="Content Placeholder 2"/>
          <p:cNvSpPr>
            <a:spLocks noGrp="1"/>
          </p:cNvSpPr>
          <p:nvPr>
            <p:ph idx="1"/>
          </p:nvPr>
        </p:nvSpPr>
        <p:spPr/>
        <p:txBody>
          <a:bodyPr>
            <a:normAutofit fontScale="92500" lnSpcReduction="10000"/>
          </a:bodyPr>
          <a:lstStyle/>
          <a:p>
            <a:pPr algn="just"/>
            <a:r>
              <a:rPr lang="en-GB" sz="2000" dirty="0"/>
              <a:t>Knowledge and understanding</a:t>
            </a:r>
          </a:p>
          <a:p>
            <a:pPr marL="685800" lvl="1" algn="just"/>
            <a:r>
              <a:rPr lang="en-GB" sz="1600" dirty="0"/>
              <a:t>Server virtualization and its modes, </a:t>
            </a:r>
          </a:p>
          <a:p>
            <a:pPr marL="685800" lvl="1" algn="just"/>
            <a:r>
              <a:rPr lang="en-GB" sz="1600" dirty="0"/>
              <a:t>Hyper-V architecture and its installation requirements, </a:t>
            </a:r>
          </a:p>
          <a:p>
            <a:pPr marL="685800" lvl="1" algn="just"/>
            <a:r>
              <a:rPr lang="en-GB" sz="1600" dirty="0"/>
              <a:t>Nested virtualization</a:t>
            </a:r>
          </a:p>
          <a:p>
            <a:pPr marL="685800" lvl="1" algn="just"/>
            <a:r>
              <a:rPr lang="en-GB" sz="1600" dirty="0"/>
              <a:t>Hyper-V manager,</a:t>
            </a:r>
          </a:p>
          <a:p>
            <a:pPr marL="685800" lvl="1" algn="just"/>
            <a:r>
              <a:rPr lang="en-GB" sz="1600" dirty="0"/>
              <a:t>Checkpoints, </a:t>
            </a:r>
          </a:p>
          <a:p>
            <a:pPr marL="685800" lvl="1" algn="just"/>
            <a:r>
              <a:rPr lang="en-GB" sz="1600" dirty="0"/>
              <a:t>VHD and VHDX formats, </a:t>
            </a:r>
          </a:p>
          <a:p>
            <a:pPr marL="685800" lvl="1" algn="just"/>
            <a:r>
              <a:rPr lang="en-GB" sz="1600" dirty="0"/>
              <a:t>P2V &amp; V2P,</a:t>
            </a:r>
          </a:p>
          <a:p>
            <a:pPr algn="just"/>
            <a:r>
              <a:rPr lang="en-GB" sz="2000" dirty="0"/>
              <a:t>Enable virtualization on a server and run VMs., </a:t>
            </a:r>
          </a:p>
          <a:p>
            <a:pPr algn="just"/>
            <a:r>
              <a:rPr lang="en-GB" sz="2000" dirty="0"/>
              <a:t>Create and configure VHDs, </a:t>
            </a:r>
          </a:p>
          <a:p>
            <a:pPr algn="just"/>
            <a:r>
              <a:rPr lang="en-GB" sz="2000" dirty="0"/>
              <a:t>Manage a VMs' virtual memory, </a:t>
            </a:r>
          </a:p>
          <a:p>
            <a:pPr algn="just"/>
            <a:r>
              <a:rPr lang="en-GB" sz="2000" dirty="0"/>
              <a:t>Set up virtual networks, </a:t>
            </a:r>
          </a:p>
          <a:p>
            <a:pPr algn="just"/>
            <a:r>
              <a:rPr lang="en-GB" sz="2000" dirty="0"/>
              <a:t>Install the Hyper-V role.</a:t>
            </a:r>
          </a:p>
        </p:txBody>
      </p:sp>
    </p:spTree>
    <p:extLst>
      <p:ext uri="{BB962C8B-B14F-4D97-AF65-F5344CB8AC3E}">
        <p14:creationId xmlns:p14="http://schemas.microsoft.com/office/powerpoint/2010/main" val="175386736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So far…</a:t>
            </a:r>
            <a:endParaRPr lang="en-GB" dirty="0"/>
          </a:p>
        </p:txBody>
      </p:sp>
      <p:sp>
        <p:nvSpPr>
          <p:cNvPr id="3" name="Content Placeholder 2"/>
          <p:cNvSpPr>
            <a:spLocks noGrp="1"/>
          </p:cNvSpPr>
          <p:nvPr>
            <p:ph idx="1"/>
          </p:nvPr>
        </p:nvSpPr>
        <p:spPr/>
        <p:txBody>
          <a:bodyPr>
            <a:normAutofit fontScale="85000" lnSpcReduction="20000"/>
          </a:bodyPr>
          <a:lstStyle/>
          <a:p>
            <a:pPr algn="just"/>
            <a:r>
              <a:rPr lang="en-GB" b="1" dirty="0"/>
              <a:t>Directory Services </a:t>
            </a:r>
          </a:p>
          <a:p>
            <a:pPr lvl="1" algn="just"/>
            <a:r>
              <a:rPr lang="en-GB" dirty="0"/>
              <a:t>Understand the Active Directory Infrastructure</a:t>
            </a:r>
          </a:p>
          <a:p>
            <a:pPr lvl="1" algn="just"/>
            <a:r>
              <a:rPr lang="en-GB" dirty="0"/>
              <a:t>Understand the DNS</a:t>
            </a:r>
          </a:p>
          <a:p>
            <a:pPr lvl="1" algn="just"/>
            <a:r>
              <a:rPr lang="en-GB" dirty="0"/>
              <a:t>Understand OUs and Containers</a:t>
            </a:r>
          </a:p>
          <a:p>
            <a:pPr lvl="1" algn="just"/>
            <a:r>
              <a:rPr lang="en-GB" dirty="0"/>
              <a:t>Understand Accounts and Groups</a:t>
            </a:r>
          </a:p>
          <a:p>
            <a:pPr lvl="1" algn="just"/>
            <a:endParaRPr lang="en-GB" dirty="0"/>
          </a:p>
          <a:p>
            <a:pPr algn="just"/>
            <a:r>
              <a:rPr lang="en-GB" dirty="0" smtClean="0"/>
              <a:t>Install </a:t>
            </a:r>
            <a:r>
              <a:rPr lang="en-GB" dirty="0"/>
              <a:t>AD, DNS roles in Server 2019 and prompt the server to a Domain Controller (DC</a:t>
            </a:r>
            <a:r>
              <a:rPr lang="en-GB" dirty="0" smtClean="0"/>
              <a:t>)</a:t>
            </a:r>
          </a:p>
          <a:p>
            <a:pPr algn="just"/>
            <a:endParaRPr lang="en-GB" dirty="0"/>
          </a:p>
          <a:p>
            <a:pPr algn="just"/>
            <a:r>
              <a:rPr lang="en-GB" dirty="0" smtClean="0"/>
              <a:t>We are continuing from here…..</a:t>
            </a:r>
            <a:endParaRPr lang="en-GB" dirty="0"/>
          </a:p>
        </p:txBody>
      </p:sp>
    </p:spTree>
    <p:extLst>
      <p:ext uri="{BB962C8B-B14F-4D97-AF65-F5344CB8AC3E}">
        <p14:creationId xmlns:p14="http://schemas.microsoft.com/office/powerpoint/2010/main" val="2215352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Did you complete the task?</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Checkpoints: </a:t>
            </a:r>
          </a:p>
          <a:p>
            <a:pPr lvl="1"/>
            <a:r>
              <a:rPr lang="en-GB" dirty="0" smtClean="0"/>
              <a:t>Worksheet 1 </a:t>
            </a:r>
          </a:p>
          <a:p>
            <a:pPr marL="914400" lvl="2" indent="0">
              <a:buNone/>
            </a:pPr>
            <a:r>
              <a:rPr lang="en-GB" dirty="0" smtClean="0"/>
              <a:t>– Practical/ Implementation Tasks </a:t>
            </a:r>
          </a:p>
          <a:p>
            <a:pPr marL="914400" lvl="2" indent="0">
              <a:buNone/>
            </a:pPr>
            <a:r>
              <a:rPr lang="en-GB" dirty="0"/>
              <a:t>– </a:t>
            </a:r>
            <a:r>
              <a:rPr lang="en-GB" dirty="0" smtClean="0"/>
              <a:t>Observational Tasks</a:t>
            </a:r>
          </a:p>
          <a:p>
            <a:pPr marL="914400" lvl="2" indent="0">
              <a:buNone/>
            </a:pPr>
            <a:r>
              <a:rPr lang="en-GB" dirty="0"/>
              <a:t>– </a:t>
            </a:r>
            <a:r>
              <a:rPr lang="en-GB" dirty="0" smtClean="0"/>
              <a:t>Documentation and Organisation	25</a:t>
            </a:r>
            <a:r>
              <a:rPr lang="en-GB" baseline="30000" dirty="0" smtClean="0"/>
              <a:t>th</a:t>
            </a:r>
            <a:r>
              <a:rPr lang="en-GB" dirty="0" smtClean="0"/>
              <a:t> Feb, 2021</a:t>
            </a:r>
          </a:p>
          <a:p>
            <a:pPr marL="914400" lvl="2" indent="0">
              <a:buNone/>
            </a:pPr>
            <a:r>
              <a:rPr lang="en-GB" dirty="0"/>
              <a:t>– </a:t>
            </a:r>
            <a:r>
              <a:rPr lang="en-GB" dirty="0" smtClean="0"/>
              <a:t>Submission				</a:t>
            </a:r>
            <a:r>
              <a:rPr lang="en-GB" dirty="0"/>
              <a:t> </a:t>
            </a:r>
            <a:r>
              <a:rPr lang="en-GB" dirty="0" smtClean="0"/>
              <a:t>11</a:t>
            </a:r>
            <a:r>
              <a:rPr lang="en-GB" baseline="30000" dirty="0" smtClean="0"/>
              <a:t>th</a:t>
            </a:r>
            <a:r>
              <a:rPr lang="en-GB" dirty="0" smtClean="0"/>
              <a:t> Mar, </a:t>
            </a:r>
            <a:r>
              <a:rPr lang="en-GB" dirty="0"/>
              <a:t>2021</a:t>
            </a:r>
            <a:endParaRPr lang="en-GB" dirty="0" smtClean="0"/>
          </a:p>
          <a:p>
            <a:pPr lvl="1"/>
            <a:r>
              <a:rPr lang="en-GB" dirty="0" smtClean="0"/>
              <a:t>Worksheet 2</a:t>
            </a:r>
          </a:p>
          <a:p>
            <a:pPr marL="914400" lvl="2" indent="0">
              <a:buNone/>
            </a:pPr>
            <a:r>
              <a:rPr lang="en-GB" dirty="0"/>
              <a:t>– Practical/ Implementation Tasks </a:t>
            </a:r>
          </a:p>
          <a:p>
            <a:pPr marL="914400" lvl="2" indent="0">
              <a:buNone/>
            </a:pPr>
            <a:r>
              <a:rPr lang="en-GB" dirty="0"/>
              <a:t>– Observational Tasks</a:t>
            </a:r>
          </a:p>
          <a:p>
            <a:pPr marL="914400" lvl="2" indent="0">
              <a:buNone/>
            </a:pPr>
            <a:r>
              <a:rPr lang="en-GB" dirty="0"/>
              <a:t>– Documentation and </a:t>
            </a:r>
            <a:r>
              <a:rPr lang="en-GB" dirty="0" smtClean="0"/>
              <a:t>Organisation	</a:t>
            </a:r>
            <a:r>
              <a:rPr lang="en-GB" dirty="0"/>
              <a:t> </a:t>
            </a:r>
            <a:r>
              <a:rPr lang="en-GB" dirty="0" smtClean="0"/>
              <a:t>04</a:t>
            </a:r>
            <a:r>
              <a:rPr lang="en-GB" baseline="30000" dirty="0" smtClean="0"/>
              <a:t>th</a:t>
            </a:r>
            <a:r>
              <a:rPr lang="en-GB" dirty="0" smtClean="0"/>
              <a:t> Mar, </a:t>
            </a:r>
            <a:r>
              <a:rPr lang="en-GB" dirty="0"/>
              <a:t>2021</a:t>
            </a:r>
          </a:p>
          <a:p>
            <a:pPr marL="914400" lvl="2" indent="0">
              <a:buNone/>
            </a:pPr>
            <a:r>
              <a:rPr lang="en-GB" dirty="0"/>
              <a:t>– </a:t>
            </a:r>
            <a:r>
              <a:rPr lang="en-GB" dirty="0" smtClean="0"/>
              <a:t>Submission				</a:t>
            </a:r>
            <a:r>
              <a:rPr lang="en-GB" dirty="0"/>
              <a:t> 11</a:t>
            </a:r>
            <a:r>
              <a:rPr lang="en-GB" baseline="30000" dirty="0"/>
              <a:t>th</a:t>
            </a:r>
            <a:r>
              <a:rPr lang="en-GB" dirty="0"/>
              <a:t> Mar, 2021</a:t>
            </a:r>
          </a:p>
          <a:p>
            <a:pPr lvl="1"/>
            <a:endParaRPr lang="en-GB" dirty="0" smtClean="0"/>
          </a:p>
          <a:p>
            <a:pPr lvl="1"/>
            <a:endParaRPr lang="en-US" sz="5600" dirty="0"/>
          </a:p>
          <a:p>
            <a:pPr marL="0" indent="0">
              <a:buNone/>
            </a:pPr>
            <a:endParaRPr lang="en-US" altLang="en-US" sz="2800" dirty="0">
              <a:ea typeface="Calibri" panose="020F0502020204030204" pitchFamily="34" charset="0"/>
              <a:cs typeface="Calibri" panose="020F0502020204030204" pitchFamily="34" charset="0"/>
            </a:endParaRPr>
          </a:p>
          <a:p>
            <a:endParaRPr lang="en-GB" dirty="0"/>
          </a:p>
        </p:txBody>
      </p:sp>
      <p:sp>
        <p:nvSpPr>
          <p:cNvPr id="4" name="Rectangle 3"/>
          <p:cNvSpPr/>
          <p:nvPr/>
        </p:nvSpPr>
        <p:spPr>
          <a:xfrm>
            <a:off x="5518598" y="2128649"/>
            <a:ext cx="577402" cy="707886"/>
          </a:xfrm>
          <a:prstGeom prst="rect">
            <a:avLst/>
          </a:prstGeom>
          <a:noFill/>
        </p:spPr>
        <p:txBody>
          <a:bodyPr wrap="none" lIns="91440" tIns="45720" rIns="91440" bIns="45720">
            <a:spAutoFit/>
          </a:bodyPr>
          <a:lstStyle/>
          <a:p>
            <a:r>
              <a:rPr lang="en-GB" sz="4000" b="1" dirty="0">
                <a:latin typeface="Wingdings 2" panose="05020102010507070707" pitchFamily="18" charset="2"/>
              </a:rPr>
              <a:t>P</a:t>
            </a:r>
          </a:p>
        </p:txBody>
      </p:sp>
      <p:sp>
        <p:nvSpPr>
          <p:cNvPr id="5" name="Rectangle 4"/>
          <p:cNvSpPr/>
          <p:nvPr/>
        </p:nvSpPr>
        <p:spPr>
          <a:xfrm>
            <a:off x="5518598" y="2421664"/>
            <a:ext cx="577402" cy="707886"/>
          </a:xfrm>
          <a:prstGeom prst="rect">
            <a:avLst/>
          </a:prstGeom>
          <a:noFill/>
        </p:spPr>
        <p:txBody>
          <a:bodyPr wrap="none" lIns="91440" tIns="45720" rIns="91440" bIns="45720">
            <a:spAutoFit/>
          </a:bodyPr>
          <a:lstStyle/>
          <a:p>
            <a:r>
              <a:rPr lang="en-GB" sz="4000" b="1" dirty="0">
                <a:latin typeface="Wingdings 2" panose="05020102010507070707" pitchFamily="18" charset="2"/>
              </a:rPr>
              <a:t>P</a:t>
            </a:r>
          </a:p>
        </p:txBody>
      </p:sp>
      <p:sp>
        <p:nvSpPr>
          <p:cNvPr id="6" name="Rectangle 5"/>
          <p:cNvSpPr/>
          <p:nvPr/>
        </p:nvSpPr>
        <p:spPr>
          <a:xfrm>
            <a:off x="5518598" y="3676433"/>
            <a:ext cx="577402" cy="707886"/>
          </a:xfrm>
          <a:prstGeom prst="rect">
            <a:avLst/>
          </a:prstGeom>
          <a:noFill/>
        </p:spPr>
        <p:txBody>
          <a:bodyPr wrap="none" lIns="91440" tIns="45720" rIns="91440" bIns="45720">
            <a:spAutoFit/>
          </a:bodyPr>
          <a:lstStyle/>
          <a:p>
            <a:r>
              <a:rPr lang="en-GB" sz="4000" b="1" dirty="0">
                <a:latin typeface="Wingdings 2" panose="05020102010507070707" pitchFamily="18" charset="2"/>
              </a:rPr>
              <a:t>P</a:t>
            </a:r>
          </a:p>
        </p:txBody>
      </p:sp>
      <p:sp>
        <p:nvSpPr>
          <p:cNvPr id="7" name="Rectangle 6"/>
          <p:cNvSpPr/>
          <p:nvPr/>
        </p:nvSpPr>
        <p:spPr>
          <a:xfrm>
            <a:off x="5518598" y="4030376"/>
            <a:ext cx="577402" cy="707886"/>
          </a:xfrm>
          <a:prstGeom prst="rect">
            <a:avLst/>
          </a:prstGeom>
          <a:noFill/>
        </p:spPr>
        <p:txBody>
          <a:bodyPr wrap="none" lIns="91440" tIns="45720" rIns="91440" bIns="45720">
            <a:spAutoFit/>
          </a:bodyPr>
          <a:lstStyle/>
          <a:p>
            <a:r>
              <a:rPr lang="en-GB" sz="4000" b="1" dirty="0">
                <a:latin typeface="Wingdings 2" panose="05020102010507070707" pitchFamily="18" charset="2"/>
              </a:rPr>
              <a:t>P</a:t>
            </a:r>
          </a:p>
        </p:txBody>
      </p:sp>
    </p:spTree>
    <p:extLst>
      <p:ext uri="{BB962C8B-B14F-4D97-AF65-F5344CB8AC3E}">
        <p14:creationId xmlns:p14="http://schemas.microsoft.com/office/powerpoint/2010/main" val="274864737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Checklist</a:t>
            </a:r>
            <a:endParaRPr lang="en-GB" dirty="0"/>
          </a:p>
        </p:txBody>
      </p:sp>
      <p:sp>
        <p:nvSpPr>
          <p:cNvPr id="3" name="Content Placeholder 2"/>
          <p:cNvSpPr>
            <a:spLocks noGrp="1"/>
          </p:cNvSpPr>
          <p:nvPr>
            <p:ph idx="1"/>
          </p:nvPr>
        </p:nvSpPr>
        <p:spPr>
          <a:xfrm>
            <a:off x="457200" y="1136651"/>
            <a:ext cx="10972800" cy="3917032"/>
          </a:xfrm>
        </p:spPr>
        <p:txBody>
          <a:bodyPr>
            <a:noAutofit/>
          </a:bodyPr>
          <a:lstStyle/>
          <a:p>
            <a:r>
              <a:rPr lang="en-GB" sz="1600" dirty="0" smtClean="0"/>
              <a:t>Document with necessary steps. </a:t>
            </a:r>
          </a:p>
          <a:p>
            <a:pPr lvl="1"/>
            <a:r>
              <a:rPr lang="en-GB" sz="1400" dirty="0" smtClean="0"/>
              <a:t>Have you included appropriate screenshots?</a:t>
            </a:r>
          </a:p>
          <a:p>
            <a:pPr lvl="1"/>
            <a:r>
              <a:rPr lang="en-GB" sz="1400" dirty="0" smtClean="0"/>
              <a:t>Have you explained them in the current speech?</a:t>
            </a:r>
          </a:p>
          <a:p>
            <a:pPr lvl="1"/>
            <a:r>
              <a:rPr lang="en-GB" sz="1400" dirty="0" smtClean="0"/>
              <a:t>Have you numbered your screenshot images, so that it is easy to follow?</a:t>
            </a:r>
          </a:p>
          <a:p>
            <a:pPr lvl="1"/>
            <a:r>
              <a:rPr lang="en-GB" sz="1400" dirty="0" smtClean="0"/>
              <a:t>Have you added Chapters/ Topics for each category of your screenshots?</a:t>
            </a:r>
          </a:p>
          <a:p>
            <a:endParaRPr lang="en-GB" sz="1600" dirty="0" smtClean="0"/>
          </a:p>
          <a:p>
            <a:r>
              <a:rPr lang="en-GB" sz="1600" dirty="0" smtClean="0"/>
              <a:t>Write your observations.</a:t>
            </a:r>
          </a:p>
          <a:p>
            <a:pPr lvl="1"/>
            <a:r>
              <a:rPr lang="en-GB" sz="1400" dirty="0" smtClean="0"/>
              <a:t>Are your observations documented using IEEE format?</a:t>
            </a:r>
          </a:p>
          <a:p>
            <a:pPr lvl="1"/>
            <a:r>
              <a:rPr lang="en-GB" sz="1400" dirty="0" smtClean="0"/>
              <a:t>Is your documentation formatted professionally?</a:t>
            </a:r>
          </a:p>
          <a:p>
            <a:pPr lvl="1"/>
            <a:r>
              <a:rPr lang="en-GB" sz="1400" dirty="0" smtClean="0"/>
              <a:t>Have you included Heading/Chapters/Figures/ Tables?</a:t>
            </a:r>
          </a:p>
          <a:p>
            <a:pPr lvl="1"/>
            <a:r>
              <a:rPr lang="en-GB" sz="1400" dirty="0" smtClean="0"/>
              <a:t>Have you numbered them so that the flow is easy to follow?</a:t>
            </a:r>
          </a:p>
          <a:p>
            <a:pPr lvl="1"/>
            <a:r>
              <a:rPr lang="en-GB" sz="1400" dirty="0" smtClean="0"/>
              <a:t>Have you referenced your observations with academic credible literatures?</a:t>
            </a:r>
          </a:p>
          <a:p>
            <a:pPr lvl="1"/>
            <a:r>
              <a:rPr lang="en-GB" sz="1400" dirty="0" smtClean="0"/>
              <a:t>Are those literatures in-text cited</a:t>
            </a:r>
            <a:r>
              <a:rPr lang="en-GB" sz="1400" dirty="0"/>
              <a:t> </a:t>
            </a:r>
            <a:r>
              <a:rPr lang="en-GB" sz="1400" dirty="0" smtClean="0"/>
              <a:t>and are those literatures recent one?</a:t>
            </a:r>
          </a:p>
          <a:p>
            <a:pPr lvl="1"/>
            <a:endParaRPr lang="en-GB" sz="1400" dirty="0" smtClean="0"/>
          </a:p>
          <a:p>
            <a:r>
              <a:rPr lang="en-GB" sz="1600" dirty="0" smtClean="0"/>
              <a:t>Plagiarism. </a:t>
            </a:r>
          </a:p>
          <a:p>
            <a:pPr lvl="1"/>
            <a:r>
              <a:rPr lang="en-GB" sz="1400" dirty="0" smtClean="0"/>
              <a:t>Did you check your work for plagiarism? </a:t>
            </a:r>
          </a:p>
          <a:p>
            <a:pPr lvl="1"/>
            <a:r>
              <a:rPr lang="en-GB" sz="1400" dirty="0" smtClean="0"/>
              <a:t>If the plagiarism is more than 15%, did you rewrite?</a:t>
            </a:r>
            <a:endParaRPr lang="en-GB" sz="1400" dirty="0"/>
          </a:p>
        </p:txBody>
      </p:sp>
    </p:spTree>
    <p:extLst>
      <p:ext uri="{BB962C8B-B14F-4D97-AF65-F5344CB8AC3E}">
        <p14:creationId xmlns:p14="http://schemas.microsoft.com/office/powerpoint/2010/main" val="12085426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What’s your response? Type in Chat…</a:t>
            </a:r>
            <a:endParaRPr lang="en-GB" dirty="0"/>
          </a:p>
        </p:txBody>
      </p:sp>
      <p:sp>
        <p:nvSpPr>
          <p:cNvPr id="3" name="Content Placeholder 2"/>
          <p:cNvSpPr>
            <a:spLocks noGrp="1"/>
          </p:cNvSpPr>
          <p:nvPr>
            <p:ph idx="1"/>
          </p:nvPr>
        </p:nvSpPr>
        <p:spPr/>
        <p:txBody>
          <a:bodyPr>
            <a:normAutofit/>
          </a:bodyPr>
          <a:lstStyle/>
          <a:p>
            <a:r>
              <a:rPr lang="en-GB" sz="2400" dirty="0" smtClean="0"/>
              <a:t>What is an Active Directory?</a:t>
            </a:r>
          </a:p>
          <a:p>
            <a:r>
              <a:rPr lang="en-GB" sz="2400" dirty="0" smtClean="0"/>
              <a:t>What is a Group </a:t>
            </a:r>
            <a:r>
              <a:rPr lang="en-GB" sz="2400" dirty="0"/>
              <a:t>Policy?</a:t>
            </a:r>
          </a:p>
          <a:p>
            <a:r>
              <a:rPr lang="en-GB" sz="2400" dirty="0" smtClean="0"/>
              <a:t>What </a:t>
            </a:r>
            <a:r>
              <a:rPr lang="en-GB" sz="2400" dirty="0"/>
              <a:t>is </a:t>
            </a:r>
            <a:r>
              <a:rPr lang="en-GB" sz="2400" dirty="0" smtClean="0"/>
              <a:t>Group </a:t>
            </a:r>
            <a:r>
              <a:rPr lang="en-GB" sz="2400" dirty="0"/>
              <a:t>Policy Objects (GPO)? </a:t>
            </a:r>
            <a:endParaRPr lang="en-GB" sz="2400" dirty="0" smtClean="0"/>
          </a:p>
          <a:p>
            <a:r>
              <a:rPr lang="en-GB" sz="2400" dirty="0"/>
              <a:t>What is your understanding on domains, forests and trees?</a:t>
            </a:r>
          </a:p>
          <a:p>
            <a:endParaRPr lang="en-GB" sz="2400" dirty="0"/>
          </a:p>
        </p:txBody>
      </p:sp>
    </p:spTree>
    <p:extLst>
      <p:ext uri="{BB962C8B-B14F-4D97-AF65-F5344CB8AC3E}">
        <p14:creationId xmlns:p14="http://schemas.microsoft.com/office/powerpoint/2010/main" val="121048672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Today’s objective….</a:t>
            </a:r>
            <a:endParaRPr lang="en-GB" dirty="0"/>
          </a:p>
        </p:txBody>
      </p:sp>
      <p:sp>
        <p:nvSpPr>
          <p:cNvPr id="3" name="Content Placeholder 2"/>
          <p:cNvSpPr>
            <a:spLocks noGrp="1"/>
          </p:cNvSpPr>
          <p:nvPr>
            <p:ph idx="1"/>
          </p:nvPr>
        </p:nvSpPr>
        <p:spPr>
          <a:xfrm>
            <a:off x="504765" y="1274046"/>
            <a:ext cx="10972800" cy="3917032"/>
          </a:xfrm>
        </p:spPr>
        <p:txBody>
          <a:bodyPr>
            <a:noAutofit/>
          </a:bodyPr>
          <a:lstStyle/>
          <a:p>
            <a:pPr algn="just"/>
            <a:r>
              <a:rPr lang="en-GB" sz="1600" b="1" dirty="0" smtClean="0"/>
              <a:t>Coursework 1 – Marking Criteria and Clarification of doubts.</a:t>
            </a:r>
            <a:endParaRPr lang="en-GB" sz="1600" b="1" dirty="0"/>
          </a:p>
          <a:p>
            <a:pPr algn="just"/>
            <a:r>
              <a:rPr lang="en-GB" sz="1600" b="1" dirty="0" smtClean="0">
                <a:solidFill>
                  <a:srgbClr val="FF0000"/>
                </a:solidFill>
              </a:rPr>
              <a:t>Continue with Directory Services</a:t>
            </a:r>
            <a:r>
              <a:rPr lang="en-GB" sz="1600" b="1" dirty="0">
                <a:solidFill>
                  <a:srgbClr val="FF0000"/>
                </a:solidFill>
              </a:rPr>
              <a:t> </a:t>
            </a:r>
            <a:endParaRPr lang="en-GB" sz="1600" b="1" dirty="0" smtClean="0">
              <a:solidFill>
                <a:srgbClr val="FF0000"/>
              </a:solidFill>
            </a:endParaRPr>
          </a:p>
          <a:p>
            <a:pPr lvl="1" algn="just"/>
            <a:r>
              <a:rPr lang="en-GB" sz="1200" dirty="0" smtClean="0">
                <a:solidFill>
                  <a:srgbClr val="FF0000"/>
                </a:solidFill>
              </a:rPr>
              <a:t>Understand the Active Directory Infrastructure</a:t>
            </a:r>
          </a:p>
          <a:p>
            <a:pPr lvl="1" algn="just"/>
            <a:r>
              <a:rPr lang="en-GB" sz="1200" dirty="0" smtClean="0">
                <a:solidFill>
                  <a:srgbClr val="FF0000"/>
                </a:solidFill>
              </a:rPr>
              <a:t>Understand the DNS</a:t>
            </a:r>
          </a:p>
          <a:p>
            <a:pPr lvl="1" algn="just"/>
            <a:r>
              <a:rPr lang="en-GB" sz="1200" dirty="0" smtClean="0">
                <a:solidFill>
                  <a:srgbClr val="FF0000"/>
                </a:solidFill>
              </a:rPr>
              <a:t>Understand OUs and Containers</a:t>
            </a:r>
          </a:p>
          <a:p>
            <a:pPr lvl="1" algn="just"/>
            <a:r>
              <a:rPr lang="en-GB" sz="1200" dirty="0" smtClean="0">
                <a:solidFill>
                  <a:srgbClr val="FF0000"/>
                </a:solidFill>
              </a:rPr>
              <a:t>Understand Accounts and Groups</a:t>
            </a:r>
          </a:p>
          <a:p>
            <a:pPr lvl="1" algn="just"/>
            <a:r>
              <a:rPr lang="en-GB" sz="1200" dirty="0" smtClean="0">
                <a:solidFill>
                  <a:schemeClr val="accent6"/>
                </a:solidFill>
              </a:rPr>
              <a:t>Group Policies, GPO</a:t>
            </a:r>
          </a:p>
          <a:p>
            <a:pPr lvl="1" algn="just"/>
            <a:r>
              <a:rPr lang="en-GB" sz="1200" dirty="0" smtClean="0">
                <a:solidFill>
                  <a:schemeClr val="accent6"/>
                </a:solidFill>
              </a:rPr>
              <a:t>Other Services</a:t>
            </a:r>
          </a:p>
          <a:p>
            <a:pPr algn="just"/>
            <a:r>
              <a:rPr lang="en-GB" sz="1600" b="1" dirty="0" smtClean="0">
                <a:solidFill>
                  <a:srgbClr val="0070C0"/>
                </a:solidFill>
              </a:rPr>
              <a:t>DHCP</a:t>
            </a:r>
            <a:endParaRPr lang="en-GB" sz="1600" b="1" dirty="0">
              <a:solidFill>
                <a:srgbClr val="0070C0"/>
              </a:solidFill>
            </a:endParaRPr>
          </a:p>
          <a:p>
            <a:pPr lvl="1" algn="just"/>
            <a:r>
              <a:rPr lang="en-GB" sz="1200" dirty="0" smtClean="0">
                <a:solidFill>
                  <a:srgbClr val="0070C0"/>
                </a:solidFill>
              </a:rPr>
              <a:t>What is DHCP?</a:t>
            </a:r>
            <a:endParaRPr lang="en-GB" sz="1200" dirty="0">
              <a:solidFill>
                <a:srgbClr val="0070C0"/>
              </a:solidFill>
            </a:endParaRPr>
          </a:p>
          <a:p>
            <a:pPr lvl="1" algn="just"/>
            <a:r>
              <a:rPr lang="en-GB" sz="1200" dirty="0" smtClean="0">
                <a:solidFill>
                  <a:srgbClr val="0070C0"/>
                </a:solidFill>
              </a:rPr>
              <a:t>How DHCP Operates?</a:t>
            </a:r>
            <a:endParaRPr lang="en-GB" sz="1200" dirty="0">
              <a:solidFill>
                <a:srgbClr val="0070C0"/>
              </a:solidFill>
            </a:endParaRPr>
          </a:p>
          <a:p>
            <a:pPr lvl="1" algn="just"/>
            <a:r>
              <a:rPr lang="en-GB" sz="1200" dirty="0" smtClean="0">
                <a:solidFill>
                  <a:srgbClr val="0070C0"/>
                </a:solidFill>
              </a:rPr>
              <a:t>Functions of DHCP</a:t>
            </a:r>
            <a:endParaRPr lang="en-GB" sz="1600" b="1" dirty="0" smtClean="0">
              <a:solidFill>
                <a:srgbClr val="0070C0"/>
              </a:solidFill>
            </a:endParaRPr>
          </a:p>
          <a:p>
            <a:pPr algn="just"/>
            <a:r>
              <a:rPr lang="en-GB" sz="1600" b="1" dirty="0" smtClean="0">
                <a:solidFill>
                  <a:schemeClr val="accent6"/>
                </a:solidFill>
              </a:rPr>
              <a:t>DNS</a:t>
            </a:r>
          </a:p>
          <a:p>
            <a:pPr algn="just"/>
            <a:r>
              <a:rPr lang="en-GB" sz="1600" b="1" dirty="0" smtClean="0">
                <a:solidFill>
                  <a:schemeClr val="accent6"/>
                </a:solidFill>
              </a:rPr>
              <a:t>Security Aspects of Active Directory</a:t>
            </a:r>
          </a:p>
          <a:p>
            <a:pPr algn="just"/>
            <a:r>
              <a:rPr lang="en-GB" sz="1600" b="1" dirty="0" smtClean="0">
                <a:solidFill>
                  <a:schemeClr val="accent6"/>
                </a:solidFill>
              </a:rPr>
              <a:t>Best Practices – Designing and Implementing AD</a:t>
            </a:r>
            <a:endParaRPr lang="en-GB" sz="1200" dirty="0">
              <a:solidFill>
                <a:schemeClr val="accent6"/>
              </a:solidFill>
            </a:endParaRPr>
          </a:p>
          <a:p>
            <a:pPr algn="just"/>
            <a:r>
              <a:rPr lang="en-GB" sz="1600" b="1" dirty="0" smtClean="0"/>
              <a:t>Install </a:t>
            </a:r>
            <a:r>
              <a:rPr lang="en-GB" sz="1600" b="1" dirty="0"/>
              <a:t>AD, DNS roles in Server 2019 and prompt the server to a Domain Controller (DC)</a:t>
            </a:r>
          </a:p>
          <a:p>
            <a:pPr algn="just"/>
            <a:r>
              <a:rPr lang="en-GB" sz="1600" b="1" dirty="0" smtClean="0"/>
              <a:t>Install DHCP in Server 2019</a:t>
            </a:r>
            <a:r>
              <a:rPr lang="en-GB" sz="1600" dirty="0" smtClean="0"/>
              <a:t>.					</a:t>
            </a:r>
            <a:r>
              <a:rPr lang="en-GB" sz="1600" i="1" dirty="0" smtClean="0"/>
              <a:t>This </a:t>
            </a:r>
            <a:r>
              <a:rPr lang="en-GB" sz="1600" i="1" dirty="0"/>
              <a:t>Lecture continues next week…</a:t>
            </a:r>
          </a:p>
          <a:p>
            <a:pPr algn="just"/>
            <a:endParaRPr lang="en-GB" sz="1600" dirty="0" smtClean="0"/>
          </a:p>
          <a:p>
            <a:pPr lvl="1" algn="just"/>
            <a:endParaRPr lang="en-GB" sz="800" dirty="0"/>
          </a:p>
        </p:txBody>
      </p:sp>
    </p:spTree>
    <p:extLst>
      <p:ext uri="{BB962C8B-B14F-4D97-AF65-F5344CB8AC3E}">
        <p14:creationId xmlns:p14="http://schemas.microsoft.com/office/powerpoint/2010/main" val="62864131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Introduction</a:t>
            </a:r>
            <a:endParaRPr lang="en-GB" dirty="0">
              <a:solidFill>
                <a:schemeClr val="accent1">
                  <a:lumMod val="50000"/>
                </a:schemeClr>
              </a:solidFill>
            </a:endParaRPr>
          </a:p>
        </p:txBody>
      </p:sp>
      <p:sp>
        <p:nvSpPr>
          <p:cNvPr id="3" name="Content Placeholder 2"/>
          <p:cNvSpPr>
            <a:spLocks noGrp="1"/>
          </p:cNvSpPr>
          <p:nvPr>
            <p:ph idx="1"/>
          </p:nvPr>
        </p:nvSpPr>
        <p:spPr>
          <a:xfrm>
            <a:off x="531628" y="2004357"/>
            <a:ext cx="11398102" cy="2613217"/>
          </a:xfrm>
        </p:spPr>
        <p:txBody>
          <a:bodyPr>
            <a:noAutofit/>
          </a:bodyPr>
          <a:lstStyle/>
          <a:p>
            <a:pPr algn="just">
              <a:buFont typeface="Wingdings" panose="05000000000000000000" pitchFamily="2" charset="2"/>
              <a:buChar char="§"/>
            </a:pPr>
            <a:r>
              <a:rPr lang="en-US" altLang="en-US" dirty="0">
                <a:latin typeface="Constantia" pitchFamily="18" charset="0"/>
              </a:rPr>
              <a:t>Dynamic Host Configuration Protocol (DHCP)</a:t>
            </a:r>
          </a:p>
          <a:p>
            <a:pPr algn="just">
              <a:buFont typeface="Wingdings" panose="05000000000000000000" pitchFamily="2" charset="2"/>
              <a:buChar char="§"/>
            </a:pPr>
            <a:r>
              <a:rPr lang="en-US" altLang="en-US" dirty="0">
                <a:latin typeface="Constantia" pitchFamily="18" charset="0"/>
              </a:rPr>
              <a:t>Will dynamically assign the IP Addresses and network configuration.</a:t>
            </a:r>
          </a:p>
          <a:p>
            <a:pPr algn="just">
              <a:buFont typeface="Wingdings" panose="05000000000000000000" pitchFamily="2" charset="2"/>
              <a:buChar char="§"/>
            </a:pPr>
            <a:r>
              <a:rPr lang="en-US" altLang="en-US" dirty="0">
                <a:latin typeface="Constantia" pitchFamily="18" charset="0"/>
              </a:rPr>
              <a:t>DHCP is really Time saving and resource saving.</a:t>
            </a:r>
          </a:p>
        </p:txBody>
      </p:sp>
    </p:spTree>
    <p:extLst>
      <p:ext uri="{BB962C8B-B14F-4D97-AF65-F5344CB8AC3E}">
        <p14:creationId xmlns:p14="http://schemas.microsoft.com/office/powerpoint/2010/main" val="63924474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Introduction</a:t>
            </a:r>
            <a:endParaRPr lang="en-GB" dirty="0">
              <a:solidFill>
                <a:schemeClr val="accent1">
                  <a:lumMod val="50000"/>
                </a:schemeClr>
              </a:solidFill>
            </a:endParaRPr>
          </a:p>
        </p:txBody>
      </p:sp>
      <p:sp>
        <p:nvSpPr>
          <p:cNvPr id="3" name="Content Placeholder 2"/>
          <p:cNvSpPr>
            <a:spLocks noGrp="1"/>
          </p:cNvSpPr>
          <p:nvPr>
            <p:ph idx="1"/>
          </p:nvPr>
        </p:nvSpPr>
        <p:spPr>
          <a:xfrm>
            <a:off x="502507" y="1417638"/>
            <a:ext cx="11398102" cy="2613217"/>
          </a:xfrm>
        </p:spPr>
        <p:txBody>
          <a:bodyPr>
            <a:noAutofit/>
          </a:bodyPr>
          <a:lstStyle/>
          <a:p>
            <a:pPr algn="just">
              <a:buFont typeface="Wingdings" panose="05000000000000000000" pitchFamily="2" charset="2"/>
              <a:buChar char="§"/>
            </a:pPr>
            <a:r>
              <a:rPr lang="en-US" altLang="en-US" dirty="0" smtClean="0">
                <a:latin typeface="Constantia" pitchFamily="18" charset="0"/>
              </a:rPr>
              <a:t>Why DHCP? </a:t>
            </a:r>
          </a:p>
          <a:p>
            <a:pPr algn="just">
              <a:buFont typeface="Wingdings" panose="05000000000000000000" pitchFamily="2" charset="2"/>
              <a:buChar char="§"/>
            </a:pPr>
            <a:r>
              <a:rPr lang="en-US" altLang="en-US" dirty="0" smtClean="0">
                <a:latin typeface="Constantia" pitchFamily="18" charset="0"/>
              </a:rPr>
              <a:t>What is it overcoming?</a:t>
            </a:r>
          </a:p>
          <a:p>
            <a:pPr lvl="1">
              <a:buFont typeface="Wingdings" panose="05000000000000000000" pitchFamily="2" charset="2"/>
              <a:buChar char="ü"/>
            </a:pPr>
            <a:r>
              <a:rPr lang="en-GB" altLang="en-US" sz="2400" dirty="0" smtClean="0"/>
              <a:t>Manual/ Static IP Addressing?</a:t>
            </a:r>
          </a:p>
          <a:p>
            <a:pPr lvl="2">
              <a:buFont typeface="Wingdings" panose="05000000000000000000" pitchFamily="2" charset="2"/>
              <a:buChar char="Ø"/>
            </a:pPr>
            <a:r>
              <a:rPr lang="en-GB" altLang="en-US" sz="2000" dirty="0" smtClean="0"/>
              <a:t>Go </a:t>
            </a:r>
            <a:r>
              <a:rPr lang="en-GB" altLang="en-US" sz="2000" dirty="0"/>
              <a:t>to each individual network device and configure its IP </a:t>
            </a:r>
            <a:r>
              <a:rPr lang="en-GB" altLang="en-US" sz="2000" dirty="0" smtClean="0"/>
              <a:t>address</a:t>
            </a:r>
          </a:p>
          <a:p>
            <a:pPr lvl="2">
              <a:buFont typeface="Wingdings" panose="05000000000000000000" pitchFamily="2" charset="2"/>
              <a:buChar char="Ø"/>
            </a:pPr>
            <a:r>
              <a:rPr lang="en-GB" altLang="en-US" sz="2000" dirty="0" smtClean="0"/>
              <a:t>The </a:t>
            </a:r>
            <a:r>
              <a:rPr lang="en-GB" altLang="en-US" sz="2000" dirty="0"/>
              <a:t>responsibility of preventing duplicate addresses rests with the network administrator </a:t>
            </a:r>
            <a:endParaRPr lang="en-GB" altLang="en-US" sz="2000" dirty="0" smtClean="0"/>
          </a:p>
          <a:p>
            <a:pPr lvl="2">
              <a:buFont typeface="Wingdings" panose="05000000000000000000" pitchFamily="2" charset="2"/>
              <a:buChar char="Ø"/>
            </a:pPr>
            <a:r>
              <a:rPr lang="en-GB" altLang="en-US" sz="2000" dirty="0" smtClean="0"/>
              <a:t>Not limited to…. Many other Challenges</a:t>
            </a:r>
            <a:endParaRPr lang="en-GB" altLang="en-US" sz="2000" dirty="0"/>
          </a:p>
          <a:p>
            <a:pPr lvl="1">
              <a:buFont typeface="Wingdings" panose="05000000000000000000" pitchFamily="2" charset="2"/>
              <a:buChar char="ü"/>
            </a:pPr>
            <a:r>
              <a:rPr lang="en-GB" altLang="en-US" sz="2400" dirty="0" smtClean="0"/>
              <a:t>Reverse Address Resolution Protocol?</a:t>
            </a:r>
            <a:endParaRPr lang="en-GB" altLang="en-US" dirty="0"/>
          </a:p>
          <a:p>
            <a:pPr lvl="2">
              <a:buFont typeface="Wingdings" panose="05000000000000000000" pitchFamily="2" charset="2"/>
              <a:buChar char="Ø"/>
            </a:pPr>
            <a:r>
              <a:rPr lang="en-GB" altLang="en-US" sz="2000" dirty="0" smtClean="0"/>
              <a:t>What is RARP?</a:t>
            </a:r>
            <a:endParaRPr lang="en-GB" altLang="en-US" sz="2000" dirty="0"/>
          </a:p>
          <a:p>
            <a:pPr lvl="2">
              <a:buFont typeface="Wingdings" panose="05000000000000000000" pitchFamily="2" charset="2"/>
              <a:buChar char="Ø"/>
            </a:pPr>
            <a:r>
              <a:rPr lang="en-GB" altLang="en-US" sz="2000" dirty="0" smtClean="0"/>
              <a:t>It is obsolete!!!</a:t>
            </a:r>
            <a:endParaRPr lang="en-GB" altLang="en-US" sz="2000" dirty="0"/>
          </a:p>
          <a:p>
            <a:endParaRPr lang="en-GB" altLang="en-US" dirty="0"/>
          </a:p>
          <a:p>
            <a:pPr lvl="1" algn="just">
              <a:buFont typeface="Wingdings" panose="05000000000000000000" pitchFamily="2" charset="2"/>
              <a:buChar char="§"/>
            </a:pPr>
            <a:r>
              <a:rPr lang="en-US" altLang="en-US" dirty="0" smtClean="0">
                <a:latin typeface="Constantia" pitchFamily="18" charset="0"/>
              </a:rPr>
              <a:t> </a:t>
            </a:r>
            <a:endParaRPr lang="en-US" altLang="en-US" dirty="0">
              <a:latin typeface="Constantia" pitchFamily="18" charset="0"/>
            </a:endParaRPr>
          </a:p>
        </p:txBody>
      </p:sp>
    </p:spTree>
    <p:extLst>
      <p:ext uri="{BB962C8B-B14F-4D97-AF65-F5344CB8AC3E}">
        <p14:creationId xmlns:p14="http://schemas.microsoft.com/office/powerpoint/2010/main" val="121013260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Introduction</a:t>
            </a:r>
            <a:endParaRPr lang="en-GB" dirty="0">
              <a:solidFill>
                <a:schemeClr val="accent1">
                  <a:lumMod val="50000"/>
                </a:schemeClr>
              </a:solidFill>
            </a:endParaRPr>
          </a:p>
        </p:txBody>
      </p:sp>
      <p:sp>
        <p:nvSpPr>
          <p:cNvPr id="3" name="Content Placeholder 2"/>
          <p:cNvSpPr>
            <a:spLocks noGrp="1"/>
          </p:cNvSpPr>
          <p:nvPr>
            <p:ph idx="1"/>
          </p:nvPr>
        </p:nvSpPr>
        <p:spPr>
          <a:xfrm>
            <a:off x="396949" y="1536525"/>
            <a:ext cx="11398102" cy="2613217"/>
          </a:xfrm>
        </p:spPr>
        <p:txBody>
          <a:bodyPr>
            <a:noAutofit/>
          </a:bodyPr>
          <a:lstStyle/>
          <a:p>
            <a:pPr algn="just">
              <a:lnSpc>
                <a:spcPct val="90000"/>
              </a:lnSpc>
              <a:buFont typeface="Wingdings" panose="05000000000000000000" pitchFamily="2" charset="2"/>
              <a:buChar char="§"/>
            </a:pPr>
            <a:r>
              <a:rPr lang="en-US" altLang="en-US" sz="2800" dirty="0"/>
              <a:t>DHCP Client</a:t>
            </a:r>
          </a:p>
          <a:p>
            <a:pPr lvl="1" algn="just">
              <a:lnSpc>
                <a:spcPct val="90000"/>
              </a:lnSpc>
              <a:buFont typeface="Wingdings" panose="05000000000000000000" pitchFamily="2" charset="2"/>
              <a:buChar char="Ø"/>
            </a:pPr>
            <a:r>
              <a:rPr lang="en-US" altLang="en-US" sz="2400" dirty="0"/>
              <a:t>a host using DHCP to obtain an IP address and other configuration information</a:t>
            </a:r>
          </a:p>
          <a:p>
            <a:pPr algn="just">
              <a:lnSpc>
                <a:spcPct val="90000"/>
              </a:lnSpc>
              <a:buFont typeface="Wingdings" panose="05000000000000000000" pitchFamily="2" charset="2"/>
              <a:buChar char="§"/>
            </a:pPr>
            <a:endParaRPr lang="en-US" altLang="en-US" sz="2800" dirty="0" smtClean="0"/>
          </a:p>
          <a:p>
            <a:pPr algn="just">
              <a:lnSpc>
                <a:spcPct val="90000"/>
              </a:lnSpc>
              <a:buFont typeface="Wingdings" panose="05000000000000000000" pitchFamily="2" charset="2"/>
              <a:buChar char="§"/>
            </a:pPr>
            <a:r>
              <a:rPr lang="en-US" altLang="en-US" sz="2800" dirty="0" smtClean="0"/>
              <a:t>DHCP </a:t>
            </a:r>
            <a:r>
              <a:rPr lang="en-US" altLang="en-US" sz="2800" dirty="0"/>
              <a:t>Server</a:t>
            </a:r>
          </a:p>
          <a:p>
            <a:pPr lvl="1" algn="just">
              <a:lnSpc>
                <a:spcPct val="90000"/>
              </a:lnSpc>
              <a:buFont typeface="Wingdings" panose="05000000000000000000" pitchFamily="2" charset="2"/>
              <a:buChar char="Ø"/>
            </a:pPr>
            <a:r>
              <a:rPr lang="en-US" altLang="en-US" sz="2400" dirty="0"/>
              <a:t>a host that returns IP addresses and other configuration information</a:t>
            </a:r>
          </a:p>
          <a:p>
            <a:pPr algn="just">
              <a:lnSpc>
                <a:spcPct val="90000"/>
              </a:lnSpc>
              <a:buFont typeface="Wingdings" panose="05000000000000000000" pitchFamily="2" charset="2"/>
              <a:buChar char="§"/>
            </a:pPr>
            <a:endParaRPr lang="en-US" altLang="en-US" sz="2800" dirty="0" smtClean="0"/>
          </a:p>
          <a:p>
            <a:pPr algn="just">
              <a:lnSpc>
                <a:spcPct val="90000"/>
              </a:lnSpc>
              <a:buFont typeface="Wingdings" panose="05000000000000000000" pitchFamily="2" charset="2"/>
              <a:buChar char="§"/>
            </a:pPr>
            <a:r>
              <a:rPr lang="en-US" altLang="en-US" sz="2800" b="1" dirty="0" smtClean="0"/>
              <a:t>BOOTP</a:t>
            </a:r>
            <a:r>
              <a:rPr lang="en-US" altLang="en-US" sz="2800" dirty="0" smtClean="0"/>
              <a:t> </a:t>
            </a:r>
            <a:r>
              <a:rPr lang="en-US" altLang="en-US" sz="2800" dirty="0"/>
              <a:t>Relay Agents </a:t>
            </a:r>
          </a:p>
          <a:p>
            <a:pPr lvl="1" algn="just">
              <a:lnSpc>
                <a:spcPct val="90000"/>
              </a:lnSpc>
              <a:buFont typeface="Wingdings" panose="05000000000000000000" pitchFamily="2" charset="2"/>
              <a:buChar char="Ø"/>
            </a:pPr>
            <a:r>
              <a:rPr lang="en-US" altLang="en-US" sz="2400" dirty="0"/>
              <a:t>host or </a:t>
            </a:r>
            <a:r>
              <a:rPr lang="en-US" altLang="en-US" sz="2400" dirty="0" smtClean="0"/>
              <a:t>routers that </a:t>
            </a:r>
            <a:r>
              <a:rPr lang="en-US" altLang="en-US" sz="2400" dirty="0"/>
              <a:t>passes DHCP messages between DHCP clients and DHCP servers</a:t>
            </a:r>
          </a:p>
        </p:txBody>
      </p:sp>
    </p:spTree>
    <p:extLst>
      <p:ext uri="{BB962C8B-B14F-4D97-AF65-F5344CB8AC3E}">
        <p14:creationId xmlns:p14="http://schemas.microsoft.com/office/powerpoint/2010/main" val="420235625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Introduction</a:t>
            </a:r>
            <a:endParaRPr lang="en-GB" dirty="0">
              <a:solidFill>
                <a:schemeClr val="accent1">
                  <a:lumMod val="50000"/>
                </a:schemeClr>
              </a:solidFill>
            </a:endParaRPr>
          </a:p>
        </p:txBody>
      </p:sp>
      <p:sp>
        <p:nvSpPr>
          <p:cNvPr id="3" name="Content Placeholder 2"/>
          <p:cNvSpPr>
            <a:spLocks noGrp="1"/>
          </p:cNvSpPr>
          <p:nvPr>
            <p:ph idx="1"/>
          </p:nvPr>
        </p:nvSpPr>
        <p:spPr>
          <a:xfrm>
            <a:off x="396949" y="1536525"/>
            <a:ext cx="11398102" cy="2613217"/>
          </a:xfrm>
        </p:spPr>
        <p:txBody>
          <a:bodyPr>
            <a:noAutofit/>
          </a:bodyPr>
          <a:lstStyle/>
          <a:p>
            <a:pPr algn="just">
              <a:lnSpc>
                <a:spcPct val="90000"/>
              </a:lnSpc>
              <a:buFont typeface="Wingdings" panose="05000000000000000000" pitchFamily="2" charset="2"/>
              <a:buChar char="§"/>
            </a:pPr>
            <a:r>
              <a:rPr lang="en-US" altLang="en-US" sz="2800" dirty="0" smtClean="0"/>
              <a:t>In my previous slide, did I say BOOTP?</a:t>
            </a:r>
            <a:endParaRPr lang="en-US" altLang="en-US" sz="2800" dirty="0"/>
          </a:p>
          <a:p>
            <a:pPr algn="just">
              <a:lnSpc>
                <a:spcPct val="90000"/>
              </a:lnSpc>
              <a:buFont typeface="Wingdings" panose="05000000000000000000" pitchFamily="2" charset="2"/>
              <a:buChar char="§"/>
            </a:pPr>
            <a:r>
              <a:rPr lang="en-US" altLang="en-US" sz="2800" dirty="0" smtClean="0"/>
              <a:t>Oh!!! What is it?</a:t>
            </a:r>
          </a:p>
          <a:p>
            <a:pPr lvl="1" algn="just">
              <a:lnSpc>
                <a:spcPct val="90000"/>
              </a:lnSpc>
              <a:buFont typeface="Wingdings" panose="05000000000000000000" pitchFamily="2" charset="2"/>
              <a:buChar char="§"/>
            </a:pPr>
            <a:r>
              <a:rPr lang="en-US" altLang="en-US" sz="2400" dirty="0" smtClean="0"/>
              <a:t>Lets look at BOOTP….</a:t>
            </a:r>
            <a:endParaRPr lang="en-US" altLang="en-US" sz="2400" dirty="0"/>
          </a:p>
        </p:txBody>
      </p:sp>
    </p:spTree>
    <p:extLst>
      <p:ext uri="{BB962C8B-B14F-4D97-AF65-F5344CB8AC3E}">
        <p14:creationId xmlns:p14="http://schemas.microsoft.com/office/powerpoint/2010/main" val="60043291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err="1" smtClean="0">
                <a:solidFill>
                  <a:schemeClr val="accent1">
                    <a:lumMod val="50000"/>
                  </a:schemeClr>
                </a:solidFill>
              </a:rPr>
              <a:t>BOOTProtocol</a:t>
            </a:r>
            <a:endParaRPr lang="en-GB" dirty="0">
              <a:solidFill>
                <a:schemeClr val="accent1">
                  <a:lumMod val="50000"/>
                </a:schemeClr>
              </a:solidFill>
            </a:endParaRPr>
          </a:p>
        </p:txBody>
      </p:sp>
      <p:sp>
        <p:nvSpPr>
          <p:cNvPr id="3" name="Content Placeholder 2"/>
          <p:cNvSpPr>
            <a:spLocks noGrp="1"/>
          </p:cNvSpPr>
          <p:nvPr>
            <p:ph idx="1"/>
          </p:nvPr>
        </p:nvSpPr>
        <p:spPr>
          <a:xfrm>
            <a:off x="396949" y="1536525"/>
            <a:ext cx="8019026" cy="3204377"/>
          </a:xfrm>
        </p:spPr>
        <p:txBody>
          <a:bodyPr>
            <a:noAutofit/>
          </a:bodyPr>
          <a:lstStyle/>
          <a:p>
            <a:pPr algn="just">
              <a:lnSpc>
                <a:spcPct val="90000"/>
              </a:lnSpc>
              <a:buFont typeface="Wingdings" panose="05000000000000000000" pitchFamily="2" charset="2"/>
              <a:buChar char="§"/>
            </a:pPr>
            <a:r>
              <a:rPr lang="en-US" altLang="en-US" sz="2800" dirty="0"/>
              <a:t>BOOTP</a:t>
            </a:r>
          </a:p>
          <a:p>
            <a:pPr lvl="1" algn="just">
              <a:lnSpc>
                <a:spcPct val="90000"/>
              </a:lnSpc>
              <a:buFont typeface="Wingdings" panose="05000000000000000000" pitchFamily="2" charset="2"/>
              <a:buChar char="Ø"/>
            </a:pPr>
            <a:r>
              <a:rPr lang="en-US" altLang="en-US" sz="2400" dirty="0"/>
              <a:t>Bootstrap Protocol.</a:t>
            </a:r>
          </a:p>
          <a:p>
            <a:pPr lvl="1" algn="just">
              <a:lnSpc>
                <a:spcPct val="90000"/>
              </a:lnSpc>
              <a:buFont typeface="Wingdings" panose="05000000000000000000" pitchFamily="2" charset="2"/>
              <a:buChar char="Ø"/>
            </a:pPr>
            <a:r>
              <a:rPr lang="en-US" altLang="en-US" sz="2400" dirty="0"/>
              <a:t>Basic of </a:t>
            </a:r>
            <a:r>
              <a:rPr lang="en-US" altLang="en-US" sz="2400" dirty="0" smtClean="0"/>
              <a:t>DHCP</a:t>
            </a:r>
          </a:p>
          <a:p>
            <a:pPr lvl="1" algn="just">
              <a:lnSpc>
                <a:spcPct val="90000"/>
              </a:lnSpc>
              <a:buFont typeface="Wingdings" panose="05000000000000000000" pitchFamily="2" charset="2"/>
              <a:buChar char="Ø"/>
            </a:pPr>
            <a:endParaRPr lang="en-GB" altLang="en-US" sz="2400" dirty="0" smtClean="0"/>
          </a:p>
          <a:p>
            <a:pPr lvl="1" algn="just">
              <a:lnSpc>
                <a:spcPct val="90000"/>
              </a:lnSpc>
              <a:buFont typeface="Wingdings" panose="05000000000000000000" pitchFamily="2" charset="2"/>
              <a:buChar char="Ø"/>
            </a:pPr>
            <a:r>
              <a:rPr lang="en-GB" altLang="en-US" sz="2400" dirty="0" smtClean="0"/>
              <a:t>Used </a:t>
            </a:r>
            <a:r>
              <a:rPr lang="en-GB" altLang="en-US" sz="2400" dirty="0"/>
              <a:t>by a device to determine its IP address at </a:t>
            </a:r>
            <a:r>
              <a:rPr lang="en-GB" altLang="en-US" sz="2400" dirty="0" err="1" smtClean="0"/>
              <a:t>startup</a:t>
            </a:r>
            <a:endParaRPr lang="en-GB" altLang="en-US" sz="2400" dirty="0" smtClean="0"/>
          </a:p>
          <a:p>
            <a:pPr lvl="1" algn="just">
              <a:lnSpc>
                <a:spcPct val="90000"/>
              </a:lnSpc>
              <a:buFont typeface="Wingdings" panose="05000000000000000000" pitchFamily="2" charset="2"/>
              <a:buChar char="Ø"/>
            </a:pPr>
            <a:r>
              <a:rPr lang="en-GB" altLang="en-US" sz="2400" dirty="0" smtClean="0"/>
              <a:t>Uses </a:t>
            </a:r>
            <a:r>
              <a:rPr lang="en-GB" altLang="en-US" sz="2400" dirty="0"/>
              <a:t>a broadcast IP packet – can cross network segment </a:t>
            </a:r>
            <a:r>
              <a:rPr lang="en-GB" altLang="en-US" sz="2400" dirty="0" smtClean="0"/>
              <a:t>boundaries</a:t>
            </a:r>
          </a:p>
        </p:txBody>
      </p:sp>
      <p:sp>
        <p:nvSpPr>
          <p:cNvPr id="4" name="Rectangle 3"/>
          <p:cNvSpPr>
            <a:spLocks noChangeArrowheads="1"/>
          </p:cNvSpPr>
          <p:nvPr/>
        </p:nvSpPr>
        <p:spPr bwMode="auto">
          <a:xfrm>
            <a:off x="8711007" y="2416013"/>
            <a:ext cx="2949575" cy="2106613"/>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a:t>IP</a:t>
            </a:r>
          </a:p>
        </p:txBody>
      </p:sp>
      <p:sp>
        <p:nvSpPr>
          <p:cNvPr id="5" name="Rectangle 4"/>
          <p:cNvSpPr>
            <a:spLocks noChangeArrowheads="1"/>
          </p:cNvSpPr>
          <p:nvPr/>
        </p:nvSpPr>
        <p:spPr bwMode="auto">
          <a:xfrm>
            <a:off x="8709420" y="2416013"/>
            <a:ext cx="1100137" cy="503238"/>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a:t>ICMP</a:t>
            </a:r>
          </a:p>
        </p:txBody>
      </p:sp>
      <p:sp>
        <p:nvSpPr>
          <p:cNvPr id="6" name="Rectangle 5"/>
          <p:cNvSpPr>
            <a:spLocks noChangeArrowheads="1"/>
          </p:cNvSpPr>
          <p:nvPr/>
        </p:nvSpPr>
        <p:spPr bwMode="auto">
          <a:xfrm>
            <a:off x="10157220" y="4016213"/>
            <a:ext cx="1500187" cy="503238"/>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a:t>ARP/RARP</a:t>
            </a:r>
          </a:p>
        </p:txBody>
      </p:sp>
      <p:sp>
        <p:nvSpPr>
          <p:cNvPr id="7" name="Rectangle 6"/>
          <p:cNvSpPr>
            <a:spLocks noChangeArrowheads="1"/>
          </p:cNvSpPr>
          <p:nvPr/>
        </p:nvSpPr>
        <p:spPr bwMode="auto">
          <a:xfrm>
            <a:off x="8714182" y="1644488"/>
            <a:ext cx="1479550" cy="771525"/>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a:t>TCP</a:t>
            </a:r>
          </a:p>
        </p:txBody>
      </p:sp>
      <p:sp>
        <p:nvSpPr>
          <p:cNvPr id="8" name="Rectangle 7"/>
          <p:cNvSpPr>
            <a:spLocks noChangeArrowheads="1"/>
          </p:cNvSpPr>
          <p:nvPr/>
        </p:nvSpPr>
        <p:spPr bwMode="auto">
          <a:xfrm>
            <a:off x="10181032" y="1644488"/>
            <a:ext cx="1479550" cy="771525"/>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a:t>UDP</a:t>
            </a:r>
          </a:p>
        </p:txBody>
      </p:sp>
      <p:sp>
        <p:nvSpPr>
          <p:cNvPr id="9" name="Rectangle 8"/>
          <p:cNvSpPr>
            <a:spLocks noChangeArrowheads="1"/>
          </p:cNvSpPr>
          <p:nvPr/>
        </p:nvSpPr>
        <p:spPr bwMode="auto">
          <a:xfrm>
            <a:off x="8709420" y="4521038"/>
            <a:ext cx="2949575" cy="739775"/>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a:t>Network Access</a:t>
            </a:r>
          </a:p>
        </p:txBody>
      </p:sp>
      <p:sp>
        <p:nvSpPr>
          <p:cNvPr id="10" name="Rectangle 9"/>
          <p:cNvSpPr>
            <a:spLocks noChangeArrowheads="1"/>
          </p:cNvSpPr>
          <p:nvPr/>
        </p:nvSpPr>
        <p:spPr bwMode="auto">
          <a:xfrm>
            <a:off x="10179445" y="872963"/>
            <a:ext cx="1479550" cy="771525"/>
          </a:xfrm>
          <a:prstGeom prst="rect">
            <a:avLst/>
          </a:prstGeom>
          <a:solidFill>
            <a:srgbClr val="99CC00"/>
          </a:solidFill>
          <a:ln w="2857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r>
              <a:rPr lang="en-GB" altLang="en-US"/>
              <a:t>BOOTP</a:t>
            </a:r>
          </a:p>
        </p:txBody>
      </p:sp>
    </p:spTree>
    <p:extLst>
      <p:ext uri="{BB962C8B-B14F-4D97-AF65-F5344CB8AC3E}">
        <p14:creationId xmlns:p14="http://schemas.microsoft.com/office/powerpoint/2010/main" val="284371971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err="1" smtClean="0">
                <a:solidFill>
                  <a:schemeClr val="accent1">
                    <a:lumMod val="50000"/>
                  </a:schemeClr>
                </a:solidFill>
              </a:rPr>
              <a:t>BOOTProtocol</a:t>
            </a:r>
            <a:endParaRPr lang="en-GB" dirty="0">
              <a:solidFill>
                <a:schemeClr val="accent1">
                  <a:lumMod val="50000"/>
                </a:schemeClr>
              </a:solidFill>
            </a:endParaRPr>
          </a:p>
        </p:txBody>
      </p:sp>
      <p:sp>
        <p:nvSpPr>
          <p:cNvPr id="3" name="Content Placeholder 2"/>
          <p:cNvSpPr>
            <a:spLocks noGrp="1"/>
          </p:cNvSpPr>
          <p:nvPr>
            <p:ph idx="1"/>
          </p:nvPr>
        </p:nvSpPr>
        <p:spPr>
          <a:xfrm>
            <a:off x="251863" y="1140479"/>
            <a:ext cx="11688274" cy="2613217"/>
          </a:xfrm>
        </p:spPr>
        <p:txBody>
          <a:bodyPr>
            <a:noAutofit/>
          </a:bodyPr>
          <a:lstStyle/>
          <a:p>
            <a:pPr algn="just">
              <a:lnSpc>
                <a:spcPct val="90000"/>
              </a:lnSpc>
              <a:buFont typeface="Wingdings" panose="05000000000000000000" pitchFamily="2" charset="2"/>
              <a:buChar char="§"/>
            </a:pPr>
            <a:r>
              <a:rPr lang="en-US" altLang="en-US" sz="2800" dirty="0"/>
              <a:t>BOOTP</a:t>
            </a:r>
          </a:p>
          <a:p>
            <a:pPr lvl="1" algn="just">
              <a:lnSpc>
                <a:spcPct val="90000"/>
              </a:lnSpc>
              <a:buFont typeface="Wingdings" panose="05000000000000000000" pitchFamily="2" charset="2"/>
              <a:buChar char="Ø"/>
            </a:pPr>
            <a:r>
              <a:rPr lang="en-GB" altLang="en-US" sz="2400" dirty="0" smtClean="0"/>
              <a:t>BOOTP </a:t>
            </a:r>
            <a:r>
              <a:rPr lang="en-GB" altLang="en-US" sz="2400" dirty="0"/>
              <a:t>server </a:t>
            </a:r>
            <a:r>
              <a:rPr lang="en-GB" altLang="en-US" sz="2400" dirty="0" smtClean="0"/>
              <a:t>required</a:t>
            </a:r>
          </a:p>
          <a:p>
            <a:pPr lvl="2" algn="just">
              <a:lnSpc>
                <a:spcPct val="90000"/>
              </a:lnSpc>
              <a:buFont typeface="Wingdings" panose="05000000000000000000" pitchFamily="2" charset="2"/>
              <a:buChar char="Ø"/>
            </a:pPr>
            <a:r>
              <a:rPr lang="en-GB" altLang="en-US" sz="2000" dirty="0" smtClean="0"/>
              <a:t>Server </a:t>
            </a:r>
            <a:r>
              <a:rPr lang="en-GB" altLang="en-US" sz="2000" dirty="0"/>
              <a:t>returns BOOTP </a:t>
            </a:r>
            <a:r>
              <a:rPr lang="en-GB" altLang="en-US" sz="2000" dirty="0" smtClean="0"/>
              <a:t>Response</a:t>
            </a:r>
          </a:p>
          <a:p>
            <a:pPr lvl="1" algn="just">
              <a:lnSpc>
                <a:spcPct val="90000"/>
              </a:lnSpc>
              <a:buFont typeface="Wingdings" panose="05000000000000000000" pitchFamily="2" charset="2"/>
              <a:buChar char="Ø"/>
            </a:pPr>
            <a:endParaRPr lang="en-GB" altLang="en-US" sz="2400" dirty="0" smtClean="0"/>
          </a:p>
          <a:p>
            <a:pPr lvl="1" algn="just">
              <a:lnSpc>
                <a:spcPct val="90000"/>
              </a:lnSpc>
              <a:buFont typeface="Wingdings" panose="05000000000000000000" pitchFamily="2" charset="2"/>
              <a:buChar char="Ø"/>
            </a:pPr>
            <a:r>
              <a:rPr lang="en-GB" altLang="en-US" sz="2400" dirty="0" smtClean="0"/>
              <a:t>BOOTP </a:t>
            </a:r>
            <a:r>
              <a:rPr lang="en-GB" altLang="en-US" sz="2400" dirty="0"/>
              <a:t>can be routed because it is carried in UDP </a:t>
            </a:r>
            <a:r>
              <a:rPr lang="en-GB" altLang="en-US" sz="2400" dirty="0" smtClean="0"/>
              <a:t>packets</a:t>
            </a:r>
          </a:p>
          <a:p>
            <a:pPr lvl="1" algn="just">
              <a:lnSpc>
                <a:spcPct val="90000"/>
              </a:lnSpc>
              <a:buFont typeface="Wingdings" panose="05000000000000000000" pitchFamily="2" charset="2"/>
              <a:buChar char="Ø"/>
            </a:pPr>
            <a:r>
              <a:rPr lang="en-GB" altLang="en-US" sz="2400" dirty="0" smtClean="0"/>
              <a:t>Designed </a:t>
            </a:r>
            <a:r>
              <a:rPr lang="en-GB" altLang="en-US" sz="2400" dirty="0"/>
              <a:t>for dynamic address assignment</a:t>
            </a:r>
          </a:p>
          <a:p>
            <a:pPr marL="457200" lvl="1" indent="0" algn="just">
              <a:lnSpc>
                <a:spcPct val="90000"/>
              </a:lnSpc>
              <a:buNone/>
            </a:pPr>
            <a:endParaRPr lang="en-US" sz="2400" b="1" i="1" dirty="0" smtClean="0">
              <a:solidFill>
                <a:schemeClr val="tx2"/>
              </a:solidFill>
            </a:endParaRPr>
          </a:p>
        </p:txBody>
      </p:sp>
    </p:spTree>
    <p:extLst>
      <p:ext uri="{BB962C8B-B14F-4D97-AF65-F5344CB8AC3E}">
        <p14:creationId xmlns:p14="http://schemas.microsoft.com/office/powerpoint/2010/main" val="310603048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Protocol</a:t>
            </a:r>
            <a:endParaRPr lang="en-GB" dirty="0">
              <a:solidFill>
                <a:schemeClr val="accent1">
                  <a:lumMod val="50000"/>
                </a:schemeClr>
              </a:solidFill>
            </a:endParaRPr>
          </a:p>
        </p:txBody>
      </p:sp>
      <p:sp>
        <p:nvSpPr>
          <p:cNvPr id="3" name="Content Placeholder 2"/>
          <p:cNvSpPr>
            <a:spLocks noGrp="1"/>
          </p:cNvSpPr>
          <p:nvPr>
            <p:ph idx="1"/>
          </p:nvPr>
        </p:nvSpPr>
        <p:spPr>
          <a:xfrm>
            <a:off x="396949" y="1217548"/>
            <a:ext cx="8550885" cy="2613217"/>
          </a:xfrm>
        </p:spPr>
        <p:txBody>
          <a:bodyPr>
            <a:noAutofit/>
          </a:bodyPr>
          <a:lstStyle/>
          <a:p>
            <a:pPr>
              <a:buFont typeface="Wingdings" panose="05000000000000000000" pitchFamily="2" charset="2"/>
              <a:buChar char="§"/>
            </a:pPr>
            <a:r>
              <a:rPr lang="en-GB" altLang="en-US" sz="2400" dirty="0"/>
              <a:t>Successor to BOOTP</a:t>
            </a:r>
          </a:p>
          <a:p>
            <a:pPr>
              <a:buFont typeface="Wingdings" panose="05000000000000000000" pitchFamily="2" charset="2"/>
              <a:buChar char="§"/>
            </a:pPr>
            <a:r>
              <a:rPr lang="en-GB" altLang="en-US" sz="2400" dirty="0" smtClean="0"/>
              <a:t>DHCP </a:t>
            </a:r>
            <a:r>
              <a:rPr lang="en-GB" altLang="en-US" sz="2400" dirty="0"/>
              <a:t>allows a host to obtain its IP address quickly and dynamically</a:t>
            </a:r>
          </a:p>
          <a:p>
            <a:pPr>
              <a:buFont typeface="Wingdings" panose="05000000000000000000" pitchFamily="2" charset="2"/>
              <a:buChar char="§"/>
            </a:pPr>
            <a:endParaRPr lang="en-GB" altLang="en-US" sz="2400" dirty="0" smtClean="0"/>
          </a:p>
          <a:p>
            <a:pPr>
              <a:buFont typeface="Wingdings" panose="05000000000000000000" pitchFamily="2" charset="2"/>
              <a:buChar char="§"/>
            </a:pPr>
            <a:r>
              <a:rPr lang="en-GB" altLang="en-US" sz="2400" dirty="0" smtClean="0"/>
              <a:t>DHCP </a:t>
            </a:r>
            <a:r>
              <a:rPr lang="en-GB" altLang="en-US" sz="2400" dirty="0"/>
              <a:t>server required</a:t>
            </a:r>
          </a:p>
          <a:p>
            <a:pPr>
              <a:buFont typeface="Wingdings" panose="05000000000000000000" pitchFamily="2" charset="2"/>
              <a:buChar char="§"/>
            </a:pPr>
            <a:r>
              <a:rPr lang="en-GB" altLang="en-US" sz="2400" dirty="0" smtClean="0"/>
              <a:t>DHCP </a:t>
            </a:r>
            <a:r>
              <a:rPr lang="en-GB" altLang="en-US" sz="2400" dirty="0"/>
              <a:t>server is allocated a pool of IP addresses</a:t>
            </a:r>
          </a:p>
          <a:p>
            <a:pPr>
              <a:buFont typeface="Wingdings" panose="05000000000000000000" pitchFamily="2" charset="2"/>
              <a:buChar char="§"/>
            </a:pPr>
            <a:endParaRPr lang="en-GB" altLang="en-US" sz="2400" dirty="0" smtClean="0"/>
          </a:p>
          <a:p>
            <a:pPr>
              <a:buFont typeface="Wingdings" panose="05000000000000000000" pitchFamily="2" charset="2"/>
              <a:buChar char="§"/>
            </a:pPr>
            <a:r>
              <a:rPr lang="en-GB" altLang="en-US" sz="2400" dirty="0" smtClean="0"/>
              <a:t>Host </a:t>
            </a:r>
            <a:r>
              <a:rPr lang="en-GB" altLang="en-US" sz="2400" dirty="0"/>
              <a:t>contacts server and is allocated an address from the pool</a:t>
            </a:r>
          </a:p>
          <a:p>
            <a:pPr>
              <a:buFont typeface="Wingdings" panose="05000000000000000000" pitchFamily="2" charset="2"/>
              <a:buChar char="§"/>
            </a:pPr>
            <a:r>
              <a:rPr lang="en-GB" altLang="en-US" sz="2400" dirty="0" smtClean="0"/>
              <a:t>Uses </a:t>
            </a:r>
            <a:r>
              <a:rPr lang="en-GB" altLang="en-US" sz="2400" dirty="0"/>
              <a:t>UDP packets</a:t>
            </a:r>
          </a:p>
        </p:txBody>
      </p:sp>
      <p:grpSp>
        <p:nvGrpSpPr>
          <p:cNvPr id="11" name="Group 10"/>
          <p:cNvGrpSpPr/>
          <p:nvPr/>
        </p:nvGrpSpPr>
        <p:grpSpPr>
          <a:xfrm>
            <a:off x="8949421" y="942976"/>
            <a:ext cx="2951162" cy="4387850"/>
            <a:chOff x="8949421" y="942976"/>
            <a:chExt cx="2951162" cy="4387850"/>
          </a:xfrm>
        </p:grpSpPr>
        <p:sp>
          <p:nvSpPr>
            <p:cNvPr id="4" name="Rectangle 3"/>
            <p:cNvSpPr>
              <a:spLocks noChangeArrowheads="1"/>
            </p:cNvSpPr>
            <p:nvPr/>
          </p:nvSpPr>
          <p:spPr bwMode="auto">
            <a:xfrm>
              <a:off x="8951008" y="2486026"/>
              <a:ext cx="2949575" cy="2106613"/>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IP</a:t>
              </a:r>
            </a:p>
          </p:txBody>
        </p:sp>
        <p:sp>
          <p:nvSpPr>
            <p:cNvPr id="5" name="Rectangle 4"/>
            <p:cNvSpPr>
              <a:spLocks noChangeArrowheads="1"/>
            </p:cNvSpPr>
            <p:nvPr/>
          </p:nvSpPr>
          <p:spPr bwMode="auto">
            <a:xfrm>
              <a:off x="8949421" y="2486025"/>
              <a:ext cx="1100137" cy="5032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ICMP</a:t>
              </a:r>
            </a:p>
          </p:txBody>
        </p:sp>
        <p:sp>
          <p:nvSpPr>
            <p:cNvPr id="6" name="Rectangle 5"/>
            <p:cNvSpPr>
              <a:spLocks noChangeArrowheads="1"/>
            </p:cNvSpPr>
            <p:nvPr/>
          </p:nvSpPr>
          <p:spPr bwMode="auto">
            <a:xfrm>
              <a:off x="10397221" y="4086225"/>
              <a:ext cx="1500187" cy="5032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ARP/RARP</a:t>
              </a:r>
            </a:p>
          </p:txBody>
        </p:sp>
        <p:sp>
          <p:nvSpPr>
            <p:cNvPr id="7" name="Rectangle 6"/>
            <p:cNvSpPr>
              <a:spLocks noChangeArrowheads="1"/>
            </p:cNvSpPr>
            <p:nvPr/>
          </p:nvSpPr>
          <p:spPr bwMode="auto">
            <a:xfrm>
              <a:off x="8954182" y="1714501"/>
              <a:ext cx="1479550" cy="771525"/>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TCP</a:t>
              </a:r>
            </a:p>
          </p:txBody>
        </p:sp>
        <p:sp>
          <p:nvSpPr>
            <p:cNvPr id="8" name="Rectangle 7"/>
            <p:cNvSpPr>
              <a:spLocks noChangeArrowheads="1"/>
            </p:cNvSpPr>
            <p:nvPr/>
          </p:nvSpPr>
          <p:spPr bwMode="auto">
            <a:xfrm>
              <a:off x="10421032" y="1714501"/>
              <a:ext cx="1479550" cy="771525"/>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UDP</a:t>
              </a:r>
            </a:p>
          </p:txBody>
        </p:sp>
        <p:sp>
          <p:nvSpPr>
            <p:cNvPr id="9" name="Rectangle 8"/>
            <p:cNvSpPr>
              <a:spLocks noChangeArrowheads="1"/>
            </p:cNvSpPr>
            <p:nvPr/>
          </p:nvSpPr>
          <p:spPr bwMode="auto">
            <a:xfrm>
              <a:off x="8949421" y="4591051"/>
              <a:ext cx="2949575" cy="739775"/>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Network Access</a:t>
              </a:r>
            </a:p>
          </p:txBody>
        </p:sp>
        <p:sp>
          <p:nvSpPr>
            <p:cNvPr id="10" name="Rectangle 9"/>
            <p:cNvSpPr>
              <a:spLocks noChangeArrowheads="1"/>
            </p:cNvSpPr>
            <p:nvPr/>
          </p:nvSpPr>
          <p:spPr bwMode="auto">
            <a:xfrm>
              <a:off x="10419445" y="942976"/>
              <a:ext cx="1479550" cy="771525"/>
            </a:xfrm>
            <a:prstGeom prst="rect">
              <a:avLst/>
            </a:prstGeom>
            <a:solidFill>
              <a:srgbClr val="99CC00"/>
            </a:solidFill>
            <a:ln w="28575">
              <a:solidFill>
                <a:schemeClr val="tx1"/>
              </a:solidFill>
              <a:miter lim="800000"/>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DHCP</a:t>
              </a:r>
            </a:p>
          </p:txBody>
        </p:sp>
      </p:grpSp>
    </p:spTree>
    <p:extLst>
      <p:ext uri="{BB962C8B-B14F-4D97-AF65-F5344CB8AC3E}">
        <p14:creationId xmlns:p14="http://schemas.microsoft.com/office/powerpoint/2010/main" val="309641940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BOOTP </a:t>
            </a:r>
            <a:r>
              <a:rPr lang="en-US" dirty="0" smtClean="0">
                <a:solidFill>
                  <a:schemeClr val="accent1">
                    <a:lumMod val="50000"/>
                  </a:schemeClr>
                </a:solidFill>
              </a:rPr>
              <a:t>- DHCP</a:t>
            </a:r>
            <a:endParaRPr lang="en-GB" dirty="0">
              <a:solidFill>
                <a:schemeClr val="accent1">
                  <a:lumMod val="50000"/>
                </a:schemeClr>
              </a:solidFill>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195126273"/>
              </p:ext>
            </p:extLst>
          </p:nvPr>
        </p:nvGraphicFramePr>
        <p:xfrm>
          <a:off x="273737" y="1417638"/>
          <a:ext cx="11644525" cy="3723640"/>
        </p:xfrm>
        <a:graphic>
          <a:graphicData uri="http://schemas.openxmlformats.org/drawingml/2006/table">
            <a:tbl>
              <a:tblPr firstRow="1" bandRow="1">
                <a:tableStyleId>{F5AB1C69-6EDB-4FF4-983F-18BD219EF322}</a:tableStyleId>
              </a:tblPr>
              <a:tblGrid>
                <a:gridCol w="5366035">
                  <a:extLst>
                    <a:ext uri="{9D8B030D-6E8A-4147-A177-3AD203B41FA5}">
                      <a16:colId xmlns:a16="http://schemas.microsoft.com/office/drawing/2014/main" val="1503608051"/>
                    </a:ext>
                  </a:extLst>
                </a:gridCol>
                <a:gridCol w="6278490">
                  <a:extLst>
                    <a:ext uri="{9D8B030D-6E8A-4147-A177-3AD203B41FA5}">
                      <a16:colId xmlns:a16="http://schemas.microsoft.com/office/drawing/2014/main" val="1382462601"/>
                    </a:ext>
                  </a:extLst>
                </a:gridCol>
              </a:tblGrid>
              <a:tr h="370840">
                <a:tc>
                  <a:txBody>
                    <a:bodyPr/>
                    <a:lstStyle/>
                    <a:p>
                      <a:pPr algn="ctr"/>
                      <a:r>
                        <a:rPr lang="en-GB" sz="1400" b="0" dirty="0" smtClean="0"/>
                        <a:t>BOOTP</a:t>
                      </a:r>
                      <a:endParaRPr lang="en-GB" sz="1400" b="0" dirty="0"/>
                    </a:p>
                  </a:txBody>
                  <a:tcPr/>
                </a:tc>
                <a:tc>
                  <a:txBody>
                    <a:bodyPr/>
                    <a:lstStyle/>
                    <a:p>
                      <a:pPr algn="ctr"/>
                      <a:r>
                        <a:rPr lang="en-GB" sz="1400" b="0" dirty="0" smtClean="0"/>
                        <a:t>DHCP</a:t>
                      </a:r>
                      <a:endParaRPr lang="en-GB" sz="1400" b="0" dirty="0"/>
                    </a:p>
                  </a:txBody>
                  <a:tcPr/>
                </a:tc>
                <a:extLst>
                  <a:ext uri="{0D108BD9-81ED-4DB2-BD59-A6C34878D82A}">
                    <a16:rowId xmlns:a16="http://schemas.microsoft.com/office/drawing/2014/main" val="4002240909"/>
                  </a:ext>
                </a:extLst>
              </a:tr>
              <a:tr h="370840">
                <a:tc>
                  <a:txBody>
                    <a:bodyPr/>
                    <a:lstStyle/>
                    <a:p>
                      <a:pPr marL="0" indent="0" algn="just">
                        <a:buFont typeface="Arial" panose="020B0604020202020204" pitchFamily="34" charset="0"/>
                        <a:buNone/>
                      </a:pPr>
                      <a:r>
                        <a:rPr lang="en-US" sz="1400" b="0" i="1" kern="1200" dirty="0" smtClean="0">
                          <a:solidFill>
                            <a:schemeClr val="tx1"/>
                          </a:solidFill>
                          <a:latin typeface="+mn-lt"/>
                          <a:ea typeface="+mn-ea"/>
                          <a:cs typeface="+mn-cs"/>
                        </a:rPr>
                        <a:t>BOOTP supports </a:t>
                      </a:r>
                      <a:r>
                        <a:rPr lang="en-US" sz="1400" b="1" i="1" u="sng" kern="1200" dirty="0" smtClean="0">
                          <a:solidFill>
                            <a:schemeClr val="tx2"/>
                          </a:solidFill>
                          <a:latin typeface="+mn-lt"/>
                          <a:ea typeface="+mn-ea"/>
                          <a:cs typeface="+mn-cs"/>
                        </a:rPr>
                        <a:t>ONLY a limited number of client configuration </a:t>
                      </a:r>
                      <a:r>
                        <a:rPr lang="en-US" sz="1400" b="0" i="1" kern="1200" dirty="0" smtClean="0">
                          <a:solidFill>
                            <a:schemeClr val="tx1"/>
                          </a:solidFill>
                          <a:latin typeface="+mn-lt"/>
                          <a:ea typeface="+mn-ea"/>
                          <a:cs typeface="+mn-cs"/>
                        </a:rPr>
                        <a:t>parameters. It is called as </a:t>
                      </a:r>
                      <a:r>
                        <a:rPr lang="en-US" sz="1400" b="1" i="1" u="sng" kern="1200" dirty="0" smtClean="0">
                          <a:solidFill>
                            <a:schemeClr val="tx2"/>
                          </a:solidFill>
                          <a:latin typeface="+mn-lt"/>
                          <a:ea typeface="+mn-ea"/>
                          <a:cs typeface="+mn-cs"/>
                        </a:rPr>
                        <a:t>Vendor Extensions</a:t>
                      </a:r>
                      <a:endParaRPr lang="en-GB" sz="1400" b="1" i="1" u="sng" kern="1200" dirty="0">
                        <a:solidFill>
                          <a:schemeClr val="tx2"/>
                        </a:solidFill>
                        <a:latin typeface="+mn-lt"/>
                        <a:ea typeface="+mn-ea"/>
                        <a:cs typeface="+mn-cs"/>
                      </a:endParaRPr>
                    </a:p>
                  </a:txBody>
                  <a:tcPr/>
                </a:tc>
                <a:tc>
                  <a:txBody>
                    <a:bodyPr/>
                    <a:lstStyle/>
                    <a:p>
                      <a:pPr marL="0" indent="0">
                        <a:buFont typeface="Arial" panose="020B0604020202020204" pitchFamily="34" charset="0"/>
                        <a:buNone/>
                      </a:pPr>
                      <a:r>
                        <a:rPr lang="en-US" sz="1400" b="0" i="1" kern="1200" dirty="0" smtClean="0">
                          <a:solidFill>
                            <a:schemeClr val="tx1"/>
                          </a:solidFill>
                          <a:latin typeface="+mn-lt"/>
                          <a:ea typeface="+mn-ea"/>
                          <a:cs typeface="+mn-cs"/>
                        </a:rPr>
                        <a:t>DHCP supports </a:t>
                      </a:r>
                      <a:r>
                        <a:rPr lang="en-US" sz="1400" b="1" i="1" u="sng" kern="1200" dirty="0" smtClean="0">
                          <a:solidFill>
                            <a:schemeClr val="tx2"/>
                          </a:solidFill>
                          <a:latin typeface="+mn-lt"/>
                          <a:ea typeface="+mn-ea"/>
                          <a:cs typeface="+mn-cs"/>
                        </a:rPr>
                        <a:t>a larger and extensible set of client configuration </a:t>
                      </a:r>
                      <a:r>
                        <a:rPr lang="en-US" sz="1400" b="0" i="1" kern="1200" dirty="0" smtClean="0">
                          <a:solidFill>
                            <a:schemeClr val="tx1"/>
                          </a:solidFill>
                          <a:latin typeface="+mn-lt"/>
                          <a:ea typeface="+mn-ea"/>
                          <a:cs typeface="+mn-cs"/>
                        </a:rPr>
                        <a:t>parameters called </a:t>
                      </a:r>
                      <a:r>
                        <a:rPr lang="en-US" sz="1400" b="1" i="1" u="sng" kern="1200" dirty="0" smtClean="0">
                          <a:solidFill>
                            <a:schemeClr val="tx2"/>
                          </a:solidFill>
                          <a:latin typeface="+mn-lt"/>
                          <a:ea typeface="+mn-ea"/>
                          <a:cs typeface="+mn-cs"/>
                        </a:rPr>
                        <a:t>options</a:t>
                      </a:r>
                      <a:endParaRPr lang="en-GB" sz="1400" b="1" i="1" u="sng" kern="1200" dirty="0">
                        <a:solidFill>
                          <a:schemeClr val="tx2"/>
                        </a:solidFill>
                        <a:latin typeface="+mn-lt"/>
                        <a:ea typeface="+mn-ea"/>
                        <a:cs typeface="+mn-cs"/>
                      </a:endParaRPr>
                    </a:p>
                  </a:txBody>
                  <a:tcPr/>
                </a:tc>
                <a:extLst>
                  <a:ext uri="{0D108BD9-81ED-4DB2-BD59-A6C34878D82A}">
                    <a16:rowId xmlns:a16="http://schemas.microsoft.com/office/drawing/2014/main" val="339241353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altLang="en-US" sz="1400" b="0" i="1" kern="1200" dirty="0" smtClean="0">
                          <a:solidFill>
                            <a:schemeClr val="tx1"/>
                          </a:solidFill>
                          <a:latin typeface="+mn-lt"/>
                          <a:ea typeface="+mn-ea"/>
                          <a:cs typeface="+mn-cs"/>
                        </a:rPr>
                        <a:t>In addition to IP address, can contain </a:t>
                      </a:r>
                      <a:r>
                        <a:rPr lang="en-GB" altLang="en-US" sz="1400" b="1" i="1" u="sng" kern="1200" dirty="0" smtClean="0">
                          <a:solidFill>
                            <a:schemeClr val="tx2"/>
                          </a:solidFill>
                          <a:latin typeface="+mn-lt"/>
                          <a:ea typeface="+mn-ea"/>
                          <a:cs typeface="+mn-cs"/>
                        </a:rPr>
                        <a:t>address of router, address of BOOTP server and vendor specific information</a:t>
                      </a:r>
                    </a:p>
                  </a:txBody>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altLang="en-US" sz="1400" b="0" i="1" kern="1200" dirty="0" smtClean="0">
                          <a:solidFill>
                            <a:schemeClr val="tx1"/>
                          </a:solidFill>
                          <a:latin typeface="+mn-lt"/>
                          <a:ea typeface="+mn-ea"/>
                          <a:cs typeface="+mn-cs"/>
                        </a:rPr>
                        <a:t>In addition to the IP address, much </a:t>
                      </a:r>
                      <a:r>
                        <a:rPr lang="en-GB" altLang="en-US" sz="1400" b="1" i="1" u="sng" kern="1200" dirty="0" smtClean="0">
                          <a:solidFill>
                            <a:schemeClr val="tx2"/>
                          </a:solidFill>
                          <a:latin typeface="+mn-lt"/>
                          <a:ea typeface="+mn-ea"/>
                          <a:cs typeface="+mn-cs"/>
                        </a:rPr>
                        <a:t>more configuration information </a:t>
                      </a:r>
                      <a:r>
                        <a:rPr lang="en-GB" altLang="en-US" sz="1400" b="0" i="1" kern="1200" dirty="0" smtClean="0">
                          <a:solidFill>
                            <a:schemeClr val="tx1"/>
                          </a:solidFill>
                          <a:latin typeface="+mn-lt"/>
                          <a:ea typeface="+mn-ea"/>
                          <a:cs typeface="+mn-cs"/>
                        </a:rPr>
                        <a:t>can also be sent to the host (e.g. the network mask, DNS Name Server)</a:t>
                      </a:r>
                    </a:p>
                  </a:txBody>
                  <a:tcPr/>
                </a:tc>
                <a:extLst>
                  <a:ext uri="{0D108BD9-81ED-4DB2-BD59-A6C34878D82A}">
                    <a16:rowId xmlns:a16="http://schemas.microsoft.com/office/drawing/2014/main" val="3006528842"/>
                  </a:ext>
                </a:extLst>
              </a:tr>
              <a:tr h="370840">
                <a:tc>
                  <a:txBody>
                    <a:bodyPr/>
                    <a:lstStyle/>
                    <a:p>
                      <a:pPr marL="0" indent="0" algn="just">
                        <a:buFont typeface="Wingdings" panose="05000000000000000000" pitchFamily="2" charset="2"/>
                        <a:buNone/>
                      </a:pPr>
                      <a:r>
                        <a:rPr lang="en-US" sz="1400" b="0" i="1" kern="1200" dirty="0" smtClean="0">
                          <a:solidFill>
                            <a:schemeClr val="tx1"/>
                          </a:solidFill>
                          <a:latin typeface="+mn-lt"/>
                          <a:ea typeface="+mn-ea"/>
                          <a:cs typeface="+mn-cs"/>
                        </a:rPr>
                        <a:t>BOOTP uses a </a:t>
                      </a:r>
                      <a:r>
                        <a:rPr lang="en-US" sz="1400" b="1" i="1" u="sng" kern="1200" dirty="0" smtClean="0">
                          <a:solidFill>
                            <a:schemeClr val="tx2"/>
                          </a:solidFill>
                          <a:latin typeface="+mn-lt"/>
                          <a:ea typeface="+mn-ea"/>
                          <a:cs typeface="+mn-cs"/>
                        </a:rPr>
                        <a:t>two-phase bootstrap configuration </a:t>
                      </a:r>
                      <a:r>
                        <a:rPr lang="en-US" sz="1400" b="0" i="1" kern="1200" dirty="0" smtClean="0">
                          <a:solidFill>
                            <a:schemeClr val="tx1"/>
                          </a:solidFill>
                          <a:latin typeface="+mn-lt"/>
                          <a:ea typeface="+mn-ea"/>
                          <a:cs typeface="+mn-cs"/>
                        </a:rPr>
                        <a:t>process in which </a:t>
                      </a:r>
                    </a:p>
                    <a:p>
                      <a:pPr marL="0" lvl="1" indent="0" algn="just">
                        <a:buFont typeface="Wingdings" panose="05000000000000000000" pitchFamily="2" charset="2"/>
                        <a:buNone/>
                      </a:pPr>
                      <a:r>
                        <a:rPr lang="en-US" sz="1400" b="0" i="1" kern="1200" dirty="0" smtClean="0">
                          <a:solidFill>
                            <a:schemeClr val="tx1"/>
                          </a:solidFill>
                          <a:latin typeface="+mn-lt"/>
                          <a:ea typeface="+mn-ea"/>
                          <a:cs typeface="+mn-cs"/>
                        </a:rPr>
                        <a:t>clients contact BOOTP servers to perform address determination and boot file name selection.</a:t>
                      </a:r>
                    </a:p>
                    <a:p>
                      <a:pPr marL="0" lvl="1" indent="0" algn="just">
                        <a:buFont typeface="Wingdings" panose="05000000000000000000" pitchFamily="2" charset="2"/>
                        <a:buNone/>
                      </a:pPr>
                      <a:r>
                        <a:rPr lang="en-US" sz="1400" b="0" i="1" kern="1200" dirty="0" smtClean="0">
                          <a:solidFill>
                            <a:schemeClr val="tx1"/>
                          </a:solidFill>
                          <a:latin typeface="+mn-lt"/>
                          <a:ea typeface="+mn-ea"/>
                          <a:cs typeface="+mn-cs"/>
                        </a:rPr>
                        <a:t>clients contact Trivial File Transfer Protocol (TFTP) servers to perform file transfer of their boot image. </a:t>
                      </a:r>
                    </a:p>
                  </a:txBody>
                  <a:tcPr/>
                </a:tc>
                <a:tc>
                  <a:txBody>
                    <a:bodyPr/>
                    <a:lstStyle/>
                    <a:p>
                      <a:pPr marL="0" indent="9525" algn="just">
                        <a:buFont typeface="Wingdings" panose="05000000000000000000" pitchFamily="2" charset="2"/>
                        <a:buNone/>
                        <a:tabLst/>
                      </a:pPr>
                      <a:r>
                        <a:rPr lang="en-US" sz="1400" b="0" i="1" kern="1200" dirty="0" smtClean="0">
                          <a:solidFill>
                            <a:schemeClr val="tx1"/>
                          </a:solidFill>
                          <a:latin typeface="+mn-lt"/>
                          <a:ea typeface="+mn-ea"/>
                          <a:cs typeface="+mn-cs"/>
                        </a:rPr>
                        <a:t>Where as DHCP uses a </a:t>
                      </a:r>
                      <a:r>
                        <a:rPr lang="en-US" sz="1400" b="1" i="1" u="sng" kern="1200" dirty="0" smtClean="0">
                          <a:solidFill>
                            <a:schemeClr val="tx2"/>
                          </a:solidFill>
                          <a:latin typeface="+mn-lt"/>
                          <a:ea typeface="+mn-ea"/>
                          <a:cs typeface="+mn-cs"/>
                        </a:rPr>
                        <a:t>single-phase boot configuration</a:t>
                      </a:r>
                      <a:r>
                        <a:rPr lang="en-US" sz="1400" b="0" i="1" kern="1200" dirty="0" smtClean="0">
                          <a:solidFill>
                            <a:schemeClr val="tx1"/>
                          </a:solidFill>
                          <a:latin typeface="+mn-lt"/>
                          <a:ea typeface="+mn-ea"/>
                          <a:cs typeface="+mn-cs"/>
                        </a:rPr>
                        <a:t> process where as </a:t>
                      </a:r>
                    </a:p>
                    <a:p>
                      <a:pPr marL="0" lvl="1" indent="9525" algn="just">
                        <a:buFont typeface="Wingdings" panose="05000000000000000000" pitchFamily="2" charset="2"/>
                        <a:buNone/>
                        <a:tabLst/>
                      </a:pPr>
                      <a:r>
                        <a:rPr lang="en-US" sz="1400" b="0" i="1" kern="1200" dirty="0" smtClean="0">
                          <a:solidFill>
                            <a:schemeClr val="tx1"/>
                          </a:solidFill>
                          <a:latin typeface="+mn-lt"/>
                          <a:ea typeface="+mn-ea"/>
                          <a:cs typeface="+mn-cs"/>
                        </a:rPr>
                        <a:t>a DHCP client negotiates with a DHCP server to determine its IP address and obtain any other initial configuration details it needs for network operation.</a:t>
                      </a:r>
                    </a:p>
                  </a:txBody>
                  <a:tcPr/>
                </a:tc>
                <a:extLst>
                  <a:ext uri="{0D108BD9-81ED-4DB2-BD59-A6C34878D82A}">
                    <a16:rowId xmlns:a16="http://schemas.microsoft.com/office/drawing/2014/main" val="448663708"/>
                  </a:ext>
                </a:extLst>
              </a:tr>
              <a:tr h="370840">
                <a:tc>
                  <a:txBody>
                    <a:bodyPr/>
                    <a:lstStyle/>
                    <a:p>
                      <a:pPr marL="0" indent="9525" algn="just" defTabSz="914400" rtl="0" eaLnBrk="1" latinLnBrk="0" hangingPunct="1">
                        <a:buFont typeface="Wingdings" panose="05000000000000000000" pitchFamily="2" charset="2"/>
                        <a:buNone/>
                        <a:tabLst/>
                      </a:pPr>
                      <a:r>
                        <a:rPr lang="en-US" sz="1400" b="0" i="1" kern="1200" dirty="0" smtClean="0">
                          <a:solidFill>
                            <a:schemeClr val="tx1"/>
                          </a:solidFill>
                          <a:latin typeface="+mn-lt"/>
                          <a:ea typeface="+mn-ea"/>
                          <a:cs typeface="+mn-cs"/>
                        </a:rPr>
                        <a:t>BOOTP clients </a:t>
                      </a:r>
                      <a:r>
                        <a:rPr lang="en-US" sz="1400" b="1" i="1" u="sng" kern="1200" dirty="0" smtClean="0">
                          <a:solidFill>
                            <a:schemeClr val="tx2"/>
                          </a:solidFill>
                          <a:latin typeface="+mn-lt"/>
                          <a:ea typeface="+mn-ea"/>
                          <a:cs typeface="+mn-cs"/>
                        </a:rPr>
                        <a:t>do not rebind or renew configuration </a:t>
                      </a:r>
                      <a:r>
                        <a:rPr lang="en-US" sz="1400" b="0" i="1" kern="1200" dirty="0" smtClean="0">
                          <a:solidFill>
                            <a:schemeClr val="tx1"/>
                          </a:solidFill>
                          <a:latin typeface="+mn-lt"/>
                          <a:ea typeface="+mn-ea"/>
                          <a:cs typeface="+mn-cs"/>
                        </a:rPr>
                        <a:t>with the BOOTP server except when the system restarts </a:t>
                      </a:r>
                    </a:p>
                  </a:txBody>
                  <a:tcPr/>
                </a:tc>
                <a:tc>
                  <a:txBody>
                    <a:bodyPr/>
                    <a:lstStyle/>
                    <a:p>
                      <a:pPr marL="0" indent="9525" algn="just" defTabSz="914400" rtl="0" eaLnBrk="1" latinLnBrk="0" hangingPunct="1">
                        <a:buFont typeface="Wingdings" panose="05000000000000000000" pitchFamily="2" charset="2"/>
                        <a:buNone/>
                        <a:tabLst/>
                      </a:pPr>
                      <a:r>
                        <a:rPr lang="en-US" sz="1400" b="0" i="1" kern="1200" dirty="0" smtClean="0">
                          <a:solidFill>
                            <a:schemeClr val="tx1"/>
                          </a:solidFill>
                          <a:latin typeface="+mn-lt"/>
                          <a:ea typeface="+mn-ea"/>
                          <a:cs typeface="+mn-cs"/>
                        </a:rPr>
                        <a:t>DHCP clients </a:t>
                      </a:r>
                      <a:r>
                        <a:rPr lang="en-US" sz="1400" b="1" i="1" u="sng" kern="1200" dirty="0" smtClean="0">
                          <a:solidFill>
                            <a:schemeClr val="tx2"/>
                          </a:solidFill>
                          <a:latin typeface="+mn-lt"/>
                          <a:ea typeface="+mn-ea"/>
                          <a:cs typeface="+mn-cs"/>
                        </a:rPr>
                        <a:t>do not require a system restart to rebind or renew configuration </a:t>
                      </a:r>
                      <a:r>
                        <a:rPr lang="en-US" sz="1400" b="0" i="1" kern="1200" dirty="0" smtClean="0">
                          <a:solidFill>
                            <a:schemeClr val="tx1"/>
                          </a:solidFill>
                          <a:latin typeface="+mn-lt"/>
                          <a:ea typeface="+mn-ea"/>
                          <a:cs typeface="+mn-cs"/>
                        </a:rPr>
                        <a:t>with the DHCP server. </a:t>
                      </a:r>
                    </a:p>
                    <a:p>
                      <a:pPr marL="0" indent="9525" algn="just" defTabSz="914400" rtl="0" eaLnBrk="1" latinLnBrk="0" hangingPunct="1">
                        <a:buFont typeface="Wingdings" panose="05000000000000000000" pitchFamily="2" charset="2"/>
                        <a:buNone/>
                        <a:tabLst/>
                      </a:pPr>
                      <a:r>
                        <a:rPr lang="en-US" sz="1400" b="0" i="1" kern="1200" dirty="0" smtClean="0">
                          <a:solidFill>
                            <a:schemeClr val="tx1"/>
                          </a:solidFill>
                          <a:latin typeface="+mn-lt"/>
                          <a:ea typeface="+mn-ea"/>
                          <a:cs typeface="+mn-cs"/>
                        </a:rPr>
                        <a:t>Clients automatically enter the Rebinding state at set timed intervals to renew their leased address allocation with the DHCP server. This process occurs in the background and is transparent to the user.</a:t>
                      </a:r>
                    </a:p>
                  </a:txBody>
                  <a:tcPr/>
                </a:tc>
                <a:extLst>
                  <a:ext uri="{0D108BD9-81ED-4DB2-BD59-A6C34878D82A}">
                    <a16:rowId xmlns:a16="http://schemas.microsoft.com/office/drawing/2014/main" val="2326158566"/>
                  </a:ext>
                </a:extLst>
              </a:tr>
            </a:tbl>
          </a:graphicData>
        </a:graphic>
      </p:graphicFrame>
    </p:spTree>
    <p:extLst>
      <p:ext uri="{BB962C8B-B14F-4D97-AF65-F5344CB8AC3E}">
        <p14:creationId xmlns:p14="http://schemas.microsoft.com/office/powerpoint/2010/main" val="338994417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Protocol</a:t>
            </a:r>
            <a:endParaRPr lang="en-GB" dirty="0">
              <a:solidFill>
                <a:schemeClr val="accent1">
                  <a:lumMod val="50000"/>
                </a:schemeClr>
              </a:solidFill>
            </a:endParaRPr>
          </a:p>
        </p:txBody>
      </p:sp>
      <p:sp>
        <p:nvSpPr>
          <p:cNvPr id="3" name="Content Placeholder 2"/>
          <p:cNvSpPr>
            <a:spLocks noGrp="1"/>
          </p:cNvSpPr>
          <p:nvPr>
            <p:ph idx="1"/>
          </p:nvPr>
        </p:nvSpPr>
        <p:spPr>
          <a:xfrm>
            <a:off x="738963" y="1417638"/>
            <a:ext cx="10714074" cy="2613217"/>
          </a:xfrm>
        </p:spPr>
        <p:txBody>
          <a:bodyPr>
            <a:noAutofit/>
          </a:bodyPr>
          <a:lstStyle/>
          <a:p>
            <a:pPr algn="just">
              <a:lnSpc>
                <a:spcPct val="80000"/>
              </a:lnSpc>
              <a:spcBef>
                <a:spcPct val="50000"/>
              </a:spcBef>
              <a:buClr>
                <a:schemeClr val="bg1"/>
              </a:buClr>
            </a:pPr>
            <a:r>
              <a:rPr lang="en-US" altLang="en-US" i="1" dirty="0">
                <a:latin typeface="Times New Roman" charset="0"/>
              </a:rPr>
              <a:t>Both DHCP and BOOTP are client/server based and use UDP ports 67 and 68.</a:t>
            </a:r>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63750" y="2360548"/>
            <a:ext cx="8064500" cy="3100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1986274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Operation</a:t>
            </a:r>
            <a:endParaRPr lang="en-GB" dirty="0">
              <a:solidFill>
                <a:schemeClr val="accent1">
                  <a:lumMod val="50000"/>
                </a:schemeClr>
              </a:solidFill>
            </a:endParaRPr>
          </a:p>
        </p:txBody>
      </p:sp>
      <p:grpSp>
        <p:nvGrpSpPr>
          <p:cNvPr id="24" name="Group 23"/>
          <p:cNvGrpSpPr/>
          <p:nvPr/>
        </p:nvGrpSpPr>
        <p:grpSpPr>
          <a:xfrm>
            <a:off x="1219089" y="1756950"/>
            <a:ext cx="9349981" cy="3258221"/>
            <a:chOff x="415349" y="1558927"/>
            <a:chExt cx="9349981" cy="3258221"/>
          </a:xfrm>
        </p:grpSpPr>
        <p:sp>
          <p:nvSpPr>
            <p:cNvPr id="8" name="Rectangle 1029"/>
            <p:cNvSpPr>
              <a:spLocks noChangeArrowheads="1"/>
            </p:cNvSpPr>
            <p:nvPr/>
          </p:nvSpPr>
          <p:spPr bwMode="auto">
            <a:xfrm>
              <a:off x="415349" y="1603375"/>
              <a:ext cx="2095500" cy="63658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Client Boot</a:t>
              </a:r>
            </a:p>
          </p:txBody>
        </p:sp>
        <p:sp>
          <p:nvSpPr>
            <p:cNvPr id="9" name="Rectangle 1030"/>
            <p:cNvSpPr>
              <a:spLocks noChangeArrowheads="1"/>
            </p:cNvSpPr>
            <p:nvPr/>
          </p:nvSpPr>
          <p:spPr bwMode="auto">
            <a:xfrm>
              <a:off x="4055439" y="1558927"/>
              <a:ext cx="2095500" cy="63658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Initialisation state</a:t>
              </a:r>
            </a:p>
          </p:txBody>
        </p:sp>
        <p:sp>
          <p:nvSpPr>
            <p:cNvPr id="10" name="Rectangle 1031"/>
            <p:cNvSpPr>
              <a:spLocks noChangeArrowheads="1"/>
            </p:cNvSpPr>
            <p:nvPr/>
          </p:nvSpPr>
          <p:spPr bwMode="auto">
            <a:xfrm>
              <a:off x="4055439" y="2872583"/>
              <a:ext cx="2095500" cy="63658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Select</a:t>
              </a:r>
            </a:p>
          </p:txBody>
        </p:sp>
        <p:sp>
          <p:nvSpPr>
            <p:cNvPr id="11" name="Rectangle 1032"/>
            <p:cNvSpPr>
              <a:spLocks noChangeArrowheads="1"/>
            </p:cNvSpPr>
            <p:nvPr/>
          </p:nvSpPr>
          <p:spPr bwMode="auto">
            <a:xfrm>
              <a:off x="4055439" y="4180560"/>
              <a:ext cx="2095500" cy="63658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Request</a:t>
              </a:r>
            </a:p>
          </p:txBody>
        </p:sp>
        <p:sp>
          <p:nvSpPr>
            <p:cNvPr id="12" name="Rectangle 1033"/>
            <p:cNvSpPr>
              <a:spLocks noChangeArrowheads="1"/>
            </p:cNvSpPr>
            <p:nvPr/>
          </p:nvSpPr>
          <p:spPr bwMode="auto">
            <a:xfrm>
              <a:off x="7669830" y="4180560"/>
              <a:ext cx="2095500" cy="63658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Bound</a:t>
              </a:r>
            </a:p>
          </p:txBody>
        </p:sp>
        <p:sp>
          <p:nvSpPr>
            <p:cNvPr id="13" name="Line 1034"/>
            <p:cNvSpPr>
              <a:spLocks noChangeShapeType="1"/>
            </p:cNvSpPr>
            <p:nvPr/>
          </p:nvSpPr>
          <p:spPr bwMode="auto">
            <a:xfrm>
              <a:off x="5107578" y="2239963"/>
              <a:ext cx="0" cy="585787"/>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4" name="Line 1035"/>
            <p:cNvSpPr>
              <a:spLocks noChangeShapeType="1"/>
            </p:cNvSpPr>
            <p:nvPr/>
          </p:nvSpPr>
          <p:spPr bwMode="auto">
            <a:xfrm>
              <a:off x="5125587" y="3562290"/>
              <a:ext cx="0" cy="56515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5" name="Line 1036"/>
            <p:cNvSpPr>
              <a:spLocks noChangeShapeType="1"/>
            </p:cNvSpPr>
            <p:nvPr/>
          </p:nvSpPr>
          <p:spPr bwMode="auto">
            <a:xfrm>
              <a:off x="3283144" y="3190875"/>
              <a:ext cx="549182" cy="788"/>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 name="Text Box 1038"/>
            <p:cNvSpPr txBox="1">
              <a:spLocks noChangeArrowheads="1"/>
            </p:cNvSpPr>
            <p:nvPr/>
          </p:nvSpPr>
          <p:spPr bwMode="auto">
            <a:xfrm>
              <a:off x="5843680" y="2348587"/>
              <a:ext cx="1941513"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spcBef>
                  <a:spcPct val="50000"/>
                </a:spcBef>
              </a:pPr>
              <a:r>
                <a:rPr lang="en-GB" altLang="en-US" dirty="0"/>
                <a:t>DHCP Discover</a:t>
              </a:r>
            </a:p>
          </p:txBody>
        </p:sp>
        <p:sp>
          <p:nvSpPr>
            <p:cNvPr id="18" name="Text Box 1039"/>
            <p:cNvSpPr txBox="1">
              <a:spLocks noChangeArrowheads="1"/>
            </p:cNvSpPr>
            <p:nvPr/>
          </p:nvSpPr>
          <p:spPr bwMode="auto">
            <a:xfrm>
              <a:off x="5843680" y="3666321"/>
              <a:ext cx="19939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spcBef>
                  <a:spcPct val="50000"/>
                </a:spcBef>
              </a:pPr>
              <a:r>
                <a:rPr lang="en-GB" altLang="en-US" dirty="0"/>
                <a:t>DHCP Request</a:t>
              </a:r>
            </a:p>
          </p:txBody>
        </p:sp>
        <p:sp>
          <p:nvSpPr>
            <p:cNvPr id="19" name="Text Box 1040"/>
            <p:cNvSpPr txBox="1">
              <a:spLocks noChangeArrowheads="1"/>
            </p:cNvSpPr>
            <p:nvPr/>
          </p:nvSpPr>
          <p:spPr bwMode="auto">
            <a:xfrm>
              <a:off x="1784543" y="4146553"/>
              <a:ext cx="1401763"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spcBef>
                  <a:spcPct val="50000"/>
                </a:spcBef>
              </a:pPr>
              <a:r>
                <a:rPr lang="en-GB" altLang="en-US" dirty="0"/>
                <a:t>Receives DHCP </a:t>
              </a:r>
              <a:r>
                <a:rPr lang="en-GB" altLang="en-US" dirty="0" err="1"/>
                <a:t>Ack</a:t>
              </a:r>
              <a:endParaRPr lang="en-GB" altLang="en-US" dirty="0"/>
            </a:p>
          </p:txBody>
        </p:sp>
        <p:sp>
          <p:nvSpPr>
            <p:cNvPr id="20" name="Line 1041"/>
            <p:cNvSpPr>
              <a:spLocks noChangeShapeType="1"/>
            </p:cNvSpPr>
            <p:nvPr/>
          </p:nvSpPr>
          <p:spPr bwMode="auto">
            <a:xfrm>
              <a:off x="2616394" y="1835889"/>
              <a:ext cx="1333500"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1" name="Text Box 1042"/>
            <p:cNvSpPr txBox="1">
              <a:spLocks noChangeArrowheads="1"/>
            </p:cNvSpPr>
            <p:nvPr/>
          </p:nvSpPr>
          <p:spPr bwMode="auto">
            <a:xfrm>
              <a:off x="1687706" y="2872583"/>
              <a:ext cx="159543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dirty="0"/>
                <a:t>Receives DHCP Offer</a:t>
              </a:r>
              <a:endParaRPr lang="en-US" altLang="en-US" dirty="0"/>
            </a:p>
          </p:txBody>
        </p:sp>
        <p:sp>
          <p:nvSpPr>
            <p:cNvPr id="22" name="Line 1044"/>
            <p:cNvSpPr>
              <a:spLocks noChangeShapeType="1"/>
            </p:cNvSpPr>
            <p:nvPr/>
          </p:nvSpPr>
          <p:spPr bwMode="auto">
            <a:xfrm>
              <a:off x="6276178" y="4498854"/>
              <a:ext cx="1268413"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3" name="Line 1036"/>
            <p:cNvSpPr>
              <a:spLocks noChangeShapeType="1"/>
            </p:cNvSpPr>
            <p:nvPr/>
          </p:nvSpPr>
          <p:spPr bwMode="auto">
            <a:xfrm>
              <a:off x="3281414" y="4466440"/>
              <a:ext cx="549182" cy="788"/>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grpSp>
    </p:spTree>
    <p:extLst>
      <p:ext uri="{BB962C8B-B14F-4D97-AF65-F5344CB8AC3E}">
        <p14:creationId xmlns:p14="http://schemas.microsoft.com/office/powerpoint/2010/main" val="232874075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Operation</a:t>
            </a:r>
            <a:endParaRPr lang="en-GB" dirty="0">
              <a:solidFill>
                <a:schemeClr val="accent1">
                  <a:lumMod val="50000"/>
                </a:schemeClr>
              </a:solidFill>
            </a:endParaRPr>
          </a:p>
        </p:txBody>
      </p:sp>
      <p:pic>
        <p:nvPicPr>
          <p:cNvPr id="5"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b="26029"/>
          <a:stretch/>
        </p:blipFill>
        <p:spPr>
          <a:xfrm>
            <a:off x="315783" y="1417638"/>
            <a:ext cx="7561262" cy="3742465"/>
          </a:xfrm>
          <a:prstGeom prst="rect">
            <a:avLst/>
          </a:prstGeom>
          <a:noFill/>
        </p:spPr>
      </p:pic>
      <p:pic>
        <p:nvPicPr>
          <p:cNvPr id="7"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30697" t="74812" r="22758"/>
          <a:stretch/>
        </p:blipFill>
        <p:spPr>
          <a:xfrm>
            <a:off x="8063022" y="3997170"/>
            <a:ext cx="3519378" cy="1274369"/>
          </a:xfrm>
          <a:prstGeom prst="rect">
            <a:avLst/>
          </a:prstGeom>
          <a:noFill/>
        </p:spPr>
      </p:pic>
    </p:spTree>
    <p:extLst>
      <p:ext uri="{BB962C8B-B14F-4D97-AF65-F5344CB8AC3E}">
        <p14:creationId xmlns:p14="http://schemas.microsoft.com/office/powerpoint/2010/main" val="103653527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Operation</a:t>
            </a:r>
            <a:endParaRPr lang="en-GB" dirty="0">
              <a:solidFill>
                <a:schemeClr val="accent1">
                  <a:lumMod val="50000"/>
                </a:schemeClr>
              </a:solidFill>
            </a:endParaRPr>
          </a:p>
        </p:txBody>
      </p:sp>
      <p:sp>
        <p:nvSpPr>
          <p:cNvPr id="3" name="Content Placeholder 2"/>
          <p:cNvSpPr>
            <a:spLocks noGrp="1"/>
          </p:cNvSpPr>
          <p:nvPr>
            <p:ph idx="1"/>
          </p:nvPr>
        </p:nvSpPr>
        <p:spPr>
          <a:xfrm>
            <a:off x="207333" y="1417638"/>
            <a:ext cx="4380615" cy="2613217"/>
          </a:xfrm>
        </p:spPr>
        <p:txBody>
          <a:bodyPr>
            <a:noAutofit/>
          </a:bodyPr>
          <a:lstStyle/>
          <a:p>
            <a:pPr marL="0" indent="0" algn="just">
              <a:spcBef>
                <a:spcPct val="50000"/>
              </a:spcBef>
              <a:buNone/>
            </a:pPr>
            <a:r>
              <a:rPr lang="en-US" altLang="en-US" dirty="0">
                <a:latin typeface="Times New Roman" charset="0"/>
                <a:cs typeface="Arial" charset="0"/>
              </a:rPr>
              <a:t>1- The DHCP client sends a directed IP broadcast with a DHCP request.</a:t>
            </a:r>
          </a:p>
          <a:p>
            <a:pPr marL="0" indent="0" algn="just">
              <a:spcBef>
                <a:spcPct val="50000"/>
              </a:spcBef>
              <a:buNone/>
            </a:pPr>
            <a:r>
              <a:rPr lang="en-US" altLang="en-US" dirty="0">
                <a:latin typeface="Times New Roman" charset="0"/>
                <a:cs typeface="Arial" charset="0"/>
              </a:rPr>
              <a:t>2- The server notes the </a:t>
            </a:r>
            <a:r>
              <a:rPr lang="en-US" altLang="en-US" b="1" dirty="0">
                <a:solidFill>
                  <a:schemeClr val="accent1"/>
                </a:solidFill>
                <a:latin typeface="Times New Roman" charset="0"/>
                <a:cs typeface="Arial" charset="0"/>
              </a:rPr>
              <a:t>blank address</a:t>
            </a:r>
            <a:r>
              <a:rPr lang="en-US" altLang="en-US" dirty="0">
                <a:latin typeface="Times New Roman" charset="0"/>
                <a:cs typeface="Arial" charset="0"/>
              </a:rPr>
              <a:t> field as well as the hardware address of the client.</a:t>
            </a:r>
          </a:p>
        </p:txBody>
      </p:sp>
      <p:pic>
        <p:nvPicPr>
          <p:cNvPr id="5"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94275" y="1656694"/>
            <a:ext cx="7239000" cy="323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3019606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Operation</a:t>
            </a:r>
            <a:endParaRPr lang="en-GB" dirty="0">
              <a:solidFill>
                <a:schemeClr val="accent1">
                  <a:lumMod val="50000"/>
                </a:schemeClr>
              </a:solidFill>
            </a:endParaRPr>
          </a:p>
        </p:txBody>
      </p:sp>
      <p:sp>
        <p:nvSpPr>
          <p:cNvPr id="3" name="Content Placeholder 2"/>
          <p:cNvSpPr>
            <a:spLocks noGrp="1"/>
          </p:cNvSpPr>
          <p:nvPr>
            <p:ph idx="1"/>
          </p:nvPr>
        </p:nvSpPr>
        <p:spPr>
          <a:xfrm>
            <a:off x="207333" y="1417638"/>
            <a:ext cx="5137136" cy="2613217"/>
          </a:xfrm>
        </p:spPr>
        <p:txBody>
          <a:bodyPr>
            <a:noAutofit/>
          </a:bodyPr>
          <a:lstStyle/>
          <a:p>
            <a:pPr marL="0" indent="0" algn="just" defTabSz="814388">
              <a:buNone/>
            </a:pPr>
            <a:r>
              <a:rPr lang="en-US" altLang="en-US" sz="2400" dirty="0">
                <a:latin typeface="Constantia" pitchFamily="18" charset="0"/>
              </a:rPr>
              <a:t>3- The DHCP server picks an IP address from the available pool for the segment, as well as the other segment and global parameters. The server adds these values to the appropriate fields of the DHCP packet</a:t>
            </a:r>
            <a:r>
              <a:rPr lang="en-US" altLang="en-US" sz="2400" dirty="0" smtClean="0">
                <a:latin typeface="Constantia" pitchFamily="18" charset="0"/>
              </a:rPr>
              <a:t>.</a:t>
            </a:r>
          </a:p>
          <a:p>
            <a:pPr marL="0" indent="0" algn="just" defTabSz="814388">
              <a:buNone/>
            </a:pPr>
            <a:endParaRPr lang="en-US" altLang="en-US" sz="2400" dirty="0">
              <a:latin typeface="Constantia" pitchFamily="18" charset="0"/>
            </a:endParaRPr>
          </a:p>
          <a:p>
            <a:pPr marL="0" indent="0" algn="just" defTabSz="814388">
              <a:buNone/>
            </a:pPr>
            <a:r>
              <a:rPr lang="en-US" altLang="en-US" sz="2400" dirty="0">
                <a:latin typeface="Constantia" pitchFamily="18" charset="0"/>
              </a:rPr>
              <a:t>4- Using the hardware address of the client, it sends this frame back to the client.</a:t>
            </a:r>
          </a:p>
        </p:txBody>
      </p:sp>
      <p:pic>
        <p:nvPicPr>
          <p:cNvPr id="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44469" y="1935480"/>
            <a:ext cx="6432550" cy="2867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3760077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Operation</a:t>
            </a:r>
            <a:endParaRPr lang="en-GB" dirty="0">
              <a:solidFill>
                <a:schemeClr val="accent1">
                  <a:lumMod val="50000"/>
                </a:schemeClr>
              </a:solidFill>
            </a:endParaRPr>
          </a:p>
        </p:txBody>
      </p:sp>
      <p:pic>
        <p:nvPicPr>
          <p:cNvPr id="7"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b="35591"/>
          <a:stretch/>
        </p:blipFill>
        <p:spPr bwMode="auto">
          <a:xfrm>
            <a:off x="368432" y="1301695"/>
            <a:ext cx="6697663" cy="28875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t="68678" r="4853"/>
          <a:stretch/>
        </p:blipFill>
        <p:spPr bwMode="auto">
          <a:xfrm>
            <a:off x="5727242" y="4274289"/>
            <a:ext cx="6372610" cy="1404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0045995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Operation (Another Scenario)</a:t>
            </a:r>
            <a:endParaRPr lang="en-GB" dirty="0">
              <a:solidFill>
                <a:schemeClr val="accent1">
                  <a:lumMod val="50000"/>
                </a:schemeClr>
              </a:solidFill>
            </a:endParaRPr>
          </a:p>
        </p:txBody>
      </p:sp>
      <p:grpSp>
        <p:nvGrpSpPr>
          <p:cNvPr id="5" name="Group 3"/>
          <p:cNvGrpSpPr>
            <a:grpSpLocks/>
          </p:cNvGrpSpPr>
          <p:nvPr/>
        </p:nvGrpSpPr>
        <p:grpSpPr bwMode="auto">
          <a:xfrm>
            <a:off x="2546350" y="1316038"/>
            <a:ext cx="5869625" cy="4129593"/>
            <a:chOff x="644" y="829"/>
            <a:chExt cx="4385" cy="3035"/>
          </a:xfrm>
        </p:grpSpPr>
        <p:sp>
          <p:nvSpPr>
            <p:cNvPr id="6" name="Oval 4"/>
            <p:cNvSpPr>
              <a:spLocks noChangeArrowheads="1"/>
            </p:cNvSpPr>
            <p:nvPr/>
          </p:nvSpPr>
          <p:spPr bwMode="auto">
            <a:xfrm>
              <a:off x="1022" y="1314"/>
              <a:ext cx="3552" cy="1462"/>
            </a:xfrm>
            <a:prstGeom prst="ellipse">
              <a:avLst/>
            </a:prstGeom>
            <a:gradFill rotWithShape="1">
              <a:gsLst>
                <a:gs pos="0">
                  <a:schemeClr val="bg1"/>
                </a:gs>
                <a:gs pos="100000">
                  <a:srgbClr val="CFE1C2"/>
                </a:gs>
              </a:gsLst>
              <a:lin ang="18900000" scaled="1"/>
            </a:gradFill>
            <a:ln>
              <a:noFill/>
            </a:ln>
            <a:effectLst>
              <a:outerShdw dist="45791" dir="3378596" algn="ctr" rotWithShape="0">
                <a:schemeClr val="bg2"/>
              </a:outerShdw>
            </a:effectLst>
            <a:extLst>
              <a:ext uri="{91240B29-F687-4F45-9708-019B960494DF}">
                <a14:hiddenLine xmlns:a14="http://schemas.microsoft.com/office/drawing/2010/main" w="9525">
                  <a:solidFill>
                    <a:srgbClr val="000000"/>
                  </a:solidFill>
                  <a:round/>
                  <a:headEnd/>
                  <a:tailEnd/>
                </a14:hiddenLine>
              </a:ext>
            </a:extLst>
          </p:spPr>
          <p:txBody>
            <a:bodyPr lIns="0" tIns="0" rIns="0" bIns="0"/>
            <a:lstStyle>
              <a:lvl1pPr marL="342900" indent="-342900"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spcBef>
                  <a:spcPct val="20000"/>
                </a:spcBef>
                <a:buClr>
                  <a:schemeClr val="folHlink"/>
                </a:buClr>
                <a:buSzPct val="90000"/>
                <a:buFont typeface="Wingdings 2" panose="05020102010507070707" pitchFamily="18" charset="2"/>
                <a:buNone/>
              </a:pPr>
              <a:r>
                <a:rPr kumimoji="1" lang="en-US" altLang="en-US" sz="2000" b="0"/>
                <a:t>                                                          </a:t>
              </a:r>
            </a:p>
          </p:txBody>
        </p:sp>
        <p:pic>
          <p:nvPicPr>
            <p:cNvPr id="9" name="Picture 5" descr="Computer_DesktopComputerSansKeyboard0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31" y="992"/>
              <a:ext cx="653" cy="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6"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16" y="2215"/>
              <a:ext cx="774" cy="9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AutoShape 7"/>
            <p:cNvSpPr>
              <a:spLocks noChangeArrowheads="1"/>
            </p:cNvSpPr>
            <p:nvPr/>
          </p:nvSpPr>
          <p:spPr bwMode="auto">
            <a:xfrm>
              <a:off x="3856" y="2501"/>
              <a:ext cx="864" cy="226"/>
            </a:xfrm>
            <a:prstGeom prst="roundRect">
              <a:avLst>
                <a:gd name="adj" fmla="val 11060"/>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400" dirty="0">
                  <a:latin typeface="Arial Narrow" panose="020B0606020202030204" pitchFamily="34" charset="0"/>
                </a:rPr>
                <a:t>DHCP Server </a:t>
              </a:r>
            </a:p>
          </p:txBody>
        </p:sp>
        <p:pic>
          <p:nvPicPr>
            <p:cNvPr id="12" name="Picture 8" descr="Computer_DesktopComputerSansKeyboard0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25" y="829"/>
              <a:ext cx="653" cy="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9" descr="Computer_DesktopComputerSansKeyboard0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75" y="1986"/>
              <a:ext cx="653" cy="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4" name="Group 10"/>
            <p:cNvGrpSpPr>
              <a:grpSpLocks/>
            </p:cNvGrpSpPr>
            <p:nvPr/>
          </p:nvGrpSpPr>
          <p:grpSpPr bwMode="auto">
            <a:xfrm>
              <a:off x="3757" y="2801"/>
              <a:ext cx="648" cy="434"/>
              <a:chOff x="3603" y="2606"/>
              <a:chExt cx="648" cy="434"/>
            </a:xfrm>
          </p:grpSpPr>
          <p:pic>
            <p:nvPicPr>
              <p:cNvPr id="23" name="Picture 11" descr="Database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03" y="2606"/>
                <a:ext cx="648" cy="4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 name="Text Box 12"/>
              <p:cNvSpPr txBox="1">
                <a:spLocks noChangeArrowheads="1"/>
              </p:cNvSpPr>
              <p:nvPr/>
            </p:nvSpPr>
            <p:spPr bwMode="auto">
              <a:xfrm>
                <a:off x="3614" y="2652"/>
                <a:ext cx="627" cy="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400" dirty="0">
                    <a:latin typeface="Arial Narrow" panose="020B0606020202030204" pitchFamily="34" charset="0"/>
                  </a:rPr>
                  <a:t>DHCP </a:t>
                </a:r>
              </a:p>
              <a:p>
                <a:r>
                  <a:rPr lang="en-US" altLang="en-US" sz="1400" dirty="0">
                    <a:latin typeface="Arial Narrow" panose="020B0606020202030204" pitchFamily="34" charset="0"/>
                  </a:rPr>
                  <a:t>Database</a:t>
                </a:r>
              </a:p>
            </p:txBody>
          </p:sp>
        </p:grpSp>
        <p:sp>
          <p:nvSpPr>
            <p:cNvPr id="15" name="AutoShape 13"/>
            <p:cNvSpPr>
              <a:spLocks noChangeArrowheads="1"/>
            </p:cNvSpPr>
            <p:nvPr/>
          </p:nvSpPr>
          <p:spPr bwMode="auto">
            <a:xfrm>
              <a:off x="2743" y="3283"/>
              <a:ext cx="2224" cy="581"/>
            </a:xfrm>
            <a:prstGeom prst="roundRect">
              <a:avLst>
                <a:gd name="adj" fmla="val 4167"/>
              </a:avLst>
            </a:prstGeom>
            <a:gradFill rotWithShape="1">
              <a:gsLst>
                <a:gs pos="0">
                  <a:srgbClr val="ADE2A1"/>
                </a:gs>
                <a:gs pos="100000">
                  <a:srgbClr val="E8F6E4"/>
                </a:gs>
              </a:gsLst>
              <a:lin ang="2700000" scaled="1"/>
            </a:gra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400" b="0" dirty="0">
                  <a:solidFill>
                    <a:srgbClr val="5F5F5F"/>
                  </a:solidFill>
                  <a:latin typeface="Arial Narrow" panose="020B0606020202030204" pitchFamily="34" charset="0"/>
                </a:rPr>
                <a:t>IP Address1: Leased to DHCP Client1</a:t>
              </a:r>
            </a:p>
            <a:p>
              <a:r>
                <a:rPr lang="en-US" altLang="en-US" sz="1400" b="0" dirty="0">
                  <a:solidFill>
                    <a:srgbClr val="5F5F5F"/>
                  </a:solidFill>
                  <a:latin typeface="Arial Narrow" panose="020B0606020202030204" pitchFamily="34" charset="0"/>
                </a:rPr>
                <a:t>IP Address2: Leased to DHCP Client2</a:t>
              </a:r>
            </a:p>
            <a:p>
              <a:r>
                <a:rPr lang="en-US" altLang="en-US" sz="1400" dirty="0">
                  <a:latin typeface="Arial Narrow" panose="020B0606020202030204" pitchFamily="34" charset="0"/>
                </a:rPr>
                <a:t>IP Address3: Available to be leased </a:t>
              </a:r>
            </a:p>
          </p:txBody>
        </p:sp>
        <p:sp>
          <p:nvSpPr>
            <p:cNvPr id="16" name="AutoShape 14"/>
            <p:cNvSpPr>
              <a:spLocks noChangeArrowheads="1"/>
            </p:cNvSpPr>
            <p:nvPr/>
          </p:nvSpPr>
          <p:spPr bwMode="auto">
            <a:xfrm>
              <a:off x="3921" y="959"/>
              <a:ext cx="1108" cy="559"/>
            </a:xfrm>
            <a:prstGeom prst="roundRect">
              <a:avLst>
                <a:gd name="adj" fmla="val 3755"/>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400" dirty="0">
                  <a:latin typeface="Arial Narrow" panose="020B0606020202030204" pitchFamily="34" charset="0"/>
                </a:rPr>
                <a:t>DHCP Client2:</a:t>
              </a:r>
              <a:br>
                <a:rPr lang="en-US" altLang="en-US" sz="1400" dirty="0">
                  <a:latin typeface="Arial Narrow" panose="020B0606020202030204" pitchFamily="34" charset="0"/>
                </a:rPr>
              </a:br>
              <a:r>
                <a:rPr lang="en-US" altLang="en-US" sz="1400" b="0" dirty="0">
                  <a:latin typeface="Arial Narrow" panose="020B0606020202030204" pitchFamily="34" charset="0"/>
                </a:rPr>
                <a:t>IP configuration </a:t>
              </a:r>
              <a:br>
                <a:rPr lang="en-US" altLang="en-US" sz="1400" b="0" dirty="0">
                  <a:latin typeface="Arial Narrow" panose="020B0606020202030204" pitchFamily="34" charset="0"/>
                </a:rPr>
              </a:br>
              <a:r>
                <a:rPr lang="en-US" altLang="en-US" sz="1400" b="0" dirty="0">
                  <a:latin typeface="Arial Narrow" panose="020B0606020202030204" pitchFamily="34" charset="0"/>
                </a:rPr>
                <a:t>from DHCP server</a:t>
              </a:r>
            </a:p>
          </p:txBody>
        </p:sp>
        <p:sp>
          <p:nvSpPr>
            <p:cNvPr id="17" name="AutoShape 15"/>
            <p:cNvSpPr>
              <a:spLocks noChangeArrowheads="1"/>
            </p:cNvSpPr>
            <p:nvPr/>
          </p:nvSpPr>
          <p:spPr bwMode="auto">
            <a:xfrm>
              <a:off x="644" y="1065"/>
              <a:ext cx="1108" cy="559"/>
            </a:xfrm>
            <a:prstGeom prst="roundRect">
              <a:avLst>
                <a:gd name="adj" fmla="val 3755"/>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200" dirty="0">
                  <a:latin typeface="Arial Narrow" panose="020B0606020202030204" pitchFamily="34" charset="0"/>
                </a:rPr>
                <a:t>Non-DHCP Client:</a:t>
              </a:r>
              <a:br>
                <a:rPr lang="en-US" altLang="en-US" sz="1200" dirty="0">
                  <a:latin typeface="Arial Narrow" panose="020B0606020202030204" pitchFamily="34" charset="0"/>
                </a:rPr>
              </a:br>
              <a:r>
                <a:rPr lang="en-US" altLang="en-US" sz="1200" b="0" dirty="0">
                  <a:latin typeface="Arial Narrow" panose="020B0606020202030204" pitchFamily="34" charset="0"/>
                </a:rPr>
                <a:t>Static IP </a:t>
              </a:r>
              <a:br>
                <a:rPr lang="en-US" altLang="en-US" sz="1200" b="0" dirty="0">
                  <a:latin typeface="Arial Narrow" panose="020B0606020202030204" pitchFamily="34" charset="0"/>
                </a:rPr>
              </a:br>
              <a:r>
                <a:rPr lang="en-US" altLang="en-US" sz="1200" b="0" dirty="0">
                  <a:latin typeface="Arial Narrow" panose="020B0606020202030204" pitchFamily="34" charset="0"/>
                </a:rPr>
                <a:t>configuration</a:t>
              </a:r>
            </a:p>
          </p:txBody>
        </p:sp>
        <p:sp>
          <p:nvSpPr>
            <p:cNvPr id="18" name="AutoShape 16"/>
            <p:cNvSpPr>
              <a:spLocks noChangeArrowheads="1"/>
            </p:cNvSpPr>
            <p:nvPr/>
          </p:nvSpPr>
          <p:spPr bwMode="auto">
            <a:xfrm>
              <a:off x="945" y="2857"/>
              <a:ext cx="1108" cy="559"/>
            </a:xfrm>
            <a:prstGeom prst="roundRect">
              <a:avLst>
                <a:gd name="adj" fmla="val 3755"/>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dirty="0">
                  <a:latin typeface="Arial Narrow" panose="020B0606020202030204" pitchFamily="34" charset="0"/>
                </a:rPr>
                <a:t>DHCP Client1:</a:t>
              </a:r>
              <a:br>
                <a:rPr lang="en-US" altLang="en-US" sz="1600" dirty="0">
                  <a:latin typeface="Arial Narrow" panose="020B0606020202030204" pitchFamily="34" charset="0"/>
                </a:rPr>
              </a:br>
              <a:r>
                <a:rPr lang="en-US" altLang="en-US" sz="1600" b="0" dirty="0">
                  <a:latin typeface="Arial Narrow" panose="020B0606020202030204" pitchFamily="34" charset="0"/>
                </a:rPr>
                <a:t>IP configuration </a:t>
              </a:r>
              <a:br>
                <a:rPr lang="en-US" altLang="en-US" sz="1600" b="0" dirty="0">
                  <a:latin typeface="Arial Narrow" panose="020B0606020202030204" pitchFamily="34" charset="0"/>
                </a:rPr>
              </a:br>
              <a:r>
                <a:rPr lang="en-US" altLang="en-US" sz="1600" b="0" dirty="0">
                  <a:latin typeface="Arial Narrow" panose="020B0606020202030204" pitchFamily="34" charset="0"/>
                </a:rPr>
                <a:t>from DHCP server</a:t>
              </a:r>
            </a:p>
          </p:txBody>
        </p:sp>
        <p:sp>
          <p:nvSpPr>
            <p:cNvPr id="19" name="AutoShape 17"/>
            <p:cNvSpPr>
              <a:spLocks noChangeArrowheads="1"/>
            </p:cNvSpPr>
            <p:nvPr/>
          </p:nvSpPr>
          <p:spPr bwMode="auto">
            <a:xfrm>
              <a:off x="1940" y="2353"/>
              <a:ext cx="1232" cy="227"/>
            </a:xfrm>
            <a:prstGeom prst="leftRightArrow">
              <a:avLst>
                <a:gd name="adj1" fmla="val 49778"/>
                <a:gd name="adj2" fmla="val 86787"/>
              </a:avLst>
            </a:prstGeom>
            <a:solidFill>
              <a:srgbClr val="FF0000">
                <a:alpha val="74901"/>
              </a:srgbClr>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20" name="AutoShape 18"/>
            <p:cNvSpPr>
              <a:spLocks noChangeArrowheads="1"/>
            </p:cNvSpPr>
            <p:nvPr/>
          </p:nvSpPr>
          <p:spPr bwMode="auto">
            <a:xfrm rot="16200000">
              <a:off x="3024" y="1824"/>
              <a:ext cx="664" cy="211"/>
            </a:xfrm>
            <a:prstGeom prst="leftRightArrow">
              <a:avLst>
                <a:gd name="adj1" fmla="val 50000"/>
                <a:gd name="adj2" fmla="val 62938"/>
              </a:avLst>
            </a:prstGeom>
            <a:solidFill>
              <a:srgbClr val="FF0000">
                <a:alpha val="74901"/>
              </a:srgbClr>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21" name="AutoShape 19"/>
            <p:cNvSpPr>
              <a:spLocks noChangeArrowheads="1"/>
            </p:cNvSpPr>
            <p:nvPr/>
          </p:nvSpPr>
          <p:spPr bwMode="auto">
            <a:xfrm>
              <a:off x="3451" y="1811"/>
              <a:ext cx="969" cy="226"/>
            </a:xfrm>
            <a:prstGeom prst="roundRect">
              <a:avLst>
                <a:gd name="adj" fmla="val 11060"/>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round/>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Lease Renewal </a:t>
              </a:r>
            </a:p>
          </p:txBody>
        </p:sp>
        <p:sp>
          <p:nvSpPr>
            <p:cNvPr id="22" name="AutoShape 20"/>
            <p:cNvSpPr>
              <a:spLocks noChangeArrowheads="1"/>
            </p:cNvSpPr>
            <p:nvPr/>
          </p:nvSpPr>
          <p:spPr bwMode="auto">
            <a:xfrm>
              <a:off x="1958" y="2135"/>
              <a:ext cx="1180" cy="226"/>
            </a:xfrm>
            <a:prstGeom prst="roundRect">
              <a:avLst>
                <a:gd name="adj" fmla="val 11060"/>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round/>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Lease Generation </a:t>
              </a:r>
            </a:p>
          </p:txBody>
        </p:sp>
      </p:grpSp>
    </p:spTree>
    <p:extLst>
      <p:ext uri="{BB962C8B-B14F-4D97-AF65-F5344CB8AC3E}">
        <p14:creationId xmlns:p14="http://schemas.microsoft.com/office/powerpoint/2010/main" val="40550808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Operation</a:t>
            </a:r>
            <a:endParaRPr lang="en-GB" dirty="0">
              <a:solidFill>
                <a:schemeClr val="accent1">
                  <a:lumMod val="50000"/>
                </a:schemeClr>
              </a:solidFill>
            </a:endParaRPr>
          </a:p>
        </p:txBody>
      </p:sp>
      <p:sp>
        <p:nvSpPr>
          <p:cNvPr id="16" name="Oval 4"/>
          <p:cNvSpPr>
            <a:spLocks noGrp="1" noChangeArrowheads="1"/>
          </p:cNvSpPr>
          <p:nvPr>
            <p:ph idx="1"/>
          </p:nvPr>
        </p:nvSpPr>
        <p:spPr bwMode="auto">
          <a:xfrm>
            <a:off x="124401" y="1824832"/>
            <a:ext cx="6076950" cy="2452687"/>
          </a:xfrm>
          <a:prstGeom prst="ellipse">
            <a:avLst/>
          </a:prstGeom>
          <a:gradFill rotWithShape="1">
            <a:gsLst>
              <a:gs pos="0">
                <a:schemeClr val="bg1"/>
              </a:gs>
              <a:gs pos="100000">
                <a:srgbClr val="CFE1C2"/>
              </a:gs>
            </a:gsLst>
            <a:lin ang="18900000" scaled="1"/>
          </a:gradFill>
          <a:effectLst>
            <a:outerShdw dist="53882" dir="2700000" algn="ctr" rotWithShape="0">
              <a:schemeClr val="bg2"/>
            </a:outerShdw>
          </a:effectLst>
        </p:spPr>
        <p:txBody>
          <a:bodyPr vert="horz" wrap="square" lIns="0" tIns="0" rIns="0" bIns="0" numCol="1" rtlCol="0" anchor="t" anchorCtr="0" compatLnSpc="1">
            <a:prstTxWarp prst="textNoShape">
              <a:avLst/>
            </a:prstTxWarp>
            <a:normAutofit/>
          </a:bodyPr>
          <a:lstStyle/>
          <a:p>
            <a:pPr>
              <a:buFont typeface="Wingdings 2" panose="05020102010507070707" pitchFamily="18" charset="2"/>
              <a:buNone/>
            </a:pPr>
            <a:r>
              <a:rPr lang="en-US" altLang="en-US" smtClean="0"/>
              <a:t>                                                          </a:t>
            </a:r>
          </a:p>
        </p:txBody>
      </p:sp>
      <p:pic>
        <p:nvPicPr>
          <p:cNvPr id="18" name="Picture 5"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1071" y="2876915"/>
            <a:ext cx="996950" cy="1198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6"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87558" y="1270001"/>
            <a:ext cx="842963" cy="1052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7"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17192" y="3645131"/>
            <a:ext cx="844550" cy="1052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Picture 8"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04830" y="2898589"/>
            <a:ext cx="844550" cy="1052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 name="Picture 9"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0964" y="1189038"/>
            <a:ext cx="996950" cy="1198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4" name="Group 11"/>
          <p:cNvGrpSpPr>
            <a:grpSpLocks/>
          </p:cNvGrpSpPr>
          <p:nvPr/>
        </p:nvGrpSpPr>
        <p:grpSpPr bwMode="auto">
          <a:xfrm>
            <a:off x="6493402" y="1473201"/>
            <a:ext cx="5378450" cy="428625"/>
            <a:chOff x="1080" y="2834"/>
            <a:chExt cx="3388" cy="270"/>
          </a:xfrm>
        </p:grpSpPr>
        <p:sp>
          <p:nvSpPr>
            <p:cNvPr id="25" name="AutoShape 12"/>
            <p:cNvSpPr>
              <a:spLocks noChangeArrowheads="1"/>
            </p:cNvSpPr>
            <p:nvPr/>
          </p:nvSpPr>
          <p:spPr bwMode="auto">
            <a:xfrm>
              <a:off x="1186" y="28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client broadcasts a DHCPDISCOVER packet</a:t>
              </a:r>
            </a:p>
          </p:txBody>
        </p:sp>
        <p:sp>
          <p:nvSpPr>
            <p:cNvPr id="26" name="AutoShape 13"/>
            <p:cNvSpPr>
              <a:spLocks noChangeArrowheads="1"/>
            </p:cNvSpPr>
            <p:nvPr/>
          </p:nvSpPr>
          <p:spPr bwMode="auto">
            <a:xfrm>
              <a:off x="1080" y="28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1</a:t>
              </a:r>
            </a:p>
          </p:txBody>
        </p:sp>
      </p:grpSp>
      <p:grpSp>
        <p:nvGrpSpPr>
          <p:cNvPr id="27" name="Group 14"/>
          <p:cNvGrpSpPr>
            <a:grpSpLocks/>
          </p:cNvGrpSpPr>
          <p:nvPr/>
        </p:nvGrpSpPr>
        <p:grpSpPr bwMode="auto">
          <a:xfrm>
            <a:off x="6611938" y="2412792"/>
            <a:ext cx="5378450" cy="428625"/>
            <a:chOff x="1080" y="3134"/>
            <a:chExt cx="3388" cy="270"/>
          </a:xfrm>
        </p:grpSpPr>
        <p:sp>
          <p:nvSpPr>
            <p:cNvPr id="28" name="AutoShape 15"/>
            <p:cNvSpPr>
              <a:spLocks noChangeArrowheads="1"/>
            </p:cNvSpPr>
            <p:nvPr/>
          </p:nvSpPr>
          <p:spPr bwMode="auto">
            <a:xfrm>
              <a:off x="1186" y="31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servers broadcast a DHCPOFFER packet</a:t>
              </a:r>
            </a:p>
          </p:txBody>
        </p:sp>
        <p:sp>
          <p:nvSpPr>
            <p:cNvPr id="29" name="AutoShape 16"/>
            <p:cNvSpPr>
              <a:spLocks noChangeArrowheads="1"/>
            </p:cNvSpPr>
            <p:nvPr/>
          </p:nvSpPr>
          <p:spPr bwMode="auto">
            <a:xfrm>
              <a:off x="1080" y="31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2</a:t>
              </a:r>
            </a:p>
          </p:txBody>
        </p:sp>
      </p:grpSp>
      <p:grpSp>
        <p:nvGrpSpPr>
          <p:cNvPr id="30" name="Group 17"/>
          <p:cNvGrpSpPr>
            <a:grpSpLocks/>
          </p:cNvGrpSpPr>
          <p:nvPr/>
        </p:nvGrpSpPr>
        <p:grpSpPr bwMode="auto">
          <a:xfrm>
            <a:off x="6607858" y="3476030"/>
            <a:ext cx="5378450" cy="428625"/>
            <a:chOff x="1080" y="3434"/>
            <a:chExt cx="3388" cy="270"/>
          </a:xfrm>
        </p:grpSpPr>
        <p:sp>
          <p:nvSpPr>
            <p:cNvPr id="31" name="AutoShape 18"/>
            <p:cNvSpPr>
              <a:spLocks noChangeArrowheads="1"/>
            </p:cNvSpPr>
            <p:nvPr/>
          </p:nvSpPr>
          <p:spPr bwMode="auto">
            <a:xfrm>
              <a:off x="1186" y="34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client broadcasts a DHCPREQUEST packet</a:t>
              </a:r>
            </a:p>
          </p:txBody>
        </p:sp>
        <p:sp>
          <p:nvSpPr>
            <p:cNvPr id="32" name="AutoShape 19"/>
            <p:cNvSpPr>
              <a:spLocks noChangeArrowheads="1"/>
            </p:cNvSpPr>
            <p:nvPr/>
          </p:nvSpPr>
          <p:spPr bwMode="auto">
            <a:xfrm>
              <a:off x="1080" y="34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3</a:t>
              </a:r>
            </a:p>
          </p:txBody>
        </p:sp>
      </p:grpSp>
      <p:grpSp>
        <p:nvGrpSpPr>
          <p:cNvPr id="33" name="Group 20"/>
          <p:cNvGrpSpPr>
            <a:grpSpLocks/>
          </p:cNvGrpSpPr>
          <p:nvPr/>
        </p:nvGrpSpPr>
        <p:grpSpPr bwMode="auto">
          <a:xfrm>
            <a:off x="6627430" y="4539268"/>
            <a:ext cx="5378450" cy="428625"/>
            <a:chOff x="1080" y="3742"/>
            <a:chExt cx="3388" cy="270"/>
          </a:xfrm>
        </p:grpSpPr>
        <p:sp>
          <p:nvSpPr>
            <p:cNvPr id="34" name="AutoShape 21"/>
            <p:cNvSpPr>
              <a:spLocks noChangeArrowheads="1"/>
            </p:cNvSpPr>
            <p:nvPr/>
          </p:nvSpPr>
          <p:spPr bwMode="auto">
            <a:xfrm>
              <a:off x="1186" y="3742"/>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Server1 broadcasts a DHCPACK packet</a:t>
              </a:r>
            </a:p>
          </p:txBody>
        </p:sp>
        <p:sp>
          <p:nvSpPr>
            <p:cNvPr id="35" name="AutoShape 22"/>
            <p:cNvSpPr>
              <a:spLocks noChangeArrowheads="1"/>
            </p:cNvSpPr>
            <p:nvPr/>
          </p:nvSpPr>
          <p:spPr bwMode="auto">
            <a:xfrm>
              <a:off x="1080" y="3773"/>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4</a:t>
              </a:r>
            </a:p>
          </p:txBody>
        </p:sp>
      </p:grpSp>
      <p:pic>
        <p:nvPicPr>
          <p:cNvPr id="36" name="Picture 23"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46986" y="310594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 name="Picture 24"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26477" y="2268539"/>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 name="Picture 27"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11158" y="3091381"/>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2" name="Picture 29"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24613" y="3789843"/>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 name="Picture 30"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46986" y="3412697"/>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 name="Picture 32"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4379" y="4109609"/>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 name="Picture 34"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13777" y="223996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 name="Picture 35"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47965" y="223361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 name="Picture 36"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12189" y="223361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 name="Picture 37"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13777" y="2247900"/>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 name="Picture 38"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37652" y="3473410"/>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 name="Picture 43"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20127" y="251936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7" name="Picture 44"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20127" y="2505075"/>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8" name="Picture 45"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20127" y="2520950"/>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 name="Picture 46"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36002" y="2520950"/>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 name="AutoShape 54"/>
          <p:cNvSpPr>
            <a:spLocks noChangeArrowheads="1"/>
          </p:cNvSpPr>
          <p:nvPr/>
        </p:nvSpPr>
        <p:spPr bwMode="auto">
          <a:xfrm>
            <a:off x="5334289" y="2073133"/>
            <a:ext cx="823912" cy="576262"/>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DHCP </a:t>
            </a:r>
            <a:br>
              <a:rPr lang="en-US" altLang="en-US" dirty="0">
                <a:latin typeface="Arial Narrow" panose="020B0606020202030204" pitchFamily="34" charset="0"/>
              </a:rPr>
            </a:br>
            <a:r>
              <a:rPr lang="en-US" altLang="en-US" dirty="0">
                <a:latin typeface="Arial Narrow" panose="020B0606020202030204" pitchFamily="34" charset="0"/>
              </a:rPr>
              <a:t>Client</a:t>
            </a:r>
          </a:p>
        </p:txBody>
      </p:sp>
      <p:sp>
        <p:nvSpPr>
          <p:cNvPr id="68" name="AutoShape 55"/>
          <p:cNvSpPr>
            <a:spLocks noChangeArrowheads="1"/>
          </p:cNvSpPr>
          <p:nvPr/>
        </p:nvSpPr>
        <p:spPr bwMode="auto">
          <a:xfrm>
            <a:off x="909735" y="3915570"/>
            <a:ext cx="882650" cy="563563"/>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DHCP </a:t>
            </a:r>
            <a:br>
              <a:rPr lang="en-US" altLang="en-US" dirty="0">
                <a:latin typeface="Arial Narrow" panose="020B0606020202030204" pitchFamily="34" charset="0"/>
              </a:rPr>
            </a:br>
            <a:r>
              <a:rPr lang="en-US" altLang="en-US" dirty="0">
                <a:latin typeface="Arial Narrow" panose="020B0606020202030204" pitchFamily="34" charset="0"/>
              </a:rPr>
              <a:t>Server1</a:t>
            </a:r>
          </a:p>
        </p:txBody>
      </p:sp>
      <p:sp>
        <p:nvSpPr>
          <p:cNvPr id="69" name="AutoShape 56"/>
          <p:cNvSpPr>
            <a:spLocks noChangeArrowheads="1"/>
          </p:cNvSpPr>
          <p:nvPr/>
        </p:nvSpPr>
        <p:spPr bwMode="auto">
          <a:xfrm>
            <a:off x="1442027" y="1473201"/>
            <a:ext cx="882650" cy="563563"/>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a:t>
            </a:r>
            <a:br>
              <a:rPr lang="en-US" altLang="en-US">
                <a:latin typeface="Arial Narrow" panose="020B0606020202030204" pitchFamily="34" charset="0"/>
              </a:rPr>
            </a:br>
            <a:r>
              <a:rPr lang="en-US" altLang="en-US">
                <a:latin typeface="Arial Narrow" panose="020B0606020202030204" pitchFamily="34" charset="0"/>
              </a:rPr>
              <a:t>Server2</a:t>
            </a:r>
          </a:p>
        </p:txBody>
      </p:sp>
    </p:spTree>
    <p:extLst>
      <p:ext uri="{BB962C8B-B14F-4D97-AF65-F5344CB8AC3E}">
        <p14:creationId xmlns:p14="http://schemas.microsoft.com/office/powerpoint/2010/main" val="290050091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Operation</a:t>
            </a:r>
            <a:endParaRPr lang="en-GB" dirty="0">
              <a:solidFill>
                <a:schemeClr val="accent1">
                  <a:lumMod val="50000"/>
                </a:schemeClr>
              </a:solidFill>
            </a:endParaRPr>
          </a:p>
        </p:txBody>
      </p:sp>
      <p:sp>
        <p:nvSpPr>
          <p:cNvPr id="3" name="Content Placeholder 2"/>
          <p:cNvSpPr>
            <a:spLocks noGrp="1"/>
          </p:cNvSpPr>
          <p:nvPr>
            <p:ph idx="1"/>
          </p:nvPr>
        </p:nvSpPr>
        <p:spPr>
          <a:xfrm>
            <a:off x="207332" y="1417638"/>
            <a:ext cx="11522613" cy="2613217"/>
          </a:xfrm>
        </p:spPr>
        <p:txBody>
          <a:bodyPr>
            <a:noAutofit/>
          </a:bodyPr>
          <a:lstStyle/>
          <a:p>
            <a:pPr algn="just">
              <a:buFont typeface="Wingdings" panose="05000000000000000000" pitchFamily="2" charset="2"/>
              <a:buChar char="ü"/>
            </a:pPr>
            <a:r>
              <a:rPr lang="en-GB" altLang="en-US" sz="2400" dirty="0"/>
              <a:t>Clients obtain network parameters at boot time.</a:t>
            </a:r>
          </a:p>
          <a:p>
            <a:pPr algn="just">
              <a:buFont typeface="Wingdings" panose="05000000000000000000" pitchFamily="2" charset="2"/>
              <a:buChar char="ü"/>
            </a:pPr>
            <a:r>
              <a:rPr lang="en-GB" altLang="en-US" sz="2400" dirty="0"/>
              <a:t>DHCP Client (host) boots and enters </a:t>
            </a:r>
            <a:r>
              <a:rPr lang="en-GB" altLang="en-US" sz="2400" b="1" dirty="0"/>
              <a:t>initialisation</a:t>
            </a:r>
            <a:r>
              <a:rPr lang="en-GB" altLang="en-US" sz="2400" dirty="0"/>
              <a:t> state</a:t>
            </a:r>
          </a:p>
          <a:p>
            <a:pPr algn="just">
              <a:buFont typeface="Wingdings" panose="05000000000000000000" pitchFamily="2" charset="2"/>
              <a:buChar char="ü"/>
            </a:pPr>
            <a:r>
              <a:rPr lang="en-GB" altLang="en-US" sz="2400" dirty="0"/>
              <a:t>Sends DHCP Discover broadcast message and enters </a:t>
            </a:r>
            <a:r>
              <a:rPr lang="en-GB" altLang="en-US" sz="2400" b="1" dirty="0"/>
              <a:t>select</a:t>
            </a:r>
            <a:r>
              <a:rPr lang="en-GB" altLang="en-US" sz="2400" dirty="0"/>
              <a:t> state</a:t>
            </a:r>
          </a:p>
          <a:p>
            <a:pPr algn="just">
              <a:buFont typeface="Wingdings" panose="05000000000000000000" pitchFamily="2" charset="2"/>
              <a:buChar char="ü"/>
            </a:pPr>
            <a:r>
              <a:rPr lang="en-GB" altLang="en-US" sz="2400" dirty="0"/>
              <a:t>Receives DHCP Offer responses from DHCP server</a:t>
            </a:r>
          </a:p>
          <a:p>
            <a:pPr algn="just">
              <a:buFont typeface="Wingdings" panose="05000000000000000000" pitchFamily="2" charset="2"/>
              <a:buChar char="ü"/>
            </a:pPr>
            <a:r>
              <a:rPr lang="en-GB" altLang="en-US" sz="2400" dirty="0"/>
              <a:t>Selects first offer and negotiates lease time by sending the DHCP server a DHCP Request packet and entering the </a:t>
            </a:r>
            <a:r>
              <a:rPr lang="en-GB" altLang="en-US" sz="2400" b="1" dirty="0"/>
              <a:t>request</a:t>
            </a:r>
            <a:r>
              <a:rPr lang="en-GB" altLang="en-US" sz="2400" dirty="0"/>
              <a:t> state</a:t>
            </a:r>
          </a:p>
          <a:p>
            <a:pPr algn="just">
              <a:buFont typeface="Wingdings" panose="05000000000000000000" pitchFamily="2" charset="2"/>
              <a:buChar char="ü"/>
            </a:pPr>
            <a:r>
              <a:rPr lang="en-GB" altLang="en-US" sz="2400" dirty="0"/>
              <a:t>DHCP Server maintains lease – keeps track of IP addresses.</a:t>
            </a:r>
          </a:p>
          <a:p>
            <a:pPr algn="just">
              <a:buFont typeface="Wingdings" panose="05000000000000000000" pitchFamily="2" charset="2"/>
              <a:buChar char="ü"/>
            </a:pPr>
            <a:r>
              <a:rPr lang="en-GB" altLang="en-US" sz="2400" dirty="0"/>
              <a:t>If server is happy it sends a DHCP </a:t>
            </a:r>
            <a:r>
              <a:rPr lang="en-GB" altLang="en-US" sz="2400" dirty="0" err="1"/>
              <a:t>Ack</a:t>
            </a:r>
            <a:r>
              <a:rPr lang="en-GB" altLang="en-US" sz="2400" dirty="0"/>
              <a:t> to acknowledge the request – and assign client an IP address</a:t>
            </a:r>
          </a:p>
          <a:p>
            <a:pPr algn="just">
              <a:buFont typeface="Wingdings" panose="05000000000000000000" pitchFamily="2" charset="2"/>
              <a:buChar char="ü"/>
            </a:pPr>
            <a:r>
              <a:rPr lang="en-GB" altLang="en-US" sz="2400" dirty="0"/>
              <a:t>Client enters the </a:t>
            </a:r>
            <a:r>
              <a:rPr lang="en-GB" altLang="en-US" sz="2400" b="1" dirty="0"/>
              <a:t>bound</a:t>
            </a:r>
            <a:r>
              <a:rPr lang="en-GB" altLang="en-US" sz="2400" dirty="0"/>
              <a:t> state</a:t>
            </a:r>
          </a:p>
        </p:txBody>
      </p:sp>
    </p:spTree>
    <p:extLst>
      <p:ext uri="{BB962C8B-B14F-4D97-AF65-F5344CB8AC3E}">
        <p14:creationId xmlns:p14="http://schemas.microsoft.com/office/powerpoint/2010/main" val="102408536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Options</a:t>
            </a:r>
            <a:endParaRPr lang="en-GB" dirty="0">
              <a:solidFill>
                <a:schemeClr val="accent1">
                  <a:lumMod val="50000"/>
                </a:schemeClr>
              </a:solidFill>
            </a:endParaRPr>
          </a:p>
        </p:txBody>
      </p:sp>
      <p:sp>
        <p:nvSpPr>
          <p:cNvPr id="8" name="AutoShape 3"/>
          <p:cNvSpPr>
            <a:spLocks noChangeArrowheads="1"/>
          </p:cNvSpPr>
          <p:nvPr/>
        </p:nvSpPr>
        <p:spPr bwMode="auto">
          <a:xfrm>
            <a:off x="1155553" y="1224666"/>
            <a:ext cx="6945914" cy="838200"/>
          </a:xfrm>
          <a:prstGeom prst="roundRect">
            <a:avLst>
              <a:gd name="adj" fmla="val 166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DHCP reduces the complexity and amount of administrative work by using automatic TCP/IP configuration</a:t>
            </a:r>
          </a:p>
        </p:txBody>
      </p:sp>
      <p:grpSp>
        <p:nvGrpSpPr>
          <p:cNvPr id="9" name="Group 4"/>
          <p:cNvGrpSpPr>
            <a:grpSpLocks/>
          </p:cNvGrpSpPr>
          <p:nvPr/>
        </p:nvGrpSpPr>
        <p:grpSpPr bwMode="auto">
          <a:xfrm>
            <a:off x="423211" y="2340129"/>
            <a:ext cx="3714750" cy="3115149"/>
            <a:chOff x="-103" y="1582"/>
            <a:chExt cx="2340" cy="2468"/>
          </a:xfrm>
        </p:grpSpPr>
        <p:sp>
          <p:nvSpPr>
            <p:cNvPr id="10" name="AutoShape 5"/>
            <p:cNvSpPr>
              <a:spLocks noChangeArrowheads="1"/>
            </p:cNvSpPr>
            <p:nvPr/>
          </p:nvSpPr>
          <p:spPr bwMode="auto">
            <a:xfrm>
              <a:off x="-103" y="1582"/>
              <a:ext cx="2340" cy="2468"/>
            </a:xfrm>
            <a:prstGeom prst="roundRect">
              <a:avLst>
                <a:gd name="adj" fmla="val 4167"/>
              </a:avLst>
            </a:prstGeom>
            <a:solidFill>
              <a:srgbClr val="B3C8DF"/>
            </a:solidFill>
            <a:ln w="9525">
              <a:solidFill>
                <a:srgbClr val="4D4D4D"/>
              </a:solidFill>
              <a:round/>
              <a:headEnd/>
              <a:tailEnd/>
            </a:ln>
            <a:effectLst>
              <a:outerShdw dist="35921" dir="2700000" algn="ctr" rotWithShape="0">
                <a:srgbClr val="AFAFAF"/>
              </a:outerShdw>
            </a:effectLst>
          </p:spPr>
          <p:txBody>
            <a:bodyPr wrap="none"/>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a:latin typeface="Arial Narrow" panose="020B0606020202030204" pitchFamily="34" charset="0"/>
                </a:rPr>
                <a:t>Manual TCP/IP Configuration</a:t>
              </a:r>
            </a:p>
          </p:txBody>
        </p:sp>
        <p:sp>
          <p:nvSpPr>
            <p:cNvPr id="11" name="AutoShape 6"/>
            <p:cNvSpPr>
              <a:spLocks noChangeArrowheads="1"/>
            </p:cNvSpPr>
            <p:nvPr/>
          </p:nvSpPr>
          <p:spPr bwMode="auto">
            <a:xfrm>
              <a:off x="-88" y="1953"/>
              <a:ext cx="2309" cy="1975"/>
            </a:xfrm>
            <a:prstGeom prst="roundRect">
              <a:avLst>
                <a:gd name="adj" fmla="val 4167"/>
              </a:avLst>
            </a:prstGeom>
            <a:gradFill rotWithShape="1">
              <a:gsLst>
                <a:gs pos="0">
                  <a:srgbClr val="EEEFD7"/>
                </a:gs>
                <a:gs pos="100000">
                  <a:srgbClr val="D5D69C"/>
                </a:gs>
              </a:gsLst>
              <a:lin ang="2700000" scaled="1"/>
            </a:gradFill>
            <a:ln w="9525">
              <a:solidFill>
                <a:srgbClr val="4D4D4D"/>
              </a:solidFill>
              <a:round/>
              <a:headEnd/>
              <a:tailEnd/>
            </a:ln>
            <a:effectLst>
              <a:outerShdw dist="35921" dir="2700000" algn="ctr" rotWithShape="0">
                <a:srgbClr val="AFAFAF"/>
              </a:outerShdw>
            </a:effectLst>
          </p:spPr>
          <p:txBody>
            <a:bodyPr tIns="91440"/>
            <a:lstStyle>
              <a:lvl1pPr marL="225425" indent="-225425"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just">
                <a:lnSpc>
                  <a:spcPct val="90000"/>
                </a:lnSpc>
                <a:spcBef>
                  <a:spcPct val="55000"/>
                </a:spcBef>
                <a:buSzPct val="80000"/>
                <a:buFontTx/>
                <a:buBlip>
                  <a:blip r:embed="rId2"/>
                </a:buBlip>
              </a:pPr>
              <a:r>
                <a:rPr lang="en-US" altLang="en-US" sz="1600" dirty="0">
                  <a:latin typeface="Arial Narrow" panose="020B0606020202030204" pitchFamily="34" charset="0"/>
                </a:rPr>
                <a:t>IP addresses are entered manually on each client computer</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Possibility of entering incorrect or invalid IP address</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Incorrect configuration can lead to communication and network issues</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Administrative overload on networks where computers are frequently moved</a:t>
              </a:r>
            </a:p>
          </p:txBody>
        </p:sp>
      </p:grpSp>
      <p:grpSp>
        <p:nvGrpSpPr>
          <p:cNvPr id="12" name="Group 7"/>
          <p:cNvGrpSpPr>
            <a:grpSpLocks/>
          </p:cNvGrpSpPr>
          <p:nvPr/>
        </p:nvGrpSpPr>
        <p:grpSpPr bwMode="auto">
          <a:xfrm>
            <a:off x="5082547" y="2342006"/>
            <a:ext cx="3714750" cy="3062732"/>
            <a:chOff x="2925" y="1435"/>
            <a:chExt cx="2340" cy="2468"/>
          </a:xfrm>
        </p:grpSpPr>
        <p:sp>
          <p:nvSpPr>
            <p:cNvPr id="13" name="AutoShape 8"/>
            <p:cNvSpPr>
              <a:spLocks noChangeArrowheads="1"/>
            </p:cNvSpPr>
            <p:nvPr/>
          </p:nvSpPr>
          <p:spPr bwMode="auto">
            <a:xfrm>
              <a:off x="2925" y="1435"/>
              <a:ext cx="2340" cy="2468"/>
            </a:xfrm>
            <a:prstGeom prst="roundRect">
              <a:avLst>
                <a:gd name="adj" fmla="val 4167"/>
              </a:avLst>
            </a:prstGeom>
            <a:solidFill>
              <a:srgbClr val="B3C8DF"/>
            </a:solidFill>
            <a:ln w="9525" algn="ctr">
              <a:solidFill>
                <a:srgbClr val="4D4D4D"/>
              </a:solidFill>
              <a:round/>
              <a:headEnd/>
              <a:tailEnd/>
            </a:ln>
            <a:effectLst>
              <a:outerShdw dist="35921" dir="2700000" algn="ctr" rotWithShape="0">
                <a:srgbClr val="AFAFAF"/>
              </a:outerShdw>
            </a:effectLst>
          </p:spPr>
          <p:txBody>
            <a:bodyPr wrap="none"/>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a:latin typeface="Arial Narrow" panose="020B0606020202030204" pitchFamily="34" charset="0"/>
                </a:rPr>
                <a:t>Automatic TCP/IP Configuration</a:t>
              </a:r>
            </a:p>
          </p:txBody>
        </p:sp>
        <p:sp>
          <p:nvSpPr>
            <p:cNvPr id="14" name="AutoShape 9"/>
            <p:cNvSpPr>
              <a:spLocks noChangeArrowheads="1"/>
            </p:cNvSpPr>
            <p:nvPr/>
          </p:nvSpPr>
          <p:spPr bwMode="auto">
            <a:xfrm>
              <a:off x="2925" y="1730"/>
              <a:ext cx="2340" cy="2121"/>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tIns="91440"/>
            <a:lstStyle>
              <a:lvl1pPr marL="225425" indent="-225425"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just">
                <a:lnSpc>
                  <a:spcPct val="90000"/>
                </a:lnSpc>
                <a:spcBef>
                  <a:spcPct val="55000"/>
                </a:spcBef>
                <a:buSzPct val="80000"/>
                <a:buFontTx/>
                <a:buBlip>
                  <a:blip r:embed="rId2"/>
                </a:buBlip>
              </a:pPr>
              <a:r>
                <a:rPr lang="en-US" altLang="en-US" sz="1600" dirty="0">
                  <a:latin typeface="Arial Narrow" panose="020B0606020202030204" pitchFamily="34" charset="0"/>
                </a:rPr>
                <a:t>IP addresses are supplied automatically to client computers</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Ensures that clients always use correct configuration information</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Client configuration is updated automatically to reflect changes in network structure</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Eliminates a common source of network problems</a:t>
              </a:r>
            </a:p>
          </p:txBody>
        </p:sp>
      </p:grpSp>
    </p:spTree>
    <p:extLst>
      <p:ext uri="{BB962C8B-B14F-4D97-AF65-F5344CB8AC3E}">
        <p14:creationId xmlns:p14="http://schemas.microsoft.com/office/powerpoint/2010/main" val="243908913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Lease</a:t>
            </a:r>
            <a:endParaRPr lang="en-GB" dirty="0">
              <a:solidFill>
                <a:schemeClr val="accent1">
                  <a:lumMod val="50000"/>
                </a:schemeClr>
              </a:solidFill>
            </a:endParaRPr>
          </a:p>
        </p:txBody>
      </p:sp>
      <p:sp>
        <p:nvSpPr>
          <p:cNvPr id="3" name="Content Placeholder 2"/>
          <p:cNvSpPr>
            <a:spLocks noGrp="1"/>
          </p:cNvSpPr>
          <p:nvPr>
            <p:ph idx="1"/>
          </p:nvPr>
        </p:nvSpPr>
        <p:spPr>
          <a:xfrm>
            <a:off x="207332" y="1417638"/>
            <a:ext cx="11522613" cy="2613217"/>
          </a:xfrm>
        </p:spPr>
        <p:txBody>
          <a:bodyPr>
            <a:noAutofit/>
          </a:bodyPr>
          <a:lstStyle/>
          <a:p>
            <a:pPr>
              <a:buFont typeface="Wingdings" panose="05000000000000000000" pitchFamily="2" charset="2"/>
              <a:buChar char="§"/>
            </a:pPr>
            <a:r>
              <a:rPr lang="en-GB" altLang="en-US" sz="2400" dirty="0"/>
              <a:t>Clients must report back periodically to keep lease.</a:t>
            </a:r>
          </a:p>
          <a:p>
            <a:pPr>
              <a:buFont typeface="Wingdings" panose="05000000000000000000" pitchFamily="2" charset="2"/>
              <a:buChar char="§"/>
            </a:pPr>
            <a:r>
              <a:rPr lang="en-GB" altLang="en-US" sz="2400" dirty="0"/>
              <a:t>Lease expires (configurable lease period).</a:t>
            </a:r>
          </a:p>
        </p:txBody>
      </p:sp>
      <p:grpSp>
        <p:nvGrpSpPr>
          <p:cNvPr id="4" name="Group 3"/>
          <p:cNvGrpSpPr>
            <a:grpSpLocks/>
          </p:cNvGrpSpPr>
          <p:nvPr/>
        </p:nvGrpSpPr>
        <p:grpSpPr bwMode="auto">
          <a:xfrm>
            <a:off x="384174" y="2595156"/>
            <a:ext cx="6770688" cy="2678112"/>
            <a:chOff x="749" y="845"/>
            <a:chExt cx="4265" cy="1687"/>
          </a:xfrm>
        </p:grpSpPr>
        <p:sp>
          <p:nvSpPr>
            <p:cNvPr id="5" name="Oval 4"/>
            <p:cNvSpPr>
              <a:spLocks noChangeArrowheads="1"/>
            </p:cNvSpPr>
            <p:nvPr/>
          </p:nvSpPr>
          <p:spPr bwMode="auto">
            <a:xfrm>
              <a:off x="1094" y="1129"/>
              <a:ext cx="3456" cy="1403"/>
            </a:xfrm>
            <a:prstGeom prst="ellipse">
              <a:avLst/>
            </a:prstGeom>
            <a:gradFill rotWithShape="1">
              <a:gsLst>
                <a:gs pos="0">
                  <a:schemeClr val="bg1"/>
                </a:gs>
                <a:gs pos="100000">
                  <a:srgbClr val="CFE1C2"/>
                </a:gs>
              </a:gsLst>
              <a:lin ang="18900000" scaled="1"/>
            </a:gradFill>
            <a:ln>
              <a:noFill/>
            </a:ln>
            <a:effectLst>
              <a:outerShdw dist="53882" dir="2700000" algn="ctr" rotWithShape="0">
                <a:schemeClr val="bg2"/>
              </a:outerShdw>
            </a:effectLst>
            <a:extLst>
              <a:ext uri="{91240B29-F687-4F45-9708-019B960494DF}">
                <a14:hiddenLine xmlns:a14="http://schemas.microsoft.com/office/drawing/2010/main" w="9525">
                  <a:solidFill>
                    <a:srgbClr val="000000"/>
                  </a:solidFill>
                  <a:round/>
                  <a:headEnd/>
                  <a:tailEnd/>
                </a14:hiddenLine>
              </a:ext>
            </a:extLst>
          </p:spPr>
          <p:txBody>
            <a:bodyPr lIns="0" tIns="0" rIns="0" bIns="0"/>
            <a:lstStyle>
              <a:lvl1pPr marL="342900" indent="-342900"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spcBef>
                  <a:spcPct val="20000"/>
                </a:spcBef>
                <a:buClr>
                  <a:schemeClr val="folHlink"/>
                </a:buClr>
                <a:buSzPct val="90000"/>
                <a:buFont typeface="Wingdings 2" panose="05020102010507070707" pitchFamily="18" charset="2"/>
                <a:buNone/>
              </a:pPr>
              <a:r>
                <a:rPr kumimoji="1" lang="en-US" altLang="en-US" sz="2000" b="0"/>
                <a:t>                                                          </a:t>
              </a:r>
            </a:p>
          </p:txBody>
        </p:sp>
        <p:pic>
          <p:nvPicPr>
            <p:cNvPr id="6" name="Picture 5"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41" y="1761"/>
              <a:ext cx="628" cy="7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71" y="910"/>
              <a:ext cx="531" cy="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Computer_DesktopComputerSansKeyboard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80" y="1793"/>
              <a:ext cx="558" cy="6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20" y="845"/>
              <a:ext cx="628" cy="7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AutoShape 9"/>
            <p:cNvSpPr>
              <a:spLocks noChangeArrowheads="1"/>
            </p:cNvSpPr>
            <p:nvPr/>
          </p:nvSpPr>
          <p:spPr bwMode="auto">
            <a:xfrm>
              <a:off x="4226" y="1804"/>
              <a:ext cx="788" cy="241"/>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Client</a:t>
              </a:r>
            </a:p>
          </p:txBody>
        </p:sp>
        <p:sp>
          <p:nvSpPr>
            <p:cNvPr id="11" name="AutoShape 10"/>
            <p:cNvSpPr>
              <a:spLocks noChangeArrowheads="1"/>
            </p:cNvSpPr>
            <p:nvPr/>
          </p:nvSpPr>
          <p:spPr bwMode="auto">
            <a:xfrm>
              <a:off x="749" y="1911"/>
              <a:ext cx="556" cy="35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a:t>
              </a:r>
              <a:br>
                <a:rPr lang="en-US" altLang="en-US">
                  <a:latin typeface="Arial Narrow" panose="020B0606020202030204" pitchFamily="34" charset="0"/>
                </a:rPr>
              </a:br>
              <a:r>
                <a:rPr lang="en-US" altLang="en-US">
                  <a:latin typeface="Arial Narrow" panose="020B0606020202030204" pitchFamily="34" charset="0"/>
                </a:rPr>
                <a:t>Server1</a:t>
              </a:r>
            </a:p>
          </p:txBody>
        </p:sp>
        <p:sp>
          <p:nvSpPr>
            <p:cNvPr id="12" name="AutoShape 11"/>
            <p:cNvSpPr>
              <a:spLocks noChangeArrowheads="1"/>
            </p:cNvSpPr>
            <p:nvPr/>
          </p:nvSpPr>
          <p:spPr bwMode="auto">
            <a:xfrm>
              <a:off x="1211" y="977"/>
              <a:ext cx="556" cy="35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a:t>
              </a:r>
              <a:br>
                <a:rPr lang="en-US" altLang="en-US">
                  <a:latin typeface="Arial Narrow" panose="020B0606020202030204" pitchFamily="34" charset="0"/>
                </a:rPr>
              </a:br>
              <a:r>
                <a:rPr lang="en-US" altLang="en-US">
                  <a:latin typeface="Arial Narrow" panose="020B0606020202030204" pitchFamily="34" charset="0"/>
                </a:rPr>
                <a:t>Server2</a:t>
              </a:r>
            </a:p>
          </p:txBody>
        </p:sp>
      </p:grpSp>
      <p:grpSp>
        <p:nvGrpSpPr>
          <p:cNvPr id="13" name="Group 12"/>
          <p:cNvGrpSpPr>
            <a:grpSpLocks/>
          </p:cNvGrpSpPr>
          <p:nvPr/>
        </p:nvGrpSpPr>
        <p:grpSpPr bwMode="auto">
          <a:xfrm>
            <a:off x="6223000" y="4569212"/>
            <a:ext cx="5378450" cy="428625"/>
            <a:chOff x="1080" y="2834"/>
            <a:chExt cx="3388" cy="270"/>
          </a:xfrm>
        </p:grpSpPr>
        <p:sp>
          <p:nvSpPr>
            <p:cNvPr id="14" name="AutoShape 13"/>
            <p:cNvSpPr>
              <a:spLocks noChangeArrowheads="1"/>
            </p:cNvSpPr>
            <p:nvPr/>
          </p:nvSpPr>
          <p:spPr bwMode="auto">
            <a:xfrm>
              <a:off x="1186" y="28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Client sends a DHCPREQUEST packet</a:t>
              </a:r>
            </a:p>
          </p:txBody>
        </p:sp>
        <p:sp>
          <p:nvSpPr>
            <p:cNvPr id="15" name="AutoShape 14"/>
            <p:cNvSpPr>
              <a:spLocks noChangeArrowheads="1"/>
            </p:cNvSpPr>
            <p:nvPr/>
          </p:nvSpPr>
          <p:spPr bwMode="auto">
            <a:xfrm>
              <a:off x="1080" y="28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1</a:t>
              </a:r>
            </a:p>
          </p:txBody>
        </p:sp>
      </p:grpSp>
      <p:grpSp>
        <p:nvGrpSpPr>
          <p:cNvPr id="16" name="Group 15"/>
          <p:cNvGrpSpPr>
            <a:grpSpLocks/>
          </p:cNvGrpSpPr>
          <p:nvPr/>
        </p:nvGrpSpPr>
        <p:grpSpPr bwMode="auto">
          <a:xfrm>
            <a:off x="6223000" y="5192306"/>
            <a:ext cx="5378450" cy="428625"/>
            <a:chOff x="1080" y="3134"/>
            <a:chExt cx="3388" cy="270"/>
          </a:xfrm>
        </p:grpSpPr>
        <p:sp>
          <p:nvSpPr>
            <p:cNvPr id="17" name="AutoShape 16"/>
            <p:cNvSpPr>
              <a:spLocks noChangeArrowheads="1"/>
            </p:cNvSpPr>
            <p:nvPr/>
          </p:nvSpPr>
          <p:spPr bwMode="auto">
            <a:xfrm>
              <a:off x="1186" y="31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Server1 sends a DHCPACK packet</a:t>
              </a:r>
            </a:p>
          </p:txBody>
        </p:sp>
        <p:sp>
          <p:nvSpPr>
            <p:cNvPr id="18" name="AutoShape 17"/>
            <p:cNvSpPr>
              <a:spLocks noChangeArrowheads="1"/>
            </p:cNvSpPr>
            <p:nvPr/>
          </p:nvSpPr>
          <p:spPr bwMode="auto">
            <a:xfrm>
              <a:off x="1080" y="31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2</a:t>
              </a:r>
            </a:p>
          </p:txBody>
        </p:sp>
      </p:grpSp>
      <p:sp>
        <p:nvSpPr>
          <p:cNvPr id="19" name="AutoShape 18"/>
          <p:cNvSpPr>
            <a:spLocks noChangeArrowheads="1"/>
          </p:cNvSpPr>
          <p:nvPr/>
        </p:nvSpPr>
        <p:spPr bwMode="auto">
          <a:xfrm>
            <a:off x="9627293" y="257776"/>
            <a:ext cx="1271311" cy="682696"/>
          </a:xfrm>
          <a:prstGeom prst="roundRect">
            <a:avLst>
              <a:gd name="adj" fmla="val 4167"/>
            </a:avLst>
          </a:prstGeom>
          <a:gradFill rotWithShape="1">
            <a:gsLst>
              <a:gs pos="0">
                <a:srgbClr val="D5D69C"/>
              </a:gs>
              <a:gs pos="100000">
                <a:srgbClr val="EEEFD7"/>
              </a:gs>
            </a:gsLst>
            <a:lin ang="2700000" scaled="1"/>
          </a:gradFill>
          <a:ln w="9525" algn="ctr">
            <a:solidFill>
              <a:srgbClr val="4D4D4D"/>
            </a:solidFill>
            <a:round/>
            <a:headEnd/>
            <a:tailEnd/>
          </a:ln>
          <a:effectLst>
            <a:outerShdw dist="35921" dir="2700000" algn="ctr" rotWithShape="0">
              <a:srgbClr val="AFAFAF"/>
            </a:outerShdw>
          </a:effectLst>
        </p:spPr>
        <p:txBody>
          <a:bodyPr anchor="b"/>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400" dirty="0">
                <a:latin typeface="Arial Narrow" panose="020B0606020202030204" pitchFamily="34" charset="0"/>
              </a:rPr>
              <a:t>50% of lease duration has expired</a:t>
            </a:r>
          </a:p>
        </p:txBody>
      </p:sp>
      <p:sp>
        <p:nvSpPr>
          <p:cNvPr id="22" name="AutoShape 21"/>
          <p:cNvSpPr>
            <a:spLocks noChangeArrowheads="1"/>
          </p:cNvSpPr>
          <p:nvPr/>
        </p:nvSpPr>
        <p:spPr bwMode="auto">
          <a:xfrm>
            <a:off x="8081210" y="2136210"/>
            <a:ext cx="1229021" cy="632745"/>
          </a:xfrm>
          <a:prstGeom prst="roundRect">
            <a:avLst>
              <a:gd name="adj" fmla="val 4167"/>
            </a:avLst>
          </a:prstGeom>
          <a:gradFill rotWithShape="1">
            <a:gsLst>
              <a:gs pos="0">
                <a:srgbClr val="8DACD0"/>
              </a:gs>
              <a:gs pos="100000">
                <a:srgbClr val="DEE7F1"/>
              </a:gs>
            </a:gsLst>
            <a:lin ang="2700000" scaled="1"/>
          </a:gradFill>
          <a:ln w="9525" algn="ctr">
            <a:solidFill>
              <a:srgbClr val="4D4D4D"/>
            </a:solidFill>
            <a:round/>
            <a:headEnd/>
            <a:tailEnd/>
          </a:ln>
          <a:effectLst>
            <a:outerShdw dist="35921" dir="2700000" algn="ctr" rotWithShape="0">
              <a:srgbClr val="AFAFAF"/>
            </a:outerShdw>
          </a:effectLst>
        </p:spPr>
        <p:txBody>
          <a:bodyPr anchor="b"/>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400" dirty="0">
                <a:latin typeface="Arial Narrow" panose="020B0606020202030204" pitchFamily="34" charset="0"/>
              </a:rPr>
              <a:t>87.5% of lease duration has expired</a:t>
            </a:r>
          </a:p>
        </p:txBody>
      </p:sp>
      <p:sp>
        <p:nvSpPr>
          <p:cNvPr id="23" name="AutoShape 22"/>
          <p:cNvSpPr>
            <a:spLocks noChangeArrowheads="1"/>
          </p:cNvSpPr>
          <p:nvPr/>
        </p:nvSpPr>
        <p:spPr bwMode="auto">
          <a:xfrm>
            <a:off x="6108832" y="3289161"/>
            <a:ext cx="1228261" cy="617867"/>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b"/>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400" dirty="0">
                <a:latin typeface="Arial Narrow" panose="020B0606020202030204" pitchFamily="34" charset="0"/>
              </a:rPr>
              <a:t>100% of lease duration has expired</a:t>
            </a:r>
          </a:p>
        </p:txBody>
      </p:sp>
      <p:sp>
        <p:nvSpPr>
          <p:cNvPr id="24" name="AutoShape 23"/>
          <p:cNvSpPr>
            <a:spLocks noChangeArrowheads="1"/>
          </p:cNvSpPr>
          <p:nvPr/>
        </p:nvSpPr>
        <p:spPr bwMode="auto">
          <a:xfrm>
            <a:off x="7617408" y="1029335"/>
            <a:ext cx="4298273" cy="1037353"/>
          </a:xfrm>
          <a:prstGeom prst="roundRect">
            <a:avLst>
              <a:gd name="adj" fmla="val 4167"/>
            </a:avLst>
          </a:prstGeom>
          <a:gradFill rotWithShape="1">
            <a:gsLst>
              <a:gs pos="0">
                <a:srgbClr val="8DACD0"/>
              </a:gs>
              <a:gs pos="100000">
                <a:srgbClr val="DEE7F1"/>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just"/>
            <a:r>
              <a:rPr lang="en-US" altLang="en-US" sz="1400" dirty="0">
                <a:latin typeface="Arial Narrow" panose="020B0606020202030204" pitchFamily="34" charset="0"/>
              </a:rPr>
              <a:t>If the client fails to renew its lease, after 50% of the lease duration has expired, then the DHCP lease renewal process will begin again after 87.5% of the lease duration has expired</a:t>
            </a:r>
          </a:p>
        </p:txBody>
      </p:sp>
      <p:sp>
        <p:nvSpPr>
          <p:cNvPr id="25" name="AutoShape 24"/>
          <p:cNvSpPr>
            <a:spLocks noChangeArrowheads="1"/>
          </p:cNvSpPr>
          <p:nvPr/>
        </p:nvSpPr>
        <p:spPr bwMode="auto">
          <a:xfrm>
            <a:off x="7617409" y="2844294"/>
            <a:ext cx="4298273" cy="1039813"/>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just">
              <a:lnSpc>
                <a:spcPct val="85000"/>
              </a:lnSpc>
            </a:pPr>
            <a:r>
              <a:rPr lang="en-US" altLang="en-US" sz="1400" dirty="0">
                <a:latin typeface="Arial Narrow" panose="020B0606020202030204" pitchFamily="34" charset="0"/>
              </a:rPr>
              <a:t>If the client fails to renew it’s lease, after 87.5% of the lease has expired, then the DHCP lease generation process starts over again with a DHCP client broadcasting a DHCPDISCOVER</a:t>
            </a:r>
          </a:p>
        </p:txBody>
      </p:sp>
      <p:pic>
        <p:nvPicPr>
          <p:cNvPr id="28" name="Picture 27" descr="Clock0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58605" y="3444864"/>
            <a:ext cx="657225" cy="706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 name="Text Box 55"/>
          <p:cNvSpPr txBox="1">
            <a:spLocks noChangeArrowheads="1"/>
          </p:cNvSpPr>
          <p:nvPr/>
        </p:nvSpPr>
        <p:spPr bwMode="auto">
          <a:xfrm>
            <a:off x="3741284" y="4715861"/>
            <a:ext cx="1357313"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dirty="0"/>
              <a:t>Request to renew lease</a:t>
            </a:r>
            <a:endParaRPr lang="en-US" altLang="en-US" dirty="0"/>
          </a:p>
        </p:txBody>
      </p:sp>
    </p:spTree>
    <p:extLst>
      <p:ext uri="{BB962C8B-B14F-4D97-AF65-F5344CB8AC3E}">
        <p14:creationId xmlns:p14="http://schemas.microsoft.com/office/powerpoint/2010/main" val="374591368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Security?</a:t>
            </a:r>
            <a:endParaRPr lang="en-GB" dirty="0">
              <a:solidFill>
                <a:schemeClr val="accent1">
                  <a:lumMod val="50000"/>
                </a:schemeClr>
              </a:solidFill>
            </a:endParaRPr>
          </a:p>
        </p:txBody>
      </p:sp>
      <p:sp>
        <p:nvSpPr>
          <p:cNvPr id="3" name="Content Placeholder 2"/>
          <p:cNvSpPr>
            <a:spLocks noGrp="1"/>
          </p:cNvSpPr>
          <p:nvPr>
            <p:ph idx="1"/>
          </p:nvPr>
        </p:nvSpPr>
        <p:spPr>
          <a:xfrm>
            <a:off x="207332" y="1417638"/>
            <a:ext cx="11522613" cy="2613217"/>
          </a:xfrm>
        </p:spPr>
        <p:txBody>
          <a:bodyPr>
            <a:noAutofit/>
          </a:bodyPr>
          <a:lstStyle/>
          <a:p>
            <a:pPr algn="just">
              <a:buFont typeface="Wingdings" panose="05000000000000000000" pitchFamily="2" charset="2"/>
              <a:buChar char="§"/>
            </a:pPr>
            <a:r>
              <a:rPr lang="en-GB" altLang="en-US" sz="2800" dirty="0"/>
              <a:t>It is possible for an attacker to “fake” a DHCP server</a:t>
            </a:r>
          </a:p>
          <a:p>
            <a:pPr lvl="1" algn="just">
              <a:buFont typeface="Wingdings" panose="05000000000000000000" pitchFamily="2" charset="2"/>
              <a:buChar char="§"/>
            </a:pPr>
            <a:r>
              <a:rPr lang="en-GB" altLang="en-US" sz="2400" dirty="0"/>
              <a:t>Known as a </a:t>
            </a:r>
            <a:r>
              <a:rPr lang="en-GB" altLang="en-US" sz="2400" b="1" i="1" dirty="0"/>
              <a:t>rogue DHCP server</a:t>
            </a:r>
          </a:p>
          <a:p>
            <a:pPr lvl="2" algn="just">
              <a:buFont typeface="Wingdings" panose="05000000000000000000" pitchFamily="2" charset="2"/>
              <a:buChar char="§"/>
            </a:pPr>
            <a:r>
              <a:rPr lang="en-GB" altLang="en-US" sz="2000" dirty="0"/>
              <a:t>Denial of service attack</a:t>
            </a:r>
          </a:p>
          <a:p>
            <a:pPr algn="just">
              <a:buFont typeface="Wingdings" panose="05000000000000000000" pitchFamily="2" charset="2"/>
              <a:buChar char="§"/>
            </a:pPr>
            <a:r>
              <a:rPr lang="en-GB" altLang="en-US" sz="2800" dirty="0" smtClean="0"/>
              <a:t>Clients </a:t>
            </a:r>
            <a:r>
              <a:rPr lang="en-GB" altLang="en-US" sz="2800" dirty="0"/>
              <a:t>get assigned a load of illegal IP addresses</a:t>
            </a:r>
          </a:p>
          <a:p>
            <a:pPr algn="just">
              <a:buFont typeface="Wingdings" panose="05000000000000000000" pitchFamily="2" charset="2"/>
              <a:buChar char="§"/>
            </a:pPr>
            <a:r>
              <a:rPr lang="en-GB" altLang="en-US" sz="2800" dirty="0"/>
              <a:t>Can setup DHCP as a standalone server</a:t>
            </a:r>
          </a:p>
          <a:p>
            <a:pPr algn="just">
              <a:buFont typeface="Wingdings" panose="05000000000000000000" pitchFamily="2" charset="2"/>
              <a:buChar char="§"/>
            </a:pPr>
            <a:r>
              <a:rPr lang="en-GB" altLang="en-US" sz="2800" b="1" i="1" dirty="0">
                <a:solidFill>
                  <a:schemeClr val="tx2"/>
                </a:solidFill>
              </a:rPr>
              <a:t>If network is using Active Directory</a:t>
            </a:r>
          </a:p>
          <a:p>
            <a:pPr lvl="1" algn="just">
              <a:buFont typeface="Wingdings" panose="05000000000000000000" pitchFamily="2" charset="2"/>
              <a:buChar char="§"/>
            </a:pPr>
            <a:r>
              <a:rPr lang="en-GB" altLang="en-US" sz="2400" b="1" i="1" dirty="0">
                <a:solidFill>
                  <a:schemeClr val="tx2"/>
                </a:solidFill>
              </a:rPr>
              <a:t>Authorize DHCP server </a:t>
            </a:r>
            <a:r>
              <a:rPr lang="en-GB" altLang="en-US" sz="2400" b="1" i="1" dirty="0">
                <a:solidFill>
                  <a:schemeClr val="tx2"/>
                </a:solidFill>
                <a:sym typeface="Wingdings" panose="05000000000000000000" pitchFamily="2" charset="2"/>
              </a:rPr>
              <a:t> wont start if server is not registered with Active Directory domain controller</a:t>
            </a:r>
            <a:endParaRPr lang="en-GB" altLang="en-US" sz="2400" b="1" i="1" dirty="0">
              <a:solidFill>
                <a:schemeClr val="tx2"/>
              </a:solidFill>
            </a:endParaRPr>
          </a:p>
        </p:txBody>
      </p:sp>
    </p:spTree>
    <p:extLst>
      <p:ext uri="{BB962C8B-B14F-4D97-AF65-F5344CB8AC3E}">
        <p14:creationId xmlns:p14="http://schemas.microsoft.com/office/powerpoint/2010/main" val="25351746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Authorize?</a:t>
            </a:r>
            <a:endParaRPr lang="en-GB" dirty="0">
              <a:solidFill>
                <a:schemeClr val="accent1">
                  <a:lumMod val="50000"/>
                </a:schemeClr>
              </a:solidFill>
            </a:endParaRPr>
          </a:p>
        </p:txBody>
      </p:sp>
      <p:sp>
        <p:nvSpPr>
          <p:cNvPr id="3" name="Content Placeholder 2"/>
          <p:cNvSpPr>
            <a:spLocks noGrp="1"/>
          </p:cNvSpPr>
          <p:nvPr>
            <p:ph idx="1"/>
          </p:nvPr>
        </p:nvSpPr>
        <p:spPr>
          <a:xfrm>
            <a:off x="253683" y="1915628"/>
            <a:ext cx="4134480" cy="2613217"/>
          </a:xfrm>
        </p:spPr>
        <p:txBody>
          <a:bodyPr>
            <a:noAutofit/>
          </a:bodyPr>
          <a:lstStyle/>
          <a:p>
            <a:pPr algn="just">
              <a:buFont typeface="Wingdings" panose="05000000000000000000" pitchFamily="2" charset="2"/>
              <a:buChar char="§"/>
            </a:pPr>
            <a:r>
              <a:rPr lang="en-GB" altLang="en-US" sz="2800" dirty="0" smtClean="0"/>
              <a:t>Did I say, Authorize?</a:t>
            </a:r>
          </a:p>
          <a:p>
            <a:pPr algn="just">
              <a:buFont typeface="Wingdings" panose="05000000000000000000" pitchFamily="2" charset="2"/>
              <a:buChar char="§"/>
            </a:pPr>
            <a:r>
              <a:rPr lang="en-US" altLang="en-US" sz="2800" dirty="0"/>
              <a:t>DHCP authorization is the process of registering the DHCP Server service in the Active Directory domain to support DHCP clients</a:t>
            </a:r>
          </a:p>
          <a:p>
            <a:pPr algn="just">
              <a:buFont typeface="Wingdings" panose="05000000000000000000" pitchFamily="2" charset="2"/>
              <a:buChar char="§"/>
            </a:pPr>
            <a:endParaRPr lang="en-GB" altLang="en-US" sz="2800" dirty="0"/>
          </a:p>
        </p:txBody>
      </p:sp>
      <p:grpSp>
        <p:nvGrpSpPr>
          <p:cNvPr id="77" name="Group 76"/>
          <p:cNvGrpSpPr/>
          <p:nvPr/>
        </p:nvGrpSpPr>
        <p:grpSpPr>
          <a:xfrm>
            <a:off x="4643437" y="153921"/>
            <a:ext cx="7548563" cy="5365817"/>
            <a:chOff x="4643437" y="153921"/>
            <a:chExt cx="7548563" cy="5365817"/>
          </a:xfrm>
        </p:grpSpPr>
        <p:grpSp>
          <p:nvGrpSpPr>
            <p:cNvPr id="4" name="Group 3"/>
            <p:cNvGrpSpPr>
              <a:grpSpLocks/>
            </p:cNvGrpSpPr>
            <p:nvPr/>
          </p:nvGrpSpPr>
          <p:grpSpPr bwMode="auto">
            <a:xfrm>
              <a:off x="4643437" y="1966913"/>
              <a:ext cx="5454650" cy="2782887"/>
              <a:chOff x="431" y="1147"/>
              <a:chExt cx="3436" cy="1753"/>
            </a:xfrm>
          </p:grpSpPr>
          <p:grpSp>
            <p:nvGrpSpPr>
              <p:cNvPr id="5" name="Group 4"/>
              <p:cNvGrpSpPr>
                <a:grpSpLocks/>
              </p:cNvGrpSpPr>
              <p:nvPr/>
            </p:nvGrpSpPr>
            <p:grpSpPr bwMode="auto">
              <a:xfrm>
                <a:off x="431" y="1147"/>
                <a:ext cx="3436" cy="1753"/>
                <a:chOff x="431" y="1147"/>
                <a:chExt cx="3436" cy="1753"/>
              </a:xfrm>
            </p:grpSpPr>
            <p:sp>
              <p:nvSpPr>
                <p:cNvPr id="7" name="Oval 5"/>
                <p:cNvSpPr>
                  <a:spLocks noChangeArrowheads="1"/>
                </p:cNvSpPr>
                <p:nvPr/>
              </p:nvSpPr>
              <p:spPr bwMode="auto">
                <a:xfrm>
                  <a:off x="1064" y="1536"/>
                  <a:ext cx="2803" cy="1177"/>
                </a:xfrm>
                <a:prstGeom prst="ellipse">
                  <a:avLst/>
                </a:prstGeom>
                <a:gradFill rotWithShape="1">
                  <a:gsLst>
                    <a:gs pos="0">
                      <a:schemeClr val="bg1"/>
                    </a:gs>
                    <a:gs pos="100000">
                      <a:srgbClr val="CFE1C2"/>
                    </a:gs>
                  </a:gsLst>
                  <a:lin ang="18900000" scaled="1"/>
                </a:gradFill>
                <a:ln>
                  <a:noFill/>
                </a:ln>
                <a:effectLst>
                  <a:outerShdw dist="45791" dir="3378596" algn="ctr" rotWithShape="0">
                    <a:schemeClr val="bg2"/>
                  </a:outerShdw>
                </a:effectLst>
                <a:extLst>
                  <a:ext uri="{91240B29-F687-4F45-9708-019B960494DF}">
                    <a14:hiddenLine xmlns:a14="http://schemas.microsoft.com/office/drawing/2010/main" w="9525">
                      <a:solidFill>
                        <a:srgbClr val="000000"/>
                      </a:solidFill>
                      <a:round/>
                      <a:headEnd/>
                      <a:tailEnd/>
                    </a14:hiddenLine>
                  </a:ext>
                </a:extLst>
              </p:spPr>
              <p:txBody>
                <a:bodyPr lIns="0" tIns="0" rIns="0" bIns="0"/>
                <a:lstStyle>
                  <a:lvl1pPr marL="342900" indent="-342900"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spcBef>
                      <a:spcPct val="20000"/>
                    </a:spcBef>
                    <a:buClr>
                      <a:schemeClr val="folHlink"/>
                    </a:buClr>
                    <a:buSzPct val="90000"/>
                    <a:buFont typeface="Wingdings 2" panose="05020102010507070707" pitchFamily="18" charset="2"/>
                    <a:buNone/>
                  </a:pPr>
                  <a:r>
                    <a:rPr kumimoji="1" lang="en-US" altLang="en-US" sz="2000" b="0"/>
                    <a:t>                                                          </a:t>
                  </a:r>
                </a:p>
              </p:txBody>
            </p:sp>
            <p:pic>
              <p:nvPicPr>
                <p:cNvPr id="8" name="Picture 6"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4" y="1212"/>
                  <a:ext cx="652" cy="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7"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2" y="2101"/>
                  <a:ext cx="562" cy="7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8"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23" y="1147"/>
                  <a:ext cx="653" cy="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9"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4" y="2115"/>
                  <a:ext cx="653" cy="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AutoShape 10"/>
                <p:cNvSpPr>
                  <a:spLocks noChangeArrowheads="1"/>
                </p:cNvSpPr>
                <p:nvPr/>
              </p:nvSpPr>
              <p:spPr bwMode="auto">
                <a:xfrm>
                  <a:off x="644" y="1159"/>
                  <a:ext cx="634" cy="31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600">
                      <a:latin typeface="Arial Narrow" panose="020B0606020202030204" pitchFamily="34" charset="0"/>
                    </a:rPr>
                    <a:t>Domain</a:t>
                  </a:r>
                </a:p>
                <a:p>
                  <a:pPr>
                    <a:lnSpc>
                      <a:spcPct val="85000"/>
                    </a:lnSpc>
                  </a:pPr>
                  <a:r>
                    <a:rPr lang="en-US" altLang="en-US" sz="1600">
                      <a:latin typeface="Arial Narrow" panose="020B0606020202030204" pitchFamily="34" charset="0"/>
                    </a:rPr>
                    <a:t>Controller</a:t>
                  </a:r>
                </a:p>
              </p:txBody>
            </p:sp>
            <p:grpSp>
              <p:nvGrpSpPr>
                <p:cNvPr id="13" name="Group 11"/>
                <p:cNvGrpSpPr>
                  <a:grpSpLocks/>
                </p:cNvGrpSpPr>
                <p:nvPr/>
              </p:nvGrpSpPr>
              <p:grpSpPr bwMode="auto">
                <a:xfrm>
                  <a:off x="431" y="1590"/>
                  <a:ext cx="1047" cy="444"/>
                  <a:chOff x="423" y="1428"/>
                  <a:chExt cx="1047" cy="444"/>
                </a:xfrm>
              </p:grpSpPr>
              <p:sp>
                <p:nvSpPr>
                  <p:cNvPr id="14" name="AutoShape 12"/>
                  <p:cNvSpPr>
                    <a:spLocks noChangeArrowheads="1"/>
                  </p:cNvSpPr>
                  <p:nvPr/>
                </p:nvSpPr>
                <p:spPr bwMode="auto">
                  <a:xfrm>
                    <a:off x="423" y="1542"/>
                    <a:ext cx="626" cy="330"/>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sz="1600">
                        <a:latin typeface="Arial Narrow" panose="020B0606020202030204" pitchFamily="34" charset="0"/>
                      </a:rPr>
                      <a:t>Active </a:t>
                    </a:r>
                  </a:p>
                  <a:p>
                    <a:pPr algn="l">
                      <a:lnSpc>
                        <a:spcPct val="85000"/>
                      </a:lnSpc>
                    </a:pPr>
                    <a:r>
                      <a:rPr lang="en-US" altLang="en-US" sz="1600">
                        <a:latin typeface="Arial Narrow" panose="020B0606020202030204" pitchFamily="34" charset="0"/>
                      </a:rPr>
                      <a:t>Directory</a:t>
                    </a:r>
                  </a:p>
                </p:txBody>
              </p:sp>
              <p:pic>
                <p:nvPicPr>
                  <p:cNvPr id="15" name="Picture 13" descr="ActiveDirectory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3" y="1428"/>
                    <a:ext cx="597" cy="3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sp>
            <p:nvSpPr>
              <p:cNvPr id="6" name="AutoShape 14"/>
              <p:cNvSpPr>
                <a:spLocks noChangeArrowheads="1"/>
              </p:cNvSpPr>
              <p:nvPr/>
            </p:nvSpPr>
            <p:spPr bwMode="auto">
              <a:xfrm>
                <a:off x="559" y="2432"/>
                <a:ext cx="706" cy="24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Client </a:t>
                </a:r>
              </a:p>
            </p:txBody>
          </p:sp>
        </p:grpSp>
        <p:sp>
          <p:nvSpPr>
            <p:cNvPr id="16" name="AutoShape 15"/>
            <p:cNvSpPr>
              <a:spLocks noChangeArrowheads="1"/>
            </p:cNvSpPr>
            <p:nvPr/>
          </p:nvSpPr>
          <p:spPr bwMode="auto">
            <a:xfrm>
              <a:off x="8916193" y="1054895"/>
              <a:ext cx="3090862"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a:latin typeface="Arial Narrow" panose="020B0606020202030204" pitchFamily="34" charset="0"/>
                </a:rPr>
                <a:t>DHCP Server1 checks with the domain controller to obtain a list of authorized DHCP servers</a:t>
              </a:r>
            </a:p>
          </p:txBody>
        </p:sp>
        <p:sp>
          <p:nvSpPr>
            <p:cNvPr id="17" name="Line 16"/>
            <p:cNvSpPr>
              <a:spLocks noChangeShapeType="1"/>
            </p:cNvSpPr>
            <p:nvPr/>
          </p:nvSpPr>
          <p:spPr bwMode="auto">
            <a:xfrm flipH="1">
              <a:off x="7153275" y="2592387"/>
              <a:ext cx="1520825"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18" name="Line 17"/>
            <p:cNvSpPr>
              <a:spLocks noChangeShapeType="1"/>
            </p:cNvSpPr>
            <p:nvPr/>
          </p:nvSpPr>
          <p:spPr bwMode="auto">
            <a:xfrm>
              <a:off x="7153275" y="2760662"/>
              <a:ext cx="1520825"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19" name="Line 18"/>
            <p:cNvSpPr>
              <a:spLocks noChangeShapeType="1"/>
            </p:cNvSpPr>
            <p:nvPr/>
          </p:nvSpPr>
          <p:spPr bwMode="auto">
            <a:xfrm rot="1250189" flipH="1">
              <a:off x="6956425" y="3386137"/>
              <a:ext cx="1903413"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20" name="Line 19"/>
            <p:cNvSpPr>
              <a:spLocks noChangeShapeType="1"/>
            </p:cNvSpPr>
            <p:nvPr/>
          </p:nvSpPr>
          <p:spPr bwMode="auto">
            <a:xfrm rot="1250189">
              <a:off x="6891337" y="3560762"/>
              <a:ext cx="1903412"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21" name="Line 20"/>
            <p:cNvSpPr>
              <a:spLocks noChangeShapeType="1"/>
            </p:cNvSpPr>
            <p:nvPr/>
          </p:nvSpPr>
          <p:spPr bwMode="auto">
            <a:xfrm rot="20349811">
              <a:off x="6891337" y="3386137"/>
              <a:ext cx="1903412"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22" name="Line 21"/>
            <p:cNvSpPr>
              <a:spLocks noChangeShapeType="1"/>
            </p:cNvSpPr>
            <p:nvPr/>
          </p:nvSpPr>
          <p:spPr bwMode="auto">
            <a:xfrm rot="20349811" flipH="1">
              <a:off x="6956425" y="3560762"/>
              <a:ext cx="1903413"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pic>
          <p:nvPicPr>
            <p:cNvPr id="23" name="Picture 22" descr="Validate_CheckMark0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177539" y="1931988"/>
              <a:ext cx="431033" cy="4080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4" name="Group 23"/>
            <p:cNvGrpSpPr>
              <a:grpSpLocks/>
            </p:cNvGrpSpPr>
            <p:nvPr/>
          </p:nvGrpSpPr>
          <p:grpSpPr bwMode="auto">
            <a:xfrm>
              <a:off x="9966325" y="3841750"/>
              <a:ext cx="2225675" cy="1331913"/>
              <a:chOff x="3833" y="2328"/>
              <a:chExt cx="1402" cy="839"/>
            </a:xfrm>
          </p:grpSpPr>
          <p:sp>
            <p:nvSpPr>
              <p:cNvPr id="25" name="AutoShape 24"/>
              <p:cNvSpPr>
                <a:spLocks noChangeArrowheads="1"/>
              </p:cNvSpPr>
              <p:nvPr/>
            </p:nvSpPr>
            <p:spPr bwMode="auto">
              <a:xfrm>
                <a:off x="3833" y="2328"/>
                <a:ext cx="1265" cy="839"/>
              </a:xfrm>
              <a:prstGeom prst="roundRect">
                <a:avLst>
                  <a:gd name="adj" fmla="val 2931"/>
                </a:avLst>
              </a:prstGeom>
              <a:gradFill rotWithShape="1">
                <a:gsLst>
                  <a:gs pos="0">
                    <a:srgbClr val="F0F1FF"/>
                  </a:gs>
                  <a:gs pos="100000">
                    <a:srgbClr val="B3C8DF"/>
                  </a:gs>
                </a:gsLst>
                <a:lin ang="5400000" scaled="1"/>
              </a:gradFill>
              <a:ln>
                <a:noFill/>
              </a:ln>
              <a:extLst>
                <a:ext uri="{91240B29-F687-4F45-9708-019B960494DF}">
                  <a14:hiddenLine xmlns:a14="http://schemas.microsoft.com/office/drawing/2010/main" w="9525" algn="ctr">
                    <a:solidFill>
                      <a:srgbClr val="000000"/>
                    </a:solidFill>
                    <a:round/>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26" name="Text Box 25"/>
              <p:cNvSpPr txBox="1">
                <a:spLocks noChangeArrowheads="1"/>
              </p:cNvSpPr>
              <p:nvPr/>
            </p:nvSpPr>
            <p:spPr bwMode="auto">
              <a:xfrm>
                <a:off x="4106" y="2492"/>
                <a:ext cx="820"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b="0">
                    <a:latin typeface="Arial Narrow" panose="020B0606020202030204" pitchFamily="34" charset="0"/>
                  </a:rPr>
                  <a:t>Unauthorized</a:t>
                </a:r>
              </a:p>
            </p:txBody>
          </p:sp>
          <p:sp>
            <p:nvSpPr>
              <p:cNvPr id="27" name="Text Box 26"/>
              <p:cNvSpPr txBox="1">
                <a:spLocks noChangeArrowheads="1"/>
              </p:cNvSpPr>
              <p:nvPr/>
            </p:nvSpPr>
            <p:spPr bwMode="auto">
              <a:xfrm>
                <a:off x="4106" y="2744"/>
                <a:ext cx="1129" cy="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b="0">
                    <a:latin typeface="Arial Narrow" panose="020B0606020202030204" pitchFamily="34" charset="0"/>
                  </a:rPr>
                  <a:t>Does not service DHCP requests</a:t>
                </a:r>
              </a:p>
            </p:txBody>
          </p:sp>
          <p:pic>
            <p:nvPicPr>
              <p:cNvPr id="28" name="Picture 27" descr="Validate_Invalid01"/>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889" y="2501"/>
                <a:ext cx="196" cy="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 name="Picture 28" descr="Validate_Invalid01"/>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889" y="2826"/>
                <a:ext cx="196" cy="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30" name="Group 29"/>
            <p:cNvGrpSpPr>
              <a:grpSpLocks/>
            </p:cNvGrpSpPr>
            <p:nvPr/>
          </p:nvGrpSpPr>
          <p:grpSpPr bwMode="auto">
            <a:xfrm>
              <a:off x="9966324" y="2192337"/>
              <a:ext cx="2020888" cy="1331912"/>
              <a:chOff x="3833" y="1289"/>
              <a:chExt cx="1273" cy="839"/>
            </a:xfrm>
          </p:grpSpPr>
          <p:sp>
            <p:nvSpPr>
              <p:cNvPr id="31" name="AutoShape 30"/>
              <p:cNvSpPr>
                <a:spLocks noChangeArrowheads="1"/>
              </p:cNvSpPr>
              <p:nvPr/>
            </p:nvSpPr>
            <p:spPr bwMode="auto">
              <a:xfrm>
                <a:off x="3833" y="1289"/>
                <a:ext cx="1265" cy="839"/>
              </a:xfrm>
              <a:prstGeom prst="roundRect">
                <a:avLst>
                  <a:gd name="adj" fmla="val 2931"/>
                </a:avLst>
              </a:prstGeom>
              <a:gradFill rotWithShape="1">
                <a:gsLst>
                  <a:gs pos="0">
                    <a:srgbClr val="F0F1FF"/>
                  </a:gs>
                  <a:gs pos="100000">
                    <a:srgbClr val="B3C8DF"/>
                  </a:gs>
                </a:gsLst>
                <a:lin ang="5400000" scaled="1"/>
              </a:gradFill>
              <a:ln>
                <a:noFill/>
              </a:ln>
              <a:extLst>
                <a:ext uri="{91240B29-F687-4F45-9708-019B960494DF}">
                  <a14:hiddenLine xmlns:a14="http://schemas.microsoft.com/office/drawing/2010/main" w="9525" algn="ctr">
                    <a:solidFill>
                      <a:srgbClr val="000000"/>
                    </a:solidFill>
                    <a:round/>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32" name="Text Box 31"/>
              <p:cNvSpPr txBox="1">
                <a:spLocks noChangeArrowheads="1"/>
              </p:cNvSpPr>
              <p:nvPr/>
            </p:nvSpPr>
            <p:spPr bwMode="auto">
              <a:xfrm>
                <a:off x="4106" y="1469"/>
                <a:ext cx="769"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b="0">
                    <a:latin typeface="Arial Narrow" panose="020B0606020202030204" pitchFamily="34" charset="0"/>
                  </a:rPr>
                  <a:t>Authorized</a:t>
                </a:r>
              </a:p>
            </p:txBody>
          </p:sp>
          <p:sp>
            <p:nvSpPr>
              <p:cNvPr id="33" name="Text Box 32"/>
              <p:cNvSpPr txBox="1">
                <a:spLocks noChangeArrowheads="1"/>
              </p:cNvSpPr>
              <p:nvPr/>
            </p:nvSpPr>
            <p:spPr bwMode="auto">
              <a:xfrm>
                <a:off x="4106" y="1697"/>
                <a:ext cx="1000" cy="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b="0">
                    <a:latin typeface="Arial Narrow" panose="020B0606020202030204" pitchFamily="34" charset="0"/>
                  </a:rPr>
                  <a:t>Services DHCP requests</a:t>
                </a:r>
              </a:p>
            </p:txBody>
          </p:sp>
          <p:pic>
            <p:nvPicPr>
              <p:cNvPr id="34" name="Picture 33" descr="Validated01"/>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889" y="1471"/>
                <a:ext cx="256" cy="2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 name="Picture 34" descr="Validated01"/>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889" y="1771"/>
                <a:ext cx="256" cy="2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36" name="AutoShape 35"/>
            <p:cNvSpPr>
              <a:spLocks noChangeArrowheads="1"/>
            </p:cNvSpPr>
            <p:nvPr/>
          </p:nvSpPr>
          <p:spPr bwMode="auto">
            <a:xfrm>
              <a:off x="9952037" y="2020888"/>
              <a:ext cx="2019300" cy="35242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Server1</a:t>
              </a:r>
            </a:p>
          </p:txBody>
        </p:sp>
        <p:sp>
          <p:nvSpPr>
            <p:cNvPr id="37" name="AutoShape 36"/>
            <p:cNvSpPr>
              <a:spLocks noChangeArrowheads="1"/>
            </p:cNvSpPr>
            <p:nvPr/>
          </p:nvSpPr>
          <p:spPr bwMode="auto">
            <a:xfrm>
              <a:off x="9953624" y="3668713"/>
              <a:ext cx="2038350" cy="35242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Server2</a:t>
              </a:r>
            </a:p>
          </p:txBody>
        </p:sp>
        <p:sp>
          <p:nvSpPr>
            <p:cNvPr id="38" name="AutoShape 37"/>
            <p:cNvSpPr>
              <a:spLocks noChangeArrowheads="1"/>
            </p:cNvSpPr>
            <p:nvPr/>
          </p:nvSpPr>
          <p:spPr bwMode="auto">
            <a:xfrm>
              <a:off x="8916193" y="153921"/>
              <a:ext cx="3090862"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a:latin typeface="Arial Narrow" panose="020B0606020202030204" pitchFamily="34" charset="0"/>
                </a:rPr>
                <a:t>If DHCP Server1 finds its IP address on the list, the service starts and supports DHCP clients</a:t>
              </a:r>
            </a:p>
          </p:txBody>
        </p:sp>
        <p:sp>
          <p:nvSpPr>
            <p:cNvPr id="39" name="AutoShape 38"/>
            <p:cNvSpPr>
              <a:spLocks noChangeArrowheads="1"/>
            </p:cNvSpPr>
            <p:nvPr/>
          </p:nvSpPr>
          <p:spPr bwMode="auto">
            <a:xfrm>
              <a:off x="6176963" y="4729163"/>
              <a:ext cx="3438525"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a:latin typeface="Arial Narrow" panose="020B0606020202030204" pitchFamily="34" charset="0"/>
                </a:rPr>
                <a:t>DHCP Server2 checks with the </a:t>
              </a:r>
            </a:p>
            <a:p>
              <a:pPr>
                <a:lnSpc>
                  <a:spcPct val="85000"/>
                </a:lnSpc>
              </a:pPr>
              <a:r>
                <a:rPr lang="en-US" altLang="en-US" sz="1700">
                  <a:latin typeface="Arial Narrow" panose="020B0606020202030204" pitchFamily="34" charset="0"/>
                </a:rPr>
                <a:t>domain controller to obtain a list of</a:t>
              </a:r>
            </a:p>
            <a:p>
              <a:pPr>
                <a:lnSpc>
                  <a:spcPct val="85000"/>
                </a:lnSpc>
              </a:pPr>
              <a:r>
                <a:rPr lang="en-US" altLang="en-US" sz="1700">
                  <a:latin typeface="Arial Narrow" panose="020B0606020202030204" pitchFamily="34" charset="0"/>
                </a:rPr>
                <a:t>authorized DHCP servers</a:t>
              </a:r>
            </a:p>
          </p:txBody>
        </p:sp>
        <p:sp>
          <p:nvSpPr>
            <p:cNvPr id="40" name="AutoShape 39"/>
            <p:cNvSpPr>
              <a:spLocks noChangeArrowheads="1"/>
            </p:cNvSpPr>
            <p:nvPr/>
          </p:nvSpPr>
          <p:spPr bwMode="auto">
            <a:xfrm>
              <a:off x="6191250" y="4741863"/>
              <a:ext cx="3438525"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a:latin typeface="Arial Narrow" panose="020B0606020202030204" pitchFamily="34" charset="0"/>
                </a:rPr>
                <a:t>If DHCP Server2 does not find its IP address on the list, the service does not start and support DHCP clients</a:t>
              </a:r>
            </a:p>
          </p:txBody>
        </p:sp>
        <p:pic>
          <p:nvPicPr>
            <p:cNvPr id="41" name="Picture 40" descr="Validate_XMark01"/>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9127049" y="3422822"/>
              <a:ext cx="378309" cy="460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2" name="AutoShape 41"/>
            <p:cNvSpPr>
              <a:spLocks noChangeArrowheads="1"/>
            </p:cNvSpPr>
            <p:nvPr/>
          </p:nvSpPr>
          <p:spPr bwMode="auto">
            <a:xfrm>
              <a:off x="6176963" y="4754563"/>
              <a:ext cx="3438525"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a:latin typeface="Arial Narrow" panose="020B0606020202030204" pitchFamily="34" charset="0"/>
                </a:rPr>
                <a:t>DHCP client receives IP address </a:t>
              </a:r>
            </a:p>
            <a:p>
              <a:pPr>
                <a:lnSpc>
                  <a:spcPct val="85000"/>
                </a:lnSpc>
              </a:pPr>
              <a:r>
                <a:rPr lang="en-US" altLang="en-US" sz="1700">
                  <a:latin typeface="Arial Narrow" panose="020B0606020202030204" pitchFamily="34" charset="0"/>
                </a:rPr>
                <a:t>from authorized DHCP Server1</a:t>
              </a:r>
            </a:p>
          </p:txBody>
        </p:sp>
        <p:sp>
          <p:nvSpPr>
            <p:cNvPr id="43" name="Line 42"/>
            <p:cNvSpPr>
              <a:spLocks noChangeShapeType="1"/>
            </p:cNvSpPr>
            <p:nvPr/>
          </p:nvSpPr>
          <p:spPr bwMode="auto">
            <a:xfrm>
              <a:off x="7153275" y="4267199"/>
              <a:ext cx="1520825"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grpSp>
    </p:spTree>
    <p:extLst>
      <p:ext uri="{BB962C8B-B14F-4D97-AF65-F5344CB8AC3E}">
        <p14:creationId xmlns:p14="http://schemas.microsoft.com/office/powerpoint/2010/main" val="254285630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Scope</a:t>
            </a:r>
            <a:endParaRPr lang="en-GB" dirty="0">
              <a:solidFill>
                <a:schemeClr val="accent1">
                  <a:lumMod val="50000"/>
                </a:schemeClr>
              </a:solidFill>
            </a:endParaRPr>
          </a:p>
        </p:txBody>
      </p:sp>
      <p:sp>
        <p:nvSpPr>
          <p:cNvPr id="46" name="AutoShape 3"/>
          <p:cNvSpPr>
            <a:spLocks noChangeArrowheads="1"/>
          </p:cNvSpPr>
          <p:nvPr/>
        </p:nvSpPr>
        <p:spPr bwMode="auto">
          <a:xfrm>
            <a:off x="2189163" y="1284289"/>
            <a:ext cx="7688262" cy="530225"/>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a:latin typeface="Arial Narrow" panose="020B0606020202030204" pitchFamily="34" charset="0"/>
              </a:rPr>
              <a:t>A </a:t>
            </a:r>
            <a:r>
              <a:rPr lang="en-US" altLang="en-US" sz="2200" i="1">
                <a:latin typeface="Arial Narrow" panose="020B0606020202030204" pitchFamily="34" charset="0"/>
              </a:rPr>
              <a:t>scope</a:t>
            </a:r>
            <a:r>
              <a:rPr lang="en-US" altLang="en-US" sz="2200">
                <a:latin typeface="Arial Narrow" panose="020B0606020202030204" pitchFamily="34" charset="0"/>
              </a:rPr>
              <a:t> is a range of IP addresses that are available to be leased</a:t>
            </a:r>
          </a:p>
        </p:txBody>
      </p:sp>
      <p:graphicFrame>
        <p:nvGraphicFramePr>
          <p:cNvPr id="49" name="Group 6"/>
          <p:cNvGraphicFramePr>
            <a:graphicFrameLocks noGrp="1"/>
          </p:cNvGraphicFramePr>
          <p:nvPr>
            <p:extLst>
              <p:ext uri="{D42A27DB-BD31-4B8C-83A1-F6EECF244321}">
                <p14:modId xmlns:p14="http://schemas.microsoft.com/office/powerpoint/2010/main" val="287385472"/>
              </p:ext>
            </p:extLst>
          </p:nvPr>
        </p:nvGraphicFramePr>
        <p:xfrm>
          <a:off x="7676361" y="3641727"/>
          <a:ext cx="4402128" cy="1767840"/>
        </p:xfrm>
        <a:graphic>
          <a:graphicData uri="http://schemas.openxmlformats.org/drawingml/2006/table">
            <a:tbl>
              <a:tblPr/>
              <a:tblGrid>
                <a:gridCol w="1417116">
                  <a:extLst>
                    <a:ext uri="{9D8B030D-6E8A-4147-A177-3AD203B41FA5}">
                      <a16:colId xmlns:a16="http://schemas.microsoft.com/office/drawing/2014/main" val="20000"/>
                    </a:ext>
                  </a:extLst>
                </a:gridCol>
                <a:gridCol w="1469561">
                  <a:extLst>
                    <a:ext uri="{9D8B030D-6E8A-4147-A177-3AD203B41FA5}">
                      <a16:colId xmlns:a16="http://schemas.microsoft.com/office/drawing/2014/main" val="20001"/>
                    </a:ext>
                  </a:extLst>
                </a:gridCol>
                <a:gridCol w="1515451">
                  <a:extLst>
                    <a:ext uri="{9D8B030D-6E8A-4147-A177-3AD203B41FA5}">
                      <a16:colId xmlns:a16="http://schemas.microsoft.com/office/drawing/2014/main" val="20002"/>
                    </a:ext>
                  </a:extLst>
                </a:gridCol>
              </a:tblGrid>
              <a:tr h="268288">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smtClean="0">
                          <a:ln>
                            <a:noFill/>
                          </a:ln>
                          <a:solidFill>
                            <a:schemeClr val="tx1"/>
                          </a:solidFill>
                          <a:effectLst/>
                          <a:latin typeface="Helvetica" pitchFamily="34" charset="0"/>
                        </a:rPr>
                        <a:t>Network ID</a:t>
                      </a:r>
                    </a:p>
                  </a:txBody>
                  <a:tcPr horzOverflow="overflow">
                    <a:lnL cap="flat">
                      <a:noFill/>
                    </a:lnL>
                    <a:lnR>
                      <a:noFill/>
                    </a:lnR>
                    <a:lnT cap="flat">
                      <a:noFill/>
                    </a:lnT>
                    <a:lnB>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dirty="0" smtClean="0">
                          <a:ln>
                            <a:noFill/>
                          </a:ln>
                          <a:solidFill>
                            <a:schemeClr val="tx1"/>
                          </a:solidFill>
                          <a:effectLst/>
                          <a:latin typeface="Helvetica" pitchFamily="34" charset="0"/>
                        </a:rPr>
                        <a:t>Lease duration</a:t>
                      </a:r>
                    </a:p>
                  </a:txBody>
                  <a:tcPr horzOverflow="overflow">
                    <a:lnL>
                      <a:noFill/>
                    </a:lnL>
                    <a:lnR>
                      <a:noFill/>
                    </a:lnR>
                    <a:lnT cap="flat">
                      <a:noFill/>
                    </a:lnT>
                    <a:lnB>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dirty="0" smtClean="0">
                          <a:ln>
                            <a:noFill/>
                          </a:ln>
                          <a:solidFill>
                            <a:schemeClr val="tx1"/>
                          </a:solidFill>
                          <a:effectLst/>
                          <a:latin typeface="Helvetica" pitchFamily="34" charset="0"/>
                        </a:rPr>
                        <a:t>Scope name</a:t>
                      </a:r>
                    </a:p>
                  </a:txBody>
                  <a:tcPr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180975">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smtClean="0">
                          <a:ln>
                            <a:noFill/>
                          </a:ln>
                          <a:solidFill>
                            <a:schemeClr val="tx1"/>
                          </a:solidFill>
                          <a:effectLst/>
                          <a:latin typeface="Helvetica" pitchFamily="34" charset="0"/>
                        </a:rPr>
                        <a:t>Subnet mask</a:t>
                      </a:r>
                    </a:p>
                  </a:txBody>
                  <a:tcPr horzOverflow="overflow">
                    <a:lnL cap="flat">
                      <a:noFill/>
                    </a:lnL>
                    <a:lnR>
                      <a:noFill/>
                    </a:lnR>
                    <a:lnT>
                      <a:noFill/>
                    </a:lnT>
                    <a:lnB>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smtClean="0">
                          <a:ln>
                            <a:noFill/>
                          </a:ln>
                          <a:solidFill>
                            <a:schemeClr val="tx1"/>
                          </a:solidFill>
                          <a:effectLst/>
                          <a:latin typeface="Helvetica" pitchFamily="34" charset="0"/>
                        </a:rPr>
                        <a:t>Router</a:t>
                      </a:r>
                    </a:p>
                  </a:txBody>
                  <a:tcPr horzOverflow="overflow">
                    <a:lnL>
                      <a:noFill/>
                    </a:lnL>
                    <a:lnR>
                      <a:noFill/>
                    </a:lnR>
                    <a:lnT>
                      <a:noFill/>
                    </a:lnT>
                    <a:lnB>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smtClean="0">
                          <a:ln>
                            <a:noFill/>
                          </a:ln>
                          <a:solidFill>
                            <a:schemeClr val="tx1"/>
                          </a:solidFill>
                          <a:effectLst/>
                          <a:latin typeface="Helvetica" pitchFamily="34" charset="0"/>
                        </a:rPr>
                        <a:t>Exclusion range</a:t>
                      </a: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347663">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dirty="0" smtClean="0">
                          <a:ln>
                            <a:noFill/>
                          </a:ln>
                          <a:solidFill>
                            <a:schemeClr val="tx1"/>
                          </a:solidFill>
                          <a:effectLst/>
                          <a:latin typeface="Helvetica" pitchFamily="34" charset="0"/>
                        </a:rPr>
                        <a:t>Network IP </a:t>
                      </a:r>
                      <a:br>
                        <a:rPr kumimoji="1" lang="en-US" sz="1400" b="0" i="0" u="none" strike="noStrike" cap="none" normalizeH="0" baseline="0" dirty="0" smtClean="0">
                          <a:ln>
                            <a:noFill/>
                          </a:ln>
                          <a:solidFill>
                            <a:schemeClr val="tx1"/>
                          </a:solidFill>
                          <a:effectLst/>
                          <a:latin typeface="Helvetica" pitchFamily="34" charset="0"/>
                        </a:rPr>
                      </a:br>
                      <a:r>
                        <a:rPr kumimoji="1" lang="en-US" sz="1400" b="0" i="0" u="none" strike="noStrike" cap="none" normalizeH="0" baseline="0" dirty="0" smtClean="0">
                          <a:ln>
                            <a:noFill/>
                          </a:ln>
                          <a:solidFill>
                            <a:schemeClr val="tx1"/>
                          </a:solidFill>
                          <a:effectLst/>
                          <a:latin typeface="Helvetica" pitchFamily="34" charset="0"/>
                        </a:rPr>
                        <a:t>address range</a:t>
                      </a:r>
                    </a:p>
                  </a:txBody>
                  <a:tcPr horzOverflow="overflow">
                    <a:lnL cap="flat">
                      <a:noFill/>
                    </a:lnL>
                    <a:lnR>
                      <a:noFill/>
                    </a:lnR>
                    <a:lnT>
                      <a:noFill/>
                    </a:lnT>
                    <a:lnB cap="flat">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endParaRPr kumimoji="1" lang="en-GB" sz="1400" b="0" i="0" u="none" strike="noStrike" cap="none" normalizeH="0" baseline="0" dirty="0" smtClean="0">
                        <a:ln>
                          <a:noFill/>
                        </a:ln>
                        <a:solidFill>
                          <a:schemeClr val="tx1"/>
                        </a:solidFill>
                        <a:effectLst/>
                        <a:latin typeface="Helvetica" pitchFamily="34" charset="0"/>
                      </a:endParaRPr>
                    </a:p>
                  </a:txBody>
                  <a:tcPr horzOverflow="overflow">
                    <a:lnL>
                      <a:noFill/>
                    </a:lnL>
                    <a:lnR>
                      <a:noFill/>
                    </a:lnR>
                    <a:lnT>
                      <a:noFill/>
                    </a:lnT>
                    <a:lnB cap="flat">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endParaRPr kumimoji="1" lang="en-GB" sz="1400" b="0" i="0" u="none" strike="noStrike" cap="none" normalizeH="0" baseline="0" dirty="0" smtClean="0">
                        <a:ln>
                          <a:noFill/>
                        </a:ln>
                        <a:solidFill>
                          <a:schemeClr val="tx1"/>
                        </a:solidFill>
                        <a:effectLst/>
                        <a:latin typeface="Helvetica" pitchFamily="34" charset="0"/>
                      </a:endParaRPr>
                    </a:p>
                  </a:txBody>
                  <a:tcP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2"/>
                  </a:ext>
                </a:extLst>
              </a:tr>
            </a:tbl>
          </a:graphicData>
        </a:graphic>
      </p:graphicFrame>
      <p:grpSp>
        <p:nvGrpSpPr>
          <p:cNvPr id="45" name="Group 44"/>
          <p:cNvGrpSpPr/>
          <p:nvPr/>
        </p:nvGrpSpPr>
        <p:grpSpPr>
          <a:xfrm>
            <a:off x="328412" y="2475708"/>
            <a:ext cx="7051675" cy="2246312"/>
            <a:chOff x="2506664" y="2005013"/>
            <a:chExt cx="7051675" cy="2246312"/>
          </a:xfrm>
        </p:grpSpPr>
        <p:sp>
          <p:nvSpPr>
            <p:cNvPr id="50" name="AutoShape 28"/>
            <p:cNvSpPr>
              <a:spLocks noChangeArrowheads="1"/>
            </p:cNvSpPr>
            <p:nvPr/>
          </p:nvSpPr>
          <p:spPr bwMode="auto">
            <a:xfrm>
              <a:off x="2506664" y="2005013"/>
              <a:ext cx="7051675" cy="2246312"/>
            </a:xfrm>
            <a:prstGeom prst="roundRect">
              <a:avLst>
                <a:gd name="adj" fmla="val 12056"/>
              </a:avLst>
            </a:prstGeom>
            <a:gradFill rotWithShape="1">
              <a:gsLst>
                <a:gs pos="0">
                  <a:schemeClr val="bg1"/>
                </a:gs>
                <a:gs pos="100000">
                  <a:srgbClr val="EEEFD7"/>
                </a:gs>
              </a:gsLst>
              <a:path path="shape">
                <a:fillToRect l="50000" t="50000" r="50000" b="50000"/>
              </a:path>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sz="2000" b="0">
                <a:latin typeface="Arial Narrow" panose="020B0606020202030204" pitchFamily="34" charset="0"/>
              </a:endParaRPr>
            </a:p>
          </p:txBody>
        </p:sp>
        <p:pic>
          <p:nvPicPr>
            <p:cNvPr id="51" name="Picture 29" descr="Lan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32076" y="2203451"/>
              <a:ext cx="2282825" cy="193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 name="Text Box 30"/>
            <p:cNvSpPr txBox="1">
              <a:spLocks noChangeArrowheads="1"/>
            </p:cNvSpPr>
            <p:nvPr/>
          </p:nvSpPr>
          <p:spPr bwMode="auto">
            <a:xfrm>
              <a:off x="3413125" y="3205163"/>
              <a:ext cx="755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LAN A</a:t>
              </a:r>
            </a:p>
          </p:txBody>
        </p:sp>
        <p:pic>
          <p:nvPicPr>
            <p:cNvPr id="53" name="Picture 31" descr="Lan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78676" y="2203451"/>
              <a:ext cx="2282825" cy="193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 name="Text Box 32"/>
            <p:cNvSpPr txBox="1">
              <a:spLocks noChangeArrowheads="1"/>
            </p:cNvSpPr>
            <p:nvPr/>
          </p:nvSpPr>
          <p:spPr bwMode="auto">
            <a:xfrm>
              <a:off x="7959725" y="3205163"/>
              <a:ext cx="755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LAN B</a:t>
              </a:r>
            </a:p>
          </p:txBody>
        </p:sp>
        <p:sp>
          <p:nvSpPr>
            <p:cNvPr id="55" name="AutoShape 33"/>
            <p:cNvSpPr>
              <a:spLocks noChangeArrowheads="1"/>
            </p:cNvSpPr>
            <p:nvPr/>
          </p:nvSpPr>
          <p:spPr bwMode="auto">
            <a:xfrm>
              <a:off x="5359400" y="2138364"/>
              <a:ext cx="1346200" cy="35877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a:t>
              </a:r>
            </a:p>
          </p:txBody>
        </p:sp>
        <p:sp>
          <p:nvSpPr>
            <p:cNvPr id="56" name="Line 34"/>
            <p:cNvSpPr>
              <a:spLocks noChangeShapeType="1"/>
            </p:cNvSpPr>
            <p:nvPr/>
          </p:nvSpPr>
          <p:spPr bwMode="auto">
            <a:xfrm>
              <a:off x="4884739" y="3257550"/>
              <a:ext cx="2370137"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pic>
          <p:nvPicPr>
            <p:cNvPr id="57" name="Picture 35" descr="Serv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22913" y="2638426"/>
              <a:ext cx="1020762" cy="1292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8" name="AutoShape 36"/>
            <p:cNvSpPr>
              <a:spLocks noChangeArrowheads="1"/>
            </p:cNvSpPr>
            <p:nvPr/>
          </p:nvSpPr>
          <p:spPr bwMode="auto">
            <a:xfrm>
              <a:off x="6291263" y="3587751"/>
              <a:ext cx="1185862" cy="415925"/>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sz="2000">
                <a:latin typeface="Arial Narrow" panose="020B0606020202030204" pitchFamily="34" charset="0"/>
              </a:endParaRPr>
            </a:p>
            <a:p>
              <a:r>
                <a:rPr lang="en-US" altLang="en-US" sz="2000">
                  <a:latin typeface="Arial Narrow" panose="020B0606020202030204" pitchFamily="34" charset="0"/>
                </a:rPr>
                <a:t>Scope B</a:t>
              </a:r>
              <a:endParaRPr lang="en-US" altLang="en-US" sz="2000" b="0">
                <a:latin typeface="Arial Narrow" panose="020B0606020202030204" pitchFamily="34" charset="0"/>
              </a:endParaRPr>
            </a:p>
            <a:p>
              <a:endParaRPr lang="en-US" altLang="en-US" sz="2000" b="0">
                <a:latin typeface="Arial Narrow" panose="020B0606020202030204" pitchFamily="34" charset="0"/>
              </a:endParaRPr>
            </a:p>
          </p:txBody>
        </p:sp>
        <p:sp>
          <p:nvSpPr>
            <p:cNvPr id="59" name="AutoShape 37"/>
            <p:cNvSpPr>
              <a:spLocks noChangeArrowheads="1"/>
            </p:cNvSpPr>
            <p:nvPr/>
          </p:nvSpPr>
          <p:spPr bwMode="auto">
            <a:xfrm>
              <a:off x="4484688" y="3570289"/>
              <a:ext cx="1185862" cy="415925"/>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sz="2000">
                <a:latin typeface="Arial Narrow" panose="020B0606020202030204" pitchFamily="34" charset="0"/>
              </a:endParaRPr>
            </a:p>
            <a:p>
              <a:r>
                <a:rPr lang="en-US" altLang="en-US" sz="2000">
                  <a:latin typeface="Arial Narrow" panose="020B0606020202030204" pitchFamily="34" charset="0"/>
                </a:rPr>
                <a:t>Scope A</a:t>
              </a:r>
              <a:endParaRPr lang="en-US" altLang="en-US" sz="2000" b="0">
                <a:latin typeface="Arial Narrow" panose="020B0606020202030204" pitchFamily="34" charset="0"/>
              </a:endParaRPr>
            </a:p>
            <a:p>
              <a:endParaRPr lang="en-US" altLang="en-US" sz="2000" b="0">
                <a:latin typeface="Arial Narrow" panose="020B0606020202030204" pitchFamily="34" charset="0"/>
              </a:endParaRPr>
            </a:p>
          </p:txBody>
        </p:sp>
      </p:grpSp>
    </p:spTree>
    <p:extLst>
      <p:ext uri="{BB962C8B-B14F-4D97-AF65-F5344CB8AC3E}">
        <p14:creationId xmlns:p14="http://schemas.microsoft.com/office/powerpoint/2010/main" val="363033655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Reservation</a:t>
            </a:r>
            <a:endParaRPr lang="en-GB" dirty="0">
              <a:solidFill>
                <a:schemeClr val="accent1">
                  <a:lumMod val="50000"/>
                </a:schemeClr>
              </a:solidFill>
            </a:endParaRPr>
          </a:p>
        </p:txBody>
      </p:sp>
      <p:sp>
        <p:nvSpPr>
          <p:cNvPr id="46" name="AutoShape 3"/>
          <p:cNvSpPr>
            <a:spLocks noChangeArrowheads="1"/>
          </p:cNvSpPr>
          <p:nvPr/>
        </p:nvSpPr>
        <p:spPr bwMode="auto">
          <a:xfrm>
            <a:off x="2189162" y="1284289"/>
            <a:ext cx="7991545" cy="823118"/>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90000"/>
              </a:lnSpc>
              <a:spcBef>
                <a:spcPct val="40000"/>
              </a:spcBef>
              <a:buClr>
                <a:srgbClr val="8DACD0"/>
              </a:buClr>
              <a:buSzPct val="70000"/>
              <a:buFont typeface="Wingdings" panose="05000000000000000000" pitchFamily="2" charset="2"/>
              <a:buNone/>
            </a:pPr>
            <a:r>
              <a:rPr lang="en-US" altLang="en-US" dirty="0">
                <a:latin typeface="Arial Narrow" panose="020B0606020202030204" pitchFamily="34" charset="0"/>
              </a:rPr>
              <a:t>A </a:t>
            </a:r>
            <a:r>
              <a:rPr lang="en-US" altLang="en-US" i="1" dirty="0">
                <a:latin typeface="Arial Narrow" panose="020B0606020202030204" pitchFamily="34" charset="0"/>
              </a:rPr>
              <a:t>reservation</a:t>
            </a:r>
            <a:r>
              <a:rPr lang="en-US" altLang="en-US" dirty="0">
                <a:latin typeface="Arial Narrow" panose="020B0606020202030204" pitchFamily="34" charset="0"/>
              </a:rPr>
              <a:t> is a specific IP address, within a scope, that is permanently reserved for leased use to a specific DHCP client </a:t>
            </a:r>
          </a:p>
        </p:txBody>
      </p:sp>
      <p:grpSp>
        <p:nvGrpSpPr>
          <p:cNvPr id="3" name="Group 2"/>
          <p:cNvGrpSpPr/>
          <p:nvPr/>
        </p:nvGrpSpPr>
        <p:grpSpPr>
          <a:xfrm>
            <a:off x="267914" y="2678908"/>
            <a:ext cx="11314486" cy="2703787"/>
            <a:chOff x="267914" y="2678908"/>
            <a:chExt cx="11314486" cy="2703787"/>
          </a:xfrm>
        </p:grpSpPr>
        <p:sp>
          <p:nvSpPr>
            <p:cNvPr id="19" name="Freeform 6"/>
            <p:cNvSpPr>
              <a:spLocks/>
            </p:cNvSpPr>
            <p:nvPr/>
          </p:nvSpPr>
          <p:spPr bwMode="auto">
            <a:xfrm rot="2229172" flipH="1">
              <a:off x="3511960" y="3681834"/>
              <a:ext cx="3185511" cy="972625"/>
            </a:xfrm>
            <a:custGeom>
              <a:avLst/>
              <a:gdLst>
                <a:gd name="T0" fmla="*/ 2482 w 2482"/>
                <a:gd name="T1" fmla="*/ 665 h 754"/>
                <a:gd name="T2" fmla="*/ 0 w 2482"/>
                <a:gd name="T3" fmla="*/ 754 h 754"/>
                <a:gd name="T4" fmla="*/ 341 w 2482"/>
                <a:gd name="T5" fmla="*/ 89 h 754"/>
                <a:gd name="T6" fmla="*/ 503 w 2482"/>
                <a:gd name="T7" fmla="*/ 0 h 754"/>
                <a:gd name="T8" fmla="*/ 2482 w 2482"/>
                <a:gd name="T9" fmla="*/ 665 h 754"/>
                <a:gd name="T10" fmla="*/ 0 60000 65536"/>
                <a:gd name="T11" fmla="*/ 0 60000 65536"/>
                <a:gd name="T12" fmla="*/ 0 60000 65536"/>
                <a:gd name="T13" fmla="*/ 0 60000 65536"/>
                <a:gd name="T14" fmla="*/ 0 60000 65536"/>
                <a:gd name="T15" fmla="*/ 0 w 2482"/>
                <a:gd name="T16" fmla="*/ 0 h 754"/>
                <a:gd name="T17" fmla="*/ 2482 w 2482"/>
                <a:gd name="T18" fmla="*/ 754 h 754"/>
              </a:gdLst>
              <a:ahLst/>
              <a:cxnLst>
                <a:cxn ang="T10">
                  <a:pos x="T0" y="T1"/>
                </a:cxn>
                <a:cxn ang="T11">
                  <a:pos x="T2" y="T3"/>
                </a:cxn>
                <a:cxn ang="T12">
                  <a:pos x="T4" y="T5"/>
                </a:cxn>
                <a:cxn ang="T13">
                  <a:pos x="T6" y="T7"/>
                </a:cxn>
                <a:cxn ang="T14">
                  <a:pos x="T8" y="T9"/>
                </a:cxn>
              </a:cxnLst>
              <a:rect l="T15" t="T16" r="T17" b="T18"/>
              <a:pathLst>
                <a:path w="2482" h="754">
                  <a:moveTo>
                    <a:pt x="2482" y="665"/>
                  </a:moveTo>
                  <a:lnTo>
                    <a:pt x="0" y="754"/>
                  </a:lnTo>
                  <a:lnTo>
                    <a:pt x="341" y="89"/>
                  </a:lnTo>
                  <a:lnTo>
                    <a:pt x="503" y="0"/>
                  </a:lnTo>
                  <a:lnTo>
                    <a:pt x="2482" y="665"/>
                  </a:lnTo>
                  <a:close/>
                </a:path>
              </a:pathLst>
            </a:custGeom>
            <a:gradFill rotWithShape="1">
              <a:gsLst>
                <a:gs pos="0">
                  <a:srgbClr val="ADE2A1"/>
                </a:gs>
                <a:gs pos="100000">
                  <a:srgbClr val="FFFFFF"/>
                </a:gs>
              </a:gsLst>
              <a:lin ang="5400000" scaled="1"/>
            </a:gradFill>
            <a:ln>
              <a:noFill/>
            </a:ln>
            <a:extLst>
              <a:ext uri="{91240B29-F687-4F45-9708-019B960494DF}">
                <a14:hiddenLine xmlns:a14="http://schemas.microsoft.com/office/drawing/2010/main" w="6350">
                  <a:solidFill>
                    <a:srgbClr val="000000"/>
                  </a:solidFill>
                  <a:round/>
                  <a:headEnd/>
                  <a:tailEnd/>
                </a14:hiddenLine>
              </a:ext>
            </a:extLst>
          </p:spPr>
          <p:txBody>
            <a:bodyPr/>
            <a:lstStyle/>
            <a:p>
              <a:endParaRPr lang="en-GB"/>
            </a:p>
          </p:txBody>
        </p:sp>
        <p:sp>
          <p:nvSpPr>
            <p:cNvPr id="20" name="Line 7"/>
            <p:cNvSpPr>
              <a:spLocks noChangeShapeType="1"/>
            </p:cNvSpPr>
            <p:nvPr/>
          </p:nvSpPr>
          <p:spPr bwMode="auto">
            <a:xfrm>
              <a:off x="6919912" y="3663158"/>
              <a:ext cx="2486025"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21" name="Oval 8"/>
            <p:cNvSpPr>
              <a:spLocks noChangeArrowheads="1"/>
            </p:cNvSpPr>
            <p:nvPr/>
          </p:nvSpPr>
          <p:spPr bwMode="auto">
            <a:xfrm>
              <a:off x="4960937" y="3117058"/>
              <a:ext cx="1981200" cy="133667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Subnet A</a:t>
              </a:r>
            </a:p>
          </p:txBody>
        </p:sp>
        <p:pic>
          <p:nvPicPr>
            <p:cNvPr id="22" name="Picture 9"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26012" y="2918621"/>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 name="Picture 10"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23000" y="3879058"/>
              <a:ext cx="692150" cy="87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Picture 11" descr="Rackmount_Rout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61137" y="3401221"/>
              <a:ext cx="72231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Oval 12"/>
            <p:cNvSpPr>
              <a:spLocks noChangeArrowheads="1"/>
            </p:cNvSpPr>
            <p:nvPr/>
          </p:nvSpPr>
          <p:spPr bwMode="auto">
            <a:xfrm>
              <a:off x="9391650" y="3117058"/>
              <a:ext cx="1981200" cy="133667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Subnet B</a:t>
              </a:r>
            </a:p>
          </p:txBody>
        </p:sp>
        <p:pic>
          <p:nvPicPr>
            <p:cNvPr id="26" name="Picture 13"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98012" y="3923508"/>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 name="Picture 14"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96587" y="2818608"/>
              <a:ext cx="692150" cy="87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 name="AutoShape 15"/>
            <p:cNvSpPr>
              <a:spLocks noChangeArrowheads="1"/>
            </p:cNvSpPr>
            <p:nvPr/>
          </p:nvSpPr>
          <p:spPr bwMode="auto">
            <a:xfrm>
              <a:off x="5616575" y="2680496"/>
              <a:ext cx="1446213" cy="3429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Workstation 1</a:t>
              </a:r>
            </a:p>
          </p:txBody>
        </p:sp>
        <p:sp>
          <p:nvSpPr>
            <p:cNvPr id="29" name="AutoShape 16"/>
            <p:cNvSpPr>
              <a:spLocks noChangeArrowheads="1"/>
            </p:cNvSpPr>
            <p:nvPr/>
          </p:nvSpPr>
          <p:spPr bwMode="auto">
            <a:xfrm>
              <a:off x="6640110" y="4702971"/>
              <a:ext cx="1446213" cy="3429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a:t>
              </a:r>
            </a:p>
          </p:txBody>
        </p:sp>
        <p:sp>
          <p:nvSpPr>
            <p:cNvPr id="30" name="AutoShape 17"/>
            <p:cNvSpPr>
              <a:spLocks noChangeArrowheads="1"/>
            </p:cNvSpPr>
            <p:nvPr/>
          </p:nvSpPr>
          <p:spPr bwMode="auto">
            <a:xfrm>
              <a:off x="10136187" y="4702971"/>
              <a:ext cx="1446213" cy="3429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Workstation 2</a:t>
              </a:r>
            </a:p>
          </p:txBody>
        </p:sp>
        <p:sp>
          <p:nvSpPr>
            <p:cNvPr id="31" name="AutoShape 18"/>
            <p:cNvSpPr>
              <a:spLocks noChangeArrowheads="1"/>
            </p:cNvSpPr>
            <p:nvPr/>
          </p:nvSpPr>
          <p:spPr bwMode="auto">
            <a:xfrm>
              <a:off x="9361487" y="2678908"/>
              <a:ext cx="1358900" cy="54927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File and Print Server</a:t>
              </a:r>
            </a:p>
          </p:txBody>
        </p:sp>
        <p:sp>
          <p:nvSpPr>
            <p:cNvPr id="32" name="AutoShape 19"/>
            <p:cNvSpPr>
              <a:spLocks noChangeArrowheads="1"/>
            </p:cNvSpPr>
            <p:nvPr/>
          </p:nvSpPr>
          <p:spPr bwMode="auto">
            <a:xfrm>
              <a:off x="267914" y="4460358"/>
              <a:ext cx="4497388" cy="922337"/>
            </a:xfrm>
            <a:prstGeom prst="roundRect">
              <a:avLst>
                <a:gd name="adj" fmla="val 4167"/>
              </a:avLst>
            </a:prstGeom>
            <a:gradFill rotWithShape="1">
              <a:gsLst>
                <a:gs pos="0">
                  <a:srgbClr val="ADE2A1"/>
                </a:gs>
                <a:gs pos="100000">
                  <a:srgbClr val="E8F6E4"/>
                </a:gs>
              </a:gsLst>
              <a:lin ang="2700000" scaled="1"/>
            </a:gra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a:latin typeface="Arial Narrow" panose="020B0606020202030204" pitchFamily="34" charset="0"/>
                </a:rPr>
                <a:t>IP Address1: Leased to Workstation 1</a:t>
              </a:r>
            </a:p>
            <a:p>
              <a:pPr algn="l"/>
              <a:r>
                <a:rPr lang="en-US" altLang="en-US">
                  <a:latin typeface="Arial Narrow" panose="020B0606020202030204" pitchFamily="34" charset="0"/>
                </a:rPr>
                <a:t>IP Address2: Leased to Workstation 2 </a:t>
              </a:r>
            </a:p>
            <a:p>
              <a:pPr algn="l"/>
              <a:r>
                <a:rPr lang="en-US" altLang="en-US">
                  <a:latin typeface="Arial Narrow" panose="020B0606020202030204" pitchFamily="34" charset="0"/>
                </a:rPr>
                <a:t>IP Address3: Reserved for File and Print Server</a:t>
              </a:r>
            </a:p>
          </p:txBody>
        </p:sp>
        <p:pic>
          <p:nvPicPr>
            <p:cNvPr id="33" name="Picture 20" descr="Rackmount_Rout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70962" y="3410746"/>
              <a:ext cx="72231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362316763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Options</a:t>
            </a:r>
            <a:endParaRPr lang="en-GB" dirty="0">
              <a:solidFill>
                <a:schemeClr val="accent1">
                  <a:lumMod val="50000"/>
                </a:schemeClr>
              </a:solidFill>
            </a:endParaRPr>
          </a:p>
        </p:txBody>
      </p:sp>
      <p:sp>
        <p:nvSpPr>
          <p:cNvPr id="46" name="AutoShape 3"/>
          <p:cNvSpPr>
            <a:spLocks noChangeArrowheads="1"/>
          </p:cNvSpPr>
          <p:nvPr/>
        </p:nvSpPr>
        <p:spPr bwMode="auto">
          <a:xfrm>
            <a:off x="2189162" y="1284289"/>
            <a:ext cx="7991545" cy="823118"/>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90000"/>
              </a:lnSpc>
              <a:spcBef>
                <a:spcPct val="40000"/>
              </a:spcBef>
              <a:buClr>
                <a:srgbClr val="8DACD0"/>
              </a:buClr>
              <a:buSzPct val="70000"/>
              <a:buFont typeface="Wingdings" panose="05000000000000000000" pitchFamily="2" charset="2"/>
              <a:buNone/>
            </a:pPr>
            <a:r>
              <a:rPr lang="en-US" altLang="en-US" i="1" dirty="0">
                <a:latin typeface="Arial Narrow" panose="020B0606020202030204" pitchFamily="34" charset="0"/>
              </a:rPr>
              <a:t>DHCP options</a:t>
            </a:r>
            <a:r>
              <a:rPr lang="en-US" altLang="en-US" dirty="0">
                <a:latin typeface="Arial Narrow" panose="020B0606020202030204" pitchFamily="34" charset="0"/>
              </a:rPr>
              <a:t> are configuration parameters that a DHCP service assigns to clients along with the IP address and default gateway</a:t>
            </a:r>
          </a:p>
        </p:txBody>
      </p:sp>
      <p:sp>
        <p:nvSpPr>
          <p:cNvPr id="35" name="Freeform 5"/>
          <p:cNvSpPr>
            <a:spLocks/>
          </p:cNvSpPr>
          <p:nvPr/>
        </p:nvSpPr>
        <p:spPr bwMode="auto">
          <a:xfrm>
            <a:off x="3444841" y="2283544"/>
            <a:ext cx="2191500" cy="3248955"/>
          </a:xfrm>
          <a:custGeom>
            <a:avLst/>
            <a:gdLst>
              <a:gd name="T0" fmla="*/ 1383 w 1383"/>
              <a:gd name="T1" fmla="*/ 0 h 1883"/>
              <a:gd name="T2" fmla="*/ 1083 w 1383"/>
              <a:gd name="T3" fmla="*/ 1883 h 1883"/>
              <a:gd name="T4" fmla="*/ 0 w 1383"/>
              <a:gd name="T5" fmla="*/ 911 h 1883"/>
              <a:gd name="T6" fmla="*/ 43 w 1383"/>
              <a:gd name="T7" fmla="*/ 542 h 1883"/>
              <a:gd name="T8" fmla="*/ 1383 w 1383"/>
              <a:gd name="T9" fmla="*/ 0 h 1883"/>
              <a:gd name="T10" fmla="*/ 0 60000 65536"/>
              <a:gd name="T11" fmla="*/ 0 60000 65536"/>
              <a:gd name="T12" fmla="*/ 0 60000 65536"/>
              <a:gd name="T13" fmla="*/ 0 60000 65536"/>
              <a:gd name="T14" fmla="*/ 0 60000 65536"/>
              <a:gd name="T15" fmla="*/ 0 w 1383"/>
              <a:gd name="T16" fmla="*/ 0 h 1883"/>
              <a:gd name="T17" fmla="*/ 1383 w 1383"/>
              <a:gd name="T18" fmla="*/ 1883 h 1883"/>
            </a:gdLst>
            <a:ahLst/>
            <a:cxnLst>
              <a:cxn ang="T10">
                <a:pos x="T0" y="T1"/>
              </a:cxn>
              <a:cxn ang="T11">
                <a:pos x="T2" y="T3"/>
              </a:cxn>
              <a:cxn ang="T12">
                <a:pos x="T4" y="T5"/>
              </a:cxn>
              <a:cxn ang="T13">
                <a:pos x="T6" y="T7"/>
              </a:cxn>
              <a:cxn ang="T14">
                <a:pos x="T8" y="T9"/>
              </a:cxn>
            </a:cxnLst>
            <a:rect l="T15" t="T16" r="T17" b="T18"/>
            <a:pathLst>
              <a:path w="1383" h="1883">
                <a:moveTo>
                  <a:pt x="1383" y="0"/>
                </a:moveTo>
                <a:lnTo>
                  <a:pt x="1083" y="1883"/>
                </a:lnTo>
                <a:lnTo>
                  <a:pt x="0" y="911"/>
                </a:lnTo>
                <a:lnTo>
                  <a:pt x="43" y="542"/>
                </a:lnTo>
                <a:lnTo>
                  <a:pt x="1383" y="0"/>
                </a:lnTo>
                <a:close/>
              </a:path>
            </a:pathLst>
          </a:custGeom>
          <a:gradFill rotWithShape="1">
            <a:gsLst>
              <a:gs pos="0">
                <a:srgbClr val="BBCDE3"/>
              </a:gs>
              <a:gs pos="100000">
                <a:srgbClr val="FFFFFF"/>
              </a:gs>
            </a:gsLst>
            <a:lin ang="0" scaled="1"/>
          </a:gradFill>
          <a:ln>
            <a:noFill/>
          </a:ln>
          <a:extLst>
            <a:ext uri="{91240B29-F687-4F45-9708-019B960494DF}">
              <a14:hiddenLine xmlns:a14="http://schemas.microsoft.com/office/drawing/2010/main" w="6350">
                <a:solidFill>
                  <a:srgbClr val="000000"/>
                </a:solidFill>
                <a:round/>
                <a:headEnd/>
                <a:tailEnd/>
              </a14:hiddenLine>
            </a:ext>
          </a:extLst>
        </p:spPr>
        <p:txBody>
          <a:bodyPr/>
          <a:lstStyle/>
          <a:p>
            <a:endParaRPr lang="en-GB"/>
          </a:p>
        </p:txBody>
      </p:sp>
      <p:grpSp>
        <p:nvGrpSpPr>
          <p:cNvPr id="36" name="Group 6"/>
          <p:cNvGrpSpPr>
            <a:grpSpLocks/>
          </p:cNvGrpSpPr>
          <p:nvPr/>
        </p:nvGrpSpPr>
        <p:grpSpPr bwMode="auto">
          <a:xfrm>
            <a:off x="787469" y="2711447"/>
            <a:ext cx="2986968" cy="2296526"/>
            <a:chOff x="893" y="1620"/>
            <a:chExt cx="1462" cy="1032"/>
          </a:xfrm>
        </p:grpSpPr>
        <p:sp>
          <p:nvSpPr>
            <p:cNvPr id="41" name="Oval 7"/>
            <p:cNvSpPr>
              <a:spLocks noChangeArrowheads="1"/>
            </p:cNvSpPr>
            <p:nvPr/>
          </p:nvSpPr>
          <p:spPr bwMode="auto">
            <a:xfrm>
              <a:off x="1014" y="1841"/>
              <a:ext cx="1248" cy="769"/>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a:latin typeface="Arial Narrow" panose="020B0606020202030204" pitchFamily="34" charset="0"/>
              </a:endParaRPr>
            </a:p>
          </p:txBody>
        </p:sp>
        <p:pic>
          <p:nvPicPr>
            <p:cNvPr id="42" name="Picture 8" descr="Computer_DesktopComputerSansKeyboard0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12" y="1620"/>
              <a:ext cx="543" cy="6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 name="Picture 9" descr="Serv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3" y="1966"/>
              <a:ext cx="542" cy="6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37" name="AutoShape 10"/>
          <p:cNvSpPr>
            <a:spLocks noChangeArrowheads="1"/>
          </p:cNvSpPr>
          <p:nvPr/>
        </p:nvSpPr>
        <p:spPr bwMode="auto">
          <a:xfrm>
            <a:off x="2524189" y="2235233"/>
            <a:ext cx="1443569" cy="372689"/>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Client</a:t>
            </a:r>
          </a:p>
        </p:txBody>
      </p:sp>
      <p:sp>
        <p:nvSpPr>
          <p:cNvPr id="38" name="AutoShape 11"/>
          <p:cNvSpPr>
            <a:spLocks noChangeArrowheads="1"/>
          </p:cNvSpPr>
          <p:nvPr/>
        </p:nvSpPr>
        <p:spPr bwMode="auto">
          <a:xfrm>
            <a:off x="1194711" y="5099421"/>
            <a:ext cx="1443569" cy="369239"/>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a:t>
            </a:r>
          </a:p>
        </p:txBody>
      </p:sp>
      <p:sp>
        <p:nvSpPr>
          <p:cNvPr id="39" name="AutoShape 12"/>
          <p:cNvSpPr>
            <a:spLocks noChangeArrowheads="1"/>
          </p:cNvSpPr>
          <p:nvPr/>
        </p:nvSpPr>
        <p:spPr bwMode="auto">
          <a:xfrm>
            <a:off x="5535812" y="2358991"/>
            <a:ext cx="3301113" cy="3109669"/>
          </a:xfrm>
          <a:prstGeom prst="roundRect">
            <a:avLst>
              <a:gd name="adj" fmla="val 4167"/>
            </a:avLst>
          </a:prstGeom>
          <a:solidFill>
            <a:srgbClr val="B3C8DF"/>
          </a:solidFill>
          <a:ln w="9525">
            <a:solidFill>
              <a:srgbClr val="4D4D4D"/>
            </a:solidFill>
            <a:round/>
            <a:headEnd/>
            <a:tailEnd/>
          </a:ln>
          <a:effectLst>
            <a:outerShdw dist="35921" dir="2700000" algn="ctr" rotWithShape="0">
              <a:srgbClr val="AFAFAF"/>
            </a:outerShdw>
          </a:effectLst>
        </p:spPr>
        <p:txBody>
          <a:bodyPr wrap="none"/>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DHCP Client IP Configuration Data</a:t>
            </a:r>
          </a:p>
        </p:txBody>
      </p:sp>
      <p:sp>
        <p:nvSpPr>
          <p:cNvPr id="40" name="AutoShape 13"/>
          <p:cNvSpPr>
            <a:spLocks noChangeArrowheads="1"/>
          </p:cNvSpPr>
          <p:nvPr/>
        </p:nvSpPr>
        <p:spPr bwMode="auto">
          <a:xfrm>
            <a:off x="5535812" y="2786894"/>
            <a:ext cx="3277890" cy="2531182"/>
          </a:xfrm>
          <a:prstGeom prst="roundRect">
            <a:avLst>
              <a:gd name="adj" fmla="val 4167"/>
            </a:avLst>
          </a:prstGeom>
          <a:gradFill rotWithShape="1">
            <a:gsLst>
              <a:gs pos="0">
                <a:srgbClr val="EEEFD7"/>
              </a:gs>
              <a:gs pos="100000">
                <a:srgbClr val="D5D69C"/>
              </a:gs>
            </a:gsLst>
            <a:lin ang="2700000" scaled="1"/>
          </a:gradFill>
          <a:ln w="9525">
            <a:solidFill>
              <a:srgbClr val="4D4D4D"/>
            </a:solidFill>
            <a:round/>
            <a:headEnd/>
            <a:tailEnd/>
          </a:ln>
          <a:effectLst>
            <a:outerShdw dist="35921" dir="2700000" algn="ctr" rotWithShape="0">
              <a:srgbClr val="AFAFAF"/>
            </a:outerShdw>
          </a:effectLst>
        </p:spPr>
        <p:txBody>
          <a:bodyPr tIns="91440"/>
          <a:lstStyle>
            <a:lvl1pPr marL="225425" indent="-225425" algn="ctr">
              <a:defRPr b="1">
                <a:solidFill>
                  <a:schemeClr val="tx1"/>
                </a:solidFill>
                <a:latin typeface="Helvetica" panose="020B0604020202020204" pitchFamily="34" charset="0"/>
              </a:defRPr>
            </a:lvl1pPr>
            <a:lvl2pPr marL="519113" indent="-179388"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marL="285750" indent="-285750" algn="l">
              <a:lnSpc>
                <a:spcPct val="90000"/>
              </a:lnSpc>
              <a:spcBef>
                <a:spcPct val="55000"/>
              </a:spcBef>
              <a:buSzPct val="80000"/>
              <a:buFont typeface="Wingdings" panose="05000000000000000000" pitchFamily="2" charset="2"/>
              <a:buChar char="§"/>
            </a:pPr>
            <a:r>
              <a:rPr lang="en-US" altLang="en-US" dirty="0">
                <a:latin typeface="Arial Narrow" panose="020B0606020202030204" pitchFamily="34" charset="0"/>
              </a:rPr>
              <a:t>Client’s IP address</a:t>
            </a:r>
          </a:p>
          <a:p>
            <a:pPr marL="285750" indent="-285750" algn="l">
              <a:lnSpc>
                <a:spcPct val="90000"/>
              </a:lnSpc>
              <a:spcBef>
                <a:spcPct val="55000"/>
              </a:spcBef>
              <a:buSzPct val="80000"/>
              <a:buFont typeface="Wingdings" panose="05000000000000000000" pitchFamily="2" charset="2"/>
              <a:buChar char="§"/>
            </a:pPr>
            <a:r>
              <a:rPr lang="en-US" altLang="en-US" dirty="0">
                <a:latin typeface="Arial Narrow" panose="020B0606020202030204" pitchFamily="34" charset="0"/>
              </a:rPr>
              <a:t>Client’s subnet mask</a:t>
            </a:r>
          </a:p>
          <a:p>
            <a:pPr marL="285750" indent="-285750" algn="l">
              <a:lnSpc>
                <a:spcPct val="90000"/>
              </a:lnSpc>
              <a:spcBef>
                <a:spcPct val="55000"/>
              </a:spcBef>
              <a:buSzPct val="80000"/>
              <a:buFont typeface="Wingdings" panose="05000000000000000000" pitchFamily="2" charset="2"/>
              <a:buChar char="§"/>
            </a:pPr>
            <a:r>
              <a:rPr lang="en-US" altLang="en-US" dirty="0">
                <a:latin typeface="Arial Narrow" panose="020B0606020202030204" pitchFamily="34" charset="0"/>
              </a:rPr>
              <a:t>DHCP options such as:</a:t>
            </a:r>
          </a:p>
          <a:p>
            <a:pPr marL="625475" lvl="1" indent="-285750" algn="l">
              <a:lnSpc>
                <a:spcPct val="95000"/>
              </a:lnSpc>
              <a:buClr>
                <a:schemeClr val="accent2"/>
              </a:buClr>
              <a:buFont typeface="Wingdings" panose="05000000000000000000" pitchFamily="2" charset="2"/>
              <a:buChar char="§"/>
            </a:pPr>
            <a:r>
              <a:rPr lang="en-US" altLang="en-US" dirty="0">
                <a:latin typeface="Arial Narrow" panose="020B0606020202030204" pitchFamily="34" charset="0"/>
              </a:rPr>
              <a:t>Router’s (Default Gateway) IP address</a:t>
            </a:r>
          </a:p>
          <a:p>
            <a:pPr marL="625475" lvl="1" indent="-285750" algn="l">
              <a:lnSpc>
                <a:spcPct val="95000"/>
              </a:lnSpc>
              <a:buClr>
                <a:schemeClr val="accent2"/>
              </a:buClr>
              <a:buFont typeface="Wingdings" panose="05000000000000000000" pitchFamily="2" charset="2"/>
              <a:buChar char="§"/>
            </a:pPr>
            <a:r>
              <a:rPr lang="en-US" altLang="en-US" dirty="0">
                <a:latin typeface="Arial Narrow" panose="020B0606020202030204" pitchFamily="34" charset="0"/>
              </a:rPr>
              <a:t>DNS server’s IP address</a:t>
            </a:r>
          </a:p>
          <a:p>
            <a:pPr marL="625475" lvl="1" indent="-285750" algn="l">
              <a:lnSpc>
                <a:spcPct val="95000"/>
              </a:lnSpc>
              <a:buClr>
                <a:schemeClr val="accent2"/>
              </a:buClr>
              <a:buFont typeface="Wingdings" panose="05000000000000000000" pitchFamily="2" charset="2"/>
              <a:buChar char="§"/>
            </a:pPr>
            <a:r>
              <a:rPr lang="en-US" altLang="en-US" dirty="0">
                <a:latin typeface="Arial Narrow" panose="020B0606020202030204" pitchFamily="34" charset="0"/>
              </a:rPr>
              <a:t>WINS server’s IP address</a:t>
            </a:r>
          </a:p>
          <a:p>
            <a:pPr marL="625475" lvl="1" indent="-285750" algn="l">
              <a:lnSpc>
                <a:spcPct val="95000"/>
              </a:lnSpc>
              <a:buClr>
                <a:schemeClr val="accent2"/>
              </a:buClr>
              <a:buFont typeface="Wingdings" panose="05000000000000000000" pitchFamily="2" charset="2"/>
              <a:buChar char="§"/>
            </a:pPr>
            <a:r>
              <a:rPr lang="en-US" altLang="en-US" dirty="0">
                <a:latin typeface="Arial Narrow" panose="020B0606020202030204" pitchFamily="34" charset="0"/>
              </a:rPr>
              <a:t>DNS domain name</a:t>
            </a:r>
          </a:p>
        </p:txBody>
      </p:sp>
    </p:spTree>
    <p:extLst>
      <p:ext uri="{BB962C8B-B14F-4D97-AF65-F5344CB8AC3E}">
        <p14:creationId xmlns:p14="http://schemas.microsoft.com/office/powerpoint/2010/main" val="93194567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317" y="2309576"/>
            <a:ext cx="3352890" cy="1143000"/>
          </a:xfrm>
        </p:spPr>
        <p:txBody>
          <a:bodyPr>
            <a:noAutofit/>
          </a:bodyPr>
          <a:lstStyle/>
          <a:p>
            <a:pPr algn="l"/>
            <a:r>
              <a:rPr lang="en-US" dirty="0" smtClean="0">
                <a:solidFill>
                  <a:schemeClr val="accent1">
                    <a:lumMod val="50000"/>
                  </a:schemeClr>
                </a:solidFill>
              </a:rPr>
              <a:t>DHCP: Applying scope</a:t>
            </a:r>
            <a:endParaRPr lang="en-GB" dirty="0">
              <a:solidFill>
                <a:schemeClr val="accent1">
                  <a:lumMod val="50000"/>
                </a:schemeClr>
              </a:solidFill>
            </a:endParaRPr>
          </a:p>
        </p:txBody>
      </p:sp>
      <p:sp>
        <p:nvSpPr>
          <p:cNvPr id="13" name="AutoShape 3"/>
          <p:cNvSpPr>
            <a:spLocks noChangeArrowheads="1"/>
          </p:cNvSpPr>
          <p:nvPr/>
        </p:nvSpPr>
        <p:spPr bwMode="auto">
          <a:xfrm>
            <a:off x="4401158" y="382073"/>
            <a:ext cx="7223125" cy="4951413"/>
          </a:xfrm>
          <a:prstGeom prst="roundRect">
            <a:avLst>
              <a:gd name="adj" fmla="val 2931"/>
            </a:avLst>
          </a:prstGeom>
          <a:gradFill rotWithShape="1">
            <a:gsLst>
              <a:gs pos="0">
                <a:srgbClr val="FFFFFF"/>
              </a:gs>
              <a:gs pos="100000">
                <a:srgbClr val="EEEFD7"/>
              </a:gs>
            </a:gsLst>
            <a:lin ang="5400000" scaled="1"/>
          </a:gradFill>
          <a:ln>
            <a:noFill/>
          </a:ln>
          <a:extLst>
            <a:ext uri="{91240B29-F687-4F45-9708-019B960494DF}">
              <a14:hiddenLine xmlns:a14="http://schemas.microsoft.com/office/drawing/2010/main" w="6350" algn="ctr">
                <a:solidFill>
                  <a:srgbClr val="000000"/>
                </a:solidFill>
                <a:round/>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14" name="AutoShape 4"/>
          <p:cNvSpPr>
            <a:spLocks noChangeArrowheads="1"/>
          </p:cNvSpPr>
          <p:nvPr/>
        </p:nvSpPr>
        <p:spPr bwMode="auto">
          <a:xfrm>
            <a:off x="6356958" y="4311135"/>
            <a:ext cx="3311525" cy="819150"/>
          </a:xfrm>
          <a:prstGeom prst="roundRect">
            <a:avLst>
              <a:gd name="adj" fmla="val 4167"/>
            </a:avLst>
          </a:prstGeom>
          <a:gradFill rotWithShape="1">
            <a:gsLst>
              <a:gs pos="0">
                <a:srgbClr val="8DACD0"/>
              </a:gs>
              <a:gs pos="100000">
                <a:srgbClr val="DEE7F1"/>
              </a:gs>
            </a:gsLst>
            <a:lin ang="2700000" scaled="1"/>
          </a:gra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a:latin typeface="Arial Narrow" panose="020B0606020202030204" pitchFamily="34" charset="0"/>
              </a:rPr>
              <a:t>DHCP option applied at the</a:t>
            </a:r>
          </a:p>
          <a:p>
            <a:r>
              <a:rPr lang="en-US" altLang="en-US" sz="2200" i="1">
                <a:latin typeface="Arial Narrow" panose="020B0606020202030204" pitchFamily="34" charset="0"/>
              </a:rPr>
              <a:t>server level</a:t>
            </a:r>
          </a:p>
        </p:txBody>
      </p:sp>
      <p:sp>
        <p:nvSpPr>
          <p:cNvPr id="15" name="AutoShape 5"/>
          <p:cNvSpPr>
            <a:spLocks noChangeArrowheads="1"/>
          </p:cNvSpPr>
          <p:nvPr/>
        </p:nvSpPr>
        <p:spPr bwMode="auto">
          <a:xfrm>
            <a:off x="6356958" y="4311135"/>
            <a:ext cx="3311525" cy="819150"/>
          </a:xfrm>
          <a:prstGeom prst="roundRect">
            <a:avLst>
              <a:gd name="adj" fmla="val 4167"/>
            </a:avLst>
          </a:prstGeom>
          <a:gradFill rotWithShape="1">
            <a:gsLst>
              <a:gs pos="0">
                <a:srgbClr val="8DACD0"/>
              </a:gs>
              <a:gs pos="100000">
                <a:srgbClr val="DEE7F1"/>
              </a:gs>
            </a:gsLst>
            <a:lin ang="2700000" scaled="1"/>
          </a:gra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a:latin typeface="Arial Narrow" panose="020B0606020202030204" pitchFamily="34" charset="0"/>
              </a:rPr>
              <a:t>DHCP option applied at the</a:t>
            </a:r>
          </a:p>
          <a:p>
            <a:r>
              <a:rPr lang="en-US" altLang="en-US" sz="2200" i="1">
                <a:latin typeface="Arial Narrow" panose="020B0606020202030204" pitchFamily="34" charset="0"/>
              </a:rPr>
              <a:t>scope level</a:t>
            </a:r>
          </a:p>
        </p:txBody>
      </p:sp>
      <p:sp>
        <p:nvSpPr>
          <p:cNvPr id="16" name="AutoShape 6"/>
          <p:cNvSpPr>
            <a:spLocks noChangeArrowheads="1"/>
          </p:cNvSpPr>
          <p:nvPr/>
        </p:nvSpPr>
        <p:spPr bwMode="auto">
          <a:xfrm>
            <a:off x="6356958" y="4311135"/>
            <a:ext cx="3311525" cy="819150"/>
          </a:xfrm>
          <a:prstGeom prst="roundRect">
            <a:avLst>
              <a:gd name="adj" fmla="val 4167"/>
            </a:avLst>
          </a:prstGeom>
          <a:gradFill rotWithShape="1">
            <a:gsLst>
              <a:gs pos="0">
                <a:srgbClr val="8DACD0"/>
              </a:gs>
              <a:gs pos="100000">
                <a:srgbClr val="DEE7F1"/>
              </a:gs>
            </a:gsLst>
            <a:lin ang="2700000" scaled="1"/>
          </a:gra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a:latin typeface="Arial Narrow" panose="020B0606020202030204" pitchFamily="34" charset="0"/>
              </a:rPr>
              <a:t>DHCP option applied at the</a:t>
            </a:r>
          </a:p>
          <a:p>
            <a:r>
              <a:rPr lang="en-US" altLang="en-US" sz="2200" i="1">
                <a:latin typeface="Arial Narrow" panose="020B0606020202030204" pitchFamily="34" charset="0"/>
              </a:rPr>
              <a:t>reserved-client level</a:t>
            </a:r>
          </a:p>
        </p:txBody>
      </p:sp>
      <p:sp>
        <p:nvSpPr>
          <p:cNvPr id="17" name="AutoShape 7"/>
          <p:cNvSpPr>
            <a:spLocks noChangeArrowheads="1"/>
          </p:cNvSpPr>
          <p:nvPr/>
        </p:nvSpPr>
        <p:spPr bwMode="auto">
          <a:xfrm>
            <a:off x="4478946" y="783710"/>
            <a:ext cx="7043737" cy="3306762"/>
          </a:xfrm>
          <a:prstGeom prst="roundRect">
            <a:avLst>
              <a:gd name="adj" fmla="val 5134"/>
            </a:avLst>
          </a:prstGeom>
          <a:solidFill>
            <a:srgbClr val="B395D8">
              <a:alpha val="50195"/>
            </a:srgbClr>
          </a:solidFill>
          <a:ln w="28575" algn="ctr">
            <a:solidFill>
              <a:srgbClr val="333333"/>
            </a:solidFill>
            <a:prstDash val="sysDot"/>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18" name="AutoShape 8"/>
          <p:cNvSpPr>
            <a:spLocks noChangeArrowheads="1"/>
          </p:cNvSpPr>
          <p:nvPr/>
        </p:nvSpPr>
        <p:spPr bwMode="auto">
          <a:xfrm>
            <a:off x="8973158" y="783710"/>
            <a:ext cx="2549525" cy="3306762"/>
          </a:xfrm>
          <a:prstGeom prst="roundRect">
            <a:avLst>
              <a:gd name="adj" fmla="val 5134"/>
            </a:avLst>
          </a:prstGeom>
          <a:solidFill>
            <a:srgbClr val="B395D8">
              <a:alpha val="50195"/>
            </a:srgbClr>
          </a:solidFill>
          <a:ln w="28575" algn="ctr">
            <a:solidFill>
              <a:srgbClr val="333333"/>
            </a:solidFill>
            <a:prstDash val="sysDot"/>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grpSp>
        <p:nvGrpSpPr>
          <p:cNvPr id="19" name="Group 9"/>
          <p:cNvGrpSpPr>
            <a:grpSpLocks/>
          </p:cNvGrpSpPr>
          <p:nvPr/>
        </p:nvGrpSpPr>
        <p:grpSpPr bwMode="auto">
          <a:xfrm>
            <a:off x="4564671" y="899597"/>
            <a:ext cx="6657975" cy="3048000"/>
            <a:chOff x="679" y="1184"/>
            <a:chExt cx="4194" cy="1920"/>
          </a:xfrm>
        </p:grpSpPr>
        <p:sp>
          <p:nvSpPr>
            <p:cNvPr id="20" name="Line 10"/>
            <p:cNvSpPr>
              <a:spLocks noChangeShapeType="1"/>
            </p:cNvSpPr>
            <p:nvPr/>
          </p:nvSpPr>
          <p:spPr bwMode="auto">
            <a:xfrm>
              <a:off x="2068" y="2143"/>
              <a:ext cx="1566"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21" name="Oval 11"/>
            <p:cNvSpPr>
              <a:spLocks noChangeArrowheads="1"/>
            </p:cNvSpPr>
            <p:nvPr/>
          </p:nvSpPr>
          <p:spPr bwMode="auto">
            <a:xfrm>
              <a:off x="834" y="1718"/>
              <a:ext cx="1248" cy="842"/>
            </a:xfrm>
            <a:prstGeom prst="ellipse">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Scope A</a:t>
              </a:r>
            </a:p>
          </p:txBody>
        </p:sp>
        <p:pic>
          <p:nvPicPr>
            <p:cNvPr id="22" name="Picture 12"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27" y="1576"/>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 name="Picture 13"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67" y="1448"/>
              <a:ext cx="436" cy="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Picture 14" descr="Rackmount_Rout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61" y="1945"/>
              <a:ext cx="619" cy="3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Oval 15"/>
            <p:cNvSpPr>
              <a:spLocks noChangeArrowheads="1"/>
            </p:cNvSpPr>
            <p:nvPr/>
          </p:nvSpPr>
          <p:spPr bwMode="auto">
            <a:xfrm>
              <a:off x="3625" y="1718"/>
              <a:ext cx="1248" cy="842"/>
            </a:xfrm>
            <a:prstGeom prst="ellipse">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Scope B</a:t>
              </a:r>
            </a:p>
          </p:txBody>
        </p:sp>
        <p:sp>
          <p:nvSpPr>
            <p:cNvPr id="26" name="AutoShape 16"/>
            <p:cNvSpPr>
              <a:spLocks noChangeArrowheads="1"/>
            </p:cNvSpPr>
            <p:nvPr/>
          </p:nvSpPr>
          <p:spPr bwMode="auto">
            <a:xfrm>
              <a:off x="988" y="2888"/>
              <a:ext cx="911"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Windows XP</a:t>
              </a:r>
            </a:p>
          </p:txBody>
        </p:sp>
        <p:sp>
          <p:nvSpPr>
            <p:cNvPr id="27" name="AutoShape 17"/>
            <p:cNvSpPr>
              <a:spLocks noChangeArrowheads="1"/>
            </p:cNvSpPr>
            <p:nvPr/>
          </p:nvSpPr>
          <p:spPr bwMode="auto">
            <a:xfrm>
              <a:off x="679" y="1184"/>
              <a:ext cx="864"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a:t>
              </a:r>
            </a:p>
          </p:txBody>
        </p:sp>
        <p:sp>
          <p:nvSpPr>
            <p:cNvPr id="28" name="AutoShape 18"/>
            <p:cNvSpPr>
              <a:spLocks noChangeArrowheads="1"/>
            </p:cNvSpPr>
            <p:nvPr/>
          </p:nvSpPr>
          <p:spPr bwMode="auto">
            <a:xfrm>
              <a:off x="1627" y="1313"/>
              <a:ext cx="840"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Windows 98</a:t>
              </a:r>
            </a:p>
          </p:txBody>
        </p:sp>
        <p:pic>
          <p:nvPicPr>
            <p:cNvPr id="29" name="Picture 19"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25" y="233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 name="AutoShape 20"/>
            <p:cNvSpPr>
              <a:spLocks noChangeArrowheads="1"/>
            </p:cNvSpPr>
            <p:nvPr/>
          </p:nvSpPr>
          <p:spPr bwMode="auto">
            <a:xfrm>
              <a:off x="3803" y="2888"/>
              <a:ext cx="911"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Windows XP</a:t>
              </a:r>
            </a:p>
          </p:txBody>
        </p:sp>
        <p:pic>
          <p:nvPicPr>
            <p:cNvPr id="31" name="Picture 21"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40" y="233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 name="AutoShape 22"/>
            <p:cNvSpPr>
              <a:spLocks noChangeArrowheads="1"/>
            </p:cNvSpPr>
            <p:nvPr/>
          </p:nvSpPr>
          <p:spPr bwMode="auto">
            <a:xfrm>
              <a:off x="2584" y="2401"/>
              <a:ext cx="572"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Router</a:t>
              </a:r>
            </a:p>
          </p:txBody>
        </p:sp>
      </p:grpSp>
      <p:sp>
        <p:nvSpPr>
          <p:cNvPr id="33" name="AutoShape 23"/>
          <p:cNvSpPr>
            <a:spLocks noChangeArrowheads="1"/>
          </p:cNvSpPr>
          <p:nvPr/>
        </p:nvSpPr>
        <p:spPr bwMode="auto">
          <a:xfrm>
            <a:off x="9489096" y="783710"/>
            <a:ext cx="2033587" cy="1479550"/>
          </a:xfrm>
          <a:prstGeom prst="roundRect">
            <a:avLst>
              <a:gd name="adj" fmla="val 5134"/>
            </a:avLst>
          </a:prstGeom>
          <a:solidFill>
            <a:srgbClr val="B395D8">
              <a:alpha val="50195"/>
            </a:srgbClr>
          </a:solidFill>
          <a:ln w="28575" algn="ctr">
            <a:solidFill>
              <a:srgbClr val="333333"/>
            </a:solidFill>
            <a:prstDash val="sysDot"/>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grpSp>
        <p:nvGrpSpPr>
          <p:cNvPr id="34" name="Group 24"/>
          <p:cNvGrpSpPr>
            <a:grpSpLocks/>
          </p:cNvGrpSpPr>
          <p:nvPr/>
        </p:nvGrpSpPr>
        <p:grpSpPr bwMode="auto">
          <a:xfrm>
            <a:off x="9846283" y="863085"/>
            <a:ext cx="1304925" cy="1397000"/>
            <a:chOff x="4006" y="1105"/>
            <a:chExt cx="822" cy="880"/>
          </a:xfrm>
        </p:grpSpPr>
        <p:pic>
          <p:nvPicPr>
            <p:cNvPr id="44" name="Picture 25"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16" y="1433"/>
              <a:ext cx="436" cy="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 name="AutoShape 26"/>
            <p:cNvSpPr>
              <a:spLocks noChangeArrowheads="1"/>
            </p:cNvSpPr>
            <p:nvPr/>
          </p:nvSpPr>
          <p:spPr bwMode="auto">
            <a:xfrm>
              <a:off x="4006" y="1105"/>
              <a:ext cx="822" cy="337"/>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File and Print Server</a:t>
              </a:r>
            </a:p>
          </p:txBody>
        </p:sp>
      </p:grpSp>
      <p:grpSp>
        <p:nvGrpSpPr>
          <p:cNvPr id="47" name="Group 27"/>
          <p:cNvGrpSpPr>
            <a:grpSpLocks/>
          </p:cNvGrpSpPr>
          <p:nvPr/>
        </p:nvGrpSpPr>
        <p:grpSpPr bwMode="auto">
          <a:xfrm>
            <a:off x="4401158" y="405370"/>
            <a:ext cx="7223125" cy="4951413"/>
            <a:chOff x="576" y="802"/>
            <a:chExt cx="4550" cy="3119"/>
          </a:xfrm>
        </p:grpSpPr>
        <p:sp>
          <p:nvSpPr>
            <p:cNvPr id="48" name="AutoShape 28"/>
            <p:cNvSpPr>
              <a:spLocks noChangeArrowheads="1"/>
            </p:cNvSpPr>
            <p:nvPr/>
          </p:nvSpPr>
          <p:spPr bwMode="auto">
            <a:xfrm>
              <a:off x="576" y="802"/>
              <a:ext cx="4550" cy="3119"/>
            </a:xfrm>
            <a:prstGeom prst="roundRect">
              <a:avLst>
                <a:gd name="adj" fmla="val 2931"/>
              </a:avLst>
            </a:prstGeom>
            <a:gradFill rotWithShape="1">
              <a:gsLst>
                <a:gs pos="0">
                  <a:srgbClr val="FFFFFF"/>
                </a:gs>
                <a:gs pos="100000">
                  <a:srgbClr val="EEEFD7"/>
                </a:gs>
              </a:gsLst>
              <a:lin ang="5400000" scaled="1"/>
            </a:gradFill>
            <a:ln>
              <a:noFill/>
            </a:ln>
            <a:extLst>
              <a:ext uri="{91240B29-F687-4F45-9708-019B960494DF}">
                <a14:hiddenLine xmlns:a14="http://schemas.microsoft.com/office/drawing/2010/main" w="6350" algn="ctr">
                  <a:solidFill>
                    <a:srgbClr val="000000"/>
                  </a:solidFill>
                  <a:round/>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grpSp>
          <p:nvGrpSpPr>
            <p:cNvPr id="49" name="Group 29"/>
            <p:cNvGrpSpPr>
              <a:grpSpLocks/>
            </p:cNvGrpSpPr>
            <p:nvPr/>
          </p:nvGrpSpPr>
          <p:grpSpPr bwMode="auto">
            <a:xfrm>
              <a:off x="679" y="1128"/>
              <a:ext cx="4194" cy="1920"/>
              <a:chOff x="679" y="1184"/>
              <a:chExt cx="4194" cy="1920"/>
            </a:xfrm>
          </p:grpSpPr>
          <p:sp>
            <p:nvSpPr>
              <p:cNvPr id="52" name="Line 30"/>
              <p:cNvSpPr>
                <a:spLocks noChangeShapeType="1"/>
              </p:cNvSpPr>
              <p:nvPr/>
            </p:nvSpPr>
            <p:spPr bwMode="auto">
              <a:xfrm>
                <a:off x="2068" y="2143"/>
                <a:ext cx="1566"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53" name="Oval 31"/>
              <p:cNvSpPr>
                <a:spLocks noChangeArrowheads="1"/>
              </p:cNvSpPr>
              <p:nvPr/>
            </p:nvSpPr>
            <p:spPr bwMode="auto">
              <a:xfrm>
                <a:off x="834" y="1718"/>
                <a:ext cx="1248" cy="842"/>
              </a:xfrm>
              <a:prstGeom prst="ellipse">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Scope A</a:t>
                </a:r>
              </a:p>
            </p:txBody>
          </p:sp>
          <p:pic>
            <p:nvPicPr>
              <p:cNvPr id="54" name="Picture 32"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27" y="1576"/>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 name="Picture 33"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67" y="1448"/>
                <a:ext cx="436" cy="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 name="Picture 34" descr="Rackmount_Rout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61" y="1945"/>
                <a:ext cx="619" cy="3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 name="Oval 35"/>
              <p:cNvSpPr>
                <a:spLocks noChangeArrowheads="1"/>
              </p:cNvSpPr>
              <p:nvPr/>
            </p:nvSpPr>
            <p:spPr bwMode="auto">
              <a:xfrm>
                <a:off x="3625" y="1718"/>
                <a:ext cx="1248" cy="842"/>
              </a:xfrm>
              <a:prstGeom prst="ellipse">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Scope B</a:t>
                </a:r>
              </a:p>
            </p:txBody>
          </p:sp>
          <p:sp>
            <p:nvSpPr>
              <p:cNvPr id="58" name="AutoShape 36"/>
              <p:cNvSpPr>
                <a:spLocks noChangeArrowheads="1"/>
              </p:cNvSpPr>
              <p:nvPr/>
            </p:nvSpPr>
            <p:spPr bwMode="auto">
              <a:xfrm>
                <a:off x="988" y="2888"/>
                <a:ext cx="911"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Windows XP</a:t>
                </a:r>
              </a:p>
            </p:txBody>
          </p:sp>
          <p:sp>
            <p:nvSpPr>
              <p:cNvPr id="59" name="AutoShape 37"/>
              <p:cNvSpPr>
                <a:spLocks noChangeArrowheads="1"/>
              </p:cNvSpPr>
              <p:nvPr/>
            </p:nvSpPr>
            <p:spPr bwMode="auto">
              <a:xfrm>
                <a:off x="679" y="1184"/>
                <a:ext cx="864"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a:t>
                </a:r>
              </a:p>
            </p:txBody>
          </p:sp>
          <p:sp>
            <p:nvSpPr>
              <p:cNvPr id="60" name="AutoShape 38"/>
              <p:cNvSpPr>
                <a:spLocks noChangeArrowheads="1"/>
              </p:cNvSpPr>
              <p:nvPr/>
            </p:nvSpPr>
            <p:spPr bwMode="auto">
              <a:xfrm>
                <a:off x="1627" y="1313"/>
                <a:ext cx="840"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Windows 98</a:t>
                </a:r>
              </a:p>
            </p:txBody>
          </p:sp>
          <p:pic>
            <p:nvPicPr>
              <p:cNvPr id="61" name="Picture 39"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25" y="233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2" name="AutoShape 40"/>
              <p:cNvSpPr>
                <a:spLocks noChangeArrowheads="1"/>
              </p:cNvSpPr>
              <p:nvPr/>
            </p:nvSpPr>
            <p:spPr bwMode="auto">
              <a:xfrm>
                <a:off x="3803" y="2888"/>
                <a:ext cx="911"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Windows XP</a:t>
                </a:r>
              </a:p>
            </p:txBody>
          </p:sp>
          <p:pic>
            <p:nvPicPr>
              <p:cNvPr id="63" name="Picture 41"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40" y="233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4" name="AutoShape 42"/>
              <p:cNvSpPr>
                <a:spLocks noChangeArrowheads="1"/>
              </p:cNvSpPr>
              <p:nvPr/>
            </p:nvSpPr>
            <p:spPr bwMode="auto">
              <a:xfrm>
                <a:off x="2584" y="2401"/>
                <a:ext cx="572"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Router</a:t>
                </a:r>
              </a:p>
            </p:txBody>
          </p:sp>
        </p:grpSp>
        <p:pic>
          <p:nvPicPr>
            <p:cNvPr id="50" name="Picture 43"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16" y="1433"/>
              <a:ext cx="436" cy="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 name="AutoShape 44"/>
            <p:cNvSpPr>
              <a:spLocks noChangeArrowheads="1"/>
            </p:cNvSpPr>
            <p:nvPr/>
          </p:nvSpPr>
          <p:spPr bwMode="auto">
            <a:xfrm>
              <a:off x="4006" y="1105"/>
              <a:ext cx="822" cy="337"/>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File and Print Server</a:t>
              </a:r>
            </a:p>
          </p:txBody>
        </p:sp>
      </p:grpSp>
      <p:sp>
        <p:nvSpPr>
          <p:cNvPr id="65" name="Rectangle 53"/>
          <p:cNvSpPr>
            <a:spLocks noChangeArrowheads="1"/>
          </p:cNvSpPr>
          <p:nvPr/>
        </p:nvSpPr>
        <p:spPr bwMode="auto">
          <a:xfrm>
            <a:off x="4197957" y="677347"/>
            <a:ext cx="7666038" cy="3524250"/>
          </a:xfrm>
          <a:prstGeom prst="rect">
            <a:avLst/>
          </a:prstGeom>
          <a:solidFill>
            <a:schemeClr val="accent1">
              <a:alpha val="50195"/>
            </a:schemeClr>
          </a:solidFill>
          <a:ln w="9525">
            <a:solidFill>
              <a:schemeClr val="tx1"/>
            </a:solidFill>
            <a:miter lim="800000"/>
            <a:headEnd/>
            <a:tailEnd/>
          </a:ln>
        </p:spPr>
        <p:txBody>
          <a:bodyPr wrap="none"/>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GB" altLang="en-US"/>
              <a:t>Server Level</a:t>
            </a:r>
          </a:p>
        </p:txBody>
      </p:sp>
      <p:sp>
        <p:nvSpPr>
          <p:cNvPr id="66" name="Rectangle 54"/>
          <p:cNvSpPr>
            <a:spLocks noChangeArrowheads="1"/>
          </p:cNvSpPr>
          <p:nvPr/>
        </p:nvSpPr>
        <p:spPr bwMode="auto">
          <a:xfrm>
            <a:off x="4513870" y="1099623"/>
            <a:ext cx="2792412" cy="2659063"/>
          </a:xfrm>
          <a:prstGeom prst="rect">
            <a:avLst/>
          </a:prstGeom>
          <a:solidFill>
            <a:srgbClr val="FF0000">
              <a:alpha val="50195"/>
            </a:srgbClr>
          </a:solidFill>
          <a:ln w="9525">
            <a:solidFill>
              <a:schemeClr val="tx1"/>
            </a:solidFill>
            <a:miter lim="800000"/>
            <a:headEnd/>
            <a:tailEnd/>
          </a:ln>
        </p:spPr>
        <p:txBody>
          <a:bodyPr wrap="none"/>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GB" altLang="en-US"/>
              <a:t>Scope Level</a:t>
            </a:r>
          </a:p>
        </p:txBody>
      </p:sp>
    </p:spTree>
    <p:extLst>
      <p:ext uri="{BB962C8B-B14F-4D97-AF65-F5344CB8AC3E}">
        <p14:creationId xmlns:p14="http://schemas.microsoft.com/office/powerpoint/2010/main" val="2880214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6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6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 grpId="0" animBg="1" autoUpdateAnimBg="0"/>
      <p:bldP spid="66" grpId="0" animBg="1" autoUpdateAnimBg="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DHCP: Relay Agents</a:t>
            </a:r>
            <a:endParaRPr lang="en-GB" dirty="0">
              <a:solidFill>
                <a:schemeClr val="accent1">
                  <a:lumMod val="50000"/>
                </a:schemeClr>
              </a:solidFill>
            </a:endParaRPr>
          </a:p>
        </p:txBody>
      </p:sp>
      <p:sp>
        <p:nvSpPr>
          <p:cNvPr id="3" name="Content Placeholder 2"/>
          <p:cNvSpPr>
            <a:spLocks noGrp="1"/>
          </p:cNvSpPr>
          <p:nvPr>
            <p:ph idx="1"/>
          </p:nvPr>
        </p:nvSpPr>
        <p:spPr>
          <a:xfrm>
            <a:off x="207332" y="1417638"/>
            <a:ext cx="11522613" cy="2613217"/>
          </a:xfrm>
        </p:spPr>
        <p:txBody>
          <a:bodyPr>
            <a:noAutofit/>
          </a:bodyPr>
          <a:lstStyle/>
          <a:p>
            <a:pPr algn="just">
              <a:buFont typeface="Wingdings" panose="05000000000000000000" pitchFamily="2" charset="2"/>
              <a:buChar char="§"/>
            </a:pPr>
            <a:r>
              <a:rPr lang="en-GB" altLang="en-US" sz="2800" dirty="0"/>
              <a:t>Routers don’t pass broadcast </a:t>
            </a:r>
            <a:r>
              <a:rPr lang="en-GB" altLang="en-US" sz="2800" dirty="0" smtClean="0"/>
              <a:t>packets and hence, </a:t>
            </a:r>
            <a:r>
              <a:rPr lang="en-GB" altLang="en-US" sz="2400" dirty="0" smtClean="0"/>
              <a:t>DHCP </a:t>
            </a:r>
            <a:r>
              <a:rPr lang="en-GB" altLang="en-US" sz="2400" dirty="0"/>
              <a:t>Discovers, Requests, </a:t>
            </a:r>
            <a:r>
              <a:rPr lang="en-GB" altLang="en-US" sz="2400" dirty="0" err="1"/>
              <a:t>etc</a:t>
            </a:r>
            <a:r>
              <a:rPr lang="en-GB" altLang="en-US" sz="2400" dirty="0"/>
              <a:t>, don’t get forwarded across subnets</a:t>
            </a:r>
          </a:p>
          <a:p>
            <a:pPr algn="just">
              <a:buFont typeface="Wingdings" panose="05000000000000000000" pitchFamily="2" charset="2"/>
              <a:buChar char="§"/>
            </a:pPr>
            <a:r>
              <a:rPr lang="en-GB" altLang="en-US" sz="2800" dirty="0"/>
              <a:t>Agents forward Requests across subnets through routers (don’t use broadcasts to do this)</a:t>
            </a:r>
          </a:p>
          <a:p>
            <a:pPr algn="just">
              <a:buFont typeface="Wingdings" panose="05000000000000000000" pitchFamily="2" charset="2"/>
              <a:buChar char="§"/>
            </a:pPr>
            <a:endParaRPr lang="en-GB" altLang="en-US" sz="2800" dirty="0" smtClean="0"/>
          </a:p>
          <a:p>
            <a:pPr algn="just">
              <a:buFont typeface="Wingdings" panose="05000000000000000000" pitchFamily="2" charset="2"/>
              <a:buChar char="§"/>
            </a:pPr>
            <a:r>
              <a:rPr lang="en-GB" altLang="en-US" sz="2800" dirty="0" smtClean="0"/>
              <a:t>Organization </a:t>
            </a:r>
            <a:r>
              <a:rPr lang="en-GB" altLang="en-US" sz="2800" dirty="0"/>
              <a:t>can centralize DHCP servers</a:t>
            </a:r>
          </a:p>
          <a:p>
            <a:pPr algn="just">
              <a:buFont typeface="Wingdings" panose="05000000000000000000" pitchFamily="2" charset="2"/>
              <a:buChar char="§"/>
            </a:pPr>
            <a:r>
              <a:rPr lang="en-GB" altLang="en-US" sz="2800" b="1" i="1" dirty="0">
                <a:solidFill>
                  <a:schemeClr val="tx2"/>
                </a:solidFill>
              </a:rPr>
              <a:t>No need for DHCP servers for each subnet (and their backups)</a:t>
            </a:r>
          </a:p>
          <a:p>
            <a:pPr algn="just">
              <a:buFont typeface="Wingdings" panose="05000000000000000000" pitchFamily="2" charset="2"/>
              <a:buChar char="§"/>
            </a:pPr>
            <a:r>
              <a:rPr lang="en-GB" altLang="en-US" sz="2800" dirty="0"/>
              <a:t>Provide fault tolerance by allowing DHCP servers on different subnets to cover for each other</a:t>
            </a:r>
          </a:p>
        </p:txBody>
      </p:sp>
    </p:spTree>
    <p:extLst>
      <p:ext uri="{BB962C8B-B14F-4D97-AF65-F5344CB8AC3E}">
        <p14:creationId xmlns:p14="http://schemas.microsoft.com/office/powerpoint/2010/main" val="144051153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317" y="2309576"/>
            <a:ext cx="3352890" cy="1143000"/>
          </a:xfrm>
        </p:spPr>
        <p:txBody>
          <a:bodyPr>
            <a:noAutofit/>
          </a:bodyPr>
          <a:lstStyle/>
          <a:p>
            <a:pPr algn="l"/>
            <a:r>
              <a:rPr lang="en-US" dirty="0" smtClean="0">
                <a:solidFill>
                  <a:schemeClr val="accent1">
                    <a:lumMod val="50000"/>
                  </a:schemeClr>
                </a:solidFill>
              </a:rPr>
              <a:t>DHCP: Relay Agents</a:t>
            </a:r>
            <a:endParaRPr lang="en-GB" dirty="0">
              <a:solidFill>
                <a:schemeClr val="accent1">
                  <a:lumMod val="50000"/>
                </a:schemeClr>
              </a:solidFill>
            </a:endParaRPr>
          </a:p>
        </p:txBody>
      </p:sp>
      <p:sp>
        <p:nvSpPr>
          <p:cNvPr id="68" name="Line 5"/>
          <p:cNvSpPr>
            <a:spLocks noChangeShapeType="1"/>
          </p:cNvSpPr>
          <p:nvPr/>
        </p:nvSpPr>
        <p:spPr bwMode="auto">
          <a:xfrm>
            <a:off x="6733196" y="3325843"/>
            <a:ext cx="2486025"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69" name="Oval 6"/>
          <p:cNvSpPr>
            <a:spLocks noChangeArrowheads="1"/>
          </p:cNvSpPr>
          <p:nvPr/>
        </p:nvSpPr>
        <p:spPr bwMode="auto">
          <a:xfrm>
            <a:off x="4502757" y="2495582"/>
            <a:ext cx="2343150" cy="164782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endParaRPr lang="en-GB" altLang="en-US">
              <a:latin typeface="Arial Narrow" panose="020B0606020202030204" pitchFamily="34" charset="0"/>
            </a:endParaRPr>
          </a:p>
        </p:txBody>
      </p:sp>
      <p:pic>
        <p:nvPicPr>
          <p:cNvPr id="70" name="Picture 7"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94821" y="3729068"/>
            <a:ext cx="693737"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 name="Picture 8" descr="Rackmount_Rout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79221" y="3168681"/>
            <a:ext cx="7143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2" name="Oval 9"/>
          <p:cNvSpPr>
            <a:spLocks noChangeArrowheads="1"/>
          </p:cNvSpPr>
          <p:nvPr/>
        </p:nvSpPr>
        <p:spPr bwMode="auto">
          <a:xfrm>
            <a:off x="9190645" y="2495582"/>
            <a:ext cx="2343150" cy="164782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pic>
        <p:nvPicPr>
          <p:cNvPr id="73" name="Picture 10"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37871" y="2054256"/>
            <a:ext cx="731837"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4" name="AutoShape 11"/>
          <p:cNvSpPr>
            <a:spLocks noChangeArrowheads="1"/>
          </p:cNvSpPr>
          <p:nvPr/>
        </p:nvSpPr>
        <p:spPr bwMode="auto">
          <a:xfrm>
            <a:off x="8984271" y="1644681"/>
            <a:ext cx="1252537" cy="303212"/>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Server</a:t>
            </a:r>
          </a:p>
        </p:txBody>
      </p:sp>
      <p:sp>
        <p:nvSpPr>
          <p:cNvPr id="75" name="AutoShape 12"/>
          <p:cNvSpPr>
            <a:spLocks noChangeArrowheads="1"/>
          </p:cNvSpPr>
          <p:nvPr/>
        </p:nvSpPr>
        <p:spPr bwMode="auto">
          <a:xfrm>
            <a:off x="4448782" y="4622831"/>
            <a:ext cx="711200"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a:t>
            </a:r>
          </a:p>
        </p:txBody>
      </p:sp>
      <p:pic>
        <p:nvPicPr>
          <p:cNvPr id="76" name="Picture 13"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08107" y="2054256"/>
            <a:ext cx="731838"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7" name="AutoShape 14"/>
          <p:cNvSpPr>
            <a:spLocks noChangeArrowheads="1"/>
          </p:cNvSpPr>
          <p:nvPr/>
        </p:nvSpPr>
        <p:spPr bwMode="auto">
          <a:xfrm>
            <a:off x="5518757" y="1644681"/>
            <a:ext cx="1689100" cy="303212"/>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Relay Agent</a:t>
            </a:r>
          </a:p>
        </p:txBody>
      </p:sp>
      <p:pic>
        <p:nvPicPr>
          <p:cNvPr id="78" name="Picture 15"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3432" y="3729068"/>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9" name="AutoShape 16"/>
          <p:cNvSpPr>
            <a:spLocks noChangeArrowheads="1"/>
          </p:cNvSpPr>
          <p:nvPr/>
        </p:nvSpPr>
        <p:spPr bwMode="auto">
          <a:xfrm>
            <a:off x="6047395" y="4622831"/>
            <a:ext cx="711200"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a:t>
            </a:r>
          </a:p>
        </p:txBody>
      </p:sp>
      <p:pic>
        <p:nvPicPr>
          <p:cNvPr id="80" name="Picture 17"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08107" y="3729068"/>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 name="AutoShape 18"/>
          <p:cNvSpPr>
            <a:spLocks noChangeArrowheads="1"/>
          </p:cNvSpPr>
          <p:nvPr/>
        </p:nvSpPr>
        <p:spPr bwMode="auto">
          <a:xfrm>
            <a:off x="9162070" y="4622831"/>
            <a:ext cx="711200"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a:t>
            </a:r>
          </a:p>
        </p:txBody>
      </p:sp>
      <p:pic>
        <p:nvPicPr>
          <p:cNvPr id="82" name="Picture 19"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06721" y="3729068"/>
            <a:ext cx="693737"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3" name="AutoShape 20"/>
          <p:cNvSpPr>
            <a:spLocks noChangeArrowheads="1"/>
          </p:cNvSpPr>
          <p:nvPr/>
        </p:nvSpPr>
        <p:spPr bwMode="auto">
          <a:xfrm>
            <a:off x="10760682" y="4622831"/>
            <a:ext cx="711200"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a:t>
            </a:r>
          </a:p>
        </p:txBody>
      </p:sp>
      <p:sp>
        <p:nvSpPr>
          <p:cNvPr id="84" name="AutoShape 21"/>
          <p:cNvSpPr>
            <a:spLocks noChangeArrowheads="1"/>
          </p:cNvSpPr>
          <p:nvPr/>
        </p:nvSpPr>
        <p:spPr bwMode="auto">
          <a:xfrm>
            <a:off x="7307871" y="3632231"/>
            <a:ext cx="1381125" cy="690562"/>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600">
                <a:latin typeface="Arial Narrow" panose="020B0606020202030204" pitchFamily="34" charset="0"/>
              </a:rPr>
              <a:t>Routers</a:t>
            </a:r>
          </a:p>
          <a:p>
            <a:pPr>
              <a:lnSpc>
                <a:spcPct val="85000"/>
              </a:lnSpc>
            </a:pPr>
            <a:r>
              <a:rPr lang="en-US" altLang="en-US" sz="1600">
                <a:latin typeface="Arial Narrow" panose="020B0606020202030204" pitchFamily="34" charset="0"/>
              </a:rPr>
              <a:t>Non-RFC 1542 Compliant</a:t>
            </a:r>
          </a:p>
        </p:txBody>
      </p:sp>
      <p:sp>
        <p:nvSpPr>
          <p:cNvPr id="85" name="AutoShape 22"/>
          <p:cNvSpPr>
            <a:spLocks noChangeArrowheads="1"/>
          </p:cNvSpPr>
          <p:nvPr/>
        </p:nvSpPr>
        <p:spPr bwMode="auto">
          <a:xfrm>
            <a:off x="6823682" y="2176494"/>
            <a:ext cx="2357438" cy="385763"/>
          </a:xfrm>
          <a:prstGeom prst="leftRightArrow">
            <a:avLst>
              <a:gd name="adj1" fmla="val 66519"/>
              <a:gd name="adj2" fmla="val 60489"/>
            </a:avLst>
          </a:prstGeom>
          <a:solidFill>
            <a:srgbClr val="FF0000">
              <a:alpha val="75000"/>
            </a:srgbClr>
          </a:solidFill>
          <a:ln w="9525" algn="ctr">
            <a:noFill/>
            <a:miter lim="800000"/>
            <a:headEnd/>
            <a:tailEnd/>
          </a:ln>
          <a:effectLst/>
        </p:spPr>
        <p:txBody>
          <a:bodyPr wrap="none" anchor="ctr"/>
          <a:lstStyle/>
          <a:p>
            <a:pPr algn="ctr">
              <a:defRPr/>
            </a:pPr>
            <a:r>
              <a:rPr lang="en-US">
                <a:effectLst>
                  <a:outerShdw blurRad="38100" dist="38100" dir="2700000" algn="tl">
                    <a:srgbClr val="000000"/>
                  </a:outerShdw>
                </a:effectLst>
                <a:latin typeface="Arial Narrow" pitchFamily="34" charset="0"/>
              </a:rPr>
              <a:t>Unicast</a:t>
            </a:r>
          </a:p>
        </p:txBody>
      </p:sp>
      <p:sp>
        <p:nvSpPr>
          <p:cNvPr id="86" name="Text Box 23"/>
          <p:cNvSpPr txBox="1">
            <a:spLocks noChangeArrowheads="1"/>
          </p:cNvSpPr>
          <p:nvPr/>
        </p:nvSpPr>
        <p:spPr bwMode="auto">
          <a:xfrm>
            <a:off x="5034571" y="2860706"/>
            <a:ext cx="11017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solidFill>
                  <a:srgbClr val="CC0000"/>
                </a:solidFill>
                <a:latin typeface="Arial Narrow" panose="020B0606020202030204" pitchFamily="34" charset="0"/>
              </a:rPr>
              <a:t>Broadcast</a:t>
            </a:r>
          </a:p>
        </p:txBody>
      </p:sp>
      <p:sp>
        <p:nvSpPr>
          <p:cNvPr id="87" name="Text Box 24"/>
          <p:cNvSpPr txBox="1">
            <a:spLocks noChangeArrowheads="1"/>
          </p:cNvSpPr>
          <p:nvPr/>
        </p:nvSpPr>
        <p:spPr bwMode="auto">
          <a:xfrm>
            <a:off x="4501171" y="3222656"/>
            <a:ext cx="10064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Subnet A</a:t>
            </a:r>
          </a:p>
        </p:txBody>
      </p:sp>
      <p:sp>
        <p:nvSpPr>
          <p:cNvPr id="88" name="Text Box 25"/>
          <p:cNvSpPr txBox="1">
            <a:spLocks noChangeArrowheads="1"/>
          </p:cNvSpPr>
          <p:nvPr/>
        </p:nvSpPr>
        <p:spPr bwMode="auto">
          <a:xfrm>
            <a:off x="10516208" y="3222656"/>
            <a:ext cx="10064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Subnet B</a:t>
            </a:r>
          </a:p>
        </p:txBody>
      </p:sp>
      <p:sp>
        <p:nvSpPr>
          <p:cNvPr id="89" name="Text Box 26"/>
          <p:cNvSpPr txBox="1">
            <a:spLocks noChangeArrowheads="1"/>
          </p:cNvSpPr>
          <p:nvPr/>
        </p:nvSpPr>
        <p:spPr bwMode="auto">
          <a:xfrm>
            <a:off x="9838346" y="2860706"/>
            <a:ext cx="11017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solidFill>
                  <a:srgbClr val="CC0000"/>
                </a:solidFill>
                <a:latin typeface="Arial Narrow" panose="020B0606020202030204" pitchFamily="34" charset="0"/>
              </a:rPr>
              <a:t>Broadcast</a:t>
            </a:r>
          </a:p>
        </p:txBody>
      </p:sp>
      <p:sp>
        <p:nvSpPr>
          <p:cNvPr id="90" name="Oval 27"/>
          <p:cNvSpPr>
            <a:spLocks noChangeArrowheads="1"/>
          </p:cNvSpPr>
          <p:nvPr/>
        </p:nvSpPr>
        <p:spPr bwMode="auto">
          <a:xfrm>
            <a:off x="6185507" y="2805143"/>
            <a:ext cx="488950" cy="488950"/>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91" name="Oval 28"/>
          <p:cNvSpPr>
            <a:spLocks noChangeArrowheads="1"/>
          </p:cNvSpPr>
          <p:nvPr/>
        </p:nvSpPr>
        <p:spPr bwMode="auto">
          <a:xfrm>
            <a:off x="6268058" y="2887694"/>
            <a:ext cx="322263" cy="322263"/>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92" name="Oval 29"/>
          <p:cNvSpPr>
            <a:spLocks noChangeArrowheads="1"/>
          </p:cNvSpPr>
          <p:nvPr/>
        </p:nvSpPr>
        <p:spPr bwMode="auto">
          <a:xfrm>
            <a:off x="6345846" y="2965482"/>
            <a:ext cx="168275" cy="168275"/>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93" name="Oval 30"/>
          <p:cNvSpPr>
            <a:spLocks noChangeArrowheads="1"/>
          </p:cNvSpPr>
          <p:nvPr/>
        </p:nvSpPr>
        <p:spPr bwMode="auto">
          <a:xfrm>
            <a:off x="9263670" y="2805143"/>
            <a:ext cx="488950" cy="488950"/>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94" name="Oval 31"/>
          <p:cNvSpPr>
            <a:spLocks noChangeArrowheads="1"/>
          </p:cNvSpPr>
          <p:nvPr/>
        </p:nvSpPr>
        <p:spPr bwMode="auto">
          <a:xfrm>
            <a:off x="9346220" y="2887694"/>
            <a:ext cx="322262" cy="322263"/>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95" name="Oval 32"/>
          <p:cNvSpPr>
            <a:spLocks noChangeArrowheads="1"/>
          </p:cNvSpPr>
          <p:nvPr/>
        </p:nvSpPr>
        <p:spPr bwMode="auto">
          <a:xfrm>
            <a:off x="9424008" y="2965482"/>
            <a:ext cx="168275" cy="168275"/>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pic>
        <p:nvPicPr>
          <p:cNvPr id="96" name="Picture 33" descr="Rackmount_Rout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03271" y="3178206"/>
            <a:ext cx="7143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p:nvPr/>
        </p:nvSpPr>
        <p:spPr>
          <a:xfrm>
            <a:off x="1009528" y="400617"/>
            <a:ext cx="10091404" cy="590931"/>
          </a:xfrm>
          <a:prstGeom prst="rect">
            <a:avLst/>
          </a:prstGeom>
        </p:spPr>
        <p:txBody>
          <a:bodyPr wrap="square">
            <a:spAutoFit/>
          </a:bodyPr>
          <a:lstStyle/>
          <a:p>
            <a:pPr algn="ctr">
              <a:lnSpc>
                <a:spcPct val="90000"/>
              </a:lnSpc>
              <a:spcBef>
                <a:spcPct val="40000"/>
              </a:spcBef>
              <a:buClr>
                <a:srgbClr val="8DACD0"/>
              </a:buClr>
              <a:buSzPct val="70000"/>
            </a:pPr>
            <a:r>
              <a:rPr lang="en-US" altLang="en-US" b="1" i="1" dirty="0">
                <a:latin typeface="Arial Narrow" panose="020B0606020202030204" pitchFamily="34" charset="0"/>
              </a:rPr>
              <a:t>A DHCP relay agent is a computer or router configured to listen for DHCP/BOOTP broadcasts from DHCP clients and then relay those messages to DCHP servers on different subnets </a:t>
            </a:r>
          </a:p>
        </p:txBody>
      </p:sp>
    </p:spTree>
    <p:extLst>
      <p:ext uri="{BB962C8B-B14F-4D97-AF65-F5344CB8AC3E}">
        <p14:creationId xmlns:p14="http://schemas.microsoft.com/office/powerpoint/2010/main" val="2199394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92"/>
                                        </p:tgtEl>
                                        <p:attrNameLst>
                                          <p:attrName>style.visibility</p:attrName>
                                        </p:attrNameLst>
                                      </p:cBhvr>
                                      <p:to>
                                        <p:strVal val="visible"/>
                                      </p:to>
                                    </p:set>
                                  </p:childTnLst>
                                </p:cTn>
                              </p:par>
                            </p:childTnLst>
                          </p:cTn>
                        </p:par>
                        <p:par>
                          <p:cTn id="7" fill="hold">
                            <p:stCondLst>
                              <p:cond delay="500"/>
                            </p:stCondLst>
                            <p:childTnLst>
                              <p:par>
                                <p:cTn id="8" presetID="1" presetClass="entr" presetSubtype="0" fill="hold" grpId="0" nodeType="afterEffect">
                                  <p:stCondLst>
                                    <p:cond delay="0"/>
                                  </p:stCondLst>
                                  <p:childTnLst>
                                    <p:set>
                                      <p:cBhvr>
                                        <p:cTn id="9" dur="1" fill="hold">
                                          <p:stCondLst>
                                            <p:cond delay="499"/>
                                          </p:stCondLst>
                                        </p:cTn>
                                        <p:tgtEl>
                                          <p:spTgt spid="91"/>
                                        </p:tgtEl>
                                        <p:attrNameLst>
                                          <p:attrName>style.visibility</p:attrName>
                                        </p:attrNameLst>
                                      </p:cBhvr>
                                      <p:to>
                                        <p:strVal val="visible"/>
                                      </p:to>
                                    </p:set>
                                  </p:childTnLst>
                                </p:cTn>
                              </p:par>
                            </p:childTnLst>
                          </p:cTn>
                        </p:par>
                        <p:par>
                          <p:cTn id="10" fill="hold">
                            <p:stCondLst>
                              <p:cond delay="1000"/>
                            </p:stCondLst>
                            <p:childTnLst>
                              <p:par>
                                <p:cTn id="11" presetID="1" presetClass="entr" presetSubtype="0" fill="hold" grpId="0" nodeType="afterEffect">
                                  <p:stCondLst>
                                    <p:cond delay="0"/>
                                  </p:stCondLst>
                                  <p:childTnLst>
                                    <p:set>
                                      <p:cBhvr>
                                        <p:cTn id="12" dur="1" fill="hold">
                                          <p:stCondLst>
                                            <p:cond delay="499"/>
                                          </p:stCondLst>
                                        </p:cTn>
                                        <p:tgtEl>
                                          <p:spTgt spid="90"/>
                                        </p:tgtEl>
                                        <p:attrNameLst>
                                          <p:attrName>style.visibility</p:attrName>
                                        </p:attrNameLst>
                                      </p:cBhvr>
                                      <p:to>
                                        <p:strVal val="visible"/>
                                      </p:to>
                                    </p:set>
                                  </p:childTnLst>
                                </p:cTn>
                              </p:par>
                            </p:childTnLst>
                          </p:cTn>
                        </p:par>
                        <p:par>
                          <p:cTn id="13" fill="hold">
                            <p:stCondLst>
                              <p:cond delay="1500"/>
                            </p:stCondLst>
                            <p:childTnLst>
                              <p:par>
                                <p:cTn id="14" presetID="1" presetClass="entr" presetSubtype="0" fill="hold" grpId="0" nodeType="afterEffect">
                                  <p:stCondLst>
                                    <p:cond delay="0"/>
                                  </p:stCondLst>
                                  <p:childTnLst>
                                    <p:set>
                                      <p:cBhvr>
                                        <p:cTn id="15" dur="1" fill="hold">
                                          <p:stCondLst>
                                            <p:cond delay="499"/>
                                          </p:stCondLst>
                                        </p:cTn>
                                        <p:tgtEl>
                                          <p:spTgt spid="95"/>
                                        </p:tgtEl>
                                        <p:attrNameLst>
                                          <p:attrName>style.visibility</p:attrName>
                                        </p:attrNameLst>
                                      </p:cBhvr>
                                      <p:to>
                                        <p:strVal val="visible"/>
                                      </p:to>
                                    </p:set>
                                  </p:childTnLst>
                                </p:cTn>
                              </p:par>
                            </p:childTnLst>
                          </p:cTn>
                        </p:par>
                        <p:par>
                          <p:cTn id="16" fill="hold">
                            <p:stCondLst>
                              <p:cond delay="2000"/>
                            </p:stCondLst>
                            <p:childTnLst>
                              <p:par>
                                <p:cTn id="17" presetID="1" presetClass="entr" presetSubtype="0" fill="hold" grpId="0" nodeType="afterEffect">
                                  <p:stCondLst>
                                    <p:cond delay="0"/>
                                  </p:stCondLst>
                                  <p:childTnLst>
                                    <p:set>
                                      <p:cBhvr>
                                        <p:cTn id="18" dur="1" fill="hold">
                                          <p:stCondLst>
                                            <p:cond delay="499"/>
                                          </p:stCondLst>
                                        </p:cTn>
                                        <p:tgtEl>
                                          <p:spTgt spid="94"/>
                                        </p:tgtEl>
                                        <p:attrNameLst>
                                          <p:attrName>style.visibility</p:attrName>
                                        </p:attrNameLst>
                                      </p:cBhvr>
                                      <p:to>
                                        <p:strVal val="visible"/>
                                      </p:to>
                                    </p:set>
                                  </p:childTnLst>
                                </p:cTn>
                              </p:par>
                            </p:childTnLst>
                          </p:cTn>
                        </p:par>
                        <p:par>
                          <p:cTn id="19" fill="hold">
                            <p:stCondLst>
                              <p:cond delay="2500"/>
                            </p:stCondLst>
                            <p:childTnLst>
                              <p:par>
                                <p:cTn id="20" presetID="1" presetClass="entr" presetSubtype="0" fill="hold" grpId="0" nodeType="afterEffect">
                                  <p:stCondLst>
                                    <p:cond delay="0"/>
                                  </p:stCondLst>
                                  <p:childTnLst>
                                    <p:set>
                                      <p:cBhvr>
                                        <p:cTn id="21" dur="1" fill="hold">
                                          <p:stCondLst>
                                            <p:cond delay="499"/>
                                          </p:stCondLst>
                                        </p:cTn>
                                        <p:tgtEl>
                                          <p:spTgt spid="9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 grpId="0" animBg="1"/>
      <p:bldP spid="91" grpId="0" animBg="1"/>
      <p:bldP spid="92" grpId="0" animBg="1"/>
      <p:bldP spid="93" grpId="0" animBg="1"/>
      <p:bldP spid="94" grpId="0" animBg="1"/>
      <p:bldP spid="95"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317" y="2309576"/>
            <a:ext cx="3352890" cy="1143000"/>
          </a:xfrm>
        </p:spPr>
        <p:txBody>
          <a:bodyPr>
            <a:noAutofit/>
          </a:bodyPr>
          <a:lstStyle/>
          <a:p>
            <a:pPr algn="l"/>
            <a:r>
              <a:rPr lang="en-US" dirty="0" smtClean="0">
                <a:solidFill>
                  <a:schemeClr val="accent1">
                    <a:lumMod val="50000"/>
                  </a:schemeClr>
                </a:solidFill>
              </a:rPr>
              <a:t>DHCP: Relay Agents</a:t>
            </a:r>
            <a:endParaRPr lang="en-GB" dirty="0">
              <a:solidFill>
                <a:schemeClr val="accent1">
                  <a:lumMod val="50000"/>
                </a:schemeClr>
              </a:solidFill>
            </a:endParaRPr>
          </a:p>
        </p:txBody>
      </p:sp>
      <p:sp>
        <p:nvSpPr>
          <p:cNvPr id="33" name="Line 3"/>
          <p:cNvSpPr>
            <a:spLocks noChangeShapeType="1"/>
          </p:cNvSpPr>
          <p:nvPr/>
        </p:nvSpPr>
        <p:spPr bwMode="auto">
          <a:xfrm>
            <a:off x="7239234" y="579964"/>
            <a:ext cx="2236787"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34" name="Line 4"/>
          <p:cNvSpPr>
            <a:spLocks noChangeShapeType="1"/>
          </p:cNvSpPr>
          <p:nvPr/>
        </p:nvSpPr>
        <p:spPr bwMode="auto">
          <a:xfrm flipH="1">
            <a:off x="7148745" y="786339"/>
            <a:ext cx="2236788"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35" name="AutoShape 5"/>
          <p:cNvSpPr>
            <a:spLocks noChangeArrowheads="1"/>
          </p:cNvSpPr>
          <p:nvPr/>
        </p:nvSpPr>
        <p:spPr bwMode="auto">
          <a:xfrm>
            <a:off x="7461484" y="1795990"/>
            <a:ext cx="1895475" cy="53657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95000"/>
              </a:lnSpc>
            </a:pPr>
            <a:r>
              <a:rPr lang="en-US" altLang="en-US" sz="1600">
                <a:latin typeface="Arial Narrow" panose="020B0606020202030204" pitchFamily="34" charset="0"/>
              </a:rPr>
              <a:t>Router</a:t>
            </a:r>
          </a:p>
          <a:p>
            <a:pPr>
              <a:lnSpc>
                <a:spcPct val="95000"/>
              </a:lnSpc>
            </a:pPr>
            <a:r>
              <a:rPr lang="en-US" altLang="en-US" sz="1400">
                <a:latin typeface="Arial Narrow" panose="020B0606020202030204" pitchFamily="34" charset="0"/>
              </a:rPr>
              <a:t>Non-RFC 1542 Compliant</a:t>
            </a:r>
          </a:p>
        </p:txBody>
      </p:sp>
      <p:sp>
        <p:nvSpPr>
          <p:cNvPr id="36" name="Line 6"/>
          <p:cNvSpPr>
            <a:spLocks noChangeShapeType="1"/>
          </p:cNvSpPr>
          <p:nvPr/>
        </p:nvSpPr>
        <p:spPr bwMode="auto">
          <a:xfrm>
            <a:off x="7116996" y="1416576"/>
            <a:ext cx="2486025"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37" name="Oval 7"/>
          <p:cNvSpPr>
            <a:spLocks noChangeArrowheads="1"/>
          </p:cNvSpPr>
          <p:nvPr/>
        </p:nvSpPr>
        <p:spPr bwMode="auto">
          <a:xfrm>
            <a:off x="4950058" y="664101"/>
            <a:ext cx="2343150" cy="1557338"/>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endParaRPr lang="en-GB" altLang="en-US">
              <a:latin typeface="Arial Narrow" panose="020B0606020202030204" pitchFamily="34" charset="0"/>
            </a:endParaRPr>
          </a:p>
        </p:txBody>
      </p:sp>
      <p:pic>
        <p:nvPicPr>
          <p:cNvPr id="38" name="Picture 8"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13534" y="1473726"/>
            <a:ext cx="693737"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 name="Picture 9" descr="Rackmount_Rout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5196" y="1272115"/>
            <a:ext cx="917575" cy="58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 name="Picture 10"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56584" y="324376"/>
            <a:ext cx="731837"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 name="AutoShape 11"/>
          <p:cNvSpPr>
            <a:spLocks noChangeArrowheads="1"/>
          </p:cNvSpPr>
          <p:nvPr/>
        </p:nvSpPr>
        <p:spPr bwMode="auto">
          <a:xfrm>
            <a:off x="5127859" y="1942039"/>
            <a:ext cx="815975"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Client1</a:t>
            </a:r>
          </a:p>
        </p:txBody>
      </p:sp>
      <p:sp>
        <p:nvSpPr>
          <p:cNvPr id="42" name="AutoShape 12"/>
          <p:cNvSpPr>
            <a:spLocks noChangeArrowheads="1"/>
          </p:cNvSpPr>
          <p:nvPr/>
        </p:nvSpPr>
        <p:spPr bwMode="auto">
          <a:xfrm>
            <a:off x="4691296" y="378352"/>
            <a:ext cx="1597025" cy="303213"/>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Relay Agent</a:t>
            </a:r>
          </a:p>
        </p:txBody>
      </p:sp>
      <p:pic>
        <p:nvPicPr>
          <p:cNvPr id="43" name="Picture 13"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40734" y="1473726"/>
            <a:ext cx="693737"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 name="AutoShape 14"/>
          <p:cNvSpPr>
            <a:spLocks noChangeArrowheads="1"/>
          </p:cNvSpPr>
          <p:nvPr/>
        </p:nvSpPr>
        <p:spPr bwMode="auto">
          <a:xfrm>
            <a:off x="6070834" y="1762651"/>
            <a:ext cx="815975"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Client2</a:t>
            </a:r>
          </a:p>
        </p:txBody>
      </p:sp>
      <p:sp>
        <p:nvSpPr>
          <p:cNvPr id="45" name="Oval 15"/>
          <p:cNvSpPr>
            <a:spLocks noChangeArrowheads="1"/>
          </p:cNvSpPr>
          <p:nvPr/>
        </p:nvSpPr>
        <p:spPr bwMode="auto">
          <a:xfrm>
            <a:off x="9476020" y="664101"/>
            <a:ext cx="2343150" cy="1557338"/>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sp>
        <p:nvSpPr>
          <p:cNvPr id="46" name="AutoShape 16"/>
          <p:cNvSpPr>
            <a:spLocks noChangeArrowheads="1"/>
          </p:cNvSpPr>
          <p:nvPr/>
        </p:nvSpPr>
        <p:spPr bwMode="auto">
          <a:xfrm>
            <a:off x="10390420" y="378352"/>
            <a:ext cx="1252538" cy="303213"/>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Server</a:t>
            </a:r>
          </a:p>
        </p:txBody>
      </p:sp>
      <p:pic>
        <p:nvPicPr>
          <p:cNvPr id="47" name="Picture 17"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09370" y="324376"/>
            <a:ext cx="731838"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 name="Picture 18"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92095" y="1473726"/>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 name="AutoShape 19"/>
          <p:cNvSpPr>
            <a:spLocks noChangeArrowheads="1"/>
          </p:cNvSpPr>
          <p:nvPr/>
        </p:nvSpPr>
        <p:spPr bwMode="auto">
          <a:xfrm>
            <a:off x="10220559" y="1826151"/>
            <a:ext cx="815975"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Client3</a:t>
            </a:r>
          </a:p>
        </p:txBody>
      </p:sp>
      <p:sp>
        <p:nvSpPr>
          <p:cNvPr id="50" name="Oval 20"/>
          <p:cNvSpPr>
            <a:spLocks noChangeArrowheads="1"/>
          </p:cNvSpPr>
          <p:nvPr/>
        </p:nvSpPr>
        <p:spPr bwMode="auto">
          <a:xfrm>
            <a:off x="5138970" y="1240364"/>
            <a:ext cx="488950" cy="488950"/>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1" name="Oval 21"/>
          <p:cNvSpPr>
            <a:spLocks noChangeArrowheads="1"/>
          </p:cNvSpPr>
          <p:nvPr/>
        </p:nvSpPr>
        <p:spPr bwMode="auto">
          <a:xfrm>
            <a:off x="5221521" y="1322914"/>
            <a:ext cx="322263" cy="322262"/>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2" name="Oval 22"/>
          <p:cNvSpPr>
            <a:spLocks noChangeArrowheads="1"/>
          </p:cNvSpPr>
          <p:nvPr/>
        </p:nvSpPr>
        <p:spPr bwMode="auto">
          <a:xfrm>
            <a:off x="5299309" y="1400702"/>
            <a:ext cx="168275" cy="168275"/>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3" name="Oval 23"/>
          <p:cNvSpPr>
            <a:spLocks noChangeArrowheads="1"/>
          </p:cNvSpPr>
          <p:nvPr/>
        </p:nvSpPr>
        <p:spPr bwMode="auto">
          <a:xfrm>
            <a:off x="6102583" y="868889"/>
            <a:ext cx="488950" cy="488950"/>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4" name="Oval 24"/>
          <p:cNvSpPr>
            <a:spLocks noChangeArrowheads="1"/>
          </p:cNvSpPr>
          <p:nvPr/>
        </p:nvSpPr>
        <p:spPr bwMode="auto">
          <a:xfrm>
            <a:off x="6185133" y="951439"/>
            <a:ext cx="322262" cy="322262"/>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5" name="Oval 25"/>
          <p:cNvSpPr>
            <a:spLocks noChangeArrowheads="1"/>
          </p:cNvSpPr>
          <p:nvPr/>
        </p:nvSpPr>
        <p:spPr bwMode="auto">
          <a:xfrm>
            <a:off x="6262921" y="1029227"/>
            <a:ext cx="168275" cy="168275"/>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grpSp>
        <p:nvGrpSpPr>
          <p:cNvPr id="56" name="Group 26"/>
          <p:cNvGrpSpPr>
            <a:grpSpLocks/>
          </p:cNvGrpSpPr>
          <p:nvPr/>
        </p:nvGrpSpPr>
        <p:grpSpPr bwMode="auto">
          <a:xfrm>
            <a:off x="4669071" y="324376"/>
            <a:ext cx="7223125" cy="4979988"/>
            <a:chOff x="576" y="784"/>
            <a:chExt cx="4550" cy="3137"/>
          </a:xfrm>
        </p:grpSpPr>
        <p:sp>
          <p:nvSpPr>
            <p:cNvPr id="57" name="AutoShape 27"/>
            <p:cNvSpPr>
              <a:spLocks noChangeArrowheads="1"/>
            </p:cNvSpPr>
            <p:nvPr/>
          </p:nvSpPr>
          <p:spPr bwMode="auto">
            <a:xfrm>
              <a:off x="576" y="802"/>
              <a:ext cx="4550" cy="3119"/>
            </a:xfrm>
            <a:prstGeom prst="roundRect">
              <a:avLst>
                <a:gd name="adj" fmla="val 2931"/>
              </a:avLst>
            </a:prstGeom>
            <a:gradFill rotWithShape="1">
              <a:gsLst>
                <a:gs pos="0">
                  <a:srgbClr val="FFFFFF"/>
                </a:gs>
                <a:gs pos="100000">
                  <a:srgbClr val="EEEFD7"/>
                </a:gs>
              </a:gsLst>
              <a:lin ang="5400000" scaled="1"/>
            </a:gradFill>
            <a:ln>
              <a:noFill/>
            </a:ln>
            <a:extLst>
              <a:ext uri="{91240B29-F687-4F45-9708-019B960494DF}">
                <a14:hiddenLine xmlns:a14="http://schemas.microsoft.com/office/drawing/2010/main" w="6350" algn="ctr">
                  <a:solidFill>
                    <a:srgbClr val="000000"/>
                  </a:solidFill>
                  <a:round/>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grpSp>
          <p:nvGrpSpPr>
            <p:cNvPr id="58" name="Group 28"/>
            <p:cNvGrpSpPr>
              <a:grpSpLocks/>
            </p:cNvGrpSpPr>
            <p:nvPr/>
          </p:nvGrpSpPr>
          <p:grpSpPr bwMode="auto">
            <a:xfrm>
              <a:off x="590" y="784"/>
              <a:ext cx="4490" cy="1265"/>
              <a:chOff x="590" y="784"/>
              <a:chExt cx="4490" cy="1265"/>
            </a:xfrm>
          </p:grpSpPr>
          <p:sp>
            <p:nvSpPr>
              <p:cNvPr id="59" name="AutoShape 29"/>
              <p:cNvSpPr>
                <a:spLocks noChangeArrowheads="1"/>
              </p:cNvSpPr>
              <p:nvPr/>
            </p:nvSpPr>
            <p:spPr bwMode="auto">
              <a:xfrm>
                <a:off x="2335" y="1711"/>
                <a:ext cx="1194" cy="338"/>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95000"/>
                  </a:lnSpc>
                </a:pPr>
                <a:r>
                  <a:rPr lang="en-US" altLang="en-US" sz="1600">
                    <a:latin typeface="Arial Narrow" panose="020B0606020202030204" pitchFamily="34" charset="0"/>
                  </a:rPr>
                  <a:t>Router</a:t>
                </a:r>
              </a:p>
              <a:p>
                <a:pPr>
                  <a:lnSpc>
                    <a:spcPct val="95000"/>
                  </a:lnSpc>
                </a:pPr>
                <a:r>
                  <a:rPr lang="en-US" altLang="en-US" sz="1400">
                    <a:latin typeface="Arial Narrow" panose="020B0606020202030204" pitchFamily="34" charset="0"/>
                  </a:rPr>
                  <a:t>Non-RFC 1542 Compliant</a:t>
                </a:r>
              </a:p>
            </p:txBody>
          </p:sp>
          <p:sp>
            <p:nvSpPr>
              <p:cNvPr id="60" name="Line 30"/>
              <p:cNvSpPr>
                <a:spLocks noChangeShapeType="1"/>
              </p:cNvSpPr>
              <p:nvPr/>
            </p:nvSpPr>
            <p:spPr bwMode="auto">
              <a:xfrm>
                <a:off x="2118" y="1472"/>
                <a:ext cx="1566"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61" name="Oval 31"/>
              <p:cNvSpPr>
                <a:spLocks noChangeArrowheads="1"/>
              </p:cNvSpPr>
              <p:nvPr/>
            </p:nvSpPr>
            <p:spPr bwMode="auto">
              <a:xfrm>
                <a:off x="753" y="998"/>
                <a:ext cx="1476" cy="981"/>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endParaRPr lang="en-GB" altLang="en-US">
                  <a:latin typeface="Arial Narrow" panose="020B0606020202030204" pitchFamily="34" charset="0"/>
                </a:endParaRPr>
              </a:p>
            </p:txBody>
          </p:sp>
          <p:pic>
            <p:nvPicPr>
              <p:cNvPr id="62" name="Picture 32"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 y="150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 name="Picture 33" descr="Rackmount_Rout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46" y="1381"/>
                <a:ext cx="578" cy="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4" name="Picture 34"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39" y="784"/>
                <a:ext cx="461"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5" name="AutoShape 35"/>
              <p:cNvSpPr>
                <a:spLocks noChangeArrowheads="1"/>
              </p:cNvSpPr>
              <p:nvPr/>
            </p:nvSpPr>
            <p:spPr bwMode="auto">
              <a:xfrm>
                <a:off x="865" y="1803"/>
                <a:ext cx="514" cy="17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Client1</a:t>
                </a:r>
              </a:p>
            </p:txBody>
          </p:sp>
          <p:sp>
            <p:nvSpPr>
              <p:cNvPr id="66" name="AutoShape 36"/>
              <p:cNvSpPr>
                <a:spLocks noChangeArrowheads="1"/>
              </p:cNvSpPr>
              <p:nvPr/>
            </p:nvSpPr>
            <p:spPr bwMode="auto">
              <a:xfrm>
                <a:off x="590" y="818"/>
                <a:ext cx="1006" cy="191"/>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Relay Agent</a:t>
                </a:r>
              </a:p>
            </p:txBody>
          </p:sp>
          <p:pic>
            <p:nvPicPr>
              <p:cNvPr id="67" name="Picture 37"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55" y="150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7" name="AutoShape 38"/>
              <p:cNvSpPr>
                <a:spLocks noChangeArrowheads="1"/>
              </p:cNvSpPr>
              <p:nvPr/>
            </p:nvSpPr>
            <p:spPr bwMode="auto">
              <a:xfrm>
                <a:off x="1459" y="1690"/>
                <a:ext cx="514" cy="17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Client2</a:t>
                </a:r>
              </a:p>
            </p:txBody>
          </p:sp>
          <p:sp>
            <p:nvSpPr>
              <p:cNvPr id="98" name="Oval 39"/>
              <p:cNvSpPr>
                <a:spLocks noChangeArrowheads="1"/>
              </p:cNvSpPr>
              <p:nvPr/>
            </p:nvSpPr>
            <p:spPr bwMode="auto">
              <a:xfrm>
                <a:off x="3604" y="998"/>
                <a:ext cx="1476" cy="981"/>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sp>
            <p:nvSpPr>
              <p:cNvPr id="99" name="AutoShape 40"/>
              <p:cNvSpPr>
                <a:spLocks noChangeArrowheads="1"/>
              </p:cNvSpPr>
              <p:nvPr/>
            </p:nvSpPr>
            <p:spPr bwMode="auto">
              <a:xfrm>
                <a:off x="4180" y="818"/>
                <a:ext cx="789" cy="191"/>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Server</a:t>
                </a:r>
              </a:p>
            </p:txBody>
          </p:sp>
          <p:pic>
            <p:nvPicPr>
              <p:cNvPr id="100" name="Picture 41"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88" y="784"/>
                <a:ext cx="461"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1" name="Picture 42"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22" y="150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 name="AutoShape 43"/>
              <p:cNvSpPr>
                <a:spLocks noChangeArrowheads="1"/>
              </p:cNvSpPr>
              <p:nvPr/>
            </p:nvSpPr>
            <p:spPr bwMode="auto">
              <a:xfrm>
                <a:off x="4073" y="1730"/>
                <a:ext cx="514" cy="17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Client3</a:t>
                </a:r>
              </a:p>
            </p:txBody>
          </p:sp>
        </p:grpSp>
      </p:grpSp>
      <p:grpSp>
        <p:nvGrpSpPr>
          <p:cNvPr id="103" name="Group 44"/>
          <p:cNvGrpSpPr>
            <a:grpSpLocks/>
          </p:cNvGrpSpPr>
          <p:nvPr/>
        </p:nvGrpSpPr>
        <p:grpSpPr bwMode="auto">
          <a:xfrm>
            <a:off x="5429483" y="2508777"/>
            <a:ext cx="6234112" cy="327025"/>
            <a:chOff x="914" y="2208"/>
            <a:chExt cx="3854" cy="206"/>
          </a:xfrm>
        </p:grpSpPr>
        <p:sp>
          <p:nvSpPr>
            <p:cNvPr id="104" name="AutoShape 45"/>
            <p:cNvSpPr>
              <a:spLocks noChangeArrowheads="1"/>
            </p:cNvSpPr>
            <p:nvPr/>
          </p:nvSpPr>
          <p:spPr bwMode="auto">
            <a:xfrm>
              <a:off x="998" y="2208"/>
              <a:ext cx="3770" cy="206"/>
            </a:xfrm>
            <a:prstGeom prst="roundRect">
              <a:avLst>
                <a:gd name="adj" fmla="val 16667"/>
              </a:avLst>
            </a:prstGeom>
            <a:gradFill rotWithShape="1">
              <a:gsLst>
                <a:gs pos="0">
                  <a:srgbClr val="EAABA0"/>
                </a:gs>
                <a:gs pos="100000">
                  <a:srgbClr val="F6D9D4"/>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Client1 broadcasts a DHCPDISCOVER packet</a:t>
              </a:r>
            </a:p>
          </p:txBody>
        </p:sp>
        <p:sp>
          <p:nvSpPr>
            <p:cNvPr id="105" name="AutoShape 46"/>
            <p:cNvSpPr>
              <a:spLocks noChangeArrowheads="1"/>
            </p:cNvSpPr>
            <p:nvPr/>
          </p:nvSpPr>
          <p:spPr bwMode="auto">
            <a:xfrm>
              <a:off x="914" y="2223"/>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1</a:t>
              </a:r>
            </a:p>
          </p:txBody>
        </p:sp>
      </p:grpSp>
      <p:grpSp>
        <p:nvGrpSpPr>
          <p:cNvPr id="106" name="Group 47"/>
          <p:cNvGrpSpPr>
            <a:grpSpLocks/>
          </p:cNvGrpSpPr>
          <p:nvPr/>
        </p:nvGrpSpPr>
        <p:grpSpPr bwMode="auto">
          <a:xfrm>
            <a:off x="5429483" y="2886602"/>
            <a:ext cx="6234112" cy="328613"/>
            <a:chOff x="914" y="2429"/>
            <a:chExt cx="3854" cy="207"/>
          </a:xfrm>
        </p:grpSpPr>
        <p:sp>
          <p:nvSpPr>
            <p:cNvPr id="107" name="AutoShape 48"/>
            <p:cNvSpPr>
              <a:spLocks noChangeArrowheads="1"/>
            </p:cNvSpPr>
            <p:nvPr/>
          </p:nvSpPr>
          <p:spPr bwMode="auto">
            <a:xfrm>
              <a:off x="998" y="2429"/>
              <a:ext cx="3770" cy="207"/>
            </a:xfrm>
            <a:prstGeom prst="roundRect">
              <a:avLst>
                <a:gd name="adj" fmla="val 16667"/>
              </a:avLst>
            </a:prstGeom>
            <a:gradFill rotWithShape="1">
              <a:gsLst>
                <a:gs pos="0">
                  <a:srgbClr val="EAABA0"/>
                </a:gs>
                <a:gs pos="100000">
                  <a:srgbClr val="F6D9D4"/>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Relay agent forwards the DHCPDISCOVER message to the DHCP server</a:t>
              </a:r>
            </a:p>
          </p:txBody>
        </p:sp>
        <p:sp>
          <p:nvSpPr>
            <p:cNvPr id="108" name="AutoShape 49"/>
            <p:cNvSpPr>
              <a:spLocks noChangeArrowheads="1"/>
            </p:cNvSpPr>
            <p:nvPr/>
          </p:nvSpPr>
          <p:spPr bwMode="auto">
            <a:xfrm>
              <a:off x="914" y="2439"/>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2</a:t>
              </a:r>
            </a:p>
          </p:txBody>
        </p:sp>
      </p:grpSp>
      <p:grpSp>
        <p:nvGrpSpPr>
          <p:cNvPr id="109" name="Group 50"/>
          <p:cNvGrpSpPr>
            <a:grpSpLocks/>
          </p:cNvGrpSpPr>
          <p:nvPr/>
        </p:nvGrpSpPr>
        <p:grpSpPr bwMode="auto">
          <a:xfrm>
            <a:off x="5429483" y="3267602"/>
            <a:ext cx="6234112" cy="327025"/>
            <a:chOff x="914" y="2692"/>
            <a:chExt cx="3854" cy="206"/>
          </a:xfrm>
        </p:grpSpPr>
        <p:sp>
          <p:nvSpPr>
            <p:cNvPr id="110" name="AutoShape 51"/>
            <p:cNvSpPr>
              <a:spLocks noChangeArrowheads="1"/>
            </p:cNvSpPr>
            <p:nvPr/>
          </p:nvSpPr>
          <p:spPr bwMode="auto">
            <a:xfrm>
              <a:off x="998" y="2692"/>
              <a:ext cx="3770" cy="206"/>
            </a:xfrm>
            <a:prstGeom prst="roundRect">
              <a:avLst>
                <a:gd name="adj" fmla="val 16667"/>
              </a:avLst>
            </a:prstGeom>
            <a:gradFill rotWithShape="1">
              <a:gsLst>
                <a:gs pos="0">
                  <a:srgbClr val="97DFC1"/>
                </a:gs>
                <a:gs pos="100000">
                  <a:srgbClr val="DAF4E9"/>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Server sends a DHCPOFFER message to the DHCP relay agent</a:t>
              </a:r>
            </a:p>
          </p:txBody>
        </p:sp>
        <p:sp>
          <p:nvSpPr>
            <p:cNvPr id="111" name="AutoShape 52"/>
            <p:cNvSpPr>
              <a:spLocks noChangeArrowheads="1"/>
            </p:cNvSpPr>
            <p:nvPr/>
          </p:nvSpPr>
          <p:spPr bwMode="auto">
            <a:xfrm>
              <a:off x="914" y="2707"/>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3</a:t>
              </a:r>
            </a:p>
          </p:txBody>
        </p:sp>
      </p:grpSp>
      <p:grpSp>
        <p:nvGrpSpPr>
          <p:cNvPr id="112" name="Group 53"/>
          <p:cNvGrpSpPr>
            <a:grpSpLocks/>
          </p:cNvGrpSpPr>
          <p:nvPr/>
        </p:nvGrpSpPr>
        <p:grpSpPr bwMode="auto">
          <a:xfrm>
            <a:off x="5429483" y="3645427"/>
            <a:ext cx="6234112" cy="328613"/>
            <a:chOff x="914" y="2913"/>
            <a:chExt cx="3854" cy="207"/>
          </a:xfrm>
        </p:grpSpPr>
        <p:sp>
          <p:nvSpPr>
            <p:cNvPr id="113" name="AutoShape 54"/>
            <p:cNvSpPr>
              <a:spLocks noChangeArrowheads="1"/>
            </p:cNvSpPr>
            <p:nvPr/>
          </p:nvSpPr>
          <p:spPr bwMode="auto">
            <a:xfrm>
              <a:off x="998" y="2913"/>
              <a:ext cx="3770" cy="207"/>
            </a:xfrm>
            <a:prstGeom prst="roundRect">
              <a:avLst>
                <a:gd name="adj" fmla="val 16667"/>
              </a:avLst>
            </a:prstGeom>
            <a:gradFill rotWithShape="1">
              <a:gsLst>
                <a:gs pos="0">
                  <a:srgbClr val="97DFC1"/>
                </a:gs>
                <a:gs pos="100000">
                  <a:srgbClr val="DAF4E9"/>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Relay agent broadcasts the DHCPOFFER packet</a:t>
              </a:r>
            </a:p>
          </p:txBody>
        </p:sp>
        <p:sp>
          <p:nvSpPr>
            <p:cNvPr id="114" name="AutoShape 55"/>
            <p:cNvSpPr>
              <a:spLocks noChangeArrowheads="1"/>
            </p:cNvSpPr>
            <p:nvPr/>
          </p:nvSpPr>
          <p:spPr bwMode="auto">
            <a:xfrm>
              <a:off x="914" y="2923"/>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4</a:t>
              </a:r>
            </a:p>
          </p:txBody>
        </p:sp>
      </p:grpSp>
      <p:grpSp>
        <p:nvGrpSpPr>
          <p:cNvPr id="115" name="Group 56"/>
          <p:cNvGrpSpPr>
            <a:grpSpLocks/>
          </p:cNvGrpSpPr>
          <p:nvPr/>
        </p:nvGrpSpPr>
        <p:grpSpPr bwMode="auto">
          <a:xfrm>
            <a:off x="5429483" y="4026427"/>
            <a:ext cx="6234112" cy="327025"/>
            <a:chOff x="914" y="3176"/>
            <a:chExt cx="3854" cy="206"/>
          </a:xfrm>
        </p:grpSpPr>
        <p:sp>
          <p:nvSpPr>
            <p:cNvPr id="116" name="AutoShape 57"/>
            <p:cNvSpPr>
              <a:spLocks noChangeArrowheads="1"/>
            </p:cNvSpPr>
            <p:nvPr/>
          </p:nvSpPr>
          <p:spPr bwMode="auto">
            <a:xfrm>
              <a:off x="998" y="3176"/>
              <a:ext cx="3770" cy="206"/>
            </a:xfrm>
            <a:prstGeom prst="roundRect">
              <a:avLst>
                <a:gd name="adj" fmla="val 16667"/>
              </a:avLst>
            </a:prstGeom>
            <a:gradFill rotWithShape="1">
              <a:gsLst>
                <a:gs pos="0">
                  <a:srgbClr val="8DACD0"/>
                </a:gs>
                <a:gs pos="100000">
                  <a:srgbClr val="DEE7F1"/>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Client1 broadcasts a DHCPREQUEST packet</a:t>
              </a:r>
            </a:p>
          </p:txBody>
        </p:sp>
        <p:sp>
          <p:nvSpPr>
            <p:cNvPr id="117" name="AutoShape 58"/>
            <p:cNvSpPr>
              <a:spLocks noChangeArrowheads="1"/>
            </p:cNvSpPr>
            <p:nvPr/>
          </p:nvSpPr>
          <p:spPr bwMode="auto">
            <a:xfrm>
              <a:off x="914" y="3191"/>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5</a:t>
              </a:r>
            </a:p>
          </p:txBody>
        </p:sp>
      </p:grpSp>
      <p:grpSp>
        <p:nvGrpSpPr>
          <p:cNvPr id="118" name="Group 59"/>
          <p:cNvGrpSpPr>
            <a:grpSpLocks/>
          </p:cNvGrpSpPr>
          <p:nvPr/>
        </p:nvGrpSpPr>
        <p:grpSpPr bwMode="auto">
          <a:xfrm>
            <a:off x="5429483" y="4404252"/>
            <a:ext cx="6234112" cy="328613"/>
            <a:chOff x="914" y="3397"/>
            <a:chExt cx="3854" cy="207"/>
          </a:xfrm>
        </p:grpSpPr>
        <p:sp>
          <p:nvSpPr>
            <p:cNvPr id="119" name="AutoShape 60"/>
            <p:cNvSpPr>
              <a:spLocks noChangeArrowheads="1"/>
            </p:cNvSpPr>
            <p:nvPr/>
          </p:nvSpPr>
          <p:spPr bwMode="auto">
            <a:xfrm>
              <a:off x="998" y="3397"/>
              <a:ext cx="3770" cy="207"/>
            </a:xfrm>
            <a:prstGeom prst="roundRect">
              <a:avLst>
                <a:gd name="adj" fmla="val 16667"/>
              </a:avLst>
            </a:prstGeom>
            <a:gradFill rotWithShape="1">
              <a:gsLst>
                <a:gs pos="0">
                  <a:srgbClr val="8DACD0"/>
                </a:gs>
                <a:gs pos="100000">
                  <a:srgbClr val="DEE7F1"/>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Relay agent forwards the DHCPREQUEST message to the DHCP server</a:t>
              </a:r>
            </a:p>
          </p:txBody>
        </p:sp>
        <p:sp>
          <p:nvSpPr>
            <p:cNvPr id="120" name="AutoShape 61"/>
            <p:cNvSpPr>
              <a:spLocks noChangeArrowheads="1"/>
            </p:cNvSpPr>
            <p:nvPr/>
          </p:nvSpPr>
          <p:spPr bwMode="auto">
            <a:xfrm>
              <a:off x="914" y="3407"/>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6</a:t>
              </a:r>
            </a:p>
          </p:txBody>
        </p:sp>
      </p:grpSp>
      <p:grpSp>
        <p:nvGrpSpPr>
          <p:cNvPr id="121" name="Group 62"/>
          <p:cNvGrpSpPr>
            <a:grpSpLocks/>
          </p:cNvGrpSpPr>
          <p:nvPr/>
        </p:nvGrpSpPr>
        <p:grpSpPr bwMode="auto">
          <a:xfrm>
            <a:off x="5429483" y="4785252"/>
            <a:ext cx="6234112" cy="327025"/>
            <a:chOff x="914" y="3660"/>
            <a:chExt cx="3854" cy="206"/>
          </a:xfrm>
        </p:grpSpPr>
        <p:sp>
          <p:nvSpPr>
            <p:cNvPr id="122" name="AutoShape 63"/>
            <p:cNvSpPr>
              <a:spLocks noChangeArrowheads="1"/>
            </p:cNvSpPr>
            <p:nvPr/>
          </p:nvSpPr>
          <p:spPr bwMode="auto">
            <a:xfrm>
              <a:off x="998" y="3660"/>
              <a:ext cx="3770" cy="206"/>
            </a:xfrm>
            <a:prstGeom prst="roundRect">
              <a:avLst>
                <a:gd name="adj" fmla="val 16667"/>
              </a:avLst>
            </a:prstGeom>
            <a:gradFill rotWithShape="1">
              <a:gsLst>
                <a:gs pos="0">
                  <a:srgbClr val="B395D8"/>
                </a:gs>
                <a:gs pos="100000">
                  <a:srgbClr val="DFD2FF"/>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Server sends a DHCPACK message to the DHCP relay agent</a:t>
              </a:r>
            </a:p>
          </p:txBody>
        </p:sp>
        <p:sp>
          <p:nvSpPr>
            <p:cNvPr id="123" name="AutoShape 64"/>
            <p:cNvSpPr>
              <a:spLocks noChangeArrowheads="1"/>
            </p:cNvSpPr>
            <p:nvPr/>
          </p:nvSpPr>
          <p:spPr bwMode="auto">
            <a:xfrm>
              <a:off x="914" y="3675"/>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7</a:t>
              </a:r>
            </a:p>
          </p:txBody>
        </p:sp>
      </p:grpSp>
      <p:grpSp>
        <p:nvGrpSpPr>
          <p:cNvPr id="124" name="Group 65"/>
          <p:cNvGrpSpPr>
            <a:grpSpLocks/>
          </p:cNvGrpSpPr>
          <p:nvPr/>
        </p:nvGrpSpPr>
        <p:grpSpPr bwMode="auto">
          <a:xfrm>
            <a:off x="5429483" y="5164664"/>
            <a:ext cx="6234112" cy="328612"/>
            <a:chOff x="914" y="3881"/>
            <a:chExt cx="3854" cy="207"/>
          </a:xfrm>
        </p:grpSpPr>
        <p:sp>
          <p:nvSpPr>
            <p:cNvPr id="125" name="AutoShape 66"/>
            <p:cNvSpPr>
              <a:spLocks noChangeArrowheads="1"/>
            </p:cNvSpPr>
            <p:nvPr/>
          </p:nvSpPr>
          <p:spPr bwMode="auto">
            <a:xfrm>
              <a:off x="998" y="3881"/>
              <a:ext cx="3770" cy="207"/>
            </a:xfrm>
            <a:prstGeom prst="roundRect">
              <a:avLst>
                <a:gd name="adj" fmla="val 16667"/>
              </a:avLst>
            </a:prstGeom>
            <a:gradFill rotWithShape="1">
              <a:gsLst>
                <a:gs pos="0">
                  <a:srgbClr val="B395D8"/>
                </a:gs>
                <a:gs pos="100000">
                  <a:srgbClr val="DFD2FF"/>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Relay agent broadcasts the DHCPACK packet</a:t>
              </a:r>
            </a:p>
          </p:txBody>
        </p:sp>
        <p:sp>
          <p:nvSpPr>
            <p:cNvPr id="126" name="AutoShape 67"/>
            <p:cNvSpPr>
              <a:spLocks noChangeArrowheads="1"/>
            </p:cNvSpPr>
            <p:nvPr/>
          </p:nvSpPr>
          <p:spPr bwMode="auto">
            <a:xfrm>
              <a:off x="914" y="3891"/>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8</a:t>
              </a:r>
            </a:p>
          </p:txBody>
        </p:sp>
      </p:grpSp>
    </p:spTree>
    <p:extLst>
      <p:ext uri="{BB962C8B-B14F-4D97-AF65-F5344CB8AC3E}">
        <p14:creationId xmlns:p14="http://schemas.microsoft.com/office/powerpoint/2010/main" val="1731024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03"/>
                                        </p:tgtEl>
                                        <p:attrNameLst>
                                          <p:attrName>style.visibility</p:attrName>
                                        </p:attrNameLst>
                                      </p:cBhvr>
                                      <p:to>
                                        <p:strVal val="visible"/>
                                      </p:to>
                                    </p:set>
                                    <p:animEffect transition="in" filter="wipe(left)">
                                      <p:cBhvr>
                                        <p:cTn id="7" dur="500"/>
                                        <p:tgtEl>
                                          <p:spTgt spid="103"/>
                                        </p:tgtEl>
                                      </p:cBhvr>
                                    </p:animEffect>
                                  </p:childTnLst>
                                </p:cTn>
                              </p:par>
                            </p:childTnLst>
                          </p:cTn>
                        </p:par>
                        <p:par>
                          <p:cTn id="8" fill="hold">
                            <p:stCondLst>
                              <p:cond delay="500"/>
                            </p:stCondLst>
                            <p:childTnLst>
                              <p:par>
                                <p:cTn id="9" presetID="1" presetClass="entr" presetSubtype="0" fill="hold" grpId="0" nodeType="afterEffect">
                                  <p:stCondLst>
                                    <p:cond delay="0"/>
                                  </p:stCondLst>
                                  <p:childTnLst>
                                    <p:set>
                                      <p:cBhvr>
                                        <p:cTn id="10" dur="1" fill="hold">
                                          <p:stCondLst>
                                            <p:cond delay="499"/>
                                          </p:stCondLst>
                                        </p:cTn>
                                        <p:tgtEl>
                                          <p:spTgt spid="52"/>
                                        </p:tgtEl>
                                        <p:attrNameLst>
                                          <p:attrName>style.visibility</p:attrName>
                                        </p:attrNameLst>
                                      </p:cBhvr>
                                      <p:to>
                                        <p:strVal val="visible"/>
                                      </p:to>
                                    </p:set>
                                  </p:childTnLst>
                                </p:cTn>
                              </p:par>
                            </p:childTnLst>
                          </p:cTn>
                        </p:par>
                        <p:par>
                          <p:cTn id="11" fill="hold">
                            <p:stCondLst>
                              <p:cond delay="1000"/>
                            </p:stCondLst>
                            <p:childTnLst>
                              <p:par>
                                <p:cTn id="12" presetID="1" presetClass="entr" presetSubtype="0" fill="hold" grpId="0" nodeType="afterEffect">
                                  <p:stCondLst>
                                    <p:cond delay="0"/>
                                  </p:stCondLst>
                                  <p:childTnLst>
                                    <p:set>
                                      <p:cBhvr>
                                        <p:cTn id="13" dur="1" fill="hold">
                                          <p:stCondLst>
                                            <p:cond delay="499"/>
                                          </p:stCondLst>
                                        </p:cTn>
                                        <p:tgtEl>
                                          <p:spTgt spid="51"/>
                                        </p:tgtEl>
                                        <p:attrNameLst>
                                          <p:attrName>style.visibility</p:attrName>
                                        </p:attrNameLst>
                                      </p:cBhvr>
                                      <p:to>
                                        <p:strVal val="visible"/>
                                      </p:to>
                                    </p:set>
                                  </p:childTnLst>
                                </p:cTn>
                              </p:par>
                            </p:childTnLst>
                          </p:cTn>
                        </p:par>
                        <p:par>
                          <p:cTn id="14" fill="hold">
                            <p:stCondLst>
                              <p:cond delay="1500"/>
                            </p:stCondLst>
                            <p:childTnLst>
                              <p:par>
                                <p:cTn id="15" presetID="1" presetClass="entr" presetSubtype="0" fill="hold" grpId="0" nodeType="afterEffect">
                                  <p:stCondLst>
                                    <p:cond delay="0"/>
                                  </p:stCondLst>
                                  <p:childTnLst>
                                    <p:set>
                                      <p:cBhvr>
                                        <p:cTn id="16" dur="1" fill="hold">
                                          <p:stCondLst>
                                            <p:cond delay="499"/>
                                          </p:stCondLst>
                                        </p:cTn>
                                        <p:tgtEl>
                                          <p:spTgt spid="50"/>
                                        </p:tgtEl>
                                        <p:attrNameLst>
                                          <p:attrName>style.visibility</p:attrName>
                                        </p:attrNameLst>
                                      </p:cBhvr>
                                      <p:to>
                                        <p:strVal val="visible"/>
                                      </p:to>
                                    </p:set>
                                  </p:childTnLst>
                                </p:cTn>
                              </p:par>
                            </p:childTnLst>
                          </p:cTn>
                        </p:par>
                        <p:par>
                          <p:cTn id="17" fill="hold">
                            <p:stCondLst>
                              <p:cond delay="2000"/>
                            </p:stCondLst>
                            <p:childTnLst>
                              <p:par>
                                <p:cTn id="18" presetID="22" presetClass="entr" presetSubtype="8" fill="hold" nodeType="afterEffect">
                                  <p:stCondLst>
                                    <p:cond delay="0"/>
                                  </p:stCondLst>
                                  <p:childTnLst>
                                    <p:set>
                                      <p:cBhvr>
                                        <p:cTn id="19" dur="1" fill="hold">
                                          <p:stCondLst>
                                            <p:cond delay="0"/>
                                          </p:stCondLst>
                                        </p:cTn>
                                        <p:tgtEl>
                                          <p:spTgt spid="106"/>
                                        </p:tgtEl>
                                        <p:attrNameLst>
                                          <p:attrName>style.visibility</p:attrName>
                                        </p:attrNameLst>
                                      </p:cBhvr>
                                      <p:to>
                                        <p:strVal val="visible"/>
                                      </p:to>
                                    </p:set>
                                    <p:animEffect transition="in" filter="wipe(left)">
                                      <p:cBhvr>
                                        <p:cTn id="20" dur="500"/>
                                        <p:tgtEl>
                                          <p:spTgt spid="106"/>
                                        </p:tgtEl>
                                      </p:cBhvr>
                                    </p:animEffect>
                                  </p:childTnLst>
                                </p:cTn>
                              </p:par>
                            </p:childTnLst>
                          </p:cTn>
                        </p:par>
                        <p:par>
                          <p:cTn id="21" fill="hold">
                            <p:stCondLst>
                              <p:cond delay="2500"/>
                            </p:stCondLst>
                            <p:childTnLst>
                              <p:par>
                                <p:cTn id="22" presetID="22" presetClass="entr" presetSubtype="8" fill="hold" nodeType="afterEffect">
                                  <p:stCondLst>
                                    <p:cond delay="0"/>
                                  </p:stCondLst>
                                  <p:childTnLst>
                                    <p:set>
                                      <p:cBhvr>
                                        <p:cTn id="23" dur="1" fill="hold">
                                          <p:stCondLst>
                                            <p:cond delay="0"/>
                                          </p:stCondLst>
                                        </p:cTn>
                                        <p:tgtEl>
                                          <p:spTgt spid="33"/>
                                        </p:tgtEl>
                                        <p:attrNameLst>
                                          <p:attrName>style.visibility</p:attrName>
                                        </p:attrNameLst>
                                      </p:cBhvr>
                                      <p:to>
                                        <p:strVal val="visible"/>
                                      </p:to>
                                    </p:set>
                                    <p:animEffect transition="in" filter="wipe(left)">
                                      <p:cBhvr>
                                        <p:cTn id="24" dur="500"/>
                                        <p:tgtEl>
                                          <p:spTgt spid="33"/>
                                        </p:tgtEl>
                                      </p:cBhvr>
                                    </p:animEffect>
                                  </p:childTnLst>
                                </p:cTn>
                              </p:par>
                            </p:childTnLst>
                          </p:cTn>
                        </p:par>
                        <p:par>
                          <p:cTn id="25" fill="hold">
                            <p:stCondLst>
                              <p:cond delay="3000"/>
                            </p:stCondLst>
                            <p:childTnLst>
                              <p:par>
                                <p:cTn id="26" presetID="22" presetClass="entr" presetSubtype="8" fill="hold" nodeType="afterEffect">
                                  <p:stCondLst>
                                    <p:cond delay="0"/>
                                  </p:stCondLst>
                                  <p:childTnLst>
                                    <p:set>
                                      <p:cBhvr>
                                        <p:cTn id="27" dur="1" fill="hold">
                                          <p:stCondLst>
                                            <p:cond delay="0"/>
                                          </p:stCondLst>
                                        </p:cTn>
                                        <p:tgtEl>
                                          <p:spTgt spid="109"/>
                                        </p:tgtEl>
                                        <p:attrNameLst>
                                          <p:attrName>style.visibility</p:attrName>
                                        </p:attrNameLst>
                                      </p:cBhvr>
                                      <p:to>
                                        <p:strVal val="visible"/>
                                      </p:to>
                                    </p:set>
                                    <p:animEffect transition="in" filter="wipe(left)">
                                      <p:cBhvr>
                                        <p:cTn id="28" dur="500"/>
                                        <p:tgtEl>
                                          <p:spTgt spid="109"/>
                                        </p:tgtEl>
                                      </p:cBhvr>
                                    </p:animEffect>
                                  </p:childTnLst>
                                </p:cTn>
                              </p:par>
                            </p:childTnLst>
                          </p:cTn>
                        </p:par>
                        <p:par>
                          <p:cTn id="29" fill="hold">
                            <p:stCondLst>
                              <p:cond delay="3500"/>
                            </p:stCondLst>
                            <p:childTnLst>
                              <p:par>
                                <p:cTn id="30" presetID="22" presetClass="entr" presetSubtype="2" fill="hold" nodeType="afterEffect">
                                  <p:stCondLst>
                                    <p:cond delay="0"/>
                                  </p:stCondLst>
                                  <p:childTnLst>
                                    <p:set>
                                      <p:cBhvr>
                                        <p:cTn id="31" dur="1" fill="hold">
                                          <p:stCondLst>
                                            <p:cond delay="0"/>
                                          </p:stCondLst>
                                        </p:cTn>
                                        <p:tgtEl>
                                          <p:spTgt spid="34"/>
                                        </p:tgtEl>
                                        <p:attrNameLst>
                                          <p:attrName>style.visibility</p:attrName>
                                        </p:attrNameLst>
                                      </p:cBhvr>
                                      <p:to>
                                        <p:strVal val="visible"/>
                                      </p:to>
                                    </p:set>
                                    <p:animEffect transition="in" filter="wipe(right)">
                                      <p:cBhvr>
                                        <p:cTn id="32" dur="500"/>
                                        <p:tgtEl>
                                          <p:spTgt spid="34"/>
                                        </p:tgtEl>
                                      </p:cBhvr>
                                    </p:animEffect>
                                  </p:childTnLst>
                                </p:cTn>
                              </p:par>
                            </p:childTnLst>
                          </p:cTn>
                        </p:par>
                        <p:par>
                          <p:cTn id="33" fill="hold">
                            <p:stCondLst>
                              <p:cond delay="4000"/>
                            </p:stCondLst>
                            <p:childTnLst>
                              <p:par>
                                <p:cTn id="34" presetID="22" presetClass="entr" presetSubtype="8" fill="hold" nodeType="afterEffect">
                                  <p:stCondLst>
                                    <p:cond delay="0"/>
                                  </p:stCondLst>
                                  <p:childTnLst>
                                    <p:set>
                                      <p:cBhvr>
                                        <p:cTn id="35" dur="1" fill="hold">
                                          <p:stCondLst>
                                            <p:cond delay="0"/>
                                          </p:stCondLst>
                                        </p:cTn>
                                        <p:tgtEl>
                                          <p:spTgt spid="112"/>
                                        </p:tgtEl>
                                        <p:attrNameLst>
                                          <p:attrName>style.visibility</p:attrName>
                                        </p:attrNameLst>
                                      </p:cBhvr>
                                      <p:to>
                                        <p:strVal val="visible"/>
                                      </p:to>
                                    </p:set>
                                    <p:animEffect transition="in" filter="wipe(left)">
                                      <p:cBhvr>
                                        <p:cTn id="36" dur="500"/>
                                        <p:tgtEl>
                                          <p:spTgt spid="112"/>
                                        </p:tgtEl>
                                      </p:cBhvr>
                                    </p:animEffect>
                                  </p:childTnLst>
                                </p:cTn>
                              </p:par>
                            </p:childTnLst>
                          </p:cTn>
                        </p:par>
                        <p:par>
                          <p:cTn id="37" fill="hold">
                            <p:stCondLst>
                              <p:cond delay="4500"/>
                            </p:stCondLst>
                            <p:childTnLst>
                              <p:par>
                                <p:cTn id="38" presetID="1" presetClass="entr" presetSubtype="0" fill="hold" grpId="0" nodeType="afterEffect">
                                  <p:stCondLst>
                                    <p:cond delay="0"/>
                                  </p:stCondLst>
                                  <p:childTnLst>
                                    <p:set>
                                      <p:cBhvr>
                                        <p:cTn id="39" dur="1" fill="hold">
                                          <p:stCondLst>
                                            <p:cond delay="499"/>
                                          </p:stCondLst>
                                        </p:cTn>
                                        <p:tgtEl>
                                          <p:spTgt spid="55"/>
                                        </p:tgtEl>
                                        <p:attrNameLst>
                                          <p:attrName>style.visibility</p:attrName>
                                        </p:attrNameLst>
                                      </p:cBhvr>
                                      <p:to>
                                        <p:strVal val="visible"/>
                                      </p:to>
                                    </p:set>
                                  </p:childTnLst>
                                </p:cTn>
                              </p:par>
                            </p:childTnLst>
                          </p:cTn>
                        </p:par>
                        <p:par>
                          <p:cTn id="40" fill="hold">
                            <p:stCondLst>
                              <p:cond delay="5000"/>
                            </p:stCondLst>
                            <p:childTnLst>
                              <p:par>
                                <p:cTn id="41" presetID="1" presetClass="entr" presetSubtype="0" fill="hold" grpId="0" nodeType="afterEffect">
                                  <p:stCondLst>
                                    <p:cond delay="0"/>
                                  </p:stCondLst>
                                  <p:childTnLst>
                                    <p:set>
                                      <p:cBhvr>
                                        <p:cTn id="42" dur="1" fill="hold">
                                          <p:stCondLst>
                                            <p:cond delay="499"/>
                                          </p:stCondLst>
                                        </p:cTn>
                                        <p:tgtEl>
                                          <p:spTgt spid="54"/>
                                        </p:tgtEl>
                                        <p:attrNameLst>
                                          <p:attrName>style.visibility</p:attrName>
                                        </p:attrNameLst>
                                      </p:cBhvr>
                                      <p:to>
                                        <p:strVal val="visible"/>
                                      </p:to>
                                    </p:set>
                                  </p:childTnLst>
                                </p:cTn>
                              </p:par>
                            </p:childTnLst>
                          </p:cTn>
                        </p:par>
                        <p:par>
                          <p:cTn id="43" fill="hold">
                            <p:stCondLst>
                              <p:cond delay="5500"/>
                            </p:stCondLst>
                            <p:childTnLst>
                              <p:par>
                                <p:cTn id="44" presetID="1" presetClass="entr" presetSubtype="0" fill="hold" grpId="0" nodeType="afterEffect">
                                  <p:stCondLst>
                                    <p:cond delay="0"/>
                                  </p:stCondLst>
                                  <p:childTnLst>
                                    <p:set>
                                      <p:cBhvr>
                                        <p:cTn id="45" dur="1" fill="hold">
                                          <p:stCondLst>
                                            <p:cond delay="499"/>
                                          </p:stCondLst>
                                        </p:cTn>
                                        <p:tgtEl>
                                          <p:spTgt spid="53"/>
                                        </p:tgtEl>
                                        <p:attrNameLst>
                                          <p:attrName>style.visibility</p:attrName>
                                        </p:attrNameLst>
                                      </p:cBhvr>
                                      <p:to>
                                        <p:strVal val="visible"/>
                                      </p:to>
                                    </p:set>
                                  </p:childTnLst>
                                </p:cTn>
                              </p:par>
                            </p:childTnLst>
                          </p:cTn>
                        </p:par>
                        <p:par>
                          <p:cTn id="46" fill="hold">
                            <p:stCondLst>
                              <p:cond delay="6000"/>
                            </p:stCondLst>
                            <p:childTnLst>
                              <p:par>
                                <p:cTn id="47" presetID="22" presetClass="entr" presetSubtype="8" fill="hold" nodeType="afterEffect">
                                  <p:stCondLst>
                                    <p:cond delay="0"/>
                                  </p:stCondLst>
                                  <p:childTnLst>
                                    <p:set>
                                      <p:cBhvr>
                                        <p:cTn id="48" dur="1" fill="hold">
                                          <p:stCondLst>
                                            <p:cond delay="0"/>
                                          </p:stCondLst>
                                        </p:cTn>
                                        <p:tgtEl>
                                          <p:spTgt spid="115"/>
                                        </p:tgtEl>
                                        <p:attrNameLst>
                                          <p:attrName>style.visibility</p:attrName>
                                        </p:attrNameLst>
                                      </p:cBhvr>
                                      <p:to>
                                        <p:strVal val="visible"/>
                                      </p:to>
                                    </p:set>
                                    <p:animEffect transition="in" filter="wipe(left)">
                                      <p:cBhvr>
                                        <p:cTn id="49" dur="500"/>
                                        <p:tgtEl>
                                          <p:spTgt spid="115"/>
                                        </p:tgtEl>
                                      </p:cBhvr>
                                    </p:animEffect>
                                  </p:childTnLst>
                                </p:cTn>
                              </p:par>
                            </p:childTnLst>
                          </p:cTn>
                        </p:par>
                        <p:par>
                          <p:cTn id="50" fill="hold">
                            <p:stCondLst>
                              <p:cond delay="6500"/>
                            </p:stCondLst>
                            <p:childTnLst>
                              <p:par>
                                <p:cTn id="51" presetID="22" presetClass="entr" presetSubtype="8" fill="hold" nodeType="afterEffect">
                                  <p:stCondLst>
                                    <p:cond delay="0"/>
                                  </p:stCondLst>
                                  <p:childTnLst>
                                    <p:set>
                                      <p:cBhvr>
                                        <p:cTn id="52" dur="1" fill="hold">
                                          <p:stCondLst>
                                            <p:cond delay="0"/>
                                          </p:stCondLst>
                                        </p:cTn>
                                        <p:tgtEl>
                                          <p:spTgt spid="118"/>
                                        </p:tgtEl>
                                        <p:attrNameLst>
                                          <p:attrName>style.visibility</p:attrName>
                                        </p:attrNameLst>
                                      </p:cBhvr>
                                      <p:to>
                                        <p:strVal val="visible"/>
                                      </p:to>
                                    </p:set>
                                    <p:animEffect transition="in" filter="wipe(left)">
                                      <p:cBhvr>
                                        <p:cTn id="53" dur="500"/>
                                        <p:tgtEl>
                                          <p:spTgt spid="118"/>
                                        </p:tgtEl>
                                      </p:cBhvr>
                                    </p:animEffect>
                                  </p:childTnLst>
                                </p:cTn>
                              </p:par>
                            </p:childTnLst>
                          </p:cTn>
                        </p:par>
                        <p:par>
                          <p:cTn id="54" fill="hold">
                            <p:stCondLst>
                              <p:cond delay="7000"/>
                            </p:stCondLst>
                            <p:childTnLst>
                              <p:par>
                                <p:cTn id="55" presetID="22" presetClass="entr" presetSubtype="8" fill="hold" nodeType="afterEffect">
                                  <p:stCondLst>
                                    <p:cond delay="0"/>
                                  </p:stCondLst>
                                  <p:childTnLst>
                                    <p:set>
                                      <p:cBhvr>
                                        <p:cTn id="56" dur="1" fill="hold">
                                          <p:stCondLst>
                                            <p:cond delay="0"/>
                                          </p:stCondLst>
                                        </p:cTn>
                                        <p:tgtEl>
                                          <p:spTgt spid="121"/>
                                        </p:tgtEl>
                                        <p:attrNameLst>
                                          <p:attrName>style.visibility</p:attrName>
                                        </p:attrNameLst>
                                      </p:cBhvr>
                                      <p:to>
                                        <p:strVal val="visible"/>
                                      </p:to>
                                    </p:set>
                                    <p:animEffect transition="in" filter="wipe(left)">
                                      <p:cBhvr>
                                        <p:cTn id="57" dur="500"/>
                                        <p:tgtEl>
                                          <p:spTgt spid="121"/>
                                        </p:tgtEl>
                                      </p:cBhvr>
                                    </p:animEffect>
                                  </p:childTnLst>
                                </p:cTn>
                              </p:par>
                            </p:childTnLst>
                          </p:cTn>
                        </p:par>
                        <p:par>
                          <p:cTn id="58" fill="hold">
                            <p:stCondLst>
                              <p:cond delay="7500"/>
                            </p:stCondLst>
                            <p:childTnLst>
                              <p:par>
                                <p:cTn id="59" presetID="22" presetClass="entr" presetSubtype="8" fill="hold" nodeType="afterEffect">
                                  <p:stCondLst>
                                    <p:cond delay="0"/>
                                  </p:stCondLst>
                                  <p:childTnLst>
                                    <p:set>
                                      <p:cBhvr>
                                        <p:cTn id="60" dur="1" fill="hold">
                                          <p:stCondLst>
                                            <p:cond delay="0"/>
                                          </p:stCondLst>
                                        </p:cTn>
                                        <p:tgtEl>
                                          <p:spTgt spid="124"/>
                                        </p:tgtEl>
                                        <p:attrNameLst>
                                          <p:attrName>style.visibility</p:attrName>
                                        </p:attrNameLst>
                                      </p:cBhvr>
                                      <p:to>
                                        <p:strVal val="visible"/>
                                      </p:to>
                                    </p:set>
                                    <p:animEffect transition="in" filter="wipe(left)">
                                      <p:cBhvr>
                                        <p:cTn id="61" dur="500"/>
                                        <p:tgtEl>
                                          <p:spTgt spid="124"/>
                                        </p:tgtEl>
                                      </p:cBhvr>
                                    </p:animEffect>
                                  </p:childTnLst>
                                </p:cTn>
                              </p:par>
                            </p:childTnLst>
                          </p:cTn>
                        </p:par>
                      </p:childTnLst>
                    </p:cTn>
                  </p:par>
                  <p:par>
                    <p:cTn id="62" fill="hold">
                      <p:stCondLst>
                        <p:cond delay="indefinite"/>
                      </p:stCondLst>
                      <p:childTnLst>
                        <p:par>
                          <p:cTn id="63" fill="hold">
                            <p:stCondLst>
                              <p:cond delay="0"/>
                            </p:stCondLst>
                            <p:childTnLst>
                              <p:par>
                                <p:cTn id="64" presetID="1" presetClass="entr" presetSubtype="0" fill="hold" nodeType="clickEffect">
                                  <p:stCondLst>
                                    <p:cond delay="0"/>
                                  </p:stCondLst>
                                  <p:childTnLst>
                                    <p:set>
                                      <p:cBhvr>
                                        <p:cTn id="65" dur="1" fill="hold">
                                          <p:stCondLst>
                                            <p:cond delay="499"/>
                                          </p:stCondLst>
                                        </p:cTn>
                                        <p:tgtEl>
                                          <p:spTgt spid="5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animBg="1"/>
      <p:bldP spid="51" grpId="0" animBg="1"/>
      <p:bldP spid="52" grpId="0" animBg="1"/>
      <p:bldP spid="53" grpId="0" animBg="1"/>
      <p:bldP spid="54" grpId="0" animBg="1"/>
      <p:bldP spid="55"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757" y="2722593"/>
            <a:ext cx="3352890" cy="1143000"/>
          </a:xfrm>
        </p:spPr>
        <p:txBody>
          <a:bodyPr>
            <a:noAutofit/>
          </a:bodyPr>
          <a:lstStyle/>
          <a:p>
            <a:pPr algn="l"/>
            <a:r>
              <a:rPr lang="en-US" dirty="0" smtClean="0">
                <a:solidFill>
                  <a:schemeClr val="accent1">
                    <a:lumMod val="50000"/>
                  </a:schemeClr>
                </a:solidFill>
              </a:rPr>
              <a:t>DHCP: </a:t>
            </a:r>
            <a:br>
              <a:rPr lang="en-US" dirty="0" smtClean="0">
                <a:solidFill>
                  <a:schemeClr val="accent1">
                    <a:lumMod val="50000"/>
                  </a:schemeClr>
                </a:solidFill>
              </a:rPr>
            </a:br>
            <a:r>
              <a:rPr lang="en-US" dirty="0" smtClean="0">
                <a:solidFill>
                  <a:schemeClr val="accent1">
                    <a:lumMod val="50000"/>
                  </a:schemeClr>
                </a:solidFill>
              </a:rPr>
              <a:t>Relay Agents</a:t>
            </a:r>
            <a:br>
              <a:rPr lang="en-US" dirty="0" smtClean="0">
                <a:solidFill>
                  <a:schemeClr val="accent1">
                    <a:lumMod val="50000"/>
                  </a:schemeClr>
                </a:solidFill>
              </a:rPr>
            </a:br>
            <a:r>
              <a:rPr lang="en-US" sz="2400" dirty="0" smtClean="0">
                <a:solidFill>
                  <a:schemeClr val="accent1">
                    <a:lumMod val="50000"/>
                  </a:schemeClr>
                </a:solidFill>
              </a:rPr>
              <a:t>Hop Counts</a:t>
            </a:r>
            <a:br>
              <a:rPr lang="en-US" sz="2400" dirty="0" smtClean="0">
                <a:solidFill>
                  <a:schemeClr val="accent1">
                    <a:lumMod val="50000"/>
                  </a:schemeClr>
                </a:solidFill>
              </a:rPr>
            </a:br>
            <a:r>
              <a:rPr lang="en-US" sz="2400" dirty="0" smtClean="0">
                <a:solidFill>
                  <a:schemeClr val="accent1">
                    <a:lumMod val="50000"/>
                  </a:schemeClr>
                </a:solidFill>
              </a:rPr>
              <a:t>Boot Threshold</a:t>
            </a:r>
            <a:endParaRPr lang="en-GB" dirty="0">
              <a:solidFill>
                <a:schemeClr val="accent1">
                  <a:lumMod val="50000"/>
                </a:schemeClr>
              </a:solidFill>
            </a:endParaRPr>
          </a:p>
        </p:txBody>
      </p:sp>
      <p:sp>
        <p:nvSpPr>
          <p:cNvPr id="3" name="Rectangle 2"/>
          <p:cNvSpPr/>
          <p:nvPr/>
        </p:nvSpPr>
        <p:spPr>
          <a:xfrm>
            <a:off x="500478" y="266475"/>
            <a:ext cx="10999980" cy="341632"/>
          </a:xfrm>
          <a:prstGeom prst="rect">
            <a:avLst/>
          </a:prstGeom>
        </p:spPr>
        <p:txBody>
          <a:bodyPr wrap="square">
            <a:spAutoFit/>
          </a:bodyPr>
          <a:lstStyle/>
          <a:p>
            <a:pPr algn="ctr">
              <a:lnSpc>
                <a:spcPct val="90000"/>
              </a:lnSpc>
              <a:spcBef>
                <a:spcPct val="40000"/>
              </a:spcBef>
              <a:buClr>
                <a:srgbClr val="8DACD0"/>
              </a:buClr>
              <a:buSzPct val="70000"/>
            </a:pPr>
            <a:r>
              <a:rPr lang="en-US" altLang="en-US" b="1" dirty="0">
                <a:latin typeface="Arial Narrow" panose="020B0606020202030204" pitchFamily="34" charset="0"/>
              </a:rPr>
              <a:t>The </a:t>
            </a:r>
            <a:r>
              <a:rPr lang="en-US" altLang="en-US" b="1" i="1" dirty="0">
                <a:solidFill>
                  <a:schemeClr val="tx2"/>
                </a:solidFill>
                <a:latin typeface="Arial Narrow" panose="020B0606020202030204" pitchFamily="34" charset="0"/>
              </a:rPr>
              <a:t>hop count </a:t>
            </a:r>
            <a:r>
              <a:rPr lang="en-US" altLang="en-US" b="1" i="1" dirty="0">
                <a:latin typeface="Arial Narrow" panose="020B0606020202030204" pitchFamily="34" charset="0"/>
              </a:rPr>
              <a:t>threshold</a:t>
            </a:r>
            <a:r>
              <a:rPr lang="en-US" altLang="en-US" b="1" dirty="0">
                <a:latin typeface="Arial Narrow" panose="020B0606020202030204" pitchFamily="34" charset="0"/>
              </a:rPr>
              <a:t> is </a:t>
            </a:r>
            <a:r>
              <a:rPr lang="en-US" altLang="en-US" b="1" dirty="0">
                <a:solidFill>
                  <a:schemeClr val="tx2"/>
                </a:solidFill>
                <a:latin typeface="Arial Narrow" panose="020B0606020202030204" pitchFamily="34" charset="0"/>
              </a:rPr>
              <a:t>the number of routers that the packet can </a:t>
            </a:r>
            <a:r>
              <a:rPr lang="en-US" altLang="en-US" b="1" dirty="0" smtClean="0">
                <a:solidFill>
                  <a:schemeClr val="tx2"/>
                </a:solidFill>
                <a:latin typeface="Arial Narrow" panose="020B0606020202030204" pitchFamily="34" charset="0"/>
              </a:rPr>
              <a:t>be transmitted </a:t>
            </a:r>
            <a:r>
              <a:rPr lang="en-US" altLang="en-US" b="1" dirty="0">
                <a:latin typeface="Arial Narrow" panose="020B0606020202030204" pitchFamily="34" charset="0"/>
              </a:rPr>
              <a:t>through </a:t>
            </a:r>
            <a:r>
              <a:rPr lang="en-US" altLang="en-US" b="1" u="sng" dirty="0">
                <a:solidFill>
                  <a:schemeClr val="tx2"/>
                </a:solidFill>
                <a:latin typeface="Arial Narrow" panose="020B0606020202030204" pitchFamily="34" charset="0"/>
              </a:rPr>
              <a:t>before being discarded </a:t>
            </a:r>
            <a:endParaRPr lang="en-US" altLang="en-US" b="1" u="sng" dirty="0" smtClean="0">
              <a:solidFill>
                <a:schemeClr val="tx2"/>
              </a:solidFill>
              <a:latin typeface="Arial Narrow" panose="020B0606020202030204" pitchFamily="34" charset="0"/>
            </a:endParaRPr>
          </a:p>
        </p:txBody>
      </p:sp>
      <p:sp>
        <p:nvSpPr>
          <p:cNvPr id="57" name="AutoShape 3"/>
          <p:cNvSpPr>
            <a:spLocks noChangeArrowheads="1"/>
          </p:cNvSpPr>
          <p:nvPr/>
        </p:nvSpPr>
        <p:spPr bwMode="auto">
          <a:xfrm>
            <a:off x="4401157" y="597568"/>
            <a:ext cx="7223125" cy="4951413"/>
          </a:xfrm>
          <a:prstGeom prst="roundRect">
            <a:avLst>
              <a:gd name="adj" fmla="val 2931"/>
            </a:avLst>
          </a:prstGeom>
          <a:gradFill rotWithShape="1">
            <a:gsLst>
              <a:gs pos="0">
                <a:srgbClr val="FFFFFF"/>
              </a:gs>
              <a:gs pos="100000">
                <a:srgbClr val="EEEFD7"/>
              </a:gs>
            </a:gsLst>
            <a:lin ang="5400000" scaled="1"/>
          </a:gradFill>
          <a:ln>
            <a:noFill/>
          </a:ln>
          <a:extLst>
            <a:ext uri="{91240B29-F687-4F45-9708-019B960494DF}">
              <a14:hiddenLine xmlns:a14="http://schemas.microsoft.com/office/drawing/2010/main" w="6350" algn="ctr">
                <a:solidFill>
                  <a:srgbClr val="000000"/>
                </a:solidFill>
                <a:round/>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8" name="AutoShape 4"/>
          <p:cNvSpPr>
            <a:spLocks noChangeArrowheads="1"/>
          </p:cNvSpPr>
          <p:nvPr/>
        </p:nvSpPr>
        <p:spPr bwMode="auto">
          <a:xfrm>
            <a:off x="4001107" y="632492"/>
            <a:ext cx="7972425" cy="831850"/>
          </a:xfrm>
          <a:prstGeom prst="roundRect">
            <a:avLst>
              <a:gd name="adj" fmla="val 24236"/>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90000"/>
              </a:lnSpc>
              <a:spcBef>
                <a:spcPct val="40000"/>
              </a:spcBef>
              <a:buClr>
                <a:srgbClr val="8DACD0"/>
              </a:buClr>
              <a:buSzPct val="70000"/>
              <a:buFont typeface="Wingdings" panose="05000000000000000000" pitchFamily="2" charset="2"/>
              <a:buNone/>
            </a:pPr>
            <a:r>
              <a:rPr lang="en-US" altLang="en-US" sz="2000" dirty="0">
                <a:latin typeface="Arial Narrow" panose="020B0606020202030204" pitchFamily="34" charset="0"/>
              </a:rPr>
              <a:t>The </a:t>
            </a:r>
            <a:r>
              <a:rPr lang="en-US" altLang="en-US" sz="2000" i="1" dirty="0">
                <a:latin typeface="Arial Narrow" panose="020B0606020202030204" pitchFamily="34" charset="0"/>
              </a:rPr>
              <a:t>hop count threshold</a:t>
            </a:r>
            <a:r>
              <a:rPr lang="en-US" altLang="en-US" sz="2000" dirty="0">
                <a:latin typeface="Arial Narrow" panose="020B0606020202030204" pitchFamily="34" charset="0"/>
              </a:rPr>
              <a:t> is the number of routers that the packet can be transmitted through before being discarded</a:t>
            </a:r>
            <a:r>
              <a:rPr lang="en-US" altLang="en-US" dirty="0">
                <a:latin typeface="Arial Narrow" panose="020B0606020202030204" pitchFamily="34" charset="0"/>
              </a:rPr>
              <a:t> </a:t>
            </a:r>
          </a:p>
        </p:txBody>
      </p:sp>
      <p:sp>
        <p:nvSpPr>
          <p:cNvPr id="59" name="Line 5"/>
          <p:cNvSpPr>
            <a:spLocks noChangeShapeType="1"/>
          </p:cNvSpPr>
          <p:nvPr/>
        </p:nvSpPr>
        <p:spPr bwMode="auto">
          <a:xfrm flipH="1">
            <a:off x="9938357" y="3334418"/>
            <a:ext cx="79375" cy="1008063"/>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60" name="Line 6"/>
          <p:cNvSpPr>
            <a:spLocks noChangeShapeType="1"/>
          </p:cNvSpPr>
          <p:nvPr/>
        </p:nvSpPr>
        <p:spPr bwMode="auto">
          <a:xfrm flipV="1">
            <a:off x="6398231" y="2947068"/>
            <a:ext cx="2705100" cy="684213"/>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61" name="Oval 7"/>
          <p:cNvSpPr>
            <a:spLocks noChangeArrowheads="1"/>
          </p:cNvSpPr>
          <p:nvPr/>
        </p:nvSpPr>
        <p:spPr bwMode="auto">
          <a:xfrm>
            <a:off x="8911245" y="2092993"/>
            <a:ext cx="2098675" cy="123507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pic>
        <p:nvPicPr>
          <p:cNvPr id="62" name="Picture 8"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71581" y="1688180"/>
            <a:ext cx="731838"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 name="Picture 9"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35256" y="2505742"/>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4" name="Oval 10"/>
          <p:cNvSpPr>
            <a:spLocks noChangeArrowheads="1"/>
          </p:cNvSpPr>
          <p:nvPr/>
        </p:nvSpPr>
        <p:spPr bwMode="auto">
          <a:xfrm>
            <a:off x="8150832" y="4229768"/>
            <a:ext cx="2098675" cy="123507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pic>
        <p:nvPicPr>
          <p:cNvPr id="65" name="Picture 11"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46081" y="3940842"/>
            <a:ext cx="731838"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6" name="Picture 12"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38320" y="4652042"/>
            <a:ext cx="693737"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 name="Oval 13"/>
          <p:cNvSpPr>
            <a:spLocks noChangeArrowheads="1"/>
          </p:cNvSpPr>
          <p:nvPr/>
        </p:nvSpPr>
        <p:spPr bwMode="auto">
          <a:xfrm>
            <a:off x="4777395" y="3201068"/>
            <a:ext cx="2098675" cy="123507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pic>
        <p:nvPicPr>
          <p:cNvPr id="97" name="Picture 14"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52131" y="2835942"/>
            <a:ext cx="731838"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8" name="Picture 15"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4231" y="3713830"/>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9" name="AutoShape 16"/>
          <p:cNvSpPr>
            <a:spLocks noChangeArrowheads="1"/>
          </p:cNvSpPr>
          <p:nvPr/>
        </p:nvSpPr>
        <p:spPr bwMode="auto">
          <a:xfrm>
            <a:off x="9863745" y="1972342"/>
            <a:ext cx="2014537" cy="331788"/>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Relay Agent 2</a:t>
            </a:r>
          </a:p>
        </p:txBody>
      </p:sp>
      <p:sp>
        <p:nvSpPr>
          <p:cNvPr id="100" name="AutoShape 17"/>
          <p:cNvSpPr>
            <a:spLocks noChangeArrowheads="1"/>
          </p:cNvSpPr>
          <p:nvPr/>
        </p:nvSpPr>
        <p:spPr bwMode="auto">
          <a:xfrm>
            <a:off x="7817457" y="4923505"/>
            <a:ext cx="1457325" cy="303212"/>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Server</a:t>
            </a:r>
          </a:p>
        </p:txBody>
      </p:sp>
      <p:pic>
        <p:nvPicPr>
          <p:cNvPr id="101" name="Picture 18" descr="Rackmount_Router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774844" y="3155030"/>
            <a:ext cx="635000" cy="40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 name="Picture 19" descr="Rackmount_Router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654069" y="2826417"/>
            <a:ext cx="635000" cy="40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 name="Text Box 20"/>
          <p:cNvSpPr txBox="1">
            <a:spLocks noChangeArrowheads="1"/>
          </p:cNvSpPr>
          <p:nvPr/>
        </p:nvSpPr>
        <p:spPr bwMode="auto">
          <a:xfrm>
            <a:off x="4775807" y="2239043"/>
            <a:ext cx="1370013" cy="346075"/>
          </a:xfrm>
          <a:prstGeom prst="rect">
            <a:avLst/>
          </a:prstGeom>
          <a:solidFill>
            <a:srgbClr val="8DACD0"/>
          </a:solidFill>
          <a:ln w="9525" algn="ctr">
            <a:solidFill>
              <a:schemeClr val="bg2"/>
            </a:solidFill>
            <a:miter lim="800000"/>
            <a:headEnd/>
            <a:tailEnd/>
          </a:ln>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Hop Count = 4</a:t>
            </a:r>
          </a:p>
        </p:txBody>
      </p:sp>
      <p:sp>
        <p:nvSpPr>
          <p:cNvPr id="104" name="AutoShape 21"/>
          <p:cNvSpPr>
            <a:spLocks noChangeArrowheads="1"/>
          </p:cNvSpPr>
          <p:nvPr/>
        </p:nvSpPr>
        <p:spPr bwMode="auto">
          <a:xfrm>
            <a:off x="4486882" y="2643855"/>
            <a:ext cx="1768475" cy="303212"/>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Relay Agent 1</a:t>
            </a:r>
          </a:p>
        </p:txBody>
      </p:sp>
      <p:sp>
        <p:nvSpPr>
          <p:cNvPr id="105" name="Arc 22"/>
          <p:cNvSpPr>
            <a:spLocks/>
          </p:cNvSpPr>
          <p:nvPr/>
        </p:nvSpPr>
        <p:spPr bwMode="auto">
          <a:xfrm rot="2661809">
            <a:off x="6414107" y="2531142"/>
            <a:ext cx="2341563" cy="1525588"/>
          </a:xfrm>
          <a:custGeom>
            <a:avLst/>
            <a:gdLst>
              <a:gd name="T0" fmla="*/ 0 w 36344"/>
              <a:gd name="T1" fmla="*/ 2147483646 h 21600"/>
              <a:gd name="T2" fmla="*/ 2147483646 w 36344"/>
              <a:gd name="T3" fmla="*/ 2147483646 h 21600"/>
              <a:gd name="T4" fmla="*/ 2147483646 w 36344"/>
              <a:gd name="T5" fmla="*/ 2147483646 h 21600"/>
              <a:gd name="T6" fmla="*/ 0 60000 65536"/>
              <a:gd name="T7" fmla="*/ 0 60000 65536"/>
              <a:gd name="T8" fmla="*/ 0 60000 65536"/>
              <a:gd name="T9" fmla="*/ 0 w 36344"/>
              <a:gd name="T10" fmla="*/ 0 h 21600"/>
              <a:gd name="T11" fmla="*/ 36344 w 36344"/>
              <a:gd name="T12" fmla="*/ 21600 h 21600"/>
            </a:gdLst>
            <a:ahLst/>
            <a:cxnLst>
              <a:cxn ang="T6">
                <a:pos x="T0" y="T1"/>
              </a:cxn>
              <a:cxn ang="T7">
                <a:pos x="T2" y="T3"/>
              </a:cxn>
              <a:cxn ang="T8">
                <a:pos x="T4" y="T5"/>
              </a:cxn>
            </a:cxnLst>
            <a:rect l="T9" t="T10" r="T11" b="T12"/>
            <a:pathLst>
              <a:path w="36344" h="21600" fill="none" extrusionOk="0">
                <a:moveTo>
                  <a:pt x="-1" y="16727"/>
                </a:moveTo>
                <a:cubicBezTo>
                  <a:pt x="2267" y="6934"/>
                  <a:pt x="10990" y="-1"/>
                  <a:pt x="21043" y="0"/>
                </a:cubicBezTo>
                <a:cubicBezTo>
                  <a:pt x="26785" y="0"/>
                  <a:pt x="32290" y="2286"/>
                  <a:pt x="36343" y="6354"/>
                </a:cubicBezTo>
              </a:path>
              <a:path w="36344" h="21600" stroke="0" extrusionOk="0">
                <a:moveTo>
                  <a:pt x="-1" y="16727"/>
                </a:moveTo>
                <a:cubicBezTo>
                  <a:pt x="2267" y="6934"/>
                  <a:pt x="10990" y="-1"/>
                  <a:pt x="21043" y="0"/>
                </a:cubicBezTo>
                <a:cubicBezTo>
                  <a:pt x="26785" y="0"/>
                  <a:pt x="32290" y="2286"/>
                  <a:pt x="36343" y="6354"/>
                </a:cubicBezTo>
                <a:lnTo>
                  <a:pt x="21043" y="21600"/>
                </a:lnTo>
                <a:lnTo>
                  <a:pt x="-1" y="16727"/>
                </a:lnTo>
                <a:close/>
              </a:path>
            </a:pathLst>
          </a:custGeom>
          <a:noFill/>
          <a:ln w="76200" cap="rnd">
            <a:solidFill>
              <a:srgbClr val="CC0000"/>
            </a:solidFill>
            <a:prstDash val="sysDot"/>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106" name="Arc 23"/>
          <p:cNvSpPr>
            <a:spLocks/>
          </p:cNvSpPr>
          <p:nvPr/>
        </p:nvSpPr>
        <p:spPr bwMode="auto">
          <a:xfrm rot="7965326" flipH="1">
            <a:off x="8375462" y="2728786"/>
            <a:ext cx="1595438" cy="1187450"/>
          </a:xfrm>
          <a:custGeom>
            <a:avLst/>
            <a:gdLst>
              <a:gd name="T0" fmla="*/ 0 w 26125"/>
              <a:gd name="T1" fmla="*/ 131087938 h 21600"/>
              <a:gd name="T2" fmla="*/ 2147483646 w 26125"/>
              <a:gd name="T3" fmla="*/ 2147483646 h 21600"/>
              <a:gd name="T4" fmla="*/ 1317801314 w 26125"/>
              <a:gd name="T5" fmla="*/ 2147483646 h 21600"/>
              <a:gd name="T6" fmla="*/ 0 60000 65536"/>
              <a:gd name="T7" fmla="*/ 0 60000 65536"/>
              <a:gd name="T8" fmla="*/ 0 60000 65536"/>
              <a:gd name="T9" fmla="*/ 0 w 26125"/>
              <a:gd name="T10" fmla="*/ 0 h 21600"/>
              <a:gd name="T11" fmla="*/ 26125 w 26125"/>
              <a:gd name="T12" fmla="*/ 21600 h 21600"/>
            </a:gdLst>
            <a:ahLst/>
            <a:cxnLst>
              <a:cxn ang="T6">
                <a:pos x="T0" y="T1"/>
              </a:cxn>
              <a:cxn ang="T7">
                <a:pos x="T2" y="T3"/>
              </a:cxn>
              <a:cxn ang="T8">
                <a:pos x="T4" y="T5"/>
              </a:cxn>
            </a:cxnLst>
            <a:rect l="T9" t="T10" r="T11" b="T12"/>
            <a:pathLst>
              <a:path w="26125" h="21600" fill="none" extrusionOk="0">
                <a:moveTo>
                  <a:pt x="0" y="789"/>
                </a:moveTo>
                <a:cubicBezTo>
                  <a:pt x="1884" y="265"/>
                  <a:pt x="3830" y="-1"/>
                  <a:pt x="5786" y="0"/>
                </a:cubicBezTo>
                <a:cubicBezTo>
                  <a:pt x="14910" y="0"/>
                  <a:pt x="23051" y="5734"/>
                  <a:pt x="26124" y="14326"/>
                </a:cubicBezTo>
              </a:path>
              <a:path w="26125" h="21600" stroke="0" extrusionOk="0">
                <a:moveTo>
                  <a:pt x="0" y="789"/>
                </a:moveTo>
                <a:cubicBezTo>
                  <a:pt x="1884" y="265"/>
                  <a:pt x="3830" y="-1"/>
                  <a:pt x="5786" y="0"/>
                </a:cubicBezTo>
                <a:cubicBezTo>
                  <a:pt x="14910" y="0"/>
                  <a:pt x="23051" y="5734"/>
                  <a:pt x="26124" y="14326"/>
                </a:cubicBezTo>
                <a:lnTo>
                  <a:pt x="5786" y="21600"/>
                </a:lnTo>
                <a:lnTo>
                  <a:pt x="0" y="789"/>
                </a:lnTo>
                <a:close/>
              </a:path>
            </a:pathLst>
          </a:custGeom>
          <a:noFill/>
          <a:ln w="76200" cap="rnd">
            <a:solidFill>
              <a:srgbClr val="CC0000"/>
            </a:solidFill>
            <a:prstDash val="sysDot"/>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107" name="Line 24"/>
          <p:cNvSpPr>
            <a:spLocks noChangeShapeType="1"/>
          </p:cNvSpPr>
          <p:nvPr/>
        </p:nvSpPr>
        <p:spPr bwMode="auto">
          <a:xfrm flipV="1">
            <a:off x="5560031" y="3677317"/>
            <a:ext cx="425450" cy="438150"/>
          </a:xfrm>
          <a:prstGeom prst="line">
            <a:avLst/>
          </a:prstGeom>
          <a:noFill/>
          <a:ln w="5715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pic>
        <p:nvPicPr>
          <p:cNvPr id="108" name="Picture 25" descr="Rackmount_Router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620481" y="3336005"/>
            <a:ext cx="635000" cy="40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9" name="Picture 26" descr="Rackmount_Router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587519" y="4102767"/>
            <a:ext cx="635000" cy="40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6976634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757" y="2722593"/>
            <a:ext cx="3352890" cy="1143000"/>
          </a:xfrm>
        </p:spPr>
        <p:txBody>
          <a:bodyPr>
            <a:noAutofit/>
          </a:bodyPr>
          <a:lstStyle/>
          <a:p>
            <a:pPr algn="l"/>
            <a:r>
              <a:rPr lang="en-US" dirty="0" smtClean="0">
                <a:solidFill>
                  <a:schemeClr val="accent1">
                    <a:lumMod val="50000"/>
                  </a:schemeClr>
                </a:solidFill>
              </a:rPr>
              <a:t>DHCP: </a:t>
            </a:r>
            <a:br>
              <a:rPr lang="en-US" dirty="0" smtClean="0">
                <a:solidFill>
                  <a:schemeClr val="accent1">
                    <a:lumMod val="50000"/>
                  </a:schemeClr>
                </a:solidFill>
              </a:rPr>
            </a:br>
            <a:r>
              <a:rPr lang="en-US" dirty="0" smtClean="0">
                <a:solidFill>
                  <a:schemeClr val="accent1">
                    <a:lumMod val="50000"/>
                  </a:schemeClr>
                </a:solidFill>
              </a:rPr>
              <a:t>Relay Agents</a:t>
            </a:r>
            <a:br>
              <a:rPr lang="en-US" dirty="0" smtClean="0">
                <a:solidFill>
                  <a:schemeClr val="accent1">
                    <a:lumMod val="50000"/>
                  </a:schemeClr>
                </a:solidFill>
              </a:rPr>
            </a:br>
            <a:r>
              <a:rPr lang="en-US" sz="2400" dirty="0" smtClean="0">
                <a:solidFill>
                  <a:schemeClr val="accent1">
                    <a:lumMod val="50000"/>
                  </a:schemeClr>
                </a:solidFill>
              </a:rPr>
              <a:t>Hop Counts</a:t>
            </a:r>
            <a:br>
              <a:rPr lang="en-US" sz="2400" dirty="0" smtClean="0">
                <a:solidFill>
                  <a:schemeClr val="accent1">
                    <a:lumMod val="50000"/>
                  </a:schemeClr>
                </a:solidFill>
              </a:rPr>
            </a:br>
            <a:r>
              <a:rPr lang="en-US" sz="2400" dirty="0" smtClean="0">
                <a:solidFill>
                  <a:schemeClr val="accent1">
                    <a:lumMod val="50000"/>
                  </a:schemeClr>
                </a:solidFill>
              </a:rPr>
              <a:t>Boot Threshold</a:t>
            </a:r>
            <a:endParaRPr lang="en-GB" dirty="0">
              <a:solidFill>
                <a:schemeClr val="accent1">
                  <a:lumMod val="50000"/>
                </a:schemeClr>
              </a:solidFill>
            </a:endParaRPr>
          </a:p>
        </p:txBody>
      </p:sp>
      <p:sp>
        <p:nvSpPr>
          <p:cNvPr id="3" name="Rectangle 2"/>
          <p:cNvSpPr/>
          <p:nvPr/>
        </p:nvSpPr>
        <p:spPr>
          <a:xfrm>
            <a:off x="263467" y="246886"/>
            <a:ext cx="3308551" cy="1588127"/>
          </a:xfrm>
          <a:prstGeom prst="rect">
            <a:avLst/>
          </a:prstGeom>
        </p:spPr>
        <p:txBody>
          <a:bodyPr wrap="square">
            <a:spAutoFit/>
          </a:bodyPr>
          <a:lstStyle/>
          <a:p>
            <a:pPr algn="ctr">
              <a:lnSpc>
                <a:spcPct val="90000"/>
              </a:lnSpc>
              <a:spcBef>
                <a:spcPct val="40000"/>
              </a:spcBef>
              <a:buClr>
                <a:srgbClr val="8DACD0"/>
              </a:buClr>
              <a:buSzPct val="70000"/>
            </a:pPr>
            <a:r>
              <a:rPr lang="en-US" altLang="en-US" b="1" dirty="0" smtClean="0">
                <a:latin typeface="Arial Narrow" panose="020B0606020202030204" pitchFamily="34" charset="0"/>
              </a:rPr>
              <a:t>The </a:t>
            </a:r>
            <a:r>
              <a:rPr lang="en-US" altLang="en-US" b="1" i="1" dirty="0">
                <a:solidFill>
                  <a:schemeClr val="tx2"/>
                </a:solidFill>
                <a:latin typeface="Arial Narrow" panose="020B0606020202030204" pitchFamily="34" charset="0"/>
              </a:rPr>
              <a:t>boot threshold</a:t>
            </a:r>
            <a:r>
              <a:rPr lang="en-US" altLang="en-US" b="1" dirty="0">
                <a:solidFill>
                  <a:schemeClr val="tx2"/>
                </a:solidFill>
                <a:latin typeface="Arial Narrow" panose="020B0606020202030204" pitchFamily="34" charset="0"/>
              </a:rPr>
              <a:t> </a:t>
            </a:r>
            <a:r>
              <a:rPr lang="en-US" altLang="en-US" b="1" dirty="0">
                <a:latin typeface="Arial Narrow" panose="020B0606020202030204" pitchFamily="34" charset="0"/>
              </a:rPr>
              <a:t>is the </a:t>
            </a:r>
            <a:r>
              <a:rPr lang="en-US" altLang="en-US" b="1" dirty="0">
                <a:solidFill>
                  <a:schemeClr val="tx2"/>
                </a:solidFill>
                <a:latin typeface="Arial Narrow" panose="020B0606020202030204" pitchFamily="34" charset="0"/>
              </a:rPr>
              <a:t>length of time in seconds </a:t>
            </a:r>
            <a:r>
              <a:rPr lang="en-US" altLang="en-US" b="1" dirty="0">
                <a:latin typeface="Arial Narrow" panose="020B0606020202030204" pitchFamily="34" charset="0"/>
              </a:rPr>
              <a:t>that the </a:t>
            </a:r>
            <a:r>
              <a:rPr lang="en-US" altLang="en-US" b="1" dirty="0">
                <a:solidFill>
                  <a:schemeClr val="tx2"/>
                </a:solidFill>
                <a:latin typeface="Arial Narrow" panose="020B0606020202030204" pitchFamily="34" charset="0"/>
              </a:rPr>
              <a:t>DHCP Relay Agent will wait for a local DHCP server to respond</a:t>
            </a:r>
            <a:r>
              <a:rPr lang="en-US" altLang="en-US" b="1" dirty="0">
                <a:latin typeface="Arial Narrow" panose="020B0606020202030204" pitchFamily="34" charset="0"/>
              </a:rPr>
              <a:t> to client requests before forwarding the </a:t>
            </a:r>
            <a:r>
              <a:rPr lang="en-US" altLang="en-US" b="1" dirty="0" smtClean="0">
                <a:latin typeface="Arial Narrow" panose="020B0606020202030204" pitchFamily="34" charset="0"/>
              </a:rPr>
              <a:t>request</a:t>
            </a:r>
            <a:endParaRPr lang="en-US" altLang="en-US" b="1" dirty="0">
              <a:latin typeface="Arial Narrow" panose="020B0606020202030204" pitchFamily="34" charset="0"/>
            </a:endParaRPr>
          </a:p>
        </p:txBody>
      </p:sp>
      <p:grpSp>
        <p:nvGrpSpPr>
          <p:cNvPr id="4" name="Group 3"/>
          <p:cNvGrpSpPr>
            <a:grpSpLocks/>
          </p:cNvGrpSpPr>
          <p:nvPr/>
        </p:nvGrpSpPr>
        <p:grpSpPr bwMode="auto">
          <a:xfrm>
            <a:off x="4495943" y="246886"/>
            <a:ext cx="7223125" cy="4951413"/>
            <a:chOff x="576" y="802"/>
            <a:chExt cx="4550" cy="3119"/>
          </a:xfrm>
        </p:grpSpPr>
        <p:sp>
          <p:nvSpPr>
            <p:cNvPr id="5" name="AutoShape 4"/>
            <p:cNvSpPr>
              <a:spLocks noChangeArrowheads="1"/>
            </p:cNvSpPr>
            <p:nvPr/>
          </p:nvSpPr>
          <p:spPr bwMode="auto">
            <a:xfrm>
              <a:off x="576" y="802"/>
              <a:ext cx="4550" cy="3119"/>
            </a:xfrm>
            <a:prstGeom prst="roundRect">
              <a:avLst>
                <a:gd name="adj" fmla="val 2931"/>
              </a:avLst>
            </a:prstGeom>
            <a:gradFill rotWithShape="1">
              <a:gsLst>
                <a:gs pos="0">
                  <a:srgbClr val="FFFFFF"/>
                </a:gs>
                <a:gs pos="100000">
                  <a:srgbClr val="EEEFD7"/>
                </a:gs>
              </a:gsLst>
              <a:lin ang="5400000" scaled="1"/>
            </a:gradFill>
            <a:ln>
              <a:noFill/>
            </a:ln>
            <a:extLst>
              <a:ext uri="{91240B29-F687-4F45-9708-019B960494DF}">
                <a14:hiddenLine xmlns:a14="http://schemas.microsoft.com/office/drawing/2010/main" w="6350" algn="ctr">
                  <a:solidFill>
                    <a:srgbClr val="000000"/>
                  </a:solidFill>
                  <a:round/>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6" name="Line 5"/>
            <p:cNvSpPr>
              <a:spLocks noChangeShapeType="1"/>
            </p:cNvSpPr>
            <p:nvPr/>
          </p:nvSpPr>
          <p:spPr bwMode="auto">
            <a:xfrm flipH="1">
              <a:off x="3764" y="2418"/>
              <a:ext cx="365" cy="86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7" name="Line 6"/>
            <p:cNvSpPr>
              <a:spLocks noChangeShapeType="1"/>
            </p:cNvSpPr>
            <p:nvPr/>
          </p:nvSpPr>
          <p:spPr bwMode="auto">
            <a:xfrm flipV="1">
              <a:off x="1948" y="2282"/>
              <a:ext cx="1704" cy="431"/>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8" name="Oval 7"/>
            <p:cNvSpPr>
              <a:spLocks noChangeArrowheads="1"/>
            </p:cNvSpPr>
            <p:nvPr/>
          </p:nvSpPr>
          <p:spPr bwMode="auto">
            <a:xfrm>
              <a:off x="3531" y="1744"/>
              <a:ext cx="1322" cy="778"/>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pic>
          <p:nvPicPr>
            <p:cNvPr id="9" name="Picture 8"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32" y="1489"/>
              <a:ext cx="461"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19" y="2076"/>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Oval 10"/>
            <p:cNvSpPr>
              <a:spLocks noChangeArrowheads="1"/>
            </p:cNvSpPr>
            <p:nvPr/>
          </p:nvSpPr>
          <p:spPr bwMode="auto">
            <a:xfrm>
              <a:off x="3052" y="3090"/>
              <a:ext cx="1322" cy="778"/>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pic>
          <p:nvPicPr>
            <p:cNvPr id="12" name="Picture 11"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12" y="2908"/>
              <a:ext cx="461"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89" y="3356"/>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Oval 13"/>
            <p:cNvSpPr>
              <a:spLocks noChangeArrowheads="1"/>
            </p:cNvSpPr>
            <p:nvPr/>
          </p:nvSpPr>
          <p:spPr bwMode="auto">
            <a:xfrm>
              <a:off x="927" y="2556"/>
              <a:ext cx="1322" cy="778"/>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pic>
          <p:nvPicPr>
            <p:cNvPr id="15" name="Picture 14"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4" y="2285"/>
              <a:ext cx="461"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AutoShape 15"/>
            <p:cNvSpPr>
              <a:spLocks noChangeArrowheads="1"/>
            </p:cNvSpPr>
            <p:nvPr/>
          </p:nvSpPr>
          <p:spPr bwMode="auto">
            <a:xfrm>
              <a:off x="4131" y="1668"/>
              <a:ext cx="918" cy="191"/>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Server 2</a:t>
              </a:r>
            </a:p>
          </p:txBody>
        </p:sp>
        <p:sp>
          <p:nvSpPr>
            <p:cNvPr id="17" name="AutoShape 16"/>
            <p:cNvSpPr>
              <a:spLocks noChangeArrowheads="1"/>
            </p:cNvSpPr>
            <p:nvPr/>
          </p:nvSpPr>
          <p:spPr bwMode="auto">
            <a:xfrm>
              <a:off x="2842" y="3527"/>
              <a:ext cx="918" cy="191"/>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Server 3</a:t>
              </a:r>
            </a:p>
          </p:txBody>
        </p:sp>
        <p:sp>
          <p:nvSpPr>
            <p:cNvPr id="18" name="AutoShape 17"/>
            <p:cNvSpPr>
              <a:spLocks noChangeArrowheads="1"/>
            </p:cNvSpPr>
            <p:nvPr/>
          </p:nvSpPr>
          <p:spPr bwMode="auto">
            <a:xfrm>
              <a:off x="747" y="2091"/>
              <a:ext cx="1006" cy="191"/>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Relay Agent</a:t>
              </a:r>
            </a:p>
          </p:txBody>
        </p:sp>
        <p:pic>
          <p:nvPicPr>
            <p:cNvPr id="19" name="Picture 18"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93" y="3146"/>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Text Box 19"/>
            <p:cNvSpPr txBox="1">
              <a:spLocks noChangeArrowheads="1"/>
            </p:cNvSpPr>
            <p:nvPr/>
          </p:nvSpPr>
          <p:spPr bwMode="auto">
            <a:xfrm>
              <a:off x="754" y="1686"/>
              <a:ext cx="999" cy="372"/>
            </a:xfrm>
            <a:prstGeom prst="rect">
              <a:avLst/>
            </a:prstGeom>
            <a:solidFill>
              <a:srgbClr val="8DACD0"/>
            </a:solidFill>
            <a:ln w="9525" algn="ctr">
              <a:solidFill>
                <a:schemeClr val="bg2"/>
              </a:solidFill>
              <a:miter lim="800000"/>
              <a:headEnd/>
              <a:tailEnd/>
            </a:ln>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Boot Threshold </a:t>
              </a:r>
            </a:p>
            <a:p>
              <a:r>
                <a:rPr lang="en-US" altLang="en-US" sz="1600">
                  <a:latin typeface="Arial Narrow" panose="020B0606020202030204" pitchFamily="34" charset="0"/>
                </a:rPr>
                <a:t>= 10 seconds</a:t>
              </a:r>
            </a:p>
          </p:txBody>
        </p:sp>
        <p:pic>
          <p:nvPicPr>
            <p:cNvPr id="21" name="Picture 20"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8" y="2641"/>
              <a:ext cx="461"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 name="AutoShape 21"/>
            <p:cNvSpPr>
              <a:spLocks noChangeArrowheads="1"/>
            </p:cNvSpPr>
            <p:nvPr/>
          </p:nvSpPr>
          <p:spPr bwMode="auto">
            <a:xfrm>
              <a:off x="612" y="3268"/>
              <a:ext cx="716" cy="28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600">
                  <a:latin typeface="Arial Narrow" panose="020B0606020202030204" pitchFamily="34" charset="0"/>
                </a:rPr>
                <a:t>Local DHCP </a:t>
              </a:r>
              <a:br>
                <a:rPr lang="en-US" altLang="en-US" sz="1600">
                  <a:latin typeface="Arial Narrow" panose="020B0606020202030204" pitchFamily="34" charset="0"/>
                </a:rPr>
              </a:br>
              <a:r>
                <a:rPr lang="en-US" altLang="en-US" sz="1600">
                  <a:latin typeface="Arial Narrow" panose="020B0606020202030204" pitchFamily="34" charset="0"/>
                </a:rPr>
                <a:t>Server</a:t>
              </a:r>
            </a:p>
          </p:txBody>
        </p:sp>
        <p:pic>
          <p:nvPicPr>
            <p:cNvPr id="23" name="Picture 22" descr="Rackmount_Router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91" y="2954"/>
              <a:ext cx="400" cy="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Picture 23" descr="Rackmount_Router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069" y="2540"/>
              <a:ext cx="400" cy="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 name="Picture 24" descr="Rackmount_Router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358" y="2183"/>
              <a:ext cx="400" cy="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 name="Picture 25" descr="Rackmount_Router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878" y="2394"/>
              <a:ext cx="400" cy="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7" name="Arc 26"/>
          <p:cNvSpPr>
            <a:spLocks/>
          </p:cNvSpPr>
          <p:nvPr/>
        </p:nvSpPr>
        <p:spPr bwMode="auto">
          <a:xfrm>
            <a:off x="6647005" y="1531173"/>
            <a:ext cx="2608262" cy="1403350"/>
          </a:xfrm>
          <a:custGeom>
            <a:avLst/>
            <a:gdLst>
              <a:gd name="T0" fmla="*/ 0 w 29119"/>
              <a:gd name="T1" fmla="*/ 2147483646 h 21600"/>
              <a:gd name="T2" fmla="*/ 2147483646 w 29119"/>
              <a:gd name="T3" fmla="*/ 460178866 h 21600"/>
              <a:gd name="T4" fmla="*/ 2147483646 w 29119"/>
              <a:gd name="T5" fmla="*/ 2147483646 h 21600"/>
              <a:gd name="T6" fmla="*/ 0 60000 65536"/>
              <a:gd name="T7" fmla="*/ 0 60000 65536"/>
              <a:gd name="T8" fmla="*/ 0 60000 65536"/>
              <a:gd name="T9" fmla="*/ 0 w 29119"/>
              <a:gd name="T10" fmla="*/ 0 h 21600"/>
              <a:gd name="T11" fmla="*/ 29119 w 29119"/>
              <a:gd name="T12" fmla="*/ 21600 h 21600"/>
            </a:gdLst>
            <a:ahLst/>
            <a:cxnLst>
              <a:cxn ang="T6">
                <a:pos x="T0" y="T1"/>
              </a:cxn>
              <a:cxn ang="T7">
                <a:pos x="T2" y="T3"/>
              </a:cxn>
              <a:cxn ang="T8">
                <a:pos x="T4" y="T5"/>
              </a:cxn>
            </a:cxnLst>
            <a:rect l="T9" t="T10" r="T11" b="T12"/>
            <a:pathLst>
              <a:path w="29119" h="21600" fill="none" extrusionOk="0">
                <a:moveTo>
                  <a:pt x="-1" y="15680"/>
                </a:moveTo>
                <a:cubicBezTo>
                  <a:pt x="2644" y="6400"/>
                  <a:pt x="11123" y="-1"/>
                  <a:pt x="20773" y="0"/>
                </a:cubicBezTo>
                <a:cubicBezTo>
                  <a:pt x="23638" y="0"/>
                  <a:pt x="26475" y="570"/>
                  <a:pt x="29119" y="1677"/>
                </a:cubicBezTo>
              </a:path>
              <a:path w="29119" h="21600" stroke="0" extrusionOk="0">
                <a:moveTo>
                  <a:pt x="-1" y="15680"/>
                </a:moveTo>
                <a:cubicBezTo>
                  <a:pt x="2644" y="6400"/>
                  <a:pt x="11123" y="-1"/>
                  <a:pt x="20773" y="0"/>
                </a:cubicBezTo>
                <a:cubicBezTo>
                  <a:pt x="23638" y="0"/>
                  <a:pt x="26475" y="570"/>
                  <a:pt x="29119" y="1677"/>
                </a:cubicBezTo>
                <a:lnTo>
                  <a:pt x="20773" y="21600"/>
                </a:lnTo>
                <a:lnTo>
                  <a:pt x="-1" y="15680"/>
                </a:lnTo>
                <a:close/>
              </a:path>
            </a:pathLst>
          </a:custGeom>
          <a:noFill/>
          <a:ln w="76200" cap="rnd">
            <a:solidFill>
              <a:srgbClr val="CC0000"/>
            </a:solidFill>
            <a:prstDash val="sysDot"/>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8" name="Arc 27"/>
          <p:cNvSpPr>
            <a:spLocks/>
          </p:cNvSpPr>
          <p:nvPr/>
        </p:nvSpPr>
        <p:spPr bwMode="auto">
          <a:xfrm rot="1263366">
            <a:off x="6662881" y="2345560"/>
            <a:ext cx="2395537" cy="1296988"/>
          </a:xfrm>
          <a:custGeom>
            <a:avLst/>
            <a:gdLst>
              <a:gd name="T0" fmla="*/ 0 w 38631"/>
              <a:gd name="T1" fmla="*/ 2147483646 h 21600"/>
              <a:gd name="T2" fmla="*/ 2147483646 w 38631"/>
              <a:gd name="T3" fmla="*/ 2147483646 h 21600"/>
              <a:gd name="T4" fmla="*/ 2147483646 w 38631"/>
              <a:gd name="T5" fmla="*/ 2147483646 h 21600"/>
              <a:gd name="T6" fmla="*/ 0 60000 65536"/>
              <a:gd name="T7" fmla="*/ 0 60000 65536"/>
              <a:gd name="T8" fmla="*/ 0 60000 65536"/>
              <a:gd name="T9" fmla="*/ 0 w 38631"/>
              <a:gd name="T10" fmla="*/ 0 h 21600"/>
              <a:gd name="T11" fmla="*/ 38631 w 38631"/>
              <a:gd name="T12" fmla="*/ 21600 h 21600"/>
            </a:gdLst>
            <a:ahLst/>
            <a:cxnLst>
              <a:cxn ang="T6">
                <a:pos x="T0" y="T1"/>
              </a:cxn>
              <a:cxn ang="T7">
                <a:pos x="T2" y="T3"/>
              </a:cxn>
              <a:cxn ang="T8">
                <a:pos x="T4" y="T5"/>
              </a:cxn>
            </a:cxnLst>
            <a:rect l="T9" t="T10" r="T11" b="T12"/>
            <a:pathLst>
              <a:path w="38631" h="21600" fill="none" extrusionOk="0">
                <a:moveTo>
                  <a:pt x="0" y="11081"/>
                </a:moveTo>
                <a:cubicBezTo>
                  <a:pt x="3814" y="4240"/>
                  <a:pt x="11033" y="-1"/>
                  <a:pt x="18866" y="0"/>
                </a:cubicBezTo>
                <a:cubicBezTo>
                  <a:pt x="27426" y="0"/>
                  <a:pt x="35178" y="5055"/>
                  <a:pt x="38631" y="12887"/>
                </a:cubicBezTo>
              </a:path>
              <a:path w="38631" h="21600" stroke="0" extrusionOk="0">
                <a:moveTo>
                  <a:pt x="0" y="11081"/>
                </a:moveTo>
                <a:cubicBezTo>
                  <a:pt x="3814" y="4240"/>
                  <a:pt x="11033" y="-1"/>
                  <a:pt x="18866" y="0"/>
                </a:cubicBezTo>
                <a:cubicBezTo>
                  <a:pt x="27426" y="0"/>
                  <a:pt x="35178" y="5055"/>
                  <a:pt x="38631" y="12887"/>
                </a:cubicBezTo>
                <a:lnTo>
                  <a:pt x="18866" y="21600"/>
                </a:lnTo>
                <a:lnTo>
                  <a:pt x="0" y="11081"/>
                </a:lnTo>
                <a:close/>
              </a:path>
            </a:pathLst>
          </a:custGeom>
          <a:noFill/>
          <a:ln w="76200" cap="rnd">
            <a:solidFill>
              <a:srgbClr val="CC0000"/>
            </a:solidFill>
            <a:prstDash val="sysDot"/>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grpSp>
        <p:nvGrpSpPr>
          <p:cNvPr id="29" name="Group 28"/>
          <p:cNvGrpSpPr>
            <a:grpSpLocks/>
          </p:cNvGrpSpPr>
          <p:nvPr/>
        </p:nvGrpSpPr>
        <p:grpSpPr bwMode="auto">
          <a:xfrm>
            <a:off x="5553217" y="3480624"/>
            <a:ext cx="1104900" cy="566737"/>
            <a:chOff x="1242" y="2839"/>
            <a:chExt cx="696" cy="357"/>
          </a:xfrm>
        </p:grpSpPr>
        <p:sp>
          <p:nvSpPr>
            <p:cNvPr id="30" name="Line 29"/>
            <p:cNvSpPr>
              <a:spLocks noChangeShapeType="1"/>
            </p:cNvSpPr>
            <p:nvPr/>
          </p:nvSpPr>
          <p:spPr bwMode="auto">
            <a:xfrm>
              <a:off x="1242" y="3002"/>
              <a:ext cx="406" cy="194"/>
            </a:xfrm>
            <a:prstGeom prst="line">
              <a:avLst/>
            </a:prstGeom>
            <a:noFill/>
            <a:ln w="57150">
              <a:solidFill>
                <a:srgbClr val="CC0000"/>
              </a:solidFill>
              <a:round/>
              <a:headEnd type="triangle" w="med" len="me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31" name="Line 30"/>
            <p:cNvSpPr>
              <a:spLocks noChangeShapeType="1"/>
            </p:cNvSpPr>
            <p:nvPr/>
          </p:nvSpPr>
          <p:spPr bwMode="auto">
            <a:xfrm>
              <a:off x="1938" y="2839"/>
              <a:ext cx="0" cy="300"/>
            </a:xfrm>
            <a:prstGeom prst="line">
              <a:avLst/>
            </a:prstGeom>
            <a:noFill/>
            <a:ln w="57150">
              <a:solidFill>
                <a:srgbClr val="CC0000"/>
              </a:solidFill>
              <a:round/>
              <a:headEnd type="triangle" w="med" len="med"/>
              <a:tailEnd type="triangle" w="med" len="med"/>
            </a:ln>
            <a:extLst>
              <a:ext uri="{909E8E84-426E-40DD-AFC4-6F175D3DCCD1}">
                <a14:hiddenFill xmlns:a14="http://schemas.microsoft.com/office/drawing/2010/main">
                  <a:noFill/>
                </a14:hiddenFill>
              </a:ext>
            </a:extLst>
          </p:spPr>
          <p:txBody>
            <a:bodyPr anchor="ctr"/>
            <a:lstStyle/>
            <a:p>
              <a:endParaRPr lang="en-GB"/>
            </a:p>
          </p:txBody>
        </p:sp>
      </p:grpSp>
      <p:pic>
        <p:nvPicPr>
          <p:cNvPr id="32" name="Picture 31" descr="Clock0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31030" y="2690048"/>
            <a:ext cx="508000" cy="54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 name="Picture 32" descr="Validate_XMark0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08668" y="3285361"/>
            <a:ext cx="665163" cy="80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4" name="Text Box 71"/>
          <p:cNvSpPr txBox="1">
            <a:spLocks noChangeArrowheads="1"/>
          </p:cNvSpPr>
          <p:nvPr/>
        </p:nvSpPr>
        <p:spPr bwMode="auto">
          <a:xfrm>
            <a:off x="5049981" y="5057010"/>
            <a:ext cx="67532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Fault Tolerance </a:t>
            </a:r>
            <a:r>
              <a:rPr lang="en-GB" altLang="en-US">
                <a:sym typeface="Wingdings" panose="05000000000000000000" pitchFamily="2" charset="2"/>
              </a:rPr>
              <a:t> forward to remote DHCP server if local DHCP server is not responding</a:t>
            </a:r>
            <a:endParaRPr lang="en-GB" altLang="en-US"/>
          </a:p>
        </p:txBody>
      </p:sp>
    </p:spTree>
    <p:extLst>
      <p:ext uri="{BB962C8B-B14F-4D97-AF65-F5344CB8AC3E}">
        <p14:creationId xmlns:p14="http://schemas.microsoft.com/office/powerpoint/2010/main" val="2219179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29"/>
                                        </p:tgtEl>
                                        <p:attrNameLst>
                                          <p:attrName>style.visibility</p:attrName>
                                        </p:attrNameLst>
                                      </p:cBhvr>
                                      <p:to>
                                        <p:strVal val="visible"/>
                                      </p:to>
                                    </p:set>
                                  </p:childTnLst>
                                </p:cTn>
                              </p:par>
                            </p:childTnLst>
                          </p:cTn>
                        </p:par>
                        <p:par>
                          <p:cTn id="7" fill="hold">
                            <p:stCondLst>
                              <p:cond delay="500"/>
                            </p:stCondLst>
                            <p:childTnLst>
                              <p:par>
                                <p:cTn id="8" presetID="1" presetClass="entr" presetSubtype="0" fill="hold" nodeType="afterEffect">
                                  <p:stCondLst>
                                    <p:cond delay="0"/>
                                  </p:stCondLst>
                                  <p:childTnLst>
                                    <p:set>
                                      <p:cBhvr>
                                        <p:cTn id="9" dur="1" fill="hold">
                                          <p:stCondLst>
                                            <p:cond delay="499"/>
                                          </p:stCondLst>
                                        </p:cTn>
                                        <p:tgtEl>
                                          <p:spTgt spid="32"/>
                                        </p:tgtEl>
                                        <p:attrNameLst>
                                          <p:attrName>style.visibility</p:attrName>
                                        </p:attrNameLst>
                                      </p:cBhvr>
                                      <p:to>
                                        <p:strVal val="visible"/>
                                      </p:to>
                                    </p:se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499"/>
                                          </p:stCondLst>
                                        </p:cTn>
                                        <p:tgtEl>
                                          <p:spTgt spid="33"/>
                                        </p:tgtEl>
                                        <p:attrNameLst>
                                          <p:attrName>style.visibility</p:attrName>
                                        </p:attrNameLst>
                                      </p:cBhvr>
                                      <p:to>
                                        <p:strVal val="visible"/>
                                      </p:to>
                                    </p:set>
                                  </p:childTnLst>
                                </p:cTn>
                              </p:par>
                            </p:childTnLst>
                          </p:cTn>
                        </p:par>
                        <p:par>
                          <p:cTn id="14" fill="hold">
                            <p:stCondLst>
                              <p:cond delay="500"/>
                            </p:stCondLst>
                            <p:childTnLst>
                              <p:par>
                                <p:cTn id="15" presetID="22" presetClass="entr" presetSubtype="8" fill="hold" nodeType="afterEffect">
                                  <p:stCondLst>
                                    <p:cond delay="0"/>
                                  </p:stCondLst>
                                  <p:childTnLst>
                                    <p:set>
                                      <p:cBhvr>
                                        <p:cTn id="16" dur="1" fill="hold">
                                          <p:stCondLst>
                                            <p:cond delay="0"/>
                                          </p:stCondLst>
                                        </p:cTn>
                                        <p:tgtEl>
                                          <p:spTgt spid="27"/>
                                        </p:tgtEl>
                                        <p:attrNameLst>
                                          <p:attrName>style.visibility</p:attrName>
                                        </p:attrNameLst>
                                      </p:cBhvr>
                                      <p:to>
                                        <p:strVal val="visible"/>
                                      </p:to>
                                    </p:set>
                                    <p:animEffect transition="in" filter="wipe(left)">
                                      <p:cBhvr>
                                        <p:cTn id="17" dur="500"/>
                                        <p:tgtEl>
                                          <p:spTgt spid="27"/>
                                        </p:tgtEl>
                                      </p:cBhvr>
                                    </p:animEffect>
                                  </p:childTnLst>
                                </p:cTn>
                              </p:par>
                            </p:childTnLst>
                          </p:cTn>
                        </p:par>
                        <p:par>
                          <p:cTn id="18" fill="hold">
                            <p:stCondLst>
                              <p:cond delay="1000"/>
                            </p:stCondLst>
                            <p:childTnLst>
                              <p:par>
                                <p:cTn id="19" presetID="22" presetClass="entr" presetSubtype="8" fill="hold" nodeType="afterEffect">
                                  <p:stCondLst>
                                    <p:cond delay="0"/>
                                  </p:stCondLst>
                                  <p:childTnLst>
                                    <p:set>
                                      <p:cBhvr>
                                        <p:cTn id="20" dur="1" fill="hold">
                                          <p:stCondLst>
                                            <p:cond delay="0"/>
                                          </p:stCondLst>
                                        </p:cTn>
                                        <p:tgtEl>
                                          <p:spTgt spid="28"/>
                                        </p:tgtEl>
                                        <p:attrNameLst>
                                          <p:attrName>style.visibility</p:attrName>
                                        </p:attrNameLst>
                                      </p:cBhvr>
                                      <p:to>
                                        <p:strVal val="visible"/>
                                      </p:to>
                                    </p:set>
                                    <p:animEffect transition="in" filter="wipe(left)">
                                      <p:cBhvr>
                                        <p:cTn id="21"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757" y="2722593"/>
            <a:ext cx="2315643" cy="1143000"/>
          </a:xfrm>
        </p:spPr>
        <p:txBody>
          <a:bodyPr>
            <a:noAutofit/>
          </a:bodyPr>
          <a:lstStyle/>
          <a:p>
            <a:pPr algn="l"/>
            <a:r>
              <a:rPr lang="en-US" dirty="0" smtClean="0">
                <a:solidFill>
                  <a:schemeClr val="accent1">
                    <a:lumMod val="50000"/>
                  </a:schemeClr>
                </a:solidFill>
              </a:rPr>
              <a:t>DHCP: </a:t>
            </a:r>
            <a:br>
              <a:rPr lang="en-US" dirty="0" smtClean="0">
                <a:solidFill>
                  <a:schemeClr val="accent1">
                    <a:lumMod val="50000"/>
                  </a:schemeClr>
                </a:solidFill>
              </a:rPr>
            </a:br>
            <a:r>
              <a:rPr lang="en-US" dirty="0">
                <a:solidFill>
                  <a:schemeClr val="accent1">
                    <a:lumMod val="50000"/>
                  </a:schemeClr>
                </a:solidFill>
              </a:rPr>
              <a:t>Storage</a:t>
            </a:r>
            <a:endParaRPr lang="en-GB" dirty="0">
              <a:solidFill>
                <a:schemeClr val="accent1">
                  <a:lumMod val="50000"/>
                </a:schemeClr>
              </a:solidFill>
            </a:endParaRPr>
          </a:p>
        </p:txBody>
      </p:sp>
      <p:sp>
        <p:nvSpPr>
          <p:cNvPr id="3" name="Rectangle 2"/>
          <p:cNvSpPr/>
          <p:nvPr/>
        </p:nvSpPr>
        <p:spPr>
          <a:xfrm>
            <a:off x="161142" y="1078222"/>
            <a:ext cx="4689533" cy="646331"/>
          </a:xfrm>
          <a:prstGeom prst="rect">
            <a:avLst/>
          </a:prstGeom>
        </p:spPr>
        <p:txBody>
          <a:bodyPr wrap="square">
            <a:spAutoFit/>
          </a:bodyPr>
          <a:lstStyle/>
          <a:p>
            <a:pPr lvl="0" algn="just" eaLnBrk="0" fontAlgn="base" hangingPunct="0">
              <a:spcBef>
                <a:spcPct val="20000"/>
              </a:spcBef>
              <a:spcAft>
                <a:spcPct val="0"/>
              </a:spcAft>
              <a:buClr>
                <a:schemeClr val="folHlink"/>
              </a:buClr>
              <a:buSzPct val="90000"/>
            </a:pPr>
            <a:r>
              <a:rPr kumimoji="1" lang="en-GB" altLang="en-US" dirty="0">
                <a:latin typeface="Helvetica" panose="020B0604020202020204" pitchFamily="34" charset="0"/>
              </a:rPr>
              <a:t>Database containing tables for IP-address-Owner-ID  </a:t>
            </a:r>
            <a:r>
              <a:rPr kumimoji="1" lang="en-GB" altLang="en-US" dirty="0" smtClean="0">
                <a:latin typeface="Helvetica" panose="020B0604020202020204" pitchFamily="34" charset="0"/>
              </a:rPr>
              <a:t>&amp; </a:t>
            </a:r>
            <a:r>
              <a:rPr kumimoji="1" lang="en-GB" altLang="en-US" dirty="0">
                <a:latin typeface="Helvetica" panose="020B0604020202020204" pitchFamily="34" charset="0"/>
              </a:rPr>
              <a:t>name-to-IP-address mapping</a:t>
            </a:r>
          </a:p>
        </p:txBody>
      </p:sp>
      <p:pic>
        <p:nvPicPr>
          <p:cNvPr id="34" name="Picture 33"/>
          <p:cNvPicPr>
            <a:picLocks noChangeAspect="1"/>
          </p:cNvPicPr>
          <p:nvPr/>
        </p:nvPicPr>
        <p:blipFill rotWithShape="1">
          <a:blip r:embed="rId2"/>
          <a:srcRect l="21395" t="15138"/>
          <a:stretch/>
        </p:blipFill>
        <p:spPr>
          <a:xfrm>
            <a:off x="5238750" y="323850"/>
            <a:ext cx="6850413" cy="5260320"/>
          </a:xfrm>
          <a:prstGeom prst="rect">
            <a:avLst/>
          </a:prstGeom>
        </p:spPr>
      </p:pic>
      <p:cxnSp>
        <p:nvCxnSpPr>
          <p:cNvPr id="36" name="Straight Arrow Connector 35"/>
          <p:cNvCxnSpPr/>
          <p:nvPr/>
        </p:nvCxnSpPr>
        <p:spPr>
          <a:xfrm flipV="1">
            <a:off x="161142" y="1060313"/>
            <a:ext cx="5223658" cy="137"/>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37" name="Rectangle 36"/>
          <p:cNvSpPr/>
          <p:nvPr/>
        </p:nvSpPr>
        <p:spPr>
          <a:xfrm>
            <a:off x="2188967" y="3352391"/>
            <a:ext cx="2351283" cy="923330"/>
          </a:xfrm>
          <a:prstGeom prst="rect">
            <a:avLst/>
          </a:prstGeom>
        </p:spPr>
        <p:txBody>
          <a:bodyPr wrap="square">
            <a:spAutoFit/>
          </a:bodyPr>
          <a:lstStyle/>
          <a:p>
            <a:pPr algn="just"/>
            <a:r>
              <a:rPr lang="en-GB" altLang="en-US" b="1" dirty="0">
                <a:solidFill>
                  <a:schemeClr val="tx2"/>
                </a:solidFill>
                <a:latin typeface="Arial Narrow" panose="020B0606020202030204" pitchFamily="34" charset="0"/>
              </a:rPr>
              <a:t>Contains info on leases, scope, reservations, options, </a:t>
            </a:r>
            <a:r>
              <a:rPr lang="en-GB" altLang="en-US" b="1" dirty="0" err="1" smtClean="0">
                <a:solidFill>
                  <a:schemeClr val="tx2"/>
                </a:solidFill>
                <a:latin typeface="Arial Narrow" panose="020B0606020202030204" pitchFamily="34" charset="0"/>
              </a:rPr>
              <a:t>etc</a:t>
            </a:r>
            <a:endParaRPr lang="en-GB" altLang="en-US" b="1" dirty="0">
              <a:solidFill>
                <a:schemeClr val="tx2"/>
              </a:solidFill>
              <a:latin typeface="Arial Narrow" panose="020B0606020202030204" pitchFamily="34" charset="0"/>
            </a:endParaRPr>
          </a:p>
        </p:txBody>
      </p:sp>
      <p:pic>
        <p:nvPicPr>
          <p:cNvPr id="39" name="Picture 38"/>
          <p:cNvPicPr>
            <a:picLocks noChangeAspect="1"/>
          </p:cNvPicPr>
          <p:nvPr/>
        </p:nvPicPr>
        <p:blipFill rotWithShape="1">
          <a:blip r:embed="rId2"/>
          <a:srcRect l="25433" t="5139" r="34638" b="90112"/>
          <a:stretch/>
        </p:blipFill>
        <p:spPr>
          <a:xfrm>
            <a:off x="249757" y="5253166"/>
            <a:ext cx="4773426" cy="331004"/>
          </a:xfrm>
          <a:prstGeom prst="rect">
            <a:avLst/>
          </a:prstGeom>
        </p:spPr>
      </p:pic>
      <p:pic>
        <p:nvPicPr>
          <p:cNvPr id="40" name="Picture 39"/>
          <p:cNvPicPr>
            <a:picLocks noChangeAspect="1"/>
          </p:cNvPicPr>
          <p:nvPr/>
        </p:nvPicPr>
        <p:blipFill>
          <a:blip r:embed="rId3"/>
          <a:stretch>
            <a:fillRect/>
          </a:stretch>
        </p:blipFill>
        <p:spPr>
          <a:xfrm>
            <a:off x="7192110" y="1215029"/>
            <a:ext cx="4771911" cy="3711479"/>
          </a:xfrm>
          <a:prstGeom prst="rect">
            <a:avLst/>
          </a:prstGeom>
        </p:spPr>
      </p:pic>
      <p:sp>
        <p:nvSpPr>
          <p:cNvPr id="42" name="Rectangle 41"/>
          <p:cNvSpPr/>
          <p:nvPr/>
        </p:nvSpPr>
        <p:spPr>
          <a:xfrm>
            <a:off x="2285305" y="2614641"/>
            <a:ext cx="2871257" cy="646331"/>
          </a:xfrm>
          <a:prstGeom prst="rect">
            <a:avLst/>
          </a:prstGeom>
        </p:spPr>
        <p:txBody>
          <a:bodyPr wrap="square">
            <a:spAutoFit/>
          </a:bodyPr>
          <a:lstStyle/>
          <a:p>
            <a:pPr lvl="0" algn="just" eaLnBrk="0" fontAlgn="base" hangingPunct="0">
              <a:spcBef>
                <a:spcPct val="20000"/>
              </a:spcBef>
              <a:spcAft>
                <a:spcPct val="0"/>
              </a:spcAft>
              <a:buClr>
                <a:schemeClr val="folHlink"/>
              </a:buClr>
              <a:buSzPct val="90000"/>
            </a:pPr>
            <a:r>
              <a:rPr kumimoji="1" lang="en-GB" altLang="en-US" dirty="0" smtClean="0">
                <a:latin typeface="Helvetica" panose="020B0604020202020204" pitchFamily="34" charset="0"/>
              </a:rPr>
              <a:t>Log Files &amp; Reserved Log Files, Checkpoint File</a:t>
            </a:r>
            <a:endParaRPr kumimoji="1" lang="en-GB" altLang="en-US" dirty="0">
              <a:latin typeface="Helvetica" panose="020B0604020202020204" pitchFamily="34" charset="0"/>
            </a:endParaRPr>
          </a:p>
        </p:txBody>
      </p:sp>
      <p:cxnSp>
        <p:nvCxnSpPr>
          <p:cNvPr id="43" name="Straight Arrow Connector 42"/>
          <p:cNvCxnSpPr/>
          <p:nvPr/>
        </p:nvCxnSpPr>
        <p:spPr>
          <a:xfrm>
            <a:off x="2400300" y="3234703"/>
            <a:ext cx="2779350" cy="12697"/>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44" name="Rectangle 43"/>
          <p:cNvSpPr/>
          <p:nvPr/>
        </p:nvSpPr>
        <p:spPr>
          <a:xfrm>
            <a:off x="29242" y="4280177"/>
            <a:ext cx="4689533" cy="646331"/>
          </a:xfrm>
          <a:prstGeom prst="rect">
            <a:avLst/>
          </a:prstGeom>
        </p:spPr>
        <p:txBody>
          <a:bodyPr wrap="square">
            <a:spAutoFit/>
          </a:bodyPr>
          <a:lstStyle/>
          <a:p>
            <a:pPr lvl="0" algn="just" eaLnBrk="0" fontAlgn="base" hangingPunct="0">
              <a:spcBef>
                <a:spcPct val="20000"/>
              </a:spcBef>
              <a:spcAft>
                <a:spcPct val="0"/>
              </a:spcAft>
              <a:buClr>
                <a:schemeClr val="folHlink"/>
              </a:buClr>
              <a:buSzPct val="90000"/>
            </a:pPr>
            <a:r>
              <a:rPr kumimoji="1" lang="en-GB" altLang="en-US" dirty="0" smtClean="0">
                <a:latin typeface="Helvetica" panose="020B0604020202020204" pitchFamily="34" charset="0"/>
              </a:rPr>
              <a:t>Temp. </a:t>
            </a:r>
            <a:r>
              <a:rPr kumimoji="1" lang="en-GB" altLang="en-US" dirty="0" err="1" smtClean="0">
                <a:latin typeface="Helvetica" panose="020B0604020202020204" pitchFamily="34" charset="0"/>
              </a:rPr>
              <a:t>db</a:t>
            </a:r>
            <a:r>
              <a:rPr kumimoji="1" lang="en-GB" altLang="en-US" dirty="0" smtClean="0">
                <a:latin typeface="Helvetica" panose="020B0604020202020204" pitchFamily="34" charset="0"/>
              </a:rPr>
              <a:t> file (also known as a swap file) used for database maintenance operation</a:t>
            </a:r>
            <a:endParaRPr kumimoji="1" lang="en-GB" altLang="en-US" dirty="0">
              <a:latin typeface="Helvetica" panose="020B0604020202020204" pitchFamily="34" charset="0"/>
            </a:endParaRPr>
          </a:p>
        </p:txBody>
      </p:sp>
      <p:cxnSp>
        <p:nvCxnSpPr>
          <p:cNvPr id="45" name="Straight Arrow Connector 44"/>
          <p:cNvCxnSpPr/>
          <p:nvPr/>
        </p:nvCxnSpPr>
        <p:spPr>
          <a:xfrm flipV="1">
            <a:off x="95192" y="4971574"/>
            <a:ext cx="5223658" cy="137"/>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46" name="Left Brace 45"/>
          <p:cNvSpPr/>
          <p:nvPr/>
        </p:nvSpPr>
        <p:spPr>
          <a:xfrm>
            <a:off x="4994275" y="2425700"/>
            <a:ext cx="324575" cy="2393950"/>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9" name="Rectangle 48"/>
          <p:cNvSpPr/>
          <p:nvPr/>
        </p:nvSpPr>
        <p:spPr>
          <a:xfrm>
            <a:off x="64691" y="169505"/>
            <a:ext cx="5143558" cy="646331"/>
          </a:xfrm>
          <a:prstGeom prst="rect">
            <a:avLst/>
          </a:prstGeom>
        </p:spPr>
        <p:txBody>
          <a:bodyPr wrap="square">
            <a:spAutoFit/>
          </a:bodyPr>
          <a:lstStyle/>
          <a:p>
            <a:pPr lvl="0" algn="just" eaLnBrk="0" fontAlgn="base" hangingPunct="0">
              <a:spcBef>
                <a:spcPct val="20000"/>
              </a:spcBef>
              <a:spcAft>
                <a:spcPct val="0"/>
              </a:spcAft>
              <a:buClr>
                <a:schemeClr val="folHlink"/>
              </a:buClr>
              <a:buSzPct val="90000"/>
            </a:pPr>
            <a:r>
              <a:rPr kumimoji="1" lang="en-GB" altLang="en-US" dirty="0" smtClean="0">
                <a:latin typeface="Helvetica" panose="020B0604020202020204" pitchFamily="34" charset="0"/>
              </a:rPr>
              <a:t>Backup Folder: Takes backup automatically every hour…</a:t>
            </a:r>
            <a:endParaRPr kumimoji="1" lang="en-GB" altLang="en-US" dirty="0">
              <a:latin typeface="Helvetica" panose="020B0604020202020204" pitchFamily="34" charset="0"/>
            </a:endParaRPr>
          </a:p>
        </p:txBody>
      </p:sp>
      <p:cxnSp>
        <p:nvCxnSpPr>
          <p:cNvPr id="50" name="Straight Arrow Connector 49"/>
          <p:cNvCxnSpPr/>
          <p:nvPr/>
        </p:nvCxnSpPr>
        <p:spPr>
          <a:xfrm flipV="1">
            <a:off x="95192" y="526089"/>
            <a:ext cx="5223658" cy="137"/>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1498855682"/>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757" y="2722593"/>
            <a:ext cx="2315643" cy="1143000"/>
          </a:xfrm>
        </p:spPr>
        <p:txBody>
          <a:bodyPr>
            <a:noAutofit/>
          </a:bodyPr>
          <a:lstStyle/>
          <a:p>
            <a:pPr algn="l"/>
            <a:r>
              <a:rPr lang="en-US" dirty="0" smtClean="0">
                <a:solidFill>
                  <a:schemeClr val="accent1">
                    <a:lumMod val="50000"/>
                  </a:schemeClr>
                </a:solidFill>
              </a:rPr>
              <a:t>DHCP: </a:t>
            </a:r>
            <a:br>
              <a:rPr lang="en-US" dirty="0" smtClean="0">
                <a:solidFill>
                  <a:schemeClr val="accent1">
                    <a:lumMod val="50000"/>
                  </a:schemeClr>
                </a:solidFill>
              </a:rPr>
            </a:br>
            <a:r>
              <a:rPr lang="en-US" dirty="0">
                <a:solidFill>
                  <a:schemeClr val="accent1">
                    <a:lumMod val="50000"/>
                  </a:schemeClr>
                </a:solidFill>
              </a:rPr>
              <a:t>Storage</a:t>
            </a:r>
            <a:endParaRPr lang="en-GB" dirty="0">
              <a:solidFill>
                <a:schemeClr val="accent1">
                  <a:lumMod val="50000"/>
                </a:schemeClr>
              </a:solidFill>
            </a:endParaRPr>
          </a:p>
        </p:txBody>
      </p:sp>
      <p:sp>
        <p:nvSpPr>
          <p:cNvPr id="3" name="Rectangle 2"/>
          <p:cNvSpPr/>
          <p:nvPr/>
        </p:nvSpPr>
        <p:spPr>
          <a:xfrm>
            <a:off x="2491592" y="322572"/>
            <a:ext cx="9287658" cy="5262979"/>
          </a:xfrm>
          <a:prstGeom prst="rect">
            <a:avLst/>
          </a:prstGeom>
        </p:spPr>
        <p:txBody>
          <a:bodyPr wrap="square">
            <a:spAutoFit/>
          </a:bodyPr>
          <a:lstStyle/>
          <a:p>
            <a:pPr marL="463550" indent="-285750" algn="just">
              <a:buFont typeface="Wingdings" panose="05000000000000000000" pitchFamily="2" charset="2"/>
              <a:buChar char="Ø"/>
            </a:pPr>
            <a:r>
              <a:rPr lang="en-GB" altLang="en-US" sz="2400" b="1" dirty="0" smtClean="0"/>
              <a:t>Other than auto backup, can </a:t>
            </a:r>
            <a:r>
              <a:rPr lang="en-GB" altLang="en-US" sz="2400" b="1" dirty="0"/>
              <a:t>also perform manual backups</a:t>
            </a:r>
          </a:p>
          <a:p>
            <a:pPr marL="920750" lvl="1" indent="-285750" algn="just">
              <a:buFont typeface="Wingdings" panose="05000000000000000000" pitchFamily="2" charset="2"/>
              <a:buChar char="§"/>
            </a:pPr>
            <a:r>
              <a:rPr lang="en-GB" altLang="en-US" sz="2400" dirty="0" smtClean="0"/>
              <a:t>Backup </a:t>
            </a:r>
            <a:r>
              <a:rPr lang="en-GB" altLang="en-US" sz="2400" dirty="0"/>
              <a:t>directory can be copied to offline </a:t>
            </a:r>
            <a:r>
              <a:rPr lang="en-GB" altLang="en-US" sz="2400" dirty="0" smtClean="0"/>
              <a:t>storage</a:t>
            </a:r>
          </a:p>
          <a:p>
            <a:pPr marL="635000" lvl="1" algn="just"/>
            <a:r>
              <a:rPr lang="en-GB" altLang="en-US" sz="2400" i="1" dirty="0"/>
              <a:t>Recommendations: Use different directory location than that used for automatic backups</a:t>
            </a:r>
          </a:p>
          <a:p>
            <a:pPr marL="463550" indent="-285750" algn="just">
              <a:buFont typeface="Wingdings" panose="05000000000000000000" pitchFamily="2" charset="2"/>
              <a:buChar char="Ø"/>
            </a:pPr>
            <a:endParaRPr lang="en-GB" altLang="en-US" sz="2400" dirty="0" smtClean="0"/>
          </a:p>
          <a:p>
            <a:pPr marL="463550" indent="-285750" algn="just">
              <a:buFont typeface="Wingdings" panose="05000000000000000000" pitchFamily="2" charset="2"/>
              <a:buChar char="Ø"/>
            </a:pPr>
            <a:r>
              <a:rPr lang="en-GB" altLang="en-US" sz="2400" b="1" dirty="0" smtClean="0"/>
              <a:t>If </a:t>
            </a:r>
            <a:r>
              <a:rPr lang="en-GB" altLang="en-US" sz="2400" b="1" dirty="0"/>
              <a:t>DHCP server fails to load database</a:t>
            </a:r>
          </a:p>
          <a:p>
            <a:pPr marL="920750" lvl="2" indent="-285750" algn="just">
              <a:buFont typeface="Wingdings" panose="05000000000000000000" pitchFamily="2" charset="2"/>
              <a:buChar char="§"/>
            </a:pPr>
            <a:r>
              <a:rPr lang="en-GB" altLang="en-US" sz="2400" dirty="0">
                <a:sym typeface="Wingdings" panose="05000000000000000000" pitchFamily="2" charset="2"/>
              </a:rPr>
              <a:t>Server automatically restores from this backup directory</a:t>
            </a:r>
          </a:p>
          <a:p>
            <a:pPr marL="463550" indent="-285750" algn="just">
              <a:buFont typeface="Wingdings" panose="05000000000000000000" pitchFamily="2" charset="2"/>
              <a:buChar char="Ø"/>
            </a:pPr>
            <a:endParaRPr lang="en-GB" altLang="en-US" sz="2400" dirty="0" smtClean="0">
              <a:sym typeface="Wingdings" panose="05000000000000000000" pitchFamily="2" charset="2"/>
            </a:endParaRPr>
          </a:p>
          <a:p>
            <a:pPr marL="463550" indent="-285750" algn="just">
              <a:buFont typeface="Wingdings" panose="05000000000000000000" pitchFamily="2" charset="2"/>
              <a:buChar char="Ø"/>
            </a:pPr>
            <a:r>
              <a:rPr lang="en-GB" altLang="en-US" sz="2400" b="1" dirty="0" smtClean="0">
                <a:sym typeface="Wingdings" panose="05000000000000000000" pitchFamily="2" charset="2"/>
              </a:rPr>
              <a:t>Database </a:t>
            </a:r>
            <a:r>
              <a:rPr lang="en-GB" altLang="en-US" sz="2400" b="1" dirty="0">
                <a:sym typeface="Wingdings" panose="05000000000000000000" pitchFamily="2" charset="2"/>
              </a:rPr>
              <a:t>failure </a:t>
            </a:r>
            <a:r>
              <a:rPr lang="en-GB" altLang="en-US" sz="2400" dirty="0">
                <a:sym typeface="Wingdings" panose="05000000000000000000" pitchFamily="2" charset="2"/>
              </a:rPr>
              <a:t> Administrator can choose to:</a:t>
            </a:r>
          </a:p>
          <a:p>
            <a:pPr marL="920750" lvl="2" indent="-285750" algn="just">
              <a:buFont typeface="Wingdings" panose="05000000000000000000" pitchFamily="2" charset="2"/>
              <a:buChar char="§"/>
            </a:pPr>
            <a:r>
              <a:rPr lang="en-GB" altLang="en-US" sz="2400" dirty="0"/>
              <a:t>Restore from backup directory</a:t>
            </a:r>
          </a:p>
          <a:p>
            <a:pPr marL="920750" lvl="2" indent="-285750" algn="just">
              <a:buFont typeface="Wingdings" panose="05000000000000000000" pitchFamily="2" charset="2"/>
              <a:buChar char="§"/>
            </a:pPr>
            <a:r>
              <a:rPr lang="en-GB" altLang="en-US" sz="2400" dirty="0"/>
              <a:t>Restore from offline storage</a:t>
            </a:r>
          </a:p>
          <a:p>
            <a:pPr marL="463550" indent="-285750" algn="just">
              <a:buFont typeface="Wingdings" panose="05000000000000000000" pitchFamily="2" charset="2"/>
              <a:buChar char="Ø"/>
            </a:pPr>
            <a:endParaRPr lang="en-GB" altLang="en-US" sz="2400" dirty="0" smtClean="0"/>
          </a:p>
          <a:p>
            <a:pPr marL="463550" indent="-285750" algn="just">
              <a:buFont typeface="Wingdings" panose="05000000000000000000" pitchFamily="2" charset="2"/>
              <a:buChar char="Ø"/>
            </a:pPr>
            <a:r>
              <a:rPr lang="en-GB" altLang="en-US" sz="2400" b="1" dirty="0" smtClean="0"/>
              <a:t>Server </a:t>
            </a:r>
            <a:r>
              <a:rPr lang="en-GB" altLang="en-US" sz="2400" b="1" dirty="0"/>
              <a:t>hardware failure</a:t>
            </a:r>
          </a:p>
          <a:p>
            <a:pPr marL="920750" lvl="2" indent="-285750" algn="just">
              <a:buFont typeface="Wingdings" panose="05000000000000000000" pitchFamily="2" charset="2"/>
              <a:buChar char="§"/>
            </a:pPr>
            <a:r>
              <a:rPr lang="en-GB" altLang="en-US" sz="2400" dirty="0"/>
              <a:t>Administrator must restore from offline storage</a:t>
            </a:r>
          </a:p>
        </p:txBody>
      </p:sp>
    </p:spTree>
    <p:extLst>
      <p:ext uri="{BB962C8B-B14F-4D97-AF65-F5344CB8AC3E}">
        <p14:creationId xmlns:p14="http://schemas.microsoft.com/office/powerpoint/2010/main" val="1071085116"/>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Summary</a:t>
            </a:r>
            <a:r>
              <a:rPr lang="en-US" dirty="0">
                <a:solidFill>
                  <a:srgbClr val="002060"/>
                </a:solidFill>
              </a:rPr>
              <a:t> </a:t>
            </a:r>
            <a:endParaRPr lang="en-GB" dirty="0">
              <a:solidFill>
                <a:schemeClr val="accent1">
                  <a:lumMod val="50000"/>
                </a:schemeClr>
              </a:solidFill>
            </a:endParaRPr>
          </a:p>
        </p:txBody>
      </p:sp>
      <p:sp>
        <p:nvSpPr>
          <p:cNvPr id="3" name="Content Placeholder 2"/>
          <p:cNvSpPr>
            <a:spLocks noGrp="1"/>
          </p:cNvSpPr>
          <p:nvPr>
            <p:ph idx="1"/>
          </p:nvPr>
        </p:nvSpPr>
        <p:spPr>
          <a:xfrm>
            <a:off x="375741" y="1272289"/>
            <a:ext cx="11262070" cy="3432168"/>
          </a:xfrm>
        </p:spPr>
        <p:txBody>
          <a:bodyPr>
            <a:noAutofit/>
          </a:bodyPr>
          <a:lstStyle/>
          <a:p>
            <a:pPr algn="just">
              <a:buFont typeface="Wingdings" panose="05000000000000000000" pitchFamily="2" charset="2"/>
              <a:buChar char="Ø"/>
            </a:pPr>
            <a:r>
              <a:rPr lang="en-GB" sz="2400" dirty="0" smtClean="0"/>
              <a:t>RARP</a:t>
            </a:r>
          </a:p>
          <a:p>
            <a:pPr algn="just">
              <a:buFont typeface="Wingdings" panose="05000000000000000000" pitchFamily="2" charset="2"/>
              <a:buChar char="Ø"/>
            </a:pPr>
            <a:r>
              <a:rPr lang="en-GB" sz="2400" dirty="0" smtClean="0"/>
              <a:t>BOOTP</a:t>
            </a:r>
            <a:endParaRPr lang="en-GB" sz="2400" dirty="0"/>
          </a:p>
          <a:p>
            <a:pPr algn="just">
              <a:buFont typeface="Wingdings" panose="05000000000000000000" pitchFamily="2" charset="2"/>
              <a:buChar char="Ø"/>
            </a:pPr>
            <a:r>
              <a:rPr lang="en-GB" sz="2400" dirty="0" smtClean="0"/>
              <a:t>DHCP</a:t>
            </a:r>
          </a:p>
          <a:p>
            <a:pPr lvl="1" algn="just">
              <a:buFont typeface="Wingdings" panose="05000000000000000000" pitchFamily="2" charset="2"/>
              <a:buChar char="Ø"/>
            </a:pPr>
            <a:r>
              <a:rPr lang="en-GB" sz="1800" dirty="0" smtClean="0"/>
              <a:t>Protocol</a:t>
            </a:r>
          </a:p>
          <a:p>
            <a:pPr lvl="1" algn="just">
              <a:buFont typeface="Wingdings" panose="05000000000000000000" pitchFamily="2" charset="2"/>
              <a:buChar char="Ø"/>
            </a:pPr>
            <a:r>
              <a:rPr lang="en-GB" sz="1800" dirty="0" smtClean="0"/>
              <a:t>Operation</a:t>
            </a:r>
          </a:p>
          <a:p>
            <a:pPr lvl="1" algn="just">
              <a:buFont typeface="Wingdings" panose="05000000000000000000" pitchFamily="2" charset="2"/>
              <a:buChar char="Ø"/>
            </a:pPr>
            <a:r>
              <a:rPr lang="en-GB" sz="1800" dirty="0" smtClean="0"/>
              <a:t>Lease</a:t>
            </a:r>
          </a:p>
          <a:p>
            <a:pPr lvl="1" algn="just">
              <a:buFont typeface="Wingdings" panose="05000000000000000000" pitchFamily="2" charset="2"/>
              <a:buChar char="Ø"/>
            </a:pPr>
            <a:r>
              <a:rPr lang="en-GB" sz="1800" dirty="0" smtClean="0"/>
              <a:t>Security</a:t>
            </a:r>
          </a:p>
          <a:p>
            <a:pPr lvl="1" algn="just">
              <a:buFont typeface="Wingdings" panose="05000000000000000000" pitchFamily="2" charset="2"/>
              <a:buChar char="Ø"/>
            </a:pPr>
            <a:r>
              <a:rPr lang="en-GB" sz="1800" dirty="0" smtClean="0"/>
              <a:t>Scope</a:t>
            </a:r>
          </a:p>
          <a:p>
            <a:pPr lvl="1" algn="just">
              <a:buFont typeface="Wingdings" panose="05000000000000000000" pitchFamily="2" charset="2"/>
              <a:buChar char="Ø"/>
            </a:pPr>
            <a:r>
              <a:rPr lang="en-GB" sz="1800" dirty="0" smtClean="0"/>
              <a:t>Options</a:t>
            </a:r>
          </a:p>
          <a:p>
            <a:pPr lvl="1" algn="just">
              <a:buFont typeface="Wingdings" panose="05000000000000000000" pitchFamily="2" charset="2"/>
              <a:buChar char="Ø"/>
            </a:pPr>
            <a:r>
              <a:rPr lang="en-GB" sz="1800" dirty="0" smtClean="0"/>
              <a:t>Reservations</a:t>
            </a:r>
          </a:p>
          <a:p>
            <a:pPr lvl="1" algn="just">
              <a:buFont typeface="Wingdings" panose="05000000000000000000" pitchFamily="2" charset="2"/>
              <a:buChar char="Ø"/>
            </a:pPr>
            <a:r>
              <a:rPr lang="en-GB" sz="1800" dirty="0" smtClean="0"/>
              <a:t>Relay Agents</a:t>
            </a:r>
          </a:p>
        </p:txBody>
      </p:sp>
    </p:spTree>
    <p:extLst>
      <p:ext uri="{BB962C8B-B14F-4D97-AF65-F5344CB8AC3E}">
        <p14:creationId xmlns:p14="http://schemas.microsoft.com/office/powerpoint/2010/main" val="4065374159"/>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Task to Complete</a:t>
            </a:r>
            <a:endParaRPr lang="en-GB" dirty="0">
              <a:solidFill>
                <a:schemeClr val="accent1">
                  <a:lumMod val="50000"/>
                </a:schemeClr>
              </a:solidFill>
            </a:endParaRPr>
          </a:p>
        </p:txBody>
      </p:sp>
      <p:sp>
        <p:nvSpPr>
          <p:cNvPr id="3" name="Content Placeholder 2"/>
          <p:cNvSpPr>
            <a:spLocks noGrp="1"/>
          </p:cNvSpPr>
          <p:nvPr>
            <p:ph idx="1"/>
          </p:nvPr>
        </p:nvSpPr>
        <p:spPr>
          <a:xfrm>
            <a:off x="363041" y="1323836"/>
            <a:ext cx="11262070" cy="3432168"/>
          </a:xfrm>
        </p:spPr>
        <p:txBody>
          <a:bodyPr>
            <a:noAutofit/>
          </a:bodyPr>
          <a:lstStyle/>
          <a:p>
            <a:pPr>
              <a:buFont typeface="Wingdings" panose="05000000000000000000" pitchFamily="2" charset="2"/>
              <a:buChar char="Ø"/>
            </a:pPr>
            <a:r>
              <a:rPr lang="en-US" sz="2400" dirty="0" smtClean="0"/>
              <a:t>Complete Coursework 1</a:t>
            </a:r>
          </a:p>
          <a:p>
            <a:pPr>
              <a:buFont typeface="Wingdings" panose="05000000000000000000" pitchFamily="2" charset="2"/>
              <a:buChar char="Ø"/>
            </a:pPr>
            <a:r>
              <a:rPr lang="en-GB" sz="2400" dirty="0" smtClean="0"/>
              <a:t>Document (as per academic standards) your observations</a:t>
            </a:r>
          </a:p>
          <a:p>
            <a:pPr>
              <a:buFont typeface="Wingdings" panose="05000000000000000000" pitchFamily="2" charset="2"/>
              <a:buChar char="Ø"/>
            </a:pPr>
            <a:endParaRPr lang="en-GB" sz="2400" dirty="0"/>
          </a:p>
          <a:p>
            <a:pPr marL="0" indent="0">
              <a:buNone/>
            </a:pPr>
            <a:r>
              <a:rPr lang="en-GB" sz="2400" dirty="0" smtClean="0"/>
              <a:t>Links: </a:t>
            </a:r>
          </a:p>
          <a:p>
            <a:pPr>
              <a:buFont typeface="Wingdings" panose="05000000000000000000" pitchFamily="2" charset="2"/>
              <a:buChar char="Ø"/>
            </a:pPr>
            <a:r>
              <a:rPr lang="en-GB" sz="2400" dirty="0"/>
              <a:t>Virtual Box: </a:t>
            </a:r>
            <a:r>
              <a:rPr lang="en-GB" sz="1600" dirty="0">
                <a:hlinkClick r:id="rId2"/>
              </a:rPr>
              <a:t>https://www.virtualbox.org/wiki/Downloads</a:t>
            </a:r>
            <a:endParaRPr lang="en-GB" sz="2400" dirty="0"/>
          </a:p>
          <a:p>
            <a:pPr>
              <a:buFont typeface="Wingdings" panose="05000000000000000000" pitchFamily="2" charset="2"/>
              <a:buChar char="Ø"/>
            </a:pPr>
            <a:r>
              <a:rPr lang="en-GB" sz="2400" dirty="0" smtClean="0"/>
              <a:t>Windows </a:t>
            </a:r>
            <a:r>
              <a:rPr lang="en-GB" sz="2400" dirty="0"/>
              <a:t>Server 2019 (64-bit) : </a:t>
            </a:r>
            <a:r>
              <a:rPr lang="en-GB" sz="1600" dirty="0" smtClean="0">
                <a:hlinkClick r:id="rId3"/>
              </a:rPr>
              <a:t>https</a:t>
            </a:r>
            <a:r>
              <a:rPr lang="en-GB" sz="1600" dirty="0">
                <a:hlinkClick r:id="rId3"/>
              </a:rPr>
              <a:t>://www.microsoft.com/en-us/evalcenter</a:t>
            </a:r>
            <a:r>
              <a:rPr lang="en-GB" sz="1600" dirty="0" smtClean="0">
                <a:hlinkClick r:id="rId3"/>
              </a:rPr>
              <a:t>/</a:t>
            </a:r>
            <a:endParaRPr lang="en-GB" sz="1600" dirty="0" smtClean="0"/>
          </a:p>
          <a:p>
            <a:pPr marL="0" indent="0">
              <a:buNone/>
            </a:pPr>
            <a:r>
              <a:rPr lang="en-GB" sz="1800" b="1" i="1" dirty="0" smtClean="0"/>
              <a:t>Use Uni. Login for below links</a:t>
            </a:r>
            <a:endParaRPr lang="en-GB" sz="2400" b="1" i="1" dirty="0" smtClean="0"/>
          </a:p>
          <a:p>
            <a:pPr>
              <a:buFont typeface="Wingdings" panose="05000000000000000000" pitchFamily="2" charset="2"/>
              <a:buChar char="Ø"/>
            </a:pPr>
            <a:r>
              <a:rPr lang="en-GB" sz="2400" dirty="0" smtClean="0"/>
              <a:t>Microsoft Azure : </a:t>
            </a:r>
            <a:r>
              <a:rPr lang="en-GB" sz="1600" dirty="0" smtClean="0">
                <a:hlinkClick r:id="rId4" tooltip="https://portal.azure.com/#blade/microsoft_azure_education/educationmenublade/software"/>
              </a:rPr>
              <a:t>https</a:t>
            </a:r>
            <a:r>
              <a:rPr lang="en-GB" sz="1600" dirty="0">
                <a:hlinkClick r:id="rId4" tooltip="https://portal.azure.com/#blade/microsoft_azure_education/educationmenublade/software"/>
              </a:rPr>
              <a:t>://portal.azure.com/#blade/Microsoft_Azure_Education/EducationMenuBlade/software</a:t>
            </a:r>
            <a:endParaRPr lang="en-GB" sz="1600" dirty="0"/>
          </a:p>
          <a:p>
            <a:pPr>
              <a:buFont typeface="Wingdings" panose="05000000000000000000" pitchFamily="2" charset="2"/>
              <a:buChar char="Ø"/>
            </a:pPr>
            <a:r>
              <a:rPr lang="en-GB" sz="2400" dirty="0" smtClean="0"/>
              <a:t>Access </a:t>
            </a:r>
            <a:r>
              <a:rPr lang="en-GB" sz="2400" dirty="0" err="1" smtClean="0"/>
              <a:t>Labstat</a:t>
            </a:r>
            <a:r>
              <a:rPr lang="en-GB" sz="2400" dirty="0" smtClean="0"/>
              <a:t>: </a:t>
            </a:r>
            <a:r>
              <a:rPr lang="en-GB" sz="1600" dirty="0" smtClean="0"/>
              <a:t>Document available in Moodle</a:t>
            </a:r>
            <a:endParaRPr lang="en-GB" sz="2400" dirty="0"/>
          </a:p>
          <a:p>
            <a:pPr>
              <a:buFont typeface="Wingdings" panose="05000000000000000000" pitchFamily="2" charset="2"/>
              <a:buChar char="Ø"/>
            </a:pPr>
            <a:endParaRPr lang="en-GB" sz="2400" dirty="0"/>
          </a:p>
        </p:txBody>
      </p:sp>
    </p:spTree>
    <p:extLst>
      <p:ext uri="{BB962C8B-B14F-4D97-AF65-F5344CB8AC3E}">
        <p14:creationId xmlns:p14="http://schemas.microsoft.com/office/powerpoint/2010/main" val="1423915232"/>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rotWithShape="1">
          <a:blip r:embed="rId2"/>
          <a:srcRect t="33960" b="28203"/>
          <a:stretch/>
        </p:blipFill>
        <p:spPr>
          <a:xfrm>
            <a:off x="1669484" y="596900"/>
            <a:ext cx="9087982" cy="1943100"/>
          </a:xfrm>
          <a:prstGeom prst="rect">
            <a:avLst/>
          </a:prstGeom>
        </p:spPr>
      </p:pic>
      <p:sp>
        <p:nvSpPr>
          <p:cNvPr id="3" name="TextBox 2"/>
          <p:cNvSpPr txBox="1"/>
          <p:nvPr/>
        </p:nvSpPr>
        <p:spPr>
          <a:xfrm>
            <a:off x="419100" y="3191906"/>
            <a:ext cx="11588750" cy="1169551"/>
          </a:xfrm>
          <a:prstGeom prst="rect">
            <a:avLst/>
          </a:prstGeom>
          <a:noFill/>
        </p:spPr>
        <p:txBody>
          <a:bodyPr wrap="square" rtlCol="0">
            <a:spAutoFit/>
          </a:bodyPr>
          <a:lstStyle/>
          <a:p>
            <a:r>
              <a:rPr lang="en-GB" sz="1400" b="1" dirty="0"/>
              <a:t>Books Referred: </a:t>
            </a:r>
            <a:r>
              <a:rPr lang="en-GB" sz="1400" i="1" dirty="0" err="1"/>
              <a:t>Dauti</a:t>
            </a:r>
            <a:r>
              <a:rPr lang="en-GB" sz="1400" i="1" dirty="0"/>
              <a:t>, </a:t>
            </a:r>
            <a:r>
              <a:rPr lang="en-GB" sz="1400" i="1" dirty="0" err="1"/>
              <a:t>Bekim</a:t>
            </a:r>
            <a:r>
              <a:rPr lang="en-GB" sz="1400" i="1" dirty="0"/>
              <a:t>. Windows Server 2019 Administration Fundamentals: </a:t>
            </a:r>
            <a:r>
              <a:rPr lang="en-GB" sz="1400" i="1" dirty="0" smtClean="0"/>
              <a:t>A </a:t>
            </a:r>
            <a:r>
              <a:rPr lang="en-GB" sz="1400" i="1" dirty="0"/>
              <a:t>beginner's guide to managing and administering Windows Server environments, </a:t>
            </a:r>
            <a:r>
              <a:rPr lang="en-GB" sz="1400" i="1" dirty="0" smtClean="0"/>
              <a:t>2nd </a:t>
            </a:r>
            <a:r>
              <a:rPr lang="en-GB" sz="1400" i="1" dirty="0"/>
              <a:t>Edition . </a:t>
            </a:r>
            <a:r>
              <a:rPr lang="en-GB" sz="1400" i="1" dirty="0" err="1"/>
              <a:t>Packt</a:t>
            </a:r>
            <a:r>
              <a:rPr lang="en-GB" sz="1400" i="1" dirty="0"/>
              <a:t> Publishing</a:t>
            </a:r>
            <a:r>
              <a:rPr lang="en-GB" sz="1400" i="1" dirty="0" smtClean="0"/>
              <a:t>. </a:t>
            </a:r>
          </a:p>
          <a:p>
            <a:endParaRPr lang="en-GB" sz="1400" i="1" dirty="0"/>
          </a:p>
          <a:p>
            <a:r>
              <a:rPr lang="en-GB" sz="1400" b="1" dirty="0" smtClean="0"/>
              <a:t>Links referred </a:t>
            </a:r>
            <a:r>
              <a:rPr lang="en-GB" sz="1400" dirty="0" smtClean="0"/>
              <a:t>in this presentation: </a:t>
            </a:r>
          </a:p>
          <a:p>
            <a:pPr marL="285750" indent="-285750">
              <a:buFont typeface="Arial" panose="020B0604020202020204" pitchFamily="34" charset="0"/>
              <a:buChar char="•"/>
            </a:pPr>
            <a:r>
              <a:rPr lang="en-GB" sz="1400" dirty="0" smtClean="0"/>
              <a:t>Microsoft Virtual Academy</a:t>
            </a:r>
            <a:endParaRPr lang="en-GB" sz="1400" dirty="0"/>
          </a:p>
        </p:txBody>
      </p:sp>
    </p:spTree>
    <p:extLst>
      <p:ext uri="{BB962C8B-B14F-4D97-AF65-F5344CB8AC3E}">
        <p14:creationId xmlns:p14="http://schemas.microsoft.com/office/powerpoint/2010/main" val="417223318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D784A0D-8321-4F8B-95FC-C0E8611C2B9D}">
  <ds:schemaRefs>
    <ds:schemaRef ds:uri="http://schemas.microsoft.com/sharepoint/v3/contenttype/forms"/>
  </ds:schemaRefs>
</ds:datastoreItem>
</file>

<file path=customXml/itemProps2.xml><?xml version="1.0" encoding="utf-8"?>
<ds:datastoreItem xmlns:ds="http://schemas.openxmlformats.org/officeDocument/2006/customXml" ds:itemID="{FA40FAC8-B8BA-482A-9A60-D5DDC882F965}">
  <ds:schemaRefs>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purl.org/dc/terms/"/>
    <ds:schemaRef ds:uri="9902240c-f584-4322-946e-7b0be23bca91"/>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F0506BB8-97B4-4019-A3DC-26A9000DDA9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3438</TotalTime>
  <Words>2601</Words>
  <Application>Microsoft Office PowerPoint</Application>
  <PresentationFormat>Widescreen</PresentationFormat>
  <Paragraphs>472</Paragraphs>
  <Slides>43</Slides>
  <Notes>2</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43</vt:i4>
      </vt:variant>
    </vt:vector>
  </HeadingPairs>
  <TitlesOfParts>
    <vt:vector size="55" baseType="lpstr">
      <vt:lpstr>Arial</vt:lpstr>
      <vt:lpstr>Arial Narrow</vt:lpstr>
      <vt:lpstr>Calibri</vt:lpstr>
      <vt:lpstr>Calibri Light</vt:lpstr>
      <vt:lpstr>Constantia</vt:lpstr>
      <vt:lpstr>Helvetica</vt:lpstr>
      <vt:lpstr>Myriad Pro</vt:lpstr>
      <vt:lpstr>Times New Roman</vt:lpstr>
      <vt:lpstr>Wingdings</vt:lpstr>
      <vt:lpstr>Wingdings 2</vt:lpstr>
      <vt:lpstr>Office Theme</vt:lpstr>
      <vt:lpstr>20140311PresentationUWTSDTemplate</vt:lpstr>
      <vt:lpstr>DHCP Network Operating Systems and Services (ACCA5023)</vt:lpstr>
      <vt:lpstr>So far…</vt:lpstr>
      <vt:lpstr>So far…</vt:lpstr>
      <vt:lpstr>So far…</vt:lpstr>
      <vt:lpstr>Did you complete the task?</vt:lpstr>
      <vt:lpstr>Checklist</vt:lpstr>
      <vt:lpstr>What’s your response? Type in Chat…</vt:lpstr>
      <vt:lpstr>Today’s objective….</vt:lpstr>
      <vt:lpstr>DHCP: Introduction</vt:lpstr>
      <vt:lpstr>DHCP: Introduction</vt:lpstr>
      <vt:lpstr>DHCP: Introduction</vt:lpstr>
      <vt:lpstr>DHCP: Introduction</vt:lpstr>
      <vt:lpstr>BOOTProtocol</vt:lpstr>
      <vt:lpstr>BOOTProtocol</vt:lpstr>
      <vt:lpstr>DHCP: Protocol</vt:lpstr>
      <vt:lpstr>BOOTP - DHCP</vt:lpstr>
      <vt:lpstr>DHCP: Protocol</vt:lpstr>
      <vt:lpstr>DHCP: Operation</vt:lpstr>
      <vt:lpstr>DHCP: Operation</vt:lpstr>
      <vt:lpstr>DHCP: Operation</vt:lpstr>
      <vt:lpstr>DHCP: Operation</vt:lpstr>
      <vt:lpstr>DHCP: Operation</vt:lpstr>
      <vt:lpstr>DHCP: Operation (Another Scenario)</vt:lpstr>
      <vt:lpstr>DHCP: Operation</vt:lpstr>
      <vt:lpstr>DHCP: Operation</vt:lpstr>
      <vt:lpstr>DHCP: Options</vt:lpstr>
      <vt:lpstr>DHCP: Lease</vt:lpstr>
      <vt:lpstr>DHCP: Security?</vt:lpstr>
      <vt:lpstr>DHCP: Authorize?</vt:lpstr>
      <vt:lpstr>DHCP: Scope</vt:lpstr>
      <vt:lpstr>DHCP: Reservation</vt:lpstr>
      <vt:lpstr>DHCP: Options</vt:lpstr>
      <vt:lpstr>DHCP: Applying scope</vt:lpstr>
      <vt:lpstr>DHCP: Relay Agents</vt:lpstr>
      <vt:lpstr>DHCP: Relay Agents</vt:lpstr>
      <vt:lpstr>DHCP: Relay Agents</vt:lpstr>
      <vt:lpstr>DHCP:  Relay Agents Hop Counts Boot Threshold</vt:lpstr>
      <vt:lpstr>DHCP:  Relay Agents Hop Counts Boot Threshold</vt:lpstr>
      <vt:lpstr>DHCP:  Storage</vt:lpstr>
      <vt:lpstr>DHCP:  Storage</vt:lpstr>
      <vt:lpstr>Summary </vt:lpstr>
      <vt:lpstr>Task to Complete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OSPF concepts and configurations Enterprise Networking, Security, and Automation  (ACCA6023)</dc:title>
  <dc:creator>Nitheesh Kaliyamurthy</dc:creator>
  <cp:lastModifiedBy>Nitheesh Kaliyamurthy</cp:lastModifiedBy>
  <cp:revision>149</cp:revision>
  <dcterms:created xsi:type="dcterms:W3CDTF">2021-01-24T11:35:55Z</dcterms:created>
  <dcterms:modified xsi:type="dcterms:W3CDTF">2021-02-25T11:58:07Z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