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1" r:id="rId4"/>
    <p:sldId id="260" r:id="rId5"/>
    <p:sldId id="490" r:id="rId6"/>
    <p:sldId id="491" r:id="rId7"/>
    <p:sldId id="492" r:id="rId8"/>
    <p:sldId id="2570" r:id="rId9"/>
    <p:sldId id="2577" r:id="rId10"/>
    <p:sldId id="2578" r:id="rId11"/>
    <p:sldId id="2579" r:id="rId12"/>
    <p:sldId id="275" r:id="rId13"/>
    <p:sldId id="25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2" d="100"/>
          <a:sy n="52" d="100"/>
        </p:scale>
        <p:origin x="24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e6694ea556e16cdf" providerId="LiveId" clId="{CB183380-A334-4632-9A39-F86B70A90F4E}"/>
    <pc:docChg chg="custSel modSld">
      <pc:chgData name="Stephanie John" userId="e6694ea556e16cdf" providerId="LiveId" clId="{CB183380-A334-4632-9A39-F86B70A90F4E}" dt="2025-10-07T11:50:59.470" v="63" actId="1076"/>
      <pc:docMkLst>
        <pc:docMk/>
      </pc:docMkLst>
      <pc:sldChg chg="modSp mod">
        <pc:chgData name="Stephanie John" userId="e6694ea556e16cdf" providerId="LiveId" clId="{CB183380-A334-4632-9A39-F86B70A90F4E}" dt="2025-10-07T11:50:59.470" v="63" actId="1076"/>
        <pc:sldMkLst>
          <pc:docMk/>
          <pc:sldMk cId="2140005209" sldId="2582"/>
        </pc:sldMkLst>
        <pc:spChg chg="mod">
          <ac:chgData name="Stephanie John" userId="e6694ea556e16cdf" providerId="LiveId" clId="{CB183380-A334-4632-9A39-F86B70A90F4E}" dt="2025-10-07T11:50:59.470" v="63" actId="1076"/>
          <ac:spMkLst>
            <pc:docMk/>
            <pc:sldMk cId="2140005209" sldId="2582"/>
            <ac:spMk id="2" creationId="{6C154F35-9488-EAC3-6161-FE62819212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580BC-167F-47FC-BB4B-BE1BF1ACDCF9}"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7FC926-6BEC-45F3-B773-67F7492C1BF6}" type="slidenum">
              <a:rPr lang="en-GB" smtClean="0"/>
              <a:t>‹#›</a:t>
            </a:fld>
            <a:endParaRPr lang="en-GB"/>
          </a:p>
        </p:txBody>
      </p:sp>
    </p:spTree>
    <p:extLst>
      <p:ext uri="{BB962C8B-B14F-4D97-AF65-F5344CB8AC3E}">
        <p14:creationId xmlns:p14="http://schemas.microsoft.com/office/powerpoint/2010/main" val="3798338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Note your observations clearly and organize them to contribute effectively during group discussions. Prepare questions or points to explore deeper insights collaboratively.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8</a:t>
            </a:fld>
            <a:endParaRPr lang="en-GB"/>
          </a:p>
        </p:txBody>
      </p:sp>
    </p:spTree>
    <p:extLst>
      <p:ext uri="{BB962C8B-B14F-4D97-AF65-F5344CB8AC3E}">
        <p14:creationId xmlns:p14="http://schemas.microsoft.com/office/powerpoint/2010/main" val="1166533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Showcase your grasp of relevant concepts such as social determinants, cultural competence, and policy application through your presentation content.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9</a:t>
            </a:fld>
            <a:endParaRPr lang="en-GB"/>
          </a:p>
        </p:txBody>
      </p:sp>
    </p:spTree>
    <p:extLst>
      <p:ext uri="{BB962C8B-B14F-4D97-AF65-F5344CB8AC3E}">
        <p14:creationId xmlns:p14="http://schemas.microsoft.com/office/powerpoint/2010/main" val="2469300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Propose realistic and policy-aligned recommendations to support Amina’s needs. Highlight how these interventions can improve her health and social outcomes.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10</a:t>
            </a:fld>
            <a:endParaRPr lang="en-GB"/>
          </a:p>
        </p:txBody>
      </p:sp>
    </p:spTree>
    <p:extLst>
      <p:ext uri="{BB962C8B-B14F-4D97-AF65-F5344CB8AC3E}">
        <p14:creationId xmlns:p14="http://schemas.microsoft.com/office/powerpoint/2010/main" val="2576702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441C-7F6F-564A-C0F0-D73FDF9B10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F8B16D-8449-A519-B6C9-E47B501155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EA4041-2C33-B833-9F9C-CCDC48F1539B}"/>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5" name="Footer Placeholder 4">
            <a:extLst>
              <a:ext uri="{FF2B5EF4-FFF2-40B4-BE49-F238E27FC236}">
                <a16:creationId xmlns:a16="http://schemas.microsoft.com/office/drawing/2014/main" id="{DBC54FFA-E3E0-F1BF-D67F-44A49FFBEC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093BA-2712-7BF8-96B3-934CCD77029E}"/>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1821108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0FA6-0D8B-5E2C-B1F3-808DE7D587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FA77A9-A292-A003-CC71-090C67A1E8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3EB807-A761-4078-5240-7BEF830EEDA0}"/>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5" name="Footer Placeholder 4">
            <a:extLst>
              <a:ext uri="{FF2B5EF4-FFF2-40B4-BE49-F238E27FC236}">
                <a16:creationId xmlns:a16="http://schemas.microsoft.com/office/drawing/2014/main" id="{50429B99-0C4D-644B-CBFD-182BE8BFA9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26D406-209C-7F7D-193F-8DD4701C0585}"/>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77099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D0D97-711A-AE35-6DBC-6E78DCD54D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7A896E-8272-4D37-7717-F9B8280E58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849A75-B102-002E-0DAB-AE57802A4C70}"/>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5" name="Footer Placeholder 4">
            <a:extLst>
              <a:ext uri="{FF2B5EF4-FFF2-40B4-BE49-F238E27FC236}">
                <a16:creationId xmlns:a16="http://schemas.microsoft.com/office/drawing/2014/main" id="{9A6C9FB1-8969-104B-A6EC-DABB431AC2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D64C82-0682-C72B-06E4-692FC93F205C}"/>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3588950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57AB7-A3D4-868B-291F-8B7B459B82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07C462-0249-D8E5-F5F8-9F17F2D660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5F07C0-A11A-5108-F3D5-4E21CF0D0B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F1F6C7-A847-75E5-00BB-1675B16A6F14}"/>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6" name="Footer Placeholder 5">
            <a:extLst>
              <a:ext uri="{FF2B5EF4-FFF2-40B4-BE49-F238E27FC236}">
                <a16:creationId xmlns:a16="http://schemas.microsoft.com/office/drawing/2014/main" id="{F1A39891-39C8-7F8F-1185-19F2150F78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EAFEE-E197-9B2F-F696-A2DAF2682FD1}"/>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3956737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609A-3272-190A-0AAF-8CC530BB6E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23EC87-DC08-D01F-1690-DEFC9174F7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B5B2B8-AAED-6AC8-A35C-894C4234AE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15952B-AE5B-8D8B-A03A-CBFDD9534C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FA27B2-5D1D-C070-9DCF-F4D65FECB4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31F16E-B74E-C9F2-049E-2C6BC7752E9F}"/>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8" name="Footer Placeholder 7">
            <a:extLst>
              <a:ext uri="{FF2B5EF4-FFF2-40B4-BE49-F238E27FC236}">
                <a16:creationId xmlns:a16="http://schemas.microsoft.com/office/drawing/2014/main" id="{E68D522E-BF24-1BC9-7370-2E1E054966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BDF9C-B0BB-89B9-F429-E0573C425248}"/>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3372497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BED98-57D6-31CB-F323-31626DE781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D793F6-2937-BBE8-24D8-D6506B11D297}"/>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4" name="Footer Placeholder 3">
            <a:extLst>
              <a:ext uri="{FF2B5EF4-FFF2-40B4-BE49-F238E27FC236}">
                <a16:creationId xmlns:a16="http://schemas.microsoft.com/office/drawing/2014/main" id="{02DC8526-1F0A-CC9C-5240-453E83F6EA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25FEF6-5FCE-69CD-B4D7-704ECAE161BB}"/>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311369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3F4DF1-E935-C2B2-8E51-324B63E333FC}"/>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3" name="Footer Placeholder 2">
            <a:extLst>
              <a:ext uri="{FF2B5EF4-FFF2-40B4-BE49-F238E27FC236}">
                <a16:creationId xmlns:a16="http://schemas.microsoft.com/office/drawing/2014/main" id="{04C26D80-B9CC-D93D-CB21-ED4CD2B611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C814ED-13B4-8B8D-BEFD-9F666E9DB48D}"/>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3391470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CD4FF-1219-D495-0246-AAA018F41B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70E79D-AFCA-537E-7AE2-C05C5763A1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7274B-BEA1-D355-C3F0-2665801AC3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28502-5200-FEFB-9145-527923AD26BE}"/>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6" name="Footer Placeholder 5">
            <a:extLst>
              <a:ext uri="{FF2B5EF4-FFF2-40B4-BE49-F238E27FC236}">
                <a16:creationId xmlns:a16="http://schemas.microsoft.com/office/drawing/2014/main" id="{110FFBB0-1ABE-A3C7-5117-4D582A1434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3C3A0-D0C6-9E94-FCEF-E85497341B9F}"/>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73804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2A89-DE8A-120B-0300-49DB129B8B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2ED505-95CA-4408-C945-FD722DBCD9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502E7B-DEA5-A6FE-B8EE-B25D966F1B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BC10BF-1932-D60D-B7D9-788AEB177073}"/>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6" name="Footer Placeholder 5">
            <a:extLst>
              <a:ext uri="{FF2B5EF4-FFF2-40B4-BE49-F238E27FC236}">
                <a16:creationId xmlns:a16="http://schemas.microsoft.com/office/drawing/2014/main" id="{4FDA9461-1D69-6DE0-4855-C75FAD42AE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581FA4-8E21-96DD-397D-8C7B6E573F65}"/>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237223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7BC5-17D9-256E-ECDC-587A0919CC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569A5A-FC52-1DC3-B813-C7A7B1E26C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BD28EF-A408-1669-5BA0-55C2FA5D377B}"/>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5" name="Footer Placeholder 4">
            <a:extLst>
              <a:ext uri="{FF2B5EF4-FFF2-40B4-BE49-F238E27FC236}">
                <a16:creationId xmlns:a16="http://schemas.microsoft.com/office/drawing/2014/main" id="{AF30C8DD-9C4E-22D6-33B0-E05F880DF8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265312-1C9A-A200-7416-76FF085D557C}"/>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45786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F9B6C5-1045-B5AF-E30D-A5B85683EF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405174-C300-7DB5-2232-FAE775738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CAFB48-6E07-EDCB-2C48-D30F56365D84}"/>
              </a:ext>
            </a:extLst>
          </p:cNvPr>
          <p:cNvSpPr>
            <a:spLocks noGrp="1"/>
          </p:cNvSpPr>
          <p:nvPr>
            <p:ph type="dt" sz="half" idx="10"/>
          </p:nvPr>
        </p:nvSpPr>
        <p:spPr/>
        <p:txBody>
          <a:bodyPr/>
          <a:lstStyle/>
          <a:p>
            <a:fld id="{7A7D1512-43E2-40E2-8BB2-ED67A02E100B}" type="datetimeFigureOut">
              <a:rPr lang="en-GB" smtClean="0"/>
              <a:t>07/10/2025</a:t>
            </a:fld>
            <a:endParaRPr lang="en-GB"/>
          </a:p>
        </p:txBody>
      </p:sp>
      <p:sp>
        <p:nvSpPr>
          <p:cNvPr id="5" name="Footer Placeholder 4">
            <a:extLst>
              <a:ext uri="{FF2B5EF4-FFF2-40B4-BE49-F238E27FC236}">
                <a16:creationId xmlns:a16="http://schemas.microsoft.com/office/drawing/2014/main" id="{2430BF0B-F4D5-8D5F-8F30-DC3D16CED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436A63-4A46-58F0-0590-CF4CBBC5981D}"/>
              </a:ext>
            </a:extLst>
          </p:cNvPr>
          <p:cNvSpPr>
            <a:spLocks noGrp="1"/>
          </p:cNvSpPr>
          <p:nvPr>
            <p:ph type="sldNum" sz="quarter" idx="12"/>
          </p:nvPr>
        </p:nvSpPr>
        <p:spPr/>
        <p:txBody>
          <a:bodyPr/>
          <a:lstStyle/>
          <a:p>
            <a:fld id="{A8F56F41-2512-4CF8-81CC-5551800B0CDD}" type="slidenum">
              <a:rPr lang="en-GB" smtClean="0"/>
              <a:t>‹#›</a:t>
            </a:fld>
            <a:endParaRPr lang="en-GB"/>
          </a:p>
        </p:txBody>
      </p:sp>
    </p:spTree>
    <p:extLst>
      <p:ext uri="{BB962C8B-B14F-4D97-AF65-F5344CB8AC3E}">
        <p14:creationId xmlns:p14="http://schemas.microsoft.com/office/powerpoint/2010/main" val="1523859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D1437FE-1990-4538-AEF5-5BD5B103DF17}" type="datetime1">
              <a:rPr lang="en-US" smtClean="0"/>
              <a:t>10/7/2025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4236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B8CDD9-616B-9E96-CD8E-8814F55280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3BAFE7-09F0-E1F0-B205-AE3D2F4C5E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1EC8E7-C75A-9EF9-C8FD-F2A197076E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7D1512-43E2-40E2-8BB2-ED67A02E100B}" type="datetimeFigureOut">
              <a:rPr lang="en-GB" smtClean="0"/>
              <a:t>07/10/2025</a:t>
            </a:fld>
            <a:endParaRPr lang="en-GB"/>
          </a:p>
        </p:txBody>
      </p:sp>
      <p:sp>
        <p:nvSpPr>
          <p:cNvPr id="5" name="Footer Placeholder 4">
            <a:extLst>
              <a:ext uri="{FF2B5EF4-FFF2-40B4-BE49-F238E27FC236}">
                <a16:creationId xmlns:a16="http://schemas.microsoft.com/office/drawing/2014/main" id="{08EF527E-F39D-AB8D-0EE7-1986E95EE9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66A07D1-E5BD-4B76-1ED0-9779A365B1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F56F41-2512-4CF8-81CC-5551800B0CDD}" type="slidenum">
              <a:rPr lang="en-GB" smtClean="0"/>
              <a:t>‹#›</a:t>
            </a:fld>
            <a:endParaRPr lang="en-GB"/>
          </a:p>
        </p:txBody>
      </p:sp>
    </p:spTree>
    <p:extLst>
      <p:ext uri="{BB962C8B-B14F-4D97-AF65-F5344CB8AC3E}">
        <p14:creationId xmlns:p14="http://schemas.microsoft.com/office/powerpoint/2010/main" val="77651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ypes of Assessment: Online Vs. Offline">
            <a:extLst>
              <a:ext uri="{FF2B5EF4-FFF2-40B4-BE49-F238E27FC236}">
                <a16:creationId xmlns:a16="http://schemas.microsoft.com/office/drawing/2014/main" id="{40C756BE-ADBC-A671-4EF3-F5AA2D9B0B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43"/>
            <a:ext cx="12192000" cy="68629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93BD0DE-A5F3-AA3A-603A-0FEFDCD061A3}"/>
              </a:ext>
            </a:extLst>
          </p:cNvPr>
          <p:cNvSpPr>
            <a:spLocks noGrp="1"/>
          </p:cNvSpPr>
          <p:nvPr>
            <p:ph type="ctrTitle"/>
          </p:nvPr>
        </p:nvSpPr>
        <p:spPr>
          <a:xfrm>
            <a:off x="1524000" y="1161535"/>
            <a:ext cx="9144000" cy="4831492"/>
          </a:xfrm>
          <a:solidFill>
            <a:schemeClr val="accent1"/>
          </a:solidFill>
        </p:spPr>
        <p:txBody>
          <a:bodyPr>
            <a:normAutofit/>
          </a:bodyPr>
          <a:lstStyle/>
          <a:p>
            <a:r>
              <a:rPr lang="en-GB" dirty="0">
                <a:solidFill>
                  <a:schemeClr val="bg1"/>
                </a:solidFill>
              </a:rPr>
              <a:t>Assessment information and guidance.</a:t>
            </a:r>
            <a:br>
              <a:rPr lang="en-GB" dirty="0">
                <a:solidFill>
                  <a:schemeClr val="bg1"/>
                </a:solidFill>
              </a:rPr>
            </a:br>
            <a:r>
              <a:rPr lang="en-GB" dirty="0">
                <a:solidFill>
                  <a:schemeClr val="bg1"/>
                </a:solidFill>
              </a:rPr>
              <a:t>BMNS4018</a:t>
            </a:r>
            <a:br>
              <a:rPr lang="en-GB" dirty="0">
                <a:solidFill>
                  <a:schemeClr val="bg1"/>
                </a:solidFill>
              </a:rPr>
            </a:br>
            <a:br>
              <a:rPr lang="en-GB" dirty="0">
                <a:solidFill>
                  <a:schemeClr val="bg1"/>
                </a:solidFill>
              </a:rPr>
            </a:br>
            <a:r>
              <a:rPr lang="en-GB" dirty="0">
                <a:solidFill>
                  <a:schemeClr val="bg1"/>
                </a:solidFill>
              </a:rPr>
              <a:t>Stephanie John</a:t>
            </a:r>
          </a:p>
        </p:txBody>
      </p:sp>
    </p:spTree>
    <p:extLst>
      <p:ext uri="{BB962C8B-B14F-4D97-AF65-F5344CB8AC3E}">
        <p14:creationId xmlns:p14="http://schemas.microsoft.com/office/powerpoint/2010/main" val="3520004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F0D7-90B2-7420-3630-40DA4C18B0E7}"/>
              </a:ext>
            </a:extLst>
          </p:cNvPr>
          <p:cNvSpPr>
            <a:spLocks noGrp="1"/>
          </p:cNvSpPr>
          <p:nvPr>
            <p:ph type="title"/>
          </p:nvPr>
        </p:nvSpPr>
        <p:spPr/>
        <p:txBody>
          <a:bodyPr/>
          <a:lstStyle/>
          <a:p>
            <a:r>
              <a:rPr lang="en-GB" dirty="0"/>
              <a:t>The assessment for this module is in 2 parts.</a:t>
            </a:r>
          </a:p>
        </p:txBody>
      </p:sp>
      <p:graphicFrame>
        <p:nvGraphicFramePr>
          <p:cNvPr id="4" name="Table 3">
            <a:extLst>
              <a:ext uri="{FF2B5EF4-FFF2-40B4-BE49-F238E27FC236}">
                <a16:creationId xmlns:a16="http://schemas.microsoft.com/office/drawing/2014/main" id="{4E0DA5D3-14A5-3C60-4F2A-E530C72CFDF9}"/>
              </a:ext>
            </a:extLst>
          </p:cNvPr>
          <p:cNvGraphicFramePr>
            <a:graphicFrameLocks noGrp="1"/>
          </p:cNvGraphicFramePr>
          <p:nvPr>
            <p:extLst>
              <p:ext uri="{D42A27DB-BD31-4B8C-83A1-F6EECF244321}">
                <p14:modId xmlns:p14="http://schemas.microsoft.com/office/powerpoint/2010/main" val="3040145440"/>
              </p:ext>
            </p:extLst>
          </p:nvPr>
        </p:nvGraphicFramePr>
        <p:xfrm>
          <a:off x="561545" y="1690688"/>
          <a:ext cx="11214444" cy="4394200"/>
        </p:xfrm>
        <a:graphic>
          <a:graphicData uri="http://schemas.openxmlformats.org/drawingml/2006/table">
            <a:tbl>
              <a:tblPr firstRow="1" bandRow="1">
                <a:tableStyleId>{7DF18680-E054-41AD-8BC1-D1AEF772440D}</a:tableStyleId>
              </a:tblPr>
              <a:tblGrid>
                <a:gridCol w="2803611">
                  <a:extLst>
                    <a:ext uri="{9D8B030D-6E8A-4147-A177-3AD203B41FA5}">
                      <a16:colId xmlns:a16="http://schemas.microsoft.com/office/drawing/2014/main" val="2944192828"/>
                    </a:ext>
                  </a:extLst>
                </a:gridCol>
                <a:gridCol w="2803611">
                  <a:extLst>
                    <a:ext uri="{9D8B030D-6E8A-4147-A177-3AD203B41FA5}">
                      <a16:colId xmlns:a16="http://schemas.microsoft.com/office/drawing/2014/main" val="2053852569"/>
                    </a:ext>
                  </a:extLst>
                </a:gridCol>
                <a:gridCol w="2803611">
                  <a:extLst>
                    <a:ext uri="{9D8B030D-6E8A-4147-A177-3AD203B41FA5}">
                      <a16:colId xmlns:a16="http://schemas.microsoft.com/office/drawing/2014/main" val="3411972415"/>
                    </a:ext>
                  </a:extLst>
                </a:gridCol>
                <a:gridCol w="2803611">
                  <a:extLst>
                    <a:ext uri="{9D8B030D-6E8A-4147-A177-3AD203B41FA5}">
                      <a16:colId xmlns:a16="http://schemas.microsoft.com/office/drawing/2014/main" val="2255726143"/>
                    </a:ext>
                  </a:extLst>
                </a:gridCol>
              </a:tblGrid>
              <a:tr h="370840">
                <a:tc>
                  <a:txBody>
                    <a:bodyPr/>
                    <a:lstStyle/>
                    <a:p>
                      <a:r>
                        <a:rPr lang="en-GB" dirty="0">
                          <a:latin typeface="Cambria" panose="02040503050406030204" pitchFamily="18" charset="0"/>
                          <a:ea typeface="Cambria" panose="02040503050406030204" pitchFamily="18" charset="0"/>
                        </a:rPr>
                        <a:t>Assessment:</a:t>
                      </a:r>
                    </a:p>
                  </a:txBody>
                  <a:tcPr/>
                </a:tc>
                <a:tc>
                  <a:txBody>
                    <a:bodyPr/>
                    <a:lstStyle/>
                    <a:p>
                      <a:r>
                        <a:rPr lang="en-GB" dirty="0">
                          <a:latin typeface="Cambria" panose="02040503050406030204" pitchFamily="18" charset="0"/>
                          <a:ea typeface="Cambria" panose="02040503050406030204" pitchFamily="18" charset="0"/>
                        </a:rPr>
                        <a:t>Requirements: </a:t>
                      </a:r>
                    </a:p>
                  </a:txBody>
                  <a:tcPr/>
                </a:tc>
                <a:tc>
                  <a:txBody>
                    <a:bodyPr/>
                    <a:lstStyle/>
                    <a:p>
                      <a:r>
                        <a:rPr lang="en-GB" dirty="0">
                          <a:latin typeface="Cambria" panose="02040503050406030204" pitchFamily="18" charset="0"/>
                          <a:ea typeface="Cambria" panose="02040503050406030204" pitchFamily="18" charset="0"/>
                        </a:rPr>
                        <a:t>Pass mark and weighting</a:t>
                      </a:r>
                    </a:p>
                  </a:txBody>
                  <a:tcPr/>
                </a:tc>
                <a:tc>
                  <a:txBody>
                    <a:bodyPr/>
                    <a:lstStyle/>
                    <a:p>
                      <a:r>
                        <a:rPr lang="en-GB" dirty="0">
                          <a:latin typeface="Cambria" panose="02040503050406030204" pitchFamily="18" charset="0"/>
                          <a:ea typeface="Cambria" panose="02040503050406030204" pitchFamily="18" charset="0"/>
                        </a:rPr>
                        <a:t>Assessment date:</a:t>
                      </a:r>
                    </a:p>
                  </a:txBody>
                  <a:tcPr/>
                </a:tc>
                <a:extLst>
                  <a:ext uri="{0D108BD9-81ED-4DB2-BD59-A6C34878D82A}">
                    <a16:rowId xmlns:a16="http://schemas.microsoft.com/office/drawing/2014/main" val="306178011"/>
                  </a:ext>
                </a:extLst>
              </a:tr>
              <a:tr h="370840">
                <a:tc>
                  <a:txBody>
                    <a:bodyPr/>
                    <a:lstStyle/>
                    <a:p>
                      <a:r>
                        <a:rPr lang="en-GB" dirty="0">
                          <a:latin typeface="Cambria" panose="02040503050406030204" pitchFamily="18" charset="0"/>
                          <a:ea typeface="Cambria" panose="02040503050406030204" pitchFamily="18" charset="0"/>
                        </a:rPr>
                        <a:t>Assessment 1: Group case study.</a:t>
                      </a:r>
                    </a:p>
                    <a:p>
                      <a:r>
                        <a:rPr lang="en-GB" dirty="0">
                          <a:latin typeface="Cambria" panose="02040503050406030204" pitchFamily="18" charset="0"/>
                          <a:ea typeface="Cambria" panose="02040503050406030204" pitchFamily="18" charset="0"/>
                        </a:rPr>
                        <a:t>(Recorded)</a:t>
                      </a:r>
                    </a:p>
                  </a:txBody>
                  <a:tcPr/>
                </a:tc>
                <a:tc>
                  <a:txBody>
                    <a:bodyPr/>
                    <a:lstStyle/>
                    <a:p>
                      <a:r>
                        <a:rPr lang="en-GB" dirty="0">
                          <a:latin typeface="Cambria" panose="02040503050406030204" pitchFamily="18" charset="0"/>
                          <a:ea typeface="Cambria" panose="02040503050406030204" pitchFamily="18" charset="0"/>
                        </a:rPr>
                        <a:t>Analyse a real world case study in relation to the health and wellbeing of the individual. Consider information delivered in the taught sessions to do so (20 mins). </a:t>
                      </a:r>
                    </a:p>
                  </a:txBody>
                  <a:tcPr/>
                </a:tc>
                <a:tc>
                  <a:txBody>
                    <a:bodyPr/>
                    <a:lstStyle/>
                    <a:p>
                      <a:r>
                        <a:rPr lang="en-GB" dirty="0">
                          <a:latin typeface="Cambria" panose="02040503050406030204" pitchFamily="18" charset="0"/>
                          <a:ea typeface="Cambria" panose="02040503050406030204" pitchFamily="18" charset="0"/>
                        </a:rPr>
                        <a:t>40% pass mark.</a:t>
                      </a:r>
                    </a:p>
                    <a:p>
                      <a:r>
                        <a:rPr lang="en-GB" dirty="0">
                          <a:latin typeface="Cambria" panose="02040503050406030204" pitchFamily="18" charset="0"/>
                          <a:ea typeface="Cambria" panose="02040503050406030204" pitchFamily="18" charset="0"/>
                        </a:rPr>
                        <a:t>Weighted at 50% </a:t>
                      </a:r>
                    </a:p>
                  </a:txBody>
                  <a:tcPr/>
                </a:tc>
                <a:tc>
                  <a:txBody>
                    <a:bodyPr/>
                    <a:lstStyle/>
                    <a:p>
                      <a:r>
                        <a:rPr lang="en-GB" dirty="0">
                          <a:latin typeface="Cambria" panose="02040503050406030204" pitchFamily="18" charset="0"/>
                          <a:ea typeface="Cambria" panose="02040503050406030204" pitchFamily="18" charset="0"/>
                        </a:rPr>
                        <a:t>In class on the 18</a:t>
                      </a:r>
                      <a:r>
                        <a:rPr lang="en-GB" baseline="30000" dirty="0">
                          <a:latin typeface="Cambria" panose="02040503050406030204" pitchFamily="18" charset="0"/>
                          <a:ea typeface="Cambria" panose="02040503050406030204" pitchFamily="18" charset="0"/>
                        </a:rPr>
                        <a:t>th</a:t>
                      </a:r>
                      <a:r>
                        <a:rPr lang="en-GB" dirty="0">
                          <a:latin typeface="Cambria" panose="02040503050406030204" pitchFamily="18" charset="0"/>
                          <a:ea typeface="Cambria" panose="02040503050406030204" pitchFamily="18" charset="0"/>
                        </a:rPr>
                        <a:t> November.</a:t>
                      </a:r>
                    </a:p>
                  </a:txBody>
                  <a:tcPr/>
                </a:tc>
                <a:extLst>
                  <a:ext uri="{0D108BD9-81ED-4DB2-BD59-A6C34878D82A}">
                    <a16:rowId xmlns:a16="http://schemas.microsoft.com/office/drawing/2014/main" val="1172630497"/>
                  </a:ext>
                </a:extLst>
              </a:tr>
              <a:tr h="370840">
                <a:tc>
                  <a:txBody>
                    <a:bodyPr/>
                    <a:lstStyle/>
                    <a:p>
                      <a:r>
                        <a:rPr lang="en-GB" dirty="0">
                          <a:latin typeface="Cambria" panose="02040503050406030204" pitchFamily="18" charset="0"/>
                          <a:ea typeface="Cambria" panose="02040503050406030204" pitchFamily="18" charset="0"/>
                        </a:rPr>
                        <a:t>Assessment 2: Individual presentation (10 minutes)</a:t>
                      </a:r>
                    </a:p>
                  </a:txBody>
                  <a:tcPr/>
                </a:tc>
                <a:tc>
                  <a:txBody>
                    <a:bodyPr/>
                    <a:lstStyle/>
                    <a:p>
                      <a:r>
                        <a:rPr lang="en-GB" dirty="0">
                          <a:latin typeface="Cambria" panose="02040503050406030204" pitchFamily="18" charset="0"/>
                          <a:ea typeface="Cambria" panose="02040503050406030204" pitchFamily="18" charset="0"/>
                        </a:rPr>
                        <a:t>Come up with a realistic scenario which reflects a real world challenge. Design a practical solution for the challenge using literature to inform your work.</a:t>
                      </a:r>
                    </a:p>
                  </a:txBody>
                  <a:tcPr/>
                </a:tc>
                <a:tc>
                  <a:txBody>
                    <a:bodyPr/>
                    <a:lstStyle/>
                    <a:p>
                      <a:r>
                        <a:rPr lang="en-GB" dirty="0">
                          <a:latin typeface="Cambria" panose="02040503050406030204" pitchFamily="18" charset="0"/>
                          <a:ea typeface="Cambria" panose="02040503050406030204" pitchFamily="18" charset="0"/>
                        </a:rPr>
                        <a:t>40% pass mark.</a:t>
                      </a:r>
                    </a:p>
                    <a:p>
                      <a:r>
                        <a:rPr lang="en-GB" dirty="0">
                          <a:latin typeface="Cambria" panose="02040503050406030204" pitchFamily="18" charset="0"/>
                          <a:ea typeface="Cambria" panose="02040503050406030204" pitchFamily="18" charset="0"/>
                        </a:rPr>
                        <a:t>Weighted at 50% </a:t>
                      </a:r>
                    </a:p>
                    <a:p>
                      <a:endParaRPr lang="en-GB" dirty="0">
                        <a:latin typeface="Cambria" panose="02040503050406030204" pitchFamily="18" charset="0"/>
                        <a:ea typeface="Cambria" panose="02040503050406030204" pitchFamily="18" charset="0"/>
                      </a:endParaRPr>
                    </a:p>
                  </a:txBody>
                  <a:tcPr/>
                </a:tc>
                <a:tc>
                  <a:txBody>
                    <a:bodyPr/>
                    <a:lstStyle/>
                    <a:p>
                      <a:r>
                        <a:rPr lang="en-GB" dirty="0">
                          <a:latin typeface="Cambria" panose="02040503050406030204" pitchFamily="18" charset="0"/>
                          <a:ea typeface="Cambria" panose="02040503050406030204" pitchFamily="18" charset="0"/>
                        </a:rPr>
                        <a:t>In class, week commencing January 12</a:t>
                      </a:r>
                      <a:r>
                        <a:rPr lang="en-GB" baseline="30000" dirty="0">
                          <a:latin typeface="Cambria" panose="02040503050406030204" pitchFamily="18" charset="0"/>
                          <a:ea typeface="Cambria" panose="02040503050406030204" pitchFamily="18" charset="0"/>
                        </a:rPr>
                        <a:t>th</a:t>
                      </a:r>
                      <a:r>
                        <a:rPr lang="en-GB" dirty="0">
                          <a:latin typeface="Cambria" panose="02040503050406030204" pitchFamily="18" charset="0"/>
                          <a:ea typeface="Cambria" panose="02040503050406030204" pitchFamily="18" charset="0"/>
                        </a:rPr>
                        <a:t>.</a:t>
                      </a:r>
                    </a:p>
                  </a:txBody>
                  <a:tcPr/>
                </a:tc>
                <a:extLst>
                  <a:ext uri="{0D108BD9-81ED-4DB2-BD59-A6C34878D82A}">
                    <a16:rowId xmlns:a16="http://schemas.microsoft.com/office/drawing/2014/main" val="3223508342"/>
                  </a:ext>
                </a:extLst>
              </a:tr>
            </a:tbl>
          </a:graphicData>
        </a:graphic>
      </p:graphicFrame>
    </p:spTree>
    <p:extLst>
      <p:ext uri="{BB962C8B-B14F-4D97-AF65-F5344CB8AC3E}">
        <p14:creationId xmlns:p14="http://schemas.microsoft.com/office/powerpoint/2010/main" val="1564534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FB281-23BA-C318-4995-EA17FA3DA57F}"/>
            </a:ext>
          </a:extLst>
        </p:cNvPr>
        <p:cNvGrpSpPr/>
        <p:nvPr/>
      </p:nvGrpSpPr>
      <p:grpSpPr>
        <a:xfrm>
          <a:off x="0" y="0"/>
          <a:ext cx="0" cy="0"/>
          <a:chOff x="0" y="0"/>
          <a:chExt cx="0" cy="0"/>
        </a:xfrm>
      </p:grpSpPr>
      <p:pic>
        <p:nvPicPr>
          <p:cNvPr id="1026" name="Picture 2" descr="Types of Assessment: Online Vs. Offline">
            <a:extLst>
              <a:ext uri="{FF2B5EF4-FFF2-40B4-BE49-F238E27FC236}">
                <a16:creationId xmlns:a16="http://schemas.microsoft.com/office/drawing/2014/main" id="{DCB50F03-B76A-FA92-17A4-300108A9FD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43"/>
            <a:ext cx="12192000" cy="68629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DA5595-99AE-01FD-3D8C-86F1A0AA1082}"/>
              </a:ext>
            </a:extLst>
          </p:cNvPr>
          <p:cNvSpPr>
            <a:spLocks noGrp="1"/>
          </p:cNvSpPr>
          <p:nvPr>
            <p:ph type="ctrTitle"/>
          </p:nvPr>
        </p:nvSpPr>
        <p:spPr>
          <a:xfrm>
            <a:off x="1524000" y="1482810"/>
            <a:ext cx="9144000" cy="3089189"/>
          </a:xfrm>
          <a:solidFill>
            <a:schemeClr val="accent1"/>
          </a:solidFill>
        </p:spPr>
        <p:txBody>
          <a:bodyPr>
            <a:normAutofit/>
          </a:bodyPr>
          <a:lstStyle/>
          <a:p>
            <a:r>
              <a:rPr lang="en-GB" b="1" dirty="0">
                <a:solidFill>
                  <a:schemeClr val="bg1"/>
                </a:solidFill>
              </a:rPr>
              <a:t>Today we will be focusing on assessment 1: The groupwork scenario</a:t>
            </a:r>
          </a:p>
        </p:txBody>
      </p:sp>
    </p:spTree>
    <p:extLst>
      <p:ext uri="{BB962C8B-B14F-4D97-AF65-F5344CB8AC3E}">
        <p14:creationId xmlns:p14="http://schemas.microsoft.com/office/powerpoint/2010/main" val="1649082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A85619E-59AB-4E59-8DD1-77D17FCB33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6150" cy="6858000"/>
          </a:xfrm>
          <a:custGeom>
            <a:avLst/>
            <a:gdLst>
              <a:gd name="connsiteX0" fmla="*/ 0 w 7579856"/>
              <a:gd name="connsiteY0" fmla="*/ 0 h 6858000"/>
              <a:gd name="connsiteX1" fmla="*/ 7579856 w 7579856"/>
              <a:gd name="connsiteY1" fmla="*/ 0 h 6858000"/>
              <a:gd name="connsiteX2" fmla="*/ 7470504 w 7579856"/>
              <a:gd name="connsiteY2" fmla="*/ 260102 h 6858000"/>
              <a:gd name="connsiteX3" fmla="*/ 7382971 w 7579856"/>
              <a:gd name="connsiteY3" fmla="*/ 293939 h 6858000"/>
              <a:gd name="connsiteX4" fmla="*/ 7424315 w 7579856"/>
              <a:gd name="connsiteY4" fmla="*/ 333533 h 6858000"/>
              <a:gd name="connsiteX5" fmla="*/ 7371566 w 7579856"/>
              <a:gd name="connsiteY5" fmla="*/ 479678 h 6858000"/>
              <a:gd name="connsiteX6" fmla="*/ 7333409 w 7579856"/>
              <a:gd name="connsiteY6" fmla="*/ 639474 h 6858000"/>
              <a:gd name="connsiteX7" fmla="*/ 7277592 w 7579856"/>
              <a:gd name="connsiteY7" fmla="*/ 752461 h 6858000"/>
              <a:gd name="connsiteX8" fmla="*/ 7168002 w 7579856"/>
              <a:gd name="connsiteY8" fmla="*/ 908523 h 6858000"/>
              <a:gd name="connsiteX9" fmla="*/ 6878697 w 7579856"/>
              <a:gd name="connsiteY9" fmla="*/ 1346641 h 6858000"/>
              <a:gd name="connsiteX10" fmla="*/ 6794992 w 7579856"/>
              <a:gd name="connsiteY10" fmla="*/ 1562952 h 6858000"/>
              <a:gd name="connsiteX11" fmla="*/ 6734639 w 7579856"/>
              <a:gd name="connsiteY11" fmla="*/ 1920622 h 6858000"/>
              <a:gd name="connsiteX12" fmla="*/ 6730519 w 7579856"/>
              <a:gd name="connsiteY12" fmla="*/ 2097872 h 6858000"/>
              <a:gd name="connsiteX13" fmla="*/ 6705894 w 7579856"/>
              <a:gd name="connsiteY13" fmla="*/ 2420416 h 6858000"/>
              <a:gd name="connsiteX14" fmla="*/ 6683705 w 7579856"/>
              <a:gd name="connsiteY14" fmla="*/ 2654677 h 6858000"/>
              <a:gd name="connsiteX15" fmla="*/ 6638423 w 7579856"/>
              <a:gd name="connsiteY15" fmla="*/ 2846969 h 6858000"/>
              <a:gd name="connsiteX16" fmla="*/ 6553674 w 7579856"/>
              <a:gd name="connsiteY16" fmla="*/ 3101886 h 6858000"/>
              <a:gd name="connsiteX17" fmla="*/ 6511102 w 7579856"/>
              <a:gd name="connsiteY17" fmla="*/ 3227971 h 6858000"/>
              <a:gd name="connsiteX18" fmla="*/ 6492768 w 7579856"/>
              <a:gd name="connsiteY18" fmla="*/ 3410007 h 6858000"/>
              <a:gd name="connsiteX19" fmla="*/ 6483278 w 7579856"/>
              <a:gd name="connsiteY19" fmla="*/ 3413112 h 6858000"/>
              <a:gd name="connsiteX20" fmla="*/ 6457853 w 7579856"/>
              <a:gd name="connsiteY20" fmla="*/ 3475597 h 6858000"/>
              <a:gd name="connsiteX21" fmla="*/ 6410459 w 7579856"/>
              <a:gd name="connsiteY21" fmla="*/ 3726672 h 6858000"/>
              <a:gd name="connsiteX22" fmla="*/ 6359621 w 7579856"/>
              <a:gd name="connsiteY22" fmla="*/ 3847892 h 6858000"/>
              <a:gd name="connsiteX23" fmla="*/ 6334856 w 7579856"/>
              <a:gd name="connsiteY23" fmla="*/ 3885724 h 6858000"/>
              <a:gd name="connsiteX24" fmla="*/ 6293786 w 7579856"/>
              <a:gd name="connsiteY24" fmla="*/ 3949434 h 6858000"/>
              <a:gd name="connsiteX25" fmla="*/ 6245606 w 7579856"/>
              <a:gd name="connsiteY25" fmla="*/ 3999200 h 6858000"/>
              <a:gd name="connsiteX26" fmla="*/ 6141951 w 7579856"/>
              <a:gd name="connsiteY26" fmla="*/ 4086732 h 6858000"/>
              <a:gd name="connsiteX27" fmla="*/ 6078664 w 7579856"/>
              <a:gd name="connsiteY27" fmla="*/ 4186250 h 6858000"/>
              <a:gd name="connsiteX28" fmla="*/ 6022393 w 7579856"/>
              <a:gd name="connsiteY28" fmla="*/ 4256032 h 6858000"/>
              <a:gd name="connsiteX29" fmla="*/ 5948407 w 7579856"/>
              <a:gd name="connsiteY29" fmla="*/ 4384326 h 6858000"/>
              <a:gd name="connsiteX30" fmla="*/ 5876649 w 7579856"/>
              <a:gd name="connsiteY30" fmla="*/ 4557747 h 6858000"/>
              <a:gd name="connsiteX31" fmla="*/ 5843760 w 7579856"/>
              <a:gd name="connsiteY31" fmla="*/ 4628455 h 6858000"/>
              <a:gd name="connsiteX32" fmla="*/ 5770009 w 7579856"/>
              <a:gd name="connsiteY32" fmla="*/ 4708689 h 6858000"/>
              <a:gd name="connsiteX33" fmla="*/ 5725056 w 7579856"/>
              <a:gd name="connsiteY33" fmla="*/ 4751553 h 6858000"/>
              <a:gd name="connsiteX34" fmla="*/ 5673106 w 7579856"/>
              <a:gd name="connsiteY34" fmla="*/ 4803022 h 6858000"/>
              <a:gd name="connsiteX35" fmla="*/ 5646635 w 7579856"/>
              <a:gd name="connsiteY35" fmla="*/ 4918486 h 6858000"/>
              <a:gd name="connsiteX36" fmla="*/ 5632308 w 7579856"/>
              <a:gd name="connsiteY36" fmla="*/ 5003261 h 6858000"/>
              <a:gd name="connsiteX37" fmla="*/ 5600041 w 7579856"/>
              <a:gd name="connsiteY37" fmla="*/ 5126502 h 6858000"/>
              <a:gd name="connsiteX38" fmla="*/ 5593786 w 7579856"/>
              <a:gd name="connsiteY38" fmla="*/ 5183759 h 6858000"/>
              <a:gd name="connsiteX39" fmla="*/ 5566847 w 7579856"/>
              <a:gd name="connsiteY39" fmla="*/ 5283130 h 6858000"/>
              <a:gd name="connsiteX40" fmla="*/ 5545211 w 7579856"/>
              <a:gd name="connsiteY40" fmla="*/ 5391620 h 6858000"/>
              <a:gd name="connsiteX41" fmla="*/ 5504490 w 7579856"/>
              <a:gd name="connsiteY41" fmla="*/ 5443028 h 6858000"/>
              <a:gd name="connsiteX42" fmla="*/ 5495036 w 7579856"/>
              <a:gd name="connsiteY42" fmla="*/ 5535042 h 6858000"/>
              <a:gd name="connsiteX43" fmla="*/ 5481653 w 7579856"/>
              <a:gd name="connsiteY43" fmla="*/ 5579759 h 6858000"/>
              <a:gd name="connsiteX44" fmla="*/ 5453795 w 7579856"/>
              <a:gd name="connsiteY44" fmla="*/ 5665992 h 6858000"/>
              <a:gd name="connsiteX45" fmla="*/ 5417837 w 7579856"/>
              <a:gd name="connsiteY45" fmla="*/ 5741729 h 6858000"/>
              <a:gd name="connsiteX46" fmla="*/ 5398588 w 7579856"/>
              <a:gd name="connsiteY46" fmla="*/ 5893367 h 6858000"/>
              <a:gd name="connsiteX47" fmla="*/ 5412427 w 7579856"/>
              <a:gd name="connsiteY47" fmla="*/ 5943796 h 6858000"/>
              <a:gd name="connsiteX48" fmla="*/ 5400101 w 7579856"/>
              <a:gd name="connsiteY48" fmla="*/ 6000335 h 6858000"/>
              <a:gd name="connsiteX49" fmla="*/ 5408124 w 7579856"/>
              <a:gd name="connsiteY49" fmla="*/ 6055832 h 6858000"/>
              <a:gd name="connsiteX50" fmla="*/ 5382772 w 7579856"/>
              <a:gd name="connsiteY50" fmla="*/ 6106527 h 6858000"/>
              <a:gd name="connsiteX51" fmla="*/ 5354118 w 7579856"/>
              <a:gd name="connsiteY51" fmla="*/ 6177715 h 6858000"/>
              <a:gd name="connsiteX52" fmla="*/ 5352724 w 7579856"/>
              <a:gd name="connsiteY52" fmla="*/ 6231835 h 6858000"/>
              <a:gd name="connsiteX53" fmla="*/ 5314801 w 7579856"/>
              <a:gd name="connsiteY53" fmla="*/ 6378377 h 6858000"/>
              <a:gd name="connsiteX54" fmla="*/ 5346289 w 7579856"/>
              <a:gd name="connsiteY54" fmla="*/ 6531204 h 6858000"/>
              <a:gd name="connsiteX55" fmla="*/ 5296493 w 7579856"/>
              <a:gd name="connsiteY55" fmla="*/ 6828948 h 6858000"/>
              <a:gd name="connsiteX56" fmla="*/ 5299149 w 7579856"/>
              <a:gd name="connsiteY56" fmla="*/ 6850700 h 6858000"/>
              <a:gd name="connsiteX57" fmla="*/ 5293995 w 7579856"/>
              <a:gd name="connsiteY57" fmla="*/ 6858000 h 6858000"/>
              <a:gd name="connsiteX58" fmla="*/ 0 w 7579856"/>
              <a:gd name="connsiteY58" fmla="*/ 6858000 h 6858000"/>
              <a:gd name="connsiteX0" fmla="*/ 0 w 7579856"/>
              <a:gd name="connsiteY0" fmla="*/ 0 h 6858000"/>
              <a:gd name="connsiteX1" fmla="*/ 7579856 w 7579856"/>
              <a:gd name="connsiteY1" fmla="*/ 0 h 6858000"/>
              <a:gd name="connsiteX2" fmla="*/ 7470504 w 7579856"/>
              <a:gd name="connsiteY2" fmla="*/ 260102 h 6858000"/>
              <a:gd name="connsiteX3" fmla="*/ 7382971 w 7579856"/>
              <a:gd name="connsiteY3" fmla="*/ 293939 h 6858000"/>
              <a:gd name="connsiteX4" fmla="*/ 7371566 w 7579856"/>
              <a:gd name="connsiteY4" fmla="*/ 479678 h 6858000"/>
              <a:gd name="connsiteX5" fmla="*/ 7333409 w 7579856"/>
              <a:gd name="connsiteY5" fmla="*/ 639474 h 6858000"/>
              <a:gd name="connsiteX6" fmla="*/ 7277592 w 7579856"/>
              <a:gd name="connsiteY6" fmla="*/ 752461 h 6858000"/>
              <a:gd name="connsiteX7" fmla="*/ 7168002 w 7579856"/>
              <a:gd name="connsiteY7" fmla="*/ 908523 h 6858000"/>
              <a:gd name="connsiteX8" fmla="*/ 6878697 w 7579856"/>
              <a:gd name="connsiteY8" fmla="*/ 1346641 h 6858000"/>
              <a:gd name="connsiteX9" fmla="*/ 6794992 w 7579856"/>
              <a:gd name="connsiteY9" fmla="*/ 1562952 h 6858000"/>
              <a:gd name="connsiteX10" fmla="*/ 6734639 w 7579856"/>
              <a:gd name="connsiteY10" fmla="*/ 1920622 h 6858000"/>
              <a:gd name="connsiteX11" fmla="*/ 6730519 w 7579856"/>
              <a:gd name="connsiteY11" fmla="*/ 2097872 h 6858000"/>
              <a:gd name="connsiteX12" fmla="*/ 6705894 w 7579856"/>
              <a:gd name="connsiteY12" fmla="*/ 2420416 h 6858000"/>
              <a:gd name="connsiteX13" fmla="*/ 6683705 w 7579856"/>
              <a:gd name="connsiteY13" fmla="*/ 2654677 h 6858000"/>
              <a:gd name="connsiteX14" fmla="*/ 6638423 w 7579856"/>
              <a:gd name="connsiteY14" fmla="*/ 2846969 h 6858000"/>
              <a:gd name="connsiteX15" fmla="*/ 6553674 w 7579856"/>
              <a:gd name="connsiteY15" fmla="*/ 3101886 h 6858000"/>
              <a:gd name="connsiteX16" fmla="*/ 6511102 w 7579856"/>
              <a:gd name="connsiteY16" fmla="*/ 3227971 h 6858000"/>
              <a:gd name="connsiteX17" fmla="*/ 6492768 w 7579856"/>
              <a:gd name="connsiteY17" fmla="*/ 3410007 h 6858000"/>
              <a:gd name="connsiteX18" fmla="*/ 6483278 w 7579856"/>
              <a:gd name="connsiteY18" fmla="*/ 3413112 h 6858000"/>
              <a:gd name="connsiteX19" fmla="*/ 6457853 w 7579856"/>
              <a:gd name="connsiteY19" fmla="*/ 3475597 h 6858000"/>
              <a:gd name="connsiteX20" fmla="*/ 6410459 w 7579856"/>
              <a:gd name="connsiteY20" fmla="*/ 3726672 h 6858000"/>
              <a:gd name="connsiteX21" fmla="*/ 6359621 w 7579856"/>
              <a:gd name="connsiteY21" fmla="*/ 3847892 h 6858000"/>
              <a:gd name="connsiteX22" fmla="*/ 6334856 w 7579856"/>
              <a:gd name="connsiteY22" fmla="*/ 3885724 h 6858000"/>
              <a:gd name="connsiteX23" fmla="*/ 6293786 w 7579856"/>
              <a:gd name="connsiteY23" fmla="*/ 3949434 h 6858000"/>
              <a:gd name="connsiteX24" fmla="*/ 6245606 w 7579856"/>
              <a:gd name="connsiteY24" fmla="*/ 3999200 h 6858000"/>
              <a:gd name="connsiteX25" fmla="*/ 6141951 w 7579856"/>
              <a:gd name="connsiteY25" fmla="*/ 4086732 h 6858000"/>
              <a:gd name="connsiteX26" fmla="*/ 6078664 w 7579856"/>
              <a:gd name="connsiteY26" fmla="*/ 4186250 h 6858000"/>
              <a:gd name="connsiteX27" fmla="*/ 6022393 w 7579856"/>
              <a:gd name="connsiteY27" fmla="*/ 4256032 h 6858000"/>
              <a:gd name="connsiteX28" fmla="*/ 5948407 w 7579856"/>
              <a:gd name="connsiteY28" fmla="*/ 4384326 h 6858000"/>
              <a:gd name="connsiteX29" fmla="*/ 5876649 w 7579856"/>
              <a:gd name="connsiteY29" fmla="*/ 4557747 h 6858000"/>
              <a:gd name="connsiteX30" fmla="*/ 5843760 w 7579856"/>
              <a:gd name="connsiteY30" fmla="*/ 4628455 h 6858000"/>
              <a:gd name="connsiteX31" fmla="*/ 5770009 w 7579856"/>
              <a:gd name="connsiteY31" fmla="*/ 4708689 h 6858000"/>
              <a:gd name="connsiteX32" fmla="*/ 5725056 w 7579856"/>
              <a:gd name="connsiteY32" fmla="*/ 4751553 h 6858000"/>
              <a:gd name="connsiteX33" fmla="*/ 5673106 w 7579856"/>
              <a:gd name="connsiteY33" fmla="*/ 4803022 h 6858000"/>
              <a:gd name="connsiteX34" fmla="*/ 5646635 w 7579856"/>
              <a:gd name="connsiteY34" fmla="*/ 4918486 h 6858000"/>
              <a:gd name="connsiteX35" fmla="*/ 5632308 w 7579856"/>
              <a:gd name="connsiteY35" fmla="*/ 5003261 h 6858000"/>
              <a:gd name="connsiteX36" fmla="*/ 5600041 w 7579856"/>
              <a:gd name="connsiteY36" fmla="*/ 5126502 h 6858000"/>
              <a:gd name="connsiteX37" fmla="*/ 5593786 w 7579856"/>
              <a:gd name="connsiteY37" fmla="*/ 5183759 h 6858000"/>
              <a:gd name="connsiteX38" fmla="*/ 5566847 w 7579856"/>
              <a:gd name="connsiteY38" fmla="*/ 5283130 h 6858000"/>
              <a:gd name="connsiteX39" fmla="*/ 5545211 w 7579856"/>
              <a:gd name="connsiteY39" fmla="*/ 5391620 h 6858000"/>
              <a:gd name="connsiteX40" fmla="*/ 5504490 w 7579856"/>
              <a:gd name="connsiteY40" fmla="*/ 5443028 h 6858000"/>
              <a:gd name="connsiteX41" fmla="*/ 5495036 w 7579856"/>
              <a:gd name="connsiteY41" fmla="*/ 5535042 h 6858000"/>
              <a:gd name="connsiteX42" fmla="*/ 5481653 w 7579856"/>
              <a:gd name="connsiteY42" fmla="*/ 5579759 h 6858000"/>
              <a:gd name="connsiteX43" fmla="*/ 5453795 w 7579856"/>
              <a:gd name="connsiteY43" fmla="*/ 5665992 h 6858000"/>
              <a:gd name="connsiteX44" fmla="*/ 5417837 w 7579856"/>
              <a:gd name="connsiteY44" fmla="*/ 5741729 h 6858000"/>
              <a:gd name="connsiteX45" fmla="*/ 5398588 w 7579856"/>
              <a:gd name="connsiteY45" fmla="*/ 5893367 h 6858000"/>
              <a:gd name="connsiteX46" fmla="*/ 5412427 w 7579856"/>
              <a:gd name="connsiteY46" fmla="*/ 5943796 h 6858000"/>
              <a:gd name="connsiteX47" fmla="*/ 5400101 w 7579856"/>
              <a:gd name="connsiteY47" fmla="*/ 6000335 h 6858000"/>
              <a:gd name="connsiteX48" fmla="*/ 5408124 w 7579856"/>
              <a:gd name="connsiteY48" fmla="*/ 6055832 h 6858000"/>
              <a:gd name="connsiteX49" fmla="*/ 5382772 w 7579856"/>
              <a:gd name="connsiteY49" fmla="*/ 6106527 h 6858000"/>
              <a:gd name="connsiteX50" fmla="*/ 5354118 w 7579856"/>
              <a:gd name="connsiteY50" fmla="*/ 6177715 h 6858000"/>
              <a:gd name="connsiteX51" fmla="*/ 5352724 w 7579856"/>
              <a:gd name="connsiteY51" fmla="*/ 6231835 h 6858000"/>
              <a:gd name="connsiteX52" fmla="*/ 5314801 w 7579856"/>
              <a:gd name="connsiteY52" fmla="*/ 6378377 h 6858000"/>
              <a:gd name="connsiteX53" fmla="*/ 5346289 w 7579856"/>
              <a:gd name="connsiteY53" fmla="*/ 6531204 h 6858000"/>
              <a:gd name="connsiteX54" fmla="*/ 5296493 w 7579856"/>
              <a:gd name="connsiteY54" fmla="*/ 6828948 h 6858000"/>
              <a:gd name="connsiteX55" fmla="*/ 5299149 w 7579856"/>
              <a:gd name="connsiteY55" fmla="*/ 6850700 h 6858000"/>
              <a:gd name="connsiteX56" fmla="*/ 5293995 w 7579856"/>
              <a:gd name="connsiteY56" fmla="*/ 6858000 h 6858000"/>
              <a:gd name="connsiteX57" fmla="*/ 0 w 7579856"/>
              <a:gd name="connsiteY57" fmla="*/ 6858000 h 6858000"/>
              <a:gd name="connsiteX58" fmla="*/ 0 w 7579856"/>
              <a:gd name="connsiteY58" fmla="*/ 0 h 6858000"/>
              <a:gd name="connsiteX0" fmla="*/ 0 w 7579856"/>
              <a:gd name="connsiteY0" fmla="*/ 0 h 6858000"/>
              <a:gd name="connsiteX1" fmla="*/ 7579856 w 7579856"/>
              <a:gd name="connsiteY1" fmla="*/ 0 h 6858000"/>
              <a:gd name="connsiteX2" fmla="*/ 7470504 w 7579856"/>
              <a:gd name="connsiteY2" fmla="*/ 260102 h 6858000"/>
              <a:gd name="connsiteX3" fmla="*/ 7393573 w 7579856"/>
              <a:gd name="connsiteY3" fmla="*/ 399956 h 6858000"/>
              <a:gd name="connsiteX4" fmla="*/ 7371566 w 7579856"/>
              <a:gd name="connsiteY4" fmla="*/ 479678 h 6858000"/>
              <a:gd name="connsiteX5" fmla="*/ 7333409 w 7579856"/>
              <a:gd name="connsiteY5" fmla="*/ 639474 h 6858000"/>
              <a:gd name="connsiteX6" fmla="*/ 7277592 w 7579856"/>
              <a:gd name="connsiteY6" fmla="*/ 752461 h 6858000"/>
              <a:gd name="connsiteX7" fmla="*/ 7168002 w 7579856"/>
              <a:gd name="connsiteY7" fmla="*/ 908523 h 6858000"/>
              <a:gd name="connsiteX8" fmla="*/ 6878697 w 7579856"/>
              <a:gd name="connsiteY8" fmla="*/ 1346641 h 6858000"/>
              <a:gd name="connsiteX9" fmla="*/ 6794992 w 7579856"/>
              <a:gd name="connsiteY9" fmla="*/ 1562952 h 6858000"/>
              <a:gd name="connsiteX10" fmla="*/ 6734639 w 7579856"/>
              <a:gd name="connsiteY10" fmla="*/ 1920622 h 6858000"/>
              <a:gd name="connsiteX11" fmla="*/ 6730519 w 7579856"/>
              <a:gd name="connsiteY11" fmla="*/ 2097872 h 6858000"/>
              <a:gd name="connsiteX12" fmla="*/ 6705894 w 7579856"/>
              <a:gd name="connsiteY12" fmla="*/ 2420416 h 6858000"/>
              <a:gd name="connsiteX13" fmla="*/ 6683705 w 7579856"/>
              <a:gd name="connsiteY13" fmla="*/ 2654677 h 6858000"/>
              <a:gd name="connsiteX14" fmla="*/ 6638423 w 7579856"/>
              <a:gd name="connsiteY14" fmla="*/ 2846969 h 6858000"/>
              <a:gd name="connsiteX15" fmla="*/ 6553674 w 7579856"/>
              <a:gd name="connsiteY15" fmla="*/ 3101886 h 6858000"/>
              <a:gd name="connsiteX16" fmla="*/ 6511102 w 7579856"/>
              <a:gd name="connsiteY16" fmla="*/ 3227971 h 6858000"/>
              <a:gd name="connsiteX17" fmla="*/ 6492768 w 7579856"/>
              <a:gd name="connsiteY17" fmla="*/ 3410007 h 6858000"/>
              <a:gd name="connsiteX18" fmla="*/ 6483278 w 7579856"/>
              <a:gd name="connsiteY18" fmla="*/ 3413112 h 6858000"/>
              <a:gd name="connsiteX19" fmla="*/ 6457853 w 7579856"/>
              <a:gd name="connsiteY19" fmla="*/ 3475597 h 6858000"/>
              <a:gd name="connsiteX20" fmla="*/ 6410459 w 7579856"/>
              <a:gd name="connsiteY20" fmla="*/ 3726672 h 6858000"/>
              <a:gd name="connsiteX21" fmla="*/ 6359621 w 7579856"/>
              <a:gd name="connsiteY21" fmla="*/ 3847892 h 6858000"/>
              <a:gd name="connsiteX22" fmla="*/ 6334856 w 7579856"/>
              <a:gd name="connsiteY22" fmla="*/ 3885724 h 6858000"/>
              <a:gd name="connsiteX23" fmla="*/ 6293786 w 7579856"/>
              <a:gd name="connsiteY23" fmla="*/ 3949434 h 6858000"/>
              <a:gd name="connsiteX24" fmla="*/ 6245606 w 7579856"/>
              <a:gd name="connsiteY24" fmla="*/ 3999200 h 6858000"/>
              <a:gd name="connsiteX25" fmla="*/ 6141951 w 7579856"/>
              <a:gd name="connsiteY25" fmla="*/ 4086732 h 6858000"/>
              <a:gd name="connsiteX26" fmla="*/ 6078664 w 7579856"/>
              <a:gd name="connsiteY26" fmla="*/ 4186250 h 6858000"/>
              <a:gd name="connsiteX27" fmla="*/ 6022393 w 7579856"/>
              <a:gd name="connsiteY27" fmla="*/ 4256032 h 6858000"/>
              <a:gd name="connsiteX28" fmla="*/ 5948407 w 7579856"/>
              <a:gd name="connsiteY28" fmla="*/ 4384326 h 6858000"/>
              <a:gd name="connsiteX29" fmla="*/ 5876649 w 7579856"/>
              <a:gd name="connsiteY29" fmla="*/ 4557747 h 6858000"/>
              <a:gd name="connsiteX30" fmla="*/ 5843760 w 7579856"/>
              <a:gd name="connsiteY30" fmla="*/ 4628455 h 6858000"/>
              <a:gd name="connsiteX31" fmla="*/ 5770009 w 7579856"/>
              <a:gd name="connsiteY31" fmla="*/ 4708689 h 6858000"/>
              <a:gd name="connsiteX32" fmla="*/ 5725056 w 7579856"/>
              <a:gd name="connsiteY32" fmla="*/ 4751553 h 6858000"/>
              <a:gd name="connsiteX33" fmla="*/ 5673106 w 7579856"/>
              <a:gd name="connsiteY33" fmla="*/ 4803022 h 6858000"/>
              <a:gd name="connsiteX34" fmla="*/ 5646635 w 7579856"/>
              <a:gd name="connsiteY34" fmla="*/ 4918486 h 6858000"/>
              <a:gd name="connsiteX35" fmla="*/ 5632308 w 7579856"/>
              <a:gd name="connsiteY35" fmla="*/ 5003261 h 6858000"/>
              <a:gd name="connsiteX36" fmla="*/ 5600041 w 7579856"/>
              <a:gd name="connsiteY36" fmla="*/ 5126502 h 6858000"/>
              <a:gd name="connsiteX37" fmla="*/ 5593786 w 7579856"/>
              <a:gd name="connsiteY37" fmla="*/ 5183759 h 6858000"/>
              <a:gd name="connsiteX38" fmla="*/ 5566847 w 7579856"/>
              <a:gd name="connsiteY38" fmla="*/ 5283130 h 6858000"/>
              <a:gd name="connsiteX39" fmla="*/ 5545211 w 7579856"/>
              <a:gd name="connsiteY39" fmla="*/ 5391620 h 6858000"/>
              <a:gd name="connsiteX40" fmla="*/ 5504490 w 7579856"/>
              <a:gd name="connsiteY40" fmla="*/ 5443028 h 6858000"/>
              <a:gd name="connsiteX41" fmla="*/ 5495036 w 7579856"/>
              <a:gd name="connsiteY41" fmla="*/ 5535042 h 6858000"/>
              <a:gd name="connsiteX42" fmla="*/ 5481653 w 7579856"/>
              <a:gd name="connsiteY42" fmla="*/ 5579759 h 6858000"/>
              <a:gd name="connsiteX43" fmla="*/ 5453795 w 7579856"/>
              <a:gd name="connsiteY43" fmla="*/ 5665992 h 6858000"/>
              <a:gd name="connsiteX44" fmla="*/ 5417837 w 7579856"/>
              <a:gd name="connsiteY44" fmla="*/ 5741729 h 6858000"/>
              <a:gd name="connsiteX45" fmla="*/ 5398588 w 7579856"/>
              <a:gd name="connsiteY45" fmla="*/ 5893367 h 6858000"/>
              <a:gd name="connsiteX46" fmla="*/ 5412427 w 7579856"/>
              <a:gd name="connsiteY46" fmla="*/ 5943796 h 6858000"/>
              <a:gd name="connsiteX47" fmla="*/ 5400101 w 7579856"/>
              <a:gd name="connsiteY47" fmla="*/ 6000335 h 6858000"/>
              <a:gd name="connsiteX48" fmla="*/ 5408124 w 7579856"/>
              <a:gd name="connsiteY48" fmla="*/ 6055832 h 6858000"/>
              <a:gd name="connsiteX49" fmla="*/ 5382772 w 7579856"/>
              <a:gd name="connsiteY49" fmla="*/ 6106527 h 6858000"/>
              <a:gd name="connsiteX50" fmla="*/ 5354118 w 7579856"/>
              <a:gd name="connsiteY50" fmla="*/ 6177715 h 6858000"/>
              <a:gd name="connsiteX51" fmla="*/ 5352724 w 7579856"/>
              <a:gd name="connsiteY51" fmla="*/ 6231835 h 6858000"/>
              <a:gd name="connsiteX52" fmla="*/ 5314801 w 7579856"/>
              <a:gd name="connsiteY52" fmla="*/ 6378377 h 6858000"/>
              <a:gd name="connsiteX53" fmla="*/ 5346289 w 7579856"/>
              <a:gd name="connsiteY53" fmla="*/ 6531204 h 6858000"/>
              <a:gd name="connsiteX54" fmla="*/ 5296493 w 7579856"/>
              <a:gd name="connsiteY54" fmla="*/ 6828948 h 6858000"/>
              <a:gd name="connsiteX55" fmla="*/ 5299149 w 7579856"/>
              <a:gd name="connsiteY55" fmla="*/ 6850700 h 6858000"/>
              <a:gd name="connsiteX56" fmla="*/ 5293995 w 7579856"/>
              <a:gd name="connsiteY56" fmla="*/ 6858000 h 6858000"/>
              <a:gd name="connsiteX57" fmla="*/ 0 w 7579856"/>
              <a:gd name="connsiteY57" fmla="*/ 6858000 h 6858000"/>
              <a:gd name="connsiteX58" fmla="*/ 0 w 7579856"/>
              <a:gd name="connsiteY5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7579856" h="6858000">
                <a:moveTo>
                  <a:pt x="0" y="0"/>
                </a:moveTo>
                <a:lnTo>
                  <a:pt x="7579856" y="0"/>
                </a:lnTo>
                <a:lnTo>
                  <a:pt x="7470504" y="260102"/>
                </a:lnTo>
                <a:cubicBezTo>
                  <a:pt x="7461630" y="268839"/>
                  <a:pt x="7394342" y="394464"/>
                  <a:pt x="7393573" y="399956"/>
                </a:cubicBezTo>
                <a:cubicBezTo>
                  <a:pt x="7377083" y="436552"/>
                  <a:pt x="7379826" y="422089"/>
                  <a:pt x="7371566" y="479678"/>
                </a:cubicBezTo>
                <a:cubicBezTo>
                  <a:pt x="7375726" y="514866"/>
                  <a:pt x="7314090" y="538026"/>
                  <a:pt x="7333409" y="639474"/>
                </a:cubicBezTo>
                <a:cubicBezTo>
                  <a:pt x="7304030" y="645989"/>
                  <a:pt x="7277305" y="734514"/>
                  <a:pt x="7277592" y="752461"/>
                </a:cubicBezTo>
                <a:cubicBezTo>
                  <a:pt x="7263957" y="826326"/>
                  <a:pt x="7190549" y="831933"/>
                  <a:pt x="7168002" y="908523"/>
                </a:cubicBezTo>
                <a:cubicBezTo>
                  <a:pt x="7159192" y="1017987"/>
                  <a:pt x="6881131" y="1275734"/>
                  <a:pt x="6878697" y="1346641"/>
                </a:cubicBezTo>
                <a:cubicBezTo>
                  <a:pt x="6857377" y="1450976"/>
                  <a:pt x="6800249" y="1488570"/>
                  <a:pt x="6794992" y="1562952"/>
                </a:cubicBezTo>
                <a:cubicBezTo>
                  <a:pt x="6777186" y="1744477"/>
                  <a:pt x="6752997" y="1733417"/>
                  <a:pt x="6734639" y="1920622"/>
                </a:cubicBezTo>
                <a:cubicBezTo>
                  <a:pt x="6723638" y="2037344"/>
                  <a:pt x="6741520" y="1981150"/>
                  <a:pt x="6730519" y="2097872"/>
                </a:cubicBezTo>
                <a:lnTo>
                  <a:pt x="6705894" y="2420416"/>
                </a:lnTo>
                <a:cubicBezTo>
                  <a:pt x="6699729" y="2429580"/>
                  <a:pt x="6687282" y="2640728"/>
                  <a:pt x="6683705" y="2654677"/>
                </a:cubicBezTo>
                <a:cubicBezTo>
                  <a:pt x="6659846" y="2709901"/>
                  <a:pt x="6664499" y="2789595"/>
                  <a:pt x="6638423" y="2846969"/>
                </a:cubicBezTo>
                <a:cubicBezTo>
                  <a:pt x="6619172" y="2849418"/>
                  <a:pt x="6569554" y="3118422"/>
                  <a:pt x="6553674" y="3101886"/>
                </a:cubicBezTo>
                <a:cubicBezTo>
                  <a:pt x="6557982" y="3144969"/>
                  <a:pt x="6529319" y="3203242"/>
                  <a:pt x="6511102" y="3227971"/>
                </a:cubicBezTo>
                <a:cubicBezTo>
                  <a:pt x="6488937" y="3278163"/>
                  <a:pt x="6507177" y="3372316"/>
                  <a:pt x="6492768" y="3410007"/>
                </a:cubicBezTo>
                <a:cubicBezTo>
                  <a:pt x="6489589" y="3410402"/>
                  <a:pt x="6486392" y="3411447"/>
                  <a:pt x="6483278" y="3413112"/>
                </a:cubicBezTo>
                <a:cubicBezTo>
                  <a:pt x="6465197" y="3422775"/>
                  <a:pt x="6453811" y="3450753"/>
                  <a:pt x="6457853" y="3475597"/>
                </a:cubicBezTo>
                <a:cubicBezTo>
                  <a:pt x="6460183" y="3580433"/>
                  <a:pt x="6430321" y="3652787"/>
                  <a:pt x="6410459" y="3726672"/>
                </a:cubicBezTo>
                <a:cubicBezTo>
                  <a:pt x="6384227" y="3807490"/>
                  <a:pt x="6365561" y="3727296"/>
                  <a:pt x="6359621" y="3847892"/>
                </a:cubicBezTo>
                <a:cubicBezTo>
                  <a:pt x="6342065" y="3848387"/>
                  <a:pt x="6336582" y="3860219"/>
                  <a:pt x="6334856" y="3885724"/>
                </a:cubicBezTo>
                <a:cubicBezTo>
                  <a:pt x="6321106" y="3924250"/>
                  <a:pt x="6288462" y="3896248"/>
                  <a:pt x="6293786" y="3949434"/>
                </a:cubicBezTo>
                <a:lnTo>
                  <a:pt x="6245606" y="3999200"/>
                </a:lnTo>
                <a:cubicBezTo>
                  <a:pt x="6252452" y="3999667"/>
                  <a:pt x="6147291" y="4071013"/>
                  <a:pt x="6141951" y="4086732"/>
                </a:cubicBezTo>
                <a:lnTo>
                  <a:pt x="6078664" y="4186250"/>
                </a:lnTo>
                <a:cubicBezTo>
                  <a:pt x="6043445" y="4216806"/>
                  <a:pt x="6044102" y="4223020"/>
                  <a:pt x="6022393" y="4256032"/>
                </a:cubicBezTo>
                <a:cubicBezTo>
                  <a:pt x="6000683" y="4289045"/>
                  <a:pt x="6004124" y="4308922"/>
                  <a:pt x="5948407" y="4384326"/>
                </a:cubicBezTo>
                <a:cubicBezTo>
                  <a:pt x="5917508" y="4413425"/>
                  <a:pt x="5922990" y="4499081"/>
                  <a:pt x="5876649" y="4557747"/>
                </a:cubicBezTo>
                <a:cubicBezTo>
                  <a:pt x="5858396" y="4553894"/>
                  <a:pt x="5841562" y="4597689"/>
                  <a:pt x="5843760" y="4628455"/>
                </a:cubicBezTo>
                <a:lnTo>
                  <a:pt x="5770009" y="4708689"/>
                </a:lnTo>
                <a:cubicBezTo>
                  <a:pt x="5744628" y="4703789"/>
                  <a:pt x="5756788" y="4718752"/>
                  <a:pt x="5725056" y="4751553"/>
                </a:cubicBezTo>
                <a:cubicBezTo>
                  <a:pt x="5704052" y="4760054"/>
                  <a:pt x="5698443" y="4778037"/>
                  <a:pt x="5673106" y="4803022"/>
                </a:cubicBezTo>
                <a:cubicBezTo>
                  <a:pt x="5653325" y="4810967"/>
                  <a:pt x="5666864" y="4896812"/>
                  <a:pt x="5646635" y="4918486"/>
                </a:cubicBezTo>
                <a:cubicBezTo>
                  <a:pt x="5631909" y="4941605"/>
                  <a:pt x="5659196" y="4943736"/>
                  <a:pt x="5632308" y="5003261"/>
                </a:cubicBezTo>
                <a:cubicBezTo>
                  <a:pt x="5612112" y="5060835"/>
                  <a:pt x="5619821" y="5064904"/>
                  <a:pt x="5600041" y="5126502"/>
                </a:cubicBezTo>
                <a:cubicBezTo>
                  <a:pt x="5586116" y="5167992"/>
                  <a:pt x="5601826" y="5161046"/>
                  <a:pt x="5593786" y="5183759"/>
                </a:cubicBezTo>
                <a:cubicBezTo>
                  <a:pt x="5561334" y="5210589"/>
                  <a:pt x="5598993" y="5264555"/>
                  <a:pt x="5566847" y="5283130"/>
                </a:cubicBezTo>
                <a:lnTo>
                  <a:pt x="5545211" y="5391620"/>
                </a:lnTo>
                <a:lnTo>
                  <a:pt x="5504490" y="5443028"/>
                </a:lnTo>
                <a:cubicBezTo>
                  <a:pt x="5494192" y="5459332"/>
                  <a:pt x="5499256" y="5522813"/>
                  <a:pt x="5495036" y="5535042"/>
                </a:cubicBezTo>
                <a:cubicBezTo>
                  <a:pt x="5479787" y="5537507"/>
                  <a:pt x="5482184" y="5553460"/>
                  <a:pt x="5481653" y="5579759"/>
                </a:cubicBezTo>
                <a:cubicBezTo>
                  <a:pt x="5471160" y="5620723"/>
                  <a:pt x="5461279" y="5625872"/>
                  <a:pt x="5453795" y="5665992"/>
                </a:cubicBezTo>
                <a:cubicBezTo>
                  <a:pt x="5424217" y="5715929"/>
                  <a:pt x="5429438" y="5686607"/>
                  <a:pt x="5417837" y="5741729"/>
                </a:cubicBezTo>
                <a:cubicBezTo>
                  <a:pt x="5401590" y="5774002"/>
                  <a:pt x="5420077" y="5829059"/>
                  <a:pt x="5398588" y="5893367"/>
                </a:cubicBezTo>
                <a:cubicBezTo>
                  <a:pt x="5382045" y="5933309"/>
                  <a:pt x="5422284" y="5921390"/>
                  <a:pt x="5412427" y="5943796"/>
                </a:cubicBezTo>
                <a:lnTo>
                  <a:pt x="5400101" y="6000335"/>
                </a:lnTo>
                <a:lnTo>
                  <a:pt x="5408124" y="6055832"/>
                </a:lnTo>
                <a:cubicBezTo>
                  <a:pt x="5410319" y="6059068"/>
                  <a:pt x="5377455" y="6104819"/>
                  <a:pt x="5382772" y="6106527"/>
                </a:cubicBezTo>
                <a:lnTo>
                  <a:pt x="5354118" y="6177715"/>
                </a:lnTo>
                <a:cubicBezTo>
                  <a:pt x="5353654" y="6195756"/>
                  <a:pt x="5353188" y="6213795"/>
                  <a:pt x="5352724" y="6231835"/>
                </a:cubicBezTo>
                <a:lnTo>
                  <a:pt x="5314801" y="6378377"/>
                </a:lnTo>
                <a:cubicBezTo>
                  <a:pt x="5286767" y="6424906"/>
                  <a:pt x="5363614" y="6441657"/>
                  <a:pt x="5346289" y="6531204"/>
                </a:cubicBezTo>
                <a:cubicBezTo>
                  <a:pt x="5336370" y="6605939"/>
                  <a:pt x="5310363" y="6768382"/>
                  <a:pt x="5296493" y="6828948"/>
                </a:cubicBezTo>
                <a:cubicBezTo>
                  <a:pt x="5300217" y="6838357"/>
                  <a:pt x="5300699" y="6845216"/>
                  <a:pt x="5299149" y="6850700"/>
                </a:cubicBezTo>
                <a:lnTo>
                  <a:pt x="5293995" y="6858000"/>
                </a:lnTo>
                <a:lnTo>
                  <a:pt x="0" y="685800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76AA54-1FA5-8639-B1E1-FF27192A1212}"/>
              </a:ext>
            </a:extLst>
          </p:cNvPr>
          <p:cNvSpPr>
            <a:spLocks noGrp="1"/>
          </p:cNvSpPr>
          <p:nvPr>
            <p:ph type="title"/>
          </p:nvPr>
        </p:nvSpPr>
        <p:spPr>
          <a:xfrm>
            <a:off x="519960" y="2552949"/>
            <a:ext cx="3385450" cy="2549145"/>
          </a:xfrm>
        </p:spPr>
        <p:txBody>
          <a:bodyPr vert="horz" lIns="91440" tIns="45720" rIns="91440" bIns="45720" rtlCol="0" anchor="b">
            <a:noAutofit/>
          </a:bodyPr>
          <a:lstStyle/>
          <a:p>
            <a:pPr algn="ctr"/>
            <a:r>
              <a:rPr lang="en-US" sz="4800" kern="1200" dirty="0">
                <a:solidFill>
                  <a:schemeClr val="tx1">
                    <a:lumMod val="85000"/>
                    <a:lumOff val="15000"/>
                  </a:schemeClr>
                </a:solidFill>
                <a:latin typeface="+mj-lt"/>
                <a:ea typeface="+mj-ea"/>
                <a:cs typeface="+mj-cs"/>
              </a:rPr>
              <a:t>Let’s look at assessment 1: Groupwork scenario.</a:t>
            </a:r>
          </a:p>
        </p:txBody>
      </p:sp>
      <p:sp>
        <p:nvSpPr>
          <p:cNvPr id="22" name="Freeform: Shape 21">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350" y="618119"/>
            <a:ext cx="6596369" cy="561558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6">
            <a:extLst>
              <a:ext uri="{FF2B5EF4-FFF2-40B4-BE49-F238E27FC236}">
                <a16:creationId xmlns:a16="http://schemas.microsoft.com/office/drawing/2014/main" id="{11685A1B-C158-49A6-BF8F-0D4868852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48987" y="29485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Types of Assessment: Online Vs. Offline">
            <a:extLst>
              <a:ext uri="{FF2B5EF4-FFF2-40B4-BE49-F238E27FC236}">
                <a16:creationId xmlns:a16="http://schemas.microsoft.com/office/drawing/2014/main" id="{4148A922-7F6E-382A-6C2B-278B54A97A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273" r="1" b="3194"/>
          <a:stretch>
            <a:fillRect/>
          </a:stretch>
        </p:blipFill>
        <p:spPr bwMode="auto">
          <a:xfrm>
            <a:off x="5137646" y="847406"/>
            <a:ext cx="6239775" cy="4849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79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26AF4-A0B4-92D1-97BA-3951A91024B6}"/>
              </a:ext>
            </a:extLst>
          </p:cNvPr>
          <p:cNvSpPr>
            <a:spLocks noGrp="1"/>
          </p:cNvSpPr>
          <p:nvPr>
            <p:ph type="title"/>
          </p:nvPr>
        </p:nvSpPr>
        <p:spPr>
          <a:xfrm>
            <a:off x="0" y="0"/>
            <a:ext cx="6766560" cy="1807305"/>
          </a:xfrm>
        </p:spPr>
        <p:txBody>
          <a:bodyPr vert="horz" lIns="91440" tIns="45720" rIns="91440" bIns="45720" rtlCol="0" anchor="ctr">
            <a:normAutofit/>
          </a:bodyPr>
          <a:lstStyle/>
          <a:p>
            <a:pPr algn="ctr"/>
            <a:r>
              <a:rPr lang="en-US" sz="4100" b="1" dirty="0"/>
              <a:t>Your assignment: Understanding the question:</a:t>
            </a:r>
          </a:p>
        </p:txBody>
      </p:sp>
      <p:pic>
        <p:nvPicPr>
          <p:cNvPr id="5" name="Picture 4" descr="Sticky notes with question marks">
            <a:extLst>
              <a:ext uri="{FF2B5EF4-FFF2-40B4-BE49-F238E27FC236}">
                <a16:creationId xmlns:a16="http://schemas.microsoft.com/office/drawing/2014/main" id="{CEA8C4B8-E924-F82E-49CC-130770827F80}"/>
              </a:ext>
            </a:extLst>
          </p:cNvPr>
          <p:cNvPicPr>
            <a:picLocks noChangeAspect="1"/>
          </p:cNvPicPr>
          <p:nvPr/>
        </p:nvPicPr>
        <p:blipFill>
          <a:blip r:embed="rId2"/>
          <a:srcRect l="20982" r="2098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0A0F63E7-C5E0-1A1C-02A6-5124AB7FCD2F}"/>
              </a:ext>
            </a:extLst>
          </p:cNvPr>
          <p:cNvSpPr txBox="1"/>
          <p:nvPr/>
        </p:nvSpPr>
        <p:spPr>
          <a:xfrm>
            <a:off x="159450" y="1581687"/>
            <a:ext cx="6212204" cy="1827231"/>
          </a:xfrm>
          <a:prstGeom prst="rect">
            <a:avLst/>
          </a:prstGeom>
          <a:noFill/>
        </p:spPr>
        <p:txBody>
          <a:bodyPr wrap="square">
            <a:spAutoFit/>
          </a:bodyPr>
          <a:lstStyle/>
          <a:p>
            <a:pPr>
              <a:lnSpc>
                <a:spcPct val="90000"/>
              </a:lnSpc>
              <a:spcAft>
                <a:spcPts val="600"/>
              </a:spcAft>
            </a:pPr>
            <a:endParaRPr lang="en-US" sz="1800" dirty="0">
              <a:solidFill>
                <a:schemeClr val="tx1"/>
              </a:solidFill>
            </a:endParaRPr>
          </a:p>
          <a:p>
            <a:pPr algn="ctr">
              <a:lnSpc>
                <a:spcPct val="90000"/>
              </a:lnSpc>
              <a:spcAft>
                <a:spcPts val="600"/>
              </a:spcAft>
            </a:pPr>
            <a:r>
              <a:rPr lang="en-US" sz="2400" b="1" dirty="0">
                <a:solidFill>
                  <a:schemeClr val="tx1"/>
                </a:solidFill>
              </a:rPr>
              <a:t>When you read an assignment brief, you should break it down by looking for three elements:</a:t>
            </a:r>
          </a:p>
          <a:p>
            <a:pPr algn="ctr">
              <a:lnSpc>
                <a:spcPct val="90000"/>
              </a:lnSpc>
              <a:spcAft>
                <a:spcPts val="600"/>
              </a:spcAft>
            </a:pPr>
            <a:endParaRPr lang="en-US" sz="2400" b="1" dirty="0">
              <a:solidFill>
                <a:schemeClr val="tx1"/>
              </a:solidFill>
            </a:endParaRPr>
          </a:p>
        </p:txBody>
      </p:sp>
      <p:sp>
        <p:nvSpPr>
          <p:cNvPr id="10" name="TextBox 9">
            <a:extLst>
              <a:ext uri="{FF2B5EF4-FFF2-40B4-BE49-F238E27FC236}">
                <a16:creationId xmlns:a16="http://schemas.microsoft.com/office/drawing/2014/main" id="{EB3D56E8-4D89-1DEF-6F49-1F5C1BCE3566}"/>
              </a:ext>
            </a:extLst>
          </p:cNvPr>
          <p:cNvSpPr txBox="1"/>
          <p:nvPr/>
        </p:nvSpPr>
        <p:spPr>
          <a:xfrm>
            <a:off x="88231" y="2835466"/>
            <a:ext cx="6212204" cy="757130"/>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400" b="1" dirty="0">
                <a:solidFill>
                  <a:schemeClr val="tx1"/>
                </a:solidFill>
              </a:rPr>
              <a:t>Key terms: </a:t>
            </a:r>
            <a:r>
              <a:rPr lang="en-US" sz="2400" dirty="0">
                <a:solidFill>
                  <a:schemeClr val="tx1"/>
                </a:solidFill>
              </a:rPr>
              <a:t>Which identify the topic or topics you should discuss</a:t>
            </a:r>
          </a:p>
        </p:txBody>
      </p:sp>
      <p:sp>
        <p:nvSpPr>
          <p:cNvPr id="14" name="TextBox 13">
            <a:extLst>
              <a:ext uri="{FF2B5EF4-FFF2-40B4-BE49-F238E27FC236}">
                <a16:creationId xmlns:a16="http://schemas.microsoft.com/office/drawing/2014/main" id="{D0C25D11-77AE-742B-464D-DEFAC97945F1}"/>
              </a:ext>
            </a:extLst>
          </p:cNvPr>
          <p:cNvSpPr txBox="1"/>
          <p:nvPr/>
        </p:nvSpPr>
        <p:spPr>
          <a:xfrm>
            <a:off x="52621" y="3889690"/>
            <a:ext cx="6212204" cy="1089529"/>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400" b="1" dirty="0">
                <a:solidFill>
                  <a:schemeClr val="tx1"/>
                </a:solidFill>
              </a:rPr>
              <a:t>Instruction words: </a:t>
            </a:r>
            <a:r>
              <a:rPr lang="en-US" sz="2400" dirty="0">
                <a:solidFill>
                  <a:schemeClr val="tx1"/>
                </a:solidFill>
              </a:rPr>
              <a:t>Which tell you how you should deal with these topics (e.g. ‘discuss’, ‘evaluate’)</a:t>
            </a:r>
          </a:p>
        </p:txBody>
      </p:sp>
      <p:sp>
        <p:nvSpPr>
          <p:cNvPr id="17" name="TextBox 16">
            <a:extLst>
              <a:ext uri="{FF2B5EF4-FFF2-40B4-BE49-F238E27FC236}">
                <a16:creationId xmlns:a16="http://schemas.microsoft.com/office/drawing/2014/main" id="{23A060FB-88D4-A9B5-2E12-A0FB6D559DF7}"/>
              </a:ext>
            </a:extLst>
          </p:cNvPr>
          <p:cNvSpPr txBox="1"/>
          <p:nvPr/>
        </p:nvSpPr>
        <p:spPr>
          <a:xfrm>
            <a:off x="52621" y="5276313"/>
            <a:ext cx="6212204" cy="1089529"/>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400" b="1" dirty="0">
                <a:solidFill>
                  <a:schemeClr val="tx1"/>
                </a:solidFill>
              </a:rPr>
              <a:t>Task requirements: </a:t>
            </a:r>
            <a:r>
              <a:rPr lang="en-US" sz="2400" dirty="0"/>
              <a:t>W</a:t>
            </a:r>
            <a:r>
              <a:rPr lang="en-US" sz="2400" dirty="0">
                <a:solidFill>
                  <a:schemeClr val="tx1"/>
                </a:solidFill>
              </a:rPr>
              <a:t>hich tell you how you are expected to present your assignment (e.g. word limits or the referencing style to use)</a:t>
            </a:r>
          </a:p>
        </p:txBody>
      </p:sp>
    </p:spTree>
    <p:extLst>
      <p:ext uri="{BB962C8B-B14F-4D97-AF65-F5344CB8AC3E}">
        <p14:creationId xmlns:p14="http://schemas.microsoft.com/office/powerpoint/2010/main" val="4052945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7D24-755E-E241-7873-B5646374F3D6}"/>
              </a:ext>
            </a:extLst>
          </p:cNvPr>
          <p:cNvSpPr>
            <a:spLocks noGrp="1"/>
          </p:cNvSpPr>
          <p:nvPr>
            <p:ph type="title"/>
          </p:nvPr>
        </p:nvSpPr>
        <p:spPr>
          <a:xfrm>
            <a:off x="138396" y="0"/>
            <a:ext cx="12053604" cy="2893508"/>
          </a:xfrm>
        </p:spPr>
        <p:txBody>
          <a:bodyPr vert="horz" lIns="91440" tIns="45720" rIns="91440" bIns="45720" rtlCol="0" anchor="t">
            <a:normAutofit/>
          </a:bodyPr>
          <a:lstStyle/>
          <a:p>
            <a:pPr algn="ctr"/>
            <a:r>
              <a:rPr lang="en-US" sz="5400" kern="1200" dirty="0">
                <a:solidFill>
                  <a:schemeClr val="tx2"/>
                </a:solidFill>
                <a:latin typeface="Abadi" panose="020B0604020104020204" pitchFamily="34" charset="0"/>
              </a:rPr>
              <a:t>Understanding instruction words:</a:t>
            </a:r>
          </a:p>
        </p:txBody>
      </p:sp>
      <p:graphicFrame>
        <p:nvGraphicFramePr>
          <p:cNvPr id="4" name="Table 3">
            <a:extLst>
              <a:ext uri="{FF2B5EF4-FFF2-40B4-BE49-F238E27FC236}">
                <a16:creationId xmlns:a16="http://schemas.microsoft.com/office/drawing/2014/main" id="{5A6CF7C0-E9FB-E8D1-58F6-FE39969FE30B}"/>
              </a:ext>
            </a:extLst>
          </p:cNvPr>
          <p:cNvGraphicFramePr>
            <a:graphicFrameLocks noGrp="1"/>
          </p:cNvGraphicFramePr>
          <p:nvPr>
            <p:extLst>
              <p:ext uri="{D42A27DB-BD31-4B8C-83A1-F6EECF244321}">
                <p14:modId xmlns:p14="http://schemas.microsoft.com/office/powerpoint/2010/main" val="3042078297"/>
              </p:ext>
            </p:extLst>
          </p:nvPr>
        </p:nvGraphicFramePr>
        <p:xfrm>
          <a:off x="314273" y="889685"/>
          <a:ext cx="11701849" cy="5635303"/>
        </p:xfrm>
        <a:graphic>
          <a:graphicData uri="http://schemas.openxmlformats.org/drawingml/2006/table">
            <a:tbl>
              <a:tblPr firstRow="1" bandRow="1">
                <a:tableStyleId>{5C22544A-7EE6-4342-B048-85BDC9FD1C3A}</a:tableStyleId>
              </a:tblPr>
              <a:tblGrid>
                <a:gridCol w="2662075">
                  <a:extLst>
                    <a:ext uri="{9D8B030D-6E8A-4147-A177-3AD203B41FA5}">
                      <a16:colId xmlns:a16="http://schemas.microsoft.com/office/drawing/2014/main" val="2232392944"/>
                    </a:ext>
                  </a:extLst>
                </a:gridCol>
                <a:gridCol w="9039774">
                  <a:extLst>
                    <a:ext uri="{9D8B030D-6E8A-4147-A177-3AD203B41FA5}">
                      <a16:colId xmlns:a16="http://schemas.microsoft.com/office/drawing/2014/main" val="3695142328"/>
                    </a:ext>
                  </a:extLst>
                </a:gridCol>
              </a:tblGrid>
              <a:tr h="661188">
                <a:tc>
                  <a:txBody>
                    <a:bodyPr/>
                    <a:lstStyle/>
                    <a:p>
                      <a:r>
                        <a:rPr lang="en-GB" sz="2000" dirty="0">
                          <a:latin typeface="Abadi" panose="020B0604020104020204" pitchFamily="34" charset="0"/>
                        </a:rPr>
                        <a:t>Instruction</a:t>
                      </a:r>
                      <a:r>
                        <a:rPr lang="en-GB" sz="2000" baseline="0" dirty="0">
                          <a:latin typeface="Abadi" panose="020B0604020104020204" pitchFamily="34" charset="0"/>
                        </a:rPr>
                        <a:t> word</a:t>
                      </a:r>
                      <a:endParaRPr lang="en-GB" sz="2000" dirty="0">
                        <a:latin typeface="Abadi" panose="020B0604020104020204" pitchFamily="34" charset="0"/>
                      </a:endParaRPr>
                    </a:p>
                  </a:txBody>
                  <a:tcPr marL="70623" marR="70623" marT="35312" marB="35312"/>
                </a:tc>
                <a:tc>
                  <a:txBody>
                    <a:bodyPr/>
                    <a:lstStyle/>
                    <a:p>
                      <a:r>
                        <a:rPr lang="en-GB" sz="2000" dirty="0">
                          <a:latin typeface="Abadi" panose="020B0604020104020204" pitchFamily="34" charset="0"/>
                        </a:rPr>
                        <a:t>Definition</a:t>
                      </a:r>
                    </a:p>
                  </a:txBody>
                  <a:tcPr marL="70623" marR="70623" marT="35312" marB="35312"/>
                </a:tc>
                <a:extLst>
                  <a:ext uri="{0D108BD9-81ED-4DB2-BD59-A6C34878D82A}">
                    <a16:rowId xmlns:a16="http://schemas.microsoft.com/office/drawing/2014/main" val="4041934219"/>
                  </a:ext>
                </a:extLst>
              </a:tr>
              <a:tr h="593106">
                <a:tc>
                  <a:txBody>
                    <a:bodyPr/>
                    <a:lstStyle/>
                    <a:p>
                      <a:r>
                        <a:rPr lang="en-GB" sz="2000" b="1" dirty="0">
                          <a:latin typeface="Abadi" panose="020B0604020104020204" pitchFamily="34" charset="0"/>
                        </a:rPr>
                        <a:t>Analyse</a:t>
                      </a:r>
                    </a:p>
                  </a:txBody>
                  <a:tcPr marL="70623" marR="70623" marT="35312" marB="35312"/>
                </a:tc>
                <a:tc>
                  <a:txBody>
                    <a:bodyPr/>
                    <a:lstStyle/>
                    <a:p>
                      <a:r>
                        <a:rPr lang="en-GB" sz="2000" dirty="0"/>
                        <a:t>Examine something closely and systematically to understand its structure, relationships, and underlying meaning</a:t>
                      </a:r>
                      <a:endParaRPr lang="en-GB" sz="2000" dirty="0">
                        <a:latin typeface="Abadi" panose="020B0604020104020204" pitchFamily="34" charset="0"/>
                      </a:endParaRPr>
                    </a:p>
                  </a:txBody>
                  <a:tcPr marL="70623" marR="70623" marT="35312" marB="35312"/>
                </a:tc>
                <a:extLst>
                  <a:ext uri="{0D108BD9-81ED-4DB2-BD59-A6C34878D82A}">
                    <a16:rowId xmlns:a16="http://schemas.microsoft.com/office/drawing/2014/main" val="3045144329"/>
                  </a:ext>
                </a:extLst>
              </a:tr>
              <a:tr h="838191">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b="1" dirty="0">
                          <a:latin typeface="Abadi" panose="020B0604020104020204" pitchFamily="34" charset="0"/>
                        </a:rPr>
                        <a:t>Consider</a:t>
                      </a:r>
                    </a:p>
                  </a:txBody>
                  <a:tcPr marL="70623" marR="70623" marT="35312" marB="35312"/>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Abadi" panose="020B0604020104020204" pitchFamily="34" charset="0"/>
                          <a:ea typeface="+mn-ea"/>
                          <a:cs typeface="+mn-cs"/>
                        </a:rPr>
                        <a:t>Say what you think about the subject, using evidence from your own experience or from external sources</a:t>
                      </a:r>
                      <a:r>
                        <a:rPr lang="en-GB" sz="2000" kern="1200" dirty="0">
                          <a:solidFill>
                            <a:schemeClr val="dk1"/>
                          </a:solidFill>
                          <a:effectLst/>
                          <a:latin typeface="Abadi" panose="020B0604020104020204" pitchFamily="34" charset="0"/>
                          <a:ea typeface="+mn-ea"/>
                          <a:cs typeface="+mn-cs"/>
                        </a:rPr>
                        <a:t> </a:t>
                      </a:r>
                    </a:p>
                  </a:txBody>
                  <a:tcPr marL="70623" marR="70623" marT="35312" marB="35312"/>
                </a:tc>
                <a:extLst>
                  <a:ext uri="{0D108BD9-81ED-4DB2-BD59-A6C34878D82A}">
                    <a16:rowId xmlns:a16="http://schemas.microsoft.com/office/drawing/2014/main" val="2389354480"/>
                  </a:ext>
                </a:extLst>
              </a:tr>
              <a:tr h="593106">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b="1" dirty="0">
                          <a:latin typeface="Abadi" panose="020B0604020104020204" pitchFamily="34" charset="0"/>
                        </a:rPr>
                        <a:t>Describe</a:t>
                      </a:r>
                    </a:p>
                  </a:txBody>
                  <a:tcPr marL="70623" marR="70623" marT="35312" marB="35312"/>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Abadi" panose="020B0604020104020204" pitchFamily="34" charset="0"/>
                          <a:ea typeface="+mn-ea"/>
                          <a:cs typeface="+mn-cs"/>
                        </a:rPr>
                        <a:t>Say what something is like, how or why something works or happens</a:t>
                      </a:r>
                    </a:p>
                  </a:txBody>
                  <a:tcPr marL="70623" marR="70623" marT="35312" marB="35312"/>
                </a:tc>
                <a:extLst>
                  <a:ext uri="{0D108BD9-81ED-4DB2-BD59-A6C34878D82A}">
                    <a16:rowId xmlns:a16="http://schemas.microsoft.com/office/drawing/2014/main" val="3247326740"/>
                  </a:ext>
                </a:extLst>
              </a:tr>
              <a:tr h="838191">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b="1" dirty="0">
                          <a:latin typeface="Abadi" panose="020B0604020104020204" pitchFamily="34" charset="0"/>
                        </a:rPr>
                        <a:t>Discuss</a:t>
                      </a:r>
                    </a:p>
                  </a:txBody>
                  <a:tcPr marL="70623" marR="70623" marT="35312" marB="35312"/>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Abadi" panose="020B0604020104020204" pitchFamily="34" charset="0"/>
                          <a:ea typeface="+mn-ea"/>
                          <a:cs typeface="+mn-cs"/>
                        </a:rPr>
                        <a:t>Argue for and against, or point out the advantages and disadvantages, using evidence</a:t>
                      </a:r>
                    </a:p>
                  </a:txBody>
                  <a:tcPr marL="70623" marR="70623" marT="35312" marB="35312"/>
                </a:tc>
                <a:extLst>
                  <a:ext uri="{0D108BD9-81ED-4DB2-BD59-A6C34878D82A}">
                    <a16:rowId xmlns:a16="http://schemas.microsoft.com/office/drawing/2014/main" val="1723076424"/>
                  </a:ext>
                </a:extLst>
              </a:tr>
              <a:tr h="838191">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b="1" dirty="0">
                          <a:latin typeface="Abadi" panose="020B0604020104020204" pitchFamily="34" charset="0"/>
                        </a:rPr>
                        <a:t>Evaluate</a:t>
                      </a:r>
                    </a:p>
                  </a:txBody>
                  <a:tcPr marL="70623" marR="70623" marT="35312" marB="35312"/>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a:solidFill>
                            <a:schemeClr val="dk1"/>
                          </a:solidFill>
                          <a:effectLst/>
                          <a:latin typeface="Abadi" panose="020B0604020104020204" pitchFamily="34" charset="0"/>
                          <a:ea typeface="+mn-ea"/>
                          <a:cs typeface="+mn-cs"/>
                        </a:rPr>
                        <a:t>Requires an answer that decides and explains how great, valuable or important something is</a:t>
                      </a:r>
                    </a:p>
                  </a:txBody>
                  <a:tcPr marL="70623" marR="70623" marT="35312" marB="35312"/>
                </a:tc>
                <a:extLst>
                  <a:ext uri="{0D108BD9-81ED-4DB2-BD59-A6C34878D82A}">
                    <a16:rowId xmlns:a16="http://schemas.microsoft.com/office/drawing/2014/main" val="1686416324"/>
                  </a:ext>
                </a:extLst>
              </a:tr>
              <a:tr h="593106">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b="1" dirty="0">
                          <a:latin typeface="Abadi" panose="020B0604020104020204" pitchFamily="34" charset="0"/>
                        </a:rPr>
                        <a:t>Examine</a:t>
                      </a:r>
                    </a:p>
                  </a:txBody>
                  <a:tcPr marL="70623" marR="70623" marT="35312" marB="35312"/>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a:solidFill>
                            <a:schemeClr val="dk1"/>
                          </a:solidFill>
                          <a:effectLst/>
                          <a:latin typeface="Abadi" panose="020B0604020104020204" pitchFamily="34" charset="0"/>
                          <a:ea typeface="+mn-ea"/>
                          <a:cs typeface="+mn-cs"/>
                        </a:rPr>
                        <a:t>Look at the topic closely by establishing the important facts and issues</a:t>
                      </a:r>
                    </a:p>
                  </a:txBody>
                  <a:tcPr marL="70623" marR="70623" marT="35312" marB="35312"/>
                </a:tc>
                <a:extLst>
                  <a:ext uri="{0D108BD9-81ED-4DB2-BD59-A6C34878D82A}">
                    <a16:rowId xmlns:a16="http://schemas.microsoft.com/office/drawing/2014/main" val="2668391726"/>
                  </a:ext>
                </a:extLst>
              </a:tr>
              <a:tr h="593106">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b="1" dirty="0">
                          <a:latin typeface="Abadi" panose="020B0604020104020204" pitchFamily="34" charset="0"/>
                        </a:rPr>
                        <a:t>Explain</a:t>
                      </a:r>
                    </a:p>
                  </a:txBody>
                  <a:tcPr marL="70623" marR="70623" marT="35312" marB="35312"/>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Abadi" panose="020B0604020104020204" pitchFamily="34" charset="0"/>
                          <a:ea typeface="+mn-ea"/>
                          <a:cs typeface="+mn-cs"/>
                        </a:rPr>
                        <a:t>Give a detailed explanation of how or why something occurs</a:t>
                      </a:r>
                    </a:p>
                  </a:txBody>
                  <a:tcPr marL="70623" marR="70623" marT="35312" marB="35312"/>
                </a:tc>
                <a:extLst>
                  <a:ext uri="{0D108BD9-81ED-4DB2-BD59-A6C34878D82A}">
                    <a16:rowId xmlns:a16="http://schemas.microsoft.com/office/drawing/2014/main" val="2823750702"/>
                  </a:ext>
                </a:extLst>
              </a:tr>
            </a:tbl>
          </a:graphicData>
        </a:graphic>
      </p:graphicFrame>
    </p:spTree>
    <p:extLst>
      <p:ext uri="{BB962C8B-B14F-4D97-AF65-F5344CB8AC3E}">
        <p14:creationId xmlns:p14="http://schemas.microsoft.com/office/powerpoint/2010/main" val="357287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F7D88F4F-29C0-60FE-2BD4-23793C449505}"/>
              </a:ext>
            </a:extLst>
          </p:cNvPr>
          <p:cNvPicPr>
            <a:picLocks noChangeAspect="1"/>
          </p:cNvPicPr>
          <p:nvPr/>
        </p:nvPicPr>
        <p:blipFill>
          <a:blip r:embed="rId2"/>
          <a:srcRect l="29637" r="25988"/>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B9EDCA-C746-EAF0-5DC2-0772E3B7A822}"/>
              </a:ext>
            </a:extLst>
          </p:cNvPr>
          <p:cNvSpPr>
            <a:spLocks noGrp="1"/>
          </p:cNvSpPr>
          <p:nvPr>
            <p:ph idx="1"/>
          </p:nvPr>
        </p:nvSpPr>
        <p:spPr>
          <a:xfrm>
            <a:off x="5843467" y="345988"/>
            <a:ext cx="6093159" cy="6190735"/>
          </a:xfrm>
        </p:spPr>
        <p:txBody>
          <a:bodyPr anchor="ctr">
            <a:normAutofit/>
          </a:bodyPr>
          <a:lstStyle/>
          <a:p>
            <a:r>
              <a:rPr lang="en-GB" sz="3600" dirty="0"/>
              <a:t>What are the key terms?</a:t>
            </a:r>
          </a:p>
          <a:p>
            <a:pPr marL="0" indent="0">
              <a:buNone/>
            </a:pPr>
            <a:endParaRPr lang="en-GB" sz="3600" dirty="0"/>
          </a:p>
          <a:p>
            <a:r>
              <a:rPr lang="en-GB" sz="3600" dirty="0"/>
              <a:t>What are the instruction words?</a:t>
            </a:r>
          </a:p>
          <a:p>
            <a:endParaRPr lang="en-GB" sz="3600" dirty="0"/>
          </a:p>
          <a:p>
            <a:r>
              <a:rPr lang="en-GB" sz="3600" dirty="0"/>
              <a:t>What are the task requirements?</a:t>
            </a:r>
          </a:p>
        </p:txBody>
      </p:sp>
    </p:spTree>
    <p:extLst>
      <p:ext uri="{BB962C8B-B14F-4D97-AF65-F5344CB8AC3E}">
        <p14:creationId xmlns:p14="http://schemas.microsoft.com/office/powerpoint/2010/main" val="702401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89ECBDA-51E6-4484-8F25-E777102F7D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6749" y="720952"/>
            <a:ext cx="6959544" cy="5545704"/>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CB3D58-31AF-8BA3-1A3C-04C454C6126C}"/>
              </a:ext>
            </a:extLst>
          </p:cNvPr>
          <p:cNvSpPr>
            <a:spLocks noGrp="1"/>
          </p:cNvSpPr>
          <p:nvPr>
            <p:ph type="title"/>
          </p:nvPr>
        </p:nvSpPr>
        <p:spPr>
          <a:xfrm>
            <a:off x="5292630" y="-390695"/>
            <a:ext cx="6523663" cy="1631950"/>
          </a:xfrm>
        </p:spPr>
        <p:txBody>
          <a:bodyPr vert="horz" lIns="91440" tIns="45720" rIns="91440" bIns="45720" rtlCol="0" anchor="b">
            <a:normAutofit/>
          </a:bodyPr>
          <a:lstStyle/>
          <a:p>
            <a:r>
              <a:rPr lang="en-US" sz="3700" kern="1200" cap="all" dirty="0">
                <a:solidFill>
                  <a:schemeClr val="tx1"/>
                </a:solidFill>
                <a:latin typeface="+mj-lt"/>
                <a:ea typeface="+mj-ea"/>
                <a:cs typeface="+mj-cs"/>
              </a:rPr>
              <a:t>Tips for preparing for the groupwork. </a:t>
            </a:r>
            <a:endParaRPr lang="en-US" sz="3700" b="0" kern="1200" cap="all" baseline="0" dirty="0">
              <a:solidFill>
                <a:schemeClr val="tx1"/>
              </a:solidFill>
              <a:latin typeface="+mj-lt"/>
              <a:ea typeface="+mj-ea"/>
              <a:cs typeface="+mj-cs"/>
            </a:endParaRPr>
          </a:p>
        </p:txBody>
      </p:sp>
      <p:pic>
        <p:nvPicPr>
          <p:cNvPr id="7" name="Content Placeholder 6" descr="no idea - write a letter">
            <a:extLst>
              <a:ext uri="{FF2B5EF4-FFF2-40B4-BE49-F238E27FC236}">
                <a16:creationId xmlns:a16="http://schemas.microsoft.com/office/drawing/2014/main" id="{06039899-6078-4427-A055-B73B4FF75D76}"/>
              </a:ext>
            </a:extLst>
          </p:cNvPr>
          <p:cNvPicPr>
            <a:picLocks noGrp="1" noChangeAspect="1"/>
          </p:cNvPicPr>
          <p:nvPr>
            <p:ph type="pic" sz="quarter" idx="15"/>
          </p:nvPr>
        </p:nvPicPr>
        <p:blipFill>
          <a:blip r:embed="rId3"/>
          <a:srcRect l="35782" r="2" b="2"/>
          <a:stretch>
            <a:fillRect/>
          </a:stretch>
        </p:blipFill>
        <p:spPr>
          <a:xfrm>
            <a:off x="638338" y="1343151"/>
            <a:ext cx="4015954" cy="4174343"/>
          </a:xfrm>
          <a:prstGeom prst="rect">
            <a:avLst/>
          </a:prstGeom>
          <a:noFill/>
        </p:spPr>
      </p:pic>
      <p:sp>
        <p:nvSpPr>
          <p:cNvPr id="8" name="TextBox 7">
            <a:extLst>
              <a:ext uri="{FF2B5EF4-FFF2-40B4-BE49-F238E27FC236}">
                <a16:creationId xmlns:a16="http://schemas.microsoft.com/office/drawing/2014/main" id="{C74B6E82-B3ED-417D-8FA8-C91E42FDB51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90171" y="1761558"/>
            <a:ext cx="6726121" cy="2419711"/>
          </a:xfrm>
          <a:prstGeom prst="rect">
            <a:avLst/>
          </a:prstGeom>
        </p:spPr>
        <p:txBody>
          <a:bodyPr>
            <a:noAutofit/>
          </a:bodyPr>
          <a:lstStyle/>
          <a:p>
            <a:pPr marL="0" lvl="1" indent="0">
              <a:lnSpc>
                <a:spcPct val="90000"/>
              </a:lnSpc>
              <a:spcBef>
                <a:spcPts val="1000"/>
              </a:spcBef>
              <a:spcAft>
                <a:spcPts val="600"/>
              </a:spcAft>
              <a:buFont typeface="Arial" panose="020B0604020202020204" pitchFamily="34" charset="0"/>
              <a:buNone/>
            </a:pPr>
            <a:r>
              <a:rPr lang="en-US" sz="2400" b="1" u="sng" dirty="0"/>
              <a:t>Gather information:</a:t>
            </a:r>
          </a:p>
          <a:p>
            <a:pPr marL="0" lvl="1" indent="0">
              <a:lnSpc>
                <a:spcPct val="90000"/>
              </a:lnSpc>
              <a:spcBef>
                <a:spcPts val="1000"/>
              </a:spcBef>
              <a:spcAft>
                <a:spcPts val="600"/>
              </a:spcAft>
              <a:buFont typeface="Arial" panose="020B0604020202020204" pitchFamily="34" charset="0"/>
              <a:buNone/>
            </a:pPr>
            <a:r>
              <a:rPr lang="en-US" sz="2400" dirty="0"/>
              <a:t>Make notes during the sessions, clearly and systematically </a:t>
            </a:r>
            <a:r>
              <a:rPr lang="en-US" sz="2400" dirty="0" err="1"/>
              <a:t>organise</a:t>
            </a:r>
            <a:r>
              <a:rPr lang="en-US" sz="2400" dirty="0"/>
              <a:t> them to ensure clarity and effective communication during discussions.</a:t>
            </a:r>
          </a:p>
          <a:p>
            <a:pPr marL="0" indent="0">
              <a:lnSpc>
                <a:spcPct val="90000"/>
              </a:lnSpc>
              <a:spcBef>
                <a:spcPts val="2500"/>
              </a:spcBef>
              <a:spcAft>
                <a:spcPts val="600"/>
              </a:spcAft>
              <a:buFont typeface="Arial" panose="020B0604020202020204" pitchFamily="34" charset="0"/>
              <a:buNone/>
            </a:pPr>
            <a:r>
              <a:rPr lang="en-US" sz="2400" b="1" u="sng" dirty="0" err="1"/>
              <a:t>Organise</a:t>
            </a:r>
            <a:r>
              <a:rPr lang="en-US" sz="2400" b="1" u="sng" dirty="0"/>
              <a:t> the group work</a:t>
            </a:r>
          </a:p>
          <a:p>
            <a:pPr marL="0" lvl="1" indent="0">
              <a:lnSpc>
                <a:spcPct val="90000"/>
              </a:lnSpc>
              <a:spcBef>
                <a:spcPts val="1000"/>
              </a:spcBef>
              <a:spcAft>
                <a:spcPts val="600"/>
              </a:spcAft>
              <a:buFont typeface="Arial" panose="020B0604020202020204" pitchFamily="34" charset="0"/>
              <a:buNone/>
            </a:pPr>
            <a:r>
              <a:rPr lang="en-US" sz="2400" dirty="0"/>
              <a:t>Contribute to the group discussion meaningfully. Perhaps pre organize what you intend to discuss.</a:t>
            </a:r>
          </a:p>
          <a:p>
            <a:pPr marL="0" indent="0">
              <a:lnSpc>
                <a:spcPct val="90000"/>
              </a:lnSpc>
              <a:spcBef>
                <a:spcPts val="2500"/>
              </a:spcBef>
              <a:spcAft>
                <a:spcPts val="600"/>
              </a:spcAft>
              <a:buFont typeface="Arial" panose="020B0604020202020204" pitchFamily="34" charset="0"/>
              <a:buNone/>
            </a:pPr>
            <a:r>
              <a:rPr lang="en-US" sz="2400" b="1" u="sng" dirty="0"/>
              <a:t>Prepare Discussion Points</a:t>
            </a:r>
          </a:p>
          <a:p>
            <a:pPr marL="0" lvl="1" indent="0">
              <a:lnSpc>
                <a:spcPct val="90000"/>
              </a:lnSpc>
              <a:spcBef>
                <a:spcPts val="1000"/>
              </a:spcBef>
              <a:spcAft>
                <a:spcPts val="600"/>
              </a:spcAft>
              <a:buFont typeface="Arial" panose="020B0604020202020204" pitchFamily="34" charset="0"/>
              <a:buNone/>
            </a:pPr>
            <a:r>
              <a:rPr lang="en-US" sz="2400" dirty="0"/>
              <a:t>Prepare questions or discussion points to explore deeper insights collaboratively with your group.</a:t>
            </a:r>
          </a:p>
        </p:txBody>
      </p:sp>
    </p:spTree>
    <p:extLst>
      <p:ext uri="{BB962C8B-B14F-4D97-AF65-F5344CB8AC3E}">
        <p14:creationId xmlns:p14="http://schemas.microsoft.com/office/powerpoint/2010/main" val="2824279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77E0C-2714-7008-B89B-F0A09F4CF349}"/>
              </a:ext>
            </a:extLst>
          </p:cNvPr>
          <p:cNvSpPr>
            <a:spLocks noGrp="1"/>
          </p:cNvSpPr>
          <p:nvPr>
            <p:ph type="title"/>
          </p:nvPr>
        </p:nvSpPr>
        <p:spPr>
          <a:xfrm>
            <a:off x="6096000" y="-92122"/>
            <a:ext cx="5630562" cy="1708244"/>
          </a:xfrm>
        </p:spPr>
        <p:txBody>
          <a:bodyPr vert="horz" lIns="91440" tIns="45720" rIns="91440" bIns="45720" rtlCol="0" anchor="ctr">
            <a:normAutofit/>
          </a:bodyPr>
          <a:lstStyle/>
          <a:p>
            <a:pPr algn="ctr"/>
            <a:r>
              <a:rPr lang="en-US" sz="2800" b="1" u="sng" dirty="0"/>
              <a:t>A</a:t>
            </a:r>
            <a:r>
              <a:rPr lang="en-US" sz="2800" b="1" u="sng" baseline="0" dirty="0"/>
              <a:t>im to </a:t>
            </a:r>
            <a:r>
              <a:rPr lang="en-US" sz="2800" b="1" u="sng" dirty="0"/>
              <a:t>d</a:t>
            </a:r>
            <a:r>
              <a:rPr lang="en-US" sz="2800" b="1" u="sng" baseline="0" dirty="0"/>
              <a:t>emonstrate your understanding of key health and social care concepts</a:t>
            </a:r>
          </a:p>
        </p:txBody>
      </p:sp>
      <p:pic>
        <p:nvPicPr>
          <p:cNvPr id="7" name="Content Placeholder 6" descr="Yin Yang with people">
            <a:extLst>
              <a:ext uri="{FF2B5EF4-FFF2-40B4-BE49-F238E27FC236}">
                <a16:creationId xmlns:a16="http://schemas.microsoft.com/office/drawing/2014/main" id="{7EF1E929-A97B-4452-B252-8C980FE36C45}"/>
              </a:ext>
            </a:extLst>
          </p:cNvPr>
          <p:cNvPicPr>
            <a:picLocks noGrp="1" noChangeAspect="1"/>
          </p:cNvPicPr>
          <p:nvPr>
            <p:ph type="pic" sz="quarter" idx="15"/>
          </p:nvPr>
        </p:nvPicPr>
        <p:blipFill>
          <a:blip r:embed="rId3"/>
          <a:srcRect l="10832" r="29834" b="-2"/>
          <a:stretch>
            <a:fillRect/>
          </a:stretch>
        </p:blipFill>
        <p:spPr>
          <a:xfrm>
            <a:off x="-1" y="-2"/>
            <a:ext cx="6096001" cy="6858002"/>
          </a:xfrm>
          <a:prstGeom prst="rect">
            <a:avLst/>
          </a:prstGeom>
          <a:noFill/>
        </p:spPr>
      </p:pic>
      <p:sp>
        <p:nvSpPr>
          <p:cNvPr id="8" name="TextBox 7">
            <a:extLst>
              <a:ext uri="{FF2B5EF4-FFF2-40B4-BE49-F238E27FC236}">
                <a16:creationId xmlns:a16="http://schemas.microsoft.com/office/drawing/2014/main" id="{7653D647-FCBE-477C-BB1B-A2C712EE82A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06298" y="1419921"/>
            <a:ext cx="5852983" cy="3769835"/>
          </a:xfrm>
          <a:prstGeom prst="rect">
            <a:avLst/>
          </a:prstGeom>
        </p:spPr>
        <p:txBody>
          <a:bodyPr>
            <a:noAutofit/>
          </a:bodyPr>
          <a:lstStyle/>
          <a:p>
            <a:pPr marL="0" indent="0">
              <a:lnSpc>
                <a:spcPct val="90000"/>
              </a:lnSpc>
              <a:spcBef>
                <a:spcPts val="2500"/>
              </a:spcBef>
              <a:spcAft>
                <a:spcPts val="600"/>
              </a:spcAft>
              <a:buFont typeface="Arial" panose="020B0604020202020204" pitchFamily="34" charset="0"/>
              <a:buNone/>
            </a:pPr>
            <a:r>
              <a:rPr lang="en-US" sz="2400" b="1" dirty="0"/>
              <a:t>Social Determinants</a:t>
            </a:r>
          </a:p>
          <a:p>
            <a:pPr marL="0" lvl="1" indent="0">
              <a:lnSpc>
                <a:spcPct val="90000"/>
              </a:lnSpc>
              <a:spcBef>
                <a:spcPts val="1000"/>
              </a:spcBef>
              <a:spcAft>
                <a:spcPts val="600"/>
              </a:spcAft>
              <a:buFont typeface="Arial" panose="020B0604020202020204" pitchFamily="34" charset="0"/>
              <a:buNone/>
            </a:pPr>
            <a:r>
              <a:rPr lang="en-US" sz="2400" dirty="0"/>
              <a:t>Social determinants influence health and wellbeing through factors like education, income, and environment.</a:t>
            </a:r>
          </a:p>
          <a:p>
            <a:pPr marL="0" indent="0">
              <a:lnSpc>
                <a:spcPct val="90000"/>
              </a:lnSpc>
              <a:spcBef>
                <a:spcPts val="2500"/>
              </a:spcBef>
              <a:spcAft>
                <a:spcPts val="600"/>
              </a:spcAft>
              <a:buFont typeface="Arial" panose="020B0604020202020204" pitchFamily="34" charset="0"/>
              <a:buNone/>
            </a:pPr>
            <a:r>
              <a:rPr lang="en-US" sz="2400" b="1" dirty="0"/>
              <a:t>Cultural Competence</a:t>
            </a:r>
          </a:p>
          <a:p>
            <a:pPr marL="0" lvl="1" indent="0">
              <a:lnSpc>
                <a:spcPct val="90000"/>
              </a:lnSpc>
              <a:spcBef>
                <a:spcPts val="1000"/>
              </a:spcBef>
              <a:spcAft>
                <a:spcPts val="600"/>
              </a:spcAft>
              <a:buFont typeface="Arial" panose="020B0604020202020204" pitchFamily="34" charset="0"/>
              <a:buNone/>
            </a:pPr>
            <a:r>
              <a:rPr lang="en-US" sz="2400" dirty="0"/>
              <a:t>Cultural competence involves understanding and respecting diverse cultural backgrounds in social care.</a:t>
            </a:r>
          </a:p>
          <a:p>
            <a:pPr marL="0" indent="0">
              <a:lnSpc>
                <a:spcPct val="90000"/>
              </a:lnSpc>
              <a:spcBef>
                <a:spcPts val="2500"/>
              </a:spcBef>
              <a:spcAft>
                <a:spcPts val="600"/>
              </a:spcAft>
              <a:buFont typeface="Arial" panose="020B0604020202020204" pitchFamily="34" charset="0"/>
              <a:buNone/>
            </a:pPr>
            <a:r>
              <a:rPr lang="en-US" sz="2400" b="1" dirty="0"/>
              <a:t>Policy Application</a:t>
            </a:r>
          </a:p>
          <a:p>
            <a:pPr marL="0" lvl="1" indent="0">
              <a:lnSpc>
                <a:spcPct val="90000"/>
              </a:lnSpc>
              <a:spcBef>
                <a:spcPts val="1000"/>
              </a:spcBef>
              <a:spcAft>
                <a:spcPts val="600"/>
              </a:spcAft>
              <a:buFont typeface="Arial" panose="020B0604020202020204" pitchFamily="34" charset="0"/>
              <a:buNone/>
            </a:pPr>
            <a:r>
              <a:rPr lang="en-US" sz="2400" dirty="0"/>
              <a:t>Applying relevant policies ensures effective social care practice and protects client rights.</a:t>
            </a:r>
          </a:p>
        </p:txBody>
      </p:sp>
    </p:spTree>
    <p:extLst>
      <p:ext uri="{BB962C8B-B14F-4D97-AF65-F5344CB8AC3E}">
        <p14:creationId xmlns:p14="http://schemas.microsoft.com/office/powerpoint/2010/main" val="15848666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proving Health Outcomes by Empowering ...">
            <a:extLst>
              <a:ext uri="{FF2B5EF4-FFF2-40B4-BE49-F238E27FC236}">
                <a16:creationId xmlns:a16="http://schemas.microsoft.com/office/drawing/2014/main" id="{4B6D70BE-F311-D35B-AF13-6D86CED452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579" r="11115"/>
          <a:stretch>
            <a:fillRect/>
          </a:stretch>
        </p:blipFill>
        <p:spPr bwMode="auto">
          <a:xfrm>
            <a:off x="20" y="1666568"/>
            <a:ext cx="6106195" cy="5191432"/>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60" name="Rectangle 2059">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1DBD1-127D-FC5B-CCE0-EA4C3ABC5D11}"/>
              </a:ext>
            </a:extLst>
          </p:cNvPr>
          <p:cNvSpPr>
            <a:spLocks noGrp="1"/>
          </p:cNvSpPr>
          <p:nvPr>
            <p:ph type="title"/>
          </p:nvPr>
        </p:nvSpPr>
        <p:spPr>
          <a:xfrm>
            <a:off x="761801" y="352766"/>
            <a:ext cx="10591999" cy="1023584"/>
          </a:xfrm>
        </p:spPr>
        <p:txBody>
          <a:bodyPr vert="horz" lIns="91440" tIns="45720" rIns="91440" bIns="45720" rtlCol="0" anchor="ctr">
            <a:normAutofit fontScale="90000"/>
          </a:bodyPr>
          <a:lstStyle/>
          <a:p>
            <a:pPr algn="ctr"/>
            <a:r>
              <a:rPr lang="en-US" sz="3600" b="1" dirty="0"/>
              <a:t>S</a:t>
            </a:r>
            <a:r>
              <a:rPr lang="en-US" sz="3600" b="1" baseline="0" dirty="0"/>
              <a:t>uggest practical support and evidence/ policy-based solutions</a:t>
            </a:r>
          </a:p>
        </p:txBody>
      </p:sp>
      <p:sp>
        <p:nvSpPr>
          <p:cNvPr id="8" name="TextBox 7">
            <a:extLst>
              <a:ext uri="{FF2B5EF4-FFF2-40B4-BE49-F238E27FC236}">
                <a16:creationId xmlns:a16="http://schemas.microsoft.com/office/drawing/2014/main" id="{88E96849-9EE2-4289-B448-F2A2F34AE7E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78611" y="1817279"/>
            <a:ext cx="5540992" cy="4070303"/>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Realistic Support Recommendations</a:t>
            </a:r>
          </a:p>
          <a:p>
            <a:pPr marL="0" lvl="1" indent="0">
              <a:spcBef>
                <a:spcPts val="1000"/>
              </a:spcBef>
              <a:spcAft>
                <a:spcPts val="600"/>
              </a:spcAft>
              <a:buFont typeface="Arial" panose="020B0604020202020204" pitchFamily="34" charset="0"/>
              <a:buNone/>
            </a:pPr>
            <a:r>
              <a:rPr lang="en-US" sz="2000" dirty="0"/>
              <a:t>Suggest practical interventions tailored to Amina’s specific health and social needs to ensure effective support.</a:t>
            </a:r>
          </a:p>
          <a:p>
            <a:pPr marL="0" indent="0">
              <a:spcBef>
                <a:spcPts val="2500"/>
              </a:spcBef>
              <a:spcAft>
                <a:spcPts val="600"/>
              </a:spcAft>
              <a:buFont typeface="Arial" panose="020B0604020202020204" pitchFamily="34" charset="0"/>
              <a:buNone/>
            </a:pPr>
            <a:r>
              <a:rPr lang="en-US" sz="2000" b="1" dirty="0"/>
              <a:t>Policy-Aligned Solutions</a:t>
            </a:r>
          </a:p>
          <a:p>
            <a:pPr marL="0" lvl="1" indent="0">
              <a:spcBef>
                <a:spcPts val="1000"/>
              </a:spcBef>
              <a:spcAft>
                <a:spcPts val="600"/>
              </a:spcAft>
              <a:buFont typeface="Arial" panose="020B0604020202020204" pitchFamily="34" charset="0"/>
              <a:buNone/>
            </a:pPr>
            <a:r>
              <a:rPr lang="en-US" sz="2000" dirty="0"/>
              <a:t>Align suggested interventions with current policies to ensure sustainable and compliant support for Amina.</a:t>
            </a:r>
          </a:p>
          <a:p>
            <a:pPr marL="0" indent="0">
              <a:spcBef>
                <a:spcPts val="2500"/>
              </a:spcBef>
              <a:spcAft>
                <a:spcPts val="600"/>
              </a:spcAft>
              <a:buFont typeface="Arial" panose="020B0604020202020204" pitchFamily="34" charset="0"/>
              <a:buNone/>
            </a:pPr>
            <a:r>
              <a:rPr lang="en-US" sz="2000" b="1" dirty="0"/>
              <a:t>Improving Health Outcomes</a:t>
            </a:r>
          </a:p>
          <a:p>
            <a:pPr marL="0" lvl="1" indent="0">
              <a:spcBef>
                <a:spcPts val="1000"/>
              </a:spcBef>
              <a:spcAft>
                <a:spcPts val="600"/>
              </a:spcAft>
              <a:buFont typeface="Arial" panose="020B0604020202020204" pitchFamily="34" charset="0"/>
              <a:buNone/>
            </a:pPr>
            <a:r>
              <a:rPr lang="en-US" sz="2000" dirty="0"/>
              <a:t>Highlight how proposed solutions can lead to better health and social outcomes for Amina.</a:t>
            </a:r>
          </a:p>
        </p:txBody>
      </p:sp>
    </p:spTree>
    <p:extLst>
      <p:ext uri="{BB962C8B-B14F-4D97-AF65-F5344CB8AC3E}">
        <p14:creationId xmlns:p14="http://schemas.microsoft.com/office/powerpoint/2010/main" val="18543476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96A37B-8AAB-5381-82FC-DB131CD185C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47A517-33C1-AA4A-6C69-77A4E4EA4270}"/>
              </a:ext>
            </a:extLst>
          </p:cNvPr>
          <p:cNvSpPr>
            <a:spLocks noGrp="1"/>
          </p:cNvSpPr>
          <p:nvPr>
            <p:ph type="title"/>
          </p:nvPr>
        </p:nvSpPr>
        <p:spPr>
          <a:xfrm>
            <a:off x="1165693" y="6052484"/>
            <a:ext cx="9859618" cy="642797"/>
          </a:xfrm>
        </p:spPr>
        <p:txBody>
          <a:bodyPr vert="horz" lIns="91440" tIns="45720" rIns="91440" bIns="45720" rtlCol="0" anchor="b">
            <a:noAutofit/>
          </a:bodyPr>
          <a:lstStyle/>
          <a:p>
            <a:pPr algn="ctr"/>
            <a:r>
              <a:rPr lang="en-US" sz="4000" b="1" dirty="0"/>
              <a:t>Let’s have a look at the marking criteria.  It may help us to meet expectations.</a:t>
            </a:r>
          </a:p>
        </p:txBody>
      </p:sp>
      <p:sp>
        <p:nvSpPr>
          <p:cNvPr id="12" name="Freeform: Shape 11">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Types of Assessment: Online Vs. Offline">
            <a:extLst>
              <a:ext uri="{FF2B5EF4-FFF2-40B4-BE49-F238E27FC236}">
                <a16:creationId xmlns:a16="http://schemas.microsoft.com/office/drawing/2014/main" id="{31B69A3D-2396-80A1-07F2-150D895D65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273" r="1" b="3194"/>
          <a:stretch>
            <a:fillRect/>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9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F9889-2220-6F18-7E06-592E96AF7B18}"/>
              </a:ext>
            </a:extLst>
          </p:cNvPr>
          <p:cNvSpPr>
            <a:spLocks noGrp="1"/>
          </p:cNvSpPr>
          <p:nvPr>
            <p:ph type="title"/>
          </p:nvPr>
        </p:nvSpPr>
        <p:spPr>
          <a:xfrm>
            <a:off x="198784" y="76890"/>
            <a:ext cx="6027054" cy="1325563"/>
          </a:xfrm>
        </p:spPr>
        <p:txBody>
          <a:bodyPr>
            <a:normAutofit/>
          </a:bodyPr>
          <a:lstStyle/>
          <a:p>
            <a:r>
              <a:rPr lang="en-GB" b="1" dirty="0"/>
              <a:t>Support for completing your work.</a:t>
            </a:r>
          </a:p>
        </p:txBody>
      </p:sp>
      <p:sp>
        <p:nvSpPr>
          <p:cNvPr id="3" name="Content Placeholder 2">
            <a:extLst>
              <a:ext uri="{FF2B5EF4-FFF2-40B4-BE49-F238E27FC236}">
                <a16:creationId xmlns:a16="http://schemas.microsoft.com/office/drawing/2014/main" id="{31A65EB5-3D84-D243-8138-9D3C1F980E06}"/>
              </a:ext>
            </a:extLst>
          </p:cNvPr>
          <p:cNvSpPr>
            <a:spLocks noGrp="1"/>
          </p:cNvSpPr>
          <p:nvPr>
            <p:ph idx="1"/>
          </p:nvPr>
        </p:nvSpPr>
        <p:spPr>
          <a:xfrm>
            <a:off x="173232" y="1479343"/>
            <a:ext cx="6508349" cy="5032375"/>
          </a:xfrm>
        </p:spPr>
        <p:txBody>
          <a:bodyPr>
            <a:normAutofit/>
          </a:bodyPr>
          <a:lstStyle/>
          <a:p>
            <a:pPr>
              <a:lnSpc>
                <a:spcPct val="100000"/>
              </a:lnSpc>
            </a:pPr>
            <a:r>
              <a:rPr lang="en-GB" sz="2400" dirty="0">
                <a:latin typeface="Abadi" panose="020B0604020104020204" pitchFamily="34" charset="0"/>
              </a:rPr>
              <a:t>We will be applying the taught content to your assessments throughout our sessions.</a:t>
            </a:r>
          </a:p>
          <a:p>
            <a:pPr>
              <a:lnSpc>
                <a:spcPct val="100000"/>
              </a:lnSpc>
            </a:pPr>
            <a:r>
              <a:rPr lang="en-GB" sz="2400" dirty="0">
                <a:latin typeface="Abadi" panose="020B0604020104020204" pitchFamily="34" charset="0"/>
              </a:rPr>
              <a:t>Make sure you make notes and apply them to your group work and presentation plan. All information I give you will be relevant. </a:t>
            </a:r>
          </a:p>
          <a:p>
            <a:pPr>
              <a:lnSpc>
                <a:spcPct val="100000"/>
              </a:lnSpc>
            </a:pPr>
            <a:r>
              <a:rPr lang="en-GB" sz="2400" dirty="0">
                <a:latin typeface="Abadi" panose="020B0604020104020204" pitchFamily="34" charset="0"/>
              </a:rPr>
              <a:t>We will have sessions where we will focus on your assessments.</a:t>
            </a:r>
          </a:p>
          <a:p>
            <a:pPr>
              <a:lnSpc>
                <a:spcPct val="100000"/>
              </a:lnSpc>
            </a:pPr>
            <a:r>
              <a:rPr lang="en-GB" sz="2400" dirty="0">
                <a:latin typeface="Abadi" panose="020B0604020104020204" pitchFamily="34" charset="0"/>
              </a:rPr>
              <a:t>ASK QUESTIONS: No question is a silly one and they help you learn.</a:t>
            </a:r>
          </a:p>
          <a:p>
            <a:pPr>
              <a:lnSpc>
                <a:spcPct val="100000"/>
              </a:lnSpc>
            </a:pPr>
            <a:r>
              <a:rPr lang="en-GB" sz="2400" dirty="0">
                <a:latin typeface="Abadi" panose="020B0604020104020204" pitchFamily="34" charset="0"/>
              </a:rPr>
              <a:t>It is my job to keep you on track and I’m rooting for you!</a:t>
            </a:r>
          </a:p>
        </p:txBody>
      </p:sp>
      <p:pic>
        <p:nvPicPr>
          <p:cNvPr id="9218" name="Picture 2">
            <a:extLst>
              <a:ext uri="{FF2B5EF4-FFF2-40B4-BE49-F238E27FC236}">
                <a16:creationId xmlns:a16="http://schemas.microsoft.com/office/drawing/2014/main" id="{71811EA7-AB62-AFB7-2855-938F4F23AB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280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54F35-9488-EAC3-6161-FE6281921293}"/>
              </a:ext>
            </a:extLst>
          </p:cNvPr>
          <p:cNvSpPr>
            <a:spLocks noGrp="1"/>
          </p:cNvSpPr>
          <p:nvPr>
            <p:ph type="title"/>
          </p:nvPr>
        </p:nvSpPr>
        <p:spPr>
          <a:xfrm>
            <a:off x="211932" y="771035"/>
            <a:ext cx="5099457" cy="5205354"/>
          </a:xfrm>
        </p:spPr>
        <p:txBody>
          <a:bodyPr vert="horz" lIns="91440" tIns="45720" rIns="91440" bIns="45720" rtlCol="0" anchor="b">
            <a:normAutofit/>
          </a:bodyPr>
          <a:lstStyle/>
          <a:p>
            <a:r>
              <a:rPr lang="en-US" sz="3600" kern="1200" dirty="0">
                <a:solidFill>
                  <a:schemeClr val="tx1"/>
                </a:solidFill>
                <a:latin typeface="+mj-lt"/>
                <a:ea typeface="+mj-ea"/>
                <a:cs typeface="+mj-cs"/>
              </a:rPr>
              <a:t>After the break, we will be looking at health, wellbeing and the social determinants of health.  </a:t>
            </a:r>
            <a:br>
              <a:rPr lang="en-US" sz="3600" kern="1200" dirty="0">
                <a:solidFill>
                  <a:schemeClr val="tx1"/>
                </a:solidFill>
                <a:latin typeface="+mj-lt"/>
                <a:ea typeface="+mj-ea"/>
                <a:cs typeface="+mj-cs"/>
              </a:rPr>
            </a:br>
            <a:r>
              <a:rPr lang="en-US" sz="3600" kern="1200" dirty="0">
                <a:solidFill>
                  <a:schemeClr val="tx1"/>
                </a:solidFill>
                <a:latin typeface="+mj-lt"/>
                <a:ea typeface="+mj-ea"/>
                <a:cs typeface="+mj-cs"/>
              </a:rPr>
              <a:t>You are advised to make applications to Amina’s situation, </a:t>
            </a:r>
            <a:r>
              <a:rPr lang="en-US" sz="3600" dirty="0"/>
              <a:t>to</a:t>
            </a:r>
            <a:r>
              <a:rPr lang="en-US" sz="3600" kern="1200" dirty="0">
                <a:solidFill>
                  <a:schemeClr val="tx1"/>
                </a:solidFill>
                <a:latin typeface="+mj-lt"/>
                <a:ea typeface="+mj-ea"/>
                <a:cs typeface="+mj-cs"/>
              </a:rPr>
              <a:t> prepare you for the groupwork assessment. </a:t>
            </a:r>
          </a:p>
        </p:txBody>
      </p:sp>
      <p:grpSp>
        <p:nvGrpSpPr>
          <p:cNvPr id="5129" name="Group 512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5130" name="Straight Connector 5129">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131" name="Rectangle 513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Kawaii gif. A smiling mug of coffee slides in on a light yellow background. A smiling metal pitcher of milk floats above the mug and adds milk to the coffee. The milk forms a white heart shape in the coffee and everything flies away.">
            <a:extLst>
              <a:ext uri="{FF2B5EF4-FFF2-40B4-BE49-F238E27FC236}">
                <a16:creationId xmlns:a16="http://schemas.microsoft.com/office/drawing/2014/main" id="{8870BC1A-BD78-BDCC-FAF9-4C3CB83279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40572" y="569297"/>
            <a:ext cx="5608830" cy="5608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005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826</Words>
  <Application>Microsoft Office PowerPoint</Application>
  <PresentationFormat>Widescreen</PresentationFormat>
  <Paragraphs>82</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Abadi</vt:lpstr>
      <vt:lpstr>Aptos</vt:lpstr>
      <vt:lpstr>Aptos Display</vt:lpstr>
      <vt:lpstr>Arial</vt:lpstr>
      <vt:lpstr>Cambria</vt:lpstr>
      <vt:lpstr>Office Theme</vt:lpstr>
      <vt:lpstr>Assessment information and guidance. BMNS4018  Stephanie John</vt:lpstr>
      <vt:lpstr>The assessment for this module is in 2 parts.</vt:lpstr>
      <vt:lpstr>Today we will be focusing on assessment 1: The groupwork scenario</vt:lpstr>
      <vt:lpstr>Let’s look at assessment 1: Groupwork scenario.</vt:lpstr>
      <vt:lpstr>Your assignment: Understanding the question:</vt:lpstr>
      <vt:lpstr>Understanding instruction words:</vt:lpstr>
      <vt:lpstr>PowerPoint Presentation</vt:lpstr>
      <vt:lpstr>Tips for preparing for the groupwork. </vt:lpstr>
      <vt:lpstr>Aim to demonstrate your understanding of key health and social care concepts</vt:lpstr>
      <vt:lpstr>Suggest practical support and evidence/ policy-based solutions</vt:lpstr>
      <vt:lpstr>Let’s have a look at the marking criteria.  It may help us to meet expectations.</vt:lpstr>
      <vt:lpstr>Support for completing your work.</vt:lpstr>
      <vt:lpstr>After the break, we will be looking at health, wellbeing and the social determinants of health.   You are advised to make applications to Amina’s situation, to prepare you for the groupwork assessment.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John</dc:creator>
  <cp:lastModifiedBy>Stephanie John</cp:lastModifiedBy>
  <cp:revision>1</cp:revision>
  <dcterms:created xsi:type="dcterms:W3CDTF">2025-10-07T10:51:28Z</dcterms:created>
  <dcterms:modified xsi:type="dcterms:W3CDTF">2025-10-07T11:51:02Z</dcterms:modified>
</cp:coreProperties>
</file>