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1" r:id="rId2"/>
    <p:sldId id="263" r:id="rId3"/>
    <p:sldId id="256" r:id="rId4"/>
    <p:sldId id="257" r:id="rId5"/>
    <p:sldId id="258" r:id="rId6"/>
    <p:sldId id="264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4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0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7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9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689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228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14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420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980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110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8205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3189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372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9412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434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31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937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0711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sb.org.uk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5E32B-45A6-8BFD-65FB-2A60307A07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159" y="685799"/>
            <a:ext cx="2810333" cy="4892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/>
              <a:t>Green Haven Florists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F10E4B-69D5-7E39-8FCA-5F893440AF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34971" y="685799"/>
            <a:ext cx="4716195" cy="4892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tx1"/>
                </a:solidFill>
              </a:rPr>
              <a:t>MODULE NAME: Problem Solving and Decision Making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Module Code: [LCLM 4004-LON]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Student Name: Blaga Naydenova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Student ID: 2424541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Lecture: Muhammad Rahman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tx1"/>
                </a:solidFill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1109222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7EDC-4F07-02EC-5204-2F6667A7FA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217" y="685800"/>
            <a:ext cx="3613992" cy="4603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500" b="1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89B155-4150-DE6E-F71D-8DCF93A9F4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69238" y="685800"/>
            <a:ext cx="3659219" cy="4603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700">
                <a:solidFill>
                  <a:schemeClr val="tx1"/>
                </a:solidFill>
              </a:rPr>
              <a:t>• This presentation analyzes the challenges faced by Green Haven Florists, a small flower shop in Norwich, UK. It explores the decline in sales and profitability using structured business analysis tools, including the PESTLE framework and Fishbone Diagram.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7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700">
                <a:solidFill>
                  <a:schemeClr val="tx1"/>
                </a:solidFill>
              </a:rPr>
              <a:t>• The goal is to identify root causes of performance issues and propose effective solutions to help the company regain competitiveness and strengthen its sustainability practices.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7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7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922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685799"/>
            <a:ext cx="2810333" cy="4892040"/>
          </a:xfrm>
        </p:spPr>
        <p:txBody>
          <a:bodyPr>
            <a:normAutofit/>
          </a:bodyPr>
          <a:lstStyle/>
          <a:p>
            <a:pPr algn="r"/>
            <a:r>
              <a:rPr lang="en-GB" sz="2700" b="1"/>
              <a:t>Company</a:t>
            </a:r>
            <a:r>
              <a:rPr lang="en-GB" sz="2700"/>
              <a:t> </a:t>
            </a:r>
            <a:r>
              <a:rPr lang="en-GB" sz="2700" b="1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4971" y="685799"/>
            <a:ext cx="4716195" cy="4892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• Green Haven Florists is a small, family-run flower shop in Norwich, UK.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• Known for eco-friendly packaging and creative floral arrangements.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• Established reputation for personal service and sustainable sourcing.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• Core customers: local residents, event planners, and weddings.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• Mission: To provide high-quality, sustainable floral products for every occasion.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685799"/>
            <a:ext cx="2810333" cy="4892040"/>
          </a:xfrm>
        </p:spPr>
        <p:txBody>
          <a:bodyPr>
            <a:normAutofit/>
          </a:bodyPr>
          <a:lstStyle/>
          <a:p>
            <a:pPr algn="r"/>
            <a:r>
              <a:rPr b="1" dirty="0"/>
              <a:t>Problem – Nature and Scope</a:t>
            </a:r>
            <a:endParaRPr lang="en-GB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4971" y="685799"/>
            <a:ext cx="4716195" cy="4892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Main Problem: Significant decline in sales and profitability over the past 12 months.</a:t>
            </a:r>
          </a:p>
          <a:p>
            <a:pPr>
              <a:lnSpc>
                <a:spcPct val="90000"/>
              </a:lnSpc>
            </a:pPr>
            <a:endParaRPr lang="en-US" sz="1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Scope of the Problem: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• 30% drop in in-store sales.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• Reduced foot traffic on Norwich High Street.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• Limited online presence and marketing.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• Increased operating costs due to inflation and sustainability.</a:t>
            </a:r>
          </a:p>
          <a:p>
            <a:pPr>
              <a:lnSpc>
                <a:spcPct val="90000"/>
              </a:lnSpc>
            </a:pPr>
            <a:endParaRPr lang="en-US" sz="1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Impact: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• Lower revenue and profits.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• Loss of loyal customers.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• Difficulty balancing sustainability and profitability.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685799"/>
            <a:ext cx="2810333" cy="4892040"/>
          </a:xfrm>
        </p:spPr>
        <p:txBody>
          <a:bodyPr>
            <a:normAutofit/>
          </a:bodyPr>
          <a:lstStyle/>
          <a:p>
            <a:pPr algn="r"/>
            <a:r>
              <a:rPr b="1" dirty="0"/>
              <a:t>PESTLE Analysis – Green Haven Florists</a:t>
            </a:r>
            <a:endParaRPr lang="en-GB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4971" y="685799"/>
            <a:ext cx="4716195" cy="4892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Political: Local business tax regulations and import policies affect pricing.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Economic: Inflation raises costs; consumer spending declines.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Social: Shift to online shopping; demand for sustainable products.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Technological: Outdated website; limited digital marketing.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Environmental: Eco-friendly packaging increases costs but builds reputation.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Legal: Compliance with environmental and consumer protection laws.</a:t>
            </a:r>
          </a:p>
          <a:p>
            <a:pPr>
              <a:lnSpc>
                <a:spcPct val="90000"/>
              </a:lnSpc>
            </a:pPr>
            <a:endParaRPr lang="en-US" sz="17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Conclusion: Green Haven Florists needs digital transformation and cost control.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71009" y="8467"/>
            <a:ext cx="28575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581127" y="91545"/>
            <a:ext cx="4560491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426868" y="228600"/>
            <a:ext cx="371475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01877" y="32278"/>
            <a:ext cx="3639742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884069" y="609601"/>
            <a:ext cx="325754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991E317B-75E3-4171-A07A-B263C1D6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95E52-76B3-B43E-276F-E60A0E6EB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9532" y="628617"/>
            <a:ext cx="2978927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>
                <a:solidFill>
                  <a:srgbClr val="FFFFFF"/>
                </a:solidFill>
              </a:rPr>
              <a:t>Fishbone Diagram Visual</a:t>
            </a:r>
          </a:p>
        </p:txBody>
      </p:sp>
      <p:sp useBgFill="1">
        <p:nvSpPr>
          <p:cNvPr id="22" name="Snip Diagonal Corner Rectangle 6">
            <a:extLst>
              <a:ext uri="{FF2B5EF4-FFF2-40B4-BE49-F238E27FC236}">
                <a16:creationId xmlns:a16="http://schemas.microsoft.com/office/drawing/2014/main" id="{4A9B19C2-B29A-4924-9E7E-6FBF17F58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500" y="620722"/>
            <a:ext cx="4814083" cy="5286838"/>
          </a:xfrm>
          <a:prstGeom prst="snip2DiagRect">
            <a:avLst>
              <a:gd name="adj1" fmla="val 10973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sales and profitability&#10;&#10;AI-generated content may be incorrect.">
            <a:extLst>
              <a:ext uri="{FF2B5EF4-FFF2-40B4-BE49-F238E27FC236}">
                <a16:creationId xmlns:a16="http://schemas.microsoft.com/office/drawing/2014/main" id="{9E8C3FBE-8591-48BF-7BAC-A6B66FB01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5912" y="1899828"/>
            <a:ext cx="4087828" cy="2728625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34C85634-D5F5-4047-8F35-F4B1F50A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224BF71-948F-411D-AA79-8B2315715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34B4526-E715-4199-A597-CD757CB4A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5E295A6-48D5-4F9E-A32C-5D87EAA5E7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10BF5B3-9260-4D36-BB24-07BC414B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E0C886-FA2E-4E7C-BC00-8397AAEC8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36909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B985E-EEB0-0DF4-D6F7-52F48E9DF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59" y="685799"/>
            <a:ext cx="2810333" cy="4892040"/>
          </a:xfrm>
        </p:spPr>
        <p:txBody>
          <a:bodyPr>
            <a:normAutofit/>
          </a:bodyPr>
          <a:lstStyle/>
          <a:p>
            <a:pPr algn="r"/>
            <a:r>
              <a:rPr lang="en-GB" sz="3000" b="1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D77C5E4-4E00-BF4D-CF52-A8C579DCEE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34971" y="685799"/>
            <a:ext cx="4716195" cy="4892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 Haven Florists is facing a decline in sales and profitability due to a mix of internal inefficiencies and external pressures.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PESTLE analysis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shows how economic, technological, and social trends—especially online competition and sustainability costs—affect performance.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Fishbone Diagram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highlights root causes related to people, processes, technology, marketing, environment, and finance</a:t>
            </a:r>
          </a:p>
        </p:txBody>
      </p:sp>
    </p:spTree>
    <p:extLst>
      <p:ext uri="{BB962C8B-B14F-4D97-AF65-F5344CB8AC3E}">
        <p14:creationId xmlns:p14="http://schemas.microsoft.com/office/powerpoint/2010/main" val="1363109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46447-E3BB-4CC4-CACA-651704F9F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59" y="685799"/>
            <a:ext cx="2810333" cy="4892040"/>
          </a:xfrm>
        </p:spPr>
        <p:txBody>
          <a:bodyPr>
            <a:normAutofit/>
          </a:bodyPr>
          <a:lstStyle/>
          <a:p>
            <a:pPr algn="r"/>
            <a:r>
              <a:rPr lang="en-GB" b="1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DA813-8E60-3811-3081-20E32EF0B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4971" y="685799"/>
            <a:ext cx="4716195" cy="4892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Kotler, P. &amp; Armstrong, G. (2022)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Principles of Marketing.</a:t>
            </a:r>
            <a:r>
              <a:rPr lang="en-US" sz="1100">
                <a:solidFill>
                  <a:schemeClr val="tx1"/>
                </a:solidFill>
              </a:rPr>
              <a:t> 18th ed. Pearson Education.</a:t>
            </a:r>
          </a:p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Johnson, G., Scholes, K. &amp; Whittington, R. (2017)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Exploring Strategy: Text and Cases.</a:t>
            </a:r>
            <a:r>
              <a:rPr lang="en-US" sz="1100">
                <a:solidFill>
                  <a:schemeClr val="tx1"/>
                </a:solidFill>
              </a:rPr>
              <a:t> 11th ed. Pearson Education.</a:t>
            </a:r>
          </a:p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Heizer, J., Render, B. &amp; Munson, C. (2020)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Operations Management: Sustainability and Supply Chain Management.</a:t>
            </a:r>
            <a:r>
              <a:rPr lang="en-US" sz="1100">
                <a:solidFill>
                  <a:schemeClr val="tx1"/>
                </a:solidFill>
              </a:rPr>
              <a:t> 13th ed. Pearson Education.</a:t>
            </a:r>
          </a:p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Chaffey, D. &amp; Ellis-Chadwick, F. (2019)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Digital Marketing: Strategy, Implementation and Practice.</a:t>
            </a:r>
            <a:r>
              <a:rPr lang="en-US" sz="1100">
                <a:solidFill>
                  <a:schemeClr val="tx1"/>
                </a:solidFill>
              </a:rPr>
              <a:t> 7th ed. Pearson Education.</a:t>
            </a:r>
          </a:p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MindTools (2023)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Cause and Effect Analysis: Identifying the Likely Causes of Problems.</a:t>
            </a:r>
            <a:r>
              <a:rPr lang="en-US" sz="1100">
                <a:solidFill>
                  <a:schemeClr val="tx1"/>
                </a:solidFill>
              </a:rPr>
              <a:t> Available at: </a:t>
            </a:r>
            <a:r>
              <a:rPr lang="en-US" sz="1100">
                <a:solidFill>
                  <a:schemeClr val="tx1"/>
                </a:solidFill>
                <a:hlinkClick r:id="rId2"/>
              </a:rPr>
              <a:t>https://www.mindtools.com</a:t>
            </a:r>
            <a:r>
              <a:rPr lang="en-US" sz="1100">
                <a:solidFill>
                  <a:schemeClr val="tx1"/>
                </a:solidFill>
              </a:rPr>
              <a:t> (Accessed: 8 November 2025).</a:t>
            </a:r>
          </a:p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Office for National Statistics (ONS) (2024)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Retail Sales Index: Great Britain.</a:t>
            </a:r>
            <a:r>
              <a:rPr lang="en-US" sz="1100">
                <a:solidFill>
                  <a:schemeClr val="tx1"/>
                </a:solidFill>
              </a:rPr>
              <a:t> Available at: </a:t>
            </a:r>
            <a:r>
              <a:rPr lang="en-US" sz="1100">
                <a:solidFill>
                  <a:schemeClr val="tx1"/>
                </a:solidFill>
                <a:hlinkClick r:id="rId3"/>
              </a:rPr>
              <a:t>https://www.ons.gov.uk</a:t>
            </a:r>
            <a:r>
              <a:rPr lang="en-US" sz="1100">
                <a:solidFill>
                  <a:schemeClr val="tx1"/>
                </a:solidFill>
              </a:rPr>
              <a:t> (Accessed: 8 November 2025).</a:t>
            </a:r>
          </a:p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Federation of Small Businesses (FSB) (2023)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Sustainability in Small Retail Businesses.</a:t>
            </a:r>
            <a:r>
              <a:rPr lang="en-US" sz="1100">
                <a:solidFill>
                  <a:schemeClr val="tx1"/>
                </a:solidFill>
              </a:rPr>
              <a:t> Available at: </a:t>
            </a:r>
            <a:r>
              <a:rPr lang="en-US" sz="1100">
                <a:solidFill>
                  <a:schemeClr val="tx1"/>
                </a:solidFill>
                <a:hlinkClick r:id="rId4"/>
              </a:rPr>
              <a:t>https://www.fsb.org.uk</a:t>
            </a:r>
            <a:r>
              <a:rPr lang="en-US" sz="1100">
                <a:solidFill>
                  <a:schemeClr val="tx1"/>
                </a:solidFill>
              </a:rPr>
              <a:t> (Accessed: 8 November 2025).</a:t>
            </a:r>
          </a:p>
          <a:p>
            <a:pPr>
              <a:lnSpc>
                <a:spcPct val="90000"/>
              </a:lnSpc>
            </a:pPr>
            <a:r>
              <a:rPr lang="en-US" sz="1100" b="1">
                <a:solidFill>
                  <a:schemeClr val="tx1"/>
                </a:solidFill>
              </a:rPr>
              <a:t>Slack, N., Chambers, S. &amp; Johnston, R. (2016)</a:t>
            </a:r>
            <a:r>
              <a:rPr lang="en-US" sz="1100">
                <a:solidFill>
                  <a:schemeClr val="tx1"/>
                </a:solidFill>
              </a:rPr>
              <a:t> – </a:t>
            </a:r>
            <a:r>
              <a:rPr lang="en-US" sz="1100" i="1">
                <a:solidFill>
                  <a:schemeClr val="tx1"/>
                </a:solidFill>
              </a:rPr>
              <a:t>Operations Management.</a:t>
            </a:r>
            <a:r>
              <a:rPr lang="en-US" sz="1100">
                <a:solidFill>
                  <a:schemeClr val="tx1"/>
                </a:solidFill>
              </a:rPr>
              <a:t> 8th ed. Pearson Education.</a:t>
            </a:r>
          </a:p>
          <a:p>
            <a:pPr>
              <a:lnSpc>
                <a:spcPct val="90000"/>
              </a:lnSpc>
            </a:pPr>
            <a:endParaRPr lang="en-GB" sz="11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853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49503-B71E-8A31-00A0-9B0ADE024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815" y="628617"/>
            <a:ext cx="4776644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THANK YOU!</a:t>
            </a:r>
          </a:p>
        </p:txBody>
      </p: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F1FAFDBB-61AD-B0F8-F6AE-6DC95FBC50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4974" y="1764977"/>
            <a:ext cx="3003367" cy="3003367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362010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38</TotalTime>
  <Words>655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Slice</vt:lpstr>
      <vt:lpstr>Green Haven Florists</vt:lpstr>
      <vt:lpstr>INTRODUCTION</vt:lpstr>
      <vt:lpstr>Company Background</vt:lpstr>
      <vt:lpstr>Problem – Nature and Scope</vt:lpstr>
      <vt:lpstr>PESTLE Analysis – Green Haven Florists</vt:lpstr>
      <vt:lpstr>Fishbone Diagram Visual</vt:lpstr>
      <vt:lpstr>Conclusion</vt:lpstr>
      <vt:lpstr>Reference</vt:lpstr>
      <vt:lpstr>THANK YOU!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Spas Hristov</dc:creator>
  <cp:keywords/>
  <dc:description>generated using python-pptx</dc:description>
  <cp:lastModifiedBy>Spas Hristov</cp:lastModifiedBy>
  <cp:revision>4</cp:revision>
  <dcterms:created xsi:type="dcterms:W3CDTF">2013-01-27T09:14:16Z</dcterms:created>
  <dcterms:modified xsi:type="dcterms:W3CDTF">2025-11-08T23:11:56Z</dcterms:modified>
  <cp:category/>
</cp:coreProperties>
</file>