
<file path=[Content_Types].xml><?xml version="1.0" encoding="utf-8"?>
<Types xmlns="http://schemas.openxmlformats.org/package/2006/content-types">
  <Default Extension="bin" ContentType="application/vnd.ms-office.activeX"/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activeX/activeX1.xml" ContentType="application/vnd.ms-office.activeX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</p:sldIdLst>
  <p:sldSz cx="6858000" cy="12192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68423E-CF57-4989-8988-A7D07A44B4A0}" v="2008" dt="2020-12-13T15:43:39.0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>
        <p:scale>
          <a:sx n="100" d="100"/>
          <a:sy n="100" d="100"/>
        </p:scale>
        <p:origin x="3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activeX1.xml><?xml version="1.0" encoding="utf-8"?>
<ax:ocx xmlns:ax="http://schemas.microsoft.com/office/2006/activeX" xmlns:r="http://schemas.openxmlformats.org/officeDocument/2006/relationships" ax:classid="{4C599241-6926-101B-9992-00000B65C6F9}" ax:persistence="persistStorage" r:id="rId1"/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9C1D04-CCB6-4560-83CC-DF0F2B97C63F}" type="doc">
      <dgm:prSet loTypeId="urn:microsoft.com/office/officeart/2011/layout/CircleProcess" loCatId="process" qsTypeId="urn:microsoft.com/office/officeart/2005/8/quickstyle/3d3" qsCatId="3D" csTypeId="urn:microsoft.com/office/officeart/2005/8/colors/accent5_1" csCatId="accent5" phldr="1"/>
      <dgm:spPr/>
      <dgm:t>
        <a:bodyPr/>
        <a:lstStyle/>
        <a:p>
          <a:endParaRPr lang="en-US"/>
        </a:p>
      </dgm:t>
    </dgm:pt>
    <dgm:pt modelId="{F5E822E1-816B-43DC-B91F-0A2BC5FE6A01}">
      <dgm:prSet phldrT="[Text]" custT="1"/>
      <dgm:spPr/>
      <dgm:t>
        <a:bodyPr/>
        <a:lstStyle/>
        <a:p>
          <a:pPr algn="ctr"/>
          <a:r>
            <a:rPr lang="en-US" sz="1400" b="0" dirty="0" smtClean="0">
              <a:solidFill>
                <a:schemeClr val="accent5">
                  <a:lumMod val="50000"/>
                </a:schemeClr>
              </a:solidFill>
              <a:latin typeface="+mj-lt"/>
            </a:rPr>
            <a:t>44% Felt Anxious</a:t>
          </a:r>
          <a:endParaRPr lang="en-US" sz="1400" b="0" dirty="0">
            <a:solidFill>
              <a:schemeClr val="accent5">
                <a:lumMod val="50000"/>
              </a:schemeClr>
            </a:solidFill>
            <a:latin typeface="+mj-lt"/>
          </a:endParaRPr>
        </a:p>
      </dgm:t>
    </dgm:pt>
    <dgm:pt modelId="{2CBC64C6-C56D-41DE-A3A0-880D394ED88B}" type="parTrans" cxnId="{D6118646-507A-47A8-84DC-1836B3FD3E26}">
      <dgm:prSet/>
      <dgm:spPr/>
      <dgm:t>
        <a:bodyPr/>
        <a:lstStyle/>
        <a:p>
          <a:endParaRPr lang="en-US"/>
        </a:p>
      </dgm:t>
    </dgm:pt>
    <dgm:pt modelId="{8B0B1E65-DBCB-466A-B32C-895203A0DCD2}" type="sibTrans" cxnId="{D6118646-507A-47A8-84DC-1836B3FD3E26}">
      <dgm:prSet/>
      <dgm:spPr/>
      <dgm:t>
        <a:bodyPr/>
        <a:lstStyle/>
        <a:p>
          <a:endParaRPr lang="en-US"/>
        </a:p>
      </dgm:t>
    </dgm:pt>
    <dgm:pt modelId="{A49EEE7C-A945-4DC6-BE40-B47B2CD5ADA9}">
      <dgm:prSet custT="1"/>
      <dgm:spPr/>
      <dgm:t>
        <a:bodyPr/>
        <a:lstStyle/>
        <a:p>
          <a:pPr algn="ctr"/>
          <a:r>
            <a:rPr lang="en-US" sz="1400" b="0" dirty="0" smtClean="0">
              <a:solidFill>
                <a:schemeClr val="accent5">
                  <a:lumMod val="50000"/>
                </a:schemeClr>
              </a:solidFill>
              <a:latin typeface="+mj-lt"/>
            </a:rPr>
            <a:t>17% Truanted from School</a:t>
          </a:r>
          <a:endParaRPr lang="en-US" sz="1400" b="0" dirty="0">
            <a:solidFill>
              <a:schemeClr val="accent5">
                <a:lumMod val="50000"/>
              </a:schemeClr>
            </a:solidFill>
            <a:latin typeface="+mj-lt"/>
          </a:endParaRPr>
        </a:p>
      </dgm:t>
    </dgm:pt>
    <dgm:pt modelId="{6679EFA3-DBF7-412B-91B4-89D080E0EEE8}" type="parTrans" cxnId="{959C4D6B-EE8C-45D0-8EB0-51948779049C}">
      <dgm:prSet/>
      <dgm:spPr/>
      <dgm:t>
        <a:bodyPr/>
        <a:lstStyle/>
        <a:p>
          <a:endParaRPr lang="en-US"/>
        </a:p>
      </dgm:t>
    </dgm:pt>
    <dgm:pt modelId="{442B4EA5-7DCF-4AC2-9C9D-5AFEFF7E88FA}" type="sibTrans" cxnId="{959C4D6B-EE8C-45D0-8EB0-51948779049C}">
      <dgm:prSet/>
      <dgm:spPr/>
      <dgm:t>
        <a:bodyPr/>
        <a:lstStyle/>
        <a:p>
          <a:endParaRPr lang="en-US"/>
        </a:p>
      </dgm:t>
    </dgm:pt>
    <dgm:pt modelId="{4E243980-2203-45D5-9CD2-FE9727C62C07}">
      <dgm:prSet phldrT="[Text]" custT="1"/>
      <dgm:spPr/>
      <dgm:t>
        <a:bodyPr/>
        <a:lstStyle/>
        <a:p>
          <a:pPr algn="ctr"/>
          <a:r>
            <a:rPr lang="en-US" sz="1400" b="0" dirty="0" smtClean="0">
              <a:solidFill>
                <a:schemeClr val="accent5">
                  <a:lumMod val="50000"/>
                </a:schemeClr>
              </a:solidFill>
              <a:latin typeface="+mj-lt"/>
            </a:rPr>
            <a:t>36% Felt Depressed</a:t>
          </a:r>
          <a:endParaRPr lang="en-US" sz="1400" b="0" dirty="0">
            <a:solidFill>
              <a:schemeClr val="accent5">
                <a:lumMod val="50000"/>
              </a:schemeClr>
            </a:solidFill>
            <a:latin typeface="+mj-lt"/>
          </a:endParaRPr>
        </a:p>
      </dgm:t>
    </dgm:pt>
    <dgm:pt modelId="{A63C034B-1A76-45AC-BDDA-86708CE7D874}" type="parTrans" cxnId="{5B9EC25E-A6D4-4ABF-9641-EB63BDE557C0}">
      <dgm:prSet/>
      <dgm:spPr/>
      <dgm:t>
        <a:bodyPr/>
        <a:lstStyle/>
        <a:p>
          <a:endParaRPr lang="en-US"/>
        </a:p>
      </dgm:t>
    </dgm:pt>
    <dgm:pt modelId="{1C7A5EF8-EFDA-4BDC-A4DD-E691C7001825}" type="sibTrans" cxnId="{5B9EC25E-A6D4-4ABF-9641-EB63BDE557C0}">
      <dgm:prSet/>
      <dgm:spPr/>
      <dgm:t>
        <a:bodyPr/>
        <a:lstStyle/>
        <a:p>
          <a:endParaRPr lang="en-US"/>
        </a:p>
      </dgm:t>
    </dgm:pt>
    <dgm:pt modelId="{DB99935D-4046-43B4-A502-B0077092F2AE}">
      <dgm:prSet custT="1"/>
      <dgm:spPr/>
      <dgm:t>
        <a:bodyPr/>
        <a:lstStyle/>
        <a:p>
          <a:r>
            <a:rPr lang="en-US" sz="1000" dirty="0" smtClean="0">
              <a:solidFill>
                <a:schemeClr val="accent5">
                  <a:lumMod val="50000"/>
                </a:schemeClr>
              </a:solidFill>
            </a:rPr>
            <a:t>Immeasurable number of </a:t>
          </a:r>
        </a:p>
        <a:p>
          <a:r>
            <a:rPr lang="en-US" sz="1000" dirty="0" smtClean="0">
              <a:solidFill>
                <a:schemeClr val="accent5">
                  <a:lumMod val="50000"/>
                </a:schemeClr>
              </a:solidFill>
            </a:rPr>
            <a:t>children who don’t speak up</a:t>
          </a:r>
          <a:r>
            <a:rPr lang="en-US" sz="1200" dirty="0" smtClean="0">
              <a:solidFill>
                <a:schemeClr val="accent5">
                  <a:lumMod val="50000"/>
                </a:schemeClr>
              </a:solidFill>
            </a:rPr>
            <a:t>!</a:t>
          </a:r>
          <a:endParaRPr lang="en-US" sz="1200" dirty="0">
            <a:solidFill>
              <a:schemeClr val="accent5">
                <a:lumMod val="50000"/>
              </a:schemeClr>
            </a:solidFill>
          </a:endParaRPr>
        </a:p>
      </dgm:t>
    </dgm:pt>
    <dgm:pt modelId="{7703B4CC-333B-44BA-A0DE-481D4BC07669}" type="parTrans" cxnId="{DFFA79D9-F05D-49A8-8E38-817B09F71A85}">
      <dgm:prSet/>
      <dgm:spPr/>
      <dgm:t>
        <a:bodyPr/>
        <a:lstStyle/>
        <a:p>
          <a:endParaRPr lang="en-US"/>
        </a:p>
      </dgm:t>
    </dgm:pt>
    <dgm:pt modelId="{02002634-DF19-4EF4-A5F0-21B8981D4861}" type="sibTrans" cxnId="{DFFA79D9-F05D-49A8-8E38-817B09F71A85}">
      <dgm:prSet/>
      <dgm:spPr/>
      <dgm:t>
        <a:bodyPr/>
        <a:lstStyle/>
        <a:p>
          <a:endParaRPr lang="en-US"/>
        </a:p>
      </dgm:t>
    </dgm:pt>
    <dgm:pt modelId="{78603DA5-CFD4-422E-BE36-6D1BE98EB7F2}" type="pres">
      <dgm:prSet presAssocID="{AE9C1D04-CCB6-4560-83CC-DF0F2B97C63F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B2853F23-7C7A-415D-A8AA-38B664DD5EB2}" type="pres">
      <dgm:prSet presAssocID="{DB99935D-4046-43B4-A502-B0077092F2AE}" presName="Accent4" presStyleCnt="0"/>
      <dgm:spPr/>
    </dgm:pt>
    <dgm:pt modelId="{33C9578E-BE53-40B0-A829-B1F9102B8003}" type="pres">
      <dgm:prSet presAssocID="{DB99935D-4046-43B4-A502-B0077092F2AE}" presName="Accent" presStyleLbl="node1" presStyleIdx="0" presStyleCnt="4"/>
      <dgm:spPr/>
    </dgm:pt>
    <dgm:pt modelId="{C73C718D-E6F7-4AAF-83A7-79EBBB342C0E}" type="pres">
      <dgm:prSet presAssocID="{DB99935D-4046-43B4-A502-B0077092F2AE}" presName="ParentBackground4" presStyleCnt="0"/>
      <dgm:spPr/>
    </dgm:pt>
    <dgm:pt modelId="{92566522-FA51-4D76-B21C-BAA7DF1BD728}" type="pres">
      <dgm:prSet presAssocID="{DB99935D-4046-43B4-A502-B0077092F2AE}" presName="ParentBackground" presStyleLbl="fgAcc1" presStyleIdx="0" presStyleCnt="4" custScaleX="119725"/>
      <dgm:spPr/>
      <dgm:t>
        <a:bodyPr/>
        <a:lstStyle/>
        <a:p>
          <a:endParaRPr lang="en-US"/>
        </a:p>
      </dgm:t>
    </dgm:pt>
    <dgm:pt modelId="{9671AB81-A367-4034-9CE5-06A88B38F9C9}" type="pres">
      <dgm:prSet presAssocID="{DB99935D-4046-43B4-A502-B0077092F2AE}" presName="Parent4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59DF0D9-13E3-4A1E-A610-BA8D4FD8A5A1}" type="pres">
      <dgm:prSet presAssocID="{A49EEE7C-A945-4DC6-BE40-B47B2CD5ADA9}" presName="Accent3" presStyleCnt="0"/>
      <dgm:spPr/>
    </dgm:pt>
    <dgm:pt modelId="{83441578-FA40-4F35-B15D-8DD6AC1E2C9D}" type="pres">
      <dgm:prSet presAssocID="{A49EEE7C-A945-4DC6-BE40-B47B2CD5ADA9}" presName="Accent" presStyleLbl="node1" presStyleIdx="1" presStyleCnt="4"/>
      <dgm:spPr/>
    </dgm:pt>
    <dgm:pt modelId="{7832A579-F7C8-4227-B4F3-279B9649DE96}" type="pres">
      <dgm:prSet presAssocID="{A49EEE7C-A945-4DC6-BE40-B47B2CD5ADA9}" presName="ParentBackground3" presStyleCnt="0"/>
      <dgm:spPr/>
    </dgm:pt>
    <dgm:pt modelId="{CA716C1D-D43F-4162-8CE5-F00122CD2FB2}" type="pres">
      <dgm:prSet presAssocID="{A49EEE7C-A945-4DC6-BE40-B47B2CD5ADA9}" presName="ParentBackground" presStyleLbl="fgAcc1" presStyleIdx="1" presStyleCnt="4"/>
      <dgm:spPr/>
      <dgm:t>
        <a:bodyPr/>
        <a:lstStyle/>
        <a:p>
          <a:endParaRPr lang="en-US"/>
        </a:p>
      </dgm:t>
    </dgm:pt>
    <dgm:pt modelId="{9B00E8C6-917D-4F34-8BAF-2F6178E6F4D1}" type="pres">
      <dgm:prSet presAssocID="{A49EEE7C-A945-4DC6-BE40-B47B2CD5ADA9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5EDCFD8-9862-4174-BE1B-B0A42CEF295C}" type="pres">
      <dgm:prSet presAssocID="{4E243980-2203-45D5-9CD2-FE9727C62C07}" presName="Accent2" presStyleCnt="0"/>
      <dgm:spPr/>
    </dgm:pt>
    <dgm:pt modelId="{369506B8-072A-4B19-8DF0-650C33250B7E}" type="pres">
      <dgm:prSet presAssocID="{4E243980-2203-45D5-9CD2-FE9727C62C07}" presName="Accent" presStyleLbl="node1" presStyleIdx="2" presStyleCnt="4"/>
      <dgm:spPr/>
    </dgm:pt>
    <dgm:pt modelId="{605D7FFC-CB1A-4500-94F6-0D748C1CB966}" type="pres">
      <dgm:prSet presAssocID="{4E243980-2203-45D5-9CD2-FE9727C62C07}" presName="ParentBackground2" presStyleCnt="0"/>
      <dgm:spPr/>
    </dgm:pt>
    <dgm:pt modelId="{E29F22BF-78A5-4588-8325-1B4DFE5AA804}" type="pres">
      <dgm:prSet presAssocID="{4E243980-2203-45D5-9CD2-FE9727C62C07}" presName="ParentBackground" presStyleLbl="fgAcc1" presStyleIdx="2" presStyleCnt="4" custScaleX="106245" custScaleY="99584"/>
      <dgm:spPr/>
      <dgm:t>
        <a:bodyPr/>
        <a:lstStyle/>
        <a:p>
          <a:endParaRPr lang="en-US"/>
        </a:p>
      </dgm:t>
    </dgm:pt>
    <dgm:pt modelId="{BA913FB5-C0E9-469D-8E27-BBFDA9731B22}" type="pres">
      <dgm:prSet presAssocID="{4E243980-2203-45D5-9CD2-FE9727C62C07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024DC31-43AC-49C9-9E8F-83BB05E050F3}" type="pres">
      <dgm:prSet presAssocID="{F5E822E1-816B-43DC-B91F-0A2BC5FE6A01}" presName="Accent1" presStyleCnt="0"/>
      <dgm:spPr/>
    </dgm:pt>
    <dgm:pt modelId="{E7827D4E-3C70-470B-8D38-3807A7F1132B}" type="pres">
      <dgm:prSet presAssocID="{F5E822E1-816B-43DC-B91F-0A2BC5FE6A01}" presName="Accent" presStyleLbl="node1" presStyleIdx="3" presStyleCnt="4"/>
      <dgm:spPr/>
    </dgm:pt>
    <dgm:pt modelId="{861E1C79-8566-4322-A9B2-D40E4229AE9D}" type="pres">
      <dgm:prSet presAssocID="{F5E822E1-816B-43DC-B91F-0A2BC5FE6A01}" presName="ParentBackground1" presStyleCnt="0"/>
      <dgm:spPr/>
    </dgm:pt>
    <dgm:pt modelId="{D412E866-1B45-48DF-8AB0-4718889C61DC}" type="pres">
      <dgm:prSet presAssocID="{F5E822E1-816B-43DC-B91F-0A2BC5FE6A01}" presName="ParentBackground" presStyleLbl="fgAcc1" presStyleIdx="3" presStyleCnt="4"/>
      <dgm:spPr/>
      <dgm:t>
        <a:bodyPr/>
        <a:lstStyle/>
        <a:p>
          <a:endParaRPr lang="en-US"/>
        </a:p>
      </dgm:t>
    </dgm:pt>
    <dgm:pt modelId="{F60B0588-0157-4C7F-99AB-0EAB91AA8859}" type="pres">
      <dgm:prSet presAssocID="{F5E822E1-816B-43DC-B91F-0A2BC5FE6A01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F143F65-6F54-4720-91AC-93A428445404}" type="presOf" srcId="{DB99935D-4046-43B4-A502-B0077092F2AE}" destId="{92566522-FA51-4D76-B21C-BAA7DF1BD728}" srcOrd="0" destOrd="0" presId="urn:microsoft.com/office/officeart/2011/layout/CircleProcess"/>
    <dgm:cxn modelId="{1F086E7F-45D4-4F4F-A9C6-7C32008D916F}" type="presOf" srcId="{AE9C1D04-CCB6-4560-83CC-DF0F2B97C63F}" destId="{78603DA5-CFD4-422E-BE36-6D1BE98EB7F2}" srcOrd="0" destOrd="0" presId="urn:microsoft.com/office/officeart/2011/layout/CircleProcess"/>
    <dgm:cxn modelId="{466F892D-37AC-4169-8AFA-DF180433FE00}" type="presOf" srcId="{4E243980-2203-45D5-9CD2-FE9727C62C07}" destId="{E29F22BF-78A5-4588-8325-1B4DFE5AA804}" srcOrd="0" destOrd="0" presId="urn:microsoft.com/office/officeart/2011/layout/CircleProcess"/>
    <dgm:cxn modelId="{EDC4228C-2CDE-4234-9D90-E7AFD2975B4D}" type="presOf" srcId="{F5E822E1-816B-43DC-B91F-0A2BC5FE6A01}" destId="{F60B0588-0157-4C7F-99AB-0EAB91AA8859}" srcOrd="1" destOrd="0" presId="urn:microsoft.com/office/officeart/2011/layout/CircleProcess"/>
    <dgm:cxn modelId="{B6DEC29A-137A-40FD-89B7-2C91EA56E563}" type="presOf" srcId="{A49EEE7C-A945-4DC6-BE40-B47B2CD5ADA9}" destId="{CA716C1D-D43F-4162-8CE5-F00122CD2FB2}" srcOrd="0" destOrd="0" presId="urn:microsoft.com/office/officeart/2011/layout/CircleProcess"/>
    <dgm:cxn modelId="{5B9EC25E-A6D4-4ABF-9641-EB63BDE557C0}" srcId="{AE9C1D04-CCB6-4560-83CC-DF0F2B97C63F}" destId="{4E243980-2203-45D5-9CD2-FE9727C62C07}" srcOrd="1" destOrd="0" parTransId="{A63C034B-1A76-45AC-BDDA-86708CE7D874}" sibTransId="{1C7A5EF8-EFDA-4BDC-A4DD-E691C7001825}"/>
    <dgm:cxn modelId="{008C1338-A1AC-4D3A-9C03-3CBE643499D3}" type="presOf" srcId="{4E243980-2203-45D5-9CD2-FE9727C62C07}" destId="{BA913FB5-C0E9-469D-8E27-BBFDA9731B22}" srcOrd="1" destOrd="0" presId="urn:microsoft.com/office/officeart/2011/layout/CircleProcess"/>
    <dgm:cxn modelId="{9EE553BB-8AFE-439F-A776-6B8EF5E29A0E}" type="presOf" srcId="{DB99935D-4046-43B4-A502-B0077092F2AE}" destId="{9671AB81-A367-4034-9CE5-06A88B38F9C9}" srcOrd="1" destOrd="0" presId="urn:microsoft.com/office/officeart/2011/layout/CircleProcess"/>
    <dgm:cxn modelId="{7D01D308-73CC-4488-9626-CA694F855F04}" type="presOf" srcId="{F5E822E1-816B-43DC-B91F-0A2BC5FE6A01}" destId="{D412E866-1B45-48DF-8AB0-4718889C61DC}" srcOrd="0" destOrd="0" presId="urn:microsoft.com/office/officeart/2011/layout/CircleProcess"/>
    <dgm:cxn modelId="{81F219F3-C664-4E61-B548-56550F896771}" type="presOf" srcId="{A49EEE7C-A945-4DC6-BE40-B47B2CD5ADA9}" destId="{9B00E8C6-917D-4F34-8BAF-2F6178E6F4D1}" srcOrd="1" destOrd="0" presId="urn:microsoft.com/office/officeart/2011/layout/CircleProcess"/>
    <dgm:cxn modelId="{D6118646-507A-47A8-84DC-1836B3FD3E26}" srcId="{AE9C1D04-CCB6-4560-83CC-DF0F2B97C63F}" destId="{F5E822E1-816B-43DC-B91F-0A2BC5FE6A01}" srcOrd="0" destOrd="0" parTransId="{2CBC64C6-C56D-41DE-A3A0-880D394ED88B}" sibTransId="{8B0B1E65-DBCB-466A-B32C-895203A0DCD2}"/>
    <dgm:cxn modelId="{DFFA79D9-F05D-49A8-8E38-817B09F71A85}" srcId="{AE9C1D04-CCB6-4560-83CC-DF0F2B97C63F}" destId="{DB99935D-4046-43B4-A502-B0077092F2AE}" srcOrd="3" destOrd="0" parTransId="{7703B4CC-333B-44BA-A0DE-481D4BC07669}" sibTransId="{02002634-DF19-4EF4-A5F0-21B8981D4861}"/>
    <dgm:cxn modelId="{959C4D6B-EE8C-45D0-8EB0-51948779049C}" srcId="{AE9C1D04-CCB6-4560-83CC-DF0F2B97C63F}" destId="{A49EEE7C-A945-4DC6-BE40-B47B2CD5ADA9}" srcOrd="2" destOrd="0" parTransId="{6679EFA3-DBF7-412B-91B4-89D080E0EEE8}" sibTransId="{442B4EA5-7DCF-4AC2-9C9D-5AFEFF7E88FA}"/>
    <dgm:cxn modelId="{5ABF9411-C239-4F94-97E3-A65641698FEA}" type="presParOf" srcId="{78603DA5-CFD4-422E-BE36-6D1BE98EB7F2}" destId="{B2853F23-7C7A-415D-A8AA-38B664DD5EB2}" srcOrd="0" destOrd="0" presId="urn:microsoft.com/office/officeart/2011/layout/CircleProcess"/>
    <dgm:cxn modelId="{FC58B9FD-7583-40C2-834A-E648B8F37A41}" type="presParOf" srcId="{B2853F23-7C7A-415D-A8AA-38B664DD5EB2}" destId="{33C9578E-BE53-40B0-A829-B1F9102B8003}" srcOrd="0" destOrd="0" presId="urn:microsoft.com/office/officeart/2011/layout/CircleProcess"/>
    <dgm:cxn modelId="{333FAE95-7268-4B38-992E-44E1721DADFB}" type="presParOf" srcId="{78603DA5-CFD4-422E-BE36-6D1BE98EB7F2}" destId="{C73C718D-E6F7-4AAF-83A7-79EBBB342C0E}" srcOrd="1" destOrd="0" presId="urn:microsoft.com/office/officeart/2011/layout/CircleProcess"/>
    <dgm:cxn modelId="{6D5451CA-46B8-47FC-AE4D-229B050D587C}" type="presParOf" srcId="{C73C718D-E6F7-4AAF-83A7-79EBBB342C0E}" destId="{92566522-FA51-4D76-B21C-BAA7DF1BD728}" srcOrd="0" destOrd="0" presId="urn:microsoft.com/office/officeart/2011/layout/CircleProcess"/>
    <dgm:cxn modelId="{64D931ED-3021-4D31-BCE4-6AF576E20448}" type="presParOf" srcId="{78603DA5-CFD4-422E-BE36-6D1BE98EB7F2}" destId="{9671AB81-A367-4034-9CE5-06A88B38F9C9}" srcOrd="2" destOrd="0" presId="urn:microsoft.com/office/officeart/2011/layout/CircleProcess"/>
    <dgm:cxn modelId="{310522A3-10DC-4894-8CBB-81484C9CD5E8}" type="presParOf" srcId="{78603DA5-CFD4-422E-BE36-6D1BE98EB7F2}" destId="{359DF0D9-13E3-4A1E-A610-BA8D4FD8A5A1}" srcOrd="3" destOrd="0" presId="urn:microsoft.com/office/officeart/2011/layout/CircleProcess"/>
    <dgm:cxn modelId="{5B4D3859-1FEF-4CBE-99C1-676035AB2364}" type="presParOf" srcId="{359DF0D9-13E3-4A1E-A610-BA8D4FD8A5A1}" destId="{83441578-FA40-4F35-B15D-8DD6AC1E2C9D}" srcOrd="0" destOrd="0" presId="urn:microsoft.com/office/officeart/2011/layout/CircleProcess"/>
    <dgm:cxn modelId="{244B7AC3-7C4B-4E60-900A-4F2E92E9F164}" type="presParOf" srcId="{78603DA5-CFD4-422E-BE36-6D1BE98EB7F2}" destId="{7832A579-F7C8-4227-B4F3-279B9649DE96}" srcOrd="4" destOrd="0" presId="urn:microsoft.com/office/officeart/2011/layout/CircleProcess"/>
    <dgm:cxn modelId="{303B5AA9-2B4A-4F11-A536-D17520D6BEDA}" type="presParOf" srcId="{7832A579-F7C8-4227-B4F3-279B9649DE96}" destId="{CA716C1D-D43F-4162-8CE5-F00122CD2FB2}" srcOrd="0" destOrd="0" presId="urn:microsoft.com/office/officeart/2011/layout/CircleProcess"/>
    <dgm:cxn modelId="{FF415DA5-D2A9-49F5-80B3-81222729E14C}" type="presParOf" srcId="{78603DA5-CFD4-422E-BE36-6D1BE98EB7F2}" destId="{9B00E8C6-917D-4F34-8BAF-2F6178E6F4D1}" srcOrd="5" destOrd="0" presId="urn:microsoft.com/office/officeart/2011/layout/CircleProcess"/>
    <dgm:cxn modelId="{FD42E12E-D43C-4740-B84C-1DD1D72A8E01}" type="presParOf" srcId="{78603DA5-CFD4-422E-BE36-6D1BE98EB7F2}" destId="{05EDCFD8-9862-4174-BE1B-B0A42CEF295C}" srcOrd="6" destOrd="0" presId="urn:microsoft.com/office/officeart/2011/layout/CircleProcess"/>
    <dgm:cxn modelId="{F540D50D-3C4D-4D68-AD12-345545D0CBCF}" type="presParOf" srcId="{05EDCFD8-9862-4174-BE1B-B0A42CEF295C}" destId="{369506B8-072A-4B19-8DF0-650C33250B7E}" srcOrd="0" destOrd="0" presId="urn:microsoft.com/office/officeart/2011/layout/CircleProcess"/>
    <dgm:cxn modelId="{400A96CE-CEFB-44D6-9EC0-C9252167F606}" type="presParOf" srcId="{78603DA5-CFD4-422E-BE36-6D1BE98EB7F2}" destId="{605D7FFC-CB1A-4500-94F6-0D748C1CB966}" srcOrd="7" destOrd="0" presId="urn:microsoft.com/office/officeart/2011/layout/CircleProcess"/>
    <dgm:cxn modelId="{2AA8C0C5-BC22-4006-AEB5-D2804D30EB00}" type="presParOf" srcId="{605D7FFC-CB1A-4500-94F6-0D748C1CB966}" destId="{E29F22BF-78A5-4588-8325-1B4DFE5AA804}" srcOrd="0" destOrd="0" presId="urn:microsoft.com/office/officeart/2011/layout/CircleProcess"/>
    <dgm:cxn modelId="{E1A654BE-197F-48E6-B21C-ACA366BD271D}" type="presParOf" srcId="{78603DA5-CFD4-422E-BE36-6D1BE98EB7F2}" destId="{BA913FB5-C0E9-469D-8E27-BBFDA9731B22}" srcOrd="8" destOrd="0" presId="urn:microsoft.com/office/officeart/2011/layout/CircleProcess"/>
    <dgm:cxn modelId="{88EB9B70-6655-4839-AD56-B7C80C81B05C}" type="presParOf" srcId="{78603DA5-CFD4-422E-BE36-6D1BE98EB7F2}" destId="{1024DC31-43AC-49C9-9E8F-83BB05E050F3}" srcOrd="9" destOrd="0" presId="urn:microsoft.com/office/officeart/2011/layout/CircleProcess"/>
    <dgm:cxn modelId="{8E2BE5C4-303B-435E-956E-15B08531B0E2}" type="presParOf" srcId="{1024DC31-43AC-49C9-9E8F-83BB05E050F3}" destId="{E7827D4E-3C70-470B-8D38-3807A7F1132B}" srcOrd="0" destOrd="0" presId="urn:microsoft.com/office/officeart/2011/layout/CircleProcess"/>
    <dgm:cxn modelId="{EE8D56F7-B424-4633-AC36-B8CF92BA07B9}" type="presParOf" srcId="{78603DA5-CFD4-422E-BE36-6D1BE98EB7F2}" destId="{861E1C79-8566-4322-A9B2-D40E4229AE9D}" srcOrd="10" destOrd="0" presId="urn:microsoft.com/office/officeart/2011/layout/CircleProcess"/>
    <dgm:cxn modelId="{851C4C8A-54BE-4239-94B4-6D9018D9A3BD}" type="presParOf" srcId="{861E1C79-8566-4322-A9B2-D40E4229AE9D}" destId="{D412E866-1B45-48DF-8AB0-4718889C61DC}" srcOrd="0" destOrd="0" presId="urn:microsoft.com/office/officeart/2011/layout/CircleProcess"/>
    <dgm:cxn modelId="{4D2984C0-F3FB-4409-9157-1AD6F9975818}" type="presParOf" srcId="{78603DA5-CFD4-422E-BE36-6D1BE98EB7F2}" destId="{F60B0588-0157-4C7F-99AB-0EAB91AA8859}" srcOrd="11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C9578E-BE53-40B0-A829-B1F9102B8003}">
      <dsp:nvSpPr>
        <dsp:cNvPr id="0" name=""/>
        <dsp:cNvSpPr/>
      </dsp:nvSpPr>
      <dsp:spPr>
        <a:xfrm>
          <a:off x="4902043" y="484814"/>
          <a:ext cx="1271137" cy="127120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2566522-FA51-4D76-B21C-BAA7DF1BD728}">
      <dsp:nvSpPr>
        <dsp:cNvPr id="0" name=""/>
        <dsp:cNvSpPr/>
      </dsp:nvSpPr>
      <dsp:spPr>
        <a:xfrm>
          <a:off x="4827526" y="527195"/>
          <a:ext cx="1420715" cy="1186440"/>
        </a:xfrm>
        <a:prstGeom prst="ellipse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 smtClean="0">
              <a:solidFill>
                <a:schemeClr val="accent5">
                  <a:lumMod val="50000"/>
                </a:schemeClr>
              </a:solidFill>
            </a:rPr>
            <a:t>Immeasurable number of 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 smtClean="0">
              <a:solidFill>
                <a:schemeClr val="accent5">
                  <a:lumMod val="50000"/>
                </a:schemeClr>
              </a:solidFill>
            </a:rPr>
            <a:t>children who don’t speak up</a:t>
          </a:r>
          <a:r>
            <a:rPr lang="en-US" sz="1200" kern="1200" dirty="0" smtClean="0">
              <a:solidFill>
                <a:schemeClr val="accent5">
                  <a:lumMod val="50000"/>
                </a:schemeClr>
              </a:solidFill>
            </a:rPr>
            <a:t>!</a:t>
          </a:r>
          <a:endParaRPr lang="en-US" sz="1200" kern="1200" dirty="0">
            <a:solidFill>
              <a:schemeClr val="accent5">
                <a:lumMod val="50000"/>
              </a:schemeClr>
            </a:solidFill>
          </a:endParaRPr>
        </a:p>
      </dsp:txBody>
      <dsp:txXfrm>
        <a:off x="5030486" y="696718"/>
        <a:ext cx="1014796" cy="847393"/>
      </dsp:txXfrm>
    </dsp:sp>
    <dsp:sp modelId="{83441578-FA40-4F35-B15D-8DD6AC1E2C9D}">
      <dsp:nvSpPr>
        <dsp:cNvPr id="0" name=""/>
        <dsp:cNvSpPr/>
      </dsp:nvSpPr>
      <dsp:spPr>
        <a:xfrm rot="2700000">
          <a:off x="3582928" y="484725"/>
          <a:ext cx="1271157" cy="1271157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A716C1D-D43F-4162-8CE5-F00122CD2FB2}">
      <dsp:nvSpPr>
        <dsp:cNvPr id="0" name=""/>
        <dsp:cNvSpPr/>
      </dsp:nvSpPr>
      <dsp:spPr>
        <a:xfrm>
          <a:off x="3630906" y="527195"/>
          <a:ext cx="1186648" cy="1186440"/>
        </a:xfrm>
        <a:prstGeom prst="ellipse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0" kern="1200" dirty="0" smtClean="0">
              <a:solidFill>
                <a:schemeClr val="accent5">
                  <a:lumMod val="50000"/>
                </a:schemeClr>
              </a:solidFill>
              <a:latin typeface="+mj-lt"/>
            </a:rPr>
            <a:t>17% Truanted from School</a:t>
          </a:r>
          <a:endParaRPr lang="en-US" sz="1400" b="0" kern="1200" dirty="0">
            <a:solidFill>
              <a:schemeClr val="accent5">
                <a:lumMod val="50000"/>
              </a:schemeClr>
            </a:solidFill>
            <a:latin typeface="+mj-lt"/>
          </a:endParaRPr>
        </a:p>
      </dsp:txBody>
      <dsp:txXfrm>
        <a:off x="3800427" y="696718"/>
        <a:ext cx="847606" cy="847393"/>
      </dsp:txXfrm>
    </dsp:sp>
    <dsp:sp modelId="{369506B8-072A-4B19-8DF0-650C33250B7E}">
      <dsp:nvSpPr>
        <dsp:cNvPr id="0" name=""/>
        <dsp:cNvSpPr/>
      </dsp:nvSpPr>
      <dsp:spPr>
        <a:xfrm rot="2700000">
          <a:off x="2274725" y="484725"/>
          <a:ext cx="1271157" cy="1271157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29F22BF-78A5-4588-8325-1B4DFE5AA804}">
      <dsp:nvSpPr>
        <dsp:cNvPr id="0" name=""/>
        <dsp:cNvSpPr/>
      </dsp:nvSpPr>
      <dsp:spPr>
        <a:xfrm>
          <a:off x="2280199" y="529663"/>
          <a:ext cx="1260755" cy="1181504"/>
        </a:xfrm>
        <a:prstGeom prst="ellipse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0" kern="1200" dirty="0" smtClean="0">
              <a:solidFill>
                <a:schemeClr val="accent5">
                  <a:lumMod val="50000"/>
                </a:schemeClr>
              </a:solidFill>
              <a:latin typeface="+mj-lt"/>
            </a:rPr>
            <a:t>36% Felt Depressed</a:t>
          </a:r>
          <a:endParaRPr lang="en-US" sz="1400" b="0" kern="1200" dirty="0">
            <a:solidFill>
              <a:schemeClr val="accent5">
                <a:lumMod val="50000"/>
              </a:schemeClr>
            </a:solidFill>
            <a:latin typeface="+mj-lt"/>
          </a:endParaRPr>
        </a:p>
      </dsp:txBody>
      <dsp:txXfrm>
        <a:off x="2460307" y="698481"/>
        <a:ext cx="900539" cy="843868"/>
      </dsp:txXfrm>
    </dsp:sp>
    <dsp:sp modelId="{E7827D4E-3C70-470B-8D38-3807A7F1132B}">
      <dsp:nvSpPr>
        <dsp:cNvPr id="0" name=""/>
        <dsp:cNvSpPr/>
      </dsp:nvSpPr>
      <dsp:spPr>
        <a:xfrm rot="2700000">
          <a:off x="961072" y="484725"/>
          <a:ext cx="1271157" cy="1271157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412E866-1B45-48DF-8AB0-4718889C61DC}">
      <dsp:nvSpPr>
        <dsp:cNvPr id="0" name=""/>
        <dsp:cNvSpPr/>
      </dsp:nvSpPr>
      <dsp:spPr>
        <a:xfrm>
          <a:off x="1003599" y="527195"/>
          <a:ext cx="1186648" cy="1186440"/>
        </a:xfrm>
        <a:prstGeom prst="ellipse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0" kern="1200" dirty="0" smtClean="0">
              <a:solidFill>
                <a:schemeClr val="accent5">
                  <a:lumMod val="50000"/>
                </a:schemeClr>
              </a:solidFill>
              <a:latin typeface="+mj-lt"/>
            </a:rPr>
            <a:t>44% Felt Anxious</a:t>
          </a:r>
          <a:endParaRPr lang="en-US" sz="1400" b="0" kern="1200" dirty="0">
            <a:solidFill>
              <a:schemeClr val="accent5">
                <a:lumMod val="50000"/>
              </a:schemeClr>
            </a:solidFill>
            <a:latin typeface="+mj-lt"/>
          </a:endParaRPr>
        </a:p>
      </dsp:txBody>
      <dsp:txXfrm>
        <a:off x="1173120" y="696718"/>
        <a:ext cx="847606" cy="8473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9803" y="1349248"/>
            <a:ext cx="5297805" cy="7185152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495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9803" y="8534400"/>
            <a:ext cx="5297805" cy="3007360"/>
          </a:xfrm>
        </p:spPr>
        <p:txBody>
          <a:bodyPr>
            <a:normAutofit/>
          </a:bodyPr>
          <a:lstStyle>
            <a:lvl1pPr marL="0" indent="0" algn="l">
              <a:buNone/>
              <a:defRPr sz="1500" baseline="0">
                <a:solidFill>
                  <a:schemeClr val="tx1">
                    <a:lumMod val="85000"/>
                  </a:schemeClr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500"/>
            </a:lvl3pPr>
            <a:lvl4pPr marL="1028700" indent="0" algn="ctr">
              <a:buNone/>
              <a:defRPr sz="1500"/>
            </a:lvl4pPr>
            <a:lvl5pPr marL="1371600" indent="0" algn="ctr">
              <a:buNone/>
              <a:defRPr sz="1500"/>
            </a:lvl5pPr>
            <a:lvl6pPr marL="1714500" indent="0" algn="ctr">
              <a:buNone/>
              <a:defRPr sz="1500"/>
            </a:lvl6pPr>
            <a:lvl7pPr marL="2057400" indent="0" algn="ctr">
              <a:buNone/>
              <a:defRPr sz="1500"/>
            </a:lvl7pPr>
            <a:lvl8pPr marL="2400300" indent="0" algn="ctr">
              <a:buNone/>
              <a:defRPr sz="1500"/>
            </a:lvl8pPr>
            <a:lvl9pPr marL="2743200" indent="0" algn="ctr">
              <a:buNone/>
              <a:defRPr sz="15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257175" cy="1219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1/15/2021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96164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6988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9803" y="1349248"/>
            <a:ext cx="5297805" cy="7185152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495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9803" y="8534400"/>
            <a:ext cx="5297805" cy="3007360"/>
          </a:xfrm>
        </p:spPr>
        <p:txBody>
          <a:bodyPr anchor="t">
            <a:normAutofit/>
          </a:bodyPr>
          <a:lstStyle>
            <a:lvl1pPr marL="0" indent="0">
              <a:buNone/>
              <a:defRPr sz="15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257175" cy="1219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99877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09803" y="3251203"/>
            <a:ext cx="2520315" cy="773571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46145" y="3251203"/>
            <a:ext cx="2520315" cy="773571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1/15/2021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98227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9803" y="3052773"/>
            <a:ext cx="2520315" cy="130048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350" b="0">
                <a:solidFill>
                  <a:schemeClr val="tx2"/>
                </a:solidFill>
              </a:defRPr>
            </a:lvl1pPr>
            <a:lvl2pPr marL="342900" indent="0">
              <a:buNone/>
              <a:defRPr sz="135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9803" y="4457867"/>
            <a:ext cx="2520315" cy="6514933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3449574" y="3052773"/>
            <a:ext cx="2523744" cy="1300480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lang="en-US" sz="1350" b="0" kern="1200" spc="8" baseline="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685800" rtl="0" eaLnBrk="1" latinLnBrk="0" hangingPunct="1">
              <a:lnSpc>
                <a:spcPct val="95000"/>
              </a:lnSpc>
              <a:spcBef>
                <a:spcPts val="0"/>
              </a:spcBef>
              <a:spcAft>
                <a:spcPts val="150"/>
              </a:spcAft>
              <a:buClr>
                <a:schemeClr val="accent1"/>
              </a:buClr>
              <a:buSzPct val="8000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46145" y="4457867"/>
            <a:ext cx="2520315" cy="6514933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1/15/2021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33560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1/15/2021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51297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1/15/2021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645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812803"/>
            <a:ext cx="1800225" cy="2844795"/>
          </a:xfrm>
        </p:spPr>
        <p:txBody>
          <a:bodyPr anchor="b">
            <a:normAutofit/>
          </a:bodyPr>
          <a:lstStyle>
            <a:lvl1pPr>
              <a:defRPr sz="21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33650" y="1219200"/>
            <a:ext cx="3419475" cy="975360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202" y="3732863"/>
            <a:ext cx="1800225" cy="6773335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600"/>
              </a:spcBef>
              <a:buNone/>
              <a:defRPr sz="975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1/15/2021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51773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9076267"/>
            <a:ext cx="6352223" cy="3115733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9347200"/>
            <a:ext cx="5614988" cy="1625600"/>
          </a:xfrm>
        </p:spPr>
        <p:txBody>
          <a:bodyPr anchor="b">
            <a:normAutofit/>
          </a:bodyPr>
          <a:lstStyle>
            <a:lvl1pPr>
              <a:defRPr sz="2100" b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3"/>
            <a:ext cx="6352223" cy="9118085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0" y="10859716"/>
            <a:ext cx="5614988" cy="106135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975">
                <a:solidFill>
                  <a:schemeClr val="bg1">
                    <a:lumMod val="85000"/>
                  </a:schemeClr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1/15/2021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72878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72311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864894" y="677333"/>
            <a:ext cx="1393031" cy="1048455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28625" y="677333"/>
            <a:ext cx="4350544" cy="1048455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06892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313646" y="0"/>
            <a:ext cx="548640" cy="12192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09803" y="650240"/>
            <a:ext cx="5452110" cy="23565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9803" y="3251203"/>
            <a:ext cx="4834890" cy="77357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4894635" y="1997042"/>
            <a:ext cx="3386665" cy="2053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8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3404500" y="7415709"/>
            <a:ext cx="6366933" cy="2053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88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330791" y="10972803"/>
            <a:ext cx="514350" cy="1055511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7122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000" kern="1200" spc="-38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37160" indent="-137160" algn="l" defTabSz="685800" rtl="0" eaLnBrk="1" latinLnBrk="0" hangingPunct="1">
        <a:lnSpc>
          <a:spcPct val="95000"/>
        </a:lnSpc>
        <a:spcBef>
          <a:spcPts val="1050"/>
        </a:spcBef>
        <a:spcAft>
          <a:spcPts val="150"/>
        </a:spcAft>
        <a:buClr>
          <a:schemeClr val="accent1"/>
        </a:buClr>
        <a:buSzPct val="80000"/>
        <a:buFont typeface="Arial" pitchFamily="34" charset="0"/>
        <a:buChar char="•"/>
        <a:defRPr sz="1350" kern="1200" spc="8" baseline="0">
          <a:solidFill>
            <a:schemeClr val="tx1"/>
          </a:solidFill>
          <a:latin typeface="+mn-lt"/>
          <a:ea typeface="+mn-ea"/>
          <a:cs typeface="+mn-cs"/>
        </a:defRPr>
      </a:lvl1pPr>
      <a:lvl2pPr marL="342900" indent="-137160" algn="l" defTabSz="685800" rtl="0" eaLnBrk="1" latinLnBrk="0" hangingPunct="1">
        <a:lnSpc>
          <a:spcPct val="90000"/>
        </a:lnSpc>
        <a:spcBef>
          <a:spcPts val="225"/>
        </a:spcBef>
        <a:spcAft>
          <a:spcPts val="225"/>
        </a:spcAft>
        <a:buClr>
          <a:schemeClr val="accent1"/>
        </a:buClr>
        <a:buFont typeface="Wingdings 2" pitchFamily="18" charset="2"/>
        <a:buChar char=""/>
        <a:defRPr sz="1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137160" algn="l" defTabSz="685800" rtl="0" eaLnBrk="1" latinLnBrk="0" hangingPunct="1">
        <a:lnSpc>
          <a:spcPct val="90000"/>
        </a:lnSpc>
        <a:spcBef>
          <a:spcPts val="225"/>
        </a:spcBef>
        <a:spcAft>
          <a:spcPts val="225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754380" indent="-137160" algn="l" defTabSz="685800" rtl="0" eaLnBrk="1" latinLnBrk="0" hangingPunct="1">
        <a:lnSpc>
          <a:spcPct val="90000"/>
        </a:lnSpc>
        <a:spcBef>
          <a:spcPts val="225"/>
        </a:spcBef>
        <a:spcAft>
          <a:spcPts val="225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960120" indent="-137160" algn="l" defTabSz="685800" rtl="0" eaLnBrk="1" latinLnBrk="0" hangingPunct="1">
        <a:lnSpc>
          <a:spcPct val="90000"/>
        </a:lnSpc>
        <a:spcBef>
          <a:spcPts val="225"/>
        </a:spcBef>
        <a:spcAft>
          <a:spcPts val="225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171450" algn="l" defTabSz="685800" rtl="0" eaLnBrk="1" latinLnBrk="0" hangingPunct="1">
        <a:lnSpc>
          <a:spcPct val="90000"/>
        </a:lnSpc>
        <a:spcBef>
          <a:spcPts val="225"/>
        </a:spcBef>
        <a:spcAft>
          <a:spcPts val="225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25000" indent="-171450" algn="l" defTabSz="685800" rtl="0" eaLnBrk="1" latinLnBrk="0" hangingPunct="1">
        <a:lnSpc>
          <a:spcPct val="90000"/>
        </a:lnSpc>
        <a:spcBef>
          <a:spcPts val="225"/>
        </a:spcBef>
        <a:spcAft>
          <a:spcPts val="225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50000" indent="-171450" algn="l" defTabSz="685800" rtl="0" eaLnBrk="1" latinLnBrk="0" hangingPunct="1">
        <a:lnSpc>
          <a:spcPct val="90000"/>
        </a:lnSpc>
        <a:spcBef>
          <a:spcPts val="225"/>
        </a:spcBef>
        <a:spcAft>
          <a:spcPts val="225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75000" indent="-171450" algn="l" defTabSz="685800" rtl="0" eaLnBrk="1" latinLnBrk="0" hangingPunct="1">
        <a:lnSpc>
          <a:spcPct val="90000"/>
        </a:lnSpc>
        <a:spcBef>
          <a:spcPts val="225"/>
        </a:spcBef>
        <a:spcAft>
          <a:spcPts val="225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microsoft.com/office/2007/relationships/diagramDrawing" Target="../diagrams/drawing1.xml"/><Relationship Id="rId18" Type="http://schemas.openxmlformats.org/officeDocument/2006/relationships/image" Target="../media/image11.png"/><Relationship Id="rId3" Type="http://schemas.openxmlformats.org/officeDocument/2006/relationships/slideLayout" Target="../slideLayouts/slideLayout5.xml"/><Relationship Id="rId21" Type="http://schemas.openxmlformats.org/officeDocument/2006/relationships/image" Target="../media/image14.png"/><Relationship Id="rId7" Type="http://schemas.openxmlformats.org/officeDocument/2006/relationships/image" Target="../media/image5.png"/><Relationship Id="rId12" Type="http://schemas.openxmlformats.org/officeDocument/2006/relationships/diagramColors" Target="../diagrams/colors1.xml"/><Relationship Id="rId17" Type="http://schemas.openxmlformats.org/officeDocument/2006/relationships/image" Target="../media/image10.png"/><Relationship Id="rId2" Type="http://schemas.openxmlformats.org/officeDocument/2006/relationships/control" Target="../activeX/activeX1.xml"/><Relationship Id="rId16" Type="http://schemas.openxmlformats.org/officeDocument/2006/relationships/image" Target="../media/image9.png"/><Relationship Id="rId20" Type="http://schemas.openxmlformats.org/officeDocument/2006/relationships/image" Target="../media/image13.png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png"/><Relationship Id="rId11" Type="http://schemas.openxmlformats.org/officeDocument/2006/relationships/diagramQuickStyle" Target="../diagrams/quickStyle1.xml"/><Relationship Id="rId5" Type="http://schemas.openxmlformats.org/officeDocument/2006/relationships/image" Target="../media/image3.png"/><Relationship Id="rId15" Type="http://schemas.openxmlformats.org/officeDocument/2006/relationships/image" Target="../media/image8.png"/><Relationship Id="rId23" Type="http://schemas.openxmlformats.org/officeDocument/2006/relationships/image" Target="../media/image1.wmf"/><Relationship Id="rId10" Type="http://schemas.openxmlformats.org/officeDocument/2006/relationships/diagramLayout" Target="../diagrams/layout1.xml"/><Relationship Id="rId19" Type="http://schemas.openxmlformats.org/officeDocument/2006/relationships/image" Target="../media/image12.jpeg"/><Relationship Id="rId4" Type="http://schemas.openxmlformats.org/officeDocument/2006/relationships/image" Target="../media/image2.png"/><Relationship Id="rId9" Type="http://schemas.openxmlformats.org/officeDocument/2006/relationships/diagramData" Target="../diagrams/data1.xml"/><Relationship Id="rId14" Type="http://schemas.openxmlformats.org/officeDocument/2006/relationships/image" Target="../media/image7.png"/><Relationship Id="rId22" Type="http://schemas.openxmlformats.org/officeDocument/2006/relationships/image" Target="../media/image1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708134F-BB10-4576-B618-097A020D9FEE}"/>
              </a:ext>
            </a:extLst>
          </p:cNvPr>
          <p:cNvSpPr txBox="1"/>
          <p:nvPr/>
        </p:nvSpPr>
        <p:spPr>
          <a:xfrm>
            <a:off x="4939241" y="2015372"/>
            <a:ext cx="641773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5"/>
            <a:endParaRPr lang="en-US" sz="2800" b="1" dirty="0">
              <a:solidFill>
                <a:srgbClr val="002060"/>
              </a:solidFill>
              <a:latin typeface="Biome"/>
              <a:cs typeface="Calibri"/>
            </a:endParaRPr>
          </a:p>
        </p:txBody>
      </p:sp>
      <p:pic>
        <p:nvPicPr>
          <p:cNvPr id="4" name="Picture 5" descr="A picture containing toy, doll, cake, birthday&#10;&#10;Description automatically generated">
            <a:extLst>
              <a:ext uri="{FF2B5EF4-FFF2-40B4-BE49-F238E27FC236}">
                <a16:creationId xmlns:a16="http://schemas.microsoft.com/office/drawing/2014/main" id="{B0F2FAE5-4BFD-4B15-B6D3-8F065DEA5C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2797" y="953665"/>
            <a:ext cx="1595411" cy="1491193"/>
          </a:xfrm>
          <a:prstGeom prst="rect">
            <a:avLst/>
          </a:prstGeom>
        </p:spPr>
      </p:pic>
      <p:pic>
        <p:nvPicPr>
          <p:cNvPr id="6" name="Picture 6" descr="A picture containing photo, screen, view, holding&#10;&#10;Description automatically generated">
            <a:extLst>
              <a:ext uri="{FF2B5EF4-FFF2-40B4-BE49-F238E27FC236}">
                <a16:creationId xmlns:a16="http://schemas.microsoft.com/office/drawing/2014/main" id="{2C2B0369-1353-4A0B-A82D-FBAB9B5173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069" y="951268"/>
            <a:ext cx="1473200" cy="1481667"/>
          </a:xfrm>
          <a:prstGeom prst="rect">
            <a:avLst/>
          </a:prstGeom>
        </p:spPr>
      </p:pic>
      <p:pic>
        <p:nvPicPr>
          <p:cNvPr id="9" name="Picture 9" descr="A picture containing doll, toy, clock&#10;&#10;Description automatically generated">
            <a:extLst>
              <a:ext uri="{FF2B5EF4-FFF2-40B4-BE49-F238E27FC236}">
                <a16:creationId xmlns:a16="http://schemas.microsoft.com/office/drawing/2014/main" id="{662BC18C-7351-4F14-A719-FC7DDE57244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0971" y="954723"/>
            <a:ext cx="1484102" cy="1489075"/>
          </a:xfrm>
          <a:prstGeom prst="rect">
            <a:avLst/>
          </a:prstGeom>
        </p:spPr>
      </p:pic>
      <p:pic>
        <p:nvPicPr>
          <p:cNvPr id="10" name="Picture 10" descr="A picture containing object, clock, monitor, mirror&#10;&#10;Description automatically generated">
            <a:extLst>
              <a:ext uri="{FF2B5EF4-FFF2-40B4-BE49-F238E27FC236}">
                <a16:creationId xmlns:a16="http://schemas.microsoft.com/office/drawing/2014/main" id="{24A4F624-1EB2-4E8E-A81F-7CDFF32BC75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0959" y="958958"/>
            <a:ext cx="1667372" cy="1485900"/>
          </a:xfrm>
          <a:prstGeom prst="rect">
            <a:avLst/>
          </a:prstGeom>
        </p:spPr>
      </p:pic>
      <p:graphicFrame>
        <p:nvGraphicFramePr>
          <p:cNvPr id="8" name="Content Placeholder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195603164"/>
              </p:ext>
            </p:extLst>
          </p:nvPr>
        </p:nvGraphicFramePr>
        <p:xfrm>
          <a:off x="129079" y="2709674"/>
          <a:ext cx="6036511" cy="191247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6036511">
                  <a:extLst>
                    <a:ext uri="{9D8B030D-6E8A-4147-A177-3AD203B41FA5}">
                      <a16:colId xmlns:a16="http://schemas.microsoft.com/office/drawing/2014/main" val="4245094812"/>
                    </a:ext>
                  </a:extLst>
                </a:gridCol>
              </a:tblGrid>
              <a:tr h="1912476">
                <a:tc>
                  <a:txBody>
                    <a:bodyPr/>
                    <a:lstStyle/>
                    <a:p>
                      <a:pPr algn="ctr"/>
                      <a:r>
                        <a:rPr lang="en-GB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The Effects of Bullying on Mental Health and Wellbeing.</a:t>
                      </a:r>
                    </a:p>
                    <a:p>
                      <a:endParaRPr lang="en-GB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8432554"/>
                  </a:ext>
                </a:extLst>
              </a:tr>
            </a:tbl>
          </a:graphicData>
        </a:graphic>
      </p:graphicFrame>
      <p:sp>
        <p:nvSpPr>
          <p:cNvPr id="27" name="Thought Bubble: Cloud 26">
            <a:extLst>
              <a:ext uri="{FF2B5EF4-FFF2-40B4-BE49-F238E27FC236}">
                <a16:creationId xmlns:a16="http://schemas.microsoft.com/office/drawing/2014/main" id="{7B099ACE-CAA0-4097-991C-3E007B9BCF4A}"/>
              </a:ext>
            </a:extLst>
          </p:cNvPr>
          <p:cNvSpPr/>
          <p:nvPr/>
        </p:nvSpPr>
        <p:spPr>
          <a:xfrm>
            <a:off x="4683671" y="5540122"/>
            <a:ext cx="1418888" cy="699824"/>
          </a:xfrm>
          <a:prstGeom prst="cloudCallou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  <a:latin typeface="+mj-lt"/>
                <a:cs typeface="Calibri"/>
              </a:rPr>
              <a:t>Neglected by parents</a:t>
            </a:r>
            <a:endParaRPr lang="en-US" sz="1200" dirty="0">
              <a:solidFill>
                <a:schemeClr val="accent5">
                  <a:lumMod val="75000"/>
                </a:schemeClr>
              </a:solidFill>
              <a:latin typeface="+mj-lt"/>
              <a:cs typeface="Calibri"/>
            </a:endParaRPr>
          </a:p>
        </p:txBody>
      </p:sp>
      <p:sp>
        <p:nvSpPr>
          <p:cNvPr id="28" name="Thought Bubble: Cloud 27">
            <a:extLst>
              <a:ext uri="{FF2B5EF4-FFF2-40B4-BE49-F238E27FC236}">
                <a16:creationId xmlns:a16="http://schemas.microsoft.com/office/drawing/2014/main" id="{E14A145B-0BA5-400B-B3DD-E0037121C544}"/>
              </a:ext>
            </a:extLst>
          </p:cNvPr>
          <p:cNvSpPr/>
          <p:nvPr/>
        </p:nvSpPr>
        <p:spPr>
          <a:xfrm>
            <a:off x="3497911" y="4993007"/>
            <a:ext cx="1304938" cy="759165"/>
          </a:xfrm>
          <a:prstGeom prst="cloudCallou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200" dirty="0" smtClean="0">
                <a:solidFill>
                  <a:schemeClr val="accent6">
                    <a:lumMod val="75000"/>
                  </a:schemeClr>
                </a:solidFill>
                <a:latin typeface="+mj-lt"/>
                <a:cs typeface="Calibri"/>
              </a:rPr>
              <a:t>Victim of domestic violence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+mj-lt"/>
              <a:cs typeface="Calibri" panose="020F0502020204030204"/>
            </a:endParaRPr>
          </a:p>
        </p:txBody>
      </p:sp>
      <p:sp>
        <p:nvSpPr>
          <p:cNvPr id="29" name="Thought Bubble: Cloud 28">
            <a:extLst>
              <a:ext uri="{FF2B5EF4-FFF2-40B4-BE49-F238E27FC236}">
                <a16:creationId xmlns:a16="http://schemas.microsoft.com/office/drawing/2014/main" id="{95463362-A00C-46BA-8DFA-773EF88E6622}"/>
              </a:ext>
            </a:extLst>
          </p:cNvPr>
          <p:cNvSpPr/>
          <p:nvPr/>
        </p:nvSpPr>
        <p:spPr>
          <a:xfrm>
            <a:off x="4808161" y="4742658"/>
            <a:ext cx="1331077" cy="639781"/>
          </a:xfrm>
          <a:prstGeom prst="cloudCallo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100" dirty="0" smtClean="0">
                <a:solidFill>
                  <a:schemeClr val="accent5">
                    <a:lumMod val="75000"/>
                  </a:schemeClr>
                </a:solidFill>
                <a:latin typeface="Biome"/>
                <a:cs typeface="Calibri"/>
              </a:rPr>
              <a:t>Bullied by siblings</a:t>
            </a:r>
            <a:r>
              <a:rPr lang="en-US" sz="1100" dirty="0" smtClean="0">
                <a:solidFill>
                  <a:srgbClr val="002060"/>
                </a:solidFill>
                <a:latin typeface="Biome"/>
                <a:cs typeface="Calibri"/>
              </a:rPr>
              <a:t>.</a:t>
            </a:r>
            <a:endParaRPr lang="en-US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30" name="Thought Bubble: Cloud 29">
            <a:extLst>
              <a:ext uri="{FF2B5EF4-FFF2-40B4-BE49-F238E27FC236}">
                <a16:creationId xmlns:a16="http://schemas.microsoft.com/office/drawing/2014/main" id="{74779E24-9AF3-4FD5-97BC-25FA967D3112}"/>
              </a:ext>
            </a:extLst>
          </p:cNvPr>
          <p:cNvSpPr/>
          <p:nvPr/>
        </p:nvSpPr>
        <p:spPr>
          <a:xfrm>
            <a:off x="3466467" y="6056135"/>
            <a:ext cx="1336382" cy="556082"/>
          </a:xfrm>
          <a:prstGeom prst="cloudCallou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200" dirty="0" smtClean="0">
                <a:solidFill>
                  <a:schemeClr val="bg2">
                    <a:lumMod val="50000"/>
                  </a:schemeClr>
                </a:solidFill>
              </a:rPr>
              <a:t>Low self esteem</a:t>
            </a:r>
            <a:r>
              <a:rPr lang="en-US" sz="1200" dirty="0" smtClean="0"/>
              <a:t>.</a:t>
            </a:r>
            <a:endParaRPr lang="en-US" sz="1200" dirty="0"/>
          </a:p>
        </p:txBody>
      </p:sp>
      <p:pic>
        <p:nvPicPr>
          <p:cNvPr id="33" name="Picture 33" descr="A picture containing doll, drawing&#10;&#10;Description automatically generated">
            <a:extLst>
              <a:ext uri="{FF2B5EF4-FFF2-40B4-BE49-F238E27FC236}">
                <a16:creationId xmlns:a16="http://schemas.microsoft.com/office/drawing/2014/main" id="{912083A1-E061-4E4A-80C0-9A253C8EC05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95450" y="5577637"/>
            <a:ext cx="785410" cy="1106404"/>
          </a:xfrm>
          <a:prstGeom prst="rect">
            <a:avLst/>
          </a:prstGeom>
        </p:spPr>
      </p:pic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1633014093"/>
              </p:ext>
            </p:extLst>
          </p:nvPr>
        </p:nvGraphicFramePr>
        <p:xfrm>
          <a:off x="-487714" y="2600283"/>
          <a:ext cx="6946049" cy="2240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16" name="Rectangle 15"/>
          <p:cNvSpPr/>
          <p:nvPr/>
        </p:nvSpPr>
        <p:spPr>
          <a:xfrm rot="5400000">
            <a:off x="486848" y="5827033"/>
            <a:ext cx="12192002" cy="531704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>
                <a:solidFill>
                  <a:schemeClr val="tx1"/>
                </a:solidFill>
                <a:cs typeface="Biome"/>
              </a:rPr>
              <a:t> </a:t>
            </a:r>
            <a:r>
              <a:rPr lang="en-US" sz="5400" b="1" dirty="0" smtClean="0">
                <a:solidFill>
                  <a:schemeClr val="bg1"/>
                </a:solidFill>
                <a:latin typeface="Engravers MT" panose="02090707080505020304" pitchFamily="18" charset="0"/>
                <a:cs typeface="Biome"/>
              </a:rPr>
              <a:t>Bullying  Must  STOP</a:t>
            </a:r>
            <a:r>
              <a:rPr lang="en-US" sz="2800" b="1" dirty="0" smtClean="0">
                <a:solidFill>
                  <a:schemeClr val="bg1"/>
                </a:solidFill>
                <a:latin typeface="+mj-lt"/>
                <a:cs typeface="Biome"/>
              </a:rPr>
              <a:t>!</a:t>
            </a:r>
            <a:endParaRPr lang="en-GB" sz="2800" dirty="0">
              <a:solidFill>
                <a:schemeClr val="bg1"/>
              </a:solidFill>
              <a:latin typeface="+mj-lt"/>
            </a:endParaRPr>
          </a:p>
        </p:txBody>
      </p:sp>
      <p:graphicFrame>
        <p:nvGraphicFramePr>
          <p:cNvPr id="18" name="Table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9241298"/>
              </p:ext>
            </p:extLst>
          </p:nvPr>
        </p:nvGraphicFramePr>
        <p:xfrm>
          <a:off x="111891" y="53819"/>
          <a:ext cx="5990668" cy="725152"/>
        </p:xfrm>
        <a:graphic>
          <a:graphicData uri="http://schemas.openxmlformats.org/drawingml/2006/table">
            <a:tbl>
              <a:tblPr firstRow="1" bandRow="1">
                <a:effectLst>
                  <a:reflection blurRad="6350" stA="50000" endA="300" endPos="55000" dir="5400000" sy="-100000" algn="bl" rotWithShape="0"/>
                </a:effectLst>
                <a:tableStyleId>{5C22544A-7EE6-4342-B048-85BDC9FD1C3A}</a:tableStyleId>
              </a:tblPr>
              <a:tblGrid>
                <a:gridCol w="5990668">
                  <a:extLst>
                    <a:ext uri="{9D8B030D-6E8A-4147-A177-3AD203B41FA5}">
                      <a16:colId xmlns:a16="http://schemas.microsoft.com/office/drawing/2014/main" val="3584767879"/>
                    </a:ext>
                  </a:extLst>
                </a:gridCol>
              </a:tblGrid>
              <a:tr h="725152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300" b="1" dirty="0" smtClean="0">
                          <a:solidFill>
                            <a:schemeClr val="accent5"/>
                          </a:solidFill>
                          <a:latin typeface="Engravers MT" panose="02090707080505020304" pitchFamily="18" charset="0"/>
                          <a:cs typeface="Biome"/>
                        </a:rPr>
                        <a:t>Children have expressed how they have experienced the different types of bullying….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1185841"/>
                  </a:ext>
                </a:extLst>
              </a:tr>
            </a:tbl>
          </a:graphicData>
        </a:graphic>
      </p:graphicFrame>
      <p:sp>
        <p:nvSpPr>
          <p:cNvPr id="20" name="TextBox 19"/>
          <p:cNvSpPr txBox="1"/>
          <p:nvPr/>
        </p:nvSpPr>
        <p:spPr>
          <a:xfrm>
            <a:off x="2703" y="2362903"/>
            <a:ext cx="62186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smtClean="0">
                <a:solidFill>
                  <a:schemeClr val="accent5">
                    <a:lumMod val="75000"/>
                  </a:schemeClr>
                </a:solidFill>
                <a:latin typeface="Engravers MT" panose="02090707080505020304" pitchFamily="18" charset="0"/>
                <a:cs typeface="Calibri Light"/>
              </a:rPr>
              <a:t>         86</a:t>
            </a:r>
            <a:r>
              <a:rPr lang="en-US" sz="1400" b="1" dirty="0">
                <a:solidFill>
                  <a:schemeClr val="accent5">
                    <a:lumMod val="75000"/>
                  </a:schemeClr>
                </a:solidFill>
                <a:latin typeface="Engravers MT" panose="02090707080505020304" pitchFamily="18" charset="0"/>
                <a:cs typeface="Calibri Light"/>
              </a:rPr>
              <a:t>%                  </a:t>
            </a:r>
            <a:r>
              <a:rPr lang="en-US" sz="1400" b="1" dirty="0" smtClean="0">
                <a:solidFill>
                  <a:schemeClr val="accent5">
                    <a:lumMod val="75000"/>
                  </a:schemeClr>
                </a:solidFill>
                <a:latin typeface="Engravers MT" panose="02090707080505020304" pitchFamily="18" charset="0"/>
                <a:cs typeface="Calibri Light"/>
              </a:rPr>
              <a:t> 24</a:t>
            </a:r>
            <a:r>
              <a:rPr lang="en-US" sz="1400" b="1" dirty="0">
                <a:solidFill>
                  <a:schemeClr val="accent5">
                    <a:lumMod val="75000"/>
                  </a:schemeClr>
                </a:solidFill>
                <a:latin typeface="Engravers MT" panose="02090707080505020304" pitchFamily="18" charset="0"/>
                <a:cs typeface="Calibri Light"/>
              </a:rPr>
              <a:t>%                  </a:t>
            </a:r>
            <a:r>
              <a:rPr lang="en-US" sz="1400" b="1" dirty="0" smtClean="0">
                <a:solidFill>
                  <a:schemeClr val="accent5">
                    <a:lumMod val="75000"/>
                  </a:schemeClr>
                </a:solidFill>
                <a:latin typeface="Engravers MT" panose="02090707080505020304" pitchFamily="18" charset="0"/>
                <a:cs typeface="Calibri Light"/>
              </a:rPr>
              <a:t>    </a:t>
            </a:r>
            <a:r>
              <a:rPr lang="en-US" sz="1400" b="1" dirty="0">
                <a:solidFill>
                  <a:schemeClr val="accent5">
                    <a:lumMod val="75000"/>
                  </a:schemeClr>
                </a:solidFill>
                <a:latin typeface="Engravers MT" panose="02090707080505020304" pitchFamily="18" charset="0"/>
                <a:cs typeface="Calibri Light"/>
              </a:rPr>
              <a:t>86%        </a:t>
            </a:r>
            <a:r>
              <a:rPr lang="en-US" sz="1400" b="1" dirty="0" smtClean="0">
                <a:solidFill>
                  <a:schemeClr val="accent5">
                    <a:lumMod val="75000"/>
                  </a:schemeClr>
                </a:solidFill>
                <a:latin typeface="Engravers MT" panose="02090707080505020304" pitchFamily="18" charset="0"/>
                <a:cs typeface="Calibri Light"/>
              </a:rPr>
              <a:t>           27</a:t>
            </a:r>
            <a:r>
              <a:rPr lang="en-US" sz="1400" b="1" dirty="0">
                <a:solidFill>
                  <a:schemeClr val="accent5">
                    <a:lumMod val="75000"/>
                  </a:schemeClr>
                </a:solidFill>
                <a:latin typeface="Engravers MT" panose="02090707080505020304" pitchFamily="18" charset="0"/>
                <a:cs typeface="Calibri Light"/>
              </a:rPr>
              <a:t>%</a:t>
            </a:r>
            <a:br>
              <a:rPr lang="en-US" sz="1400" b="1" dirty="0">
                <a:solidFill>
                  <a:schemeClr val="accent5">
                    <a:lumMod val="75000"/>
                  </a:schemeClr>
                </a:solidFill>
                <a:latin typeface="Engravers MT" panose="02090707080505020304" pitchFamily="18" charset="0"/>
                <a:cs typeface="Calibri Light"/>
              </a:rPr>
            </a:br>
            <a:endParaRPr lang="en-US" sz="1400" dirty="0">
              <a:solidFill>
                <a:schemeClr val="accent5">
                  <a:lumMod val="75000"/>
                </a:schemeClr>
              </a:solidFill>
              <a:latin typeface="Engravers MT" panose="02090707080505020304" pitchFamily="18" charset="0"/>
              <a:cs typeface="Biome"/>
            </a:endParaRPr>
          </a:p>
        </p:txBody>
      </p:sp>
      <p:sp>
        <p:nvSpPr>
          <p:cNvPr id="24" name="Cloud Callout 23"/>
          <p:cNvSpPr/>
          <p:nvPr/>
        </p:nvSpPr>
        <p:spPr>
          <a:xfrm flipH="1">
            <a:off x="618016" y="5364849"/>
            <a:ext cx="1526005" cy="469534"/>
          </a:xfrm>
          <a:prstGeom prst="cloudCallou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accent3">
                    <a:lumMod val="75000"/>
                  </a:schemeClr>
                </a:solidFill>
              </a:rPr>
              <a:t>Popularity</a:t>
            </a:r>
            <a:endParaRPr lang="en-GB" sz="12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2" name="Cloud Callout 31"/>
          <p:cNvSpPr/>
          <p:nvPr/>
        </p:nvSpPr>
        <p:spPr>
          <a:xfrm flipH="1">
            <a:off x="1796929" y="5066785"/>
            <a:ext cx="1418506" cy="360049"/>
          </a:xfrm>
          <a:prstGeom prst="cloudCallo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Prejudice</a:t>
            </a:r>
            <a:endParaRPr lang="en-GB" sz="1200" dirty="0"/>
          </a:p>
        </p:txBody>
      </p:sp>
      <p:sp>
        <p:nvSpPr>
          <p:cNvPr id="34" name="Cloud Callout 33"/>
          <p:cNvSpPr/>
          <p:nvPr/>
        </p:nvSpPr>
        <p:spPr>
          <a:xfrm flipH="1">
            <a:off x="72610" y="4876283"/>
            <a:ext cx="1267922" cy="371088"/>
          </a:xfrm>
          <a:prstGeom prst="cloud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accent5">
                    <a:lumMod val="75000"/>
                  </a:schemeClr>
                </a:solidFill>
              </a:rPr>
              <a:t>Pleasure</a:t>
            </a:r>
            <a:endParaRPr lang="en-GB" sz="12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5" name="Cloud Callout 34"/>
          <p:cNvSpPr/>
          <p:nvPr/>
        </p:nvSpPr>
        <p:spPr>
          <a:xfrm flipH="1">
            <a:off x="1415903" y="5981762"/>
            <a:ext cx="1292901" cy="494361"/>
          </a:xfrm>
          <a:prstGeom prst="cloud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accent6">
                    <a:lumMod val="75000"/>
                  </a:schemeClr>
                </a:solidFill>
              </a:rPr>
              <a:t>Peer pressure</a:t>
            </a:r>
            <a:endParaRPr lang="en-GB" sz="1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6" name="Cloud Callout 35"/>
          <p:cNvSpPr/>
          <p:nvPr/>
        </p:nvSpPr>
        <p:spPr>
          <a:xfrm flipH="1">
            <a:off x="253427" y="6056135"/>
            <a:ext cx="1012336" cy="382844"/>
          </a:xfrm>
          <a:prstGeom prst="cloudCallou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Power</a:t>
            </a:r>
            <a:endParaRPr lang="en-GB" sz="1200" dirty="0"/>
          </a:p>
        </p:txBody>
      </p:sp>
      <p:sp>
        <p:nvSpPr>
          <p:cNvPr id="25" name="Rectangle 24"/>
          <p:cNvSpPr/>
          <p:nvPr/>
        </p:nvSpPr>
        <p:spPr>
          <a:xfrm>
            <a:off x="946298" y="4671614"/>
            <a:ext cx="4306186" cy="3385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600" b="1" spc="50" dirty="0" smtClean="0">
                <a:ln w="0"/>
                <a:solidFill>
                  <a:schemeClr val="accent5">
                    <a:lumMod val="75000"/>
                  </a:schemeClr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Why do children bully others?</a:t>
            </a:r>
            <a:endParaRPr lang="en-US" sz="1600" b="1" cap="none" spc="50" dirty="0">
              <a:ln w="0"/>
              <a:solidFill>
                <a:schemeClr val="accent5">
                  <a:lumMod val="75000"/>
                </a:schemeClr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pic>
        <p:nvPicPr>
          <p:cNvPr id="42" name="Picture 41"/>
          <p:cNvPicPr>
            <a:picLocks noChangeAspect="1"/>
          </p:cNvPicPr>
          <p:nvPr/>
        </p:nvPicPr>
        <p:blipFill rotWithShape="1">
          <a:blip r:embed="rId14"/>
          <a:srcRect l="38129" t="23082" r="39441" b="25602"/>
          <a:stretch/>
        </p:blipFill>
        <p:spPr>
          <a:xfrm>
            <a:off x="5448542" y="9055053"/>
            <a:ext cx="781257" cy="792401"/>
          </a:xfrm>
          <a:prstGeom prst="rect">
            <a:avLst/>
          </a:prstGeom>
        </p:spPr>
      </p:pic>
      <p:sp>
        <p:nvSpPr>
          <p:cNvPr id="45" name="Rounded Rectangle 44"/>
          <p:cNvSpPr/>
          <p:nvPr/>
        </p:nvSpPr>
        <p:spPr>
          <a:xfrm>
            <a:off x="154672" y="6750468"/>
            <a:ext cx="5967071" cy="523311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Relationship Education and Health Education for Primary School </a:t>
            </a:r>
            <a:r>
              <a:rPr lang="en-GB" sz="1600" b="1" dirty="0" smtClean="0">
                <a:solidFill>
                  <a:schemeClr val="tx1"/>
                </a:solidFill>
              </a:rPr>
              <a:t>Pupils (</a:t>
            </a:r>
            <a:r>
              <a:rPr lang="en-GB" sz="1600" b="1" dirty="0">
                <a:solidFill>
                  <a:schemeClr val="tx1"/>
                </a:solidFill>
              </a:rPr>
              <a:t>2019).</a:t>
            </a:r>
            <a:r>
              <a:rPr lang="en-GB" sz="1600" b="1" dirty="0"/>
              <a:t> </a:t>
            </a:r>
            <a:endParaRPr lang="en-US" sz="1600" b="1" dirty="0"/>
          </a:p>
        </p:txBody>
      </p:sp>
      <p:sp>
        <p:nvSpPr>
          <p:cNvPr id="46" name="Rounded Rectangle 45"/>
          <p:cNvSpPr/>
          <p:nvPr/>
        </p:nvSpPr>
        <p:spPr>
          <a:xfrm>
            <a:off x="154672" y="8537304"/>
            <a:ext cx="1624555" cy="45049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accent5"/>
                </a:solidFill>
              </a:rPr>
              <a:t>Caring </a:t>
            </a:r>
            <a:r>
              <a:rPr lang="en-US" sz="1400" dirty="0" smtClean="0">
                <a:solidFill>
                  <a:schemeClr val="accent5"/>
                </a:solidFill>
              </a:rPr>
              <a:t>Friendships</a:t>
            </a:r>
            <a:r>
              <a:rPr lang="en-US" sz="1200" dirty="0"/>
              <a:t>, </a:t>
            </a:r>
            <a:endParaRPr lang="en-GB" sz="1200" dirty="0"/>
          </a:p>
        </p:txBody>
      </p:sp>
      <p:sp>
        <p:nvSpPr>
          <p:cNvPr id="47" name="Rounded Rectangle 46"/>
          <p:cNvSpPr/>
          <p:nvPr/>
        </p:nvSpPr>
        <p:spPr>
          <a:xfrm>
            <a:off x="2268434" y="8537247"/>
            <a:ext cx="1619828" cy="450547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accent6"/>
                </a:solidFill>
              </a:rPr>
              <a:t>Respectful </a:t>
            </a:r>
            <a:r>
              <a:rPr lang="en-US" sz="1400" dirty="0" smtClean="0">
                <a:solidFill>
                  <a:schemeClr val="accent6"/>
                </a:solidFill>
              </a:rPr>
              <a:t>Relationships</a:t>
            </a:r>
            <a:endParaRPr lang="en-GB" sz="1400" dirty="0">
              <a:solidFill>
                <a:schemeClr val="accent6"/>
              </a:solidFill>
            </a:endParaRPr>
          </a:p>
        </p:txBody>
      </p:sp>
      <p:sp>
        <p:nvSpPr>
          <p:cNvPr id="48" name="Rounded Rectangle 47"/>
          <p:cNvSpPr/>
          <p:nvPr/>
        </p:nvSpPr>
        <p:spPr>
          <a:xfrm>
            <a:off x="4306471" y="8537426"/>
            <a:ext cx="1805560" cy="45049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>
                <a:solidFill>
                  <a:schemeClr val="accent6">
                    <a:lumMod val="50000"/>
                  </a:schemeClr>
                </a:solidFill>
              </a:rPr>
              <a:t>Online Safety</a:t>
            </a:r>
            <a:r>
              <a:rPr lang="en-US" sz="1400" dirty="0">
                <a:solidFill>
                  <a:schemeClr val="accent6">
                    <a:lumMod val="50000"/>
                  </a:schemeClr>
                </a:solidFill>
              </a:rPr>
              <a:t>.</a:t>
            </a:r>
            <a:r>
              <a:rPr lang="en-GB" sz="1400" dirty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</p:txBody>
      </p:sp>
      <p:pic>
        <p:nvPicPr>
          <p:cNvPr id="49" name="Picture 48"/>
          <p:cNvPicPr>
            <a:picLocks noChangeAspect="1"/>
          </p:cNvPicPr>
          <p:nvPr/>
        </p:nvPicPr>
        <p:blipFill rotWithShape="1">
          <a:blip r:embed="rId15"/>
          <a:srcRect l="40534" t="43346" r="41739" b="27736"/>
          <a:stretch/>
        </p:blipFill>
        <p:spPr>
          <a:xfrm>
            <a:off x="154672" y="7379259"/>
            <a:ext cx="1621620" cy="105770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50" name="Picture 49"/>
          <p:cNvPicPr>
            <a:picLocks noChangeAspect="1"/>
          </p:cNvPicPr>
          <p:nvPr/>
        </p:nvPicPr>
        <p:blipFill rotWithShape="1">
          <a:blip r:embed="rId16"/>
          <a:srcRect l="21601" t="17848" r="22649" b="29602"/>
          <a:stretch/>
        </p:blipFill>
        <p:spPr>
          <a:xfrm>
            <a:off x="2288048" y="7384460"/>
            <a:ext cx="1600214" cy="104210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51" name="Picture 50"/>
          <p:cNvPicPr>
            <a:picLocks noChangeAspect="1"/>
          </p:cNvPicPr>
          <p:nvPr/>
        </p:nvPicPr>
        <p:blipFill rotWithShape="1">
          <a:blip r:embed="rId17"/>
          <a:srcRect l="12107" t="13028" r="39642" b="20740"/>
          <a:stretch/>
        </p:blipFill>
        <p:spPr>
          <a:xfrm>
            <a:off x="4310113" y="7378212"/>
            <a:ext cx="1805560" cy="10494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53" name="Rounded Rectangle 52"/>
          <p:cNvSpPr/>
          <p:nvPr/>
        </p:nvSpPr>
        <p:spPr>
          <a:xfrm>
            <a:off x="883985" y="9100928"/>
            <a:ext cx="4542633" cy="38340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accent6">
                    <a:lumMod val="75000"/>
                  </a:schemeClr>
                </a:solidFill>
              </a:rPr>
              <a:t>Strategies in place to support </a:t>
            </a:r>
            <a:r>
              <a:rPr lang="en-US" dirty="0" smtClean="0">
                <a:solidFill>
                  <a:schemeClr val="accent6">
                    <a:lumMod val="75000"/>
                  </a:schemeClr>
                </a:solidFill>
              </a:rPr>
              <a:t>pupils</a:t>
            </a:r>
            <a:r>
              <a:rPr lang="en-US" dirty="0" smtClean="0"/>
              <a:t>.</a:t>
            </a:r>
            <a:endParaRPr lang="en-GB" dirty="0"/>
          </a:p>
        </p:txBody>
      </p:sp>
      <p:sp>
        <p:nvSpPr>
          <p:cNvPr id="56" name="Rounded Rectangle 55"/>
          <p:cNvSpPr/>
          <p:nvPr/>
        </p:nvSpPr>
        <p:spPr>
          <a:xfrm>
            <a:off x="1604062" y="11791134"/>
            <a:ext cx="3679451" cy="307465"/>
          </a:xfrm>
          <a:prstGeom prst="roundRect">
            <a:avLst/>
          </a:prstGeom>
          <a:solidFill>
            <a:schemeClr val="bg1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 </a:t>
            </a:r>
            <a:r>
              <a:rPr lang="en-GB" sz="1200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                 Staff lookout for early warning signs</a:t>
            </a:r>
            <a:r>
              <a:rPr lang="en-GB" sz="10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.</a:t>
            </a:r>
            <a:endParaRPr lang="en-GB" sz="1000" b="1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</p:txBody>
      </p:sp>
      <p:pic>
        <p:nvPicPr>
          <p:cNvPr id="57" name="Picture 56"/>
          <p:cNvPicPr>
            <a:picLocks noChangeAspect="1"/>
          </p:cNvPicPr>
          <p:nvPr/>
        </p:nvPicPr>
        <p:blipFill rotWithShape="1">
          <a:blip r:embed="rId18"/>
          <a:srcRect l="22178" t="35137" r="50655" b="44900"/>
          <a:stretch/>
        </p:blipFill>
        <p:spPr>
          <a:xfrm>
            <a:off x="1796929" y="11811553"/>
            <a:ext cx="645382" cy="266625"/>
          </a:xfrm>
          <a:prstGeom prst="rect">
            <a:avLst/>
          </a:prstGeom>
        </p:spPr>
      </p:pic>
      <p:pic>
        <p:nvPicPr>
          <p:cNvPr id="1062" name="Picture 38" descr="https://thelearningloungeblog.files.wordpress.com/2019/01/5-1.jpg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70" y="10520720"/>
            <a:ext cx="1343697" cy="157787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58"/>
          <p:cNvPicPr>
            <a:picLocks noChangeAspect="1"/>
          </p:cNvPicPr>
          <p:nvPr/>
        </p:nvPicPr>
        <p:blipFill rotWithShape="1">
          <a:blip r:embed="rId20"/>
          <a:srcRect l="68375" t="44401" r="12738" b="24088"/>
          <a:stretch/>
        </p:blipFill>
        <p:spPr>
          <a:xfrm>
            <a:off x="5337123" y="10856066"/>
            <a:ext cx="872655" cy="818537"/>
          </a:xfrm>
          <a:prstGeom prst="rect">
            <a:avLst/>
          </a:prstGeom>
        </p:spPr>
      </p:pic>
      <p:pic>
        <p:nvPicPr>
          <p:cNvPr id="60" name="Picture 59"/>
          <p:cNvPicPr>
            <a:picLocks noChangeAspect="1"/>
          </p:cNvPicPr>
          <p:nvPr/>
        </p:nvPicPr>
        <p:blipFill rotWithShape="1">
          <a:blip r:embed="rId21"/>
          <a:srcRect l="10322" t="28516" r="33309" b="27344"/>
          <a:stretch/>
        </p:blipFill>
        <p:spPr>
          <a:xfrm>
            <a:off x="2708804" y="10537327"/>
            <a:ext cx="1447954" cy="1108729"/>
          </a:xfrm>
          <a:prstGeom prst="rect">
            <a:avLst/>
          </a:prstGeom>
        </p:spPr>
      </p:pic>
      <p:pic>
        <p:nvPicPr>
          <p:cNvPr id="61" name="Picture 60"/>
          <p:cNvPicPr>
            <a:picLocks noChangeAspect="1"/>
          </p:cNvPicPr>
          <p:nvPr/>
        </p:nvPicPr>
        <p:blipFill rotWithShape="1">
          <a:blip r:embed="rId22"/>
          <a:srcRect l="14422" t="36849" r="68741" b="33464"/>
          <a:stretch/>
        </p:blipFill>
        <p:spPr>
          <a:xfrm>
            <a:off x="80804" y="9051257"/>
            <a:ext cx="803181" cy="796197"/>
          </a:xfrm>
          <a:prstGeom prst="rect">
            <a:avLst/>
          </a:prstGeom>
        </p:spPr>
      </p:pic>
      <p:sp>
        <p:nvSpPr>
          <p:cNvPr id="58" name="Rectangle 57"/>
          <p:cNvSpPr/>
          <p:nvPr/>
        </p:nvSpPr>
        <p:spPr>
          <a:xfrm>
            <a:off x="995057" y="9539677"/>
            <a:ext cx="1866217" cy="30777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40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Restorative Practice</a:t>
            </a:r>
            <a:endParaRPr lang="en-US" sz="14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62" name="Rectangle 61"/>
          <p:cNvSpPr/>
          <p:nvPr/>
        </p:nvSpPr>
        <p:spPr>
          <a:xfrm>
            <a:off x="7298801" y="6288803"/>
            <a:ext cx="166639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54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64" name="Rectangle 63"/>
          <p:cNvSpPr/>
          <p:nvPr/>
        </p:nvSpPr>
        <p:spPr>
          <a:xfrm>
            <a:off x="3348507" y="9530866"/>
            <a:ext cx="2076183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200" dirty="0" smtClean="0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Free Expression </a:t>
            </a:r>
          </a:p>
          <a:p>
            <a:pPr algn="ctr"/>
            <a:r>
              <a:rPr lang="en-US" sz="1200" dirty="0" smtClean="0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of Emotions</a:t>
            </a:r>
            <a:endParaRPr lang="en-US" sz="1200" dirty="0">
              <a:ln w="0"/>
              <a:solidFill>
                <a:schemeClr val="accent6">
                  <a:lumMod val="75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66" name="Rectangle 65"/>
          <p:cNvSpPr/>
          <p:nvPr/>
        </p:nvSpPr>
        <p:spPr>
          <a:xfrm>
            <a:off x="981564" y="9910701"/>
            <a:ext cx="676788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20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Circles</a:t>
            </a:r>
            <a:endParaRPr lang="en-US" sz="12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67" name="Rectangle 66"/>
          <p:cNvSpPr/>
          <p:nvPr/>
        </p:nvSpPr>
        <p:spPr>
          <a:xfrm>
            <a:off x="1977344" y="9898241"/>
            <a:ext cx="896399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20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Questions</a:t>
            </a:r>
          </a:p>
          <a:p>
            <a:pPr algn="ctr"/>
            <a:endParaRPr lang="en-US" sz="5400" b="1" cap="none" spc="0" dirty="0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effectLst/>
            </a:endParaRPr>
          </a:p>
        </p:txBody>
      </p:sp>
      <p:cxnSp>
        <p:nvCxnSpPr>
          <p:cNvPr id="69" name="Straight Arrow Connector 68"/>
          <p:cNvCxnSpPr/>
          <p:nvPr/>
        </p:nvCxnSpPr>
        <p:spPr>
          <a:xfrm flipH="1">
            <a:off x="1488875" y="9789088"/>
            <a:ext cx="178855" cy="1621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/>
          <p:nvPr/>
        </p:nvCxnSpPr>
        <p:spPr>
          <a:xfrm>
            <a:off x="2133131" y="9816654"/>
            <a:ext cx="134171" cy="1631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Rectangle 75"/>
          <p:cNvSpPr/>
          <p:nvPr/>
        </p:nvSpPr>
        <p:spPr>
          <a:xfrm>
            <a:off x="1450604" y="10148304"/>
            <a:ext cx="889987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20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Language</a:t>
            </a:r>
            <a:endParaRPr lang="en-US" sz="12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cxnSp>
        <p:nvCxnSpPr>
          <p:cNvPr id="78" name="Straight Arrow Connector 77"/>
          <p:cNvCxnSpPr/>
          <p:nvPr/>
        </p:nvCxnSpPr>
        <p:spPr>
          <a:xfrm flipH="1">
            <a:off x="1858812" y="9816654"/>
            <a:ext cx="9128" cy="30945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TextBox 78"/>
          <p:cNvSpPr txBox="1"/>
          <p:nvPr/>
        </p:nvSpPr>
        <p:spPr>
          <a:xfrm>
            <a:off x="5191791" y="10384463"/>
            <a:ext cx="116331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>
                <a:solidFill>
                  <a:schemeClr val="accent5">
                    <a:lumMod val="75000"/>
                  </a:schemeClr>
                </a:solidFill>
              </a:rPr>
              <a:t>Pastoral Support</a:t>
            </a:r>
          </a:p>
          <a:p>
            <a:pPr algn="ctr"/>
            <a:endParaRPr lang="en-GB" sz="1200" dirty="0">
              <a:solidFill>
                <a:schemeClr val="accent5">
                  <a:lumMod val="75000"/>
                </a:schemeClr>
              </a:solidFill>
            </a:endParaRPr>
          </a:p>
          <a:p>
            <a:pPr algn="ctr"/>
            <a:endParaRPr lang="en-GB" sz="12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algn="ctr"/>
            <a:endParaRPr lang="en-GB" sz="1200" dirty="0">
              <a:solidFill>
                <a:schemeClr val="accent5">
                  <a:lumMod val="75000"/>
                </a:schemeClr>
              </a:solidFill>
            </a:endParaRPr>
          </a:p>
          <a:p>
            <a:pPr algn="ctr"/>
            <a:endParaRPr lang="en-GB" sz="12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algn="ctr"/>
            <a:endParaRPr lang="en-GB" sz="12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algn="ctr"/>
            <a:r>
              <a:rPr lang="en-GB" sz="1200" dirty="0">
                <a:solidFill>
                  <a:schemeClr val="accent5">
                    <a:lumMod val="75000"/>
                  </a:schemeClr>
                </a:solidFill>
              </a:rPr>
              <a:t>f</a:t>
            </a:r>
            <a:r>
              <a:rPr lang="en-GB" sz="1200" dirty="0" smtClean="0">
                <a:solidFill>
                  <a:schemeClr val="accent5">
                    <a:lumMod val="75000"/>
                  </a:schemeClr>
                </a:solidFill>
              </a:rPr>
              <a:t>or all parties.</a:t>
            </a:r>
            <a:endParaRPr lang="en-GB" sz="12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80" name="Rounded Rectangle 79"/>
          <p:cNvSpPr/>
          <p:nvPr/>
        </p:nvSpPr>
        <p:spPr>
          <a:xfrm>
            <a:off x="1604061" y="10552477"/>
            <a:ext cx="1065625" cy="1122126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/>
              <a:t>IN</a:t>
            </a:r>
          </a:p>
          <a:p>
            <a:pPr algn="ctr"/>
            <a:r>
              <a:rPr lang="en-GB" sz="1200" dirty="0" smtClean="0"/>
              <a:t>We have procedures to support you.</a:t>
            </a:r>
            <a:endParaRPr lang="en-GB" sz="1200" dirty="0"/>
          </a:p>
        </p:txBody>
      </p:sp>
      <p:sp>
        <p:nvSpPr>
          <p:cNvPr id="82" name="Rounded Rectangle 81"/>
          <p:cNvSpPr/>
          <p:nvPr/>
        </p:nvSpPr>
        <p:spPr>
          <a:xfrm>
            <a:off x="4239924" y="10551381"/>
            <a:ext cx="1043589" cy="1124948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/>
              <a:t>OUT</a:t>
            </a:r>
          </a:p>
          <a:p>
            <a:pPr algn="ctr"/>
            <a:r>
              <a:rPr lang="en-GB" sz="1200" dirty="0" smtClean="0"/>
              <a:t>We can provide support to parents.</a:t>
            </a:r>
            <a:endParaRPr lang="en-GB" sz="1200" dirty="0"/>
          </a:p>
        </p:txBody>
      </p:sp>
      <p:sp>
        <p:nvSpPr>
          <p:cNvPr id="81" name="Curved Down Arrow 80"/>
          <p:cNvSpPr/>
          <p:nvPr/>
        </p:nvSpPr>
        <p:spPr>
          <a:xfrm>
            <a:off x="3886451" y="10288068"/>
            <a:ext cx="471685" cy="232652"/>
          </a:xfrm>
          <a:prstGeom prst="curvedDownArrow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4" name="Curved Down Arrow 83"/>
          <p:cNvSpPr/>
          <p:nvPr/>
        </p:nvSpPr>
        <p:spPr>
          <a:xfrm flipH="1">
            <a:off x="2513626" y="10296332"/>
            <a:ext cx="471685" cy="232652"/>
          </a:xfrm>
          <a:prstGeom prst="curvedDownArrow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3" name="Rectangle 82"/>
          <p:cNvSpPr/>
          <p:nvPr/>
        </p:nvSpPr>
        <p:spPr>
          <a:xfrm>
            <a:off x="3348507" y="9896132"/>
            <a:ext cx="827471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200" b="0" cap="none" spc="0" dirty="0" smtClean="0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Check In</a:t>
            </a:r>
            <a:endParaRPr lang="en-US" sz="1200" b="0" cap="none" spc="0" dirty="0">
              <a:ln w="0"/>
              <a:solidFill>
                <a:schemeClr val="accent6">
                  <a:lumMod val="75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85" name="Rectangle 84"/>
          <p:cNvSpPr/>
          <p:nvPr/>
        </p:nvSpPr>
        <p:spPr>
          <a:xfrm>
            <a:off x="4474734" y="9910699"/>
            <a:ext cx="1116011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200" b="0" cap="none" spc="0" dirty="0" smtClean="0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Mood Boards</a:t>
            </a:r>
            <a:endParaRPr lang="en-US" sz="1200" b="0" cap="none" spc="0" dirty="0">
              <a:ln w="0"/>
              <a:solidFill>
                <a:schemeClr val="accent6">
                  <a:lumMod val="75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cxnSp>
        <p:nvCxnSpPr>
          <p:cNvPr id="87" name="Straight Arrow Connector 86"/>
          <p:cNvCxnSpPr/>
          <p:nvPr/>
        </p:nvCxnSpPr>
        <p:spPr>
          <a:xfrm flipH="1">
            <a:off x="3772455" y="9757670"/>
            <a:ext cx="178855" cy="162110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Arrow Connector 87"/>
          <p:cNvCxnSpPr/>
          <p:nvPr/>
        </p:nvCxnSpPr>
        <p:spPr>
          <a:xfrm>
            <a:off x="4861796" y="9754096"/>
            <a:ext cx="134171" cy="163174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Rectangle 85"/>
          <p:cNvSpPr/>
          <p:nvPr/>
        </p:nvSpPr>
        <p:spPr>
          <a:xfrm>
            <a:off x="137222" y="10096949"/>
            <a:ext cx="1104790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200" b="0" cap="none" spc="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R.P. Buddies</a:t>
            </a:r>
            <a:endParaRPr lang="en-US" sz="12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cxnSp>
        <p:nvCxnSpPr>
          <p:cNvPr id="90" name="Straight Arrow Connector 89"/>
          <p:cNvCxnSpPr>
            <a:endCxn id="86" idx="0"/>
          </p:cNvCxnSpPr>
          <p:nvPr/>
        </p:nvCxnSpPr>
        <p:spPr>
          <a:xfrm flipH="1">
            <a:off x="689617" y="9834508"/>
            <a:ext cx="371673" cy="2624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ontrols>
      <mc:AlternateContent xmlns:mc="http://schemas.openxmlformats.org/markup-compatibility/2006">
        <mc:Choice xmlns:v="urn:schemas-microsoft-com:vml" Requires="v">
          <p:control spid="1071" name="Image1" r:id="rId2" imgW="95400" imgH="47520"/>
        </mc:Choice>
        <mc:Fallback>
          <p:control name="Image1" r:id="rId2" imgW="95400" imgH="47520">
            <p:pic>
              <p:nvPicPr>
                <p:cNvPr id="14" name="Image1"/>
                <p:cNvPicPr>
                  <a:picLocks/>
                </p:cNvPicPr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-22225" y="1712913"/>
                  <a:ext cx="93663" cy="44450"/>
                </a:xfrm>
                <a:prstGeom prst="rect">
                  <a:avLst/>
                </a:prstGeom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7204876"/>
              </p:ext>
            </p:extLst>
          </p:nvPr>
        </p:nvGraphicFramePr>
        <p:xfrm>
          <a:off x="0" y="0"/>
          <a:ext cx="6858000" cy="132207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58000">
                  <a:extLst>
                    <a:ext uri="{9D8B030D-6E8A-4147-A177-3AD203B41FA5}">
                      <a16:colId xmlns:a16="http://schemas.microsoft.com/office/drawing/2014/main" val="116134037"/>
                    </a:ext>
                  </a:extLst>
                </a:gridCol>
              </a:tblGrid>
              <a:tr h="12192000"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solidFill>
                            <a:schemeClr val="accent1"/>
                          </a:solidFill>
                        </a:rPr>
                        <a:t>Reference List </a:t>
                      </a:r>
                    </a:p>
                    <a:p>
                      <a:endParaRPr lang="en-GB" sz="14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Analisah, C.D.C (2018). Ecological Theory: Preventing Student Bullying to Promote Culture of Peace. Department of Social Studies : Indonesia (Pages 3, 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Anti- Bullying Alliance (2019). Curriculum. Available at: https://www.anti-bullyingalliance.org.uk/tools-information/all-about-bullying/curriculum . (Accessed on 17.1.21).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Anti-Bullying Alliance (2019). A Whole School Approach. Available at: https://www.anti-bullyingalliance.org.uk/tools-information/schools-and-teachers/whole-school-approach (Accessed on 17.1.21). 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Bullying Social Exclusion image (2020). Available at: https://www.dreamstime.com/search.php?securitycheck=b5f12677859fe7190f32e260d5df65e2&amp;srh_field=cartoon%20bullying%20social%20exclusion&amp;lastsearchvalue=cartoon%20bullying%20girls&amp;s_all=y&amp;s_ph=y&amp;s_il=y&amp;s_video=y&amp;s_audio=y&amp;s_ad=n&amp;s_sl0=y&amp;s_sl1=y&amp;s_sl2=y&amp;s_sl3=y&amp;s_sl4=y&amp;s_sl5=y&amp;s_orp=y&amp;s_orl=y&amp;s_ors=y&amp;s_orw=y&amp;s_clc=y&amp;s_clm=y&amp;s_rsf=0&amp;s_rst=7&amp;sortcriteria=2 (Accessed on 28.12.20).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Bullying UK (2019).  What is bullying? Available at: https://www.bullying.co.uk/general-advice/what-is-bullying/ (Accessed on 16.01.21).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Children Bullying image. (2021). Available at: https://www.istockphoto.com/search/more-like-this/1278388309?assettype=image&amp;family=creative&amp;phrase=children%20bullying%20cartoon (Accessed on 28.12.20).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Committee for Children (2016). Why don’t kids report bullying? Available at: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https://www.cfchildren.org/blog/2016/09/why-dont-kids-report-bullying/ (Accessed on 16.01.21).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Co-op Academy Manchester (ND) Pastoral Care. Available at: https://manchester.coopacademies.co.uk/parents/pastoral-care/ (Accessed  17.01.21).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Cyber bullying Image (2021). Available at:https://www.freepik.com/premium-vector/cartoon-sad-girl-victim-cyberbullying-online-sitting-alone-darkroom_10504070.htm#page=1&amp;query=cartoon%20bully%20cyber%20&amp;position=9 (16.1.21).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Dealing with Bullying.com (ND). Bullying Prevention with friendship image. Available at: http://www.dealingwithbullying.com/Bullying-Prevention-with-Friendship.html (Accessed on 17.1.21). </a:t>
                      </a: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Department for Education (2019). Relationships education, relationships and sex education (RSE) and health education: FAQs. Available at: https://www.gov.uk/government/news/relationships-education-relationships-and-sex-education-rse-and-health-education-faqs#:~:text=The%20Department%20for%20Education%20is,schools%20to%20teach%20Health%20Education (Accessed on 17.01.21).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Ditch the Label (2020). The Annual Bullying Survey 2020.  Available at: https://www.ditchthelabel.org/wp-content/uploads/2020/11/The-Annual-Bullying-Survey-2020-2.pdf (Accessed on 16.01.21).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Doehne M, Von Grundherr M, Schäfer M.(2018). Peer influence in bullying: The autonomy-enhancing effect of moral competence. Aggress Behav;44(6):591-600. doi:10.1002/ab.21784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Drydon – Edwards, R. (2019). Types of bullying. Available at: https://www.medicinenet.com/bullying/article.htm  Accessed on 16.1.21). 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Earnshaw VA, Reisner SL, Menino D, et al. (2018).  Stigma-Based Bullying Interventions: A Systematic Review. Dev Rev; 48:178-200. doi:10.1016/j.dr.2018.02.001. 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E- Parent.com (2020). School Decision-Making Tool for Parents, Caregivers, and Guardians. Available at: http://www.eparent.com/features-3/school-decision-making-tool-for-parents-caregivers-and-guardians/ (Accessed on 17.1.21). </a:t>
                      </a: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Estyn Inspection Report (2018) - Of School A. Location omitted to protect school A’s anonymity. (Pages 4-8)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Gordon. S. (2020). 10 Types of Kids Most Likely to Be Bullied Available at: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https://www.verywellfamily.com/reasons-why-kids-are-bullied-460777 (Accessed on 16.01.21).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Idea kid (2020) Available at:https://www.google.com/search?q=cartoon+child+thinking+images&amp;rlz=1CAXGER_enGB881GB881&amp;sxsrf=ALeKk01KsuVj0PuBgXpEv2ctT5Z8P410sA:1607869602233&amp;source=lnms&amp;tbm=isch&amp;sa=X&amp;ved=2ahUKEwjYwfGDlcvtAhVbRhUIHWv0AZAQ_AUoAXoECBUQAw&amp;biw=1366&amp;bih=649#imgrc=7reMMxBc3MmvEM (accessed on 28.12.20).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Learn to be Buddies (2010). Children who bully, why do they do it. Available at: https://learn2bebuddies.wordpress.com/2010/03/14/children-who-bully-why-do-they-do-it/ (Accessed on 17.01.21).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Kalman. I (2016).  The School Did Nothing to Stop Bullying. Available at: https://www.psychologytoday.com/gb/blog/resilience-bullying/201608/the-school-did-nothing-stop-the-bullying-lie (Accessed on 16.01.21).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7987607"/>
                  </a:ext>
                </a:extLst>
              </a:tr>
            </a:tbl>
          </a:graphicData>
        </a:graphic>
      </p:graphicFrame>
      <p:sp>
        <p:nvSpPr>
          <p:cNvPr id="13" name="Rectangle 12"/>
          <p:cNvSpPr/>
          <p:nvPr/>
        </p:nvSpPr>
        <p:spPr>
          <a:xfrm>
            <a:off x="998621" y="-41118868"/>
            <a:ext cx="7230979" cy="18774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1100" dirty="0"/>
          </a:p>
          <a:p>
            <a:endParaRPr lang="en-GB" sz="1100" dirty="0"/>
          </a:p>
          <a:p>
            <a:r>
              <a:rPr lang="en-GB" sz="1100" dirty="0"/>
              <a:t> </a:t>
            </a:r>
          </a:p>
          <a:p>
            <a:endParaRPr lang="en-GB" sz="1100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80489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7588124"/>
              </p:ext>
            </p:extLst>
          </p:nvPr>
        </p:nvGraphicFramePr>
        <p:xfrm>
          <a:off x="0" y="0"/>
          <a:ext cx="6858000" cy="1219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58000">
                  <a:extLst>
                    <a:ext uri="{9D8B030D-6E8A-4147-A177-3AD203B41FA5}">
                      <a16:colId xmlns:a16="http://schemas.microsoft.com/office/drawing/2014/main" val="4267102767"/>
                    </a:ext>
                  </a:extLst>
                </a:gridCol>
              </a:tblGrid>
              <a:tr h="12192000">
                <a:tc>
                  <a:txBody>
                    <a:bodyPr/>
                    <a:lstStyle/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Kids Help Line (2021 ). Respect in Relationships Image. Available at: https://kidshelpline.com.au/young-adults/issues/respect-relationships (Accesses on 17.1.21).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Kim, Y., Koh, Y., &amp; Leventhal, B. (2005). School bullying and suicidal risk in Korean middle school students. Paediatrics, 115, 357-363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Naughty Boy pulling Pigtail image. (2021). Available at: https://www.freepik.com/premium-vector/cartoon-naughty-boy-pulling-pigtail-little-girl-bullying-school-concept_10504060.htm#page=1&amp;query=cartoon%20bully%20pulling%20hair&amp;position (Accessed on 28.12.20).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O'Brien, N. (2019). Understanding Alternative Bullying Perspectives Through Research Engagement With Young People available at: https://www.frontiersin.org/articles/10.3389/fpsyg.2019.01984/full (Accessed on 16.01.20).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Park, H. S., Schepp, K. G., Jang, E. H., &amp; Koo, H. Y. (2006). Predictors of suicidal ideation among high school students by gender in South Korea. Journal of School Health, 76, 181-188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Rhiley the rights rhino image (2021). – School A Rights Policy.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Rosenberg, R. and Rosenberg, M. (1978). Self-esteem and delinquency. Journal CRF Youth and Adolescence, 7, 27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Securely (2015). Safe, Kid-Friendly Alternatives to Google, YouTube, and Beyond. Available at: https://blog.securly.com/2015/11/25/safe-kid-friendly-alternatives-to-google-and-youtube/ (Accessed on 17.1.21).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Schwars, J. (2006). Violence in the home leads to higher rates of childhood bullying. Available at: https://www.washington.edu/news/2006/09/12/violence-in-the-home-leads-to-higher-rates-of-childhood-bullying/ (Accessed on 16.1.21).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Shetgiri R. (2013).  Bullying and victimization among children. Adv. Paediatric. 2013;60(1):33-51. doi:10.1016/j.yapd.2013.04.004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Shutter Stock (2021). Glasses cartoon images. Available at: https://www.shutterstock.com/search/glasses+cartoon (Accessed on 17.01.21).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The Learning Lounge (2019). Guarding Values and Ideological Borders Available at: https://thelearninglounge.blog/2019/01/25/guarding-values-and-ideological-borders/ (Accessed on 17.01.21).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Teachers pay Teachers (2021). No Bullying Poster for Kindergarten and First Grade. Available at: https://www.teacherspayteachers.com/Product/FREEBIE-No-Bullying-Poster-for-Kindergarten-and-First-Grade-1962466 (accessed 17.1.21).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UNCRC (2021). UNCRC Simplified Articles. Available at:  https://cypcs.org.uk/rights/uncrc/articles/article-19/#:~:text=Article%2019%20of%20the%20UNCRC,violence%2C%20just%20like%2)0everybody%20else. (Accessed on 16.1.21).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Ward, H (2017). Exclusive: Bullying survey findings at a glance. Available at: https://www.tes.com/news/exclusive-bullying-survey-findings-glance ( Accessed on 17.01.21). 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Wolke, D (2013) Poor parenting, including overprotection, increases bullying risk. Available at: https://www.eurekalert.org/pub_releases/2013-04/uow-pp042413.php (accessed on 16.01.21). </a:t>
                      </a:r>
                    </a:p>
                    <a:p>
                      <a:endParaRPr lang="en-GB" sz="1000" dirty="0" smtClean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sz="1000" dirty="0" smtClean="0">
                          <a:solidFill>
                            <a:schemeClr val="accent1"/>
                          </a:solidFill>
                        </a:rPr>
                        <a:t>Varjas K, Talley J, Meyers J, Parris L, Cutts H. (2010).  High school students' perceptions of motivations for cyberbullying: an exploratory study. West J Emerg Med. 2010;11(3):269-73. 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48180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1605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3558</TotalTime>
  <Words>1112</Words>
  <Application>Microsoft Office PowerPoint</Application>
  <PresentationFormat>Widescreen</PresentationFormat>
  <Paragraphs>132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1" baseType="lpstr">
      <vt:lpstr>Arial</vt:lpstr>
      <vt:lpstr>Biome</vt:lpstr>
      <vt:lpstr>Calibri</vt:lpstr>
      <vt:lpstr>Calibri Light</vt:lpstr>
      <vt:lpstr>Century Schoolbook</vt:lpstr>
      <vt:lpstr>Engravers MT</vt:lpstr>
      <vt:lpstr>Wingdings 2</vt:lpstr>
      <vt:lpstr>View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staff-trp18</dc:creator>
  <cp:lastModifiedBy>staff-trp18</cp:lastModifiedBy>
  <cp:revision>504</cp:revision>
  <dcterms:created xsi:type="dcterms:W3CDTF">2020-12-13T11:01:13Z</dcterms:created>
  <dcterms:modified xsi:type="dcterms:W3CDTF">2021-01-17T19:17:52Z</dcterms:modified>
</cp:coreProperties>
</file>