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4"/>
  </p:notesMasterIdLst>
  <p:handoutMasterIdLst>
    <p:handoutMasterId r:id="rId35"/>
  </p:handoutMasterIdLst>
  <p:sldIdLst>
    <p:sldId id="277" r:id="rId2"/>
    <p:sldId id="398" r:id="rId3"/>
    <p:sldId id="448" r:id="rId4"/>
    <p:sldId id="402" r:id="rId5"/>
    <p:sldId id="403" r:id="rId6"/>
    <p:sldId id="404" r:id="rId7"/>
    <p:sldId id="406" r:id="rId8"/>
    <p:sldId id="407" r:id="rId9"/>
    <p:sldId id="408" r:id="rId10"/>
    <p:sldId id="409" r:id="rId11"/>
    <p:sldId id="410" r:id="rId12"/>
    <p:sldId id="411" r:id="rId13"/>
    <p:sldId id="412" r:id="rId14"/>
    <p:sldId id="413" r:id="rId15"/>
    <p:sldId id="414" r:id="rId16"/>
    <p:sldId id="415" r:id="rId17"/>
    <p:sldId id="416" r:id="rId18"/>
    <p:sldId id="449" r:id="rId19"/>
    <p:sldId id="417" r:id="rId20"/>
    <p:sldId id="418" r:id="rId21"/>
    <p:sldId id="419" r:id="rId22"/>
    <p:sldId id="420" r:id="rId23"/>
    <p:sldId id="421" r:id="rId24"/>
    <p:sldId id="422" r:id="rId25"/>
    <p:sldId id="423" r:id="rId26"/>
    <p:sldId id="424" r:id="rId27"/>
    <p:sldId id="425" r:id="rId28"/>
    <p:sldId id="426" r:id="rId29"/>
    <p:sldId id="427" r:id="rId30"/>
    <p:sldId id="428" r:id="rId31"/>
    <p:sldId id="429" r:id="rId32"/>
    <p:sldId id="357" r:id="rId3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7FAE64-4583-4002-82F0-FCB38372BC8B}" v="41" dt="2021-03-11T10:56:56.1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75" autoAdjust="0"/>
    <p:restoredTop sz="93347" autoAdjust="0"/>
  </p:normalViewPr>
  <p:slideViewPr>
    <p:cSldViewPr>
      <p:cViewPr varScale="1">
        <p:scale>
          <a:sx n="68" d="100"/>
          <a:sy n="68" d="100"/>
        </p:scale>
        <p:origin x="135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57"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56"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az Bhatti" userId="a379b8bf-736b-4c00-9451-3a85dd844047" providerId="ADAL" clId="{057FAE64-4583-4002-82F0-FCB38372BC8B}"/>
    <pc:docChg chg="undo custSel addSld delSld modSld">
      <pc:chgData name="Riaz Bhatti" userId="a379b8bf-736b-4c00-9451-3a85dd844047" providerId="ADAL" clId="{057FAE64-4583-4002-82F0-FCB38372BC8B}" dt="2021-03-11T10:59:10.336" v="148" actId="47"/>
      <pc:docMkLst>
        <pc:docMk/>
      </pc:docMkLst>
      <pc:sldChg chg="modSp mod">
        <pc:chgData name="Riaz Bhatti" userId="a379b8bf-736b-4c00-9451-3a85dd844047" providerId="ADAL" clId="{057FAE64-4583-4002-82F0-FCB38372BC8B}" dt="2021-03-11T10:40:55.511" v="112" actId="20577"/>
        <pc:sldMkLst>
          <pc:docMk/>
          <pc:sldMk cId="3602111726" sldId="259"/>
        </pc:sldMkLst>
        <pc:spChg chg="mod">
          <ac:chgData name="Riaz Bhatti" userId="a379b8bf-736b-4c00-9451-3a85dd844047" providerId="ADAL" clId="{057FAE64-4583-4002-82F0-FCB38372BC8B}" dt="2021-03-11T10:40:55.511" v="112" actId="20577"/>
          <ac:spMkLst>
            <pc:docMk/>
            <pc:sldMk cId="3602111726" sldId="259"/>
            <ac:spMk id="7170" creationId="{1984F4D7-2BB5-D74C-9175-E67C4546413D}"/>
          </ac:spMkLst>
        </pc:spChg>
      </pc:sldChg>
      <pc:sldChg chg="modSp">
        <pc:chgData name="Riaz Bhatti" userId="a379b8bf-736b-4c00-9451-3a85dd844047" providerId="ADAL" clId="{057FAE64-4583-4002-82F0-FCB38372BC8B}" dt="2021-03-11T09:35:20.487" v="0" actId="1076"/>
        <pc:sldMkLst>
          <pc:docMk/>
          <pc:sldMk cId="1942869533" sldId="260"/>
        </pc:sldMkLst>
        <pc:spChg chg="mod">
          <ac:chgData name="Riaz Bhatti" userId="a379b8bf-736b-4c00-9451-3a85dd844047" providerId="ADAL" clId="{057FAE64-4583-4002-82F0-FCB38372BC8B}" dt="2021-03-11T09:35:20.487" v="0" actId="1076"/>
          <ac:spMkLst>
            <pc:docMk/>
            <pc:sldMk cId="1942869533" sldId="260"/>
            <ac:spMk id="8194" creationId="{2114150F-5BA8-4141-8331-75977CEFEEF6}"/>
          </ac:spMkLst>
        </pc:spChg>
      </pc:sldChg>
      <pc:sldChg chg="modSp mod">
        <pc:chgData name="Riaz Bhatti" userId="a379b8bf-736b-4c00-9451-3a85dd844047" providerId="ADAL" clId="{057FAE64-4583-4002-82F0-FCB38372BC8B}" dt="2021-03-11T09:37:04.364" v="5" actId="5793"/>
        <pc:sldMkLst>
          <pc:docMk/>
          <pc:sldMk cId="2458797066" sldId="264"/>
        </pc:sldMkLst>
        <pc:spChg chg="mod">
          <ac:chgData name="Riaz Bhatti" userId="a379b8bf-736b-4c00-9451-3a85dd844047" providerId="ADAL" clId="{057FAE64-4583-4002-82F0-FCB38372BC8B}" dt="2021-03-11T09:37:04.364" v="5" actId="5793"/>
          <ac:spMkLst>
            <pc:docMk/>
            <pc:sldMk cId="2458797066" sldId="264"/>
            <ac:spMk id="15362" creationId="{E3B05F8A-333A-2D48-B557-74557B2F62E9}"/>
          </ac:spMkLst>
        </pc:spChg>
        <pc:graphicFrameChg chg="mod">
          <ac:chgData name="Riaz Bhatti" userId="a379b8bf-736b-4c00-9451-3a85dd844047" providerId="ADAL" clId="{057FAE64-4583-4002-82F0-FCB38372BC8B}" dt="2021-03-11T09:36:28.008" v="3" actId="1076"/>
          <ac:graphicFrameMkLst>
            <pc:docMk/>
            <pc:sldMk cId="2458797066" sldId="264"/>
            <ac:graphicFrameMk id="2" creationId="{B9877A62-39CC-AC4B-935D-EDC8E2A616F7}"/>
          </ac:graphicFrameMkLst>
        </pc:graphicFrameChg>
      </pc:sldChg>
      <pc:sldChg chg="del">
        <pc:chgData name="Riaz Bhatti" userId="a379b8bf-736b-4c00-9451-3a85dd844047" providerId="ADAL" clId="{057FAE64-4583-4002-82F0-FCB38372BC8B}" dt="2021-03-11T09:41:42.447" v="18" actId="47"/>
        <pc:sldMkLst>
          <pc:docMk/>
          <pc:sldMk cId="151964681" sldId="265"/>
        </pc:sldMkLst>
      </pc:sldChg>
      <pc:sldChg chg="del">
        <pc:chgData name="Riaz Bhatti" userId="a379b8bf-736b-4c00-9451-3a85dd844047" providerId="ADAL" clId="{057FAE64-4583-4002-82F0-FCB38372BC8B}" dt="2021-03-11T09:43:31.841" v="20" actId="47"/>
        <pc:sldMkLst>
          <pc:docMk/>
          <pc:sldMk cId="466459230" sldId="266"/>
        </pc:sldMkLst>
      </pc:sldChg>
      <pc:sldChg chg="modSp mod">
        <pc:chgData name="Riaz Bhatti" userId="a379b8bf-736b-4c00-9451-3a85dd844047" providerId="ADAL" clId="{057FAE64-4583-4002-82F0-FCB38372BC8B}" dt="2021-03-11T09:44:47.902" v="24" actId="5793"/>
        <pc:sldMkLst>
          <pc:docMk/>
          <pc:sldMk cId="3694206614" sldId="267"/>
        </pc:sldMkLst>
        <pc:spChg chg="mod">
          <ac:chgData name="Riaz Bhatti" userId="a379b8bf-736b-4c00-9451-3a85dd844047" providerId="ADAL" clId="{057FAE64-4583-4002-82F0-FCB38372BC8B}" dt="2021-03-11T09:44:47.902" v="24" actId="5793"/>
          <ac:spMkLst>
            <pc:docMk/>
            <pc:sldMk cId="3694206614" sldId="267"/>
            <ac:spMk id="22530" creationId="{93FC5783-29CC-8640-8571-65019E06FF90}"/>
          </ac:spMkLst>
        </pc:spChg>
      </pc:sldChg>
      <pc:sldChg chg="modSp">
        <pc:chgData name="Riaz Bhatti" userId="a379b8bf-736b-4c00-9451-3a85dd844047" providerId="ADAL" clId="{057FAE64-4583-4002-82F0-FCB38372BC8B}" dt="2021-03-11T09:45:20.163" v="25" actId="1076"/>
        <pc:sldMkLst>
          <pc:docMk/>
          <pc:sldMk cId="93550644" sldId="271"/>
        </pc:sldMkLst>
        <pc:spChg chg="mod">
          <ac:chgData name="Riaz Bhatti" userId="a379b8bf-736b-4c00-9451-3a85dd844047" providerId="ADAL" clId="{057FAE64-4583-4002-82F0-FCB38372BC8B}" dt="2021-03-11T09:45:20.163" v="25" actId="1076"/>
          <ac:spMkLst>
            <pc:docMk/>
            <pc:sldMk cId="93550644" sldId="271"/>
            <ac:spMk id="17411" creationId="{76160ABA-3D54-EA4A-BA77-24DDFA11E0A9}"/>
          </ac:spMkLst>
        </pc:spChg>
      </pc:sldChg>
      <pc:sldChg chg="modSp mod">
        <pc:chgData name="Riaz Bhatti" userId="a379b8bf-736b-4c00-9451-3a85dd844047" providerId="ADAL" clId="{057FAE64-4583-4002-82F0-FCB38372BC8B}" dt="2021-03-11T09:56:08.858" v="50" actId="1076"/>
        <pc:sldMkLst>
          <pc:docMk/>
          <pc:sldMk cId="3673750068" sldId="276"/>
        </pc:sldMkLst>
        <pc:spChg chg="mod">
          <ac:chgData name="Riaz Bhatti" userId="a379b8bf-736b-4c00-9451-3a85dd844047" providerId="ADAL" clId="{057FAE64-4583-4002-82F0-FCB38372BC8B}" dt="2021-03-11T09:56:04.899" v="49" actId="20577"/>
          <ac:spMkLst>
            <pc:docMk/>
            <pc:sldMk cId="3673750068" sldId="276"/>
            <ac:spMk id="38913" creationId="{C5EA3703-CE10-0C43-9206-0DD33BA3BBE2}"/>
          </ac:spMkLst>
        </pc:spChg>
        <pc:spChg chg="mod">
          <ac:chgData name="Riaz Bhatti" userId="a379b8bf-736b-4c00-9451-3a85dd844047" providerId="ADAL" clId="{057FAE64-4583-4002-82F0-FCB38372BC8B}" dt="2021-03-11T09:56:08.858" v="50" actId="1076"/>
          <ac:spMkLst>
            <pc:docMk/>
            <pc:sldMk cId="3673750068" sldId="276"/>
            <ac:spMk id="38914" creationId="{8E4D8EA7-F6C3-2149-8136-563EB77EB8E2}"/>
          </ac:spMkLst>
        </pc:spChg>
      </pc:sldChg>
      <pc:sldChg chg="del">
        <pc:chgData name="Riaz Bhatti" userId="a379b8bf-736b-4c00-9451-3a85dd844047" providerId="ADAL" clId="{057FAE64-4583-4002-82F0-FCB38372BC8B}" dt="2021-03-11T09:46:44.685" v="28" actId="47"/>
        <pc:sldMkLst>
          <pc:docMk/>
          <pc:sldMk cId="2287314008" sldId="280"/>
        </pc:sldMkLst>
      </pc:sldChg>
      <pc:sldChg chg="del">
        <pc:chgData name="Riaz Bhatti" userId="a379b8bf-736b-4c00-9451-3a85dd844047" providerId="ADAL" clId="{057FAE64-4583-4002-82F0-FCB38372BC8B}" dt="2021-03-11T09:46:44.685" v="28" actId="47"/>
        <pc:sldMkLst>
          <pc:docMk/>
          <pc:sldMk cId="2007961818" sldId="281"/>
        </pc:sldMkLst>
      </pc:sldChg>
      <pc:sldChg chg="del">
        <pc:chgData name="Riaz Bhatti" userId="a379b8bf-736b-4c00-9451-3a85dd844047" providerId="ADAL" clId="{057FAE64-4583-4002-82F0-FCB38372BC8B}" dt="2021-03-11T09:46:44.685" v="28" actId="47"/>
        <pc:sldMkLst>
          <pc:docMk/>
          <pc:sldMk cId="4250719025" sldId="282"/>
        </pc:sldMkLst>
      </pc:sldChg>
      <pc:sldChg chg="del">
        <pc:chgData name="Riaz Bhatti" userId="a379b8bf-736b-4c00-9451-3a85dd844047" providerId="ADAL" clId="{057FAE64-4583-4002-82F0-FCB38372BC8B}" dt="2021-03-11T09:46:44.685" v="28" actId="47"/>
        <pc:sldMkLst>
          <pc:docMk/>
          <pc:sldMk cId="3773314793" sldId="283"/>
        </pc:sldMkLst>
      </pc:sldChg>
      <pc:sldChg chg="del">
        <pc:chgData name="Riaz Bhatti" userId="a379b8bf-736b-4c00-9451-3a85dd844047" providerId="ADAL" clId="{057FAE64-4583-4002-82F0-FCB38372BC8B}" dt="2021-03-11T09:46:44.685" v="28" actId="47"/>
        <pc:sldMkLst>
          <pc:docMk/>
          <pc:sldMk cId="1153142044" sldId="284"/>
        </pc:sldMkLst>
      </pc:sldChg>
      <pc:sldChg chg="del">
        <pc:chgData name="Riaz Bhatti" userId="a379b8bf-736b-4c00-9451-3a85dd844047" providerId="ADAL" clId="{057FAE64-4583-4002-82F0-FCB38372BC8B}" dt="2021-03-11T09:46:44.685" v="28" actId="47"/>
        <pc:sldMkLst>
          <pc:docMk/>
          <pc:sldMk cId="3349635698" sldId="285"/>
        </pc:sldMkLst>
      </pc:sldChg>
      <pc:sldChg chg="del">
        <pc:chgData name="Riaz Bhatti" userId="a379b8bf-736b-4c00-9451-3a85dd844047" providerId="ADAL" clId="{057FAE64-4583-4002-82F0-FCB38372BC8B}" dt="2021-03-11T09:56:30.121" v="51" actId="47"/>
        <pc:sldMkLst>
          <pc:docMk/>
          <pc:sldMk cId="1723127872" sldId="286"/>
        </pc:sldMkLst>
      </pc:sldChg>
      <pc:sldChg chg="del">
        <pc:chgData name="Riaz Bhatti" userId="a379b8bf-736b-4c00-9451-3a85dd844047" providerId="ADAL" clId="{057FAE64-4583-4002-82F0-FCB38372BC8B}" dt="2021-03-11T09:56:30.121" v="51" actId="47"/>
        <pc:sldMkLst>
          <pc:docMk/>
          <pc:sldMk cId="3802007543" sldId="287"/>
        </pc:sldMkLst>
      </pc:sldChg>
      <pc:sldChg chg="modSp mod">
        <pc:chgData name="Riaz Bhatti" userId="a379b8bf-736b-4c00-9451-3a85dd844047" providerId="ADAL" clId="{057FAE64-4583-4002-82F0-FCB38372BC8B}" dt="2021-03-11T09:56:41.603" v="52"/>
        <pc:sldMkLst>
          <pc:docMk/>
          <pc:sldMk cId="579643692" sldId="288"/>
        </pc:sldMkLst>
        <pc:spChg chg="mod">
          <ac:chgData name="Riaz Bhatti" userId="a379b8bf-736b-4c00-9451-3a85dd844047" providerId="ADAL" clId="{057FAE64-4583-4002-82F0-FCB38372BC8B}" dt="2021-03-11T09:56:41.603" v="52"/>
          <ac:spMkLst>
            <pc:docMk/>
            <pc:sldMk cId="579643692" sldId="288"/>
            <ac:spMk id="57346" creationId="{F7B456D0-614D-0046-AE2C-1A8709347D26}"/>
          </ac:spMkLst>
        </pc:spChg>
      </pc:sldChg>
      <pc:sldChg chg="del">
        <pc:chgData name="Riaz Bhatti" userId="a379b8bf-736b-4c00-9451-3a85dd844047" providerId="ADAL" clId="{057FAE64-4583-4002-82F0-FCB38372BC8B}" dt="2021-03-11T10:21:41.127" v="64" actId="47"/>
        <pc:sldMkLst>
          <pc:docMk/>
          <pc:sldMk cId="1344669802" sldId="291"/>
        </pc:sldMkLst>
      </pc:sldChg>
      <pc:sldChg chg="del">
        <pc:chgData name="Riaz Bhatti" userId="a379b8bf-736b-4c00-9451-3a85dd844047" providerId="ADAL" clId="{057FAE64-4583-4002-82F0-FCB38372BC8B}" dt="2021-03-11T10:22:15.495" v="65" actId="47"/>
        <pc:sldMkLst>
          <pc:docMk/>
          <pc:sldMk cId="4049850724" sldId="295"/>
        </pc:sldMkLst>
      </pc:sldChg>
      <pc:sldChg chg="del">
        <pc:chgData name="Riaz Bhatti" userId="a379b8bf-736b-4c00-9451-3a85dd844047" providerId="ADAL" clId="{057FAE64-4583-4002-82F0-FCB38372BC8B}" dt="2021-03-11T10:22:15.495" v="65" actId="47"/>
        <pc:sldMkLst>
          <pc:docMk/>
          <pc:sldMk cId="122467589" sldId="296"/>
        </pc:sldMkLst>
      </pc:sldChg>
      <pc:sldChg chg="del">
        <pc:chgData name="Riaz Bhatti" userId="a379b8bf-736b-4c00-9451-3a85dd844047" providerId="ADAL" clId="{057FAE64-4583-4002-82F0-FCB38372BC8B}" dt="2021-03-11T09:41:42.447" v="18" actId="47"/>
        <pc:sldMkLst>
          <pc:docMk/>
          <pc:sldMk cId="257160529" sldId="299"/>
        </pc:sldMkLst>
      </pc:sldChg>
      <pc:sldChg chg="del">
        <pc:chgData name="Riaz Bhatti" userId="a379b8bf-736b-4c00-9451-3a85dd844047" providerId="ADAL" clId="{057FAE64-4583-4002-82F0-FCB38372BC8B}" dt="2021-03-11T09:41:47.091" v="19" actId="47"/>
        <pc:sldMkLst>
          <pc:docMk/>
          <pc:sldMk cId="3650033178" sldId="300"/>
        </pc:sldMkLst>
      </pc:sldChg>
      <pc:sldChg chg="modSp del">
        <pc:chgData name="Riaz Bhatti" userId="a379b8bf-736b-4c00-9451-3a85dd844047" providerId="ADAL" clId="{057FAE64-4583-4002-82F0-FCB38372BC8B}" dt="2021-03-11T09:55:58.433" v="48" actId="47"/>
        <pc:sldMkLst>
          <pc:docMk/>
          <pc:sldMk cId="1689907156" sldId="301"/>
        </pc:sldMkLst>
        <pc:spChg chg="mod">
          <ac:chgData name="Riaz Bhatti" userId="a379b8bf-736b-4c00-9451-3a85dd844047" providerId="ADAL" clId="{057FAE64-4583-4002-82F0-FCB38372BC8B}" dt="2021-03-11T09:45:41.087" v="26" actId="1076"/>
          <ac:spMkLst>
            <pc:docMk/>
            <pc:sldMk cId="1689907156" sldId="301"/>
            <ac:spMk id="36866" creationId="{CDEF944C-87D3-8444-81D7-667C65C0E279}"/>
          </ac:spMkLst>
        </pc:spChg>
      </pc:sldChg>
      <pc:sldChg chg="modSp">
        <pc:chgData name="Riaz Bhatti" userId="a379b8bf-736b-4c00-9451-3a85dd844047" providerId="ADAL" clId="{057FAE64-4583-4002-82F0-FCB38372BC8B}" dt="2021-03-11T09:46:01.183" v="27" actId="1076"/>
        <pc:sldMkLst>
          <pc:docMk/>
          <pc:sldMk cId="1747028270" sldId="303"/>
        </pc:sldMkLst>
        <pc:spChg chg="mod">
          <ac:chgData name="Riaz Bhatti" userId="a379b8bf-736b-4c00-9451-3a85dd844047" providerId="ADAL" clId="{057FAE64-4583-4002-82F0-FCB38372BC8B}" dt="2021-03-11T09:46:01.183" v="27" actId="1076"/>
          <ac:spMkLst>
            <pc:docMk/>
            <pc:sldMk cId="1747028270" sldId="303"/>
            <ac:spMk id="40962" creationId="{43DA14B5-E52A-BF42-B4F4-17D946C30204}"/>
          </ac:spMkLst>
        </pc:spChg>
      </pc:sldChg>
      <pc:sldChg chg="del">
        <pc:chgData name="Riaz Bhatti" userId="a379b8bf-736b-4c00-9451-3a85dd844047" providerId="ADAL" clId="{057FAE64-4583-4002-82F0-FCB38372BC8B}" dt="2021-03-11T09:46:44.685" v="28" actId="47"/>
        <pc:sldMkLst>
          <pc:docMk/>
          <pc:sldMk cId="1934436024" sldId="304"/>
        </pc:sldMkLst>
      </pc:sldChg>
      <pc:sldChg chg="del">
        <pc:chgData name="Riaz Bhatti" userId="a379b8bf-736b-4c00-9451-3a85dd844047" providerId="ADAL" clId="{057FAE64-4583-4002-82F0-FCB38372BC8B}" dt="2021-03-11T09:46:44.685" v="28" actId="47"/>
        <pc:sldMkLst>
          <pc:docMk/>
          <pc:sldMk cId="1365783591" sldId="305"/>
        </pc:sldMkLst>
      </pc:sldChg>
      <pc:sldChg chg="del">
        <pc:chgData name="Riaz Bhatti" userId="a379b8bf-736b-4c00-9451-3a85dd844047" providerId="ADAL" clId="{057FAE64-4583-4002-82F0-FCB38372BC8B}" dt="2021-03-11T10:22:15.495" v="65" actId="47"/>
        <pc:sldMkLst>
          <pc:docMk/>
          <pc:sldMk cId="1737289648" sldId="307"/>
        </pc:sldMkLst>
      </pc:sldChg>
      <pc:sldChg chg="del">
        <pc:chgData name="Riaz Bhatti" userId="a379b8bf-736b-4c00-9451-3a85dd844047" providerId="ADAL" clId="{057FAE64-4583-4002-82F0-FCB38372BC8B}" dt="2021-03-11T09:50:30.588" v="29" actId="47"/>
        <pc:sldMkLst>
          <pc:docMk/>
          <pc:sldMk cId="2502498088" sldId="308"/>
        </pc:sldMkLst>
      </pc:sldChg>
      <pc:sldChg chg="delSp modSp new mod">
        <pc:chgData name="Riaz Bhatti" userId="a379b8bf-736b-4c00-9451-3a85dd844047" providerId="ADAL" clId="{057FAE64-4583-4002-82F0-FCB38372BC8B}" dt="2021-03-11T09:41:30.164" v="17" actId="20577"/>
        <pc:sldMkLst>
          <pc:docMk/>
          <pc:sldMk cId="3267250926" sldId="314"/>
        </pc:sldMkLst>
        <pc:spChg chg="del">
          <ac:chgData name="Riaz Bhatti" userId="a379b8bf-736b-4c00-9451-3a85dd844047" providerId="ADAL" clId="{057FAE64-4583-4002-82F0-FCB38372BC8B}" dt="2021-03-11T09:41:13.582" v="10" actId="478"/>
          <ac:spMkLst>
            <pc:docMk/>
            <pc:sldMk cId="3267250926" sldId="314"/>
            <ac:spMk id="2" creationId="{267C7757-A914-4B4E-9D0C-A2E082386F33}"/>
          </ac:spMkLst>
        </pc:spChg>
        <pc:spChg chg="mod">
          <ac:chgData name="Riaz Bhatti" userId="a379b8bf-736b-4c00-9451-3a85dd844047" providerId="ADAL" clId="{057FAE64-4583-4002-82F0-FCB38372BC8B}" dt="2021-03-11T09:41:30.164" v="17" actId="20577"/>
          <ac:spMkLst>
            <pc:docMk/>
            <pc:sldMk cId="3267250926" sldId="314"/>
            <ac:spMk id="3" creationId="{27EBD86A-B132-4C40-8BDB-D31A290CB471}"/>
          </ac:spMkLst>
        </pc:spChg>
      </pc:sldChg>
      <pc:sldChg chg="modSp new mod">
        <pc:chgData name="Riaz Bhatti" userId="a379b8bf-736b-4c00-9451-3a85dd844047" providerId="ADAL" clId="{057FAE64-4583-4002-82F0-FCB38372BC8B}" dt="2021-03-11T10:03:59.416" v="62" actId="313"/>
        <pc:sldMkLst>
          <pc:docMk/>
          <pc:sldMk cId="2347586940" sldId="315"/>
        </pc:sldMkLst>
        <pc:spChg chg="mod">
          <ac:chgData name="Riaz Bhatti" userId="a379b8bf-736b-4c00-9451-3a85dd844047" providerId="ADAL" clId="{057FAE64-4583-4002-82F0-FCB38372BC8B}" dt="2021-03-11T09:57:37.137" v="54"/>
          <ac:spMkLst>
            <pc:docMk/>
            <pc:sldMk cId="2347586940" sldId="315"/>
            <ac:spMk id="2" creationId="{6E32706E-8C10-455A-8263-9B55C6D45C61}"/>
          </ac:spMkLst>
        </pc:spChg>
        <pc:spChg chg="mod">
          <ac:chgData name="Riaz Bhatti" userId="a379b8bf-736b-4c00-9451-3a85dd844047" providerId="ADAL" clId="{057FAE64-4583-4002-82F0-FCB38372BC8B}" dt="2021-03-11T10:03:59.416" v="62" actId="313"/>
          <ac:spMkLst>
            <pc:docMk/>
            <pc:sldMk cId="2347586940" sldId="315"/>
            <ac:spMk id="3" creationId="{6C0CF91A-1BB1-4C90-9A74-5A3C0DD86B5B}"/>
          </ac:spMkLst>
        </pc:spChg>
      </pc:sldChg>
      <pc:sldChg chg="delSp modSp new mod">
        <pc:chgData name="Riaz Bhatti" userId="a379b8bf-736b-4c00-9451-3a85dd844047" providerId="ADAL" clId="{057FAE64-4583-4002-82F0-FCB38372BC8B}" dt="2021-03-11T10:04:08.638" v="63" actId="20577"/>
        <pc:sldMkLst>
          <pc:docMk/>
          <pc:sldMk cId="3440760861" sldId="316"/>
        </pc:sldMkLst>
        <pc:spChg chg="del">
          <ac:chgData name="Riaz Bhatti" userId="a379b8bf-736b-4c00-9451-3a85dd844047" providerId="ADAL" clId="{057FAE64-4583-4002-82F0-FCB38372BC8B}" dt="2021-03-11T10:03:52.941" v="61" actId="478"/>
          <ac:spMkLst>
            <pc:docMk/>
            <pc:sldMk cId="3440760861" sldId="316"/>
            <ac:spMk id="2" creationId="{9730ACD3-3864-4FC8-9F10-F038051E8B12}"/>
          </ac:spMkLst>
        </pc:spChg>
        <pc:spChg chg="mod">
          <ac:chgData name="Riaz Bhatti" userId="a379b8bf-736b-4c00-9451-3a85dd844047" providerId="ADAL" clId="{057FAE64-4583-4002-82F0-FCB38372BC8B}" dt="2021-03-11T10:04:08.638" v="63" actId="20577"/>
          <ac:spMkLst>
            <pc:docMk/>
            <pc:sldMk cId="3440760861" sldId="316"/>
            <ac:spMk id="3" creationId="{B4B1D1C0-4F47-4E3D-B9F2-C161A59DFFCB}"/>
          </ac:spMkLst>
        </pc:spChg>
      </pc:sldChg>
      <pc:sldChg chg="addSp delSp modSp new mod">
        <pc:chgData name="Riaz Bhatti" userId="a379b8bf-736b-4c00-9451-3a85dd844047" providerId="ADAL" clId="{057FAE64-4583-4002-82F0-FCB38372BC8B}" dt="2021-03-11T10:23:37.249" v="76" actId="14100"/>
        <pc:sldMkLst>
          <pc:docMk/>
          <pc:sldMk cId="2889260901" sldId="317"/>
        </pc:sldMkLst>
        <pc:spChg chg="mod">
          <ac:chgData name="Riaz Bhatti" userId="a379b8bf-736b-4c00-9451-3a85dd844047" providerId="ADAL" clId="{057FAE64-4583-4002-82F0-FCB38372BC8B}" dt="2021-03-11T10:22:34.663" v="72" actId="255"/>
          <ac:spMkLst>
            <pc:docMk/>
            <pc:sldMk cId="2889260901" sldId="317"/>
            <ac:spMk id="2" creationId="{03999441-9DC1-4AAF-8A32-0B9A70F4B091}"/>
          </ac:spMkLst>
        </pc:spChg>
        <pc:spChg chg="del">
          <ac:chgData name="Riaz Bhatti" userId="a379b8bf-736b-4c00-9451-3a85dd844047" providerId="ADAL" clId="{057FAE64-4583-4002-82F0-FCB38372BC8B}" dt="2021-03-11T10:23:27.077" v="73" actId="22"/>
          <ac:spMkLst>
            <pc:docMk/>
            <pc:sldMk cId="2889260901" sldId="317"/>
            <ac:spMk id="3" creationId="{1957C08F-A417-49DD-856C-228A71228CF8}"/>
          </ac:spMkLst>
        </pc:spChg>
        <pc:picChg chg="add mod ord">
          <ac:chgData name="Riaz Bhatti" userId="a379b8bf-736b-4c00-9451-3a85dd844047" providerId="ADAL" clId="{057FAE64-4583-4002-82F0-FCB38372BC8B}" dt="2021-03-11T10:23:37.249" v="76" actId="14100"/>
          <ac:picMkLst>
            <pc:docMk/>
            <pc:sldMk cId="2889260901" sldId="317"/>
            <ac:picMk id="7" creationId="{F2BBD6E5-8CEB-4C83-91A0-09EFC69C97F1}"/>
          </ac:picMkLst>
        </pc:picChg>
      </pc:sldChg>
      <pc:sldChg chg="modSp add mod">
        <pc:chgData name="Riaz Bhatti" userId="a379b8bf-736b-4c00-9451-3a85dd844047" providerId="ADAL" clId="{057FAE64-4583-4002-82F0-FCB38372BC8B}" dt="2021-03-11T10:24:05.566" v="79"/>
        <pc:sldMkLst>
          <pc:docMk/>
          <pc:sldMk cId="2384500141" sldId="318"/>
        </pc:sldMkLst>
        <pc:spChg chg="mod">
          <ac:chgData name="Riaz Bhatti" userId="a379b8bf-736b-4c00-9451-3a85dd844047" providerId="ADAL" clId="{057FAE64-4583-4002-82F0-FCB38372BC8B}" dt="2021-03-11T10:24:05.566" v="79"/>
          <ac:spMkLst>
            <pc:docMk/>
            <pc:sldMk cId="2384500141" sldId="318"/>
            <ac:spMk id="2" creationId="{03999441-9DC1-4AAF-8A32-0B9A70F4B091}"/>
          </ac:spMkLst>
        </pc:spChg>
        <pc:spChg chg="mod">
          <ac:chgData name="Riaz Bhatti" userId="a379b8bf-736b-4c00-9451-3a85dd844047" providerId="ADAL" clId="{057FAE64-4583-4002-82F0-FCB38372BC8B}" dt="2021-03-11T10:24:04.169" v="78" actId="21"/>
          <ac:spMkLst>
            <pc:docMk/>
            <pc:sldMk cId="2384500141" sldId="318"/>
            <ac:spMk id="3" creationId="{1957C08F-A417-49DD-856C-228A71228CF8}"/>
          </ac:spMkLst>
        </pc:spChg>
      </pc:sldChg>
      <pc:sldChg chg="modSp add mod">
        <pc:chgData name="Riaz Bhatti" userId="a379b8bf-736b-4c00-9451-3a85dd844047" providerId="ADAL" clId="{057FAE64-4583-4002-82F0-FCB38372BC8B}" dt="2021-03-11T10:24:23.601" v="83" actId="1076"/>
        <pc:sldMkLst>
          <pc:docMk/>
          <pc:sldMk cId="2434349850" sldId="319"/>
        </pc:sldMkLst>
        <pc:spChg chg="mod">
          <ac:chgData name="Riaz Bhatti" userId="a379b8bf-736b-4c00-9451-3a85dd844047" providerId="ADAL" clId="{057FAE64-4583-4002-82F0-FCB38372BC8B}" dt="2021-03-11T10:24:21.057" v="82"/>
          <ac:spMkLst>
            <pc:docMk/>
            <pc:sldMk cId="2434349850" sldId="319"/>
            <ac:spMk id="2" creationId="{03999441-9DC1-4AAF-8A32-0B9A70F4B091}"/>
          </ac:spMkLst>
        </pc:spChg>
        <pc:spChg chg="mod">
          <ac:chgData name="Riaz Bhatti" userId="a379b8bf-736b-4c00-9451-3a85dd844047" providerId="ADAL" clId="{057FAE64-4583-4002-82F0-FCB38372BC8B}" dt="2021-03-11T10:24:23.601" v="83" actId="1076"/>
          <ac:spMkLst>
            <pc:docMk/>
            <pc:sldMk cId="2434349850" sldId="319"/>
            <ac:spMk id="3" creationId="{1957C08F-A417-49DD-856C-228A71228CF8}"/>
          </ac:spMkLst>
        </pc:spChg>
      </pc:sldChg>
      <pc:sldChg chg="addSp delSp modSp add mod">
        <pc:chgData name="Riaz Bhatti" userId="a379b8bf-736b-4c00-9451-3a85dd844047" providerId="ADAL" clId="{057FAE64-4583-4002-82F0-FCB38372BC8B}" dt="2021-03-11T10:24:40.021" v="88"/>
        <pc:sldMkLst>
          <pc:docMk/>
          <pc:sldMk cId="935164112" sldId="320"/>
        </pc:sldMkLst>
        <pc:spChg chg="add del mod">
          <ac:chgData name="Riaz Bhatti" userId="a379b8bf-736b-4c00-9451-3a85dd844047" providerId="ADAL" clId="{057FAE64-4583-4002-82F0-FCB38372BC8B}" dt="2021-03-11T10:24:40.021" v="88"/>
          <ac:spMkLst>
            <pc:docMk/>
            <pc:sldMk cId="935164112" sldId="320"/>
            <ac:spMk id="2" creationId="{03999441-9DC1-4AAF-8A32-0B9A70F4B091}"/>
          </ac:spMkLst>
        </pc:spChg>
        <pc:spChg chg="mod">
          <ac:chgData name="Riaz Bhatti" userId="a379b8bf-736b-4c00-9451-3a85dd844047" providerId="ADAL" clId="{057FAE64-4583-4002-82F0-FCB38372BC8B}" dt="2021-03-11T10:24:38.936" v="87" actId="21"/>
          <ac:spMkLst>
            <pc:docMk/>
            <pc:sldMk cId="935164112" sldId="320"/>
            <ac:spMk id="3" creationId="{1957C08F-A417-49DD-856C-228A71228CF8}"/>
          </ac:spMkLst>
        </pc:spChg>
      </pc:sldChg>
      <pc:sldChg chg="addSp delSp modSp add mod">
        <pc:chgData name="Riaz Bhatti" userId="a379b8bf-736b-4c00-9451-3a85dd844047" providerId="ADAL" clId="{057FAE64-4583-4002-82F0-FCB38372BC8B}" dt="2021-03-11T10:25:11.928" v="93" actId="14100"/>
        <pc:sldMkLst>
          <pc:docMk/>
          <pc:sldMk cId="3109723853" sldId="321"/>
        </pc:sldMkLst>
        <pc:spChg chg="del">
          <ac:chgData name="Riaz Bhatti" userId="a379b8bf-736b-4c00-9451-3a85dd844047" providerId="ADAL" clId="{057FAE64-4583-4002-82F0-FCB38372BC8B}" dt="2021-03-11T10:25:05.799" v="90" actId="478"/>
          <ac:spMkLst>
            <pc:docMk/>
            <pc:sldMk cId="3109723853" sldId="321"/>
            <ac:spMk id="2" creationId="{03999441-9DC1-4AAF-8A32-0B9A70F4B091}"/>
          </ac:spMkLst>
        </pc:spChg>
        <pc:spChg chg="del">
          <ac:chgData name="Riaz Bhatti" userId="a379b8bf-736b-4c00-9451-3a85dd844047" providerId="ADAL" clId="{057FAE64-4583-4002-82F0-FCB38372BC8B}" dt="2021-03-11T10:24:57.797" v="89" actId="22"/>
          <ac:spMkLst>
            <pc:docMk/>
            <pc:sldMk cId="3109723853" sldId="321"/>
            <ac:spMk id="3" creationId="{1957C08F-A417-49DD-856C-228A71228CF8}"/>
          </ac:spMkLst>
        </pc:spChg>
        <pc:picChg chg="add mod ord">
          <ac:chgData name="Riaz Bhatti" userId="a379b8bf-736b-4c00-9451-3a85dd844047" providerId="ADAL" clId="{057FAE64-4583-4002-82F0-FCB38372BC8B}" dt="2021-03-11T10:25:11.928" v="93" actId="14100"/>
          <ac:picMkLst>
            <pc:docMk/>
            <pc:sldMk cId="3109723853" sldId="321"/>
            <ac:picMk id="7" creationId="{886AAD3F-0CBE-475B-942B-88206DCFE576}"/>
          </ac:picMkLst>
        </pc:picChg>
      </pc:sldChg>
      <pc:sldChg chg="modSp new mod">
        <pc:chgData name="Riaz Bhatti" userId="a379b8bf-736b-4c00-9451-3a85dd844047" providerId="ADAL" clId="{057FAE64-4583-4002-82F0-FCB38372BC8B}" dt="2021-03-11T10:25:26.353" v="97"/>
        <pc:sldMkLst>
          <pc:docMk/>
          <pc:sldMk cId="4268207172" sldId="322"/>
        </pc:sldMkLst>
        <pc:spChg chg="mod">
          <ac:chgData name="Riaz Bhatti" userId="a379b8bf-736b-4c00-9451-3a85dd844047" providerId="ADAL" clId="{057FAE64-4583-4002-82F0-FCB38372BC8B}" dt="2021-03-11T10:25:26.353" v="97"/>
          <ac:spMkLst>
            <pc:docMk/>
            <pc:sldMk cId="4268207172" sldId="322"/>
            <ac:spMk id="2" creationId="{0642DDCB-8462-4E23-9AA4-5E68684ECAD4}"/>
          </ac:spMkLst>
        </pc:spChg>
        <pc:spChg chg="mod">
          <ac:chgData name="Riaz Bhatti" userId="a379b8bf-736b-4c00-9451-3a85dd844047" providerId="ADAL" clId="{057FAE64-4583-4002-82F0-FCB38372BC8B}" dt="2021-03-11T10:25:25.320" v="96" actId="21"/>
          <ac:spMkLst>
            <pc:docMk/>
            <pc:sldMk cId="4268207172" sldId="322"/>
            <ac:spMk id="3" creationId="{76C8BE5A-8C79-4FD3-B3E4-29AA0B0BF874}"/>
          </ac:spMkLst>
        </pc:spChg>
      </pc:sldChg>
      <pc:sldChg chg="addSp delSp modSp new mod">
        <pc:chgData name="Riaz Bhatti" userId="a379b8bf-736b-4c00-9451-3a85dd844047" providerId="ADAL" clId="{057FAE64-4583-4002-82F0-FCB38372BC8B}" dt="2021-03-11T10:25:56.417" v="104" actId="14100"/>
        <pc:sldMkLst>
          <pc:docMk/>
          <pc:sldMk cId="3140305919" sldId="323"/>
        </pc:sldMkLst>
        <pc:spChg chg="del">
          <ac:chgData name="Riaz Bhatti" userId="a379b8bf-736b-4c00-9451-3a85dd844047" providerId="ADAL" clId="{057FAE64-4583-4002-82F0-FCB38372BC8B}" dt="2021-03-11T10:25:46.221" v="99" actId="478"/>
          <ac:spMkLst>
            <pc:docMk/>
            <pc:sldMk cId="3140305919" sldId="323"/>
            <ac:spMk id="2" creationId="{9720CB2B-8B5E-44D0-AF2B-0C577916FBD6}"/>
          </ac:spMkLst>
        </pc:spChg>
        <pc:spChg chg="del mod">
          <ac:chgData name="Riaz Bhatti" userId="a379b8bf-736b-4c00-9451-3a85dd844047" providerId="ADAL" clId="{057FAE64-4583-4002-82F0-FCB38372BC8B}" dt="2021-03-11T10:25:49.351" v="101" actId="22"/>
          <ac:spMkLst>
            <pc:docMk/>
            <pc:sldMk cId="3140305919" sldId="323"/>
            <ac:spMk id="3" creationId="{280ADB5B-880A-4857-BD9B-6C35D10D5EEE}"/>
          </ac:spMkLst>
        </pc:spChg>
        <pc:picChg chg="add mod ord">
          <ac:chgData name="Riaz Bhatti" userId="a379b8bf-736b-4c00-9451-3a85dd844047" providerId="ADAL" clId="{057FAE64-4583-4002-82F0-FCB38372BC8B}" dt="2021-03-11T10:25:56.417" v="104" actId="14100"/>
          <ac:picMkLst>
            <pc:docMk/>
            <pc:sldMk cId="3140305919" sldId="323"/>
            <ac:picMk id="7" creationId="{F5F40C62-7305-410D-B5D0-9587F61E9383}"/>
          </ac:picMkLst>
        </pc:picChg>
      </pc:sldChg>
      <pc:sldChg chg="delSp modSp new mod">
        <pc:chgData name="Riaz Bhatti" userId="a379b8bf-736b-4c00-9451-3a85dd844047" providerId="ADAL" clId="{057FAE64-4583-4002-82F0-FCB38372BC8B}" dt="2021-03-11T10:26:33.829" v="111" actId="1076"/>
        <pc:sldMkLst>
          <pc:docMk/>
          <pc:sldMk cId="4141236500" sldId="324"/>
        </pc:sldMkLst>
        <pc:spChg chg="del">
          <ac:chgData name="Riaz Bhatti" userId="a379b8bf-736b-4c00-9451-3a85dd844047" providerId="ADAL" clId="{057FAE64-4583-4002-82F0-FCB38372BC8B}" dt="2021-03-11T10:26:30.724" v="110" actId="478"/>
          <ac:spMkLst>
            <pc:docMk/>
            <pc:sldMk cId="4141236500" sldId="324"/>
            <ac:spMk id="2" creationId="{9BBAA90F-9CD8-4A10-BDD6-B8C2EB62CE93}"/>
          </ac:spMkLst>
        </pc:spChg>
        <pc:spChg chg="mod">
          <ac:chgData name="Riaz Bhatti" userId="a379b8bf-736b-4c00-9451-3a85dd844047" providerId="ADAL" clId="{057FAE64-4583-4002-82F0-FCB38372BC8B}" dt="2021-03-11T10:26:33.829" v="111" actId="1076"/>
          <ac:spMkLst>
            <pc:docMk/>
            <pc:sldMk cId="4141236500" sldId="324"/>
            <ac:spMk id="3" creationId="{6CA5D290-7C76-40D0-84D7-11C342949523}"/>
          </ac:spMkLst>
        </pc:spChg>
      </pc:sldChg>
      <pc:sldChg chg="addSp delSp modSp new mod">
        <pc:chgData name="Riaz Bhatti" userId="a379b8bf-736b-4c00-9451-3a85dd844047" providerId="ADAL" clId="{057FAE64-4583-4002-82F0-FCB38372BC8B}" dt="2021-03-11T10:49:48.248" v="116" actId="26606"/>
        <pc:sldMkLst>
          <pc:docMk/>
          <pc:sldMk cId="563921113" sldId="325"/>
        </pc:sldMkLst>
        <pc:spChg chg="mod">
          <ac:chgData name="Riaz Bhatti" userId="a379b8bf-736b-4c00-9451-3a85dd844047" providerId="ADAL" clId="{057FAE64-4583-4002-82F0-FCB38372BC8B}" dt="2021-03-11T10:49:48.248" v="116" actId="26606"/>
          <ac:spMkLst>
            <pc:docMk/>
            <pc:sldMk cId="563921113" sldId="325"/>
            <ac:spMk id="2" creationId="{03460A99-E211-4FDE-AF92-E9A29C7A5F0E}"/>
          </ac:spMkLst>
        </pc:spChg>
        <pc:spChg chg="del">
          <ac:chgData name="Riaz Bhatti" userId="a379b8bf-736b-4c00-9451-3a85dd844047" providerId="ADAL" clId="{057FAE64-4583-4002-82F0-FCB38372BC8B}" dt="2021-03-11T10:49:45.630" v="115" actId="22"/>
          <ac:spMkLst>
            <pc:docMk/>
            <pc:sldMk cId="563921113" sldId="325"/>
            <ac:spMk id="3" creationId="{926CFA8F-31DC-4744-B541-4FDAA827E6C1}"/>
          </ac:spMkLst>
        </pc:spChg>
        <pc:spChg chg="mod">
          <ac:chgData name="Riaz Bhatti" userId="a379b8bf-736b-4c00-9451-3a85dd844047" providerId="ADAL" clId="{057FAE64-4583-4002-82F0-FCB38372BC8B}" dt="2021-03-11T10:49:48.248" v="116" actId="26606"/>
          <ac:spMkLst>
            <pc:docMk/>
            <pc:sldMk cId="563921113" sldId="325"/>
            <ac:spMk id="4" creationId="{DAD6805B-728C-46B5-B624-414C1A5F8247}"/>
          </ac:spMkLst>
        </pc:spChg>
        <pc:spChg chg="mod">
          <ac:chgData name="Riaz Bhatti" userId="a379b8bf-736b-4c00-9451-3a85dd844047" providerId="ADAL" clId="{057FAE64-4583-4002-82F0-FCB38372BC8B}" dt="2021-03-11T10:49:48.248" v="116" actId="26606"/>
          <ac:spMkLst>
            <pc:docMk/>
            <pc:sldMk cId="563921113" sldId="325"/>
            <ac:spMk id="5" creationId="{3A3A4505-5B91-464D-A49F-3E83FCD6B1A8}"/>
          </ac:spMkLst>
        </pc:spChg>
        <pc:picChg chg="add mod ord">
          <ac:chgData name="Riaz Bhatti" userId="a379b8bf-736b-4c00-9451-3a85dd844047" providerId="ADAL" clId="{057FAE64-4583-4002-82F0-FCB38372BC8B}" dt="2021-03-11T10:49:48.248" v="116" actId="26606"/>
          <ac:picMkLst>
            <pc:docMk/>
            <pc:sldMk cId="563921113" sldId="325"/>
            <ac:picMk id="7" creationId="{08C1D324-6771-451F-BBAB-C19A5EF8290E}"/>
          </ac:picMkLst>
        </pc:picChg>
      </pc:sldChg>
      <pc:sldChg chg="addSp delSp modSp new mod">
        <pc:chgData name="Riaz Bhatti" userId="a379b8bf-736b-4c00-9451-3a85dd844047" providerId="ADAL" clId="{057FAE64-4583-4002-82F0-FCB38372BC8B}" dt="2021-03-11T10:52:53.424" v="129" actId="14100"/>
        <pc:sldMkLst>
          <pc:docMk/>
          <pc:sldMk cId="574549983" sldId="326"/>
        </pc:sldMkLst>
        <pc:spChg chg="mod">
          <ac:chgData name="Riaz Bhatti" userId="a379b8bf-736b-4c00-9451-3a85dd844047" providerId="ADAL" clId="{057FAE64-4583-4002-82F0-FCB38372BC8B}" dt="2021-03-11T10:52:31.660" v="122"/>
          <ac:spMkLst>
            <pc:docMk/>
            <pc:sldMk cId="574549983" sldId="326"/>
            <ac:spMk id="2" creationId="{63A7B56E-5551-4A4B-AC3D-6300FB055F7B}"/>
          </ac:spMkLst>
        </pc:spChg>
        <pc:spChg chg="del">
          <ac:chgData name="Riaz Bhatti" userId="a379b8bf-736b-4c00-9451-3a85dd844047" providerId="ADAL" clId="{057FAE64-4583-4002-82F0-FCB38372BC8B}" dt="2021-03-11T10:52:10.794" v="118" actId="22"/>
          <ac:spMkLst>
            <pc:docMk/>
            <pc:sldMk cId="574549983" sldId="326"/>
            <ac:spMk id="3" creationId="{3DFA590E-1711-425A-A830-C98C1BAADBAB}"/>
          </ac:spMkLst>
        </pc:spChg>
        <pc:spChg chg="add mod">
          <ac:chgData name="Riaz Bhatti" userId="a379b8bf-736b-4c00-9451-3a85dd844047" providerId="ADAL" clId="{057FAE64-4583-4002-82F0-FCB38372BC8B}" dt="2021-03-11T10:52:38.699" v="124" actId="207"/>
          <ac:spMkLst>
            <pc:docMk/>
            <pc:sldMk cId="574549983" sldId="326"/>
            <ac:spMk id="8" creationId="{4496876B-F53B-4DE7-A614-0B42045968CE}"/>
          </ac:spMkLst>
        </pc:spChg>
        <pc:picChg chg="add del mod ord">
          <ac:chgData name="Riaz Bhatti" userId="a379b8bf-736b-4c00-9451-3a85dd844047" providerId="ADAL" clId="{057FAE64-4583-4002-82F0-FCB38372BC8B}" dt="2021-03-11T10:52:26.441" v="119" actId="478"/>
          <ac:picMkLst>
            <pc:docMk/>
            <pc:sldMk cId="574549983" sldId="326"/>
            <ac:picMk id="7" creationId="{1B071174-B8B6-45D6-8D9C-E5D990E877B1}"/>
          </ac:picMkLst>
        </pc:picChg>
        <pc:picChg chg="add mod">
          <ac:chgData name="Riaz Bhatti" userId="a379b8bf-736b-4c00-9451-3a85dd844047" providerId="ADAL" clId="{057FAE64-4583-4002-82F0-FCB38372BC8B}" dt="2021-03-11T10:52:53.424" v="129" actId="14100"/>
          <ac:picMkLst>
            <pc:docMk/>
            <pc:sldMk cId="574549983" sldId="326"/>
            <ac:picMk id="10" creationId="{1658522F-8555-48CC-9729-C42B8FDE64F8}"/>
          </ac:picMkLst>
        </pc:picChg>
      </pc:sldChg>
      <pc:sldChg chg="addSp delSp modSp new mod">
        <pc:chgData name="Riaz Bhatti" userId="a379b8bf-736b-4c00-9451-3a85dd844047" providerId="ADAL" clId="{057FAE64-4583-4002-82F0-FCB38372BC8B}" dt="2021-03-11T10:56:31.439" v="140" actId="14100"/>
        <pc:sldMkLst>
          <pc:docMk/>
          <pc:sldMk cId="3355813685" sldId="327"/>
        </pc:sldMkLst>
        <pc:spChg chg="mod">
          <ac:chgData name="Riaz Bhatti" userId="a379b8bf-736b-4c00-9451-3a85dd844047" providerId="ADAL" clId="{057FAE64-4583-4002-82F0-FCB38372BC8B}" dt="2021-03-11T10:55:57.294" v="134" actId="255"/>
          <ac:spMkLst>
            <pc:docMk/>
            <pc:sldMk cId="3355813685" sldId="327"/>
            <ac:spMk id="2" creationId="{D6625036-1FB6-4ECC-8A7E-221E2673914D}"/>
          </ac:spMkLst>
        </pc:spChg>
        <pc:spChg chg="add del mod">
          <ac:chgData name="Riaz Bhatti" userId="a379b8bf-736b-4c00-9451-3a85dd844047" providerId="ADAL" clId="{057FAE64-4583-4002-82F0-FCB38372BC8B}" dt="2021-03-11T10:56:26.450" v="138" actId="22"/>
          <ac:spMkLst>
            <pc:docMk/>
            <pc:sldMk cId="3355813685" sldId="327"/>
            <ac:spMk id="3" creationId="{DE11F9E0-EBB1-4C08-940C-3558F69286FA}"/>
          </ac:spMkLst>
        </pc:spChg>
        <pc:spChg chg="add del">
          <ac:chgData name="Riaz Bhatti" userId="a379b8bf-736b-4c00-9451-3a85dd844047" providerId="ADAL" clId="{057FAE64-4583-4002-82F0-FCB38372BC8B}" dt="2021-03-11T10:56:10.251" v="136"/>
          <ac:spMkLst>
            <pc:docMk/>
            <pc:sldMk cId="3355813685" sldId="327"/>
            <ac:spMk id="7" creationId="{434B073A-9F7C-437B-BB69-81779D7E8752}"/>
          </ac:spMkLst>
        </pc:spChg>
        <pc:graphicFrameChg chg="add del mod">
          <ac:chgData name="Riaz Bhatti" userId="a379b8bf-736b-4c00-9451-3a85dd844047" providerId="ADAL" clId="{057FAE64-4583-4002-82F0-FCB38372BC8B}" dt="2021-03-11T10:56:10.251" v="136"/>
          <ac:graphicFrameMkLst>
            <pc:docMk/>
            <pc:sldMk cId="3355813685" sldId="327"/>
            <ac:graphicFrameMk id="6" creationId="{FBFBE723-8953-4146-89FD-1F5DB3575E01}"/>
          </ac:graphicFrameMkLst>
        </pc:graphicFrameChg>
        <pc:picChg chg="add mod ord">
          <ac:chgData name="Riaz Bhatti" userId="a379b8bf-736b-4c00-9451-3a85dd844047" providerId="ADAL" clId="{057FAE64-4583-4002-82F0-FCB38372BC8B}" dt="2021-03-11T10:56:31.439" v="140" actId="14100"/>
          <ac:picMkLst>
            <pc:docMk/>
            <pc:sldMk cId="3355813685" sldId="327"/>
            <ac:picMk id="9" creationId="{2D111213-E0FE-4BCC-86EF-2EA0C3D8628E}"/>
          </ac:picMkLst>
        </pc:picChg>
      </pc:sldChg>
      <pc:sldChg chg="new del">
        <pc:chgData name="Riaz Bhatti" userId="a379b8bf-736b-4c00-9451-3a85dd844047" providerId="ADAL" clId="{057FAE64-4583-4002-82F0-FCB38372BC8B}" dt="2021-03-11T10:59:10.336" v="148" actId="47"/>
        <pc:sldMkLst>
          <pc:docMk/>
          <pc:sldMk cId="1045058182" sldId="328"/>
        </pc:sldMkLst>
      </pc:sldChg>
      <pc:sldChg chg="addSp delSp modSp new">
        <pc:chgData name="Riaz Bhatti" userId="a379b8bf-736b-4c00-9451-3a85dd844047" providerId="ADAL" clId="{057FAE64-4583-4002-82F0-FCB38372BC8B}" dt="2021-03-11T10:56:56.143" v="147" actId="14100"/>
        <pc:sldMkLst>
          <pc:docMk/>
          <pc:sldMk cId="2009059149" sldId="329"/>
        </pc:sldMkLst>
        <pc:spChg chg="del">
          <ac:chgData name="Riaz Bhatti" userId="a379b8bf-736b-4c00-9451-3a85dd844047" providerId="ADAL" clId="{057FAE64-4583-4002-82F0-FCB38372BC8B}" dt="2021-03-11T10:56:47.214" v="143" actId="478"/>
          <ac:spMkLst>
            <pc:docMk/>
            <pc:sldMk cId="2009059149" sldId="329"/>
            <ac:spMk id="2" creationId="{5A51DCBC-132D-494A-B628-B93F0282CCCB}"/>
          </ac:spMkLst>
        </pc:spChg>
        <pc:spChg chg="del">
          <ac:chgData name="Riaz Bhatti" userId="a379b8bf-736b-4c00-9451-3a85dd844047" providerId="ADAL" clId="{057FAE64-4583-4002-82F0-FCB38372BC8B}" dt="2021-03-11T10:56:49.135" v="144"/>
          <ac:spMkLst>
            <pc:docMk/>
            <pc:sldMk cId="2009059149" sldId="329"/>
            <ac:spMk id="3" creationId="{7CBEFA1F-B679-4586-AC6A-9031B08AA660}"/>
          </ac:spMkLst>
        </pc:spChg>
        <pc:picChg chg="add mod">
          <ac:chgData name="Riaz Bhatti" userId="a379b8bf-736b-4c00-9451-3a85dd844047" providerId="ADAL" clId="{057FAE64-4583-4002-82F0-FCB38372BC8B}" dt="2021-03-11T10:56:56.143" v="147" actId="14100"/>
          <ac:picMkLst>
            <pc:docMk/>
            <pc:sldMk cId="2009059149" sldId="329"/>
            <ac:picMk id="6" creationId="{E0014E06-ADB5-4379-A49D-56D6B74B4B6D}"/>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p>
            <a:fld id="{D9C12A34-20FD-452D-A47F-27E9570EAE6A}" type="slidenum">
              <a:rPr lang="en-GB" smtClean="0">
                <a:latin typeface="Arial" pitchFamily="34" charset="0"/>
              </a:rPr>
              <a:pPr/>
              <a:t>2</a:t>
            </a:fld>
            <a:endParaRPr lang="en-GB" dirty="0" smtClean="0">
              <a:latin typeface="Arial" pitchFamily="34" charset="0"/>
            </a:endParaRPr>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p:spPr>
        <p:txBody>
          <a:bodyPr/>
          <a:lstStyle/>
          <a:p>
            <a:pPr eaLnBrk="1" hangingPunct="1"/>
            <a:endParaRPr lang="en-US" dirty="0" smtClean="0">
              <a:latin typeface="Arial" pitchFamily="34" charset="0"/>
            </a:endParaRPr>
          </a:p>
        </p:txBody>
      </p:sp>
    </p:spTree>
    <p:extLst>
      <p:ext uri="{BB962C8B-B14F-4D97-AF65-F5344CB8AC3E}">
        <p14:creationId xmlns:p14="http://schemas.microsoft.com/office/powerpoint/2010/main" val="35175285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5396EAA-5D50-4AE9-BC0C-EB63C35148B4}" type="slidenum">
              <a:rPr lang="en-GB" smtClean="0"/>
              <a:pPr/>
              <a:t>7</a:t>
            </a:fld>
            <a:endParaRPr lang="en-GB" dirty="0"/>
          </a:p>
        </p:txBody>
      </p:sp>
    </p:spTree>
    <p:extLst>
      <p:ext uri="{BB962C8B-B14F-4D97-AF65-F5344CB8AC3E}">
        <p14:creationId xmlns:p14="http://schemas.microsoft.com/office/powerpoint/2010/main" val="13272366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5396EAA-5D50-4AE9-BC0C-EB63C35148B4}" type="slidenum">
              <a:rPr lang="en-GB" smtClean="0"/>
              <a:pPr/>
              <a:t>8</a:t>
            </a:fld>
            <a:endParaRPr lang="en-GB" dirty="0"/>
          </a:p>
        </p:txBody>
      </p:sp>
    </p:spTree>
    <p:extLst>
      <p:ext uri="{BB962C8B-B14F-4D97-AF65-F5344CB8AC3E}">
        <p14:creationId xmlns:p14="http://schemas.microsoft.com/office/powerpoint/2010/main" val="16308824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5396EAA-5D50-4AE9-BC0C-EB63C35148B4}" type="slidenum">
              <a:rPr lang="en-GB" smtClean="0"/>
              <a:pPr/>
              <a:t>9</a:t>
            </a:fld>
            <a:endParaRPr lang="en-GB" dirty="0"/>
          </a:p>
        </p:txBody>
      </p:sp>
    </p:spTree>
    <p:extLst>
      <p:ext uri="{BB962C8B-B14F-4D97-AF65-F5344CB8AC3E}">
        <p14:creationId xmlns:p14="http://schemas.microsoft.com/office/powerpoint/2010/main" val="26306535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5396EAA-5D50-4AE9-BC0C-EB63C35148B4}" type="slidenum">
              <a:rPr lang="en-GB" smtClean="0"/>
              <a:pPr/>
              <a:t>10</a:t>
            </a:fld>
            <a:endParaRPr lang="en-GB" dirty="0"/>
          </a:p>
        </p:txBody>
      </p:sp>
    </p:spTree>
    <p:extLst>
      <p:ext uri="{BB962C8B-B14F-4D97-AF65-F5344CB8AC3E}">
        <p14:creationId xmlns:p14="http://schemas.microsoft.com/office/powerpoint/2010/main" val="15231514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p>
            <a:fld id="{D9C12A34-20FD-452D-A47F-27E9570EAE6A}" type="slidenum">
              <a:rPr lang="en-GB" smtClean="0">
                <a:latin typeface="Arial" pitchFamily="34" charset="0"/>
              </a:rPr>
              <a:pPr/>
              <a:t>17</a:t>
            </a:fld>
            <a:endParaRPr lang="en-GB" smtClean="0">
              <a:latin typeface="Arial" pitchFamily="34" charset="0"/>
            </a:endParaRPr>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p:spPr>
        <p:txBody>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19741113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22/07/2022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22/07/2022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22/07/2022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22/07/2022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22/07/2022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22/07/2022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22/07/2022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22/07/2022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22/07/2022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22/07/2022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22/07/2022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22/07/2022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docid=8oEVRIjBPMFSxM&amp;tbnid=p5LDHLzZzXQUIM:&amp;ved=&amp;url=http://www.tutor2u.net/blog/index.php/economics/comments/using-google-docs-a2-applied-micro-on-collusion&amp;ei=nxjQU53FGOXB7Abc44G4Aw&amp;bvm=bv.71667212,d.ZGU&amp;psig=AFQjCNFBxa38KU5mMYJaQNkQ0KLjWN-KdA&amp;ust=1406233119800508"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video" Target="https://www.youtube.com/embed/ElBF2D7IHAI"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video" Target="https://www.youtube.com/embed/0vYejrbiPBU"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youtube.com/watch?v=2d_dtTZQyUM"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hyperlink" Target="http://www.economicsonline.co.uk/Business_economics/Prisoner's_dilemma.html"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hyperlink" Target="http://economicsonline.co.uk/Business_economics/Prisoner's_Dilemma.html"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www.telegraph.co.uk/finance/newsbysector/retailandconsumer/10698008/Supermarket-price-wars-are-they-real-or-phoney.html" TargetMode="External"/><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hyperlink" Target="http://www.criticalcommons.org/Members/BaileyNorwood/clips/see-a-textbook-game-theory-example-of-price-wars/view" TargetMode="External"/><Relationship Id="rId4" Type="http://schemas.openxmlformats.org/officeDocument/2006/relationships/hyperlink" Target="http://www.google.co.uk/url?sa=i&amp;rct=j&amp;q=&amp;esrc=s&amp;source=images&amp;cd=&amp;cad=rja&amp;uact=8&amp;docid=xb11yeU8ouz2pM&amp;tbnid=roRCguzT9Yr0XM:&amp;ved=0CAUQjRw&amp;url=http://www.theverge.com/2013/1/9/3857184/netflix-confirms-14-new-episodes-of-arrested-development-this-may&amp;ei=7SXQU6u4CoKe0QXWooGwCA&amp;bvm=bv.71667212,d.ZGU&amp;psig=AFQjCNHSqgaT7giRDDU6yLK-TFbk0LaXbA&amp;ust=1406236516798616"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020753"/>
          </a:xfrm>
        </p:spPr>
        <p:txBody>
          <a:bodyPr/>
          <a:lstStyle/>
          <a:p>
            <a:pPr eaLnBrk="1" hangingPunct="1"/>
            <a:r>
              <a:rPr lang="en-GB" dirty="0">
                <a:solidFill>
                  <a:srgbClr val="FFFF00"/>
                </a:solidFill>
              </a:rPr>
              <a:t>LCBB5003</a:t>
            </a:r>
            <a:endParaRPr lang="en-GB" altLang="en-US" b="1" dirty="0">
              <a:solidFill>
                <a:srgbClr val="FFFF00"/>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Management Economics</a:t>
            </a:r>
          </a:p>
          <a:p>
            <a:pPr eaLnBrk="1" hangingPunct="1"/>
            <a:r>
              <a:rPr lang="en-GB" altLang="en-US" dirty="0">
                <a:solidFill>
                  <a:schemeClr val="accent2"/>
                </a:solidFill>
              </a:rPr>
              <a:t>Week - </a:t>
            </a:r>
            <a:r>
              <a:rPr lang="en-GB" altLang="en-US" dirty="0" smtClean="0">
                <a:solidFill>
                  <a:schemeClr val="accent2"/>
                </a:solidFill>
              </a:rPr>
              <a:t>7</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b="1" dirty="0" smtClean="0">
                <a:solidFill>
                  <a:schemeClr val="accent2"/>
                </a:solidFill>
              </a:rPr>
              <a:t>Market Structures: Oligopoly</a:t>
            </a:r>
            <a:endParaRPr lang="en-GB" altLang="en-US" b="1" dirty="0">
              <a:solidFill>
                <a:schemeClr val="accent2"/>
              </a:solidFill>
            </a:endParaRPr>
          </a:p>
          <a:p>
            <a:pPr eaLnBrk="1" hangingPunct="1"/>
            <a:endParaRPr lang="en-GB" altLang="en-US" sz="4800" b="1" dirty="0">
              <a:solidFill>
                <a:schemeClr val="accent2"/>
              </a:solidFill>
            </a:endParaRPr>
          </a:p>
          <a:p>
            <a:pPr eaLnBrk="1" hangingPunct="1"/>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4"/>
          <p:cNvSpPr txBox="1">
            <a:spLocks noChangeArrowheads="1"/>
          </p:cNvSpPr>
          <p:nvPr/>
        </p:nvSpPr>
        <p:spPr bwMode="auto">
          <a:xfrm>
            <a:off x="395288" y="404813"/>
            <a:ext cx="8424862" cy="366712"/>
          </a:xfrm>
          <a:prstGeom prst="rect">
            <a:avLst/>
          </a:prstGeom>
          <a:noFill/>
          <a:ln w="9525">
            <a:noFill/>
            <a:miter lim="800000"/>
            <a:headEnd/>
            <a:tailEnd/>
          </a:ln>
        </p:spPr>
        <p:txBody>
          <a:bodyPr>
            <a:spAutoFit/>
          </a:bodyPr>
          <a:lstStyle/>
          <a:p>
            <a:pPr>
              <a:spcBef>
                <a:spcPct val="50000"/>
              </a:spcBef>
            </a:pPr>
            <a:endParaRPr lang="en-US" dirty="0"/>
          </a:p>
        </p:txBody>
      </p:sp>
      <p:sp>
        <p:nvSpPr>
          <p:cNvPr id="6" name="TextBox 5"/>
          <p:cNvSpPr txBox="1"/>
          <p:nvPr/>
        </p:nvSpPr>
        <p:spPr>
          <a:xfrm>
            <a:off x="4932040" y="2509537"/>
            <a:ext cx="3600450" cy="2554545"/>
          </a:xfrm>
          <a:prstGeom prst="rect">
            <a:avLst/>
          </a:prstGeom>
          <a:noFill/>
        </p:spPr>
        <p:txBody>
          <a:bodyPr>
            <a:spAutoFit/>
          </a:bodyPr>
          <a:lstStyle/>
          <a:p>
            <a:pPr>
              <a:defRPr/>
            </a:pPr>
            <a:r>
              <a:rPr lang="en-GB" sz="2000" b="1" dirty="0" smtClean="0">
                <a:solidFill>
                  <a:srgbClr val="FFFF00"/>
                </a:solidFill>
                <a:latin typeface="+mj-lt"/>
              </a:rPr>
              <a:t>Session Objectives</a:t>
            </a:r>
            <a:r>
              <a:rPr lang="en-GB" sz="2000" b="1" dirty="0">
                <a:solidFill>
                  <a:srgbClr val="FFFF00"/>
                </a:solidFill>
                <a:latin typeface="+mj-lt"/>
              </a:rPr>
              <a:t>:</a:t>
            </a:r>
          </a:p>
          <a:p>
            <a:pPr>
              <a:defRPr/>
            </a:pPr>
            <a:endParaRPr lang="en-GB" sz="2000" b="1" dirty="0">
              <a:solidFill>
                <a:srgbClr val="FFFF00"/>
              </a:solidFill>
              <a:latin typeface="+mj-lt"/>
            </a:endParaRPr>
          </a:p>
          <a:p>
            <a:pPr marL="514350" indent="-514350">
              <a:buFont typeface="Wingdings 2" charset="2"/>
              <a:buAutoNum type="arabicPeriod"/>
            </a:pPr>
            <a:r>
              <a:rPr lang="en-GB" sz="2000" b="1" dirty="0" smtClean="0">
                <a:solidFill>
                  <a:srgbClr val="FFFF00"/>
                </a:solidFill>
                <a:latin typeface="+mj-lt"/>
              </a:rPr>
              <a:t>Define an oligopoly</a:t>
            </a:r>
          </a:p>
          <a:p>
            <a:pPr marL="514350" indent="-514350">
              <a:buFont typeface="Wingdings 2" charset="2"/>
              <a:buAutoNum type="arabicPeriod"/>
            </a:pPr>
            <a:r>
              <a:rPr lang="en-GB" sz="2000" b="1" dirty="0" smtClean="0">
                <a:solidFill>
                  <a:srgbClr val="FFFF00"/>
                </a:solidFill>
                <a:latin typeface="+mj-lt"/>
              </a:rPr>
              <a:t>Discuss the assumptions of oligopolies </a:t>
            </a:r>
          </a:p>
          <a:p>
            <a:pPr marL="514350" indent="-514350">
              <a:buFont typeface="Wingdings 2" charset="2"/>
              <a:buAutoNum type="arabicPeriod"/>
            </a:pPr>
            <a:r>
              <a:rPr lang="en-GB" sz="2000" b="1" dirty="0" smtClean="0">
                <a:solidFill>
                  <a:srgbClr val="FFFF00"/>
                </a:solidFill>
                <a:latin typeface="+mj-lt"/>
              </a:rPr>
              <a:t>Compare the differing elasticities of demand for oligopolistic markets</a:t>
            </a:r>
          </a:p>
        </p:txBody>
      </p:sp>
      <p:pic>
        <p:nvPicPr>
          <p:cNvPr id="53250" name="Picture 2" descr="https://encrypted-tbn3.gstatic.com/images?q=tbn:ANd9GcQPAFwRD1-w6LHBswf2xUpwX38XV27m8SRy9VOPnhfKnzriv52q">
            <a:hlinkClick r:id="rId3"/>
          </p:cNvPr>
          <p:cNvPicPr>
            <a:picLocks noChangeAspect="1" noChangeArrowheads="1"/>
          </p:cNvPicPr>
          <p:nvPr/>
        </p:nvPicPr>
        <p:blipFill>
          <a:blip r:embed="rId4" cstate="print"/>
          <a:srcRect/>
          <a:stretch>
            <a:fillRect/>
          </a:stretch>
        </p:blipFill>
        <p:spPr bwMode="auto">
          <a:xfrm>
            <a:off x="468313" y="2509537"/>
            <a:ext cx="4032448" cy="2987800"/>
          </a:xfrm>
          <a:prstGeom prst="rect">
            <a:avLst/>
          </a:prstGeom>
          <a:ln>
            <a:noFill/>
          </a:ln>
          <a:effectLst>
            <a:softEdge rad="112500"/>
          </a:effectLst>
        </p:spPr>
      </p:pic>
    </p:spTree>
    <p:extLst>
      <p:ext uri="{BB962C8B-B14F-4D97-AF65-F5344CB8AC3E}">
        <p14:creationId xmlns:p14="http://schemas.microsoft.com/office/powerpoint/2010/main" val="126497440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8964488" cy="418058"/>
          </a:xfrm>
        </p:spPr>
        <p:txBody>
          <a:bodyPr/>
          <a:lstStyle/>
          <a:p>
            <a:r>
              <a:rPr lang="en-GB" sz="1200" dirty="0" smtClean="0">
                <a:solidFill>
                  <a:srgbClr val="FF0000"/>
                </a:solidFill>
              </a:rPr>
              <a:t>Discussion - Watch the video clip on this slide and discuss the characteristics of firms operating in an Oligopolistic market structure</a:t>
            </a:r>
            <a:br>
              <a:rPr lang="en-GB" sz="1200" dirty="0" smtClean="0">
                <a:solidFill>
                  <a:srgbClr val="FF0000"/>
                </a:solidFill>
              </a:rPr>
            </a:br>
            <a:r>
              <a:rPr lang="en-GB" sz="1200" dirty="0" smtClean="0">
                <a:solidFill>
                  <a:srgbClr val="FF0000"/>
                </a:solidFill>
              </a:rPr>
              <a:t> (10 Minutes)</a:t>
            </a:r>
            <a:endParaRPr lang="en-GB" sz="1200" dirty="0">
              <a:solidFill>
                <a:srgbClr val="FF0000"/>
              </a:solidFill>
            </a:endParaRPr>
          </a:p>
        </p:txBody>
      </p:sp>
      <p:pic>
        <p:nvPicPr>
          <p:cNvPr id="6" name="ElBF2D7IHAI"/>
          <p:cNvPicPr>
            <a:picLocks noGrp="1" noRot="1" noChangeAspect="1"/>
          </p:cNvPicPr>
          <p:nvPr>
            <p:ph idx="1"/>
            <a:videoFile r:link="rId1"/>
          </p:nvPr>
        </p:nvPicPr>
        <p:blipFill>
          <a:blip r:embed="rId3"/>
          <a:stretch>
            <a:fillRect/>
          </a:stretch>
        </p:blipFill>
        <p:spPr>
          <a:xfrm>
            <a:off x="0" y="534690"/>
            <a:ext cx="9144000" cy="5198566"/>
          </a:xfrm>
          <a:prstGeom prst="rect">
            <a:avLst/>
          </a:prstGeom>
          <a:ln>
            <a:noFill/>
          </a:ln>
          <a:effectLst>
            <a:softEdge rad="112500"/>
          </a:effectLst>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22/07/2022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94765113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a:defRPr/>
            </a:pPr>
            <a:r>
              <a:rPr lang="en-US" sz="3200" dirty="0" smtClean="0"/>
              <a:t>Definition: </a:t>
            </a:r>
            <a:r>
              <a:rPr lang="en-US" sz="3200" dirty="0"/>
              <a:t>O</a:t>
            </a:r>
            <a:r>
              <a:rPr lang="en-US" sz="3200" dirty="0" smtClean="0"/>
              <a:t>ligopoly</a:t>
            </a:r>
            <a:endParaRPr lang="en-US" sz="3200" dirty="0" smtClean="0">
              <a:solidFill>
                <a:srgbClr val="7B9899"/>
              </a:solidFill>
            </a:endParaRPr>
          </a:p>
        </p:txBody>
      </p:sp>
      <p:sp>
        <p:nvSpPr>
          <p:cNvPr id="19459" name="Content Placeholder 2"/>
          <p:cNvSpPr>
            <a:spLocks noGrp="1"/>
          </p:cNvSpPr>
          <p:nvPr>
            <p:ph sz="quarter" idx="1"/>
          </p:nvPr>
        </p:nvSpPr>
        <p:spPr>
          <a:xfrm>
            <a:off x="332094" y="1398848"/>
            <a:ext cx="4464496" cy="4797425"/>
          </a:xfrm>
        </p:spPr>
        <p:txBody>
          <a:bodyPr/>
          <a:lstStyle/>
          <a:p>
            <a:pPr>
              <a:buFont typeface="Wingdings" panose="05000000000000000000" pitchFamily="2" charset="2"/>
              <a:buChar char="§"/>
            </a:pPr>
            <a:r>
              <a:rPr lang="en-US" sz="2400" dirty="0" smtClean="0"/>
              <a:t>Lots of buyers</a:t>
            </a:r>
          </a:p>
          <a:p>
            <a:pPr>
              <a:buFont typeface="Wingdings" panose="05000000000000000000" pitchFamily="2" charset="2"/>
              <a:buChar char="§"/>
            </a:pPr>
            <a:r>
              <a:rPr lang="en-US" sz="2400" dirty="0" smtClean="0"/>
              <a:t>A few large firms in the industry</a:t>
            </a:r>
          </a:p>
          <a:p>
            <a:pPr>
              <a:buFont typeface="Wingdings" panose="05000000000000000000" pitchFamily="2" charset="2"/>
              <a:buChar char="§"/>
            </a:pPr>
            <a:r>
              <a:rPr lang="en-US" sz="2400" dirty="0" smtClean="0"/>
              <a:t>They are interdependent</a:t>
            </a:r>
          </a:p>
          <a:p>
            <a:pPr>
              <a:buFont typeface="Wingdings" panose="05000000000000000000" pitchFamily="2" charset="2"/>
              <a:buChar char="§"/>
            </a:pPr>
            <a:r>
              <a:rPr lang="en-US" sz="2400" dirty="0" smtClean="0"/>
              <a:t>There are high barriers to entry</a:t>
            </a:r>
          </a:p>
          <a:p>
            <a:pPr>
              <a:buFont typeface="Wingdings" panose="05000000000000000000" pitchFamily="2" charset="2"/>
              <a:buChar char="§"/>
            </a:pPr>
            <a:r>
              <a:rPr lang="en-US" sz="2400" dirty="0" smtClean="0"/>
              <a:t>Price rigidity</a:t>
            </a:r>
          </a:p>
          <a:p>
            <a:pPr>
              <a:buFont typeface="Wingdings" panose="05000000000000000000" pitchFamily="2" charset="2"/>
              <a:buChar char="§"/>
            </a:pPr>
            <a:r>
              <a:rPr lang="en-US" sz="2400" dirty="0" smtClean="0"/>
              <a:t>Non-price competition</a:t>
            </a:r>
          </a:p>
          <a:p>
            <a:pPr>
              <a:buFont typeface="Wingdings" panose="05000000000000000000" pitchFamily="2" charset="2"/>
              <a:buChar char="§"/>
            </a:pPr>
            <a:r>
              <a:rPr lang="en-US" sz="2400" dirty="0" smtClean="0"/>
              <a:t>It is a profit maximiser</a:t>
            </a:r>
          </a:p>
          <a:p>
            <a:pPr>
              <a:buFont typeface="Wingdings" panose="05000000000000000000" pitchFamily="2" charset="2"/>
              <a:buChar char="§"/>
            </a:pPr>
            <a:r>
              <a:rPr lang="en-US" sz="2400" dirty="0" smtClean="0"/>
              <a:t>Each member is large</a:t>
            </a:r>
          </a:p>
          <a:p>
            <a:pPr>
              <a:buFont typeface="Wingdings" panose="05000000000000000000" pitchFamily="2" charset="2"/>
              <a:buChar char="§"/>
            </a:pPr>
            <a:r>
              <a:rPr lang="en-US" sz="2400" dirty="0" smtClean="0"/>
              <a:t>Has market power</a:t>
            </a:r>
          </a:p>
          <a:p>
            <a:endParaRPr lang="en-US" dirty="0" smtClean="0"/>
          </a:p>
        </p:txBody>
      </p:sp>
      <p:pic>
        <p:nvPicPr>
          <p:cNvPr id="53250" name="Picture 2" descr="http://www.tutor2u.net/blog/files/cartel.jpg"/>
          <p:cNvPicPr>
            <a:picLocks noChangeAspect="1" noChangeArrowheads="1"/>
          </p:cNvPicPr>
          <p:nvPr/>
        </p:nvPicPr>
        <p:blipFill>
          <a:blip r:embed="rId2" cstate="print"/>
          <a:srcRect/>
          <a:stretch>
            <a:fillRect/>
          </a:stretch>
        </p:blipFill>
        <p:spPr bwMode="auto">
          <a:xfrm>
            <a:off x="4788024" y="2348880"/>
            <a:ext cx="3860221" cy="2160240"/>
          </a:xfrm>
          <a:prstGeom prst="rect">
            <a:avLst/>
          </a:prstGeom>
          <a:ln>
            <a:noFill/>
          </a:ln>
          <a:effectLst>
            <a:softEdge rad="112500"/>
          </a:effectLst>
        </p:spPr>
      </p:pic>
    </p:spTree>
    <p:extLst>
      <p:ext uri="{BB962C8B-B14F-4D97-AF65-F5344CB8AC3E}">
        <p14:creationId xmlns:p14="http://schemas.microsoft.com/office/powerpoint/2010/main" val="282520993"/>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57200" y="274638"/>
            <a:ext cx="8229600" cy="778098"/>
          </a:xfrm>
        </p:spPr>
        <p:txBody>
          <a:bodyPr/>
          <a:lstStyle/>
          <a:p>
            <a:pPr eaLnBrk="1" hangingPunct="1"/>
            <a:r>
              <a:rPr lang="en-GB" sz="2800" dirty="0" smtClean="0"/>
              <a:t>Other features of an oligopolistic market structure</a:t>
            </a:r>
          </a:p>
        </p:txBody>
      </p:sp>
      <p:sp>
        <p:nvSpPr>
          <p:cNvPr id="25603" name="Rectangle 3"/>
          <p:cNvSpPr>
            <a:spLocks noGrp="1" noChangeArrowheads="1"/>
          </p:cNvSpPr>
          <p:nvPr>
            <p:ph type="body" idx="1"/>
          </p:nvPr>
        </p:nvSpPr>
        <p:spPr>
          <a:xfrm>
            <a:off x="287524" y="1340768"/>
            <a:ext cx="8568952" cy="4680520"/>
          </a:xfrm>
        </p:spPr>
        <p:txBody>
          <a:bodyPr/>
          <a:lstStyle/>
          <a:p>
            <a:pPr lvl="1" eaLnBrk="1" hangingPunct="1">
              <a:lnSpc>
                <a:spcPct val="90000"/>
              </a:lnSpc>
              <a:buFont typeface="Wingdings" panose="05000000000000000000" pitchFamily="2" charset="2"/>
              <a:buChar char="§"/>
            </a:pPr>
            <a:r>
              <a:rPr lang="en-GB" sz="2400" dirty="0" smtClean="0">
                <a:solidFill>
                  <a:schemeClr val="tx1"/>
                </a:solidFill>
              </a:rPr>
              <a:t>Potential for </a:t>
            </a:r>
            <a:r>
              <a:rPr lang="en-GB" sz="2400" b="1" u="sng" dirty="0" smtClean="0">
                <a:solidFill>
                  <a:schemeClr val="tx1"/>
                </a:solidFill>
              </a:rPr>
              <a:t>collusion</a:t>
            </a:r>
            <a:r>
              <a:rPr lang="en-GB" sz="2400" dirty="0" smtClean="0">
                <a:solidFill>
                  <a:schemeClr val="tx1"/>
                </a:solidFill>
              </a:rPr>
              <a:t> – illegal collaboration</a:t>
            </a:r>
          </a:p>
          <a:p>
            <a:pPr lvl="1" eaLnBrk="1" hangingPunct="1">
              <a:lnSpc>
                <a:spcPct val="90000"/>
              </a:lnSpc>
              <a:buFont typeface="Wingdings" panose="05000000000000000000" pitchFamily="2" charset="2"/>
              <a:buChar char="§"/>
            </a:pPr>
            <a:r>
              <a:rPr lang="en-GB" sz="2400" dirty="0" smtClean="0">
                <a:solidFill>
                  <a:schemeClr val="tx1"/>
                </a:solidFill>
                <a:cs typeface="+mn-cs"/>
              </a:rPr>
              <a:t>Behaviour of firms affected by what they believe their rivals might do – </a:t>
            </a:r>
            <a:r>
              <a:rPr lang="en-GB" sz="2400" b="1" u="sng" dirty="0" smtClean="0">
                <a:solidFill>
                  <a:schemeClr val="tx1"/>
                </a:solidFill>
                <a:cs typeface="+mn-cs"/>
              </a:rPr>
              <a:t>interdependence</a:t>
            </a:r>
            <a:r>
              <a:rPr lang="en-GB" sz="2400" dirty="0" smtClean="0">
                <a:solidFill>
                  <a:schemeClr val="tx1"/>
                </a:solidFill>
                <a:cs typeface="+mn-cs"/>
              </a:rPr>
              <a:t> of firms; they are mutually dependent – the actions of one affects the other and firms follow one another</a:t>
            </a:r>
          </a:p>
          <a:p>
            <a:pPr lvl="1" eaLnBrk="1" hangingPunct="1">
              <a:lnSpc>
                <a:spcPct val="90000"/>
              </a:lnSpc>
              <a:buFont typeface="Wingdings" panose="05000000000000000000" pitchFamily="2" charset="2"/>
              <a:buChar char="§"/>
            </a:pPr>
            <a:r>
              <a:rPr lang="en-GB" sz="2400" dirty="0" smtClean="0">
                <a:solidFill>
                  <a:schemeClr val="tx1"/>
                </a:solidFill>
              </a:rPr>
              <a:t>Goods could be homogenous or highly </a:t>
            </a:r>
            <a:r>
              <a:rPr lang="en-GB" sz="2400" b="1" u="sng" dirty="0" smtClean="0">
                <a:solidFill>
                  <a:schemeClr val="tx1"/>
                </a:solidFill>
              </a:rPr>
              <a:t>differentiated</a:t>
            </a:r>
            <a:r>
              <a:rPr lang="en-GB" sz="2400" dirty="0" smtClean="0">
                <a:solidFill>
                  <a:schemeClr val="tx1"/>
                </a:solidFill>
              </a:rPr>
              <a:t>, creating loyalty based on brand rather than price, branding and brand loyalty may be a potent source of competitive advantage</a:t>
            </a:r>
          </a:p>
          <a:p>
            <a:pPr lvl="1" eaLnBrk="1" hangingPunct="1">
              <a:lnSpc>
                <a:spcPct val="90000"/>
              </a:lnSpc>
              <a:buFont typeface="Wingdings" panose="05000000000000000000" pitchFamily="2" charset="2"/>
              <a:buChar char="§"/>
            </a:pPr>
            <a:r>
              <a:rPr lang="en-GB" sz="2400" dirty="0" smtClean="0">
                <a:solidFill>
                  <a:schemeClr val="tx1"/>
                </a:solidFill>
                <a:cs typeface="+mn-cs"/>
              </a:rPr>
              <a:t>There is usually </a:t>
            </a:r>
            <a:r>
              <a:rPr lang="en-GB" sz="2400" b="1" u="sng" dirty="0" smtClean="0">
                <a:solidFill>
                  <a:schemeClr val="tx1"/>
                </a:solidFill>
                <a:cs typeface="+mn-cs"/>
              </a:rPr>
              <a:t>non-price competition</a:t>
            </a:r>
            <a:r>
              <a:rPr lang="en-GB" sz="2400" dirty="0" smtClean="0">
                <a:solidFill>
                  <a:schemeClr val="tx1"/>
                </a:solidFill>
                <a:cs typeface="+mn-cs"/>
              </a:rPr>
              <a:t>, advertising, free gifts, loyalty cards, packaging, branding and sales promotions</a:t>
            </a:r>
          </a:p>
          <a:p>
            <a:pPr eaLnBrk="1" hangingPunct="1">
              <a:lnSpc>
                <a:spcPct val="90000"/>
              </a:lnSpc>
            </a:pPr>
            <a:endParaRPr lang="en-GB" sz="2800" dirty="0" smtClean="0"/>
          </a:p>
        </p:txBody>
      </p:sp>
    </p:spTree>
    <p:extLst>
      <p:ext uri="{BB962C8B-B14F-4D97-AF65-F5344CB8AC3E}">
        <p14:creationId xmlns:p14="http://schemas.microsoft.com/office/powerpoint/2010/main" val="2674952387"/>
      </p:ext>
    </p:extLst>
  </p:cSld>
  <p:clrMapOvr>
    <a:masterClrMapping/>
  </p:clrMapOvr>
  <p:transition spd="med"/>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2792" y="116632"/>
            <a:ext cx="8678416" cy="758825"/>
          </a:xfrm>
        </p:spPr>
        <p:txBody>
          <a:bodyPr/>
          <a:lstStyle/>
          <a:p>
            <a:r>
              <a:rPr lang="en-GB" sz="3200" dirty="0" smtClean="0"/>
              <a:t>What are examples of oligopolies in the real world</a:t>
            </a:r>
            <a:endParaRPr lang="en-GB" sz="3200" dirty="0"/>
          </a:p>
        </p:txBody>
      </p:sp>
      <p:sp>
        <p:nvSpPr>
          <p:cNvPr id="3" name="Content Placeholder 2"/>
          <p:cNvSpPr>
            <a:spLocks noGrp="1"/>
          </p:cNvSpPr>
          <p:nvPr>
            <p:ph sz="quarter" idx="1"/>
          </p:nvPr>
        </p:nvSpPr>
        <p:spPr>
          <a:xfrm>
            <a:off x="457200" y="1600201"/>
            <a:ext cx="8229600" cy="2620887"/>
          </a:xfrm>
        </p:spPr>
        <p:txBody>
          <a:bodyPr/>
          <a:lstStyle/>
          <a:p>
            <a:pPr>
              <a:buFont typeface="Wingdings" panose="05000000000000000000" pitchFamily="2" charset="2"/>
              <a:buChar char="§"/>
            </a:pPr>
            <a:r>
              <a:rPr lang="en-GB" dirty="0" smtClean="0"/>
              <a:t>Discuss which markets resemble the structure of oligopoly</a:t>
            </a:r>
          </a:p>
          <a:p>
            <a:pPr marL="514350" indent="-514350">
              <a:buFont typeface="+mj-lt"/>
              <a:buAutoNum type="arabicPeriod"/>
            </a:pPr>
            <a:endParaRPr lang="en-GB" dirty="0" smtClean="0"/>
          </a:p>
        </p:txBody>
      </p:sp>
    </p:spTree>
    <p:extLst>
      <p:ext uri="{BB962C8B-B14F-4D97-AF65-F5344CB8AC3E}">
        <p14:creationId xmlns:p14="http://schemas.microsoft.com/office/powerpoint/2010/main" val="281084927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395536" y="260648"/>
            <a:ext cx="8534400" cy="758825"/>
          </a:xfrm>
        </p:spPr>
        <p:txBody>
          <a:bodyPr/>
          <a:lstStyle/>
          <a:p>
            <a:r>
              <a:rPr lang="en-GB" sz="3200" dirty="0" smtClean="0"/>
              <a:t>Kinked demand curve model</a:t>
            </a:r>
            <a:endParaRPr lang="en-GB" sz="3200" dirty="0"/>
          </a:p>
        </p:txBody>
      </p:sp>
      <p:grpSp>
        <p:nvGrpSpPr>
          <p:cNvPr id="40" name="Group 39"/>
          <p:cNvGrpSpPr/>
          <p:nvPr/>
        </p:nvGrpSpPr>
        <p:grpSpPr>
          <a:xfrm>
            <a:off x="1187624" y="1268760"/>
            <a:ext cx="6408936" cy="4189204"/>
            <a:chOff x="539552" y="2057400"/>
            <a:chExt cx="6408936" cy="4189204"/>
          </a:xfrm>
        </p:grpSpPr>
        <p:grpSp>
          <p:nvGrpSpPr>
            <p:cNvPr id="12" name="Group 11"/>
            <p:cNvGrpSpPr/>
            <p:nvPr/>
          </p:nvGrpSpPr>
          <p:grpSpPr>
            <a:xfrm>
              <a:off x="1116013" y="2057400"/>
              <a:ext cx="5832475" cy="3748088"/>
              <a:chOff x="1116013" y="2057400"/>
              <a:chExt cx="5832475" cy="3748088"/>
            </a:xfrm>
          </p:grpSpPr>
          <p:sp>
            <p:nvSpPr>
              <p:cNvPr id="35847" name="Line 7"/>
              <p:cNvSpPr>
                <a:spLocks noChangeShapeType="1"/>
              </p:cNvSpPr>
              <p:nvPr/>
            </p:nvSpPr>
            <p:spPr bwMode="auto">
              <a:xfrm>
                <a:off x="1143000" y="2057400"/>
                <a:ext cx="0" cy="3743325"/>
              </a:xfrm>
              <a:prstGeom prst="line">
                <a:avLst/>
              </a:prstGeom>
              <a:noFill/>
              <a:ln w="57150">
                <a:solidFill>
                  <a:schemeClr val="tx1"/>
                </a:solidFill>
                <a:round/>
                <a:headEnd/>
                <a:tailEnd/>
              </a:ln>
            </p:spPr>
            <p:txBody>
              <a:bodyPr/>
              <a:lstStyle/>
              <a:p>
                <a:endParaRPr lang="en-GB" dirty="0"/>
              </a:p>
            </p:txBody>
          </p:sp>
          <p:sp>
            <p:nvSpPr>
              <p:cNvPr id="35849" name="Line 9"/>
              <p:cNvSpPr>
                <a:spLocks noChangeShapeType="1"/>
              </p:cNvSpPr>
              <p:nvPr/>
            </p:nvSpPr>
            <p:spPr bwMode="auto">
              <a:xfrm>
                <a:off x="1116013" y="5805488"/>
                <a:ext cx="5832475" cy="0"/>
              </a:xfrm>
              <a:prstGeom prst="line">
                <a:avLst/>
              </a:prstGeom>
              <a:noFill/>
              <a:ln w="57150">
                <a:solidFill>
                  <a:schemeClr val="tx1"/>
                </a:solidFill>
                <a:round/>
                <a:headEnd/>
                <a:tailEnd/>
              </a:ln>
            </p:spPr>
            <p:txBody>
              <a:bodyPr/>
              <a:lstStyle/>
              <a:p>
                <a:endParaRPr lang="en-GB" dirty="0"/>
              </a:p>
            </p:txBody>
          </p:sp>
          <p:sp>
            <p:nvSpPr>
              <p:cNvPr id="35866" name="Line 26"/>
              <p:cNvSpPr>
                <a:spLocks noChangeShapeType="1"/>
              </p:cNvSpPr>
              <p:nvPr/>
            </p:nvSpPr>
            <p:spPr bwMode="auto">
              <a:xfrm>
                <a:off x="1187625" y="2204864"/>
                <a:ext cx="2232247" cy="720080"/>
              </a:xfrm>
              <a:prstGeom prst="line">
                <a:avLst/>
              </a:prstGeom>
              <a:noFill/>
              <a:ln w="57150">
                <a:solidFill>
                  <a:schemeClr val="tx1"/>
                </a:solidFill>
                <a:round/>
                <a:headEnd/>
                <a:tailEnd/>
              </a:ln>
            </p:spPr>
            <p:txBody>
              <a:bodyPr/>
              <a:lstStyle/>
              <a:p>
                <a:endParaRPr lang="en-GB" dirty="0"/>
              </a:p>
            </p:txBody>
          </p:sp>
          <p:sp>
            <p:nvSpPr>
              <p:cNvPr id="35867" name="Line 27"/>
              <p:cNvSpPr>
                <a:spLocks noChangeShapeType="1"/>
              </p:cNvSpPr>
              <p:nvPr/>
            </p:nvSpPr>
            <p:spPr bwMode="auto">
              <a:xfrm>
                <a:off x="3419872" y="2924944"/>
                <a:ext cx="1368152" cy="2520280"/>
              </a:xfrm>
              <a:prstGeom prst="line">
                <a:avLst/>
              </a:prstGeom>
              <a:noFill/>
              <a:ln w="57150">
                <a:solidFill>
                  <a:schemeClr val="tx1"/>
                </a:solidFill>
                <a:round/>
                <a:headEnd/>
                <a:tailEnd/>
              </a:ln>
            </p:spPr>
            <p:txBody>
              <a:bodyPr/>
              <a:lstStyle/>
              <a:p>
                <a:endParaRPr lang="en-GB" dirty="0"/>
              </a:p>
            </p:txBody>
          </p:sp>
        </p:grpSp>
        <p:sp>
          <p:nvSpPr>
            <p:cNvPr id="16" name="Line 26"/>
            <p:cNvSpPr>
              <a:spLocks noChangeShapeType="1"/>
            </p:cNvSpPr>
            <p:nvPr/>
          </p:nvSpPr>
          <p:spPr bwMode="auto">
            <a:xfrm>
              <a:off x="1187624" y="2204864"/>
              <a:ext cx="2232248" cy="1512168"/>
            </a:xfrm>
            <a:prstGeom prst="line">
              <a:avLst/>
            </a:prstGeom>
            <a:noFill/>
            <a:ln w="57150">
              <a:solidFill>
                <a:schemeClr val="tx1"/>
              </a:solidFill>
              <a:round/>
              <a:headEnd/>
              <a:tailEnd/>
            </a:ln>
          </p:spPr>
          <p:txBody>
            <a:bodyPr/>
            <a:lstStyle/>
            <a:p>
              <a:endParaRPr lang="en-GB" dirty="0"/>
            </a:p>
          </p:txBody>
        </p:sp>
        <p:sp>
          <p:nvSpPr>
            <p:cNvPr id="17" name="Line 27"/>
            <p:cNvSpPr>
              <a:spLocks noChangeShapeType="1"/>
            </p:cNvSpPr>
            <p:nvPr/>
          </p:nvSpPr>
          <p:spPr bwMode="auto">
            <a:xfrm>
              <a:off x="3419872" y="4553744"/>
              <a:ext cx="648072" cy="1683568"/>
            </a:xfrm>
            <a:prstGeom prst="line">
              <a:avLst/>
            </a:prstGeom>
            <a:noFill/>
            <a:ln w="57150">
              <a:solidFill>
                <a:schemeClr val="tx1"/>
              </a:solidFill>
              <a:round/>
              <a:headEnd/>
              <a:tailEnd/>
            </a:ln>
          </p:spPr>
          <p:txBody>
            <a:bodyPr/>
            <a:lstStyle/>
            <a:p>
              <a:endParaRPr lang="en-GB" dirty="0"/>
            </a:p>
          </p:txBody>
        </p:sp>
        <p:sp>
          <p:nvSpPr>
            <p:cNvPr id="18" name="Line 27"/>
            <p:cNvSpPr>
              <a:spLocks noChangeShapeType="1"/>
            </p:cNvSpPr>
            <p:nvPr/>
          </p:nvSpPr>
          <p:spPr bwMode="auto">
            <a:xfrm>
              <a:off x="3419872" y="3717032"/>
              <a:ext cx="0" cy="864096"/>
            </a:xfrm>
            <a:prstGeom prst="line">
              <a:avLst/>
            </a:prstGeom>
            <a:noFill/>
            <a:ln w="57150">
              <a:solidFill>
                <a:schemeClr val="tx1"/>
              </a:solidFill>
              <a:prstDash val="dash"/>
              <a:round/>
              <a:headEnd/>
              <a:tailEnd/>
            </a:ln>
          </p:spPr>
          <p:txBody>
            <a:bodyPr/>
            <a:lstStyle/>
            <a:p>
              <a:endParaRPr lang="en-GB" dirty="0"/>
            </a:p>
          </p:txBody>
        </p:sp>
        <p:cxnSp>
          <p:nvCxnSpPr>
            <p:cNvPr id="20" name="Straight Connector 19"/>
            <p:cNvCxnSpPr/>
            <p:nvPr/>
          </p:nvCxnSpPr>
          <p:spPr>
            <a:xfrm flipV="1">
              <a:off x="2771800" y="3140968"/>
              <a:ext cx="2088232" cy="1728192"/>
            </a:xfrm>
            <a:prstGeom prst="line">
              <a:avLst/>
            </a:prstGeom>
            <a:ln w="22225"/>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1187624" y="2924944"/>
              <a:ext cx="2232248" cy="0"/>
            </a:xfrm>
            <a:prstGeom prst="line">
              <a:avLst/>
            </a:prstGeom>
            <a:ln w="22225">
              <a:prstDash val="dash"/>
            </a:ln>
          </p:spPr>
          <p:style>
            <a:lnRef idx="1">
              <a:schemeClr val="accent1"/>
            </a:lnRef>
            <a:fillRef idx="0">
              <a:schemeClr val="accent1"/>
            </a:fillRef>
            <a:effectRef idx="0">
              <a:schemeClr val="accent1"/>
            </a:effectRef>
            <a:fontRef idx="minor">
              <a:schemeClr val="tx1"/>
            </a:fontRef>
          </p:style>
        </p:cxnSp>
        <p:sp>
          <p:nvSpPr>
            <p:cNvPr id="27" name="Text Box 12"/>
            <p:cNvSpPr txBox="1">
              <a:spLocks noChangeArrowheads="1"/>
            </p:cNvSpPr>
            <p:nvPr/>
          </p:nvSpPr>
          <p:spPr bwMode="auto">
            <a:xfrm>
              <a:off x="539552" y="2708920"/>
              <a:ext cx="476412" cy="369332"/>
            </a:xfrm>
            <a:prstGeom prst="rect">
              <a:avLst/>
            </a:prstGeom>
            <a:noFill/>
            <a:ln w="9525">
              <a:noFill/>
              <a:miter lim="800000"/>
              <a:headEnd/>
              <a:tailEnd/>
            </a:ln>
          </p:spPr>
          <p:txBody>
            <a:bodyPr wrap="none">
              <a:spAutoFit/>
            </a:bodyPr>
            <a:lstStyle/>
            <a:p>
              <a:r>
                <a:rPr lang="en-GB" dirty="0" smtClean="0">
                  <a:latin typeface="Verdana" pitchFamily="34" charset="0"/>
                </a:rPr>
                <a:t>p0</a:t>
              </a:r>
              <a:endParaRPr lang="en-US" sz="1800" dirty="0">
                <a:latin typeface="Verdana" pitchFamily="34" charset="0"/>
              </a:endParaRPr>
            </a:p>
          </p:txBody>
        </p:sp>
        <p:cxnSp>
          <p:nvCxnSpPr>
            <p:cNvPr id="28" name="Straight Connector 27"/>
            <p:cNvCxnSpPr/>
            <p:nvPr/>
          </p:nvCxnSpPr>
          <p:spPr>
            <a:xfrm flipV="1">
              <a:off x="3419872" y="4653136"/>
              <a:ext cx="0" cy="1152128"/>
            </a:xfrm>
            <a:prstGeom prst="line">
              <a:avLst/>
            </a:prstGeom>
            <a:ln w="22225">
              <a:prstDash val="dash"/>
            </a:ln>
          </p:spPr>
          <p:style>
            <a:lnRef idx="1">
              <a:schemeClr val="accent1"/>
            </a:lnRef>
            <a:fillRef idx="0">
              <a:schemeClr val="accent1"/>
            </a:fillRef>
            <a:effectRef idx="0">
              <a:schemeClr val="accent1"/>
            </a:effectRef>
            <a:fontRef idx="minor">
              <a:schemeClr val="tx1"/>
            </a:fontRef>
          </p:style>
        </p:cxnSp>
        <p:sp>
          <p:nvSpPr>
            <p:cNvPr id="30" name="Text Box 12"/>
            <p:cNvSpPr txBox="1">
              <a:spLocks noChangeArrowheads="1"/>
            </p:cNvSpPr>
            <p:nvPr/>
          </p:nvSpPr>
          <p:spPr bwMode="auto">
            <a:xfrm>
              <a:off x="3203848" y="5877272"/>
              <a:ext cx="476412" cy="369332"/>
            </a:xfrm>
            <a:prstGeom prst="rect">
              <a:avLst/>
            </a:prstGeom>
            <a:noFill/>
            <a:ln w="9525">
              <a:noFill/>
              <a:miter lim="800000"/>
              <a:headEnd/>
              <a:tailEnd/>
            </a:ln>
          </p:spPr>
          <p:txBody>
            <a:bodyPr wrap="none">
              <a:spAutoFit/>
            </a:bodyPr>
            <a:lstStyle/>
            <a:p>
              <a:r>
                <a:rPr lang="en-GB" dirty="0" smtClean="0">
                  <a:latin typeface="Verdana" pitchFamily="34" charset="0"/>
                </a:rPr>
                <a:t>q0</a:t>
              </a:r>
              <a:endParaRPr lang="en-US" sz="1800" dirty="0">
                <a:latin typeface="Verdana" pitchFamily="34" charset="0"/>
              </a:endParaRPr>
            </a:p>
          </p:txBody>
        </p:sp>
        <p:cxnSp>
          <p:nvCxnSpPr>
            <p:cNvPr id="31" name="Straight Connector 30"/>
            <p:cNvCxnSpPr/>
            <p:nvPr/>
          </p:nvCxnSpPr>
          <p:spPr>
            <a:xfrm flipV="1">
              <a:off x="3419872" y="2924944"/>
              <a:ext cx="0" cy="720080"/>
            </a:xfrm>
            <a:prstGeom prst="line">
              <a:avLst/>
            </a:prstGeom>
            <a:ln w="22225">
              <a:prstDash val="dash"/>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08784799"/>
      </p:ext>
    </p:extLst>
  </p:cSld>
  <p:clrMapOvr>
    <a:masterClrMapping/>
  </p:clrMapOvr>
  <p:transition spd="med"/>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323528" y="0"/>
            <a:ext cx="8534400" cy="758825"/>
          </a:xfrm>
        </p:spPr>
        <p:txBody>
          <a:bodyPr/>
          <a:lstStyle/>
          <a:p>
            <a:r>
              <a:rPr lang="en-GB" dirty="0" smtClean="0"/>
              <a:t>Kinked demand curve</a:t>
            </a:r>
            <a:endParaRPr lang="en-GB" dirty="0"/>
          </a:p>
        </p:txBody>
      </p:sp>
      <p:grpSp>
        <p:nvGrpSpPr>
          <p:cNvPr id="2" name="Group 39"/>
          <p:cNvGrpSpPr/>
          <p:nvPr/>
        </p:nvGrpSpPr>
        <p:grpSpPr>
          <a:xfrm>
            <a:off x="158750" y="1412776"/>
            <a:ext cx="8139113" cy="5049852"/>
            <a:chOff x="158750" y="1412776"/>
            <a:chExt cx="8139113" cy="5049852"/>
          </a:xfrm>
        </p:grpSpPr>
        <p:sp>
          <p:nvSpPr>
            <p:cNvPr id="35850" name="Text Box 10"/>
            <p:cNvSpPr txBox="1">
              <a:spLocks noChangeArrowheads="1"/>
            </p:cNvSpPr>
            <p:nvPr/>
          </p:nvSpPr>
          <p:spPr bwMode="auto">
            <a:xfrm>
              <a:off x="7019925" y="5846763"/>
              <a:ext cx="1277938" cy="396875"/>
            </a:xfrm>
            <a:prstGeom prst="rect">
              <a:avLst/>
            </a:prstGeom>
            <a:noFill/>
            <a:ln w="9525">
              <a:noFill/>
              <a:miter lim="800000"/>
              <a:headEnd/>
              <a:tailEnd/>
            </a:ln>
          </p:spPr>
          <p:txBody>
            <a:bodyPr wrap="none">
              <a:spAutoFit/>
            </a:bodyPr>
            <a:lstStyle/>
            <a:p>
              <a:r>
                <a:rPr lang="en-GB" sz="2000" dirty="0">
                  <a:latin typeface="Verdana" pitchFamily="34" charset="0"/>
                </a:rPr>
                <a:t>Quantity</a:t>
              </a:r>
              <a:endParaRPr lang="en-US" sz="2000" dirty="0">
                <a:latin typeface="Verdana" pitchFamily="34" charset="0"/>
              </a:endParaRPr>
            </a:p>
          </p:txBody>
        </p:sp>
        <p:grpSp>
          <p:nvGrpSpPr>
            <p:cNvPr id="3" name="Group 11"/>
            <p:cNvGrpSpPr/>
            <p:nvPr/>
          </p:nvGrpSpPr>
          <p:grpSpPr>
            <a:xfrm>
              <a:off x="158750" y="1412776"/>
              <a:ext cx="7725756" cy="4392712"/>
              <a:chOff x="158750" y="1412776"/>
              <a:chExt cx="7725756" cy="4392712"/>
            </a:xfrm>
          </p:grpSpPr>
          <p:sp>
            <p:nvSpPr>
              <p:cNvPr id="35847" name="Line 7"/>
              <p:cNvSpPr>
                <a:spLocks noChangeShapeType="1"/>
              </p:cNvSpPr>
              <p:nvPr/>
            </p:nvSpPr>
            <p:spPr bwMode="auto">
              <a:xfrm>
                <a:off x="1143000" y="2057400"/>
                <a:ext cx="0" cy="3743325"/>
              </a:xfrm>
              <a:prstGeom prst="line">
                <a:avLst/>
              </a:prstGeom>
              <a:noFill/>
              <a:ln w="57150">
                <a:solidFill>
                  <a:schemeClr val="tx1"/>
                </a:solidFill>
                <a:round/>
                <a:headEnd/>
                <a:tailEnd/>
              </a:ln>
            </p:spPr>
            <p:txBody>
              <a:bodyPr/>
              <a:lstStyle/>
              <a:p>
                <a:endParaRPr lang="en-GB" dirty="0"/>
              </a:p>
            </p:txBody>
          </p:sp>
          <p:sp>
            <p:nvSpPr>
              <p:cNvPr id="35848" name="Text Box 8"/>
              <p:cNvSpPr txBox="1">
                <a:spLocks noChangeArrowheads="1"/>
              </p:cNvSpPr>
              <p:nvPr/>
            </p:nvSpPr>
            <p:spPr bwMode="auto">
              <a:xfrm>
                <a:off x="158750" y="1546225"/>
                <a:ext cx="796925" cy="396875"/>
              </a:xfrm>
              <a:prstGeom prst="rect">
                <a:avLst/>
              </a:prstGeom>
              <a:noFill/>
              <a:ln w="9525">
                <a:noFill/>
                <a:miter lim="800000"/>
                <a:headEnd/>
                <a:tailEnd/>
              </a:ln>
            </p:spPr>
            <p:txBody>
              <a:bodyPr wrap="none">
                <a:spAutoFit/>
              </a:bodyPr>
              <a:lstStyle/>
              <a:p>
                <a:r>
                  <a:rPr lang="en-GB" sz="2000" dirty="0">
                    <a:latin typeface="Verdana" pitchFamily="34" charset="0"/>
                  </a:rPr>
                  <a:t>Price</a:t>
                </a:r>
                <a:endParaRPr lang="en-US" sz="2000" dirty="0">
                  <a:latin typeface="Verdana" pitchFamily="34" charset="0"/>
                </a:endParaRPr>
              </a:p>
            </p:txBody>
          </p:sp>
          <p:sp>
            <p:nvSpPr>
              <p:cNvPr id="35849" name="Line 9"/>
              <p:cNvSpPr>
                <a:spLocks noChangeShapeType="1"/>
              </p:cNvSpPr>
              <p:nvPr/>
            </p:nvSpPr>
            <p:spPr bwMode="auto">
              <a:xfrm>
                <a:off x="1116013" y="5805488"/>
                <a:ext cx="5832475" cy="0"/>
              </a:xfrm>
              <a:prstGeom prst="line">
                <a:avLst/>
              </a:prstGeom>
              <a:noFill/>
              <a:ln w="57150">
                <a:solidFill>
                  <a:schemeClr val="tx1"/>
                </a:solidFill>
                <a:round/>
                <a:headEnd/>
                <a:tailEnd/>
              </a:ln>
            </p:spPr>
            <p:txBody>
              <a:bodyPr/>
              <a:lstStyle/>
              <a:p>
                <a:endParaRPr lang="en-GB" dirty="0"/>
              </a:p>
            </p:txBody>
          </p:sp>
          <p:sp>
            <p:nvSpPr>
              <p:cNvPr id="35852" name="Text Box 12"/>
              <p:cNvSpPr txBox="1">
                <a:spLocks noChangeArrowheads="1"/>
              </p:cNvSpPr>
              <p:nvPr/>
            </p:nvSpPr>
            <p:spPr bwMode="auto">
              <a:xfrm>
                <a:off x="1907704" y="2204864"/>
                <a:ext cx="2209516" cy="276999"/>
              </a:xfrm>
              <a:prstGeom prst="rect">
                <a:avLst/>
              </a:prstGeom>
              <a:noFill/>
              <a:ln w="9525">
                <a:noFill/>
                <a:miter lim="800000"/>
                <a:headEnd/>
                <a:tailEnd/>
              </a:ln>
            </p:spPr>
            <p:txBody>
              <a:bodyPr wrap="none">
                <a:spAutoFit/>
              </a:bodyPr>
              <a:lstStyle/>
              <a:p>
                <a:r>
                  <a:rPr lang="en-GB" sz="1200" dirty="0" smtClean="0">
                    <a:latin typeface="Verdana" pitchFamily="34" charset="0"/>
                  </a:rPr>
                  <a:t>Elastic part of the D curve</a:t>
                </a:r>
                <a:endParaRPr lang="en-US" sz="1200" dirty="0">
                  <a:latin typeface="Verdana" pitchFamily="34" charset="0"/>
                </a:endParaRPr>
              </a:p>
            </p:txBody>
          </p:sp>
          <p:sp>
            <p:nvSpPr>
              <p:cNvPr id="35854" name="Text Box 14"/>
              <p:cNvSpPr txBox="1">
                <a:spLocks noChangeArrowheads="1"/>
              </p:cNvSpPr>
              <p:nvPr/>
            </p:nvSpPr>
            <p:spPr bwMode="auto">
              <a:xfrm>
                <a:off x="4283968" y="4293096"/>
                <a:ext cx="2365006" cy="276999"/>
              </a:xfrm>
              <a:prstGeom prst="rect">
                <a:avLst/>
              </a:prstGeom>
              <a:noFill/>
              <a:ln w="9525">
                <a:noFill/>
                <a:miter lim="800000"/>
                <a:headEnd/>
                <a:tailEnd/>
              </a:ln>
            </p:spPr>
            <p:txBody>
              <a:bodyPr wrap="none">
                <a:spAutoFit/>
              </a:bodyPr>
              <a:lstStyle/>
              <a:p>
                <a:r>
                  <a:rPr lang="en-GB" sz="1200" dirty="0" smtClean="0">
                    <a:latin typeface="Verdana" pitchFamily="34" charset="0"/>
                  </a:rPr>
                  <a:t>Inelastic part of the D curve</a:t>
                </a:r>
                <a:endParaRPr lang="en-US" sz="1200" dirty="0">
                  <a:latin typeface="Verdana" pitchFamily="34" charset="0"/>
                </a:endParaRPr>
              </a:p>
            </p:txBody>
          </p:sp>
          <p:sp>
            <p:nvSpPr>
              <p:cNvPr id="35866" name="Line 26"/>
              <p:cNvSpPr>
                <a:spLocks noChangeShapeType="1"/>
              </p:cNvSpPr>
              <p:nvPr/>
            </p:nvSpPr>
            <p:spPr bwMode="auto">
              <a:xfrm>
                <a:off x="1187625" y="2204864"/>
                <a:ext cx="2232247" cy="720080"/>
              </a:xfrm>
              <a:prstGeom prst="line">
                <a:avLst/>
              </a:prstGeom>
              <a:noFill/>
              <a:ln w="57150">
                <a:solidFill>
                  <a:schemeClr val="tx1"/>
                </a:solidFill>
                <a:round/>
                <a:headEnd/>
                <a:tailEnd/>
              </a:ln>
            </p:spPr>
            <p:txBody>
              <a:bodyPr/>
              <a:lstStyle/>
              <a:p>
                <a:endParaRPr lang="en-GB" dirty="0"/>
              </a:p>
            </p:txBody>
          </p:sp>
          <p:sp>
            <p:nvSpPr>
              <p:cNvPr id="35867" name="Line 27"/>
              <p:cNvSpPr>
                <a:spLocks noChangeShapeType="1"/>
              </p:cNvSpPr>
              <p:nvPr/>
            </p:nvSpPr>
            <p:spPr bwMode="auto">
              <a:xfrm>
                <a:off x="3419872" y="2924943"/>
                <a:ext cx="648072" cy="2819569"/>
              </a:xfrm>
              <a:prstGeom prst="line">
                <a:avLst/>
              </a:prstGeom>
              <a:noFill/>
              <a:ln w="57150">
                <a:solidFill>
                  <a:schemeClr val="tx1"/>
                </a:solidFill>
                <a:round/>
                <a:headEnd/>
                <a:tailEnd/>
              </a:ln>
            </p:spPr>
            <p:txBody>
              <a:bodyPr/>
              <a:lstStyle/>
              <a:p>
                <a:endParaRPr lang="en-GB" dirty="0"/>
              </a:p>
            </p:txBody>
          </p:sp>
          <p:sp>
            <p:nvSpPr>
              <p:cNvPr id="35868" name="Text Box 28"/>
              <p:cNvSpPr txBox="1">
                <a:spLocks noChangeArrowheads="1"/>
              </p:cNvSpPr>
              <p:nvPr/>
            </p:nvSpPr>
            <p:spPr bwMode="auto">
              <a:xfrm>
                <a:off x="4860032" y="1412776"/>
                <a:ext cx="3024474" cy="923330"/>
              </a:xfrm>
              <a:prstGeom prst="rect">
                <a:avLst/>
              </a:prstGeom>
              <a:noFill/>
              <a:ln w="9525">
                <a:noFill/>
                <a:miter lim="800000"/>
                <a:headEnd/>
                <a:tailEnd/>
              </a:ln>
            </p:spPr>
            <p:txBody>
              <a:bodyPr wrap="square">
                <a:spAutoFit/>
              </a:bodyPr>
              <a:lstStyle/>
              <a:p>
                <a:r>
                  <a:rPr lang="en-GB" sz="1800" b="1" dirty="0" smtClean="0">
                    <a:latin typeface="Verdana" pitchFamily="34" charset="0"/>
                  </a:rPr>
                  <a:t>The kinked demand </a:t>
                </a:r>
                <a:r>
                  <a:rPr lang="en-GB" b="1" dirty="0" smtClean="0">
                    <a:latin typeface="Verdana" pitchFamily="34" charset="0"/>
                  </a:rPr>
                  <a:t>c</a:t>
                </a:r>
                <a:r>
                  <a:rPr lang="en-GB" sz="1800" b="1" dirty="0" smtClean="0">
                    <a:latin typeface="Verdana" pitchFamily="34" charset="0"/>
                  </a:rPr>
                  <a:t>urve</a:t>
                </a:r>
              </a:p>
              <a:p>
                <a:r>
                  <a:rPr lang="en-GB" sz="1800" b="1" dirty="0" smtClean="0">
                    <a:latin typeface="Verdana" pitchFamily="34" charset="0"/>
                  </a:rPr>
                  <a:t> of the oligopolist</a:t>
                </a:r>
                <a:endParaRPr lang="en-US" sz="1800" b="1" dirty="0">
                  <a:latin typeface="Verdana" pitchFamily="34" charset="0"/>
                </a:endParaRPr>
              </a:p>
            </p:txBody>
          </p:sp>
        </p:grpSp>
        <p:sp>
          <p:nvSpPr>
            <p:cNvPr id="14" name="Text Box 12"/>
            <p:cNvSpPr txBox="1">
              <a:spLocks noChangeArrowheads="1"/>
            </p:cNvSpPr>
            <p:nvPr/>
          </p:nvSpPr>
          <p:spPr bwMode="auto">
            <a:xfrm>
              <a:off x="5220072" y="5301208"/>
              <a:ext cx="1032655" cy="369332"/>
            </a:xfrm>
            <a:prstGeom prst="rect">
              <a:avLst/>
            </a:prstGeom>
            <a:noFill/>
            <a:ln w="9525">
              <a:noFill/>
              <a:miter lim="800000"/>
              <a:headEnd/>
              <a:tailEnd/>
            </a:ln>
          </p:spPr>
          <p:txBody>
            <a:bodyPr wrap="none">
              <a:spAutoFit/>
            </a:bodyPr>
            <a:lstStyle/>
            <a:p>
              <a:r>
                <a:rPr lang="en-GB" sz="1800" dirty="0">
                  <a:latin typeface="Verdana" pitchFamily="34" charset="0"/>
                </a:rPr>
                <a:t>D = </a:t>
              </a:r>
              <a:r>
                <a:rPr lang="en-GB" sz="1800" dirty="0" smtClean="0">
                  <a:latin typeface="Verdana" pitchFamily="34" charset="0"/>
                </a:rPr>
                <a:t>AR</a:t>
              </a:r>
              <a:endParaRPr lang="en-US" sz="1800" dirty="0">
                <a:latin typeface="Verdana" pitchFamily="34" charset="0"/>
              </a:endParaRPr>
            </a:p>
          </p:txBody>
        </p:sp>
        <p:sp>
          <p:nvSpPr>
            <p:cNvPr id="15" name="Text Box 12"/>
            <p:cNvSpPr txBox="1">
              <a:spLocks noChangeArrowheads="1"/>
            </p:cNvSpPr>
            <p:nvPr/>
          </p:nvSpPr>
          <p:spPr bwMode="auto">
            <a:xfrm>
              <a:off x="4067944" y="6093296"/>
              <a:ext cx="538930" cy="369332"/>
            </a:xfrm>
            <a:prstGeom prst="rect">
              <a:avLst/>
            </a:prstGeom>
            <a:noFill/>
            <a:ln w="9525">
              <a:noFill/>
              <a:miter lim="800000"/>
              <a:headEnd/>
              <a:tailEnd/>
            </a:ln>
          </p:spPr>
          <p:txBody>
            <a:bodyPr wrap="none">
              <a:spAutoFit/>
            </a:bodyPr>
            <a:lstStyle/>
            <a:p>
              <a:r>
                <a:rPr lang="en-GB" sz="1800" dirty="0" smtClean="0">
                  <a:latin typeface="Verdana" pitchFamily="34" charset="0"/>
                </a:rPr>
                <a:t>MR</a:t>
              </a:r>
              <a:endParaRPr lang="en-US" sz="1800" dirty="0">
                <a:latin typeface="Verdana" pitchFamily="34" charset="0"/>
              </a:endParaRPr>
            </a:p>
          </p:txBody>
        </p:sp>
        <p:sp>
          <p:nvSpPr>
            <p:cNvPr id="16" name="Line 26"/>
            <p:cNvSpPr>
              <a:spLocks noChangeShapeType="1"/>
            </p:cNvSpPr>
            <p:nvPr/>
          </p:nvSpPr>
          <p:spPr bwMode="auto">
            <a:xfrm>
              <a:off x="1187624" y="2204864"/>
              <a:ext cx="2232248" cy="1512168"/>
            </a:xfrm>
            <a:prstGeom prst="line">
              <a:avLst/>
            </a:prstGeom>
            <a:noFill/>
            <a:ln w="57150">
              <a:solidFill>
                <a:schemeClr val="tx1"/>
              </a:solidFill>
              <a:round/>
              <a:headEnd/>
              <a:tailEnd/>
            </a:ln>
          </p:spPr>
          <p:txBody>
            <a:bodyPr/>
            <a:lstStyle/>
            <a:p>
              <a:endParaRPr lang="en-GB" dirty="0"/>
            </a:p>
          </p:txBody>
        </p:sp>
        <p:sp>
          <p:nvSpPr>
            <p:cNvPr id="17" name="Line 27"/>
            <p:cNvSpPr>
              <a:spLocks noChangeShapeType="1"/>
            </p:cNvSpPr>
            <p:nvPr/>
          </p:nvSpPr>
          <p:spPr bwMode="auto">
            <a:xfrm>
              <a:off x="3419872" y="4553744"/>
              <a:ext cx="648072" cy="1683568"/>
            </a:xfrm>
            <a:prstGeom prst="line">
              <a:avLst/>
            </a:prstGeom>
            <a:noFill/>
            <a:ln w="57150">
              <a:solidFill>
                <a:schemeClr val="tx1"/>
              </a:solidFill>
              <a:round/>
              <a:headEnd/>
              <a:tailEnd/>
            </a:ln>
          </p:spPr>
          <p:txBody>
            <a:bodyPr/>
            <a:lstStyle/>
            <a:p>
              <a:endParaRPr lang="en-GB" dirty="0"/>
            </a:p>
          </p:txBody>
        </p:sp>
        <p:sp>
          <p:nvSpPr>
            <p:cNvPr id="18" name="Line 27"/>
            <p:cNvSpPr>
              <a:spLocks noChangeShapeType="1"/>
            </p:cNvSpPr>
            <p:nvPr/>
          </p:nvSpPr>
          <p:spPr bwMode="auto">
            <a:xfrm>
              <a:off x="3419872" y="3717032"/>
              <a:ext cx="0" cy="864096"/>
            </a:xfrm>
            <a:prstGeom prst="line">
              <a:avLst/>
            </a:prstGeom>
            <a:noFill/>
            <a:ln w="57150">
              <a:solidFill>
                <a:schemeClr val="tx1"/>
              </a:solidFill>
              <a:prstDash val="dash"/>
              <a:round/>
              <a:headEnd/>
              <a:tailEnd/>
            </a:ln>
          </p:spPr>
          <p:txBody>
            <a:bodyPr/>
            <a:lstStyle/>
            <a:p>
              <a:endParaRPr lang="en-GB" dirty="0"/>
            </a:p>
          </p:txBody>
        </p:sp>
        <p:cxnSp>
          <p:nvCxnSpPr>
            <p:cNvPr id="20" name="Straight Connector 19"/>
            <p:cNvCxnSpPr/>
            <p:nvPr/>
          </p:nvCxnSpPr>
          <p:spPr>
            <a:xfrm flipV="1">
              <a:off x="2771800" y="3140968"/>
              <a:ext cx="2088232" cy="1728192"/>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21" name="Text Box 12"/>
            <p:cNvSpPr txBox="1">
              <a:spLocks noChangeArrowheads="1"/>
            </p:cNvSpPr>
            <p:nvPr/>
          </p:nvSpPr>
          <p:spPr bwMode="auto">
            <a:xfrm>
              <a:off x="4788024" y="2852936"/>
              <a:ext cx="720080" cy="307777"/>
            </a:xfrm>
            <a:prstGeom prst="rect">
              <a:avLst/>
            </a:prstGeom>
            <a:noFill/>
            <a:ln w="9525">
              <a:noFill/>
              <a:miter lim="800000"/>
              <a:headEnd/>
              <a:tailEnd/>
            </a:ln>
          </p:spPr>
          <p:txBody>
            <a:bodyPr wrap="square">
              <a:spAutoFit/>
            </a:bodyPr>
            <a:lstStyle/>
            <a:p>
              <a:r>
                <a:rPr lang="en-GB" sz="1400" dirty="0" smtClean="0">
                  <a:latin typeface="Verdana" pitchFamily="34" charset="0"/>
                </a:rPr>
                <a:t>MC1</a:t>
              </a:r>
              <a:endParaRPr lang="en-US" sz="1400" dirty="0">
                <a:latin typeface="Verdana" pitchFamily="34" charset="0"/>
              </a:endParaRPr>
            </a:p>
          </p:txBody>
        </p:sp>
        <p:cxnSp>
          <p:nvCxnSpPr>
            <p:cNvPr id="23" name="Straight Connector 22"/>
            <p:cNvCxnSpPr/>
            <p:nvPr/>
          </p:nvCxnSpPr>
          <p:spPr>
            <a:xfrm>
              <a:off x="1187624" y="2924944"/>
              <a:ext cx="2232248" cy="0"/>
            </a:xfrm>
            <a:prstGeom prst="line">
              <a:avLst/>
            </a:prstGeom>
            <a:ln w="22225">
              <a:prstDash val="dash"/>
            </a:ln>
          </p:spPr>
          <p:style>
            <a:lnRef idx="1">
              <a:schemeClr val="accent1"/>
            </a:lnRef>
            <a:fillRef idx="0">
              <a:schemeClr val="accent1"/>
            </a:fillRef>
            <a:effectRef idx="0">
              <a:schemeClr val="accent1"/>
            </a:effectRef>
            <a:fontRef idx="minor">
              <a:schemeClr val="tx1"/>
            </a:fontRef>
          </p:style>
        </p:cxnSp>
        <p:sp>
          <p:nvSpPr>
            <p:cNvPr id="27" name="Text Box 12"/>
            <p:cNvSpPr txBox="1">
              <a:spLocks noChangeArrowheads="1"/>
            </p:cNvSpPr>
            <p:nvPr/>
          </p:nvSpPr>
          <p:spPr bwMode="auto">
            <a:xfrm>
              <a:off x="539552" y="2708920"/>
              <a:ext cx="476412" cy="369332"/>
            </a:xfrm>
            <a:prstGeom prst="rect">
              <a:avLst/>
            </a:prstGeom>
            <a:noFill/>
            <a:ln w="9525">
              <a:noFill/>
              <a:miter lim="800000"/>
              <a:headEnd/>
              <a:tailEnd/>
            </a:ln>
          </p:spPr>
          <p:txBody>
            <a:bodyPr wrap="none">
              <a:spAutoFit/>
            </a:bodyPr>
            <a:lstStyle/>
            <a:p>
              <a:r>
                <a:rPr lang="en-GB" dirty="0" smtClean="0">
                  <a:latin typeface="Verdana" pitchFamily="34" charset="0"/>
                </a:rPr>
                <a:t>p*</a:t>
              </a:r>
              <a:endParaRPr lang="en-US" sz="1800" dirty="0">
                <a:latin typeface="Verdana" pitchFamily="34" charset="0"/>
              </a:endParaRPr>
            </a:p>
          </p:txBody>
        </p:sp>
        <p:cxnSp>
          <p:nvCxnSpPr>
            <p:cNvPr id="28" name="Straight Connector 27"/>
            <p:cNvCxnSpPr/>
            <p:nvPr/>
          </p:nvCxnSpPr>
          <p:spPr>
            <a:xfrm flipV="1">
              <a:off x="3419872" y="4653136"/>
              <a:ext cx="0" cy="1152128"/>
            </a:xfrm>
            <a:prstGeom prst="line">
              <a:avLst/>
            </a:prstGeom>
            <a:ln w="22225">
              <a:prstDash val="dash"/>
            </a:ln>
          </p:spPr>
          <p:style>
            <a:lnRef idx="1">
              <a:schemeClr val="accent1"/>
            </a:lnRef>
            <a:fillRef idx="0">
              <a:schemeClr val="accent1"/>
            </a:fillRef>
            <a:effectRef idx="0">
              <a:schemeClr val="accent1"/>
            </a:effectRef>
            <a:fontRef idx="minor">
              <a:schemeClr val="tx1"/>
            </a:fontRef>
          </p:style>
        </p:cxnSp>
        <p:sp>
          <p:nvSpPr>
            <p:cNvPr id="30" name="Text Box 12"/>
            <p:cNvSpPr txBox="1">
              <a:spLocks noChangeArrowheads="1"/>
            </p:cNvSpPr>
            <p:nvPr/>
          </p:nvSpPr>
          <p:spPr bwMode="auto">
            <a:xfrm>
              <a:off x="3203848" y="5877272"/>
              <a:ext cx="476412" cy="369332"/>
            </a:xfrm>
            <a:prstGeom prst="rect">
              <a:avLst/>
            </a:prstGeom>
            <a:noFill/>
            <a:ln w="9525">
              <a:noFill/>
              <a:miter lim="800000"/>
              <a:headEnd/>
              <a:tailEnd/>
            </a:ln>
          </p:spPr>
          <p:txBody>
            <a:bodyPr wrap="none">
              <a:spAutoFit/>
            </a:bodyPr>
            <a:lstStyle/>
            <a:p>
              <a:r>
                <a:rPr lang="en-GB" dirty="0" smtClean="0">
                  <a:latin typeface="Verdana" pitchFamily="34" charset="0"/>
                </a:rPr>
                <a:t>q*</a:t>
              </a:r>
              <a:endParaRPr lang="en-US" sz="1800" dirty="0">
                <a:latin typeface="Verdana" pitchFamily="34" charset="0"/>
              </a:endParaRPr>
            </a:p>
          </p:txBody>
        </p:sp>
        <p:cxnSp>
          <p:nvCxnSpPr>
            <p:cNvPr id="31" name="Straight Connector 30"/>
            <p:cNvCxnSpPr/>
            <p:nvPr/>
          </p:nvCxnSpPr>
          <p:spPr>
            <a:xfrm flipV="1">
              <a:off x="3419872" y="2924944"/>
              <a:ext cx="0" cy="720080"/>
            </a:xfrm>
            <a:prstGeom prst="line">
              <a:avLst/>
            </a:prstGeom>
            <a:ln w="22225">
              <a:prstDash val="dash"/>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flipV="1">
              <a:off x="2555776" y="2780928"/>
              <a:ext cx="2088232" cy="1728192"/>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38" name="Text Box 12"/>
            <p:cNvSpPr txBox="1">
              <a:spLocks noChangeArrowheads="1"/>
            </p:cNvSpPr>
            <p:nvPr/>
          </p:nvSpPr>
          <p:spPr bwMode="auto">
            <a:xfrm>
              <a:off x="4572000" y="2492896"/>
              <a:ext cx="574196" cy="307777"/>
            </a:xfrm>
            <a:prstGeom prst="rect">
              <a:avLst/>
            </a:prstGeom>
            <a:noFill/>
            <a:ln w="9525">
              <a:noFill/>
              <a:miter lim="800000"/>
              <a:headEnd/>
              <a:tailEnd/>
            </a:ln>
          </p:spPr>
          <p:txBody>
            <a:bodyPr wrap="none">
              <a:spAutoFit/>
            </a:bodyPr>
            <a:lstStyle/>
            <a:p>
              <a:r>
                <a:rPr lang="en-GB" sz="1400" dirty="0" smtClean="0">
                  <a:latin typeface="Verdana" pitchFamily="34" charset="0"/>
                </a:rPr>
                <a:t>MC2</a:t>
              </a:r>
              <a:endParaRPr lang="en-US" sz="1400" dirty="0">
                <a:latin typeface="Verdana" pitchFamily="34" charset="0"/>
              </a:endParaRPr>
            </a:p>
          </p:txBody>
        </p:sp>
      </p:grpSp>
    </p:spTree>
    <p:extLst>
      <p:ext uri="{BB962C8B-B14F-4D97-AF65-F5344CB8AC3E}">
        <p14:creationId xmlns:p14="http://schemas.microsoft.com/office/powerpoint/2010/main" val="2900960246"/>
      </p:ext>
    </p:extLst>
  </p:cSld>
  <p:clrMapOvr>
    <a:masterClrMapping/>
  </p:clrMapOvr>
  <p:transition spd="med"/>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sz="3200" dirty="0" smtClean="0"/>
              <a:t>Oligopoly: the kinked demand curve</a:t>
            </a:r>
          </a:p>
        </p:txBody>
      </p:sp>
      <p:sp>
        <p:nvSpPr>
          <p:cNvPr id="35847" name="Line 7"/>
          <p:cNvSpPr>
            <a:spLocks noChangeShapeType="1"/>
          </p:cNvSpPr>
          <p:nvPr/>
        </p:nvSpPr>
        <p:spPr bwMode="auto">
          <a:xfrm>
            <a:off x="1143000" y="2057400"/>
            <a:ext cx="0" cy="3743325"/>
          </a:xfrm>
          <a:prstGeom prst="line">
            <a:avLst/>
          </a:prstGeom>
          <a:noFill/>
          <a:ln w="57150">
            <a:solidFill>
              <a:schemeClr val="tx1"/>
            </a:solidFill>
            <a:round/>
            <a:headEnd/>
            <a:tailEnd/>
          </a:ln>
        </p:spPr>
        <p:txBody>
          <a:bodyPr/>
          <a:lstStyle/>
          <a:p>
            <a:endParaRPr lang="en-GB" dirty="0"/>
          </a:p>
        </p:txBody>
      </p:sp>
      <p:sp>
        <p:nvSpPr>
          <p:cNvPr id="35848" name="Text Box 8"/>
          <p:cNvSpPr txBox="1">
            <a:spLocks noChangeArrowheads="1"/>
          </p:cNvSpPr>
          <p:nvPr/>
        </p:nvSpPr>
        <p:spPr bwMode="auto">
          <a:xfrm>
            <a:off x="158750" y="1546225"/>
            <a:ext cx="796925" cy="396875"/>
          </a:xfrm>
          <a:prstGeom prst="rect">
            <a:avLst/>
          </a:prstGeom>
          <a:noFill/>
          <a:ln w="9525">
            <a:noFill/>
            <a:miter lim="800000"/>
            <a:headEnd/>
            <a:tailEnd/>
          </a:ln>
        </p:spPr>
        <p:txBody>
          <a:bodyPr wrap="none">
            <a:spAutoFit/>
          </a:bodyPr>
          <a:lstStyle/>
          <a:p>
            <a:r>
              <a:rPr lang="en-GB" sz="2000" dirty="0">
                <a:latin typeface="Verdana" pitchFamily="34" charset="0"/>
              </a:rPr>
              <a:t>Price</a:t>
            </a:r>
            <a:endParaRPr lang="en-US" sz="2000" dirty="0">
              <a:latin typeface="Verdana" pitchFamily="34" charset="0"/>
            </a:endParaRPr>
          </a:p>
        </p:txBody>
      </p:sp>
      <p:sp>
        <p:nvSpPr>
          <p:cNvPr id="35849" name="Line 9"/>
          <p:cNvSpPr>
            <a:spLocks noChangeShapeType="1"/>
          </p:cNvSpPr>
          <p:nvPr/>
        </p:nvSpPr>
        <p:spPr bwMode="auto">
          <a:xfrm>
            <a:off x="1116013" y="5805488"/>
            <a:ext cx="5832475" cy="0"/>
          </a:xfrm>
          <a:prstGeom prst="line">
            <a:avLst/>
          </a:prstGeom>
          <a:noFill/>
          <a:ln w="57150">
            <a:solidFill>
              <a:schemeClr val="tx1"/>
            </a:solidFill>
            <a:round/>
            <a:headEnd/>
            <a:tailEnd/>
          </a:ln>
        </p:spPr>
        <p:txBody>
          <a:bodyPr/>
          <a:lstStyle/>
          <a:p>
            <a:endParaRPr lang="en-GB" dirty="0"/>
          </a:p>
        </p:txBody>
      </p:sp>
      <p:sp>
        <p:nvSpPr>
          <p:cNvPr id="35850" name="Text Box 10"/>
          <p:cNvSpPr txBox="1">
            <a:spLocks noChangeArrowheads="1"/>
          </p:cNvSpPr>
          <p:nvPr/>
        </p:nvSpPr>
        <p:spPr bwMode="auto">
          <a:xfrm>
            <a:off x="7019925" y="5846763"/>
            <a:ext cx="1277938" cy="396875"/>
          </a:xfrm>
          <a:prstGeom prst="rect">
            <a:avLst/>
          </a:prstGeom>
          <a:noFill/>
          <a:ln w="9525">
            <a:noFill/>
            <a:miter lim="800000"/>
            <a:headEnd/>
            <a:tailEnd/>
          </a:ln>
        </p:spPr>
        <p:txBody>
          <a:bodyPr wrap="none">
            <a:spAutoFit/>
          </a:bodyPr>
          <a:lstStyle/>
          <a:p>
            <a:r>
              <a:rPr lang="en-GB" sz="2000" dirty="0">
                <a:latin typeface="Verdana" pitchFamily="34" charset="0"/>
              </a:rPr>
              <a:t>Quantity</a:t>
            </a:r>
            <a:endParaRPr lang="en-US" sz="2000" dirty="0">
              <a:latin typeface="Verdana" pitchFamily="34" charset="0"/>
            </a:endParaRPr>
          </a:p>
        </p:txBody>
      </p:sp>
      <p:sp>
        <p:nvSpPr>
          <p:cNvPr id="35852" name="Text Box 12"/>
          <p:cNvSpPr txBox="1">
            <a:spLocks noChangeArrowheads="1"/>
          </p:cNvSpPr>
          <p:nvPr/>
        </p:nvSpPr>
        <p:spPr bwMode="auto">
          <a:xfrm>
            <a:off x="2483768" y="2204864"/>
            <a:ext cx="1438275" cy="366713"/>
          </a:xfrm>
          <a:prstGeom prst="rect">
            <a:avLst/>
          </a:prstGeom>
          <a:noFill/>
          <a:ln w="9525">
            <a:noFill/>
            <a:miter lim="800000"/>
            <a:headEnd/>
            <a:tailEnd/>
          </a:ln>
        </p:spPr>
        <p:txBody>
          <a:bodyPr wrap="none">
            <a:spAutoFit/>
          </a:bodyPr>
          <a:lstStyle/>
          <a:p>
            <a:r>
              <a:rPr lang="en-GB" sz="1800" dirty="0">
                <a:latin typeface="Verdana" pitchFamily="34" charset="0"/>
              </a:rPr>
              <a:t>D = elastic</a:t>
            </a:r>
            <a:endParaRPr lang="en-US" sz="1800" dirty="0">
              <a:latin typeface="Verdana" pitchFamily="34" charset="0"/>
            </a:endParaRPr>
          </a:p>
        </p:txBody>
      </p:sp>
      <p:sp>
        <p:nvSpPr>
          <p:cNvPr id="35854" name="Text Box 14"/>
          <p:cNvSpPr txBox="1">
            <a:spLocks noChangeArrowheads="1"/>
          </p:cNvSpPr>
          <p:nvPr/>
        </p:nvSpPr>
        <p:spPr bwMode="auto">
          <a:xfrm>
            <a:off x="4360520" y="5041638"/>
            <a:ext cx="1679575" cy="366712"/>
          </a:xfrm>
          <a:prstGeom prst="rect">
            <a:avLst/>
          </a:prstGeom>
          <a:noFill/>
          <a:ln w="9525">
            <a:noFill/>
            <a:miter lim="800000"/>
            <a:headEnd/>
            <a:tailEnd/>
          </a:ln>
        </p:spPr>
        <p:txBody>
          <a:bodyPr wrap="none">
            <a:spAutoFit/>
          </a:bodyPr>
          <a:lstStyle/>
          <a:p>
            <a:r>
              <a:rPr lang="en-GB" sz="1800" dirty="0">
                <a:latin typeface="Verdana" pitchFamily="34" charset="0"/>
              </a:rPr>
              <a:t>D = Inelastic</a:t>
            </a:r>
            <a:endParaRPr lang="en-US" sz="1800" dirty="0">
              <a:latin typeface="Verdana" pitchFamily="34" charset="0"/>
            </a:endParaRPr>
          </a:p>
        </p:txBody>
      </p:sp>
      <p:sp>
        <p:nvSpPr>
          <p:cNvPr id="35866" name="Line 26"/>
          <p:cNvSpPr>
            <a:spLocks noChangeShapeType="1"/>
          </p:cNvSpPr>
          <p:nvPr/>
        </p:nvSpPr>
        <p:spPr bwMode="auto">
          <a:xfrm>
            <a:off x="1547813" y="2205038"/>
            <a:ext cx="2592387" cy="1295400"/>
          </a:xfrm>
          <a:prstGeom prst="line">
            <a:avLst/>
          </a:prstGeom>
          <a:noFill/>
          <a:ln w="57150">
            <a:solidFill>
              <a:srgbClr val="00FF00"/>
            </a:solidFill>
            <a:round/>
            <a:headEnd/>
            <a:tailEnd/>
          </a:ln>
        </p:spPr>
        <p:txBody>
          <a:bodyPr/>
          <a:lstStyle/>
          <a:p>
            <a:endParaRPr lang="en-GB" dirty="0"/>
          </a:p>
        </p:txBody>
      </p:sp>
      <p:sp>
        <p:nvSpPr>
          <p:cNvPr id="35867" name="Line 27"/>
          <p:cNvSpPr>
            <a:spLocks noChangeShapeType="1"/>
          </p:cNvSpPr>
          <p:nvPr/>
        </p:nvSpPr>
        <p:spPr bwMode="auto">
          <a:xfrm>
            <a:off x="4140200" y="3500438"/>
            <a:ext cx="215776" cy="2088802"/>
          </a:xfrm>
          <a:prstGeom prst="line">
            <a:avLst/>
          </a:prstGeom>
          <a:noFill/>
          <a:ln w="57150">
            <a:solidFill>
              <a:srgbClr val="00FF00"/>
            </a:solidFill>
            <a:round/>
            <a:headEnd/>
            <a:tailEnd/>
          </a:ln>
        </p:spPr>
        <p:txBody>
          <a:bodyPr/>
          <a:lstStyle/>
          <a:p>
            <a:endParaRPr lang="en-GB" dirty="0"/>
          </a:p>
        </p:txBody>
      </p:sp>
      <p:sp>
        <p:nvSpPr>
          <p:cNvPr id="35868" name="Text Box 28"/>
          <p:cNvSpPr txBox="1">
            <a:spLocks noChangeArrowheads="1"/>
          </p:cNvSpPr>
          <p:nvPr/>
        </p:nvSpPr>
        <p:spPr bwMode="auto">
          <a:xfrm>
            <a:off x="5436096" y="1628800"/>
            <a:ext cx="2996333" cy="369332"/>
          </a:xfrm>
          <a:prstGeom prst="rect">
            <a:avLst/>
          </a:prstGeom>
          <a:noFill/>
          <a:ln w="9525">
            <a:noFill/>
            <a:miter lim="800000"/>
            <a:headEnd/>
            <a:tailEnd/>
          </a:ln>
        </p:spPr>
        <p:txBody>
          <a:bodyPr wrap="none">
            <a:spAutoFit/>
          </a:bodyPr>
          <a:lstStyle/>
          <a:p>
            <a:r>
              <a:rPr lang="en-GB" sz="1800" b="1" dirty="0">
                <a:latin typeface="Verdana" pitchFamily="34" charset="0"/>
              </a:rPr>
              <a:t>Kinked </a:t>
            </a:r>
            <a:r>
              <a:rPr lang="en-GB" sz="1800" b="1" dirty="0" smtClean="0">
                <a:latin typeface="Verdana" pitchFamily="34" charset="0"/>
              </a:rPr>
              <a:t>demand </a:t>
            </a:r>
            <a:r>
              <a:rPr lang="en-GB" b="1" dirty="0" smtClean="0">
                <a:latin typeface="Verdana" pitchFamily="34" charset="0"/>
              </a:rPr>
              <a:t>c</a:t>
            </a:r>
            <a:r>
              <a:rPr lang="en-GB" sz="1800" b="1" dirty="0" smtClean="0">
                <a:latin typeface="Verdana" pitchFamily="34" charset="0"/>
              </a:rPr>
              <a:t>urve</a:t>
            </a:r>
            <a:endParaRPr lang="en-US" sz="1800" b="1" dirty="0">
              <a:latin typeface="Verdana" pitchFamily="34" charset="0"/>
            </a:endParaRPr>
          </a:p>
        </p:txBody>
      </p:sp>
    </p:spTree>
    <p:extLst>
      <p:ext uri="{BB962C8B-B14F-4D97-AF65-F5344CB8AC3E}">
        <p14:creationId xmlns:p14="http://schemas.microsoft.com/office/powerpoint/2010/main" val="384392664"/>
      </p:ext>
    </p:extLst>
  </p:cSld>
  <p:clrMapOvr>
    <a:masterClrMapping/>
  </p:clrMapOvr>
  <p:transition spd="med"/>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57200" y="274638"/>
            <a:ext cx="8229600" cy="912660"/>
          </a:xfrm>
        </p:spPr>
        <p:txBody>
          <a:bodyPr/>
          <a:lstStyle/>
          <a:p>
            <a:pPr eaLnBrk="1" hangingPunct="1"/>
            <a:r>
              <a:rPr lang="en-GB" sz="3200" dirty="0" smtClean="0"/>
              <a:t>Oligopoly: the kinked demand curve</a:t>
            </a:r>
          </a:p>
        </p:txBody>
      </p:sp>
      <p:sp>
        <p:nvSpPr>
          <p:cNvPr id="35847" name="Line 7"/>
          <p:cNvSpPr>
            <a:spLocks noChangeShapeType="1"/>
          </p:cNvSpPr>
          <p:nvPr/>
        </p:nvSpPr>
        <p:spPr bwMode="auto">
          <a:xfrm>
            <a:off x="1143000" y="2057400"/>
            <a:ext cx="0" cy="3743325"/>
          </a:xfrm>
          <a:prstGeom prst="line">
            <a:avLst/>
          </a:prstGeom>
          <a:noFill/>
          <a:ln w="57150">
            <a:solidFill>
              <a:schemeClr val="tx1"/>
            </a:solidFill>
            <a:round/>
            <a:headEnd/>
            <a:tailEnd/>
          </a:ln>
        </p:spPr>
        <p:txBody>
          <a:bodyPr/>
          <a:lstStyle/>
          <a:p>
            <a:endParaRPr lang="en-GB" dirty="0"/>
          </a:p>
        </p:txBody>
      </p:sp>
      <p:sp>
        <p:nvSpPr>
          <p:cNvPr id="35848" name="Text Box 8"/>
          <p:cNvSpPr txBox="1">
            <a:spLocks noChangeArrowheads="1"/>
          </p:cNvSpPr>
          <p:nvPr/>
        </p:nvSpPr>
        <p:spPr bwMode="auto">
          <a:xfrm>
            <a:off x="158750" y="1546225"/>
            <a:ext cx="796925" cy="396875"/>
          </a:xfrm>
          <a:prstGeom prst="rect">
            <a:avLst/>
          </a:prstGeom>
          <a:noFill/>
          <a:ln w="9525">
            <a:noFill/>
            <a:miter lim="800000"/>
            <a:headEnd/>
            <a:tailEnd/>
          </a:ln>
        </p:spPr>
        <p:txBody>
          <a:bodyPr wrap="none">
            <a:spAutoFit/>
          </a:bodyPr>
          <a:lstStyle/>
          <a:p>
            <a:r>
              <a:rPr lang="en-GB" sz="2000" dirty="0">
                <a:latin typeface="Verdana" pitchFamily="34" charset="0"/>
              </a:rPr>
              <a:t>Price</a:t>
            </a:r>
            <a:endParaRPr lang="en-US" sz="2000" dirty="0">
              <a:latin typeface="Verdana" pitchFamily="34" charset="0"/>
            </a:endParaRPr>
          </a:p>
        </p:txBody>
      </p:sp>
      <p:sp>
        <p:nvSpPr>
          <p:cNvPr id="35849" name="Line 9"/>
          <p:cNvSpPr>
            <a:spLocks noChangeShapeType="1"/>
          </p:cNvSpPr>
          <p:nvPr/>
        </p:nvSpPr>
        <p:spPr bwMode="auto">
          <a:xfrm>
            <a:off x="1116013" y="5805488"/>
            <a:ext cx="5832475" cy="0"/>
          </a:xfrm>
          <a:prstGeom prst="line">
            <a:avLst/>
          </a:prstGeom>
          <a:noFill/>
          <a:ln w="57150">
            <a:solidFill>
              <a:schemeClr val="tx1"/>
            </a:solidFill>
            <a:round/>
            <a:headEnd/>
            <a:tailEnd/>
          </a:ln>
        </p:spPr>
        <p:txBody>
          <a:bodyPr/>
          <a:lstStyle/>
          <a:p>
            <a:endParaRPr lang="en-GB" dirty="0"/>
          </a:p>
        </p:txBody>
      </p:sp>
      <p:sp>
        <p:nvSpPr>
          <p:cNvPr id="35850" name="Text Box 10"/>
          <p:cNvSpPr txBox="1">
            <a:spLocks noChangeArrowheads="1"/>
          </p:cNvSpPr>
          <p:nvPr/>
        </p:nvSpPr>
        <p:spPr bwMode="auto">
          <a:xfrm>
            <a:off x="7019925" y="5846763"/>
            <a:ext cx="1277938" cy="396875"/>
          </a:xfrm>
          <a:prstGeom prst="rect">
            <a:avLst/>
          </a:prstGeom>
          <a:noFill/>
          <a:ln w="9525">
            <a:noFill/>
            <a:miter lim="800000"/>
            <a:headEnd/>
            <a:tailEnd/>
          </a:ln>
        </p:spPr>
        <p:txBody>
          <a:bodyPr wrap="none">
            <a:spAutoFit/>
          </a:bodyPr>
          <a:lstStyle/>
          <a:p>
            <a:r>
              <a:rPr lang="en-GB" sz="2000" dirty="0">
                <a:latin typeface="Verdana" pitchFamily="34" charset="0"/>
              </a:rPr>
              <a:t>Quantity</a:t>
            </a:r>
            <a:endParaRPr lang="en-US" sz="2000" dirty="0">
              <a:latin typeface="Verdana" pitchFamily="34" charset="0"/>
            </a:endParaRPr>
          </a:p>
        </p:txBody>
      </p:sp>
      <p:sp>
        <p:nvSpPr>
          <p:cNvPr id="35852" name="Text Box 12"/>
          <p:cNvSpPr txBox="1">
            <a:spLocks noChangeArrowheads="1"/>
          </p:cNvSpPr>
          <p:nvPr/>
        </p:nvSpPr>
        <p:spPr bwMode="auto">
          <a:xfrm>
            <a:off x="2483768" y="2204864"/>
            <a:ext cx="1438275" cy="366713"/>
          </a:xfrm>
          <a:prstGeom prst="rect">
            <a:avLst/>
          </a:prstGeom>
          <a:noFill/>
          <a:ln w="9525">
            <a:noFill/>
            <a:miter lim="800000"/>
            <a:headEnd/>
            <a:tailEnd/>
          </a:ln>
        </p:spPr>
        <p:txBody>
          <a:bodyPr wrap="none">
            <a:spAutoFit/>
          </a:bodyPr>
          <a:lstStyle/>
          <a:p>
            <a:r>
              <a:rPr lang="en-GB" sz="1800" dirty="0">
                <a:latin typeface="Verdana" pitchFamily="34" charset="0"/>
              </a:rPr>
              <a:t>D = elastic</a:t>
            </a:r>
            <a:endParaRPr lang="en-US" sz="1800" dirty="0">
              <a:latin typeface="Verdana" pitchFamily="34" charset="0"/>
            </a:endParaRPr>
          </a:p>
        </p:txBody>
      </p:sp>
      <p:sp>
        <p:nvSpPr>
          <p:cNvPr id="35854" name="Text Box 14"/>
          <p:cNvSpPr txBox="1">
            <a:spLocks noChangeArrowheads="1"/>
          </p:cNvSpPr>
          <p:nvPr/>
        </p:nvSpPr>
        <p:spPr bwMode="auto">
          <a:xfrm>
            <a:off x="4532861" y="4997274"/>
            <a:ext cx="1679575" cy="366712"/>
          </a:xfrm>
          <a:prstGeom prst="rect">
            <a:avLst/>
          </a:prstGeom>
          <a:noFill/>
          <a:ln w="9525">
            <a:noFill/>
            <a:miter lim="800000"/>
            <a:headEnd/>
            <a:tailEnd/>
          </a:ln>
        </p:spPr>
        <p:txBody>
          <a:bodyPr wrap="none">
            <a:spAutoFit/>
          </a:bodyPr>
          <a:lstStyle/>
          <a:p>
            <a:r>
              <a:rPr lang="en-GB" sz="1800" dirty="0">
                <a:latin typeface="Verdana" pitchFamily="34" charset="0"/>
              </a:rPr>
              <a:t>D = Inelastic</a:t>
            </a:r>
            <a:endParaRPr lang="en-US" sz="1800" dirty="0">
              <a:latin typeface="Verdana" pitchFamily="34" charset="0"/>
            </a:endParaRPr>
          </a:p>
        </p:txBody>
      </p:sp>
      <p:sp>
        <p:nvSpPr>
          <p:cNvPr id="35866" name="Line 26"/>
          <p:cNvSpPr>
            <a:spLocks noChangeShapeType="1"/>
          </p:cNvSpPr>
          <p:nvPr/>
        </p:nvSpPr>
        <p:spPr bwMode="auto">
          <a:xfrm>
            <a:off x="1547813" y="2205038"/>
            <a:ext cx="2592387" cy="1295400"/>
          </a:xfrm>
          <a:prstGeom prst="line">
            <a:avLst/>
          </a:prstGeom>
          <a:noFill/>
          <a:ln w="57150">
            <a:solidFill>
              <a:srgbClr val="00FF00"/>
            </a:solidFill>
            <a:round/>
            <a:headEnd/>
            <a:tailEnd/>
          </a:ln>
        </p:spPr>
        <p:txBody>
          <a:bodyPr/>
          <a:lstStyle/>
          <a:p>
            <a:endParaRPr lang="en-GB" dirty="0"/>
          </a:p>
        </p:txBody>
      </p:sp>
      <p:sp>
        <p:nvSpPr>
          <p:cNvPr id="35867" name="Line 27"/>
          <p:cNvSpPr>
            <a:spLocks noChangeShapeType="1"/>
          </p:cNvSpPr>
          <p:nvPr/>
        </p:nvSpPr>
        <p:spPr bwMode="auto">
          <a:xfrm>
            <a:off x="4140200" y="3500438"/>
            <a:ext cx="404812" cy="2088802"/>
          </a:xfrm>
          <a:prstGeom prst="line">
            <a:avLst/>
          </a:prstGeom>
          <a:noFill/>
          <a:ln w="57150">
            <a:solidFill>
              <a:srgbClr val="00FF00"/>
            </a:solidFill>
            <a:round/>
            <a:headEnd/>
            <a:tailEnd/>
          </a:ln>
        </p:spPr>
        <p:txBody>
          <a:bodyPr/>
          <a:lstStyle/>
          <a:p>
            <a:endParaRPr lang="en-GB" dirty="0"/>
          </a:p>
        </p:txBody>
      </p:sp>
      <p:sp>
        <p:nvSpPr>
          <p:cNvPr id="35868" name="Text Box 28"/>
          <p:cNvSpPr txBox="1">
            <a:spLocks noChangeArrowheads="1"/>
          </p:cNvSpPr>
          <p:nvPr/>
        </p:nvSpPr>
        <p:spPr bwMode="auto">
          <a:xfrm>
            <a:off x="5436096" y="1628800"/>
            <a:ext cx="2996333" cy="369332"/>
          </a:xfrm>
          <a:prstGeom prst="rect">
            <a:avLst/>
          </a:prstGeom>
          <a:noFill/>
          <a:ln w="9525">
            <a:noFill/>
            <a:miter lim="800000"/>
            <a:headEnd/>
            <a:tailEnd/>
          </a:ln>
        </p:spPr>
        <p:txBody>
          <a:bodyPr wrap="none">
            <a:spAutoFit/>
          </a:bodyPr>
          <a:lstStyle/>
          <a:p>
            <a:r>
              <a:rPr lang="en-GB" sz="1800" b="1" dirty="0">
                <a:latin typeface="Verdana" pitchFamily="34" charset="0"/>
              </a:rPr>
              <a:t>Kinked </a:t>
            </a:r>
            <a:r>
              <a:rPr lang="en-GB" sz="1800" b="1" dirty="0" smtClean="0">
                <a:latin typeface="Verdana" pitchFamily="34" charset="0"/>
              </a:rPr>
              <a:t>demand </a:t>
            </a:r>
            <a:r>
              <a:rPr lang="en-GB" b="1" dirty="0" smtClean="0">
                <a:latin typeface="Verdana" pitchFamily="34" charset="0"/>
              </a:rPr>
              <a:t>c</a:t>
            </a:r>
            <a:r>
              <a:rPr lang="en-GB" sz="1800" b="1" dirty="0" smtClean="0">
                <a:latin typeface="Verdana" pitchFamily="34" charset="0"/>
              </a:rPr>
              <a:t>urve</a:t>
            </a:r>
            <a:endParaRPr lang="en-US" sz="1800" b="1" dirty="0">
              <a:latin typeface="Verdana" pitchFamily="34" charset="0"/>
            </a:endParaRPr>
          </a:p>
        </p:txBody>
      </p:sp>
      <p:sp>
        <p:nvSpPr>
          <p:cNvPr id="35870" name="Text Box 30"/>
          <p:cNvSpPr txBox="1">
            <a:spLocks noChangeArrowheads="1"/>
          </p:cNvSpPr>
          <p:nvPr/>
        </p:nvSpPr>
        <p:spPr bwMode="auto">
          <a:xfrm>
            <a:off x="5652120" y="2276872"/>
            <a:ext cx="2667000" cy="2554545"/>
          </a:xfrm>
          <a:prstGeom prst="rect">
            <a:avLst/>
          </a:prstGeom>
          <a:solidFill>
            <a:schemeClr val="hlink"/>
          </a:solidFill>
          <a:ln w="9525">
            <a:noFill/>
            <a:miter lim="800000"/>
            <a:headEnd/>
            <a:tailEnd/>
          </a:ln>
        </p:spPr>
        <p:txBody>
          <a:bodyPr>
            <a:spAutoFit/>
          </a:bodyPr>
          <a:lstStyle/>
          <a:p>
            <a:pPr>
              <a:spcBef>
                <a:spcPct val="50000"/>
              </a:spcBef>
            </a:pPr>
            <a:r>
              <a:rPr lang="en-GB" sz="1600" dirty="0">
                <a:latin typeface="Arial" charset="0"/>
              </a:rPr>
              <a:t>The principle of the kinked demand curve rests on the </a:t>
            </a:r>
            <a:r>
              <a:rPr lang="en-GB" sz="1600" dirty="0" smtClean="0">
                <a:latin typeface="Arial" charset="0"/>
              </a:rPr>
              <a:t>principle </a:t>
            </a:r>
            <a:r>
              <a:rPr lang="en-GB" sz="1600" dirty="0">
                <a:latin typeface="Arial" charset="0"/>
              </a:rPr>
              <a:t>that:</a:t>
            </a:r>
          </a:p>
          <a:p>
            <a:pPr marL="342900" indent="-342900">
              <a:spcBef>
                <a:spcPct val="50000"/>
              </a:spcBef>
              <a:buFontTx/>
              <a:buAutoNum type="alphaLcPeriod"/>
            </a:pPr>
            <a:r>
              <a:rPr lang="en-GB" sz="1600" dirty="0">
                <a:latin typeface="Arial" charset="0"/>
              </a:rPr>
              <a:t>If a firm raises its price, its rivals will not follow suit</a:t>
            </a:r>
          </a:p>
          <a:p>
            <a:pPr marL="342900" indent="-342900">
              <a:spcBef>
                <a:spcPct val="50000"/>
              </a:spcBef>
              <a:buFontTx/>
              <a:buAutoNum type="alphaLcPeriod"/>
            </a:pPr>
            <a:r>
              <a:rPr lang="en-GB" sz="1600" dirty="0">
                <a:latin typeface="Arial" charset="0"/>
              </a:rPr>
              <a:t>If a firm lowers its price, its rivals will all do the same</a:t>
            </a:r>
          </a:p>
        </p:txBody>
      </p:sp>
    </p:spTree>
    <p:extLst>
      <p:ext uri="{BB962C8B-B14F-4D97-AF65-F5344CB8AC3E}">
        <p14:creationId xmlns:p14="http://schemas.microsoft.com/office/powerpoint/2010/main" val="2976217205"/>
      </p:ext>
    </p:extLst>
  </p:cSld>
  <p:clrMapOvr>
    <a:masterClrMapping/>
  </p:clrMapOvr>
  <p:transition spd="med"/>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922114"/>
          </a:xfrm>
        </p:spPr>
        <p:txBody>
          <a:bodyPr/>
          <a:lstStyle/>
          <a:p>
            <a:r>
              <a:rPr lang="en-US" sz="3200" dirty="0" smtClean="0"/>
              <a:t>MR and MC</a:t>
            </a:r>
            <a:endParaRPr lang="en-US" sz="3200" dirty="0"/>
          </a:p>
        </p:txBody>
      </p:sp>
      <p:sp>
        <p:nvSpPr>
          <p:cNvPr id="4" name="Content Placeholder 3"/>
          <p:cNvSpPr>
            <a:spLocks noGrp="1"/>
          </p:cNvSpPr>
          <p:nvPr>
            <p:ph sz="quarter" idx="1"/>
          </p:nvPr>
        </p:nvSpPr>
        <p:spPr/>
        <p:txBody>
          <a:bodyPr/>
          <a:lstStyle/>
          <a:p>
            <a:pPr>
              <a:buFont typeface="Wingdings" panose="05000000000000000000" pitchFamily="2" charset="2"/>
              <a:buChar char="§"/>
            </a:pPr>
            <a:r>
              <a:rPr lang="en-GB" dirty="0" smtClean="0">
                <a:latin typeface="Calibri" pitchFamily="34" charset="0"/>
              </a:rPr>
              <a:t>Discontinuous MR curve - MC can shift, MC1, MC2, without any effect on the price</a:t>
            </a:r>
          </a:p>
          <a:p>
            <a:pPr>
              <a:buFont typeface="Wingdings" panose="05000000000000000000" pitchFamily="2" charset="2"/>
              <a:buChar char="§"/>
            </a:pPr>
            <a:r>
              <a:rPr lang="en-GB" dirty="0" smtClean="0">
                <a:latin typeface="Calibri" pitchFamily="34" charset="0"/>
              </a:rPr>
              <a:t>Oligopolist absorbs cost increase by taking a cut in profit</a:t>
            </a:r>
          </a:p>
          <a:p>
            <a:endParaRPr lang="en-US" dirty="0"/>
          </a:p>
        </p:txBody>
      </p:sp>
    </p:spTree>
    <p:extLst>
      <p:ext uri="{BB962C8B-B14F-4D97-AF65-F5344CB8AC3E}">
        <p14:creationId xmlns:p14="http://schemas.microsoft.com/office/powerpoint/2010/main" val="2986302122"/>
      </p:ext>
    </p:ext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34082"/>
          </a:xfrm>
        </p:spPr>
        <p:txBody>
          <a:bodyPr/>
          <a:lstStyle/>
          <a:p>
            <a:r>
              <a:rPr lang="en-GB" sz="3200" dirty="0" smtClean="0"/>
              <a:t>Activity on Oligopolies: Testing </a:t>
            </a:r>
            <a:r>
              <a:rPr lang="en-GB" sz="3200" dirty="0"/>
              <a:t>E</a:t>
            </a:r>
            <a:r>
              <a:rPr lang="en-GB" sz="3200" dirty="0" smtClean="0"/>
              <a:t>lasticity</a:t>
            </a:r>
            <a:endParaRPr lang="en-GB" sz="3200" dirty="0"/>
          </a:p>
        </p:txBody>
      </p:sp>
      <p:sp>
        <p:nvSpPr>
          <p:cNvPr id="3" name="Content Placeholder 2"/>
          <p:cNvSpPr>
            <a:spLocks noGrp="1"/>
          </p:cNvSpPr>
          <p:nvPr>
            <p:ph sz="quarter" idx="1"/>
          </p:nvPr>
        </p:nvSpPr>
        <p:spPr>
          <a:xfrm>
            <a:off x="251520" y="850186"/>
            <a:ext cx="8640960" cy="4968552"/>
          </a:xfrm>
        </p:spPr>
        <p:txBody>
          <a:bodyPr/>
          <a:lstStyle/>
          <a:p>
            <a:pPr marL="457200" indent="-457200">
              <a:spcBef>
                <a:spcPct val="50000"/>
              </a:spcBef>
              <a:buNone/>
            </a:pPr>
            <a:r>
              <a:rPr lang="en-GB" sz="2200" b="1" dirty="0" smtClean="0">
                <a:latin typeface="Arial" pitchFamily="34" charset="0"/>
                <a:cs typeface="Arial" pitchFamily="34" charset="0"/>
              </a:rPr>
              <a:t>Scenario A</a:t>
            </a:r>
          </a:p>
          <a:p>
            <a:pPr marL="457200" indent="-457200">
              <a:spcBef>
                <a:spcPct val="50000"/>
              </a:spcBef>
              <a:buFont typeface="+mj-lt"/>
              <a:buAutoNum type="arabicPeriod"/>
            </a:pPr>
            <a:r>
              <a:rPr lang="en-GB" sz="2200" dirty="0" smtClean="0">
                <a:latin typeface="Arial" pitchFamily="34" charset="0"/>
                <a:cs typeface="Arial" pitchFamily="34" charset="0"/>
              </a:rPr>
              <a:t>An oligopolist is charging a price of £5 and producing an output of 100 units, what is the TR at this point?</a:t>
            </a:r>
          </a:p>
          <a:p>
            <a:pPr marL="457200" indent="-457200">
              <a:spcBef>
                <a:spcPct val="50000"/>
              </a:spcBef>
              <a:buFont typeface="+mj-lt"/>
              <a:buAutoNum type="arabicPeriod"/>
            </a:pPr>
            <a:r>
              <a:rPr lang="en-GB" sz="2200" dirty="0" smtClean="0">
                <a:latin typeface="Arial" pitchFamily="34" charset="0"/>
                <a:cs typeface="Arial" pitchFamily="34" charset="0"/>
              </a:rPr>
              <a:t>The firm chooses to raise price to £6, QD changes to 75 units, what is the TR at this point?  Loss or profit?</a:t>
            </a:r>
          </a:p>
          <a:p>
            <a:pPr marL="457200" indent="-457200">
              <a:spcBef>
                <a:spcPct val="50000"/>
              </a:spcBef>
              <a:buFont typeface="+mj-lt"/>
              <a:buAutoNum type="arabicPeriod"/>
            </a:pPr>
            <a:r>
              <a:rPr lang="en-GB" sz="2200" dirty="0" smtClean="0">
                <a:latin typeface="Arial" pitchFamily="34" charset="0"/>
                <a:cs typeface="Arial" pitchFamily="34" charset="0"/>
              </a:rPr>
              <a:t>What is the PED?</a:t>
            </a:r>
          </a:p>
          <a:p>
            <a:pPr marL="457200" indent="-457200">
              <a:spcBef>
                <a:spcPct val="50000"/>
              </a:spcBef>
              <a:buNone/>
            </a:pPr>
            <a:r>
              <a:rPr lang="en-GB" sz="2200" b="1" dirty="0" smtClean="0">
                <a:latin typeface="Arial" pitchFamily="34" charset="0"/>
                <a:cs typeface="Arial" pitchFamily="34" charset="0"/>
              </a:rPr>
              <a:t>Scenario B</a:t>
            </a:r>
          </a:p>
          <a:p>
            <a:pPr marL="457200" indent="-457200">
              <a:buFont typeface="+mj-lt"/>
              <a:buAutoNum type="arabicPeriod"/>
            </a:pPr>
            <a:r>
              <a:rPr lang="en-GB" sz="2200" dirty="0" smtClean="0">
                <a:latin typeface="Arial" pitchFamily="34" charset="0"/>
                <a:cs typeface="Arial" pitchFamily="34" charset="0"/>
              </a:rPr>
              <a:t>If the firm seeks to lower its price to gain a competitive advantage, it lowers price from the original price of £5 at a QD of 100 units to £4 and the QD rises to 110, what is the new TR? Loss or profit?</a:t>
            </a:r>
          </a:p>
          <a:p>
            <a:pPr marL="457200" indent="-457200">
              <a:buFont typeface="+mj-lt"/>
              <a:buAutoNum type="arabicPeriod"/>
            </a:pPr>
            <a:r>
              <a:rPr lang="en-GB" sz="2200" dirty="0" smtClean="0">
                <a:latin typeface="Arial" pitchFamily="34" charset="0"/>
                <a:cs typeface="Arial" pitchFamily="34" charset="0"/>
              </a:rPr>
              <a:t>What is the PED?</a:t>
            </a:r>
          </a:p>
          <a:p>
            <a:endParaRPr lang="en-GB" dirty="0"/>
          </a:p>
        </p:txBody>
      </p:sp>
    </p:spTree>
    <p:extLst>
      <p:ext uri="{BB962C8B-B14F-4D97-AF65-F5344CB8AC3E}">
        <p14:creationId xmlns:p14="http://schemas.microsoft.com/office/powerpoint/2010/main" val="746097628"/>
      </p:ext>
    </p:extLst>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34082"/>
          </a:xfrm>
        </p:spPr>
        <p:txBody>
          <a:bodyPr/>
          <a:lstStyle/>
          <a:p>
            <a:r>
              <a:rPr lang="en-GB" sz="3200" dirty="0" smtClean="0"/>
              <a:t>Activity on Oligopolies: Testing </a:t>
            </a:r>
            <a:r>
              <a:rPr lang="en-GB" sz="3200" dirty="0"/>
              <a:t>E</a:t>
            </a:r>
            <a:r>
              <a:rPr lang="en-GB" sz="3200" dirty="0" smtClean="0"/>
              <a:t>lasticity</a:t>
            </a:r>
            <a:endParaRPr lang="en-GB" sz="3200" dirty="0"/>
          </a:p>
        </p:txBody>
      </p:sp>
      <p:sp>
        <p:nvSpPr>
          <p:cNvPr id="3" name="Content Placeholder 2"/>
          <p:cNvSpPr>
            <a:spLocks noGrp="1"/>
          </p:cNvSpPr>
          <p:nvPr>
            <p:ph sz="quarter" idx="1"/>
          </p:nvPr>
        </p:nvSpPr>
        <p:spPr>
          <a:xfrm>
            <a:off x="251520" y="1484784"/>
            <a:ext cx="8640960" cy="4176464"/>
          </a:xfrm>
        </p:spPr>
        <p:txBody>
          <a:bodyPr/>
          <a:lstStyle/>
          <a:p>
            <a:pPr marL="457200" indent="-457200">
              <a:spcBef>
                <a:spcPct val="50000"/>
              </a:spcBef>
              <a:buNone/>
            </a:pPr>
            <a:r>
              <a:rPr lang="en-GB" sz="2200" b="1" dirty="0" smtClean="0">
                <a:latin typeface="Arial" pitchFamily="34" charset="0"/>
                <a:cs typeface="Arial" pitchFamily="34" charset="0"/>
              </a:rPr>
              <a:t>Scenario A</a:t>
            </a:r>
          </a:p>
          <a:p>
            <a:pPr marL="457200" indent="-457200">
              <a:spcBef>
                <a:spcPct val="50000"/>
              </a:spcBef>
              <a:buFont typeface="+mj-lt"/>
              <a:buAutoNum type="arabicPeriod"/>
            </a:pPr>
            <a:r>
              <a:rPr lang="en-GB" sz="2200" dirty="0" smtClean="0">
                <a:latin typeface="Arial" pitchFamily="34" charset="0"/>
                <a:cs typeface="Arial" pitchFamily="34" charset="0"/>
              </a:rPr>
              <a:t>TR =  £500</a:t>
            </a:r>
          </a:p>
          <a:p>
            <a:pPr marL="457200" indent="-457200">
              <a:spcBef>
                <a:spcPct val="50000"/>
              </a:spcBef>
              <a:buFont typeface="+mj-lt"/>
              <a:buAutoNum type="arabicPeriod"/>
            </a:pPr>
            <a:r>
              <a:rPr lang="en-GB" sz="2200" dirty="0" smtClean="0">
                <a:latin typeface="Arial" pitchFamily="34" charset="0"/>
                <a:cs typeface="Arial" pitchFamily="34" charset="0"/>
              </a:rPr>
              <a:t>TR = £450, £50 loss</a:t>
            </a:r>
          </a:p>
          <a:p>
            <a:pPr marL="457200" indent="-457200">
              <a:spcBef>
                <a:spcPct val="50000"/>
              </a:spcBef>
              <a:buFont typeface="+mj-lt"/>
              <a:buAutoNum type="arabicPeriod"/>
            </a:pPr>
            <a:r>
              <a:rPr lang="en-GB" sz="2200" dirty="0" smtClean="0">
                <a:latin typeface="Arial" pitchFamily="34" charset="0"/>
                <a:cs typeface="Arial" pitchFamily="34" charset="0"/>
              </a:rPr>
              <a:t>PED = - 1.25 elastic</a:t>
            </a:r>
          </a:p>
          <a:p>
            <a:pPr marL="457200" indent="-457200">
              <a:spcBef>
                <a:spcPct val="50000"/>
              </a:spcBef>
              <a:buNone/>
            </a:pPr>
            <a:r>
              <a:rPr lang="en-GB" sz="2200" b="1" dirty="0" smtClean="0">
                <a:latin typeface="Arial" pitchFamily="34" charset="0"/>
                <a:cs typeface="Arial" pitchFamily="34" charset="0"/>
              </a:rPr>
              <a:t>Scenario B</a:t>
            </a:r>
          </a:p>
          <a:p>
            <a:pPr marL="457200" indent="-457200">
              <a:buFont typeface="+mj-lt"/>
              <a:buAutoNum type="arabicPeriod"/>
            </a:pPr>
            <a:r>
              <a:rPr lang="en-GB" sz="2200" dirty="0" smtClean="0">
                <a:latin typeface="Arial" pitchFamily="34" charset="0"/>
                <a:cs typeface="Arial" pitchFamily="34" charset="0"/>
              </a:rPr>
              <a:t>TR = £440, £60 loss</a:t>
            </a:r>
          </a:p>
          <a:p>
            <a:pPr marL="457200" indent="-457200">
              <a:buFont typeface="+mj-lt"/>
              <a:buAutoNum type="arabicPeriod"/>
            </a:pPr>
            <a:r>
              <a:rPr lang="en-GB" sz="2200" dirty="0" smtClean="0">
                <a:latin typeface="Arial" pitchFamily="34" charset="0"/>
                <a:cs typeface="Arial" pitchFamily="34" charset="0"/>
              </a:rPr>
              <a:t>PED = -0.5 inelastic</a:t>
            </a:r>
          </a:p>
          <a:p>
            <a:endParaRPr lang="en-GB" dirty="0"/>
          </a:p>
        </p:txBody>
      </p:sp>
    </p:spTree>
    <p:extLst>
      <p:ext uri="{BB962C8B-B14F-4D97-AF65-F5344CB8AC3E}">
        <p14:creationId xmlns:p14="http://schemas.microsoft.com/office/powerpoint/2010/main" val="3087071455"/>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8"/>
            <a:ext cx="8229600" cy="706090"/>
          </a:xfrm>
        </p:spPr>
        <p:txBody>
          <a:bodyPr/>
          <a:lstStyle/>
          <a:p>
            <a:r>
              <a:rPr lang="en-GB" sz="3200" dirty="0" smtClean="0"/>
              <a:t>Pricing and Oligopolies</a:t>
            </a:r>
            <a:endParaRPr lang="en-GB" sz="3200" dirty="0"/>
          </a:p>
        </p:txBody>
      </p:sp>
      <p:sp>
        <p:nvSpPr>
          <p:cNvPr id="5" name="Content Placeholder 4"/>
          <p:cNvSpPr>
            <a:spLocks noGrp="1"/>
          </p:cNvSpPr>
          <p:nvPr>
            <p:ph sz="quarter" idx="1"/>
          </p:nvPr>
        </p:nvSpPr>
        <p:spPr>
          <a:xfrm>
            <a:off x="457200" y="1340768"/>
            <a:ext cx="8229600" cy="3917032"/>
          </a:xfrm>
        </p:spPr>
        <p:txBody>
          <a:bodyPr/>
          <a:lstStyle/>
          <a:p>
            <a:pPr marL="514350" indent="-514350">
              <a:buAutoNum type="arabicPeriod"/>
            </a:pPr>
            <a:r>
              <a:rPr lang="en-GB" sz="2400" dirty="0" smtClean="0"/>
              <a:t>If firms try to increase revenue by raising price above the equilibrium price, explain what happens and why?</a:t>
            </a:r>
          </a:p>
          <a:p>
            <a:pPr marL="514350" indent="-514350">
              <a:buAutoNum type="arabicPeriod"/>
            </a:pPr>
            <a:r>
              <a:rPr lang="en-GB" sz="2400" dirty="0" smtClean="0"/>
              <a:t>If firms try to capture customers by reducing price below the market price, explain what happens and why?</a:t>
            </a:r>
          </a:p>
          <a:p>
            <a:pPr marL="514350" indent="-514350">
              <a:buAutoNum type="arabicPeriod"/>
            </a:pPr>
            <a:r>
              <a:rPr lang="en-GB" sz="2400" dirty="0" smtClean="0"/>
              <a:t>If the marginal costs rise, does this change the abnormal profits?  Explain a circumstance when this would happen and when this would not happen.</a:t>
            </a:r>
          </a:p>
          <a:p>
            <a:pPr marL="514350" indent="-514350">
              <a:buAutoNum type="arabicPeriod"/>
            </a:pPr>
            <a:r>
              <a:rPr lang="en-GB" sz="2400" dirty="0" smtClean="0"/>
              <a:t>Why does the ‘kinked’ demand curve create price stability?</a:t>
            </a:r>
          </a:p>
          <a:p>
            <a:pPr marL="514350" indent="-514350">
              <a:buAutoNum type="arabicPeriod"/>
            </a:pPr>
            <a:r>
              <a:rPr lang="en-GB" sz="2400" dirty="0" smtClean="0"/>
              <a:t>Explain  the three weaknesses of the theory</a:t>
            </a:r>
            <a:endParaRPr lang="en-GB" sz="2400" dirty="0"/>
          </a:p>
        </p:txBody>
      </p:sp>
    </p:spTree>
    <p:extLst>
      <p:ext uri="{BB962C8B-B14F-4D97-AF65-F5344CB8AC3E}">
        <p14:creationId xmlns:p14="http://schemas.microsoft.com/office/powerpoint/2010/main" val="47162291"/>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77792" y="116632"/>
            <a:ext cx="8229600" cy="634082"/>
          </a:xfrm>
        </p:spPr>
        <p:txBody>
          <a:bodyPr/>
          <a:lstStyle/>
          <a:p>
            <a:r>
              <a:rPr lang="en-GB" sz="3200" dirty="0" smtClean="0"/>
              <a:t>Pricing and Oligopolies: Answers</a:t>
            </a:r>
            <a:endParaRPr lang="en-GB" sz="3200" dirty="0"/>
          </a:p>
        </p:txBody>
      </p:sp>
      <p:sp>
        <p:nvSpPr>
          <p:cNvPr id="5" name="Content Placeholder 4"/>
          <p:cNvSpPr>
            <a:spLocks noGrp="1"/>
          </p:cNvSpPr>
          <p:nvPr>
            <p:ph sz="quarter" idx="1"/>
          </p:nvPr>
        </p:nvSpPr>
        <p:spPr>
          <a:xfrm>
            <a:off x="179512" y="908720"/>
            <a:ext cx="8626160" cy="4896544"/>
          </a:xfrm>
        </p:spPr>
        <p:txBody>
          <a:bodyPr/>
          <a:lstStyle/>
          <a:p>
            <a:pPr marL="514350" indent="-514350">
              <a:buAutoNum type="arabicPeriod"/>
            </a:pPr>
            <a:r>
              <a:rPr lang="en-GB" sz="2000" dirty="0" smtClean="0">
                <a:latin typeface="+mj-lt"/>
              </a:rPr>
              <a:t>If firms raise the price, then customers would switch to substitutes as demand is price elastic</a:t>
            </a:r>
          </a:p>
          <a:p>
            <a:pPr marL="514350" indent="-514350">
              <a:buAutoNum type="arabicPeriod"/>
            </a:pPr>
            <a:r>
              <a:rPr lang="en-GB" sz="2000" dirty="0" smtClean="0">
                <a:latin typeface="+mj-lt"/>
              </a:rPr>
              <a:t>If firms try to capture customers by reducing price below the market price, other firms would follow suit and all firms would lose out on revenue, demand is price inelastic so only a small increase in QD would occur</a:t>
            </a:r>
          </a:p>
          <a:p>
            <a:pPr marL="514350" indent="-514350">
              <a:buAutoNum type="arabicPeriod"/>
            </a:pPr>
            <a:r>
              <a:rPr lang="en-GB" sz="2000" dirty="0" smtClean="0">
                <a:latin typeface="+mj-lt"/>
              </a:rPr>
              <a:t>If the marginal costs rise, then abnormal profits may reduce and the oligopolist absorbs costs by taking a cut in these profits</a:t>
            </a:r>
          </a:p>
          <a:p>
            <a:pPr marL="514350" indent="-514350">
              <a:buFont typeface="Wingdings 2" charset="2"/>
              <a:buAutoNum type="arabicPeriod"/>
            </a:pPr>
            <a:r>
              <a:rPr lang="en-GB" sz="2000" dirty="0" smtClean="0">
                <a:latin typeface="+mj-lt"/>
              </a:rPr>
              <a:t>The ‘kinked’ demand curve creates price stability as firms are forced to remain at the price of the ‘kink’ and maintain a stable or rigid pricing structure, engaging in non-price competition as an alternative</a:t>
            </a:r>
          </a:p>
          <a:p>
            <a:pPr marL="514350" indent="-514350">
              <a:buAutoNum type="arabicPeriod"/>
            </a:pPr>
            <a:r>
              <a:rPr lang="en-GB" sz="2000" dirty="0" smtClean="0">
                <a:solidFill>
                  <a:srgbClr val="FF0000"/>
                </a:solidFill>
                <a:latin typeface="+mj-lt"/>
              </a:rPr>
              <a:t>The three weaknesses of the theory are that a) there is no explanation of how the original price was arrived at b) the theory ignores the impact of non-price competition and c) firms may not react this way all the time</a:t>
            </a:r>
            <a:endParaRPr lang="en-GB" sz="2000" dirty="0">
              <a:solidFill>
                <a:srgbClr val="FF0000"/>
              </a:solidFill>
              <a:latin typeface="+mj-lt"/>
            </a:endParaRPr>
          </a:p>
        </p:txBody>
      </p:sp>
    </p:spTree>
    <p:extLst>
      <p:ext uri="{BB962C8B-B14F-4D97-AF65-F5344CB8AC3E}">
        <p14:creationId xmlns:p14="http://schemas.microsoft.com/office/powerpoint/2010/main" val="593644794"/>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GB" sz="3200" dirty="0" smtClean="0"/>
              <a:t>Questions</a:t>
            </a:r>
            <a:endParaRPr lang="en-GB" sz="3200" dirty="0"/>
          </a:p>
        </p:txBody>
      </p:sp>
      <p:sp>
        <p:nvSpPr>
          <p:cNvPr id="3" name="Content Placeholder 2"/>
          <p:cNvSpPr>
            <a:spLocks noGrp="1"/>
          </p:cNvSpPr>
          <p:nvPr>
            <p:ph sz="quarter" idx="1"/>
          </p:nvPr>
        </p:nvSpPr>
        <p:spPr>
          <a:xfrm>
            <a:off x="458623" y="1052736"/>
            <a:ext cx="8229600" cy="3917032"/>
          </a:xfrm>
        </p:spPr>
        <p:txBody>
          <a:bodyPr/>
          <a:lstStyle/>
          <a:p>
            <a:endParaRPr lang="en-GB" dirty="0" smtClean="0"/>
          </a:p>
          <a:p>
            <a:pPr marL="457200" indent="-457200">
              <a:buFont typeface="+mj-lt"/>
              <a:buAutoNum type="arabicPeriod"/>
            </a:pPr>
            <a:r>
              <a:rPr lang="en-GB" sz="2400" dirty="0" smtClean="0"/>
              <a:t>Define Oligopoly market structure</a:t>
            </a:r>
          </a:p>
          <a:p>
            <a:pPr marL="457200" indent="-457200">
              <a:buFont typeface="+mj-lt"/>
              <a:buAutoNum type="arabicPeriod"/>
            </a:pPr>
            <a:endParaRPr lang="en-GB" sz="2400" dirty="0" smtClean="0"/>
          </a:p>
          <a:p>
            <a:pPr marL="457200" lvl="0" indent="-457200">
              <a:buClr>
                <a:srgbClr val="D16349"/>
              </a:buClr>
              <a:buFont typeface="+mj-lt"/>
              <a:buAutoNum type="arabicPeriod"/>
            </a:pPr>
            <a:r>
              <a:rPr lang="en-GB" sz="2400" dirty="0">
                <a:solidFill>
                  <a:prstClr val="black"/>
                </a:solidFill>
              </a:rPr>
              <a:t>Write down three characteristics of a </a:t>
            </a:r>
            <a:r>
              <a:rPr lang="en-GB" sz="2400" dirty="0" smtClean="0">
                <a:solidFill>
                  <a:prstClr val="black"/>
                </a:solidFill>
              </a:rPr>
              <a:t>oligopoly</a:t>
            </a:r>
          </a:p>
          <a:p>
            <a:pPr marL="457200" lvl="0" indent="-457200">
              <a:buClr>
                <a:srgbClr val="D16349"/>
              </a:buClr>
              <a:buFont typeface="+mj-lt"/>
              <a:buAutoNum type="arabicPeriod"/>
            </a:pPr>
            <a:endParaRPr lang="en-GB" sz="2400" dirty="0" smtClean="0"/>
          </a:p>
          <a:p>
            <a:pPr marL="457200" indent="-457200">
              <a:buFont typeface="+mj-lt"/>
              <a:buAutoNum type="arabicPeriod"/>
            </a:pPr>
            <a:r>
              <a:rPr lang="en-GB" sz="2400" dirty="0" smtClean="0"/>
              <a:t>Draw the market structure of a oligopoly</a:t>
            </a:r>
          </a:p>
          <a:p>
            <a:pPr marL="457200" indent="-457200">
              <a:buFont typeface="+mj-lt"/>
              <a:buAutoNum type="arabicPeriod"/>
            </a:pPr>
            <a:endParaRPr lang="en-GB" sz="2400" dirty="0" smtClean="0"/>
          </a:p>
          <a:p>
            <a:pPr marL="457200" indent="-457200">
              <a:buFont typeface="+mj-lt"/>
              <a:buAutoNum type="arabicPeriod"/>
            </a:pPr>
            <a:r>
              <a:rPr lang="en-GB" sz="2400" dirty="0" smtClean="0"/>
              <a:t>Exchange with a friend to compare what you have done</a:t>
            </a:r>
          </a:p>
          <a:p>
            <a:endParaRPr lang="en-GB" dirty="0" smtClean="0"/>
          </a:p>
          <a:p>
            <a:endParaRPr lang="en-GB" dirty="0"/>
          </a:p>
        </p:txBody>
      </p:sp>
    </p:spTree>
    <p:extLst>
      <p:ext uri="{BB962C8B-B14F-4D97-AF65-F5344CB8AC3E}">
        <p14:creationId xmlns:p14="http://schemas.microsoft.com/office/powerpoint/2010/main" val="247818541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4"/>
          <p:cNvSpPr txBox="1">
            <a:spLocks noChangeArrowheads="1"/>
          </p:cNvSpPr>
          <p:nvPr/>
        </p:nvSpPr>
        <p:spPr bwMode="auto">
          <a:xfrm>
            <a:off x="395288" y="404813"/>
            <a:ext cx="8424862" cy="366712"/>
          </a:xfrm>
          <a:prstGeom prst="rect">
            <a:avLst/>
          </a:prstGeom>
          <a:noFill/>
          <a:ln w="9525">
            <a:noFill/>
            <a:miter lim="800000"/>
            <a:headEnd/>
            <a:tailEnd/>
          </a:ln>
        </p:spPr>
        <p:txBody>
          <a:bodyPr>
            <a:spAutoFit/>
          </a:bodyPr>
          <a:lstStyle/>
          <a:p>
            <a:pPr>
              <a:spcBef>
                <a:spcPct val="50000"/>
              </a:spcBef>
            </a:pPr>
            <a:endParaRPr lang="en-US" dirty="0"/>
          </a:p>
        </p:txBody>
      </p:sp>
      <p:sp>
        <p:nvSpPr>
          <p:cNvPr id="6" name="TextBox 5"/>
          <p:cNvSpPr txBox="1"/>
          <p:nvPr/>
        </p:nvSpPr>
        <p:spPr>
          <a:xfrm>
            <a:off x="5004495" y="1988840"/>
            <a:ext cx="3815655" cy="3477875"/>
          </a:xfrm>
          <a:prstGeom prst="rect">
            <a:avLst/>
          </a:prstGeom>
          <a:noFill/>
        </p:spPr>
        <p:txBody>
          <a:bodyPr wrap="square">
            <a:spAutoFit/>
          </a:bodyPr>
          <a:lstStyle/>
          <a:p>
            <a:pPr>
              <a:defRPr/>
            </a:pPr>
            <a:r>
              <a:rPr lang="en-GB" sz="2000" b="1" dirty="0" smtClean="0">
                <a:solidFill>
                  <a:srgbClr val="FFFF00"/>
                </a:solidFill>
                <a:latin typeface="+mj-lt"/>
              </a:rPr>
              <a:t>Lecture 8.2 </a:t>
            </a:r>
            <a:r>
              <a:rPr lang="en-GB" sz="2000" b="1" dirty="0">
                <a:solidFill>
                  <a:srgbClr val="FFFF00"/>
                </a:solidFill>
                <a:latin typeface="+mj-lt"/>
              </a:rPr>
              <a:t>O</a:t>
            </a:r>
            <a:r>
              <a:rPr lang="en-GB" sz="2000" b="1" dirty="0" smtClean="0">
                <a:solidFill>
                  <a:srgbClr val="FFFF00"/>
                </a:solidFill>
                <a:latin typeface="+mj-lt"/>
              </a:rPr>
              <a:t>bjectives</a:t>
            </a:r>
            <a:r>
              <a:rPr lang="en-GB" sz="2000" dirty="0">
                <a:solidFill>
                  <a:srgbClr val="FFFF00"/>
                </a:solidFill>
                <a:latin typeface="+mj-lt"/>
              </a:rPr>
              <a:t>:</a:t>
            </a:r>
          </a:p>
          <a:p>
            <a:pPr>
              <a:defRPr/>
            </a:pPr>
            <a:endParaRPr lang="en-GB" sz="2000" dirty="0">
              <a:solidFill>
                <a:srgbClr val="FFFF00"/>
              </a:solidFill>
              <a:latin typeface="+mj-lt"/>
            </a:endParaRPr>
          </a:p>
          <a:p>
            <a:pPr marL="514350" indent="-514350">
              <a:buFont typeface="Wingdings 2" charset="2"/>
              <a:buAutoNum type="arabicPeriod"/>
            </a:pPr>
            <a:r>
              <a:rPr lang="en-GB" sz="2000" b="1" dirty="0" smtClean="0">
                <a:solidFill>
                  <a:srgbClr val="FFFF00"/>
                </a:solidFill>
                <a:latin typeface="+mj-lt"/>
              </a:rPr>
              <a:t>Review the characteristics of Oligopolies </a:t>
            </a:r>
          </a:p>
          <a:p>
            <a:pPr marL="514350" indent="-514350">
              <a:buFont typeface="Wingdings 2" charset="2"/>
              <a:buAutoNum type="arabicPeriod"/>
            </a:pPr>
            <a:r>
              <a:rPr lang="en-GB" sz="2000" b="1" dirty="0" smtClean="0">
                <a:solidFill>
                  <a:srgbClr val="FFFF00"/>
                </a:solidFill>
                <a:latin typeface="+mj-lt"/>
              </a:rPr>
              <a:t>Define the pricing strategies that </a:t>
            </a:r>
            <a:r>
              <a:rPr lang="en-GB" sz="2000" b="1" dirty="0" err="1">
                <a:solidFill>
                  <a:srgbClr val="FFFF00"/>
                </a:solidFill>
                <a:latin typeface="+mj-lt"/>
              </a:rPr>
              <a:t>O</a:t>
            </a:r>
            <a:r>
              <a:rPr lang="en-GB" sz="2000" b="1" dirty="0" err="1" smtClean="0">
                <a:solidFill>
                  <a:srgbClr val="FFFF00"/>
                </a:solidFill>
                <a:latin typeface="+mj-lt"/>
              </a:rPr>
              <a:t>ligopolists</a:t>
            </a:r>
            <a:r>
              <a:rPr lang="en-GB" sz="2000" b="1" dirty="0" smtClean="0">
                <a:solidFill>
                  <a:srgbClr val="FFFF00"/>
                </a:solidFill>
                <a:latin typeface="+mj-lt"/>
              </a:rPr>
              <a:t> undertake</a:t>
            </a:r>
          </a:p>
          <a:p>
            <a:pPr marL="514350" indent="-514350">
              <a:buFont typeface="Wingdings 2" charset="2"/>
              <a:buAutoNum type="arabicPeriod"/>
            </a:pPr>
            <a:r>
              <a:rPr lang="en-GB" sz="2000" b="1" dirty="0" smtClean="0">
                <a:solidFill>
                  <a:srgbClr val="FFFF00"/>
                </a:solidFill>
                <a:latin typeface="+mj-lt"/>
              </a:rPr>
              <a:t>Define non-price competition</a:t>
            </a:r>
          </a:p>
          <a:p>
            <a:pPr marL="514350" indent="-514350">
              <a:buFont typeface="Wingdings 2" charset="2"/>
              <a:buAutoNum type="arabicPeriod"/>
            </a:pPr>
            <a:r>
              <a:rPr lang="en-GB" sz="2000" b="1" dirty="0" smtClean="0">
                <a:solidFill>
                  <a:srgbClr val="FFFF00"/>
                </a:solidFill>
                <a:latin typeface="+mj-lt"/>
              </a:rPr>
              <a:t>Analyse the collusive model of Oligopolies</a:t>
            </a:r>
          </a:p>
        </p:txBody>
      </p:sp>
      <p:pic>
        <p:nvPicPr>
          <p:cNvPr id="32770" name="Picture 2" descr="Price war: Sainsbury's, Tesco, Asda and Morrisons are battling it out for the title of cheapest supermarket. But are the price cuts real?"/>
          <p:cNvPicPr>
            <a:picLocks noChangeAspect="1" noChangeArrowheads="1"/>
          </p:cNvPicPr>
          <p:nvPr/>
        </p:nvPicPr>
        <p:blipFill>
          <a:blip r:embed="rId3" cstate="print"/>
          <a:srcRect/>
          <a:stretch>
            <a:fillRect/>
          </a:stretch>
        </p:blipFill>
        <p:spPr bwMode="auto">
          <a:xfrm>
            <a:off x="323528" y="1844824"/>
            <a:ext cx="4457700" cy="3876278"/>
          </a:xfrm>
          <a:prstGeom prst="rect">
            <a:avLst/>
          </a:prstGeom>
          <a:ln>
            <a:noFill/>
          </a:ln>
          <a:effectLst>
            <a:softEdge rad="112500"/>
          </a:effectLst>
        </p:spPr>
      </p:pic>
    </p:spTree>
    <p:extLst>
      <p:ext uri="{BB962C8B-B14F-4D97-AF65-F5344CB8AC3E}">
        <p14:creationId xmlns:p14="http://schemas.microsoft.com/office/powerpoint/2010/main" val="147486499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1763"/>
            <a:ext cx="8229600" cy="272901"/>
          </a:xfrm>
        </p:spPr>
        <p:txBody>
          <a:bodyPr/>
          <a:lstStyle/>
          <a:p>
            <a:r>
              <a:rPr lang="en-GB" sz="1200" dirty="0" smtClean="0">
                <a:solidFill>
                  <a:srgbClr val="FF0000"/>
                </a:solidFill>
              </a:rPr>
              <a:t>Watch the video clip on this slide and answer the questions on slide 19 (10 Minutes)</a:t>
            </a:r>
            <a:endParaRPr lang="en-GB" sz="1200" dirty="0">
              <a:solidFill>
                <a:srgbClr val="FF000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22/07/2022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pic>
        <p:nvPicPr>
          <p:cNvPr id="9" name="0vYejrbiPBU"/>
          <p:cNvPicPr>
            <a:picLocks noGrp="1" noRot="1" noChangeAspect="1"/>
          </p:cNvPicPr>
          <p:nvPr>
            <p:ph idx="1"/>
            <a:videoFile r:link="rId1"/>
          </p:nvPr>
        </p:nvPicPr>
        <p:blipFill>
          <a:blip r:embed="rId3"/>
          <a:stretch>
            <a:fillRect/>
          </a:stretch>
        </p:blipFill>
        <p:spPr>
          <a:xfrm>
            <a:off x="0" y="404664"/>
            <a:ext cx="9144000" cy="5328592"/>
          </a:xfrm>
          <a:prstGeom prst="rect">
            <a:avLst/>
          </a:prstGeom>
        </p:spPr>
      </p:pic>
    </p:spTree>
    <p:extLst>
      <p:ext uri="{BB962C8B-B14F-4D97-AF65-F5344CB8AC3E}">
        <p14:creationId xmlns:p14="http://schemas.microsoft.com/office/powerpoint/2010/main" val="371018339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a:t>R</a:t>
            </a:r>
            <a:r>
              <a:rPr lang="en-GB" dirty="0" smtClean="0"/>
              <a:t>eview</a:t>
            </a:r>
            <a:endParaRPr lang="en-GB" dirty="0"/>
          </a:p>
        </p:txBody>
      </p:sp>
      <p:sp>
        <p:nvSpPr>
          <p:cNvPr id="3" name="Content Placeholder 2"/>
          <p:cNvSpPr>
            <a:spLocks noGrp="1"/>
          </p:cNvSpPr>
          <p:nvPr>
            <p:ph sz="quarter" idx="1"/>
          </p:nvPr>
        </p:nvSpPr>
        <p:spPr/>
        <p:txBody>
          <a:bodyPr/>
          <a:lstStyle/>
          <a:p>
            <a:pPr>
              <a:buFont typeface="Wingdings" panose="05000000000000000000" pitchFamily="2" charset="2"/>
              <a:buChar char="§"/>
            </a:pPr>
            <a:r>
              <a:rPr lang="en-GB" dirty="0" smtClean="0"/>
              <a:t>What does ‘interdependence’ mean?</a:t>
            </a:r>
          </a:p>
          <a:p>
            <a:pPr>
              <a:buFont typeface="Wingdings" panose="05000000000000000000" pitchFamily="2" charset="2"/>
              <a:buChar char="§"/>
            </a:pPr>
            <a:r>
              <a:rPr lang="en-GB" dirty="0" smtClean="0"/>
              <a:t>What is ‘collusion’?</a:t>
            </a:r>
          </a:p>
          <a:p>
            <a:pPr>
              <a:buFont typeface="Wingdings" panose="05000000000000000000" pitchFamily="2" charset="2"/>
              <a:buChar char="§"/>
            </a:pPr>
            <a:r>
              <a:rPr lang="en-GB" dirty="0" smtClean="0"/>
              <a:t>What is ‘price rigidity’?</a:t>
            </a:r>
          </a:p>
          <a:p>
            <a:pPr>
              <a:buFont typeface="Wingdings" panose="05000000000000000000" pitchFamily="2" charset="2"/>
              <a:buChar char="§"/>
            </a:pPr>
            <a:r>
              <a:rPr lang="en-GB" dirty="0" smtClean="0"/>
              <a:t>What does the ‘kinked’ demand curve mean?</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2800671033"/>
      </p:ext>
    </p:extLst>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625" y="228600"/>
            <a:ext cx="8534400" cy="1040160"/>
          </a:xfrm>
        </p:spPr>
        <p:txBody>
          <a:bodyPr/>
          <a:lstStyle/>
          <a:p>
            <a:r>
              <a:rPr lang="en-GB" dirty="0" smtClean="0"/>
              <a:t>Pr</a:t>
            </a:r>
            <a:r>
              <a:rPr lang="en-GB" sz="3200" dirty="0" smtClean="0"/>
              <a:t>icing Strategies and </a:t>
            </a:r>
            <a:r>
              <a:rPr lang="en-GB" sz="3200" dirty="0" err="1"/>
              <a:t>O</a:t>
            </a:r>
            <a:r>
              <a:rPr lang="en-GB" sz="3200" dirty="0" err="1" smtClean="0"/>
              <a:t>ligopolists</a:t>
            </a:r>
            <a:r>
              <a:rPr lang="en-GB" sz="3200" dirty="0" smtClean="0"/>
              <a:t>; what do these mean? Define each…</a:t>
            </a:r>
            <a:endParaRPr lang="en-GB" sz="3200" dirty="0"/>
          </a:p>
        </p:txBody>
      </p:sp>
      <p:sp>
        <p:nvSpPr>
          <p:cNvPr id="3" name="Content Placeholder 2"/>
          <p:cNvSpPr>
            <a:spLocks noGrp="1"/>
          </p:cNvSpPr>
          <p:nvPr>
            <p:ph sz="quarter" idx="1"/>
          </p:nvPr>
        </p:nvSpPr>
        <p:spPr>
          <a:xfrm>
            <a:off x="332105" y="1772816"/>
            <a:ext cx="8503920" cy="3888432"/>
          </a:xfrm>
        </p:spPr>
        <p:txBody>
          <a:bodyPr/>
          <a:lstStyle/>
          <a:p>
            <a:pPr>
              <a:buFont typeface="Wingdings" panose="05000000000000000000" pitchFamily="2" charset="2"/>
              <a:buChar char="§"/>
            </a:pPr>
            <a:r>
              <a:rPr lang="en-GB" dirty="0" smtClean="0"/>
              <a:t>Predatory pricing</a:t>
            </a:r>
          </a:p>
          <a:p>
            <a:pPr>
              <a:buFont typeface="Wingdings" panose="05000000000000000000" pitchFamily="2" charset="2"/>
              <a:buChar char="§"/>
            </a:pPr>
            <a:r>
              <a:rPr lang="en-GB" dirty="0" smtClean="0"/>
              <a:t>Price war</a:t>
            </a:r>
          </a:p>
          <a:p>
            <a:pPr>
              <a:buFont typeface="Wingdings" panose="05000000000000000000" pitchFamily="2" charset="2"/>
              <a:buChar char="§"/>
            </a:pPr>
            <a:r>
              <a:rPr lang="en-GB" dirty="0" smtClean="0"/>
              <a:t>Transfer pricing</a:t>
            </a:r>
          </a:p>
          <a:p>
            <a:pPr>
              <a:buFont typeface="Wingdings" panose="05000000000000000000" pitchFamily="2" charset="2"/>
              <a:buChar char="§"/>
            </a:pPr>
            <a:r>
              <a:rPr lang="en-GB" dirty="0" smtClean="0"/>
              <a:t>Cost plus pricing</a:t>
            </a:r>
          </a:p>
          <a:p>
            <a:pPr>
              <a:buFont typeface="Wingdings" panose="05000000000000000000" pitchFamily="2" charset="2"/>
              <a:buChar char="§"/>
            </a:pPr>
            <a:r>
              <a:rPr lang="en-GB" dirty="0" smtClean="0"/>
              <a:t>Menu costs</a:t>
            </a:r>
            <a:endParaRPr lang="en-GB" dirty="0"/>
          </a:p>
        </p:txBody>
      </p:sp>
    </p:spTree>
    <p:extLst>
      <p:ext uri="{BB962C8B-B14F-4D97-AF65-F5344CB8AC3E}">
        <p14:creationId xmlns:p14="http://schemas.microsoft.com/office/powerpoint/2010/main" val="570310657"/>
      </p:ext>
    </p:extLst>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116632"/>
            <a:ext cx="8229600" cy="432048"/>
          </a:xfrm>
        </p:spPr>
        <p:txBody>
          <a:bodyPr/>
          <a:lstStyle/>
          <a:p>
            <a:r>
              <a:rPr lang="en-GB" sz="3200" dirty="0" smtClean="0"/>
              <a:t>Pricing strategies and </a:t>
            </a:r>
            <a:r>
              <a:rPr lang="en-GB" sz="3200" dirty="0" err="1"/>
              <a:t>O</a:t>
            </a:r>
            <a:r>
              <a:rPr lang="en-GB" sz="3200" dirty="0" err="1" smtClean="0"/>
              <a:t>ligopolists</a:t>
            </a:r>
            <a:endParaRPr lang="en-GB" sz="3200" dirty="0"/>
          </a:p>
        </p:txBody>
      </p:sp>
      <p:sp>
        <p:nvSpPr>
          <p:cNvPr id="3" name="Content Placeholder 2"/>
          <p:cNvSpPr>
            <a:spLocks noGrp="1"/>
          </p:cNvSpPr>
          <p:nvPr>
            <p:ph sz="quarter" idx="1"/>
          </p:nvPr>
        </p:nvSpPr>
        <p:spPr>
          <a:xfrm>
            <a:off x="69404" y="692696"/>
            <a:ext cx="8928992" cy="5105400"/>
          </a:xfrm>
        </p:spPr>
        <p:txBody>
          <a:bodyPr/>
          <a:lstStyle/>
          <a:p>
            <a:pPr>
              <a:buFont typeface="Wingdings" panose="05000000000000000000" pitchFamily="2" charset="2"/>
              <a:buChar char="§"/>
            </a:pPr>
            <a:r>
              <a:rPr lang="en-GB" sz="2400" b="1" dirty="0" smtClean="0"/>
              <a:t>Predatory pricing </a:t>
            </a:r>
            <a:r>
              <a:rPr lang="en-GB" sz="2400" dirty="0" smtClean="0"/>
              <a:t>– occurs when firms deliberately try to undercut competitors, customers may eventually see the product as inferior</a:t>
            </a:r>
          </a:p>
          <a:p>
            <a:pPr>
              <a:buFont typeface="Wingdings" panose="05000000000000000000" pitchFamily="2" charset="2"/>
              <a:buChar char="§"/>
            </a:pPr>
            <a:r>
              <a:rPr lang="en-GB" sz="2400" b="1" dirty="0" smtClean="0"/>
              <a:t>Price wars </a:t>
            </a:r>
            <a:r>
              <a:rPr lang="en-GB" sz="2400" dirty="0" smtClean="0"/>
              <a:t>– when firms in an oligopoly try to undercut each other, the main aim is to gain sales from one another and occurs where there is over-capacity</a:t>
            </a:r>
          </a:p>
          <a:p>
            <a:pPr>
              <a:buFont typeface="Wingdings" panose="05000000000000000000" pitchFamily="2" charset="2"/>
              <a:buChar char="§"/>
            </a:pPr>
            <a:r>
              <a:rPr lang="en-GB" sz="2400" b="1" dirty="0" smtClean="0"/>
              <a:t>Transfer pricing- </a:t>
            </a:r>
            <a:r>
              <a:rPr lang="en-GB" sz="2400" dirty="0" smtClean="0"/>
              <a:t>multinationals benefiting from differing tax levels in different countries to make greater profits e.g. Amazon (route profits through Luxembourg)</a:t>
            </a:r>
            <a:endParaRPr lang="en-GB" sz="2400" b="1" dirty="0" smtClean="0"/>
          </a:p>
          <a:p>
            <a:pPr>
              <a:buFont typeface="Wingdings" panose="05000000000000000000" pitchFamily="2" charset="2"/>
              <a:buChar char="§"/>
            </a:pPr>
            <a:r>
              <a:rPr lang="en-GB" sz="2400" b="1" dirty="0" smtClean="0"/>
              <a:t>Cost-plus pricing </a:t>
            </a:r>
            <a:r>
              <a:rPr lang="en-GB" sz="2400" dirty="0" smtClean="0"/>
              <a:t>– adding on a  % of profits, yet ignore conditions of demand</a:t>
            </a:r>
          </a:p>
          <a:p>
            <a:pPr>
              <a:buFont typeface="Wingdings" panose="05000000000000000000" pitchFamily="2" charset="2"/>
              <a:buChar char="§"/>
            </a:pPr>
            <a:r>
              <a:rPr lang="en-GB" sz="2400" b="1" dirty="0" smtClean="0"/>
              <a:t>Menu costs- </a:t>
            </a:r>
            <a:r>
              <a:rPr lang="en-GB" sz="2400" dirty="0" smtClean="0"/>
              <a:t>the time and money spent by businesses in changing their prices in line with inflation</a:t>
            </a:r>
          </a:p>
        </p:txBody>
      </p:sp>
    </p:spTree>
    <p:extLst>
      <p:ext uri="{BB962C8B-B14F-4D97-AF65-F5344CB8AC3E}">
        <p14:creationId xmlns:p14="http://schemas.microsoft.com/office/powerpoint/2010/main" val="1235223577"/>
      </p:ext>
    </p:extLst>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3448" y="116632"/>
            <a:ext cx="8229600" cy="562074"/>
          </a:xfrm>
        </p:spPr>
        <p:txBody>
          <a:bodyPr/>
          <a:lstStyle/>
          <a:p>
            <a:r>
              <a:rPr lang="en-GB" sz="1400" dirty="0" smtClean="0"/>
              <a:t>Game Theory- </a:t>
            </a:r>
            <a:r>
              <a:rPr lang="en-GB" sz="1400" dirty="0"/>
              <a:t>A</a:t>
            </a:r>
            <a:r>
              <a:rPr lang="en-GB" sz="1400" dirty="0" smtClean="0"/>
              <a:t> </a:t>
            </a:r>
            <a:r>
              <a:rPr lang="en-GB" sz="1400" dirty="0"/>
              <a:t>B</a:t>
            </a:r>
            <a:r>
              <a:rPr lang="en-GB" sz="1400" dirty="0" smtClean="0"/>
              <a:t>eautiful Mind’s  Video Clip</a:t>
            </a:r>
            <a:endParaRPr lang="en-GB" sz="1400" dirty="0"/>
          </a:p>
        </p:txBody>
      </p:sp>
      <p:pic>
        <p:nvPicPr>
          <p:cNvPr id="72706" name="Picture 2" descr="dek">
            <a:hlinkClick r:id="rId2"/>
          </p:cNvPr>
          <p:cNvPicPr>
            <a:picLocks noChangeAspect="1" noChangeArrowheads="1"/>
          </p:cNvPicPr>
          <p:nvPr/>
        </p:nvPicPr>
        <p:blipFill>
          <a:blip r:embed="rId3" cstate="print"/>
          <a:srcRect/>
          <a:stretch>
            <a:fillRect/>
          </a:stretch>
        </p:blipFill>
        <p:spPr bwMode="auto">
          <a:xfrm>
            <a:off x="0" y="678706"/>
            <a:ext cx="9036496" cy="4943326"/>
          </a:xfrm>
          <a:prstGeom prst="rect">
            <a:avLst/>
          </a:prstGeom>
          <a:ln>
            <a:noFill/>
          </a:ln>
          <a:effectLst>
            <a:softEdge rad="112500"/>
          </a:effectLst>
        </p:spPr>
      </p:pic>
    </p:spTree>
    <p:extLst>
      <p:ext uri="{BB962C8B-B14F-4D97-AF65-F5344CB8AC3E}">
        <p14:creationId xmlns:p14="http://schemas.microsoft.com/office/powerpoint/2010/main" val="19733337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GAME THEORY EXPLAINED</a:t>
            </a:r>
            <a:endParaRPr lang="en-GB" dirty="0"/>
          </a:p>
        </p:txBody>
      </p:sp>
      <p:sp>
        <p:nvSpPr>
          <p:cNvPr id="3" name="Content Placeholder 2"/>
          <p:cNvSpPr>
            <a:spLocks noGrp="1"/>
          </p:cNvSpPr>
          <p:nvPr>
            <p:ph sz="quarter" idx="1"/>
          </p:nvPr>
        </p:nvSpPr>
        <p:spPr/>
        <p:txBody>
          <a:bodyPr/>
          <a:lstStyle/>
          <a:p>
            <a:pPr>
              <a:lnSpc>
                <a:spcPct val="107000"/>
              </a:lnSpc>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The basis of game theory is to explore the reaction of one player to changes in strategy by another player.</a:t>
            </a:r>
          </a:p>
          <a:p>
            <a:pPr>
              <a:lnSpc>
                <a:spcPct val="107000"/>
              </a:lnSpc>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When game theory is applied to Oligopoly, the players are the firms, their game is played in the market, their strategies are their price or output decisions and the payoff is their profits.</a:t>
            </a:r>
          </a:p>
          <a:p>
            <a:pPr>
              <a:lnSpc>
                <a:spcPct val="107000"/>
              </a:lnSpc>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If we assume that competitive oligopoly is a zero sum game where any gain by one player is exactly offset by a loss by the other player, firms are likely to choose to leave their prices unchanged. They avoid risk as they are risk averse.</a:t>
            </a:r>
          </a:p>
          <a:p>
            <a:endParaRPr lang="en-GB" dirty="0"/>
          </a:p>
        </p:txBody>
      </p:sp>
    </p:spTree>
    <p:extLst>
      <p:ext uri="{BB962C8B-B14F-4D97-AF65-F5344CB8AC3E}">
        <p14:creationId xmlns:p14="http://schemas.microsoft.com/office/powerpoint/2010/main" val="299535919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sz="3200" dirty="0" smtClean="0"/>
              <a:t>Game Theory</a:t>
            </a:r>
            <a:endParaRPr lang="en-GB" sz="3200" dirty="0"/>
          </a:p>
        </p:txBody>
      </p:sp>
      <p:pic>
        <p:nvPicPr>
          <p:cNvPr id="78850" name="Picture 2" descr="http://i.investopedia.com/inv/articles/site/micro3.15a.gif">
            <a:hlinkClick r:id="rId2"/>
          </p:cNvPr>
          <p:cNvPicPr>
            <a:picLocks noChangeAspect="1" noChangeArrowheads="1"/>
          </p:cNvPicPr>
          <p:nvPr/>
        </p:nvPicPr>
        <p:blipFill>
          <a:blip r:embed="rId3" cstate="print"/>
          <a:srcRect/>
          <a:stretch>
            <a:fillRect/>
          </a:stretch>
        </p:blipFill>
        <p:spPr bwMode="auto">
          <a:xfrm>
            <a:off x="1513809" y="1216349"/>
            <a:ext cx="5688632" cy="3849613"/>
          </a:xfrm>
          <a:prstGeom prst="rect">
            <a:avLst/>
          </a:prstGeom>
          <a:ln>
            <a:noFill/>
          </a:ln>
          <a:effectLst>
            <a:softEdge rad="112500"/>
          </a:effectLst>
        </p:spPr>
      </p:pic>
    </p:spTree>
    <p:extLst>
      <p:ext uri="{BB962C8B-B14F-4D97-AF65-F5344CB8AC3E}">
        <p14:creationId xmlns:p14="http://schemas.microsoft.com/office/powerpoint/2010/main" val="80561572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288" y="188640"/>
            <a:ext cx="8534400" cy="758825"/>
          </a:xfrm>
        </p:spPr>
        <p:txBody>
          <a:bodyPr/>
          <a:lstStyle/>
          <a:p>
            <a:r>
              <a:rPr lang="en-GB" sz="3200" dirty="0" smtClean="0"/>
              <a:t>Game theory and oligopolies ( using the textbook and your workbook)</a:t>
            </a:r>
            <a:endParaRPr lang="en-GB" sz="3200" dirty="0"/>
          </a:p>
        </p:txBody>
      </p:sp>
      <p:sp>
        <p:nvSpPr>
          <p:cNvPr id="3" name="Content Placeholder 2"/>
          <p:cNvSpPr>
            <a:spLocks noGrp="1"/>
          </p:cNvSpPr>
          <p:nvPr>
            <p:ph sz="quarter" idx="1"/>
          </p:nvPr>
        </p:nvSpPr>
        <p:spPr>
          <a:xfrm>
            <a:off x="338768" y="1340768"/>
            <a:ext cx="8503920" cy="4572000"/>
          </a:xfrm>
        </p:spPr>
        <p:txBody>
          <a:bodyPr/>
          <a:lstStyle/>
          <a:p>
            <a:pPr>
              <a:buFont typeface="Wingdings" panose="05000000000000000000" pitchFamily="2" charset="2"/>
              <a:buChar char="§"/>
            </a:pPr>
            <a:r>
              <a:rPr lang="en-GB" dirty="0" smtClean="0"/>
              <a:t>Why is Game theory important in oligopolistic markets?</a:t>
            </a:r>
          </a:p>
          <a:p>
            <a:pPr>
              <a:buFont typeface="Wingdings" panose="05000000000000000000" pitchFamily="2" charset="2"/>
              <a:buChar char="§"/>
            </a:pPr>
            <a:r>
              <a:rPr lang="en-GB" dirty="0" smtClean="0"/>
              <a:t>What is the prisoners dilemma?</a:t>
            </a:r>
          </a:p>
          <a:p>
            <a:pPr>
              <a:buFont typeface="Wingdings" panose="05000000000000000000" pitchFamily="2" charset="2"/>
              <a:buChar char="§"/>
            </a:pPr>
            <a:r>
              <a:rPr lang="en-GB" dirty="0" smtClean="0"/>
              <a:t>How could a company use game theory in order to make decisions?</a:t>
            </a:r>
          </a:p>
          <a:p>
            <a:pPr>
              <a:buFont typeface="Wingdings" panose="05000000000000000000" pitchFamily="2" charset="2"/>
              <a:buChar char="§"/>
            </a:pPr>
            <a:r>
              <a:rPr lang="en-GB" dirty="0" smtClean="0"/>
              <a:t>What is a dominant strategy?</a:t>
            </a:r>
          </a:p>
          <a:p>
            <a:pPr>
              <a:buFont typeface="Wingdings" panose="05000000000000000000" pitchFamily="2" charset="2"/>
              <a:buChar char="§"/>
            </a:pPr>
            <a:r>
              <a:rPr lang="en-GB" dirty="0" smtClean="0"/>
              <a:t>What is a Nash equilibrium?</a:t>
            </a:r>
            <a:endParaRPr lang="en-GB" dirty="0"/>
          </a:p>
        </p:txBody>
      </p:sp>
    </p:spTree>
    <p:extLst>
      <p:ext uri="{BB962C8B-B14F-4D97-AF65-F5344CB8AC3E}">
        <p14:creationId xmlns:p14="http://schemas.microsoft.com/office/powerpoint/2010/main" val="310504349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107504" y="1268761"/>
            <a:ext cx="8852520" cy="2160239"/>
          </a:xfrm>
        </p:spPr>
        <p:txBody>
          <a:bodyPr/>
          <a:lstStyle/>
          <a:p>
            <a:r>
              <a:rPr lang="en-GB" dirty="0" smtClean="0">
                <a:solidFill>
                  <a:schemeClr val="bg1"/>
                </a:solidFill>
              </a:rPr>
              <a:t>A NASH EQUILIBRIUM IS ONE IN WHICH EACH FIRM’S BEST STRATEGY IS TO MAINTAIN ITS PRESENT BEHAVIOUR, GIVEN THE PRESENT BEHAVIOUR OF THE OTHER FIRMS.</a:t>
            </a:r>
          </a:p>
          <a:p>
            <a:r>
              <a:rPr lang="en-GB" dirty="0" smtClean="0">
                <a:solidFill>
                  <a:schemeClr val="bg1"/>
                </a:solidFill>
              </a:rPr>
              <a:t>UNDER THIS SITUATION OF COMPETITION THEY BOTH MAKE LESS REVENUE THAN THEY HAD CO-OPERATED. THE NASH EQUILIBRIUM WILL BE ACHIEVED IF EACH FIRM CHOOSES ITS OPTIMAL STRATEGY BY TAKING INTO ACCOUNT WHAT THE OTHER FIRM MAY DO.</a:t>
            </a:r>
            <a:endParaRPr lang="en-GB" dirty="0">
              <a:solidFill>
                <a:schemeClr val="bg1"/>
              </a:solidFill>
            </a:endParaRPr>
          </a:p>
        </p:txBody>
      </p:sp>
      <p:sp>
        <p:nvSpPr>
          <p:cNvPr id="3" name="Title 2"/>
          <p:cNvSpPr>
            <a:spLocks noGrp="1"/>
          </p:cNvSpPr>
          <p:nvPr>
            <p:ph type="ctrTitle"/>
          </p:nvPr>
        </p:nvSpPr>
        <p:spPr>
          <a:xfrm>
            <a:off x="1187624" y="188641"/>
            <a:ext cx="7772400" cy="1080120"/>
          </a:xfrm>
        </p:spPr>
        <p:txBody>
          <a:bodyPr/>
          <a:lstStyle/>
          <a:p>
            <a:r>
              <a:rPr lang="en-GB" sz="3200" dirty="0" smtClean="0"/>
              <a:t>NASH EQUILIBRIUM</a:t>
            </a:r>
            <a:endParaRPr lang="en-GB" sz="3200" dirty="0"/>
          </a:p>
        </p:txBody>
      </p:sp>
    </p:spTree>
    <p:extLst>
      <p:ext uri="{BB962C8B-B14F-4D97-AF65-F5344CB8AC3E}">
        <p14:creationId xmlns:p14="http://schemas.microsoft.com/office/powerpoint/2010/main" val="208156461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lstStyle/>
          <a:p>
            <a:r>
              <a:rPr lang="en-GB" sz="3200" dirty="0" smtClean="0"/>
              <a:t>Game Theory and Oligopolies</a:t>
            </a:r>
            <a:endParaRPr lang="en-GB" sz="3200" dirty="0"/>
          </a:p>
        </p:txBody>
      </p:sp>
      <p:sp>
        <p:nvSpPr>
          <p:cNvPr id="3" name="Content Placeholder 2"/>
          <p:cNvSpPr>
            <a:spLocks noGrp="1"/>
          </p:cNvSpPr>
          <p:nvPr>
            <p:ph sz="quarter" idx="1"/>
          </p:nvPr>
        </p:nvSpPr>
        <p:spPr>
          <a:xfrm>
            <a:off x="107504" y="1340768"/>
            <a:ext cx="8712968" cy="4536504"/>
          </a:xfrm>
        </p:spPr>
        <p:txBody>
          <a:bodyPr/>
          <a:lstStyle/>
          <a:p>
            <a:pPr>
              <a:buFont typeface="Wingdings" panose="05000000000000000000" pitchFamily="2" charset="2"/>
              <a:buChar char="§"/>
            </a:pPr>
            <a:r>
              <a:rPr lang="en-GB" sz="2400" dirty="0" smtClean="0"/>
              <a:t>A game theory approach to price stickiness </a:t>
            </a:r>
          </a:p>
          <a:p>
            <a:pPr>
              <a:buFont typeface="Wingdings" panose="05000000000000000000" pitchFamily="2" charset="2"/>
              <a:buChar char="§"/>
            </a:pPr>
            <a:r>
              <a:rPr lang="en-GB" sz="2400" dirty="0" smtClean="0"/>
              <a:t>Pricing strategies can also be looked at in terms of </a:t>
            </a:r>
            <a:r>
              <a:rPr lang="en-GB" sz="2400" b="1" dirty="0" smtClean="0">
                <a:hlinkClick r:id="rId2"/>
              </a:rPr>
              <a:t>game theory</a:t>
            </a:r>
            <a:r>
              <a:rPr lang="en-GB" sz="2400" dirty="0" smtClean="0"/>
              <a:t>; that is in terms of strategies and payoffs. There are three possible price strategies, with different pay-offs and risks:</a:t>
            </a:r>
          </a:p>
          <a:p>
            <a:pPr>
              <a:buFont typeface="Wingdings" panose="05000000000000000000" pitchFamily="2" charset="2"/>
              <a:buChar char="§"/>
            </a:pPr>
            <a:r>
              <a:rPr lang="en-GB" sz="2400" dirty="0" smtClean="0"/>
              <a:t>Raise price</a:t>
            </a:r>
          </a:p>
          <a:p>
            <a:pPr>
              <a:buFont typeface="Wingdings" panose="05000000000000000000" pitchFamily="2" charset="2"/>
              <a:buChar char="§"/>
            </a:pPr>
            <a:r>
              <a:rPr lang="en-GB" sz="2400" dirty="0" smtClean="0"/>
              <a:t>Lower price</a:t>
            </a:r>
          </a:p>
          <a:p>
            <a:pPr>
              <a:buFont typeface="Wingdings" panose="05000000000000000000" pitchFamily="2" charset="2"/>
              <a:buChar char="§"/>
            </a:pPr>
            <a:r>
              <a:rPr lang="en-GB" sz="2400" dirty="0" smtClean="0"/>
              <a:t>Keep price constant</a:t>
            </a:r>
          </a:p>
          <a:p>
            <a:pPr>
              <a:buFont typeface="Wingdings" panose="05000000000000000000" pitchFamily="2" charset="2"/>
              <a:buChar char="§"/>
            </a:pPr>
            <a:r>
              <a:rPr lang="en-GB" sz="2400" dirty="0" smtClean="0"/>
              <a:t>The choice of strategy will depend upon the pay-offs, </a:t>
            </a:r>
          </a:p>
          <a:p>
            <a:pPr>
              <a:buFont typeface="Wingdings" panose="05000000000000000000" pitchFamily="2" charset="2"/>
              <a:buChar char="§"/>
            </a:pPr>
            <a:r>
              <a:rPr lang="en-GB" sz="2400" dirty="0" smtClean="0"/>
              <a:t>which depends upon the actions of competitors.</a:t>
            </a:r>
          </a:p>
          <a:p>
            <a:endParaRPr lang="en-GB" dirty="0"/>
          </a:p>
        </p:txBody>
      </p:sp>
    </p:spTree>
    <p:extLst>
      <p:ext uri="{BB962C8B-B14F-4D97-AF65-F5344CB8AC3E}">
        <p14:creationId xmlns:p14="http://schemas.microsoft.com/office/powerpoint/2010/main" val="414922084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pPr>
              <a:buNone/>
            </a:pPr>
            <a:r>
              <a:rPr lang="en-GB" dirty="0" smtClean="0"/>
              <a:t>Raising price or lowering price could lead to a beneficial pay-off, but both strategies can lead to losses, which could be potentially disastrous. In short, changing price is too risky to undertake.</a:t>
            </a:r>
          </a:p>
          <a:p>
            <a:pPr>
              <a:buNone/>
            </a:pPr>
            <a:r>
              <a:rPr lang="en-GB" dirty="0" smtClean="0"/>
              <a:t>Therefore, although keeping price constant will not lead to the single best outcome, it may be the least risky strategy for an </a:t>
            </a:r>
            <a:r>
              <a:rPr lang="en-GB" dirty="0" err="1" smtClean="0"/>
              <a:t>oligopolist</a:t>
            </a:r>
            <a:r>
              <a:rPr lang="en-GB" dirty="0" smtClean="0"/>
              <a:t>.</a:t>
            </a:r>
          </a:p>
          <a:p>
            <a:endParaRPr lang="en-GB" dirty="0"/>
          </a:p>
        </p:txBody>
      </p:sp>
    </p:spTree>
    <p:extLst>
      <p:ext uri="{BB962C8B-B14F-4D97-AF65-F5344CB8AC3E}">
        <p14:creationId xmlns:p14="http://schemas.microsoft.com/office/powerpoint/2010/main" val="6864680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Videos</a:t>
            </a:r>
            <a:endParaRPr lang="en-GB" dirty="0"/>
          </a:p>
        </p:txBody>
      </p:sp>
      <p:pic>
        <p:nvPicPr>
          <p:cNvPr id="69634" name="Picture 2" descr="Supermarkets in the past have been found to be boasting about discounts when they only amount to 1p">
            <a:hlinkClick r:id="rId2"/>
          </p:cNvPr>
          <p:cNvPicPr>
            <a:picLocks noChangeAspect="1" noChangeArrowheads="1"/>
          </p:cNvPicPr>
          <p:nvPr/>
        </p:nvPicPr>
        <p:blipFill>
          <a:blip r:embed="rId3" cstate="print"/>
          <a:srcRect/>
          <a:stretch>
            <a:fillRect/>
          </a:stretch>
        </p:blipFill>
        <p:spPr bwMode="auto">
          <a:xfrm>
            <a:off x="395536" y="1772816"/>
            <a:ext cx="3168352" cy="2592288"/>
          </a:xfrm>
          <a:prstGeom prst="rect">
            <a:avLst/>
          </a:prstGeom>
          <a:ln>
            <a:noFill/>
          </a:ln>
          <a:effectLst>
            <a:softEdge rad="112500"/>
          </a:effectLst>
        </p:spPr>
      </p:pic>
      <p:sp>
        <p:nvSpPr>
          <p:cNvPr id="69636" name="AutoShape 4" descr="data:image/jpeg;base64,/9j/4AAQSkZJRgABAQAAAQABAAD/2wCEAAkGBxQTEhUUExQVFhQXGBgYGBgYFBcaGBogHh0aIRoXFxcYHCgiHBwlHBgYITEhJSkrLi4uGiAzODMsNygtLisBCgoKDg0OGxAQGywmICQ3NCwtLDA0LCwsLCwsLCw0LCw0LDU0NCwsLywvLCwsLCwsNDQsLCwsLCwsLCwsLCwsLP/AABEIAKoBKQMBIgACEQEDEQH/xAAcAAACAwADAQAAAAAAAAAAAAAGBwAEBQECAwj/xABKEAACAQIDBQYDAwkECAcBAQABAhEAAwQSIQUGMUFREyJhcYGRBzKhFEKxI1JicoKSssHRMzRT8BUkQ3OiwuHxFiVjg5Oz0sMI/8QAGgEAAgMBAQAAAAAAAAAAAAAAAgMAAQQFBv/EADQRAAICAQQAAwUGBgMBAAAAAAECAAMRBBIhMQUTQSJRYYGhFDJxscHwFSOR0eHxNGLiUv/aAAwDAQACEQMRAD8AclSpUqSSVKlSpJJUqVKkklSpUqSSVKlSpJJUrF3n239mVcq5nc6d0tAHzNA48QI8fCu+xtri6zW5zECZykdJB0jmNR18KDeN22HsO3dNepUqUcCSul2vSuj1JJ8rfE3TaeKWAoV4AAHQHMxHFjJYk6yTPSh21KkT560yvjdsNvtvbIBDJaDa6kksoaP2QPaqWHwVm2qW7hUkQJMT/wBqU7hY5Ky0DLwc6hWAPEkGK87OzblyciFoGpA0HvTjwWyUdRMEeHCtjDbBtgEKAJ6UoXfCO8ge+J7DbNu27TTIHTWeHIe30ow+DyPnxGZTwQT6tpPl+Fbm/lxbGEZsve7q8BzPH6V5fCSyzYd7rT33AHiFHH3J9qZWSeYq1QvAjMwQrXtcKzcGlaaCnRE7VKlSpJJUqVKkklSpUqSSVKlSpJJUqVKkklSpUqSSVKlSpJOa4qVKkklSpUqSSVKlSpJJUqVKkklSpSI+NG28R9tfDG862AiEW1bKpldS4HzazoZGlSSHW+m1sO9+0iXA75XFzsyHyAxlzAHwuacfpV/dTaWHN1lN6324AQWywVyIU5ghMmdOvClN8OLI7PMO6xdszQDlUBBzBEyQRI/O9cnbZF3E3LnEFyQfAaKfOAKDYu8nPUaWYVgY7n09XBNK34Nbev3rl+xcuXLiJbRlztmKnMQRmOuukCY7ppmY28qW3d3VEVSWZiAqjmSTwFHFRY7S3te/iriLd7KzaUnMI4ggAS6xrqZ8NJ5HO6u0DessS+fK5XNpJEKwmOYzRPPLMCkrsfFFmxL2wbli5eZQ62y5hOqspIBVl1I0metEW43xEWziXweIt5O0vNF1SoQNoAuQDSYHMmT40PO6HxtE2fi1sbtFt3hpkKgnpDSs+BlhPUihO3snthm1IgyAY4gwZHTiOWms03N5sKLuGvJEzbaP1gJQ/vBT6Usd3ccEieBpFowciaKTuXE893NgXLV1UzsocxqZ5cT08qsY7AbR7VlGIW1azd1srEss6mFGhjl+FWLe2bYxIe4cqqdDykf5NFNnaKss5TkOqFlIPsdaWD6mNI4xA69sC61oWcQ3a57tvmYyq4ZmIPyyoIijrZuHCgBQABoAKycPf7S4SfuiPf8A6URYFa0VDjMy3HnE0sMlXAK8rVetNiZKlUttbRGHtG4RJkBVHEkmAPrVLZO0HdQ1y5bbNqFRSI6jvEmQaAuAcGEEJGZtUN7175WcCyoyvcdhmypHdWYDMT1IMeVElJr4wWXXGqxnI9lYMgTlZ5XqYLKTHUGtFKqzYMTaSq5Eae723LWMsi9ZJyyVIYQysOKsOuoPkRWlS++CtgjB3nzArcvkgDiIVQS3iYGnQDrTBoXGGIEJDlQZKlSpQQpKlSpUkkqVKlSSSpUqVJJzXFSuakkF94N/sDg7vZX7pFzTMFRnKyJGbLqCQQY14jqKIMBjbd62ty04e2wlWHA0mtpbrIMdiWxKLdz3nZO0LA5XzMmXKuq8ZPKKZe4WyxhsIEHAu7gcQJPAGBI0OppYfLYjWr2ruhDUqVKZFSVKlSpJJXzh8XdoJe2rdy8LapaJ6lfmjyLR+yafe9O0Dh8HibwMNbs3GUxPeynJoePeivlTFB2drjFmYtLudZLSZJ6mGPoasSQr3Y2mLFnEJ+cAyieM6SD1DFfRj41j4vEwIHrXhhhMax/n/rXTEW+JnQcB/KhVACT74bOWUD3RkfATFj7ViUJEvZUjxyOQf4xTO3psWrpW1eRXRkcw4BTQqCdRAYZlg8eMc6+e8C93Z+LRrdzvItq6jQVV1uItyGE6qVYqfWvo7HXM9oEiGgNE8NNRPv7UUAT582ts+9sjHo1ot2BYshOqlToyNOjEAxrx061n78HNiO3znJcJZchBhhAkEQBIUQROirqeNMz4n/ZrmCdbtxEuDv21LAPmHReLAzl8JpGG93SCJMyDPDrp41BIZ9AYTf60uzcO7XQcQ6paVQO92kKCxU/dUmSeGkcSKCWBHd1HLj05TS0tXSrKw4qQR6GfxpvYmx2tlb1sTmUMRzII4jxFLsQsOI2pwp5lXB4W9IZbTOPNDHlJBreG0b4Kq4aD3QpQAk8ogmhWxtC6pAttpPMcKYm5uxnYjE4iSf8AZg/xxyHTrx6TnVCxxNLWALOuyHVXu2swN228XB0kAqR4FSDPn0omwd2kBtPbVw469ibTlXa7cKsv5ubugjgRlC6HTSjDYnxLAhcTbKn/ABLYlfNk+YematpTHUwlsnJjks36sLcoR2Tt21fXNZuLcHPKdR4MOKnwMVsWsXQyTM+JOuGWACVcPlP3soJygAydJMDXu1gbNx1rPbe32SKHZrmUwgJVpgwAzByPKCOta+Ix7m5irjCUs2yEGg1mQRp82gIJ4TQ0doWWZMlrs4J7wIJE8I7ugJJkjxrDcwzOjRSzJkCNPB3gyKwMgzB9TQN8Zza+x2w4m4boFs8CBEv5qQACOGqnkK2d1r0JbzSmhLZiOEefCSKCPjXn+04YyDb7J8qjiDmGdj4EdmP2TXQ0R3ss5msHlqYIbD3hu4O4HstHDMp+Vx+aw5jx4jlX0JsvHLfs27yfLcRXHUSOB8Rw9K+XHnMZ58PSnb8F9pdpgnsk62bhA6hX7w9M2f2rbq1yN0x6VsHbD+pQztLfJLblLdq5eysUYorMAQNZKqeHDzmtvZO0UxFpLtsyrCfLqD41zgwJwJ0CpAzLdSpWFvltm5hrGayqtddxbTN8oJDGW9FPqRRGUBmbtShDdvbWK7a3ZxZtObqMysi5SrLBKHWGBUkyACMvPjRfVKwYZEtlKnBkqVKlXBkqvisalvidenP/ADpXu7QCTwAJ9qD2vMb5k/M/sApkD9oD3qwMyjKG1kOIxBcPGgGR00yiYZAw8Tr1nkRRPu9tRWsojGLiAK2kaj70dDEg8DVIgGARMHmBHA12caeOv49agrAJMIuSAD6QkqE14YB5tr7e1DfxS2kbGzMQymHuKLK9fyhAYjxCZz6VR4lDmRPiNs83Rb7bicofI3ZEnh3+AB/OOnjrRWa+e9w9hW7lt7l0JdJBVkdyFReRAUHNJA1+76U8922Y4Sxn1bskB1JmAOZ4+dLV8nEY9e0AwS+Itq5jLPYKWtLKuwZf7SJKq0GUUETwJMClnv1sr7HhMFhyIu3c+Kv9QxCqieSqXHnJ509LeyCcQ152kTKADhpAny/60ovjs846yvTDj6u/9KJd3rKfbxiL0Hh5f0qXK6E6iuWamQIdbW2WMXa2X2TWu3+y5LwLwRbtwqO6iTAhhoJJPQaWt6t8MdhbSWLYtLkVbZvh+0YkKPuMB2bECe8Dx0NLrZm0nsYoXVOqRpPEQAynwIJHhWtvftS1ibqXbYbMbYV8wgyCYHjoePlQ4O74QvZ2/GDl5SZZiSeZJJPTUmvN8PpVoV3t2QP86U0CLzM4YY04Ph9bdsHbJ7wVmT0B0HsaWJSmP8Kc1yxjLIfIAocNzUlWBYegHsKsCSe+1NuYAYwXOym1ZOW6ynRyNM2SO8EII6tHQCmPvNiQMDfvI/d7FmRlOkFe6QfUV85bOsQBazaXA/LUFY8es0ytq4psHslsKHN+1cSLd3hkGaz3DrqD2lwDpkPLgRQdgSbs8GLBdK9JFeRNcGpKnph7xRg6MysODKSp9CNaNNg/EW9bhcQO2X84Qtwef3W+h8TQTNdlEkDrQkDHMsRzNtQPhMRl1uXHjKurQcsGATC5BM1g4XYl19ArAHjmP9TQzse7cttCXbiiI0ykeUMDRJgrl97tlftDZWuWwwyoJBYA6hRGnSuS+C3c9DQttdZwBDPau6Ix9lbZcoiOshTAYQZBgGSsqwBEEiNJkAO++wbWFxAtYfOyi2pdmuZu8S2h5LChTAj5qdlm1ltlbUIYOUkZgDyJEifKaRG/Wz7tnEvZNxbjiHJXRe/Jlh91ogkDTUV2dEQnZ6nmdbl+QO5g38i6uw01gfzP9KcHwt3YxOF7W/eyKt5Fi0NW0MqzMDlXQsIE8eURSXx2yMg75kxrE6TMDUa06Tvc9jAbPCAG7dsWyxOsZVVSePEmfY0zU3ZGB1B0em3OAO4NbjX7iG9butdt3GuGQqDSROcZlJJ1Hhr7G/w2c5MQBm7Pt3KkjSSzyFMagBVOnNqCsW92/c+03rju6jKB9wDie6sCJOvWPCrOxt5b1mRaaUJLQwlSTrIB1EzrEa1yUADTunSO67eMiN2sje3Z4vYW4uYqV/KAzHygyCeUgkTykHlXttDaq2sI+Jb5Usm6f3ZgefCvmPbm9eNxgjEYm4yn7gIW2P2EAB9RWnbniczoxzbp4hLl3Du05iTDM0zClVjkskjhEkxTIr5229tcnA23UIPtWjd2CcmSSCOaXEZZ5hp5CLfwx31xaYyxh7t9nw9xshW4cxWQcmVz3h3soiY1OlUle0RlzAniP2pUqVcVK207bNaYJGYwNTGkjMJ8pFB1vGBrpOVlKhsysBIbMF4qSD8rag8qOwaTm2dsthr0mQhvX1ci2XjLcYrmA1CwzcNeFVv2kCEqbgfhDjCtMeZPHz/lXOJvZQPE5fDjz9qwtn7zYdgAL9kGddcvXk3P1qvtPee3KW7dy3eLvlgNBXq0qCpjQ6xyoy4xmCEJOMQ63evl7c5WC8iyss9YDAHkNYpafGfai3r1vBd4C1+UYxoWYdzLP5qltf0vCmhsEzh7fis+5P8AKlN8WdinDYpMYSblq88OpEFMqiFBGpkBj6EUGcjMvGDiB+zlOGs3cmdnKsAAwie6QQCDyBGmvekQQKcvw92tcuWLRcAW7qk2ozSuQ5WVw33p5jQgg9ZC8ZbRrKYnCqsEBXCjQj7rwOY1BPQ+FbO5u0mJ7OUK27hgrwl2QtHhInzJpW5du8R5Vs7TGdSo+POFTJhbmUdoWuIWjvFQoIUnoCSY8TTYNK748j/V8If/AFmHvbP9KcJniTuIS6hROhJHgBLewk1LdyR40TfDvZn2jalhDBUC4Wnp2bj8SKGXsm2z22+ZGZT5gwfqKuSUs3fbzNWA2o8aqse8x/SM17XD3ZHgaODOcRVq28gGqjtMGu2BuyCPUfz+tEJJbre3R2gbS44L97B3QPMlAv8AEawKs7Nv5XI5MpU+Wh/ECiEqTY0t2c/cZz4mevrW3vDtcthcPYB0BuT6PmH8Y9qx9hLE+ZqtinJc+H8+P8qafuQR3PKuDXM11Y0kw52U17YS5+VQeNV10rnAn8oD+kB9f+9C33YVfDAwswia0R7GT8tZ143bf8S0M2TqBRdu0JxNkfpT7An+VcgjLCep3AVMfgY2cOdKSG82GC7TxOdmLNcaJBI11TvdAoAjyp24bhSP+JeIAxV64DJVyR07pj+VderjmeRu6AmHtW6AWB72nr5amijeMdjdw9pyIw9izbua6KSMzkT0NzpwoW3ot5e/EAqTEeHDz/pRb8TdjGzisy3FIvy+XXMs/NIiIJ4evSau/qaPDeLCfXHE9E2xZu5EFy04gkiGYaRqDmEHhw6TGld79/DMR2E5tc3eJXlEE8eHEGKE8JswlMggAnjAn36eFaO7G7d573Zq6gsJXMYGnESASDlkjyjmKyBeZ20DV4Y9Q++IN513eOQxNrDq36pZAR9Y96+fEaDFfS29+77tsa9hbf5S4toEQNWKsHIUehgeQr5lI0zD1p6zh2EFiRNJ8YzoiE9y1mCDpmbM31NWd2bgGNwxPAYix/8AYtZdlu7p4/jW9uJsG5isdYtoDIuLcc8lRGBZj7ADxIojFz6oYV1rk1xS4UlKXeVYxt8cg5P7yoT9Sfem1Sm3qTLjsQDzZSPVFNLs6jK+5jPhLZYF0UmAZyjpqDVu0irGQKI10AHDwFUMZeCRM6sBx6+lWFIAnX0En0A4+lJxG5jf2BP2WxME9kkxw+UcJrG+JmDFzZt+YlAtxSeRVgdPErmX9qtDdPEBsNaXvZ1XvBlZWGpjRgNKrfEK7l2diNJzKE/fIWfMTI8QK0ryBM7fGIrYWPxOFzLbKG0+pVp7p6rB501vhzZtYhWd0/K2nGoLAFWErImDqppd2dljL3SxPMEcPWaYXwqlDet6QQG8QQSBrGuh+lWal7xILTjGYw6Wfx5X/U8OemJA97V3+lMul38dCv8Ao9JYBhiLZUE6nuuDA5wGmpKgr8CsGGxmIunjbsqo/wDcbU+1uPWhH4i4MWtqYtQIBuZ//kVXP1ejz4AWCWxl37v5FB5jtCfoV96xfjjg8mPS5Gl2wp82RmDf8Jt1ckWLtFwzwMT7D+dR1yyPukaGpihLT1H9f+le2HeRBoxKMp237prnDvEHodfKut1MpIrnDcx1qSTTmuubWvLDNpHMaf0rtOtFmVNvZyxPqaybhlmPifpp/KtbAN3Z/RrEtmRPXX3ptnQgL3PSa8mbWo7wJroo0pMOcl6r2MTHEHrNd75gV6WjKiqkhXuy5vMAzfeABimTu5sZkxCuSGRQTPAyRABHqfaljuaAzOswRlZev+eFNfZOJZdDxEHzBrFYoFmcTo132GornuHOD5UiNroMVtC3abUXcQiNEagv3oHlTsxm07eGsvfumEQSeZPIKo5kkgAdTSi+HOG+0bUsuRGQXb5HTQqB6F09q2oeDOY4yRLnxX2UBeuCBrFwDwbjp+sG9qGcXtdsR2b3XL3RbW2WjXuSACep+b9qmT8arMYezdA1Fw22Pgykj6p9aUGBud+OtRvaXMfo22X498IsBiVAgsJnhxPAchrRbuFhDdxSugMWe82YsNGDDujmfOOVBWGNMn4Ur38Qf0bQnzNz+lIA5nd1DFaGMYgr5L246NtLE5jlttib3ygaA3GiJ0A8dY6HhX1oDXzNtfdJDicRldgBfvKJ1MC4wEnmYos4nAxmTeTYuHtWVuYcMfz+8SAIPeIOo1ok/wD8/Y//AFvE2z9+yrj9hwP/AOlDVzd1sq2xccJHCTlOpnTwgUe/BndlLWIvXsxZ1tqq6wBnJzaDj8g41StxgmE45yBG5UqVKKBOaWPxETLi5/OS2f4h+A/CmdSy+KGuJVefYAjzDvQWdQ07mF9lzYPGOR8gsj3uqZH7oqhhmabZUgMpnXhwI196MdlYQHY2LuEFi6sR+wBl9nzGl3euHs+MdYImOUeZpRHEfUNz4jc3TxVy7eLMymEKlQsRB7xknWSF611+KmJC4Nbf3rt1FH7MuT/wR6igDc/e18GWLIL2YRovZnKJJZnIjlxMDh1omuX32xetvbttasWVYFnIPfMZgFUwSMoE+eo0llHWDB1VbA5xxBnE3zZsk8zCrpzOk+mp9KMvhha+c9Fj3I/pXXeXd4DDLZQhrr3VeWBUBUB0kSBqwHHXN4VqfDzDFEuhhBBCkeIkn8RWguDxMYUjmFZYDiaRHxu3mt4i9Zw9lrdy3aHaF11OdpGUODBGXKTHONaKd+bgv37iyQqjswQenzQR+kSPShLCbsWbZJK5ieoEa66DhwiuedagJB9J1V8NsYKQexn8Ib/ArA5NnNcP+2vO3ogCfijH1qt8cdk9phbeIWC1htfFLkAx5MEPlNGOycn+jx2aqq9i4hRABCkNp5g0ssVYR0KuBlI1nhFFbqhWV4zmBp9Cbd3OCsUbgkT+adfCep864tHnRtgNlWvtGexiUPDuK6sSARoRJkaVvbQ2RbuMj5QLiOjBgNTDAkHqImrbWopAxLTw2xwTkcfWKTFjXjM10stBp2swAJMADUk8BVbD7Rs3DlS7bc9FdSfYGkjxAnkJ9f8AE0HwoDg2fT/MUiNDA8jp/Svc0db47EtvYe4qhbiDNKiM0cQY46cKydm7n3HUNdYWyfugS3rqAPLWtKayspuPEyWeH3LZsUZmbbuxYc84I9/+9Zw4UYYnc49mVS7rIPeXQxykHSvfdnd3s5e8oNySFBghQPveZ69Io7NdVsyDnHpKTw28vtIxn19ID38JcZe7bcjqEYj3ArzOmh0PQ6H2NNnFbRtWzFy7bQ9GdQfYmvSxfRxmRlcdVII9xWT+IN2U4mz+FIeBZz+/jE67T+NdsI2kU5ahqv4j/wBfrL/hH/f6f5i03XvlcSkfelT7T+IFOTCjPYt3FkshCkDUkEhSseoNDeJtobtl3aBbYtwYzoRpAPIn6VrYfaH5E2uzADzzIIkzJEcfwpn2lHALcZ4iG0b1kqvOOc9Sv8TNp3G+z4UaAL2t3MCJMQkHgfv6dY6VY+CeDm/jLpA7iWrSnpmLM4Hotv6VxtXZGGNiQoLi6AdSSAUJA48CRPvVDZ2zAvcs2yecKpY+JgSelXZrQg2AcwKfDWt/mFgBD34qYTtNl4iIBQLcBJgDKwJMn9HNXzvYGV1KydQNfHTSaar27to/KUJBH5SyCCOejr+FdNgbr4XEYjLfUh2BKNbi2FYa6KojUAnz86unWq3ssMEyW+HWId6nIHOYIYU602/hVajD3W/Oux7Kv82NLTaWzuwxtywJyq7KGOrQNQTETIj3po/Dq32dt7WbNLdoukaEAGNeRA/epwYZmjU3K9BCwwpK7w2guMxQHDt3P70MfqTTqpM7yJn2hiVH3rwUeZCL+NU85iy3vFs7ssJgG5stwt5vDr9Ca2fhd89/9W3+Lf1rU+JWFX7BIH9k9or4Scn4MKx/he8Xbq9bYPsw/wD1VAYaWeVjGriua4psXJS0+KOmKsN/6cH1ZqZdLb4wjI2GcjusLiMfzflKt46mgfqEp5mvsPD/APk10fnW8Sf4/wClJS/dh808wASO6B+dm4GBy5HXWKb+x8YG2Lfy3UQot1XJOiGZKE8pU6SPvilBfy5z8okAiVLNqBxBXL7GhPQj6fvGE+4uzrOJLPefuLAyhu8x1lmMz/nQ86ZGC7GzbFuyQlsEkKJnUknXzJpYfD/dFMTiTcfVLQBjs1WWaY4cgAT6imy+79sLA0jUeEVPLJ5BlW34OGGcSndwzXtUXtGU6ZnIAP6xmD5Ca09h3rlrCvcxChLgzOyggxCiBI48B+HKrOEulVTMAuZQQOmgkD3oa27t/tbeItpbYIl5bXayCrQAW4cCHGWOYg84FOgqQsO4NTG6wIeoMau2p1Y6k8JJ1J9TNa29Vu2LwNplZCi/KwIBUZY08AKobPwFy8xW0uYgSdQNPMnxqxjth37SF7lvKogE5lPEwOBPM1xgG2nj5z0rMgsX2gCOMfjN3dHFzhsTaP3VZh5Mpn6if2qDblvMpXkQR7iK1dg4vs7jdHt3EPqpI+oHvVDDLLIDwLKD7iiZ9yqPdBrr2WWH0ODBXY+562Lq3O1LZNQMoXWCNTJ01rR2ntpLb27asGuO6LAI7oLCS3TSYFbGKAW9etDjauMhB6cVJ80Kn1oB2lsL7PjLDoPyT3Uj9E5h3fLmPblT1/m2EWnkTO5FNQNA4J5P4/v5Q4xNrMjLMZlKz5iKG9i7nLh7q3e1LFZgZQo1BGpk8jRBtK4VtXGXiqMR5gGK8dk49cRaDiNdGXjB5g+H8iKQjOqEjo8GabEqewBh7Q5E7HaNs3RZDBngsQDOUDmehmNK9cd2mQ9kEz8s5IUeJgGfKhTCbMGDx6Ef2N3MqH80nXIfUQPOijafa9mxsZe0EQH+U9R7UToqsu08H3warGdX3jBB6HcpbMXGB/yxstb1nKWDDpHdAPrWobqghSRmMkCdTETA9R70KW9obTJjsEHiVEe+eru1dg3MRbtm5cVb6Zj3QcmsaddMo1+lG9Y3DeQPwgV3HYRWrEj/AOuPrLe1N3bF9izghzxZTBPISOB08KFdr7tXcKj3LDlrZVg44NlIgyBowEzOkca0sBgdo22ADqV553zLHqM1E+PdRbcv8oRs3lBmi8x6iFDBh/WKNNd6lihVvf1/uB3w2P8AbeVv8XrX3xw3aDDoeDX1B8oafpWP8M+N7yt/i9bO9+I7MYdzwW+pPlDT9JpluftXH74gU4+w89f+pvRA0A04DgPCr95MKyFStyeR7p15SM34VRBmIOmmo6eHpW5hsLhCJa6w8Jg+2WstQJzjHzmzUMoxndj4frMK1aCiFAA4wOvXz1NEm4n96/8Abf8AFazNoJZgmzngMolyNZD8BAj5Rx6167u7SXD3u0ZWYZSsLE6ka6kdKqshbASZLgbKGCj5Q43utBsJcn7oDDwMjh+HrQJu7/erEf4i/jr9JrT3i3oF+32aIyqSCxYiTGoAA5TB9K67kYAvf7SO5bkz1YiAPYk+1aLWFty7JjoRqNK/mcd/lKe/mAC40PyuKpJ8u630A9609zsyYgW2+ZC9s+mv/LXr8TUBSzHz5nAH6JAk+4UeteX2kLfwuJ4dqi5/1kIRz5Qw9q3MMNOWpysO6UGAi7tc9Dii48lYkfRKb9J34dkjHW+2Q5/yiDn3gGlpHgGHmaY0QsY2+uF7TA4heiZ/3CH/AOWhD4X/AN4fUH8kdR+sn9KNt6WIweJjj2Vwe6kE+gJPpQb8J7QD3zMnJbA9S2b6hajfeEsH2YxqlSuaOBJSP+KOPxOOVLQtKURnPcYrzESC2vD6nwp4DiPOk/iPnb9ZvxrHq7mr2lZ0dBp0v3BvhOdk7VvJs0YMpaSbTW2OUlpIIznvQW58KCLey8QHKd4FmC2yrsFYmAoHzEa9RCjnAp17N3Uw72bbtnzMise9pJHLSh3eHZP2W6oViVIzITEiDwPiNPelb7qxvfkGaFTT2HZVkMPrCjd7B2rNpFtKQqqAcw7xPMuebTJJ1ma0sRcEQzBQdCSQBr4nwoKw2891UM27ZYEQc7LMzJy5TER15iqb4jEYtgp754hEWFH6Rk+MSTGukTWh9YgHscn3TFX4baW/mcD1M3/iLhbmIsWThPyly3dDRbcZgCjgkEHlI96X1u3dtgWrlzIquc1tmiDzlOE8NaIMbsq9h4Z0Ka6MCND+sp0NZm0MKl64btxcztGckmGIEZisxMATpynnSft7KMEYM0jwpWO5WBE0tnbxjDZirWwXAElcx0mMveHXpW5tjeJ2w9u29sZrtol8yspGpCsF5Hu5oPhXb4cYSwvagWrYdSGDBFzQREBoniv1rI3mxXaYq6eQbIP2dPxBpTvtpBU9/sxlNG7UlXH3ef7T13c2J9pLy5RUAMxOpnTiOQP0rVt7s2FYf62kggx3OR4fPQp2zZcmY5ZkrOhPUjnw51ft7v4gpnFlssTxUGP1SZ+lIrK4wEyfnNtyvuJNm0HocTz+Jeynw99MfZErdNuziF4DUgWr3mJC/u9az7toMIYAiQdeoMg+hArSwO0GRXtP3rTqysjcASNCByIMf96oVeotWwhgMH1k0lD0hkY5HpAbG74s63E7FQCGSc55yJjLVfcjEXRcZbahlIGeTAXo0wdeIjn6UN3LkMw/Sb8aYO4dgLhs3N3Yn07oH/Cfc10L1rppO0dzlaZ7dRqBubqbeOwSXkKOJGh0MEEcCCOBr3RYAEkxzOp9aHN5d4msuLdsLmgFi0kCeAABGvOqu7W9b3b3Y3lXMZysoI4CYIJPIHWuf9ntNe/07nW+2UC7Z69Z/Sbe09qGzctJ2ZK3XCZ82gJ5ERxjWrtmywJJdmB4AhYXygA+81ziMOHADcmVh5qQR9RXOKuFUdhxCsR6A0rIIAAjwCGJY8ek9Kwt6tm3r1si24ygT2cQWj9KdfAaChnD76YjMMwtsBxGUj0BnjTDBpzV2adgxxM6XVaxGUZ/KZG72wUwoYoznOFnNGkTwgD8415734HtMOxkzbm4I5wDIPoTW5Va24u2z0IZT6EqR7g0sWtv8w9xrUJ5XlAcYmR8OUu3cPeZ2/JWoW3pJmJKz0AK+WaiCtQYC3hcDbs2vl7onm33mY+JOvrWd2Ryl+WYL6kE/wAh707WBfM9kTN4cz+T7Z9cCaWwMD9pY2JCaG4XylmOWFCxmAjvmtq5uUqiWxAUdTbAHuXrC3f2j9ne5ciT2TBR1JZInw5+hquzXsTc1zXLh4D+g4KPYUtWrC8rkw3S42Ha21R84TYLdTDswBxPafooUE/UmtXbmNGBsIbVvu5wuVVBMEMZGZ1k6cSfegfH7GvWQGuWyBPGQQD4lSYr1xG13uYfsrhLFXVlY6mIYEE84kU5blQEbcGZ30zWkN5m5f38p3xe8Pa3e1NlpHAXihUDkFS03UkySa17zjE4FLkKLmHMMBoI0DceAK5W81oVt2iQxAnKMx8pAn3YVs7n44W7+RoNu6MjA8J+7PuV/aoatQxf2ujC1GjRaiU7WWsTvZiLMJ+SuFVBOjFvBSc0ZssHhzFA+4GKv4W7fvMg7S6zE9pLHvGTBBGs8Tzol3kwqWsTcS2iogywqqFUSikwBpxrX2Futbv2FutccFs2gyxoxHMeFH5lrMyL+8RfkadK0ts/3mV7u+V8qRkswQR8j8/26ANgfasDixetAXJUo2YtlIMcVB5AD1k86LNuYAWL72lJIWNTE6gHl51pbtbvJiUdmdlytl0A6A8/Ohrtu37RyY27T6XyhYRgfCEu6u2LmJVzcCDKQBlBHEHjJPSt6svYWxVwwYKzNmIPeA0ieEedaddKkMEG/ucXUFDYTX16TleIpP4j52/Wb8acA4jzpP4j52/Wb8TWLxDpZ0vCO2+X6xpbDP8Aq1j/AHVv+EUJ/EC+DdtpzRST+0RH8P1rLs7yYlECLchVAUdxNABA1IqlZtXL9yFDXLjGTzPmTyHiaXbqQ9YRRG6fRNVabXIxzK9XNm4u/bzGwXExmyrm6xOh8aJNrbsFMIoQZrqEu8cWzAZsvlCx4DrQ7sfaz4d8yRroyngfPx8azms1sN3E1ret9bFADj0M9sVjsXcUpcN1lMSDb6cOC142tnubN1yrDJ2Z1UiQSwPHzBreu78uR3bSg9S5I9oH41sbvF8ThbnbEk3S4kiBBAAyjoP5U5a0sbAYkzM99lKZZAoyOjBHdjaPYXix4G249hmH1WPWsmSeOpPHx6mo6EEg8QSD5jj9a3NzcCLuI7wlURifUZQPqT6UhQzkJNjlKg13w/KYlsmQRxkRpOvLTnWx/pjHfn3v/jH/AOKobSwD4e4UaQQe635w5MD/AJg1v4Tfe4qgPbDkfeDFZ8SIInyiirwpIZisC7LgMiBvxg9iLd1izurkmSxKEeZOkVXFEl3eG9iXKxlthLpZVk/7N4Lt0mOgmhoUFgUcqcxlLOeGAGPSJe6e+/6zfiaZe5Lg4O2OhcH99j+BFezbrYUmTZEnX5n/AK11W9Ywb27IAtrdzEGTGYZRBJOkj8PGtl+oW5Aig57mDTaRtNZ5jkY6/qYJ75WyMU36QVh7Afipry3Xw+bF2iOIJJ8gp4/T3o82rsm1iABcBkcCDBHr0rrsrY1rDz2YMnixMny8B5UQ1iinZjnGIJ8Oc6jfkbc5l9mio6ggg6g6GrFrDyCWGgBI8ehqu3DXhXPxjE6ocMSB6SlY2Lh0YMtm2COByiR4jxqpt7eG3h0MMGuwcqAyfNugrKxjbJtqWAZzyRbzn/moBY6V069GGOXYmca3xAoNtagZ93+o67Z0HkKxN07xZLwI0XEXVU+oYj0LfUVtW+A8hWVuck2MUea4y57EKPxA9qxVplH+GJ0brNttfxyPpCTG4rNbsr+apn3gfRR71dxmGyYGyeb3Wb6ED6D61jAE6DjwA8eQov3zsdnh7CDgpC+yRUQFlZj6CDYRW9dY9ST+f94IVa2fi7ttibJYMRByrJj2Ok132Rs832uIvzC2WUdSGTT1BI9a88BjLmHuB00dZBBHurClKCMH6zQ7BgyAAkehlzEbRxjqUc3WU6EG3ofZazblhl1ZWA6lSB9RRX/46aP7Fc3+8Me2X+dZe0No3b9h7lwyO1thYEKO7ckL7iabYEPIYkzNU1inBrCj8Z77j2g964rCVay4I6gslY+08G1i61szKnQ9RxVvatvcH+8P/um/iStXfvZmZBfUd5NG/VPP0P0JpnlbtPuHYijf5esKno4/rBDamN7a4bh4sEnzCqD9QaPtzv7nb/b/AI2pbUydzv7nb83/AI2q9Ec2kmV4moWgAeh/QwQ3x/vl39n+FaIPh7/Y3f8Aef8AKtD++X98u/s/wrWvuZj0s2HL5oa8FEI76lFicimPM6UVP/JPzg6j/gr8oZVKqbM2naxClrL51BAJgjUqrgagfddT6xxBFW66k4U5BrOOwsMdTYtyf0a0KlCUVuxCVmXo4md/oHDf4Fv90Vcw2GS2IRVUdFUAfQV61KgRR0JbWM3BJkqhjNiYe6Ze0pJ5iQfUqRV+pVsoYYIlK7KcqcTKw+7eGQyLQJ/SLN9GJFatSpVKir0Jb2M/3jmULuxcOxLNZtliSSSokk8Sa98HgLVqeztqkxOURMTE+5qxUqBFByBIbGIwSZ44rCJcXLcRWHQifbpWYN1sLM9l/wAbx7Zq2alU1asckCWlroMKSJVt4G2iFEtqqkEEBRBnjPWkT8adpmxjLdnDHsgtoM+TuyWYxMdAo96ftyvmX40H/wA2vfq2v/rWrCL7pQscdEwa/wDEOK/x7n7xrpjdoXL4BuOWZAYzHSNOE/e69Y98+uaIIo5AlGxyMEmbWxdvXbbKpvstscj3hpyEgwPKmHu9ju0TNcYsD8rQNeugHtSgo/3DY9jxPzt/KkXVrjOBH0WvnG44/GMHDYzQicwiNRBA6EGu2Mu20UMbalDoT05cqzLxgqRofCvXYzFrmVjKmQQdQfMVn2gzWGI6MCN5txuyRr+FbtLQ1Nv76Dz+8o9/PjQY+GI+aAZIKn5hAGpXkNaZ73CqXQCQM7iAYESdI6UrVckySSTxJMn3rbUxbgzBcgU8TVG3cT/j3P3qNvhFiM74q2/ezBLhB1kywJ/4l9qW4o6+EJ/1y5/uT/HbpmxQOBANjHsmOnZuzrRIPZJIgg5RMjgaIL+BS4ALiK4GoDAGD11rJ2V8wrfpYRQMYlmxickmVcJs2zbOa3bRGiJVQDHSR5CuuP2TZvf2ltWPXUN+8NauVKmxcYxxJ5jZ3ZOZkWd2MKpnsgf1mZh7ExV+/gbbqEa2pQahSBA8h6mrFSqFaDgAS2tdjksZVwmzbNo5rdtEJESFA06fQe1WbiBgVIBBEEHgR0Nc1KIKBwBALEnJMzv9A4b/AALf7gq7h8OttQqKFUcABA146edelSqCKOhCaxm4JMp4nZFi4xZ7SMx4krrXazsyyq5VtoFzBoA0kcD51aqVNi5zjmUXYjBJxPDBYK3aBW0ioCcxCgAEwBOnOAPavepUooM//9k=">
            <a:hlinkClick r:id="rId4"/>
          </p:cNvPr>
          <p:cNvSpPr>
            <a:spLocks noChangeAspect="1" noChangeArrowheads="1"/>
          </p:cNvSpPr>
          <p:nvPr/>
        </p:nvSpPr>
        <p:spPr bwMode="auto">
          <a:xfrm>
            <a:off x="53975" y="-1668463"/>
            <a:ext cx="6096000" cy="34861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9638" name="AutoShape 6" descr="data:image/jpeg;base64,/9j/4AAQSkZJRgABAQAAAQABAAD/2wCEAAkGBxQTEhUUExQVFhQXGBgYGBgYFBcaGBogHh0aIRoXFxcYHCgiHBwlHBgYITEhJSkrLi4uGiAzODMsNygtLisBCgoKDg0OGxAQGywmICQ3NCwtLDA0LCwsLCwsLCw0LCw0LDU0NCwsLywvLCwsLCwsNDQsLCwsLCwsLCwsLCwsLP/AABEIAKoBKQMBIgACEQEDEQH/xAAcAAACAwADAQAAAAAAAAAAAAAGBwAEBQECAwj/xABKEAACAQIDBQYDAwkECAcBAQABAhEAAwQSIQUGMUFREyJhcYGRBzKhFEKxI1JicoKSssHRMzRT8BUkQ3OiwuHxFiVjg5Oz0sMI/8QAGgEAAgMBAQAAAAAAAAAAAAAAAgMAAQQFBv/EADQRAAICAQQAAwUGBgMBAAAAAAECAAMRBBIhMQUTQSJRYYGhFDJxscHwFSOR0eHxNGLiUv/aAAwDAQACEQMRAD8AclSpUqSSVKlSpJJUqVKkklSpUqSSVKlSpJJUrF3n239mVcq5nc6d0tAHzNA48QI8fCu+xtri6zW5zECZykdJB0jmNR18KDeN22HsO3dNepUqUcCSul2vSuj1JJ8rfE3TaeKWAoV4AAHQHMxHFjJYk6yTPSh21KkT560yvjdsNvtvbIBDJaDa6kksoaP2QPaqWHwVm2qW7hUkQJMT/wBqU7hY5Ky0DLwc6hWAPEkGK87OzblyciFoGpA0HvTjwWyUdRMEeHCtjDbBtgEKAJ6UoXfCO8ge+J7DbNu27TTIHTWeHIe30ow+DyPnxGZTwQT6tpPl+Fbm/lxbGEZsve7q8BzPH6V5fCSyzYd7rT33AHiFHH3J9qZWSeYq1QvAjMwQrXtcKzcGlaaCnRE7VKlSpJJUqVKkklSpUqSSVKlSpJJUqVKkklSpUqSSVKlSpJOa4qVKkklSpUqSSVKlSpJJUqVKkklSpSI+NG28R9tfDG862AiEW1bKpldS4HzazoZGlSSHW+m1sO9+0iXA75XFzsyHyAxlzAHwuacfpV/dTaWHN1lN6324AQWywVyIU5ghMmdOvClN8OLI7PMO6xdszQDlUBBzBEyQRI/O9cnbZF3E3LnEFyQfAaKfOAKDYu8nPUaWYVgY7n09XBNK34Nbev3rl+xcuXLiJbRlztmKnMQRmOuukCY7ppmY28qW3d3VEVSWZiAqjmSTwFHFRY7S3te/iriLd7KzaUnMI4ggAS6xrqZ8NJ5HO6u0DessS+fK5XNpJEKwmOYzRPPLMCkrsfFFmxL2wbli5eZQ62y5hOqspIBVl1I0metEW43xEWziXweIt5O0vNF1SoQNoAuQDSYHMmT40PO6HxtE2fi1sbtFt3hpkKgnpDSs+BlhPUihO3snthm1IgyAY4gwZHTiOWms03N5sKLuGvJEzbaP1gJQ/vBT6Usd3ccEieBpFowciaKTuXE893NgXLV1UzsocxqZ5cT08qsY7AbR7VlGIW1azd1srEss6mFGhjl+FWLe2bYxIe4cqqdDykf5NFNnaKss5TkOqFlIPsdaWD6mNI4xA69sC61oWcQ3a57tvmYyq4ZmIPyyoIijrZuHCgBQABoAKycPf7S4SfuiPf8A6URYFa0VDjMy3HnE0sMlXAK8rVetNiZKlUttbRGHtG4RJkBVHEkmAPrVLZO0HdQ1y5bbNqFRSI6jvEmQaAuAcGEEJGZtUN7175WcCyoyvcdhmypHdWYDMT1IMeVElJr4wWXXGqxnI9lYMgTlZ5XqYLKTHUGtFKqzYMTaSq5Eae723LWMsi9ZJyyVIYQysOKsOuoPkRWlS++CtgjB3nzArcvkgDiIVQS3iYGnQDrTBoXGGIEJDlQZKlSpQQpKlSpUkkqVKlSSSpUqVJJzXFSuakkF94N/sDg7vZX7pFzTMFRnKyJGbLqCQQY14jqKIMBjbd62ty04e2wlWHA0mtpbrIMdiWxKLdz3nZO0LA5XzMmXKuq8ZPKKZe4WyxhsIEHAu7gcQJPAGBI0OppYfLYjWr2ruhDUqVKZFSVKlSpJJXzh8XdoJe2rdy8LapaJ6lfmjyLR+yafe9O0Dh8HibwMNbs3GUxPeynJoePeivlTFB2drjFmYtLudZLSZJ6mGPoasSQr3Y2mLFnEJ+cAyieM6SD1DFfRj41j4vEwIHrXhhhMax/n/rXTEW+JnQcB/KhVACT74bOWUD3RkfATFj7ViUJEvZUjxyOQf4xTO3psWrpW1eRXRkcw4BTQqCdRAYZlg8eMc6+e8C93Z+LRrdzvItq6jQVV1uItyGE6qVYqfWvo7HXM9oEiGgNE8NNRPv7UUAT582ts+9sjHo1ot2BYshOqlToyNOjEAxrx061n78HNiO3znJcJZchBhhAkEQBIUQROirqeNMz4n/ZrmCdbtxEuDv21LAPmHReLAzl8JpGG93SCJMyDPDrp41BIZ9AYTf60uzcO7XQcQ6paVQO92kKCxU/dUmSeGkcSKCWBHd1HLj05TS0tXSrKw4qQR6GfxpvYmx2tlb1sTmUMRzII4jxFLsQsOI2pwp5lXB4W9IZbTOPNDHlJBreG0b4Kq4aD3QpQAk8ogmhWxtC6pAttpPMcKYm5uxnYjE4iSf8AZg/xxyHTrx6TnVCxxNLWALOuyHVXu2swN228XB0kAqR4FSDPn0omwd2kBtPbVw469ibTlXa7cKsv5ubugjgRlC6HTSjDYnxLAhcTbKn/ABLYlfNk+YematpTHUwlsnJjks36sLcoR2Tt21fXNZuLcHPKdR4MOKnwMVsWsXQyTM+JOuGWACVcPlP3soJygAydJMDXu1gbNx1rPbe32SKHZrmUwgJVpgwAzByPKCOta+Ix7m5irjCUs2yEGg1mQRp82gIJ4TQ0doWWZMlrs4J7wIJE8I7ugJJkjxrDcwzOjRSzJkCNPB3gyKwMgzB9TQN8Zza+x2w4m4boFs8CBEv5qQACOGqnkK2d1r0JbzSmhLZiOEefCSKCPjXn+04YyDb7J8qjiDmGdj4EdmP2TXQ0R3ss5msHlqYIbD3hu4O4HstHDMp+Vx+aw5jx4jlX0JsvHLfs27yfLcRXHUSOB8Rw9K+XHnMZ58PSnb8F9pdpgnsk62bhA6hX7w9M2f2rbq1yN0x6VsHbD+pQztLfJLblLdq5eysUYorMAQNZKqeHDzmtvZO0UxFpLtsyrCfLqD41zgwJwJ0CpAzLdSpWFvltm5hrGayqtddxbTN8oJDGW9FPqRRGUBmbtShDdvbWK7a3ZxZtObqMysi5SrLBKHWGBUkyACMvPjRfVKwYZEtlKnBkqVKlXBkqvisalvidenP/ADpXu7QCTwAJ9qD2vMb5k/M/sApkD9oD3qwMyjKG1kOIxBcPGgGR00yiYZAw8Tr1nkRRPu9tRWsojGLiAK2kaj70dDEg8DVIgGARMHmBHA12caeOv49agrAJMIuSAD6QkqE14YB5tr7e1DfxS2kbGzMQymHuKLK9fyhAYjxCZz6VR4lDmRPiNs83Rb7bicofI3ZEnh3+AB/OOnjrRWa+e9w9hW7lt7l0JdJBVkdyFReRAUHNJA1+76U8922Y4Sxn1bskB1JmAOZ4+dLV8nEY9e0AwS+Itq5jLPYKWtLKuwZf7SJKq0GUUETwJMClnv1sr7HhMFhyIu3c+Kv9QxCqieSqXHnJ509LeyCcQ152kTKADhpAny/60ovjs846yvTDj6u/9KJd3rKfbxiL0Hh5f0qXK6E6iuWamQIdbW2WMXa2X2TWu3+y5LwLwRbtwqO6iTAhhoJJPQaWt6t8MdhbSWLYtLkVbZvh+0YkKPuMB2bECe8Dx0NLrZm0nsYoXVOqRpPEQAynwIJHhWtvftS1ibqXbYbMbYV8wgyCYHjoePlQ4O74QvZ2/GDl5SZZiSeZJJPTUmvN8PpVoV3t2QP86U0CLzM4YY04Ph9bdsHbJ7wVmT0B0HsaWJSmP8Kc1yxjLIfIAocNzUlWBYegHsKsCSe+1NuYAYwXOym1ZOW6ynRyNM2SO8EII6tHQCmPvNiQMDfvI/d7FmRlOkFe6QfUV85bOsQBazaXA/LUFY8es0ytq4psHslsKHN+1cSLd3hkGaz3DrqD2lwDpkPLgRQdgSbs8GLBdK9JFeRNcGpKnph7xRg6MysODKSp9CNaNNg/EW9bhcQO2X84Qtwef3W+h8TQTNdlEkDrQkDHMsRzNtQPhMRl1uXHjKurQcsGATC5BM1g4XYl19ArAHjmP9TQzse7cttCXbiiI0ykeUMDRJgrl97tlftDZWuWwwyoJBYA6hRGnSuS+C3c9DQttdZwBDPau6Ix9lbZcoiOshTAYQZBgGSsqwBEEiNJkAO++wbWFxAtYfOyi2pdmuZu8S2h5LChTAj5qdlm1ltlbUIYOUkZgDyJEifKaRG/Wz7tnEvZNxbjiHJXRe/Jlh91ogkDTUV2dEQnZ6nmdbl+QO5g38i6uw01gfzP9KcHwt3YxOF7W/eyKt5Fi0NW0MqzMDlXQsIE8eURSXx2yMg75kxrE6TMDUa06Tvc9jAbPCAG7dsWyxOsZVVSePEmfY0zU3ZGB1B0em3OAO4NbjX7iG9butdt3GuGQqDSROcZlJJ1Hhr7G/w2c5MQBm7Pt3KkjSSzyFMagBVOnNqCsW92/c+03rju6jKB9wDie6sCJOvWPCrOxt5b1mRaaUJLQwlSTrIB1EzrEa1yUADTunSO67eMiN2sje3Z4vYW4uYqV/KAzHygyCeUgkTykHlXttDaq2sI+Jb5Usm6f3ZgefCvmPbm9eNxgjEYm4yn7gIW2P2EAB9RWnbniczoxzbp4hLl3Du05iTDM0zClVjkskjhEkxTIr5229tcnA23UIPtWjd2CcmSSCOaXEZZ5hp5CLfwx31xaYyxh7t9nw9xshW4cxWQcmVz3h3soiY1OlUle0RlzAniP2pUqVcVK207bNaYJGYwNTGkjMJ8pFB1vGBrpOVlKhsysBIbMF4qSD8rag8qOwaTm2dsthr0mQhvX1ci2XjLcYrmA1CwzcNeFVv2kCEqbgfhDjCtMeZPHz/lXOJvZQPE5fDjz9qwtn7zYdgAL9kGddcvXk3P1qvtPee3KW7dy3eLvlgNBXq0qCpjQ6xyoy4xmCEJOMQ63evl7c5WC8iyss9YDAHkNYpafGfai3r1vBd4C1+UYxoWYdzLP5qltf0vCmhsEzh7fis+5P8AKlN8WdinDYpMYSblq88OpEFMqiFBGpkBj6EUGcjMvGDiB+zlOGs3cmdnKsAAwie6QQCDyBGmvekQQKcvw92tcuWLRcAW7qk2ozSuQ5WVw33p5jQgg9ZC8ZbRrKYnCqsEBXCjQj7rwOY1BPQ+FbO5u0mJ7OUK27hgrwl2QtHhInzJpW5du8R5Vs7TGdSo+POFTJhbmUdoWuIWjvFQoIUnoCSY8TTYNK748j/V8If/AFmHvbP9KcJniTuIS6hROhJHgBLewk1LdyR40TfDvZn2jalhDBUC4Wnp2bj8SKGXsm2z22+ZGZT5gwfqKuSUs3fbzNWA2o8aqse8x/SM17XD3ZHgaODOcRVq28gGqjtMGu2BuyCPUfz+tEJJbre3R2gbS44L97B3QPMlAv8AEawKs7Nv5XI5MpU+Wh/ECiEqTY0t2c/cZz4mevrW3vDtcthcPYB0BuT6PmH8Y9qx9hLE+ZqtinJc+H8+P8qafuQR3PKuDXM11Y0kw52U17YS5+VQeNV10rnAn8oD+kB9f+9C33YVfDAwswia0R7GT8tZ143bf8S0M2TqBRdu0JxNkfpT7An+VcgjLCep3AVMfgY2cOdKSG82GC7TxOdmLNcaJBI11TvdAoAjyp24bhSP+JeIAxV64DJVyR07pj+VderjmeRu6AmHtW6AWB72nr5amijeMdjdw9pyIw9izbua6KSMzkT0NzpwoW3ot5e/EAqTEeHDz/pRb8TdjGzisy3FIvy+XXMs/NIiIJ4evSau/qaPDeLCfXHE9E2xZu5EFy04gkiGYaRqDmEHhw6TGld79/DMR2E5tc3eJXlEE8eHEGKE8JswlMggAnjAn36eFaO7G7d573Zq6gsJXMYGnESASDlkjyjmKyBeZ20DV4Y9Q++IN513eOQxNrDq36pZAR9Y96+fEaDFfS29+77tsa9hbf5S4toEQNWKsHIUehgeQr5lI0zD1p6zh2EFiRNJ8YzoiE9y1mCDpmbM31NWd2bgGNwxPAYix/8AYtZdlu7p4/jW9uJsG5isdYtoDIuLcc8lRGBZj7ADxIojFz6oYV1rk1xS4UlKXeVYxt8cg5P7yoT9Sfem1Sm3qTLjsQDzZSPVFNLs6jK+5jPhLZYF0UmAZyjpqDVu0irGQKI10AHDwFUMZeCRM6sBx6+lWFIAnX0En0A4+lJxG5jf2BP2WxME9kkxw+UcJrG+JmDFzZt+YlAtxSeRVgdPErmX9qtDdPEBsNaXvZ1XvBlZWGpjRgNKrfEK7l2diNJzKE/fIWfMTI8QK0ryBM7fGIrYWPxOFzLbKG0+pVp7p6rB501vhzZtYhWd0/K2nGoLAFWErImDqppd2dljL3SxPMEcPWaYXwqlDet6QQG8QQSBrGuh+lWal7xILTjGYw6Wfx5X/U8OemJA97V3+lMul38dCv8Ao9JYBhiLZUE6nuuDA5wGmpKgr8CsGGxmIunjbsqo/wDcbU+1uPWhH4i4MWtqYtQIBuZ//kVXP1ejz4AWCWxl37v5FB5jtCfoV96xfjjg8mPS5Gl2wp82RmDf8Jt1ckWLtFwzwMT7D+dR1yyPukaGpihLT1H9f+le2HeRBoxKMp237prnDvEHodfKut1MpIrnDcx1qSTTmuubWvLDNpHMaf0rtOtFmVNvZyxPqaybhlmPifpp/KtbAN3Z/RrEtmRPXX3ptnQgL3PSa8mbWo7wJroo0pMOcl6r2MTHEHrNd75gV6WjKiqkhXuy5vMAzfeABimTu5sZkxCuSGRQTPAyRABHqfaljuaAzOswRlZev+eFNfZOJZdDxEHzBrFYoFmcTo132GornuHOD5UiNroMVtC3abUXcQiNEagv3oHlTsxm07eGsvfumEQSeZPIKo5kkgAdTSi+HOG+0bUsuRGQXb5HTQqB6F09q2oeDOY4yRLnxX2UBeuCBrFwDwbjp+sG9qGcXtdsR2b3XL3RbW2WjXuSACep+b9qmT8arMYezdA1Fw22Pgykj6p9aUGBud+OtRvaXMfo22X498IsBiVAgsJnhxPAchrRbuFhDdxSugMWe82YsNGDDujmfOOVBWGNMn4Ur38Qf0bQnzNz+lIA5nd1DFaGMYgr5L246NtLE5jlttib3ygaA3GiJ0A8dY6HhX1oDXzNtfdJDicRldgBfvKJ1MC4wEnmYos4nAxmTeTYuHtWVuYcMfz+8SAIPeIOo1ok/wD8/Y//AFvE2z9+yrj9hwP/AOlDVzd1sq2xccJHCTlOpnTwgUe/BndlLWIvXsxZ1tqq6wBnJzaDj8g41StxgmE45yBG5UqVKKBOaWPxETLi5/OS2f4h+A/CmdSy+KGuJVefYAjzDvQWdQ07mF9lzYPGOR8gsj3uqZH7oqhhmabZUgMpnXhwI196MdlYQHY2LuEFi6sR+wBl9nzGl3euHs+MdYImOUeZpRHEfUNz4jc3TxVy7eLMymEKlQsRB7xknWSF611+KmJC4Nbf3rt1FH7MuT/wR6igDc/e18GWLIL2YRovZnKJJZnIjlxMDh1omuX32xetvbttasWVYFnIPfMZgFUwSMoE+eo0llHWDB1VbA5xxBnE3zZsk8zCrpzOk+mp9KMvhha+c9Fj3I/pXXeXd4DDLZQhrr3VeWBUBUB0kSBqwHHXN4VqfDzDFEuhhBBCkeIkn8RWguDxMYUjmFZYDiaRHxu3mt4i9Zw9lrdy3aHaF11OdpGUODBGXKTHONaKd+bgv37iyQqjswQenzQR+kSPShLCbsWbZJK5ieoEa66DhwiuedagJB9J1V8NsYKQexn8Ib/ArA5NnNcP+2vO3ogCfijH1qt8cdk9phbeIWC1htfFLkAx5MEPlNGOycn+jx2aqq9i4hRABCkNp5g0ssVYR0KuBlI1nhFFbqhWV4zmBp9Cbd3OCsUbgkT+adfCep864tHnRtgNlWvtGexiUPDuK6sSARoRJkaVvbQ2RbuMj5QLiOjBgNTDAkHqImrbWopAxLTw2xwTkcfWKTFjXjM10stBp2swAJMADUk8BVbD7Rs3DlS7bc9FdSfYGkjxAnkJ9f8AE0HwoDg2fT/MUiNDA8jp/Svc0db47EtvYe4qhbiDNKiM0cQY46cKydm7n3HUNdYWyfugS3rqAPLWtKayspuPEyWeH3LZsUZmbbuxYc84I9/+9Zw4UYYnc49mVS7rIPeXQxykHSvfdnd3s5e8oNySFBghQPveZ69Io7NdVsyDnHpKTw28vtIxn19ID38JcZe7bcjqEYj3ArzOmh0PQ6H2NNnFbRtWzFy7bQ9GdQfYmvSxfRxmRlcdVII9xWT+IN2U4mz+FIeBZz+/jE67T+NdsI2kU5ahqv4j/wBfrL/hH/f6f5i03XvlcSkfelT7T+IFOTCjPYt3FkshCkDUkEhSseoNDeJtobtl3aBbYtwYzoRpAPIn6VrYfaH5E2uzADzzIIkzJEcfwpn2lHALcZ4iG0b1kqvOOc9Sv8TNp3G+z4UaAL2t3MCJMQkHgfv6dY6VY+CeDm/jLpA7iWrSnpmLM4Hotv6VxtXZGGNiQoLi6AdSSAUJA48CRPvVDZ2zAvcs2yecKpY+JgSelXZrQg2AcwKfDWt/mFgBD34qYTtNl4iIBQLcBJgDKwJMn9HNXzvYGV1KydQNfHTSaar27to/KUJBH5SyCCOejr+FdNgbr4XEYjLfUh2BKNbi2FYa6KojUAnz86unWq3ssMEyW+HWId6nIHOYIYU602/hVajD3W/Oux7Kv82NLTaWzuwxtywJyq7KGOrQNQTETIj3po/Dq32dt7WbNLdoukaEAGNeRA/epwYZmjU3K9BCwwpK7w2guMxQHDt3P70MfqTTqpM7yJn2hiVH3rwUeZCL+NU85iy3vFs7ssJgG5stwt5vDr9Ca2fhd89/9W3+Lf1rU+JWFX7BIH9k9or4Scn4MKx/he8Xbq9bYPsw/wD1VAYaWeVjGriua4psXJS0+KOmKsN/6cH1ZqZdLb4wjI2GcjusLiMfzflKt46mgfqEp5mvsPD/APk10fnW8Sf4/wClJS/dh808wASO6B+dm4GBy5HXWKb+x8YG2Lfy3UQot1XJOiGZKE8pU6SPvilBfy5z8okAiVLNqBxBXL7GhPQj6fvGE+4uzrOJLPefuLAyhu8x1lmMz/nQ86ZGC7GzbFuyQlsEkKJnUknXzJpYfD/dFMTiTcfVLQBjs1WWaY4cgAT6imy+79sLA0jUeEVPLJ5BlW34OGGcSndwzXtUXtGU6ZnIAP6xmD5Ca09h3rlrCvcxChLgzOyggxCiBI48B+HKrOEulVTMAuZQQOmgkD3oa27t/tbeItpbYIl5bXayCrQAW4cCHGWOYg84FOgqQsO4NTG6wIeoMau2p1Y6k8JJ1J9TNa29Vu2LwNplZCi/KwIBUZY08AKobPwFy8xW0uYgSdQNPMnxqxjth37SF7lvKogE5lPEwOBPM1xgG2nj5z0rMgsX2gCOMfjN3dHFzhsTaP3VZh5Mpn6if2qDblvMpXkQR7iK1dg4vs7jdHt3EPqpI+oHvVDDLLIDwLKD7iiZ9yqPdBrr2WWH0ODBXY+562Lq3O1LZNQMoXWCNTJ01rR2ntpLb27asGuO6LAI7oLCS3TSYFbGKAW9etDjauMhB6cVJ80Kn1oB2lsL7PjLDoPyT3Uj9E5h3fLmPblT1/m2EWnkTO5FNQNA4J5P4/v5Q4xNrMjLMZlKz5iKG9i7nLh7q3e1LFZgZQo1BGpk8jRBtK4VtXGXiqMR5gGK8dk49cRaDiNdGXjB5g+H8iKQjOqEjo8GabEqewBh7Q5E7HaNs3RZDBngsQDOUDmehmNK9cd2mQ9kEz8s5IUeJgGfKhTCbMGDx6Ef2N3MqH80nXIfUQPOijafa9mxsZe0EQH+U9R7UToqsu08H3warGdX3jBB6HcpbMXGB/yxstb1nKWDDpHdAPrWobqghSRmMkCdTETA9R70KW9obTJjsEHiVEe+eru1dg3MRbtm5cVb6Zj3QcmsaddMo1+lG9Y3DeQPwgV3HYRWrEj/AOuPrLe1N3bF9izghzxZTBPISOB08KFdr7tXcKj3LDlrZVg44NlIgyBowEzOkca0sBgdo22ADqV553zLHqM1E+PdRbcv8oRs3lBmi8x6iFDBh/WKNNd6lihVvf1/uB3w2P8AbeVv8XrX3xw3aDDoeDX1B8oafpWP8M+N7yt/i9bO9+I7MYdzwW+pPlDT9JpluftXH74gU4+w89f+pvRA0A04DgPCr95MKyFStyeR7p15SM34VRBmIOmmo6eHpW5hsLhCJa6w8Jg+2WstQJzjHzmzUMoxndj4frMK1aCiFAA4wOvXz1NEm4n96/8Abf8AFazNoJZgmzngMolyNZD8BAj5Rx6167u7SXD3u0ZWYZSsLE6ka6kdKqshbASZLgbKGCj5Q43utBsJcn7oDDwMjh+HrQJu7/erEf4i/jr9JrT3i3oF+32aIyqSCxYiTGoAA5TB9K67kYAvf7SO5bkz1YiAPYk+1aLWFty7JjoRqNK/mcd/lKe/mAC40PyuKpJ8u630A9609zsyYgW2+ZC9s+mv/LXr8TUBSzHz5nAH6JAk+4UeteX2kLfwuJ4dqi5/1kIRz5Qw9q3MMNOWpysO6UGAi7tc9Dii48lYkfRKb9J34dkjHW+2Q5/yiDn3gGlpHgGHmaY0QsY2+uF7TA4heiZ/3CH/AOWhD4X/AN4fUH8kdR+sn9KNt6WIweJjj2Vwe6kE+gJPpQb8J7QD3zMnJbA9S2b6hajfeEsH2YxqlSuaOBJSP+KOPxOOVLQtKURnPcYrzESC2vD6nwp4DiPOk/iPnb9ZvxrHq7mr2lZ0dBp0v3BvhOdk7VvJs0YMpaSbTW2OUlpIIznvQW58KCLey8QHKd4FmC2yrsFYmAoHzEa9RCjnAp17N3Uw72bbtnzMise9pJHLSh3eHZP2W6oViVIzITEiDwPiNPelb7qxvfkGaFTT2HZVkMPrCjd7B2rNpFtKQqqAcw7xPMuebTJJ1ma0sRcEQzBQdCSQBr4nwoKw2891UM27ZYEQc7LMzJy5TER15iqb4jEYtgp754hEWFH6Rk+MSTGukTWh9YgHscn3TFX4baW/mcD1M3/iLhbmIsWThPyly3dDRbcZgCjgkEHlI96X1u3dtgWrlzIquc1tmiDzlOE8NaIMbsq9h4Z0Ka6MCND+sp0NZm0MKl64btxcztGckmGIEZisxMATpynnSft7KMEYM0jwpWO5WBE0tnbxjDZirWwXAElcx0mMveHXpW5tjeJ2w9u29sZrtol8yspGpCsF5Hu5oPhXb4cYSwvagWrYdSGDBFzQREBoniv1rI3mxXaYq6eQbIP2dPxBpTvtpBU9/sxlNG7UlXH3ef7T13c2J9pLy5RUAMxOpnTiOQP0rVt7s2FYf62kggx3OR4fPQp2zZcmY5ZkrOhPUjnw51ft7v4gpnFlssTxUGP1SZ+lIrK4wEyfnNtyvuJNm0HocTz+Jeynw99MfZErdNuziF4DUgWr3mJC/u9az7toMIYAiQdeoMg+hArSwO0GRXtP3rTqysjcASNCByIMf96oVeotWwhgMH1k0lD0hkY5HpAbG74s63E7FQCGSc55yJjLVfcjEXRcZbahlIGeTAXo0wdeIjn6UN3LkMw/Sb8aYO4dgLhs3N3Yn07oH/Cfc10L1rppO0dzlaZ7dRqBubqbeOwSXkKOJGh0MEEcCCOBr3RYAEkxzOp9aHN5d4msuLdsLmgFi0kCeAABGvOqu7W9b3b3Y3lXMZysoI4CYIJPIHWuf9ntNe/07nW+2UC7Z69Z/Sbe09qGzctJ2ZK3XCZ82gJ5ERxjWrtmywJJdmB4AhYXygA+81ziMOHADcmVh5qQR9RXOKuFUdhxCsR6A0rIIAAjwCGJY8ek9Kwt6tm3r1si24ygT2cQWj9KdfAaChnD76YjMMwtsBxGUj0BnjTDBpzV2adgxxM6XVaxGUZ/KZG72wUwoYoznOFnNGkTwgD8415734HtMOxkzbm4I5wDIPoTW5Va24u2z0IZT6EqR7g0sWtv8w9xrUJ5XlAcYmR8OUu3cPeZ2/JWoW3pJmJKz0AK+WaiCtQYC3hcDbs2vl7onm33mY+JOvrWd2Ryl+WYL6kE/wAh707WBfM9kTN4cz+T7Z9cCaWwMD9pY2JCaG4XylmOWFCxmAjvmtq5uUqiWxAUdTbAHuXrC3f2j9ne5ciT2TBR1JZInw5+hquzXsTc1zXLh4D+g4KPYUtWrC8rkw3S42Ha21R84TYLdTDswBxPafooUE/UmtXbmNGBsIbVvu5wuVVBMEMZGZ1k6cSfegfH7GvWQGuWyBPGQQD4lSYr1xG13uYfsrhLFXVlY6mIYEE84kU5blQEbcGZ30zWkN5m5f38p3xe8Pa3e1NlpHAXihUDkFS03UkySa17zjE4FLkKLmHMMBoI0DceAK5W81oVt2iQxAnKMx8pAn3YVs7n44W7+RoNu6MjA8J+7PuV/aoatQxf2ujC1GjRaiU7WWsTvZiLMJ+SuFVBOjFvBSc0ZssHhzFA+4GKv4W7fvMg7S6zE9pLHvGTBBGs8Tzol3kwqWsTcS2iogywqqFUSikwBpxrX2Futbv2FutccFs2gyxoxHMeFH5lrMyL+8RfkadK0ts/3mV7u+V8qRkswQR8j8/26ANgfasDixetAXJUo2YtlIMcVB5AD1k86LNuYAWL72lJIWNTE6gHl51pbtbvJiUdmdlytl0A6A8/Ohrtu37RyY27T6XyhYRgfCEu6u2LmJVzcCDKQBlBHEHjJPSt6svYWxVwwYKzNmIPeA0ieEedaddKkMEG/ucXUFDYTX16TleIpP4j52/Wb8acA4jzpP4j52/Wb8TWLxDpZ0vCO2+X6xpbDP8Aq1j/AHVv+EUJ/EC+DdtpzRST+0RH8P1rLs7yYlECLchVAUdxNABA1IqlZtXL9yFDXLjGTzPmTyHiaXbqQ9YRRG6fRNVabXIxzK9XNm4u/bzGwXExmyrm6xOh8aJNrbsFMIoQZrqEu8cWzAZsvlCx4DrQ7sfaz4d8yRroyngfPx8azms1sN3E1ret9bFADj0M9sVjsXcUpcN1lMSDb6cOC142tnubN1yrDJ2Z1UiQSwPHzBreu78uR3bSg9S5I9oH41sbvF8ThbnbEk3S4kiBBAAyjoP5U5a0sbAYkzM99lKZZAoyOjBHdjaPYXix4G249hmH1WPWsmSeOpPHx6mo6EEg8QSD5jj9a3NzcCLuI7wlURifUZQPqT6UhQzkJNjlKg13w/KYlsmQRxkRpOvLTnWx/pjHfn3v/jH/AOKobSwD4e4UaQQe635w5MD/AJg1v4Tfe4qgPbDkfeDFZ8SIInyiirwpIZisC7LgMiBvxg9iLd1izurkmSxKEeZOkVXFEl3eG9iXKxlthLpZVk/7N4Lt0mOgmhoUFgUcqcxlLOeGAGPSJe6e+/6zfiaZe5Lg4O2OhcH99j+BFezbrYUmTZEnX5n/AK11W9Ywb27IAtrdzEGTGYZRBJOkj8PGtl+oW5Aig57mDTaRtNZ5jkY6/qYJ75WyMU36QVh7Afipry3Xw+bF2iOIJJ8gp4/T3o82rsm1iABcBkcCDBHr0rrsrY1rDz2YMnixMny8B5UQ1iinZjnGIJ8Oc6jfkbc5l9mio6ggg6g6GrFrDyCWGgBI8ehqu3DXhXPxjE6ocMSB6SlY2Lh0YMtm2COByiR4jxqpt7eG3h0MMGuwcqAyfNugrKxjbJtqWAZzyRbzn/moBY6V069GGOXYmca3xAoNtagZ93+o67Z0HkKxN07xZLwI0XEXVU+oYj0LfUVtW+A8hWVuck2MUea4y57EKPxA9qxVplH+GJ0brNttfxyPpCTG4rNbsr+apn3gfRR71dxmGyYGyeb3Wb6ED6D61jAE6DjwA8eQov3zsdnh7CDgpC+yRUQFlZj6CDYRW9dY9ST+f94IVa2fi7ttibJYMRByrJj2Ok132Rs832uIvzC2WUdSGTT1BI9a88BjLmHuB00dZBBHurClKCMH6zQ7BgyAAkehlzEbRxjqUc3WU6EG3ofZazblhl1ZWA6lSB9RRX/46aP7Fc3+8Me2X+dZe0No3b9h7lwyO1thYEKO7ckL7iabYEPIYkzNU1inBrCj8Z77j2g964rCVay4I6gslY+08G1i61szKnQ9RxVvatvcH+8P/um/iStXfvZmZBfUd5NG/VPP0P0JpnlbtPuHYijf5esKno4/rBDamN7a4bh4sEnzCqD9QaPtzv7nb/b/AI2pbUydzv7nb83/AI2q9Ec2kmV4moWgAeh/QwQ3x/vl39n+FaIPh7/Y3f8Aef8AKtD++X98u/s/wrWvuZj0s2HL5oa8FEI76lFicimPM6UVP/JPzg6j/gr8oZVKqbM2naxClrL51BAJgjUqrgagfddT6xxBFW66k4U5BrOOwsMdTYtyf0a0KlCUVuxCVmXo4md/oHDf4Fv90Vcw2GS2IRVUdFUAfQV61KgRR0JbWM3BJkqhjNiYe6Ze0pJ5iQfUqRV+pVsoYYIlK7KcqcTKw+7eGQyLQJ/SLN9GJFatSpVKir0Jb2M/3jmULuxcOxLNZtliSSSokk8Sa98HgLVqeztqkxOURMTE+5qxUqBFByBIbGIwSZ44rCJcXLcRWHQifbpWYN1sLM9l/wAbx7Zq2alU1asckCWlroMKSJVt4G2iFEtqqkEEBRBnjPWkT8adpmxjLdnDHsgtoM+TuyWYxMdAo96ftyvmX40H/wA2vfq2v/rWrCL7pQscdEwa/wDEOK/x7n7xrpjdoXL4BuOWZAYzHSNOE/e69Y98+uaIIo5AlGxyMEmbWxdvXbbKpvstscj3hpyEgwPKmHu9ju0TNcYsD8rQNeugHtSgo/3DY9jxPzt/KkXVrjOBH0WvnG44/GMHDYzQicwiNRBA6EGu2Mu20UMbalDoT05cqzLxgqRofCvXYzFrmVjKmQQdQfMVn2gzWGI6MCN5txuyRr+FbtLQ1Nv76Dz+8o9/PjQY+GI+aAZIKn5hAGpXkNaZ73CqXQCQM7iAYESdI6UrVckySSTxJMn3rbUxbgzBcgU8TVG3cT/j3P3qNvhFiM74q2/ezBLhB1kywJ/4l9qW4o6+EJ/1y5/uT/HbpmxQOBANjHsmOnZuzrRIPZJIgg5RMjgaIL+BS4ALiK4GoDAGD11rJ2V8wrfpYRQMYlmxickmVcJs2zbOa3bRGiJVQDHSR5CuuP2TZvf2ltWPXUN+8NauVKmxcYxxJ5jZ3ZOZkWd2MKpnsgf1mZh7ExV+/gbbqEa2pQahSBA8h6mrFSqFaDgAS2tdjksZVwmzbNo5rdtEJESFA06fQe1WbiBgVIBBEEHgR0Nc1KIKBwBALEnJMzv9A4b/AALf7gq7h8OttQqKFUcABA146edelSqCKOhCaxm4JMp4nZFi4xZ7SMx4krrXazsyyq5VtoFzBoA0kcD51aqVNi5zjmUXYjBJxPDBYK3aBW0ioCcxCgAEwBOnOAPavepUooM//9k=">
            <a:hlinkClick r:id="rId4"/>
          </p:cNvPr>
          <p:cNvSpPr>
            <a:spLocks noChangeAspect="1" noChangeArrowheads="1"/>
          </p:cNvSpPr>
          <p:nvPr/>
        </p:nvSpPr>
        <p:spPr bwMode="auto">
          <a:xfrm>
            <a:off x="53975" y="-1668463"/>
            <a:ext cx="6096000" cy="34861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69640" name="Picture 8" descr="Season 3 square">
            <a:hlinkClick r:id="rId5"/>
          </p:cNvPr>
          <p:cNvPicPr>
            <a:picLocks noChangeAspect="1" noChangeArrowheads="1"/>
          </p:cNvPicPr>
          <p:nvPr/>
        </p:nvPicPr>
        <p:blipFill>
          <a:blip r:embed="rId6" cstate="print"/>
          <a:srcRect/>
          <a:stretch>
            <a:fillRect/>
          </a:stretch>
        </p:blipFill>
        <p:spPr bwMode="auto">
          <a:xfrm>
            <a:off x="5076056" y="1700809"/>
            <a:ext cx="2737346" cy="3096344"/>
          </a:xfrm>
          <a:prstGeom prst="rect">
            <a:avLst/>
          </a:prstGeom>
          <a:ln>
            <a:noFill/>
          </a:ln>
          <a:effectLst>
            <a:softEdge rad="112500"/>
          </a:effectLst>
        </p:spPr>
      </p:pic>
    </p:spTree>
    <p:extLst>
      <p:ext uri="{BB962C8B-B14F-4D97-AF65-F5344CB8AC3E}">
        <p14:creationId xmlns:p14="http://schemas.microsoft.com/office/powerpoint/2010/main" val="26547852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lstStyle/>
          <a:p>
            <a:r>
              <a:rPr lang="en-GB" sz="3200" dirty="0" smtClean="0"/>
              <a:t>Questions</a:t>
            </a:r>
            <a:endParaRPr lang="en-GB" sz="3200" dirty="0"/>
          </a:p>
        </p:txBody>
      </p:sp>
      <p:sp>
        <p:nvSpPr>
          <p:cNvPr id="3" name="Content Placeholder 2"/>
          <p:cNvSpPr>
            <a:spLocks noGrp="1"/>
          </p:cNvSpPr>
          <p:nvPr>
            <p:ph sz="quarter" idx="1"/>
          </p:nvPr>
        </p:nvSpPr>
        <p:spPr>
          <a:xfrm>
            <a:off x="320040" y="908720"/>
            <a:ext cx="8503920" cy="4896544"/>
          </a:xfrm>
        </p:spPr>
        <p:txBody>
          <a:bodyPr/>
          <a:lstStyle/>
          <a:p>
            <a:pPr marL="457200" indent="-457200">
              <a:buFont typeface="+mj-lt"/>
              <a:buAutoNum type="arabicPeriod"/>
            </a:pPr>
            <a:r>
              <a:rPr lang="en-GB" sz="2400" dirty="0" smtClean="0"/>
              <a:t>What are the consequences of a price war on</a:t>
            </a:r>
          </a:p>
          <a:p>
            <a:pPr>
              <a:buFont typeface="Wingdings" panose="05000000000000000000" pitchFamily="2" charset="2"/>
              <a:buChar char="§"/>
            </a:pPr>
            <a:r>
              <a:rPr lang="en-GB" sz="2400" dirty="0" smtClean="0"/>
              <a:t>Consumers</a:t>
            </a:r>
          </a:p>
          <a:p>
            <a:pPr>
              <a:buFont typeface="Wingdings" panose="05000000000000000000" pitchFamily="2" charset="2"/>
              <a:buChar char="§"/>
            </a:pPr>
            <a:r>
              <a:rPr lang="en-GB" sz="2400" dirty="0" smtClean="0"/>
              <a:t>The supermarkets</a:t>
            </a:r>
          </a:p>
          <a:p>
            <a:pPr marL="0" indent="0">
              <a:buNone/>
            </a:pPr>
            <a:r>
              <a:rPr lang="en-GB" sz="2400" dirty="0" smtClean="0"/>
              <a:t>2. Why might the supermarkets be selling a product below </a:t>
            </a:r>
          </a:p>
          <a:p>
            <a:pPr marL="0" indent="0">
              <a:buNone/>
            </a:pPr>
            <a:r>
              <a:rPr lang="en-GB" sz="2400" dirty="0" smtClean="0"/>
              <a:t>3. cost?</a:t>
            </a:r>
          </a:p>
          <a:p>
            <a:pPr marL="0" indent="0">
              <a:buNone/>
            </a:pPr>
            <a:r>
              <a:rPr lang="en-GB" sz="2400" dirty="0" smtClean="0"/>
              <a:t>4. What effect could this have on farmers in developing</a:t>
            </a:r>
          </a:p>
          <a:p>
            <a:pPr marL="0" indent="0">
              <a:buNone/>
            </a:pPr>
            <a:r>
              <a:rPr lang="en-GB" sz="2400" dirty="0" smtClean="0"/>
              <a:t>5. countries?</a:t>
            </a:r>
          </a:p>
          <a:p>
            <a:pPr marL="0" indent="0">
              <a:buNone/>
            </a:pPr>
            <a:r>
              <a:rPr lang="en-GB" sz="2400" dirty="0" smtClean="0"/>
              <a:t>6. Why may this not be sustainable? ( use article)</a:t>
            </a:r>
          </a:p>
          <a:p>
            <a:pPr marL="0" indent="0">
              <a:buNone/>
            </a:pPr>
            <a:r>
              <a:rPr lang="en-GB" sz="2400" dirty="0" smtClean="0"/>
              <a:t>7. How does the arrested development video show the </a:t>
            </a:r>
          </a:p>
          <a:p>
            <a:pPr marL="0" indent="0">
              <a:buNone/>
            </a:pPr>
            <a:r>
              <a:rPr lang="en-GB" sz="2400" dirty="0" smtClean="0"/>
              <a:t>use of game theory and the effect of interdependence </a:t>
            </a:r>
          </a:p>
          <a:p>
            <a:pPr marL="0" indent="0">
              <a:buNone/>
            </a:pPr>
            <a:r>
              <a:rPr lang="en-GB" sz="2400" dirty="0" smtClean="0"/>
              <a:t>8. in oligopolistic markets?</a:t>
            </a:r>
          </a:p>
          <a:p>
            <a:pPr>
              <a:buNone/>
            </a:pPr>
            <a:endParaRPr lang="en-GB" dirty="0" smtClean="0"/>
          </a:p>
          <a:p>
            <a:pPr>
              <a:buNone/>
            </a:pPr>
            <a:endParaRPr lang="en-GB" dirty="0" smtClean="0"/>
          </a:p>
          <a:p>
            <a:pPr>
              <a:buNone/>
            </a:pPr>
            <a:endParaRPr lang="en-GB" dirty="0" smtClean="0"/>
          </a:p>
        </p:txBody>
      </p:sp>
    </p:spTree>
    <p:extLst>
      <p:ext uri="{BB962C8B-B14F-4D97-AF65-F5344CB8AC3E}">
        <p14:creationId xmlns:p14="http://schemas.microsoft.com/office/powerpoint/2010/main" val="388863497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576064"/>
          </a:xfrm>
        </p:spPr>
        <p:txBody>
          <a:bodyPr/>
          <a:lstStyle/>
          <a:p>
            <a:r>
              <a:rPr lang="en-US" sz="3200" dirty="0" smtClean="0"/>
              <a:t>Collusive Oligopolies (Cartel)</a:t>
            </a:r>
            <a:endParaRPr lang="en-US" sz="3200" dirty="0"/>
          </a:p>
        </p:txBody>
      </p:sp>
      <p:sp>
        <p:nvSpPr>
          <p:cNvPr id="3" name="Content Placeholder 2"/>
          <p:cNvSpPr>
            <a:spLocks noGrp="1"/>
          </p:cNvSpPr>
          <p:nvPr>
            <p:ph sz="quarter" idx="1"/>
          </p:nvPr>
        </p:nvSpPr>
        <p:spPr>
          <a:xfrm>
            <a:off x="107504" y="908720"/>
            <a:ext cx="8784976" cy="4824536"/>
          </a:xfrm>
        </p:spPr>
        <p:txBody>
          <a:bodyPr/>
          <a:lstStyle/>
          <a:p>
            <a:pPr>
              <a:buFont typeface="Wingdings" panose="05000000000000000000" pitchFamily="2" charset="2"/>
              <a:buChar char="§"/>
            </a:pPr>
            <a:r>
              <a:rPr lang="en-GB" sz="2000" b="1" dirty="0" smtClean="0">
                <a:solidFill>
                  <a:srgbClr val="FF0000"/>
                </a:solidFill>
                <a:latin typeface="+mj-lt"/>
              </a:rPr>
              <a:t>Definition </a:t>
            </a:r>
            <a:r>
              <a:rPr lang="en-GB" sz="2000" dirty="0" smtClean="0">
                <a:latin typeface="+mj-lt"/>
              </a:rPr>
              <a:t>- Cartel is a system of collaboration/collusion/agreement between firms.</a:t>
            </a:r>
          </a:p>
          <a:p>
            <a:pPr>
              <a:buFont typeface="Wingdings" panose="05000000000000000000" pitchFamily="2" charset="2"/>
              <a:buChar char="§"/>
            </a:pPr>
            <a:r>
              <a:rPr lang="en-GB" sz="2000" dirty="0" smtClean="0">
                <a:latin typeface="+mj-lt"/>
              </a:rPr>
              <a:t>Firms agree about price and output policies – which is illegal </a:t>
            </a:r>
          </a:p>
          <a:p>
            <a:pPr>
              <a:buFont typeface="Wingdings" panose="05000000000000000000" pitchFamily="2" charset="2"/>
              <a:buChar char="§"/>
            </a:pPr>
            <a:r>
              <a:rPr lang="en-GB" sz="2000" dirty="0" smtClean="0">
                <a:latin typeface="+mj-lt"/>
              </a:rPr>
              <a:t>Removes uncertainty of competition – maximise joint abnormal profits </a:t>
            </a:r>
          </a:p>
          <a:p>
            <a:pPr>
              <a:buFont typeface="Wingdings" panose="05000000000000000000" pitchFamily="2" charset="2"/>
              <a:buChar char="§"/>
            </a:pPr>
            <a:r>
              <a:rPr lang="en-GB" sz="2000" dirty="0" smtClean="0">
                <a:latin typeface="+mj-lt"/>
              </a:rPr>
              <a:t>May also act to prevent other firms from entering the industry</a:t>
            </a:r>
          </a:p>
          <a:p>
            <a:pPr>
              <a:buFont typeface="Wingdings" panose="05000000000000000000" pitchFamily="2" charset="2"/>
              <a:buChar char="§"/>
            </a:pPr>
            <a:r>
              <a:rPr lang="en-US" sz="2000" dirty="0" smtClean="0">
                <a:latin typeface="+mj-lt"/>
              </a:rPr>
              <a:t>Cartel likely to create certain benefits for producers</a:t>
            </a:r>
          </a:p>
          <a:p>
            <a:pPr>
              <a:buFont typeface="Wingdings" panose="05000000000000000000" pitchFamily="2" charset="2"/>
              <a:buChar char="§"/>
            </a:pPr>
            <a:r>
              <a:rPr lang="en-US" sz="2000" dirty="0" smtClean="0">
                <a:latin typeface="+mj-lt"/>
              </a:rPr>
              <a:t>Assuming the demand for the product is price inelastic, a co-ordinated increase in price will lead to an increase in sales revenue and profit for all firms</a:t>
            </a:r>
          </a:p>
          <a:p>
            <a:pPr>
              <a:buFont typeface="Wingdings" panose="05000000000000000000" pitchFamily="2" charset="2"/>
              <a:buChar char="§"/>
            </a:pPr>
            <a:r>
              <a:rPr lang="en-US" sz="2000" dirty="0" smtClean="0">
                <a:latin typeface="+mj-lt"/>
              </a:rPr>
              <a:t>Higher profits might enable firms to finance increased investment leading to improved products</a:t>
            </a:r>
          </a:p>
          <a:p>
            <a:pPr>
              <a:buFont typeface="Wingdings" panose="05000000000000000000" pitchFamily="2" charset="2"/>
              <a:buChar char="§"/>
            </a:pPr>
            <a:r>
              <a:rPr lang="en-US" sz="2000" dirty="0" smtClean="0">
                <a:latin typeface="+mj-lt"/>
              </a:rPr>
              <a:t>Some producers may cheat and not keep to the agreement</a:t>
            </a:r>
          </a:p>
          <a:p>
            <a:pPr>
              <a:buFont typeface="Wingdings" panose="05000000000000000000" pitchFamily="2" charset="2"/>
              <a:buChar char="§"/>
            </a:pPr>
            <a:r>
              <a:rPr lang="en-US" sz="2000" dirty="0" smtClean="0">
                <a:latin typeface="+mj-lt"/>
              </a:rPr>
              <a:t>For consumers the likely effects are an increase in the price of the product and a loss of the consumer surplus</a:t>
            </a:r>
            <a:endParaRPr lang="en-US" sz="2000" dirty="0">
              <a:latin typeface="+mj-lt"/>
            </a:endParaRPr>
          </a:p>
        </p:txBody>
      </p:sp>
    </p:spTree>
    <p:extLst>
      <p:ext uri="{BB962C8B-B14F-4D97-AF65-F5344CB8AC3E}">
        <p14:creationId xmlns:p14="http://schemas.microsoft.com/office/powerpoint/2010/main" val="19486140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9B958-3B27-400F-8A23-7C690989A19A}"/>
              </a:ext>
            </a:extLst>
          </p:cNvPr>
          <p:cNvSpPr>
            <a:spLocks noGrp="1"/>
          </p:cNvSpPr>
          <p:nvPr>
            <p:ph type="title"/>
          </p:nvPr>
        </p:nvSpPr>
        <p:spPr>
          <a:xfrm>
            <a:off x="457200" y="274638"/>
            <a:ext cx="8229600" cy="634082"/>
          </a:xfrm>
        </p:spPr>
        <p:txBody>
          <a:bodyPr/>
          <a:lstStyle/>
          <a:p>
            <a:r>
              <a:rPr lang="en-US" dirty="0" smtClean="0">
                <a:solidFill>
                  <a:srgbClr val="FFC000"/>
                </a:solidFill>
              </a:rPr>
              <a:t>Any Questions?</a:t>
            </a:r>
            <a:endParaRPr lang="en-US" dirty="0">
              <a:solidFill>
                <a:srgbClr val="FFC000"/>
              </a:solidFill>
            </a:endParaRPr>
          </a:p>
        </p:txBody>
      </p:sp>
      <p:sp>
        <p:nvSpPr>
          <p:cNvPr id="3" name="Content Placeholder 2">
            <a:extLst>
              <a:ext uri="{FF2B5EF4-FFF2-40B4-BE49-F238E27FC236}">
                <a16:creationId xmlns:a16="http://schemas.microsoft.com/office/drawing/2014/main" id="{44285E06-DFE2-4834-8B1E-DFEB6E36E79A}"/>
              </a:ext>
            </a:extLst>
          </p:cNvPr>
          <p:cNvSpPr>
            <a:spLocks noGrp="1"/>
          </p:cNvSpPr>
          <p:nvPr>
            <p:ph idx="1"/>
          </p:nvPr>
        </p:nvSpPr>
        <p:spPr>
          <a:xfrm>
            <a:off x="425406" y="4365104"/>
            <a:ext cx="8229600" cy="748680"/>
          </a:xfrm>
        </p:spPr>
        <p:txBody>
          <a:bodyPr/>
          <a:lstStyle/>
          <a:p>
            <a:pPr marL="0" indent="0" algn="ctr">
              <a:buNone/>
            </a:pPr>
            <a:r>
              <a:rPr lang="en-GB" sz="4400" dirty="0" smtClean="0">
                <a:solidFill>
                  <a:srgbClr val="FFC000"/>
                </a:solidFill>
                <a:ea typeface="+mn-lt"/>
                <a:cs typeface="+mn-lt"/>
              </a:rPr>
              <a:t>Thank you!</a:t>
            </a:r>
            <a:endParaRPr lang="en-US" sz="4400" dirty="0">
              <a:solidFill>
                <a:srgbClr val="FFC000"/>
              </a:solidFill>
            </a:endParaRPr>
          </a:p>
        </p:txBody>
      </p:sp>
      <p:sp>
        <p:nvSpPr>
          <p:cNvPr id="4" name="Date Placeholder 3">
            <a:extLst>
              <a:ext uri="{FF2B5EF4-FFF2-40B4-BE49-F238E27FC236}">
                <a16:creationId xmlns:a16="http://schemas.microsoft.com/office/drawing/2014/main" id="{4A4BB3AC-F623-4630-982B-8D019F4257F1}"/>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2303D31F-598B-47EE-BA37-93F097A3D676}"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22/07/2022</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BEB2F426-6B89-449B-8908-F7E1F6BC56EB}"/>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550E941-99E4-4403-A917-B30FF69A961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pic>
        <p:nvPicPr>
          <p:cNvPr id="6" name="Picture 5"/>
          <p:cNvPicPr>
            <a:picLocks noChangeAspect="1"/>
          </p:cNvPicPr>
          <p:nvPr/>
        </p:nvPicPr>
        <p:blipFill>
          <a:blip r:embed="rId2"/>
          <a:stretch>
            <a:fillRect/>
          </a:stretch>
        </p:blipFill>
        <p:spPr>
          <a:xfrm>
            <a:off x="-10810" y="0"/>
            <a:ext cx="9144793" cy="4176122"/>
          </a:xfrm>
          <a:prstGeom prst="rect">
            <a:avLst/>
          </a:prstGeom>
        </p:spPr>
      </p:pic>
    </p:spTree>
    <p:extLst>
      <p:ext uri="{BB962C8B-B14F-4D97-AF65-F5344CB8AC3E}">
        <p14:creationId xmlns:p14="http://schemas.microsoft.com/office/powerpoint/2010/main" val="2789222520"/>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455</TotalTime>
  <Words>1604</Words>
  <Application>Microsoft Office PowerPoint</Application>
  <PresentationFormat>On-screen Show (4:3)</PresentationFormat>
  <Paragraphs>187</Paragraphs>
  <Slides>32</Slides>
  <Notes>6</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Arial</vt:lpstr>
      <vt:lpstr>Calibri</vt:lpstr>
      <vt:lpstr>Myriad Pro</vt:lpstr>
      <vt:lpstr>Times New Roman</vt:lpstr>
      <vt:lpstr>Verdana</vt:lpstr>
      <vt:lpstr>Wingdings</vt:lpstr>
      <vt:lpstr>Wingdings 2</vt:lpstr>
      <vt:lpstr>20140311PresentationUWTSDTemplate</vt:lpstr>
      <vt:lpstr>LCBB5003</vt:lpstr>
      <vt:lpstr>PowerPoint Presentation</vt:lpstr>
      <vt:lpstr>Discussion - Watch the video clip on this slide and discuss the characteristics of firms operating in an Oligopolistic market structure  (10 Minutes)</vt:lpstr>
      <vt:lpstr>Definition: Oligopoly</vt:lpstr>
      <vt:lpstr>Other features of an oligopolistic market structure</vt:lpstr>
      <vt:lpstr>What are examples of oligopolies in the real world</vt:lpstr>
      <vt:lpstr>Kinked demand curve model</vt:lpstr>
      <vt:lpstr>Kinked demand curve</vt:lpstr>
      <vt:lpstr>Oligopoly: the kinked demand curve</vt:lpstr>
      <vt:lpstr>Oligopoly: the kinked demand curve</vt:lpstr>
      <vt:lpstr>MR and MC</vt:lpstr>
      <vt:lpstr>Activity on Oligopolies: Testing Elasticity</vt:lpstr>
      <vt:lpstr>Activity on Oligopolies: Testing Elasticity</vt:lpstr>
      <vt:lpstr>Pricing and Oligopolies</vt:lpstr>
      <vt:lpstr>Pricing and Oligopolies: Answers</vt:lpstr>
      <vt:lpstr>Questions</vt:lpstr>
      <vt:lpstr>PowerPoint Presentation</vt:lpstr>
      <vt:lpstr>Watch the video clip on this slide and answer the questions on slide 19 (10 Minutes)</vt:lpstr>
      <vt:lpstr>Review</vt:lpstr>
      <vt:lpstr>Pricing Strategies and Oligopolists; what do these mean? Define each…</vt:lpstr>
      <vt:lpstr>Pricing strategies and Oligopolists</vt:lpstr>
      <vt:lpstr>Game Theory- A Beautiful Mind’s  Video Clip</vt:lpstr>
      <vt:lpstr>GAME THEORY EXPLAINED</vt:lpstr>
      <vt:lpstr>Game Theory</vt:lpstr>
      <vt:lpstr>Game theory and oligopolies ( using the textbook and your workbook)</vt:lpstr>
      <vt:lpstr>NASH EQUILIBRIUM</vt:lpstr>
      <vt:lpstr>Game Theory and Oligopolies</vt:lpstr>
      <vt:lpstr>PowerPoint Presentation</vt:lpstr>
      <vt:lpstr>Videos</vt:lpstr>
      <vt:lpstr>Questions</vt:lpstr>
      <vt:lpstr>Collusive Oligopolies (Cartel)</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Timothy Osadiya</cp:lastModifiedBy>
  <cp:revision>60</cp:revision>
  <dcterms:created xsi:type="dcterms:W3CDTF">2020-06-23T16:08:04Z</dcterms:created>
  <dcterms:modified xsi:type="dcterms:W3CDTF">2022-07-22T15:40:05Z</dcterms:modified>
</cp:coreProperties>
</file>