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
  </p:notesMasterIdLst>
  <p:sldIdLst>
    <p:sldId id="256" r:id="rId2"/>
  </p:sldIdLst>
  <p:sldSz cx="17068800" cy="9601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76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085EC0-F54A-497C-A228-521C018CDADF}"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AC7A0B-9840-4337-AD77-341EE755C69F}" type="slidenum">
              <a:rPr lang="en-GB" smtClean="0"/>
              <a:t>‹#›</a:t>
            </a:fld>
            <a:endParaRPr lang="en-GB"/>
          </a:p>
        </p:txBody>
      </p:sp>
    </p:spTree>
    <p:extLst>
      <p:ext uri="{BB962C8B-B14F-4D97-AF65-F5344CB8AC3E}">
        <p14:creationId xmlns:p14="http://schemas.microsoft.com/office/powerpoint/2010/main" val="2993129718"/>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AC7A0B-9840-4337-AD77-341EE755C69F}" type="slidenum">
              <a:rPr lang="en-GB" smtClean="0"/>
              <a:t>1</a:t>
            </a:fld>
            <a:endParaRPr lang="en-GB"/>
          </a:p>
        </p:txBody>
      </p:sp>
    </p:spTree>
    <p:extLst>
      <p:ext uri="{BB962C8B-B14F-4D97-AF65-F5344CB8AC3E}">
        <p14:creationId xmlns:p14="http://schemas.microsoft.com/office/powerpoint/2010/main" val="2397897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8970" y="2477357"/>
            <a:ext cx="13216048" cy="2560321"/>
          </a:xfrm>
        </p:spPr>
        <p:txBody>
          <a:bodyPr anchor="b">
            <a:normAutofit/>
          </a:bodyPr>
          <a:lstStyle>
            <a:lvl1pPr algn="ctr">
              <a:defRPr sz="7560"/>
            </a:lvl1pPr>
          </a:lstStyle>
          <a:p>
            <a:r>
              <a:rPr lang="en-US"/>
              <a:t>Click to edit Master title style</a:t>
            </a:r>
            <a:endParaRPr lang="en-US" dirty="0"/>
          </a:p>
        </p:txBody>
      </p:sp>
      <p:sp>
        <p:nvSpPr>
          <p:cNvPr id="3" name="Subtitle 2"/>
          <p:cNvSpPr>
            <a:spLocks noGrp="1"/>
          </p:cNvSpPr>
          <p:nvPr>
            <p:ph type="subTitle" idx="1"/>
          </p:nvPr>
        </p:nvSpPr>
        <p:spPr>
          <a:xfrm>
            <a:off x="1918970" y="5037675"/>
            <a:ext cx="13216048" cy="1469814"/>
          </a:xfrm>
        </p:spPr>
        <p:txBody>
          <a:bodyPr anchor="t"/>
          <a:lstStyle>
            <a:lvl1pPr marL="0" indent="0" algn="ctr">
              <a:buNone/>
              <a:defRPr>
                <a:solidFill>
                  <a:schemeClr val="tx1"/>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B78984-8693-4A88-82D4-FC645077BDF8}"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337566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B78984-8693-4A88-82D4-FC645077BDF8}"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29491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13561" y="2465495"/>
            <a:ext cx="13426770" cy="2560338"/>
          </a:xfrm>
        </p:spPr>
        <p:txBody>
          <a:bodyPr anchor="b"/>
          <a:lstStyle>
            <a:lvl1pPr algn="ctr">
              <a:defRPr sz="5600" b="0" cap="none"/>
            </a:lvl1pPr>
          </a:lstStyle>
          <a:p>
            <a:r>
              <a:rPr lang="en-US"/>
              <a:t>Click to edit Master title style</a:t>
            </a:r>
            <a:endParaRPr lang="en-US" dirty="0"/>
          </a:p>
        </p:txBody>
      </p:sp>
      <p:sp>
        <p:nvSpPr>
          <p:cNvPr id="3" name="Text Placeholder 2"/>
          <p:cNvSpPr>
            <a:spLocks noGrp="1"/>
          </p:cNvSpPr>
          <p:nvPr>
            <p:ph type="body" idx="1"/>
          </p:nvPr>
        </p:nvSpPr>
        <p:spPr>
          <a:xfrm>
            <a:off x="1813561" y="5025830"/>
            <a:ext cx="13426770" cy="2109876"/>
          </a:xfrm>
        </p:spPr>
        <p:txBody>
          <a:bodyPr anchor="t"/>
          <a:lstStyle>
            <a:lvl1pPr marL="0" indent="0" algn="ctr">
              <a:buNone/>
              <a:defRPr sz="280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B78984-8693-4A88-82D4-FC645077BDF8}"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2900477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79314" y="2425429"/>
            <a:ext cx="7084696" cy="56822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684050" y="2425430"/>
            <a:ext cx="7090531" cy="56822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B78984-8693-4A88-82D4-FC645077BDF8}"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2412846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9313" y="2428309"/>
            <a:ext cx="7124701" cy="5808277"/>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9879" y="2428309"/>
            <a:ext cx="7124701" cy="5808277"/>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08221" y="2569355"/>
            <a:ext cx="6826882" cy="762838"/>
          </a:xfrm>
        </p:spPr>
        <p:txBody>
          <a:bodyPr anchor="b">
            <a:noAutofit/>
          </a:bodyPr>
          <a:lstStyle>
            <a:lvl1pPr marL="0" indent="0" algn="ctr">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1408221" y="3332193"/>
            <a:ext cx="6826882" cy="4775488"/>
          </a:xfrm>
        </p:spPr>
        <p:txBody>
          <a:bodyPr anchor="t">
            <a:normAutofit/>
          </a:bodyPr>
          <a:lstStyle>
            <a:lvl1pPr>
              <a:defRPr sz="2520"/>
            </a:lvl1pPr>
            <a:lvl2pPr>
              <a:defRPr sz="2240"/>
            </a:lvl2pPr>
            <a:lvl3pPr>
              <a:defRPr sz="1960"/>
            </a:lvl3pPr>
            <a:lvl4pPr>
              <a:defRPr sz="1680"/>
            </a:lvl4pPr>
            <a:lvl5pPr>
              <a:defRPr sz="168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812954" y="2569356"/>
            <a:ext cx="6853462" cy="762836"/>
          </a:xfrm>
        </p:spPr>
        <p:txBody>
          <a:bodyPr anchor="b">
            <a:noAutofit/>
          </a:bodyPr>
          <a:lstStyle>
            <a:lvl1pPr marL="0" indent="0" algn="ctr">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8812954" y="3332193"/>
            <a:ext cx="6853462" cy="4775488"/>
          </a:xfrm>
        </p:spPr>
        <p:txBody>
          <a:bodyPr anchor="t">
            <a:normAutofit/>
          </a:bodyPr>
          <a:lstStyle>
            <a:lvl1pPr>
              <a:defRPr sz="2520"/>
            </a:lvl1pPr>
            <a:lvl2pPr>
              <a:defRPr sz="2240"/>
            </a:lvl2pPr>
            <a:lvl3pPr>
              <a:defRPr sz="1960"/>
            </a:lvl3pPr>
            <a:lvl4pPr>
              <a:defRPr sz="1680"/>
            </a:lvl4pPr>
            <a:lvl5pPr>
              <a:defRPr sz="168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78984-8693-4A88-82D4-FC645077BDF8}" type="datetimeFigureOut">
              <a:rPr lang="en-GB" smtClean="0"/>
              <a:t>12/03/2026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1696009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B78984-8693-4A88-82D4-FC645077BDF8}"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1506167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B78984-8693-4A88-82D4-FC645077BDF8}" type="datetimeFigureOut">
              <a:rPr lang="en-GB" smtClean="0"/>
              <a:t>12/03/2026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2719930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9314" y="853440"/>
            <a:ext cx="5189645" cy="2550685"/>
          </a:xfrm>
        </p:spPr>
        <p:txBody>
          <a:bodyPr anchor="b">
            <a:normAutofit/>
          </a:bodyPr>
          <a:lstStyle>
            <a:lvl1pPr algn="ctr">
              <a:defRPr sz="3360" b="0"/>
            </a:lvl1pPr>
          </a:lstStyle>
          <a:p>
            <a:r>
              <a:rPr lang="en-US"/>
              <a:t>Click to edit Master title style</a:t>
            </a:r>
            <a:endParaRPr lang="en-US" dirty="0"/>
          </a:p>
        </p:txBody>
      </p:sp>
      <p:sp>
        <p:nvSpPr>
          <p:cNvPr id="3" name="Content Placeholder 2"/>
          <p:cNvSpPr>
            <a:spLocks noGrp="1"/>
          </p:cNvSpPr>
          <p:nvPr>
            <p:ph idx="1"/>
          </p:nvPr>
        </p:nvSpPr>
        <p:spPr>
          <a:xfrm>
            <a:off x="6797886" y="853440"/>
            <a:ext cx="8976694" cy="725424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79314" y="3404126"/>
            <a:ext cx="5189645" cy="4703553"/>
          </a:xfrm>
        </p:spPr>
        <p:txBody>
          <a:bodyPr anchor="t">
            <a:normAutofit/>
          </a:bodyPr>
          <a:lstStyle>
            <a:lvl1pPr marL="0" indent="0" algn="ctr">
              <a:buNone/>
              <a:defRPr sz="224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76B78984-8693-4A88-82D4-FC645077BDF8}"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218346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11131" y="853440"/>
            <a:ext cx="5017832" cy="7286765"/>
          </a:xfrm>
          <a:prstGeom prst="rect">
            <a:avLst/>
          </a:prstGeom>
        </p:spPr>
      </p:pic>
      <p:sp>
        <p:nvSpPr>
          <p:cNvPr id="2" name="Title 1"/>
          <p:cNvSpPr>
            <a:spLocks noGrp="1"/>
          </p:cNvSpPr>
          <p:nvPr>
            <p:ph type="title"/>
          </p:nvPr>
        </p:nvSpPr>
        <p:spPr>
          <a:xfrm>
            <a:off x="1279314" y="853892"/>
            <a:ext cx="8308929" cy="2561073"/>
          </a:xfrm>
        </p:spPr>
        <p:txBody>
          <a:bodyPr anchor="b">
            <a:noAutofit/>
          </a:bodyPr>
          <a:lstStyle>
            <a:lvl1pPr algn="ctr">
              <a:defRPr sz="448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9572" y="1069183"/>
            <a:ext cx="4586051" cy="6877951"/>
          </a:xfrm>
          <a:effectLst>
            <a:outerShdw blurRad="38100" dist="25400" dir="4440000">
              <a:srgbClr val="000000">
                <a:alpha val="36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4" name="Text Placeholder 3"/>
          <p:cNvSpPr>
            <a:spLocks noGrp="1"/>
          </p:cNvSpPr>
          <p:nvPr>
            <p:ph type="body" sz="half" idx="2"/>
          </p:nvPr>
        </p:nvSpPr>
        <p:spPr>
          <a:xfrm>
            <a:off x="1279314" y="3414965"/>
            <a:ext cx="8308929" cy="4726588"/>
          </a:xfrm>
        </p:spPr>
        <p:txBody>
          <a:bodyPr anchor="t">
            <a:normAutofit/>
          </a:bodyPr>
          <a:lstStyle>
            <a:lvl1pPr marL="0" indent="0" algn="ctr">
              <a:buNone/>
              <a:defRPr sz="224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76B78984-8693-4A88-82D4-FC645077BDF8}"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3319455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9437" y="766930"/>
            <a:ext cx="14198519" cy="5343528"/>
          </a:xfrm>
          <a:prstGeom prst="rect">
            <a:avLst/>
          </a:prstGeom>
        </p:spPr>
      </p:pic>
      <p:sp>
        <p:nvSpPr>
          <p:cNvPr id="2" name="Title 1"/>
          <p:cNvSpPr>
            <a:spLocks noGrp="1"/>
          </p:cNvSpPr>
          <p:nvPr>
            <p:ph type="title"/>
          </p:nvPr>
        </p:nvSpPr>
        <p:spPr>
          <a:xfrm>
            <a:off x="1279329" y="6391357"/>
            <a:ext cx="14497456" cy="760861"/>
          </a:xfrm>
        </p:spPr>
        <p:txBody>
          <a:bodyPr anchor="b">
            <a:normAutofit/>
          </a:bodyPr>
          <a:lstStyle>
            <a:lvl1pPr algn="ctr">
              <a:defRPr sz="39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637089" y="973014"/>
            <a:ext cx="13783484" cy="4935939"/>
          </a:xfrm>
          <a:effectLst>
            <a:outerShdw blurRad="38100" dist="25400" dir="4440000">
              <a:srgbClr val="000000">
                <a:alpha val="36000"/>
              </a:srgbClr>
            </a:outerShdw>
          </a:effectLst>
        </p:spPr>
        <p:txBody>
          <a:bodyPr anchor="t">
            <a:normAutofit/>
          </a:bodyPr>
          <a:lstStyle>
            <a:lvl1pPr marL="0" indent="0" algn="ctr">
              <a:buNone/>
              <a:defRPr sz="2800"/>
            </a:lvl1pPr>
            <a:lvl2pPr marL="640080" indent="0">
              <a:buNone/>
              <a:defRPr sz="2800"/>
            </a:lvl2pPr>
            <a:lvl3pPr marL="1280160" indent="0">
              <a:buNone/>
              <a:defRPr sz="28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1279313" y="7152219"/>
            <a:ext cx="14495267" cy="955461"/>
          </a:xfrm>
        </p:spPr>
        <p:txBody>
          <a:bodyPr anchor="t"/>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76B78984-8693-4A88-82D4-FC645077BDF8}"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4112233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279313" y="851812"/>
            <a:ext cx="14495267" cy="4948082"/>
          </a:xfrm>
        </p:spPr>
        <p:txBody>
          <a:bodyPr anchor="ctr"/>
          <a:lstStyle>
            <a:lvl1pPr>
              <a:defRPr sz="4480"/>
            </a:lvl1pPr>
          </a:lstStyle>
          <a:p>
            <a:r>
              <a:rPr lang="en-US"/>
              <a:t>Click to edit Master title style</a:t>
            </a:r>
            <a:endParaRPr lang="en-US" dirty="0"/>
          </a:p>
        </p:txBody>
      </p:sp>
      <p:sp>
        <p:nvSpPr>
          <p:cNvPr id="4" name="Text Placeholder 3"/>
          <p:cNvSpPr>
            <a:spLocks noGrp="1"/>
          </p:cNvSpPr>
          <p:nvPr>
            <p:ph type="body" sz="half" idx="2"/>
          </p:nvPr>
        </p:nvSpPr>
        <p:spPr>
          <a:xfrm>
            <a:off x="1279312" y="6013252"/>
            <a:ext cx="14495268" cy="2102556"/>
          </a:xfrm>
        </p:spPr>
        <p:txBody>
          <a:bodyPr anchor="ct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76B78984-8693-4A88-82D4-FC645077BDF8}"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1722282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24697" y="853440"/>
            <a:ext cx="13023853" cy="4190066"/>
          </a:xfrm>
        </p:spPr>
        <p:txBody>
          <a:bodyPr anchor="ctr"/>
          <a:lstStyle>
            <a:lvl1pPr>
              <a:defRPr sz="4480"/>
            </a:lvl1pPr>
          </a:lstStyle>
          <a:p>
            <a:r>
              <a:rPr lang="en-US"/>
              <a:t>Click to edit Master title style</a:t>
            </a:r>
            <a:endParaRPr lang="en-US" dirty="0"/>
          </a:p>
        </p:txBody>
      </p:sp>
      <p:sp>
        <p:nvSpPr>
          <p:cNvPr id="12" name="Text Placeholder 3"/>
          <p:cNvSpPr>
            <a:spLocks noGrp="1"/>
          </p:cNvSpPr>
          <p:nvPr>
            <p:ph type="body" sz="half" idx="13"/>
          </p:nvPr>
        </p:nvSpPr>
        <p:spPr>
          <a:xfrm>
            <a:off x="2408902" y="5054045"/>
            <a:ext cx="12253219" cy="745849"/>
          </a:xfrm>
        </p:spPr>
        <p:txBody>
          <a:bodyPr anchor="t">
            <a:normAutofit/>
          </a:bodyPr>
          <a:lstStyle>
            <a:lvl1pPr marL="0" indent="0" algn="r">
              <a:buNone/>
              <a:defRPr sz="196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4" name="Text Placeholder 3"/>
          <p:cNvSpPr>
            <a:spLocks noGrp="1"/>
          </p:cNvSpPr>
          <p:nvPr>
            <p:ph type="body" sz="half" idx="2"/>
          </p:nvPr>
        </p:nvSpPr>
        <p:spPr>
          <a:xfrm>
            <a:off x="1279312" y="6026094"/>
            <a:ext cx="14495268" cy="2085294"/>
          </a:xfrm>
        </p:spPr>
        <p:txBody>
          <a:bodyPr anchor="ctr">
            <a:normAutofit/>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76B78984-8693-4A88-82D4-FC645077BDF8}"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04D54-BC93-4847-A006-F1538D9378BA}" type="slidenum">
              <a:rPr lang="en-GB" smtClean="0"/>
              <a:t>‹#›</a:t>
            </a:fld>
            <a:endParaRPr lang="en-GB"/>
          </a:p>
        </p:txBody>
      </p:sp>
      <p:sp>
        <p:nvSpPr>
          <p:cNvPr id="11" name="TextBox 10"/>
          <p:cNvSpPr txBox="1"/>
          <p:nvPr/>
        </p:nvSpPr>
        <p:spPr>
          <a:xfrm>
            <a:off x="1386840" y="1238715"/>
            <a:ext cx="85344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3" name="TextBox 12"/>
          <p:cNvSpPr txBox="1"/>
          <p:nvPr/>
        </p:nvSpPr>
        <p:spPr>
          <a:xfrm>
            <a:off x="14706602" y="4099561"/>
            <a:ext cx="85344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Tree>
    <p:extLst>
      <p:ext uri="{BB962C8B-B14F-4D97-AF65-F5344CB8AC3E}">
        <p14:creationId xmlns:p14="http://schemas.microsoft.com/office/powerpoint/2010/main" val="3728901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79312" y="2977720"/>
            <a:ext cx="14495268" cy="3516569"/>
          </a:xfrm>
        </p:spPr>
        <p:txBody>
          <a:bodyPr anchor="b"/>
          <a:lstStyle>
            <a:lvl1pPr>
              <a:defRPr sz="4480"/>
            </a:lvl1pPr>
          </a:lstStyle>
          <a:p>
            <a:r>
              <a:rPr lang="en-US"/>
              <a:t>Click to edit Master title style</a:t>
            </a:r>
            <a:endParaRPr lang="en-US" dirty="0"/>
          </a:p>
        </p:txBody>
      </p:sp>
      <p:sp>
        <p:nvSpPr>
          <p:cNvPr id="4" name="Text Placeholder 3"/>
          <p:cNvSpPr>
            <a:spLocks noGrp="1"/>
          </p:cNvSpPr>
          <p:nvPr>
            <p:ph type="body" sz="half" idx="2"/>
          </p:nvPr>
        </p:nvSpPr>
        <p:spPr>
          <a:xfrm>
            <a:off x="1279298" y="6510778"/>
            <a:ext cx="14493079" cy="1596902"/>
          </a:xfrm>
        </p:spPr>
        <p:txBody>
          <a:bodyPr anchor="t"/>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76B78984-8693-4A88-82D4-FC645077BDF8}"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15176082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279313" y="853440"/>
            <a:ext cx="14495267" cy="135863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279313" y="2640330"/>
            <a:ext cx="4621378" cy="806767"/>
          </a:xfrm>
        </p:spPr>
        <p:txBody>
          <a:bodyPr anchor="b">
            <a:noAutofit/>
          </a:bodyPr>
          <a:lstStyle>
            <a:lvl1pPr marL="0" indent="0" algn="ctr">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8" name="Text Placeholder 3"/>
          <p:cNvSpPr>
            <a:spLocks noGrp="1"/>
          </p:cNvSpPr>
          <p:nvPr>
            <p:ph type="body" sz="half" idx="15"/>
          </p:nvPr>
        </p:nvSpPr>
        <p:spPr>
          <a:xfrm>
            <a:off x="1279313" y="3600450"/>
            <a:ext cx="4621378" cy="4507230"/>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9" name="Text Placeholder 4"/>
          <p:cNvSpPr>
            <a:spLocks noGrp="1"/>
          </p:cNvSpPr>
          <p:nvPr>
            <p:ph type="body" sz="quarter" idx="3"/>
          </p:nvPr>
        </p:nvSpPr>
        <p:spPr>
          <a:xfrm>
            <a:off x="6225395" y="2640330"/>
            <a:ext cx="4621378" cy="806767"/>
          </a:xfrm>
        </p:spPr>
        <p:txBody>
          <a:bodyPr anchor="b">
            <a:noAutofit/>
          </a:bodyPr>
          <a:lstStyle>
            <a:lvl1pPr marL="0" indent="0" algn="ctr">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10" name="Text Placeholder 3"/>
          <p:cNvSpPr>
            <a:spLocks noGrp="1"/>
          </p:cNvSpPr>
          <p:nvPr>
            <p:ph type="body" sz="half" idx="16"/>
          </p:nvPr>
        </p:nvSpPr>
        <p:spPr>
          <a:xfrm>
            <a:off x="6218009" y="3600450"/>
            <a:ext cx="4621378" cy="4507230"/>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11" name="Text Placeholder 4"/>
          <p:cNvSpPr>
            <a:spLocks noGrp="1"/>
          </p:cNvSpPr>
          <p:nvPr>
            <p:ph type="body" sz="quarter" idx="13"/>
          </p:nvPr>
        </p:nvSpPr>
        <p:spPr>
          <a:xfrm>
            <a:off x="11153201" y="2640330"/>
            <a:ext cx="4621378" cy="806767"/>
          </a:xfrm>
        </p:spPr>
        <p:txBody>
          <a:bodyPr anchor="b">
            <a:noAutofit/>
          </a:bodyPr>
          <a:lstStyle>
            <a:lvl1pPr marL="0" indent="0" algn="ctr">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12" name="Text Placeholder 3"/>
          <p:cNvSpPr>
            <a:spLocks noGrp="1"/>
          </p:cNvSpPr>
          <p:nvPr>
            <p:ph type="body" sz="half" idx="17"/>
          </p:nvPr>
        </p:nvSpPr>
        <p:spPr>
          <a:xfrm>
            <a:off x="11153201" y="3600450"/>
            <a:ext cx="4621378" cy="4507230"/>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3" name="Date Placeholder 2"/>
          <p:cNvSpPr>
            <a:spLocks noGrp="1"/>
          </p:cNvSpPr>
          <p:nvPr>
            <p:ph type="dt" sz="half" idx="10"/>
          </p:nvPr>
        </p:nvSpPr>
        <p:spPr/>
        <p:txBody>
          <a:bodyPr/>
          <a:lstStyle/>
          <a:p>
            <a:fld id="{76B78984-8693-4A88-82D4-FC645077BDF8}"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38078984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7147" y="2545501"/>
            <a:ext cx="4675961" cy="258699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5320" y="2545501"/>
            <a:ext cx="4675961" cy="258699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10471" y="2545501"/>
            <a:ext cx="4675961" cy="2586991"/>
          </a:xfrm>
          <a:prstGeom prst="rect">
            <a:avLst/>
          </a:prstGeom>
        </p:spPr>
      </p:pic>
      <p:sp>
        <p:nvSpPr>
          <p:cNvPr id="30" name="Title 1"/>
          <p:cNvSpPr>
            <a:spLocks noGrp="1"/>
          </p:cNvSpPr>
          <p:nvPr>
            <p:ph type="title"/>
          </p:nvPr>
        </p:nvSpPr>
        <p:spPr>
          <a:xfrm>
            <a:off x="1279312" y="853440"/>
            <a:ext cx="14495268" cy="135863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279313" y="5465748"/>
            <a:ext cx="4621378" cy="806767"/>
          </a:xfrm>
        </p:spPr>
        <p:txBody>
          <a:bodyPr anchor="b">
            <a:noAutofit/>
          </a:bodyPr>
          <a:lstStyle>
            <a:lvl1pPr marL="0" indent="0" algn="ctr">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0" name="Picture Placeholder 2"/>
          <p:cNvSpPr>
            <a:spLocks noGrp="1" noChangeAspect="1"/>
          </p:cNvSpPr>
          <p:nvPr>
            <p:ph type="pic" idx="15"/>
          </p:nvPr>
        </p:nvSpPr>
        <p:spPr>
          <a:xfrm>
            <a:off x="1425343" y="2714485"/>
            <a:ext cx="4329315" cy="2244136"/>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1" name="Text Placeholder 3"/>
          <p:cNvSpPr>
            <a:spLocks noGrp="1"/>
          </p:cNvSpPr>
          <p:nvPr>
            <p:ph type="body" sz="half" idx="18"/>
          </p:nvPr>
        </p:nvSpPr>
        <p:spPr>
          <a:xfrm>
            <a:off x="1279313" y="6272516"/>
            <a:ext cx="4621378" cy="183516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22" name="Text Placeholder 4"/>
          <p:cNvSpPr>
            <a:spLocks noGrp="1"/>
          </p:cNvSpPr>
          <p:nvPr>
            <p:ph type="body" sz="quarter" idx="3"/>
          </p:nvPr>
        </p:nvSpPr>
        <p:spPr>
          <a:xfrm>
            <a:off x="6219903" y="5465748"/>
            <a:ext cx="4621378" cy="806767"/>
          </a:xfrm>
        </p:spPr>
        <p:txBody>
          <a:bodyPr anchor="b">
            <a:noAutofit/>
          </a:bodyPr>
          <a:lstStyle>
            <a:lvl1pPr marL="0" indent="0" algn="ctr">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3" name="Picture Placeholder 2"/>
          <p:cNvSpPr>
            <a:spLocks noGrp="1" noChangeAspect="1"/>
          </p:cNvSpPr>
          <p:nvPr>
            <p:ph type="pic" idx="21"/>
          </p:nvPr>
        </p:nvSpPr>
        <p:spPr>
          <a:xfrm>
            <a:off x="6364040" y="2714731"/>
            <a:ext cx="4329315" cy="2251430"/>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4" name="Text Placeholder 3"/>
          <p:cNvSpPr>
            <a:spLocks noGrp="1"/>
          </p:cNvSpPr>
          <p:nvPr>
            <p:ph type="body" sz="half" idx="19"/>
          </p:nvPr>
        </p:nvSpPr>
        <p:spPr>
          <a:xfrm>
            <a:off x="6218009" y="6272515"/>
            <a:ext cx="4621378" cy="183516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25" name="Text Placeholder 4"/>
          <p:cNvSpPr>
            <a:spLocks noGrp="1"/>
          </p:cNvSpPr>
          <p:nvPr>
            <p:ph type="body" sz="quarter" idx="13"/>
          </p:nvPr>
        </p:nvSpPr>
        <p:spPr>
          <a:xfrm>
            <a:off x="11153376" y="5465748"/>
            <a:ext cx="4621378" cy="806767"/>
          </a:xfrm>
        </p:spPr>
        <p:txBody>
          <a:bodyPr anchor="b">
            <a:noAutofit/>
          </a:bodyPr>
          <a:lstStyle>
            <a:lvl1pPr marL="0" indent="0" algn="ctr">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6" name="Picture Placeholder 2"/>
          <p:cNvSpPr>
            <a:spLocks noGrp="1" noChangeAspect="1"/>
          </p:cNvSpPr>
          <p:nvPr>
            <p:ph type="pic" idx="22"/>
          </p:nvPr>
        </p:nvSpPr>
        <p:spPr>
          <a:xfrm>
            <a:off x="11305977" y="2708205"/>
            <a:ext cx="4329315" cy="2250212"/>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7" name="Text Placeholder 3"/>
          <p:cNvSpPr>
            <a:spLocks noGrp="1"/>
          </p:cNvSpPr>
          <p:nvPr>
            <p:ph type="body" sz="half" idx="20"/>
          </p:nvPr>
        </p:nvSpPr>
        <p:spPr>
          <a:xfrm>
            <a:off x="11153201" y="6272512"/>
            <a:ext cx="4621378" cy="183516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3" name="Date Placeholder 2"/>
          <p:cNvSpPr>
            <a:spLocks noGrp="1"/>
          </p:cNvSpPr>
          <p:nvPr>
            <p:ph type="dt" sz="half" idx="10"/>
          </p:nvPr>
        </p:nvSpPr>
        <p:spPr/>
        <p:txBody>
          <a:bodyPr/>
          <a:lstStyle/>
          <a:p>
            <a:fld id="{76B78984-8693-4A88-82D4-FC645077BDF8}"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1958165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B78984-8693-4A88-82D4-FC645077BDF8}"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2619708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576296" y="853440"/>
            <a:ext cx="3198282" cy="725424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79314" y="853440"/>
            <a:ext cx="11083621" cy="725424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B78984-8693-4A88-82D4-FC645077BDF8}"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004D54-BC93-4847-A006-F1538D9378BA}" type="slidenum">
              <a:rPr lang="en-GB" smtClean="0"/>
              <a:t>‹#›</a:t>
            </a:fld>
            <a:endParaRPr lang="en-GB"/>
          </a:p>
        </p:txBody>
      </p:sp>
    </p:spTree>
    <p:extLst>
      <p:ext uri="{BB962C8B-B14F-4D97-AF65-F5344CB8AC3E}">
        <p14:creationId xmlns:p14="http://schemas.microsoft.com/office/powerpoint/2010/main" val="1398660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79313" y="853440"/>
            <a:ext cx="14495267" cy="135863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79313" y="2425430"/>
            <a:ext cx="14495267" cy="56822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750230" y="8236586"/>
            <a:ext cx="3840480" cy="511175"/>
          </a:xfrm>
          <a:prstGeom prst="rect">
            <a:avLst/>
          </a:prstGeom>
        </p:spPr>
        <p:txBody>
          <a:bodyPr vert="horz" lIns="91440" tIns="45720" rIns="91440" bIns="45720" rtlCol="0" anchor="ctr"/>
          <a:lstStyle>
            <a:lvl1pPr algn="r">
              <a:defRPr sz="1400">
                <a:solidFill>
                  <a:schemeClr val="tx1">
                    <a:lumMod val="95000"/>
                  </a:schemeClr>
                </a:solidFill>
                <a:effectLst>
                  <a:outerShdw blurRad="50800" dist="38100" dir="2700000" algn="tl" rotWithShape="0">
                    <a:schemeClr val="bg1">
                      <a:alpha val="43000"/>
                    </a:schemeClr>
                  </a:outerShdw>
                </a:effectLst>
              </a:defRPr>
            </a:lvl1pPr>
          </a:lstStyle>
          <a:p>
            <a:fld id="{76B78984-8693-4A88-82D4-FC645077BDF8}" type="datetimeFigureOut">
              <a:rPr lang="en-GB" smtClean="0"/>
              <a:t>12/03/2026</a:t>
            </a:fld>
            <a:endParaRPr lang="en-GB"/>
          </a:p>
        </p:txBody>
      </p:sp>
      <p:sp>
        <p:nvSpPr>
          <p:cNvPr id="5" name="Footer Placeholder 4"/>
          <p:cNvSpPr>
            <a:spLocks noGrp="1"/>
          </p:cNvSpPr>
          <p:nvPr>
            <p:ph type="ftr" sz="quarter" idx="3"/>
          </p:nvPr>
        </p:nvSpPr>
        <p:spPr>
          <a:xfrm>
            <a:off x="1279314" y="8236586"/>
            <a:ext cx="9342011" cy="511175"/>
          </a:xfrm>
          <a:prstGeom prst="rect">
            <a:avLst/>
          </a:prstGeom>
        </p:spPr>
        <p:txBody>
          <a:bodyPr vert="horz" lIns="91440" tIns="45720" rIns="91440" bIns="45720" rtlCol="0" anchor="ctr"/>
          <a:lstStyle>
            <a:lvl1pPr algn="l">
              <a:defRPr sz="14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4719616" y="8236586"/>
            <a:ext cx="1054963" cy="511175"/>
          </a:xfrm>
          <a:prstGeom prst="rect">
            <a:avLst/>
          </a:prstGeom>
        </p:spPr>
        <p:txBody>
          <a:bodyPr vert="horz" lIns="91440" tIns="45720" rIns="91440" bIns="45720" rtlCol="0" anchor="ctr"/>
          <a:lstStyle>
            <a:lvl1pPr algn="r">
              <a:defRPr sz="1400">
                <a:solidFill>
                  <a:schemeClr val="tx1">
                    <a:lumMod val="95000"/>
                  </a:schemeClr>
                </a:solidFill>
                <a:effectLst>
                  <a:outerShdw blurRad="50800" dist="38100" dir="2700000" algn="tl" rotWithShape="0">
                    <a:schemeClr val="bg1">
                      <a:alpha val="43000"/>
                    </a:schemeClr>
                  </a:outerShdw>
                </a:effectLst>
              </a:defRPr>
            </a:lvl1pPr>
          </a:lstStyle>
          <a:p>
            <a:fld id="{3F004D54-BC93-4847-A006-F1538D9378BA}" type="slidenum">
              <a:rPr lang="en-GB" smtClean="0"/>
              <a:t>‹#›</a:t>
            </a:fld>
            <a:endParaRPr lang="en-GB"/>
          </a:p>
        </p:txBody>
      </p:sp>
    </p:spTree>
    <p:extLst>
      <p:ext uri="{BB962C8B-B14F-4D97-AF65-F5344CB8AC3E}">
        <p14:creationId xmlns:p14="http://schemas.microsoft.com/office/powerpoint/2010/main" val="2421073736"/>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640080" rtl="0" eaLnBrk="1" latinLnBrk="0" hangingPunct="1">
        <a:spcBef>
          <a:spcPct val="0"/>
        </a:spcBef>
        <a:buNone/>
        <a:defRPr sz="5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28400" algn="l" defTabSz="640080" rtl="0" eaLnBrk="1" latinLnBrk="0" hangingPunct="1">
        <a:spcBef>
          <a:spcPct val="20000"/>
        </a:spcBef>
        <a:spcAft>
          <a:spcPts val="840"/>
        </a:spcAft>
        <a:buClr>
          <a:schemeClr val="tx2"/>
        </a:buClr>
        <a:buSzPct val="70000"/>
        <a:buFont typeface="Wingdings 2" charset="2"/>
        <a:buChar char=""/>
        <a:defRPr sz="2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1008000" indent="-378000" algn="l" defTabSz="640080" rtl="0" eaLnBrk="1" latinLnBrk="0" hangingPunct="1">
        <a:spcBef>
          <a:spcPct val="20000"/>
        </a:spcBef>
        <a:spcAft>
          <a:spcPts val="840"/>
        </a:spcAft>
        <a:buClr>
          <a:schemeClr val="tx2"/>
        </a:buClr>
        <a:buSzPct val="70000"/>
        <a:buFont typeface="Wingdings 2" charset="2"/>
        <a:buChar char=""/>
        <a:defRPr sz="252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436400" indent="-302400" algn="l" defTabSz="640080" rtl="0" eaLnBrk="1" latinLnBrk="0" hangingPunct="1">
        <a:spcBef>
          <a:spcPct val="20000"/>
        </a:spcBef>
        <a:spcAft>
          <a:spcPts val="840"/>
        </a:spcAft>
        <a:buClr>
          <a:schemeClr val="tx2"/>
        </a:buClr>
        <a:buSzPct val="70000"/>
        <a:buFont typeface="Wingdings 2" charset="2"/>
        <a:buChar char=""/>
        <a:defRPr sz="224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940400" indent="-30240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2343600" indent="-30240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820440" indent="-32004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3362520" indent="-32004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3904600" indent="-32004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4348680" indent="-320040" algn="l" defTabSz="640080" rtl="0" eaLnBrk="1" latinLnBrk="0" hangingPunct="1">
        <a:spcBef>
          <a:spcPct val="20000"/>
        </a:spcBef>
        <a:spcAft>
          <a:spcPts val="840"/>
        </a:spcAft>
        <a:buClr>
          <a:schemeClr val="tx2"/>
        </a:buClr>
        <a:buSzPct val="70000"/>
        <a:buFont typeface="Wingdings 2" charset="2"/>
        <a:buChar char=""/>
        <a:defRPr sz="19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88D1A-6FFC-CACD-999C-C6FC1E0E4C4F}"/>
              </a:ext>
            </a:extLst>
          </p:cNvPr>
          <p:cNvSpPr>
            <a:spLocks noGrp="1"/>
          </p:cNvSpPr>
          <p:nvPr>
            <p:ph type="ctrTitle"/>
          </p:nvPr>
        </p:nvSpPr>
        <p:spPr>
          <a:xfrm>
            <a:off x="6214429" y="90299"/>
            <a:ext cx="10747047" cy="901373"/>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Autofit/>
          </a:bodyPr>
          <a:lstStyle/>
          <a:p>
            <a:r>
              <a:rPr lang="en-GB" sz="24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Effect of Digital Transformation on Leadership Skills: Adapting Management Practices in the 21st Century Workplace</a:t>
            </a:r>
            <a:endParaRPr lang="en-GB" sz="2400"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3C87A52-C33D-05ED-3E6D-4324409305F6}"/>
              </a:ext>
            </a:extLst>
          </p:cNvPr>
          <p:cNvSpPr>
            <a:spLocks noGrp="1"/>
          </p:cNvSpPr>
          <p:nvPr>
            <p:ph type="subTitle" idx="1"/>
          </p:nvPr>
        </p:nvSpPr>
        <p:spPr>
          <a:xfrm>
            <a:off x="4305300" y="94119"/>
            <a:ext cx="1799286" cy="794881"/>
          </a:xfrm>
          <a:gradFill>
            <a:gsLst>
              <a:gs pos="0">
                <a:srgbClr val="00B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fontScale="55000" lnSpcReduction="20000"/>
          </a:bodyPr>
          <a:lstStyle/>
          <a:p>
            <a:r>
              <a:rPr lang="en-GB" sz="2500" b="1" u="sng" dirty="0">
                <a:solidFill>
                  <a:schemeClr val="bg1"/>
                </a:solidFill>
                <a:effectLst/>
                <a:latin typeface="Arial" panose="020B0604020202020204" pitchFamily="34" charset="0"/>
                <a:cs typeface="Arial" panose="020B0604020202020204" pitchFamily="34" charset="0"/>
              </a:rPr>
              <a:t>Ionela-Diana Bojila</a:t>
            </a:r>
            <a:endParaRPr lang="en-US" sz="2500" b="1" u="sng" dirty="0">
              <a:solidFill>
                <a:schemeClr val="bg1"/>
              </a:solidFill>
              <a:effectLst/>
              <a:latin typeface="Arial" panose="020B0604020202020204" pitchFamily="34" charset="0"/>
              <a:cs typeface="Arial" panose="020B0604020202020204" pitchFamily="34" charset="0"/>
            </a:endParaRPr>
          </a:p>
          <a:p>
            <a:r>
              <a:rPr lang="en-GB" sz="2500" b="1" u="sng" dirty="0">
                <a:solidFill>
                  <a:schemeClr val="bg1"/>
                </a:solidFill>
                <a:effectLst/>
                <a:latin typeface="Arial" panose="020B0604020202020204" pitchFamily="34" charset="0"/>
                <a:cs typeface="Arial" panose="020B0604020202020204" pitchFamily="34" charset="0"/>
              </a:rPr>
              <a:t>2121819</a:t>
            </a:r>
            <a:endParaRPr lang="en-US" sz="2500" b="1" u="sng" dirty="0">
              <a:solidFill>
                <a:schemeClr val="bg1"/>
              </a:solidFill>
              <a:effectLst/>
              <a:latin typeface="Arial" panose="020B060402020202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8348D95D-3FE8-3D11-4BAA-68A897490371}"/>
              </a:ext>
            </a:extLst>
          </p:cNvPr>
          <p:cNvGrpSpPr/>
          <p:nvPr/>
        </p:nvGrpSpPr>
        <p:grpSpPr>
          <a:xfrm>
            <a:off x="107324" y="-1705910"/>
            <a:ext cx="5438775" cy="2976294"/>
            <a:chOff x="-502276" y="0"/>
            <a:chExt cx="5438775" cy="2977108"/>
          </a:xfrm>
        </p:grpSpPr>
        <p:sp>
          <p:nvSpPr>
            <p:cNvPr id="5" name="Rectangle 4">
              <a:extLst>
                <a:ext uri="{FF2B5EF4-FFF2-40B4-BE49-F238E27FC236}">
                  <a16:creationId xmlns:a16="http://schemas.microsoft.com/office/drawing/2014/main" id="{10819859-AE7B-5950-D18B-E6A076ACED0F}"/>
                </a:ext>
              </a:extLst>
            </p:cNvPr>
            <p:cNvSpPr/>
            <p:nvPr/>
          </p:nvSpPr>
          <p:spPr>
            <a:xfrm>
              <a:off x="722630" y="0"/>
              <a:ext cx="42059" cy="186236"/>
            </a:xfrm>
            <a:prstGeom prst="rect">
              <a:avLst/>
            </a:prstGeom>
            <a:ln>
              <a:noFill/>
            </a:ln>
          </p:spPr>
          <p:txBody>
            <a:bodyPr vert="horz" lIns="0" tIns="0" rIns="0" bIns="0" rtlCol="0">
              <a:noAutofit/>
            </a:bodyPr>
            <a:lstStyle/>
            <a:p>
              <a:pPr marL="6350" marR="35560" indent="-6350">
                <a:lnSpc>
                  <a:spcPct val="107000"/>
                </a:lnSpc>
                <a:spcAft>
                  <a:spcPts val="800"/>
                </a:spcAft>
              </a:pPr>
              <a:r>
                <a:rPr lang="en-US" sz="1000" kern="100">
                  <a:solidFill>
                    <a:srgbClr val="000000"/>
                  </a:solidFill>
                  <a:latin typeface="Times New Roman" panose="02020603050405020304" pitchFamily="18" charset="0"/>
                  <a:ea typeface="Times New Roman" panose="02020603050405020304" pitchFamily="18" charset="0"/>
                </a:rPr>
                <a:t> </a:t>
              </a:r>
              <a:endParaRPr lang="en-US" sz="1200" kern="100">
                <a:solidFill>
                  <a:srgbClr val="000000"/>
                </a:solidFill>
                <a:latin typeface="Arial" panose="020B0604020202020204" pitchFamily="34" charset="0"/>
                <a:ea typeface="Arial" panose="020B0604020202020204" pitchFamily="34" charset="0"/>
              </a:endParaRPr>
            </a:p>
          </p:txBody>
        </p:sp>
        <p:sp>
          <p:nvSpPr>
            <p:cNvPr id="6" name="Rectangle 5">
              <a:extLst>
                <a:ext uri="{FF2B5EF4-FFF2-40B4-BE49-F238E27FC236}">
                  <a16:creationId xmlns:a16="http://schemas.microsoft.com/office/drawing/2014/main" id="{2C63148B-A0D7-8753-85AB-84D13A17BB9D}"/>
                </a:ext>
              </a:extLst>
            </p:cNvPr>
            <p:cNvSpPr/>
            <p:nvPr/>
          </p:nvSpPr>
          <p:spPr>
            <a:xfrm>
              <a:off x="754634" y="0"/>
              <a:ext cx="42059" cy="186236"/>
            </a:xfrm>
            <a:prstGeom prst="rect">
              <a:avLst/>
            </a:prstGeom>
            <a:ln>
              <a:noFill/>
            </a:ln>
          </p:spPr>
          <p:txBody>
            <a:bodyPr vert="horz" lIns="0" tIns="0" rIns="0" bIns="0" rtlCol="0">
              <a:noAutofit/>
            </a:bodyPr>
            <a:lstStyle/>
            <a:p>
              <a:pPr marL="6350" marR="35560" indent="-6350">
                <a:lnSpc>
                  <a:spcPct val="107000"/>
                </a:lnSpc>
                <a:spcAft>
                  <a:spcPts val="800"/>
                </a:spcAft>
              </a:pPr>
              <a:r>
                <a:rPr lang="en-US" sz="1000" kern="100">
                  <a:solidFill>
                    <a:srgbClr val="000000"/>
                  </a:solidFill>
                  <a:latin typeface="Times New Roman" panose="02020603050405020304" pitchFamily="18" charset="0"/>
                  <a:ea typeface="Times New Roman" panose="02020603050405020304" pitchFamily="18" charset="0"/>
                </a:rPr>
                <a:t> </a:t>
              </a:r>
              <a:endParaRPr lang="en-US" sz="1200" kern="100">
                <a:solidFill>
                  <a:srgbClr val="000000"/>
                </a:solidFill>
                <a:latin typeface="Arial" panose="020B0604020202020204" pitchFamily="34" charset="0"/>
                <a:ea typeface="Arial" panose="020B0604020202020204" pitchFamily="34" charset="0"/>
              </a:endParaRPr>
            </a:p>
          </p:txBody>
        </p:sp>
        <p:sp>
          <p:nvSpPr>
            <p:cNvPr id="7" name="Rectangle 6">
              <a:extLst>
                <a:ext uri="{FF2B5EF4-FFF2-40B4-BE49-F238E27FC236}">
                  <a16:creationId xmlns:a16="http://schemas.microsoft.com/office/drawing/2014/main" id="{C96DAB72-CE92-DC6C-0C62-4AC8ED06C547}"/>
                </a:ext>
              </a:extLst>
            </p:cNvPr>
            <p:cNvSpPr/>
            <p:nvPr/>
          </p:nvSpPr>
          <p:spPr>
            <a:xfrm>
              <a:off x="111506" y="1101765"/>
              <a:ext cx="136281" cy="546923"/>
            </a:xfrm>
            <a:prstGeom prst="rect">
              <a:avLst/>
            </a:prstGeom>
            <a:ln>
              <a:noFill/>
            </a:ln>
          </p:spPr>
          <p:txBody>
            <a:bodyPr vert="horz" lIns="0" tIns="0" rIns="0" bIns="0" rtlCol="0">
              <a:noAutofit/>
            </a:bodyPr>
            <a:lstStyle/>
            <a:p>
              <a:pPr marL="6350" marR="35560" indent="-6350">
                <a:lnSpc>
                  <a:spcPct val="107000"/>
                </a:lnSpc>
                <a:spcAft>
                  <a:spcPts val="800"/>
                </a:spcAft>
              </a:pPr>
              <a:r>
                <a:rPr lang="en-US" sz="2900" kern="100">
                  <a:solidFill>
                    <a:srgbClr val="000000"/>
                  </a:solidFill>
                  <a:latin typeface="Arial" panose="020B0604020202020204" pitchFamily="34" charset="0"/>
                  <a:ea typeface="Arial" panose="020B0604020202020204" pitchFamily="34" charset="0"/>
                </a:rPr>
                <a:t> </a:t>
              </a:r>
              <a:endParaRPr lang="en-US" sz="1200" kern="100">
                <a:solidFill>
                  <a:srgbClr val="000000"/>
                </a:solidFill>
                <a:latin typeface="Arial" panose="020B0604020202020204" pitchFamily="34" charset="0"/>
                <a:ea typeface="Arial" panose="020B0604020202020204" pitchFamily="34" charset="0"/>
              </a:endParaRPr>
            </a:p>
          </p:txBody>
        </p:sp>
        <p:pic>
          <p:nvPicPr>
            <p:cNvPr id="8" name="Picture 7">
              <a:extLst>
                <a:ext uri="{FF2B5EF4-FFF2-40B4-BE49-F238E27FC236}">
                  <a16:creationId xmlns:a16="http://schemas.microsoft.com/office/drawing/2014/main" id="{7745905F-3544-0D5D-9315-032CDAB07646}"/>
                </a:ext>
              </a:extLst>
            </p:cNvPr>
            <p:cNvPicPr/>
            <p:nvPr/>
          </p:nvPicPr>
          <p:blipFill>
            <a:blip r:embed="rId3"/>
            <a:stretch>
              <a:fillRect/>
            </a:stretch>
          </p:blipFill>
          <p:spPr>
            <a:xfrm>
              <a:off x="-502276" y="1648688"/>
              <a:ext cx="5438775" cy="1328420"/>
            </a:xfrm>
            <a:prstGeom prst="rect">
              <a:avLst/>
            </a:prstGeom>
          </p:spPr>
        </p:pic>
      </p:grpSp>
      <p:sp>
        <p:nvSpPr>
          <p:cNvPr id="10" name="TextBox 9">
            <a:extLst>
              <a:ext uri="{FF2B5EF4-FFF2-40B4-BE49-F238E27FC236}">
                <a16:creationId xmlns:a16="http://schemas.microsoft.com/office/drawing/2014/main" id="{68828CA9-668C-8793-9295-DFF6E0170FE5}"/>
              </a:ext>
            </a:extLst>
          </p:cNvPr>
          <p:cNvSpPr txBox="1"/>
          <p:nvPr/>
        </p:nvSpPr>
        <p:spPr>
          <a:xfrm>
            <a:off x="107324" y="1128980"/>
            <a:ext cx="6165760" cy="2123658"/>
          </a:xfrm>
          <a:prstGeom prst="rect">
            <a:avLst/>
          </a:prstGeo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solidFill>
                  <a:schemeClr val="bg1"/>
                </a:solidFill>
                <a:latin typeface="Arial" panose="020B0604020202020204" pitchFamily="34" charset="0"/>
                <a:cs typeface="Arial" panose="020B0604020202020204" pitchFamily="34" charset="0"/>
              </a:rPr>
              <a:t>Research Context</a:t>
            </a:r>
          </a:p>
          <a:p>
            <a:pPr algn="ctr"/>
            <a:endParaRPr lang="en-US" sz="1200" b="1" u="sng" dirty="0">
              <a:solidFill>
                <a:schemeClr val="bg1"/>
              </a:solidFill>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US" sz="1200" dirty="0">
                <a:solidFill>
                  <a:schemeClr val="bg1"/>
                </a:solidFill>
                <a:latin typeface="Arial" panose="020B0604020202020204" pitchFamily="34" charset="0"/>
                <a:cs typeface="Arial" panose="020B0604020202020204" pitchFamily="34" charset="0"/>
              </a:rPr>
              <a:t>Digital transformation is changing how organisations operate, communicate and compete. Artificial intelligence, automation, and digital collaboration technologies are changing the way organisations are structured, and the way its leaders lead - resulting in leadership roles evolving from supervisory “watchdogs” into more flexible brokers of talent.</a:t>
            </a:r>
          </a:p>
          <a:p>
            <a:pPr marL="171450" indent="-171450" algn="just">
              <a:buFont typeface="Wingdings" panose="05000000000000000000" pitchFamily="2" charset="2"/>
              <a:buChar char="q"/>
            </a:pPr>
            <a:r>
              <a:rPr lang="en-US" sz="1200" dirty="0">
                <a:solidFill>
                  <a:schemeClr val="bg1"/>
                </a:solidFill>
                <a:latin typeface="Arial" panose="020B0604020202020204" pitchFamily="34" charset="0"/>
                <a:cs typeface="Arial" panose="020B0604020202020204" pitchFamily="34" charset="0"/>
              </a:rPr>
              <a:t>Contemporary leaders must not just be familiar with digital technologies but also need to take their teams through organisational change, ambiguity and innovation. This study deals with how the digital transformation shapes leadership skills and the management of teams in the wider context of CHH Conex.</a:t>
            </a:r>
            <a:endParaRPr lang="en-GB" sz="1200" b="1" u="sng" dirty="0">
              <a:solidFill>
                <a:schemeClr val="bg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7590678-28DF-5298-2C23-C5726294A12B}"/>
              </a:ext>
            </a:extLst>
          </p:cNvPr>
          <p:cNvSpPr txBox="1"/>
          <p:nvPr/>
        </p:nvSpPr>
        <p:spPr>
          <a:xfrm>
            <a:off x="6365383" y="1128980"/>
            <a:ext cx="2611192" cy="1815882"/>
          </a:xfrm>
          <a:prstGeom prst="rect">
            <a:avLst/>
          </a:prstGeom>
          <a:gradFill>
            <a:gsLst>
              <a:gs pos="0">
                <a:srgbClr val="7030A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Aim</a:t>
            </a:r>
          </a:p>
          <a:p>
            <a:pPr algn="ctr"/>
            <a:endParaRPr lang="en-US" sz="12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just"/>
            <a:r>
              <a:rPr lang="en-US" sz="1100" dirty="0">
                <a:solidFill>
                  <a:schemeClr val="bg1"/>
                </a:solidFill>
                <a:latin typeface="Arial" panose="020B0604020202020204" pitchFamily="34" charset="0"/>
                <a:cs typeface="Arial" panose="020B0604020202020204" pitchFamily="34" charset="0"/>
              </a:rPr>
              <a:t>This research aims to investigate how digital transformation shapes both leadership skills and management practices in organisations. </a:t>
            </a:r>
          </a:p>
          <a:p>
            <a:pPr algn="just"/>
            <a:r>
              <a:rPr lang="en-US" sz="1100" dirty="0">
                <a:solidFill>
                  <a:schemeClr val="bg1"/>
                </a:solidFill>
                <a:latin typeface="Arial" panose="020B0604020202020204" pitchFamily="34" charset="0"/>
                <a:cs typeface="Arial" panose="020B0604020202020204" pitchFamily="34" charset="0"/>
              </a:rPr>
              <a:t>It sought to establish how leadership capabilities need to adapt in service of performance, innovation and agility in digitally transforming organisations.</a:t>
            </a:r>
            <a:endParaRPr lang="en-GB" sz="11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9933E100-4505-3DB6-A9C4-552A73844C4E}"/>
              </a:ext>
            </a:extLst>
          </p:cNvPr>
          <p:cNvSpPr txBox="1"/>
          <p:nvPr/>
        </p:nvSpPr>
        <p:spPr>
          <a:xfrm>
            <a:off x="9068876" y="1128980"/>
            <a:ext cx="2921355" cy="4524315"/>
          </a:xfrm>
          <a:prstGeom prst="rect">
            <a:avLst/>
          </a:prstGeom>
          <a:gradFill>
            <a:gsLst>
              <a:gs pos="0">
                <a:srgbClr val="00B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Methodology</a:t>
            </a:r>
          </a:p>
          <a:p>
            <a:pPr algn="ctr"/>
            <a:endParaRPr lang="en-US" sz="12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US" sz="1200" dirty="0">
                <a:solidFill>
                  <a:schemeClr val="bg1"/>
                </a:solidFill>
                <a:latin typeface="Arial" panose="020B0604020202020204" pitchFamily="34" charset="0"/>
                <a:cs typeface="Arial" panose="020B0604020202020204" pitchFamily="34" charset="0"/>
              </a:rPr>
              <a:t>The research employed a Systematic Literature Review (SLR). This approach was used to explore how research systematically examines academic literature. Systematic reviews are popular in management research to reflect on important and complex organisational topics such as leadership adaptation and technological change (Saunders, Lewis and Thornhill, 2019).</a:t>
            </a:r>
          </a:p>
          <a:p>
            <a:pPr marL="171450" indent="-171450" algn="just">
              <a:buFont typeface="Wingdings" panose="05000000000000000000" pitchFamily="2" charset="2"/>
              <a:buChar char="q"/>
            </a:pPr>
            <a:r>
              <a:rPr lang="en-US" sz="1200" dirty="0">
                <a:solidFill>
                  <a:schemeClr val="bg1"/>
                </a:solidFill>
                <a:latin typeface="Arial" panose="020B0604020202020204" pitchFamily="34" charset="0"/>
                <a:cs typeface="Arial" panose="020B0604020202020204" pitchFamily="34" charset="0"/>
              </a:rPr>
              <a:t>The research process involved the identification academic sources across a number of scholarly databases such as Google Scholar, Emerald Insight and ScienceDirect. These databases give access to peer-reviewed journals and academic books centering on leadership, organisational behaviour and digital transformation (Bell, Bryman and Harley, 2019).</a:t>
            </a:r>
            <a:endParaRPr lang="en-GB" sz="1200" b="1" u="sng"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5983FFB-EDCF-5075-A880-FA48BDE1B47E}"/>
              </a:ext>
            </a:extLst>
          </p:cNvPr>
          <p:cNvSpPr txBox="1"/>
          <p:nvPr/>
        </p:nvSpPr>
        <p:spPr>
          <a:xfrm>
            <a:off x="12082532" y="1128980"/>
            <a:ext cx="4878945" cy="1569660"/>
          </a:xfrm>
          <a:prstGeom prst="rect">
            <a:avLst/>
          </a:prstGeom>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solidFill>
                  <a:schemeClr val="bg1"/>
                </a:solidFill>
                <a:latin typeface="Arial" panose="020B0604020202020204" pitchFamily="34" charset="0"/>
                <a:cs typeface="Arial" panose="020B0604020202020204" pitchFamily="34" charset="0"/>
              </a:rPr>
              <a:t>Search Strategy</a:t>
            </a:r>
          </a:p>
          <a:p>
            <a:pPr algn="ctr"/>
            <a:endParaRPr lang="en-US" sz="1200" b="1" u="sng" dirty="0">
              <a:solidFill>
                <a:schemeClr val="bg1"/>
              </a:solidFill>
              <a:latin typeface="Arial" panose="020B0604020202020204" pitchFamily="34" charset="0"/>
              <a:cs typeface="Arial" panose="020B0604020202020204" pitchFamily="34" charset="0"/>
            </a:endParaRPr>
          </a:p>
          <a:p>
            <a:pPr algn="just"/>
            <a:r>
              <a:rPr lang="en-US" sz="1200" dirty="0">
                <a:solidFill>
                  <a:schemeClr val="bg1"/>
                </a:solidFill>
                <a:latin typeface="Arial" panose="020B0604020202020204" pitchFamily="34" charset="0"/>
                <a:cs typeface="Arial" panose="020B0604020202020204" pitchFamily="34" charset="0"/>
              </a:rPr>
              <a:t>A structured search strategy was tailored to identify relevant studies. Keywords used in the search included digital transformation, digital leadership, leadership skills, organisational change, hybrid work, leadership development.</a:t>
            </a:r>
          </a:p>
          <a:p>
            <a:pPr algn="just"/>
            <a:r>
              <a:rPr lang="en-US" sz="1200" dirty="0">
                <a:solidFill>
                  <a:schemeClr val="bg1"/>
                </a:solidFill>
                <a:latin typeface="Arial" panose="020B0604020202020204" pitchFamily="34" charset="0"/>
                <a:cs typeface="Arial" panose="020B0604020202020204" pitchFamily="34" charset="0"/>
              </a:rPr>
              <a:t>Boolean search techniques were used to refine results and identify literature focusing on leadership adaptation in digital environments.</a:t>
            </a:r>
            <a:endParaRPr lang="en-GB" sz="1200" u="sng" dirty="0">
              <a:solidFill>
                <a:schemeClr val="bg1"/>
              </a:solidFill>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4A7B3F6A-77DF-F01C-5415-619FBF491114}"/>
              </a:ext>
            </a:extLst>
          </p:cNvPr>
          <p:cNvPicPr>
            <a:picLocks noChangeAspect="1"/>
          </p:cNvPicPr>
          <p:nvPr/>
        </p:nvPicPr>
        <p:blipFill>
          <a:blip r:embed="rId4"/>
          <a:stretch>
            <a:fillRect/>
          </a:stretch>
        </p:blipFill>
        <p:spPr>
          <a:xfrm>
            <a:off x="12082531" y="2835948"/>
            <a:ext cx="4878945" cy="3062576"/>
          </a:xfrm>
          <a:prstGeom prst="rect">
            <a:avLst/>
          </a:prstGeom>
        </p:spPr>
      </p:pic>
      <p:sp>
        <p:nvSpPr>
          <p:cNvPr id="20" name="TextBox 19">
            <a:extLst>
              <a:ext uri="{FF2B5EF4-FFF2-40B4-BE49-F238E27FC236}">
                <a16:creationId xmlns:a16="http://schemas.microsoft.com/office/drawing/2014/main" id="{893F8701-C27C-6566-9E98-4BB436225CE3}"/>
              </a:ext>
            </a:extLst>
          </p:cNvPr>
          <p:cNvSpPr txBox="1"/>
          <p:nvPr/>
        </p:nvSpPr>
        <p:spPr>
          <a:xfrm>
            <a:off x="107325" y="3389946"/>
            <a:ext cx="4348766" cy="1938992"/>
          </a:xfrm>
          <a:prstGeom prst="rect">
            <a:avLst/>
          </a:prstGeom>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GB" sz="1200" b="1" u="sng" dirty="0">
                <a:solidFill>
                  <a:schemeClr val="bg1"/>
                </a:solidFill>
                <a:latin typeface="Arial" panose="020B0604020202020204" pitchFamily="34" charset="0"/>
                <a:cs typeface="Arial" panose="020B0604020202020204" pitchFamily="34" charset="0"/>
              </a:rPr>
              <a:t>Source Selection</a:t>
            </a:r>
          </a:p>
          <a:p>
            <a:pPr algn="ctr"/>
            <a:endParaRPr lang="en-GB" sz="1200" b="1" u="sng" dirty="0">
              <a:solidFill>
                <a:schemeClr val="bg1"/>
              </a:solidFill>
              <a:latin typeface="Arial" panose="020B0604020202020204" pitchFamily="34" charset="0"/>
              <a:cs typeface="Arial" panose="020B0604020202020204" pitchFamily="34" charset="0"/>
            </a:endParaRPr>
          </a:p>
          <a:p>
            <a:pPr algn="just"/>
            <a:r>
              <a:rPr lang="en-US" sz="1200" dirty="0">
                <a:solidFill>
                  <a:schemeClr val="bg1"/>
                </a:solidFill>
                <a:latin typeface="Arial" panose="020B0604020202020204" pitchFamily="34" charset="0"/>
                <a:cs typeface="Arial" panose="020B0604020202020204" pitchFamily="34" charset="0"/>
              </a:rPr>
              <a:t>To ensure reliability and relevance, specific inclusion and exclusion criteria were applied.</a:t>
            </a:r>
          </a:p>
          <a:p>
            <a:pPr algn="just"/>
            <a:r>
              <a:rPr lang="en-US" sz="1200" dirty="0">
                <a:solidFill>
                  <a:schemeClr val="bg1"/>
                </a:solidFill>
                <a:latin typeface="Arial" panose="020B0604020202020204" pitchFamily="34" charset="0"/>
                <a:cs typeface="Arial" panose="020B0604020202020204" pitchFamily="34" charset="0"/>
              </a:rPr>
              <a:t>This study </a:t>
            </a:r>
            <a:r>
              <a:rPr lang="en-US" sz="1200" dirty="0" err="1">
                <a:solidFill>
                  <a:schemeClr val="bg1"/>
                </a:solidFill>
                <a:latin typeface="Arial" panose="020B0604020202020204" pitchFamily="34" charset="0"/>
                <a:cs typeface="Arial" panose="020B0604020202020204" pitchFamily="34" charset="0"/>
              </a:rPr>
              <a:t>prioritised</a:t>
            </a:r>
            <a:r>
              <a:rPr lang="en-US" sz="1200" dirty="0">
                <a:solidFill>
                  <a:schemeClr val="bg1"/>
                </a:solidFill>
                <a:latin typeface="Arial" panose="020B0604020202020204" pitchFamily="34" charset="0"/>
                <a:cs typeface="Arial" panose="020B0604020202020204" pitchFamily="34" charset="0"/>
              </a:rPr>
              <a:t> peer-reviewed journal articles and academic books from 2016-2024 but included some key theory in leadership and organisational culture to draw upon ideas (Northouse, 2021 and Schein and Schein, 2019).</a:t>
            </a:r>
          </a:p>
          <a:p>
            <a:pPr algn="just"/>
            <a:r>
              <a:rPr lang="en-US" sz="1200" dirty="0">
                <a:solidFill>
                  <a:schemeClr val="bg1"/>
                </a:solidFill>
                <a:latin typeface="Arial" panose="020B0604020202020204" pitchFamily="34" charset="0"/>
                <a:cs typeface="Arial" panose="020B0604020202020204" pitchFamily="34" charset="0"/>
              </a:rPr>
              <a:t>This structured approach improved the quality and credibility of the research findings.</a:t>
            </a:r>
            <a:endParaRPr lang="en-GB" sz="1200" b="1" u="sng" dirty="0">
              <a:solidFill>
                <a:schemeClr val="bg1"/>
              </a:solidFill>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5C441FBF-04CC-4E78-66F8-6873E7A36200}"/>
              </a:ext>
            </a:extLst>
          </p:cNvPr>
          <p:cNvSpPr txBox="1"/>
          <p:nvPr/>
        </p:nvSpPr>
        <p:spPr>
          <a:xfrm>
            <a:off x="4548391" y="3377462"/>
            <a:ext cx="4428184" cy="2123658"/>
          </a:xfrm>
          <a:prstGeom prst="rect">
            <a:avLst/>
          </a:prstGeo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solidFill>
                  <a:schemeClr val="bg1"/>
                </a:solidFill>
                <a:latin typeface="Arial" panose="020B0604020202020204" pitchFamily="34" charset="0"/>
                <a:cs typeface="Arial" panose="020B0604020202020204" pitchFamily="34" charset="0"/>
              </a:rPr>
              <a:t>Data Analysis</a:t>
            </a:r>
          </a:p>
          <a:p>
            <a:pPr algn="ctr"/>
            <a:endParaRPr lang="en-US" sz="1200" b="1" u="sng" dirty="0">
              <a:solidFill>
                <a:schemeClr val="bg1"/>
              </a:solidFill>
              <a:latin typeface="Arial" panose="020B0604020202020204" pitchFamily="34" charset="0"/>
              <a:cs typeface="Arial" panose="020B0604020202020204" pitchFamily="34" charset="0"/>
            </a:endParaRPr>
          </a:p>
          <a:p>
            <a:pPr algn="just"/>
            <a:r>
              <a:rPr lang="en-US" sz="1200" dirty="0">
                <a:solidFill>
                  <a:schemeClr val="bg1"/>
                </a:solidFill>
                <a:latin typeface="Arial" panose="020B0604020202020204" pitchFamily="34" charset="0"/>
                <a:cs typeface="Arial" panose="020B0604020202020204" pitchFamily="34" charset="0"/>
              </a:rPr>
              <a:t>The selected texts underwent thematic analysis. This qualitative technique allowed for the identification of themes present in the literature. </a:t>
            </a:r>
          </a:p>
          <a:p>
            <a:pPr algn="just"/>
            <a:r>
              <a:rPr lang="en-US" sz="1200" dirty="0">
                <a:solidFill>
                  <a:schemeClr val="bg1"/>
                </a:solidFill>
                <a:latin typeface="Arial" panose="020B0604020202020204" pitchFamily="34" charset="0"/>
                <a:cs typeface="Arial" panose="020B0604020202020204" pitchFamily="34" charset="0"/>
              </a:rPr>
              <a:t>Key themes included: digital leadership skills, issues in leadership development, culture and digital transformation, strategic leadership ability.</a:t>
            </a:r>
          </a:p>
          <a:p>
            <a:pPr algn="just"/>
            <a:r>
              <a:rPr lang="en-US" sz="1200" dirty="0">
                <a:solidFill>
                  <a:schemeClr val="bg1"/>
                </a:solidFill>
                <a:latin typeface="Arial" panose="020B0604020202020204" pitchFamily="34" charset="0"/>
                <a:cs typeface="Arial" panose="020B0604020202020204" pitchFamily="34" charset="0"/>
              </a:rPr>
              <a:t>Thematic analysis helped </a:t>
            </a:r>
            <a:r>
              <a:rPr lang="en-US" sz="1200" dirty="0" err="1">
                <a:solidFill>
                  <a:schemeClr val="bg1"/>
                </a:solidFill>
                <a:latin typeface="Arial" panose="020B0604020202020204" pitchFamily="34" charset="0"/>
                <a:cs typeface="Arial" panose="020B0604020202020204" pitchFamily="34" charset="0"/>
              </a:rPr>
              <a:t>organise</a:t>
            </a:r>
            <a:r>
              <a:rPr lang="en-US" sz="1200" dirty="0">
                <a:solidFill>
                  <a:schemeClr val="bg1"/>
                </a:solidFill>
                <a:latin typeface="Arial" panose="020B0604020202020204" pitchFamily="34" charset="0"/>
                <a:cs typeface="Arial" panose="020B0604020202020204" pitchFamily="34" charset="0"/>
              </a:rPr>
              <a:t> complex academic insights into clear patterns and relationships (Easterby-Smith, Thorpe and Jackson, 2021).</a:t>
            </a:r>
            <a:endParaRPr lang="en-GB" sz="1200" b="1" u="sng" dirty="0">
              <a:solidFill>
                <a:schemeClr val="bg1"/>
              </a:solidFill>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3AB5F993-DE24-2A7D-9752-316C9168EB39}"/>
              </a:ext>
            </a:extLst>
          </p:cNvPr>
          <p:cNvSpPr txBox="1"/>
          <p:nvPr/>
        </p:nvSpPr>
        <p:spPr>
          <a:xfrm>
            <a:off x="107324" y="5599656"/>
            <a:ext cx="8869251" cy="1754326"/>
          </a:xfrm>
          <a:prstGeom prst="rect">
            <a:avLst/>
          </a:prstGeom>
          <a:gradFill>
            <a:gsLst>
              <a:gs pos="0">
                <a:srgbClr val="7030A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solidFill>
                  <a:schemeClr val="bg1"/>
                </a:solidFill>
                <a:latin typeface="Arial" panose="020B0604020202020204" pitchFamily="34" charset="0"/>
                <a:cs typeface="Arial" panose="020B0604020202020204" pitchFamily="34" charset="0"/>
              </a:rPr>
              <a:t>Key Research Findings</a:t>
            </a:r>
          </a:p>
          <a:p>
            <a:pPr algn="ctr"/>
            <a:endParaRPr lang="en-US" sz="1200" b="1" u="sng" dirty="0">
              <a:solidFill>
                <a:schemeClr val="bg1"/>
              </a:solidFill>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US" sz="1200" dirty="0">
                <a:solidFill>
                  <a:schemeClr val="bg1"/>
                </a:solidFill>
                <a:latin typeface="Arial" panose="020B0604020202020204" pitchFamily="34" charset="0"/>
                <a:cs typeface="Arial" panose="020B0604020202020204" pitchFamily="34" charset="0"/>
              </a:rPr>
              <a:t>The findings demonstrate that digital transformation significantly changes leadership expectations within modern organisations.</a:t>
            </a:r>
          </a:p>
          <a:p>
            <a:pPr marL="171450" indent="-171450" algn="just">
              <a:buFont typeface="Wingdings" panose="05000000000000000000" pitchFamily="2" charset="2"/>
              <a:buChar char="q"/>
            </a:pPr>
            <a:r>
              <a:rPr lang="en-US" sz="1200" dirty="0">
                <a:solidFill>
                  <a:schemeClr val="bg1"/>
                </a:solidFill>
                <a:latin typeface="Arial" panose="020B0604020202020204" pitchFamily="34" charset="0"/>
                <a:cs typeface="Arial" panose="020B0604020202020204" pitchFamily="34" charset="0"/>
              </a:rPr>
              <a:t>Leadership models based on the need for control within a hierarchy are becoming ever more inadequate for the digital world. Instead, we need leaders who are flexible, who have knowledge of technology, and who can manage transformational change in the organisation (Kotter, 2021). </a:t>
            </a:r>
          </a:p>
          <a:p>
            <a:pPr marL="171450" indent="-171450" algn="just">
              <a:buFont typeface="Wingdings" panose="05000000000000000000" pitchFamily="2" charset="2"/>
              <a:buChar char="q"/>
            </a:pPr>
            <a:r>
              <a:rPr lang="en-US" sz="1200" dirty="0">
                <a:solidFill>
                  <a:schemeClr val="bg1"/>
                </a:solidFill>
                <a:latin typeface="Arial" panose="020B0604020202020204" pitchFamily="34" charset="0"/>
                <a:cs typeface="Arial" panose="020B0604020202020204" pitchFamily="34" charset="0"/>
              </a:rPr>
              <a:t>They will need tremendous reserves of emotional intelligence and communication skills in return for managing hybrid or remote teams and engaging and building trust with colleagues across the screen (Goleman, 2022).</a:t>
            </a:r>
            <a:endParaRPr lang="en-US" sz="1200" b="1" u="sng" dirty="0">
              <a:solidFill>
                <a:schemeClr val="bg1"/>
              </a:solidFill>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C0B27949-4133-9866-AED3-A2DC6D30433E}"/>
              </a:ext>
            </a:extLst>
          </p:cNvPr>
          <p:cNvSpPr txBox="1"/>
          <p:nvPr/>
        </p:nvSpPr>
        <p:spPr>
          <a:xfrm>
            <a:off x="9068876" y="6035832"/>
            <a:ext cx="7892600" cy="1631216"/>
          </a:xfrm>
          <a:prstGeom prst="rect">
            <a:avLst/>
          </a:prstGeo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000" b="1" u="sng" dirty="0">
                <a:solidFill>
                  <a:schemeClr val="bg1"/>
                </a:solidFill>
                <a:latin typeface="Arial" panose="020B0604020202020204" pitchFamily="34" charset="0"/>
                <a:cs typeface="Arial" panose="020B0604020202020204" pitchFamily="34" charset="0"/>
              </a:rPr>
              <a:t>Leadership Development Challenges</a:t>
            </a:r>
          </a:p>
          <a:p>
            <a:endParaRPr lang="en-US" sz="1000" b="1" u="sng" dirty="0">
              <a:solidFill>
                <a:schemeClr val="bg1"/>
              </a:solidFill>
              <a:latin typeface="Arial" panose="020B0604020202020204" pitchFamily="34" charset="0"/>
              <a:cs typeface="Arial" panose="020B0604020202020204" pitchFamily="34" charset="0"/>
            </a:endParaRPr>
          </a:p>
          <a:p>
            <a:pPr algn="just"/>
            <a:r>
              <a:rPr lang="en-US" sz="1000" dirty="0">
                <a:solidFill>
                  <a:schemeClr val="bg1"/>
                </a:solidFill>
                <a:latin typeface="Arial" panose="020B0604020202020204" pitchFamily="34" charset="0"/>
                <a:cs typeface="Arial" panose="020B0604020202020204" pitchFamily="34" charset="0"/>
              </a:rPr>
              <a:t>Another notable finding is that many organisations still use leadership development models that do not align with the realities of the digital workplace.</a:t>
            </a:r>
          </a:p>
          <a:p>
            <a:pPr algn="just"/>
            <a:r>
              <a:rPr lang="en-US" sz="1000" dirty="0">
                <a:solidFill>
                  <a:schemeClr val="bg1"/>
                </a:solidFill>
                <a:latin typeface="Arial" panose="020B0604020202020204" pitchFamily="34" charset="0"/>
                <a:cs typeface="Arial" panose="020B0604020202020204" pitchFamily="34" charset="0"/>
              </a:rPr>
              <a:t>Many training offerings are based on static competency frameworks and classroom learning, while digital environments require continuous learning, experimentation and adaptability (Rothaermel, 2021).</a:t>
            </a:r>
          </a:p>
          <a:p>
            <a:pPr algn="just"/>
            <a:r>
              <a:rPr lang="en-US" sz="1000" dirty="0">
                <a:solidFill>
                  <a:schemeClr val="bg1"/>
                </a:solidFill>
                <a:latin typeface="Arial" panose="020B0604020202020204" pitchFamily="34" charset="0"/>
                <a:cs typeface="Arial" panose="020B0604020202020204" pitchFamily="34" charset="0"/>
              </a:rPr>
              <a:t>In this increasingly volatile technological setting, leaders need to be able to handle uncertainty, lead digital transformation, and lead their teams through continuous organisational change. The competency-based approach may not equip leaders with the ability to handle these challenges because they are focused on mastering defined competencies instead of developing problem-solving, decision-making, and digital literacy skills.</a:t>
            </a:r>
            <a:endParaRPr lang="en-GB" sz="1000" dirty="0">
              <a:solidFill>
                <a:schemeClr val="bg1"/>
              </a:solidFill>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87705BF4-69D1-B2A9-4C71-77A5DBF0088C}"/>
              </a:ext>
            </a:extLst>
          </p:cNvPr>
          <p:cNvSpPr txBox="1"/>
          <p:nvPr/>
        </p:nvSpPr>
        <p:spPr>
          <a:xfrm>
            <a:off x="145962" y="7452518"/>
            <a:ext cx="3447244" cy="1754326"/>
          </a:xfrm>
          <a:prstGeom prst="rect">
            <a:avLst/>
          </a:prstGeom>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solidFill>
                  <a:schemeClr val="bg1"/>
                </a:solidFill>
                <a:latin typeface="Arial" panose="020B0604020202020204" pitchFamily="34" charset="0"/>
                <a:cs typeface="Arial" panose="020B0604020202020204" pitchFamily="34" charset="0"/>
              </a:rPr>
              <a:t>Role of Organisational Culture</a:t>
            </a:r>
          </a:p>
          <a:p>
            <a:pPr algn="ctr"/>
            <a:endParaRPr lang="en-US" sz="1200" b="1" u="sng" dirty="0">
              <a:solidFill>
                <a:schemeClr val="bg1"/>
              </a:solidFill>
              <a:latin typeface="Arial" panose="020B0604020202020204" pitchFamily="34" charset="0"/>
              <a:cs typeface="Arial" panose="020B0604020202020204" pitchFamily="34" charset="0"/>
            </a:endParaRPr>
          </a:p>
          <a:p>
            <a:pPr algn="just"/>
            <a:r>
              <a:rPr lang="en-US" sz="1200" dirty="0">
                <a:solidFill>
                  <a:schemeClr val="bg1"/>
                </a:solidFill>
                <a:latin typeface="Arial" panose="020B0604020202020204" pitchFamily="34" charset="0"/>
                <a:cs typeface="Arial" panose="020B0604020202020204" pitchFamily="34" charset="0"/>
              </a:rPr>
              <a:t>The research also highlighted the importance of organisational culture in enabling digital transformation.</a:t>
            </a:r>
          </a:p>
          <a:p>
            <a:pPr algn="just"/>
            <a:r>
              <a:rPr lang="en-US" sz="1200" dirty="0">
                <a:solidFill>
                  <a:schemeClr val="bg1"/>
                </a:solidFill>
                <a:latin typeface="Arial" panose="020B0604020202020204" pitchFamily="34" charset="0"/>
                <a:cs typeface="Arial" panose="020B0604020202020204" pitchFamily="34" charset="0"/>
              </a:rPr>
              <a:t>Learning and adaptive organisations are more successful at executing digital initiatives. Rigid, hierarchical cultures often resist technological change (Schein and Schein, 2019).</a:t>
            </a:r>
            <a:endParaRPr lang="en-GB" sz="1200" b="1" u="sng" dirty="0">
              <a:solidFill>
                <a:schemeClr val="bg1"/>
              </a:solidFill>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E12853F4-1B62-6CCB-42F5-55E76B3BB40C}"/>
              </a:ext>
            </a:extLst>
          </p:cNvPr>
          <p:cNvSpPr txBox="1"/>
          <p:nvPr/>
        </p:nvSpPr>
        <p:spPr>
          <a:xfrm>
            <a:off x="3703212" y="7452518"/>
            <a:ext cx="3830929" cy="1815882"/>
          </a:xfrm>
          <a:prstGeom prst="rect">
            <a:avLst/>
          </a:prstGeom>
          <a:gradFill>
            <a:gsLst>
              <a:gs pos="0">
                <a:srgbClr val="C0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r>
              <a:rPr lang="en-US" sz="1200" b="1" u="sng" dirty="0">
                <a:solidFill>
                  <a:schemeClr val="bg1"/>
                </a:solidFill>
                <a:latin typeface="Arial" panose="020B0604020202020204" pitchFamily="34" charset="0"/>
                <a:cs typeface="Arial" panose="020B0604020202020204" pitchFamily="34" charset="0"/>
              </a:rPr>
              <a:t>Conclusion</a:t>
            </a:r>
          </a:p>
          <a:p>
            <a:pPr algn="ctr"/>
            <a:endParaRPr lang="en-US" sz="1200" b="1" u="sng" dirty="0">
              <a:solidFill>
                <a:schemeClr val="bg1"/>
              </a:solidFill>
              <a:latin typeface="Arial" panose="020B0604020202020204" pitchFamily="34" charset="0"/>
              <a:cs typeface="Arial" panose="020B0604020202020204" pitchFamily="34" charset="0"/>
            </a:endParaRPr>
          </a:p>
          <a:p>
            <a:pPr algn="just"/>
            <a:r>
              <a:rPr lang="en-US" sz="1100" dirty="0">
                <a:solidFill>
                  <a:schemeClr val="bg1"/>
                </a:solidFill>
                <a:latin typeface="Arial" panose="020B0604020202020204" pitchFamily="34" charset="0"/>
                <a:cs typeface="Arial" panose="020B0604020202020204" pitchFamily="34" charset="0"/>
              </a:rPr>
              <a:t>Overall, the research indicates that digital transformation is less a technology challenge and more a question of leadership; of leading teams with digital know-how, strategic vision and empathy. For companies like CHH Conex, who are looking to diversify through digital transformation, investing in their leadership and company culture will be key to future projects and long-term success (Grant, 2021).</a:t>
            </a:r>
            <a:endParaRPr lang="en-GB" sz="1100" b="1" u="sng" dirty="0">
              <a:solidFill>
                <a:schemeClr val="bg1"/>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7493A769-95B1-9CE3-7794-AD59D6C4DFF9}"/>
              </a:ext>
            </a:extLst>
          </p:cNvPr>
          <p:cNvSpPr txBox="1"/>
          <p:nvPr/>
        </p:nvSpPr>
        <p:spPr>
          <a:xfrm>
            <a:off x="7762743" y="7725797"/>
            <a:ext cx="9198733" cy="1785104"/>
          </a:xfrm>
          <a:prstGeom prst="rect">
            <a:avLst/>
          </a:prstGeom>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buNone/>
            </a:pPr>
            <a:r>
              <a:rPr lang="en-US" sz="1000" b="1" u="sng" dirty="0">
                <a:solidFill>
                  <a:schemeClr val="bg1"/>
                </a:solidFill>
                <a:latin typeface="Arial" panose="020B0604020202020204" pitchFamily="34" charset="0"/>
                <a:cs typeface="Arial" panose="020B0604020202020204" pitchFamily="34" charset="0"/>
              </a:rPr>
              <a:t>References</a:t>
            </a:r>
          </a:p>
          <a:p>
            <a:pPr algn="ctr">
              <a:buNone/>
            </a:pPr>
            <a:endParaRPr lang="en-US" sz="1000" b="1" dirty="0">
              <a:solidFill>
                <a:schemeClr val="bg1"/>
              </a:solidFill>
              <a:latin typeface="Arial" panose="020B0604020202020204" pitchFamily="34" charset="0"/>
              <a:cs typeface="Arial" panose="020B0604020202020204" pitchFamily="34" charset="0"/>
            </a:endParaRPr>
          </a:p>
          <a:p>
            <a:pPr algn="just">
              <a:buNone/>
            </a:pPr>
            <a:r>
              <a:rPr lang="en-US" sz="1000" dirty="0">
                <a:solidFill>
                  <a:schemeClr val="bg1"/>
                </a:solidFill>
                <a:latin typeface="Arial" panose="020B0604020202020204" pitchFamily="34" charset="0"/>
                <a:cs typeface="Arial" panose="020B0604020202020204" pitchFamily="34" charset="0"/>
              </a:rPr>
              <a:t>Bell, E., Bryman, A. and Harley, B. (2019) </a:t>
            </a:r>
            <a:r>
              <a:rPr lang="en-US" sz="1000" i="1" dirty="0">
                <a:solidFill>
                  <a:schemeClr val="bg1"/>
                </a:solidFill>
                <a:latin typeface="Arial" panose="020B0604020202020204" pitchFamily="34" charset="0"/>
                <a:cs typeface="Arial" panose="020B0604020202020204" pitchFamily="34" charset="0"/>
              </a:rPr>
              <a:t>Business Research Methods</a:t>
            </a:r>
            <a:r>
              <a:rPr lang="en-US" sz="1000" dirty="0">
                <a:solidFill>
                  <a:schemeClr val="bg1"/>
                </a:solidFill>
                <a:latin typeface="Arial" panose="020B0604020202020204" pitchFamily="34" charset="0"/>
                <a:cs typeface="Arial" panose="020B0604020202020204" pitchFamily="34" charset="0"/>
              </a:rPr>
              <a:t>. 5th edn. Oxford: Oxford University Press.</a:t>
            </a:r>
          </a:p>
          <a:p>
            <a:pPr algn="just">
              <a:buNone/>
            </a:pPr>
            <a:r>
              <a:rPr lang="en-US" sz="1000" dirty="0">
                <a:solidFill>
                  <a:schemeClr val="bg1"/>
                </a:solidFill>
                <a:latin typeface="Arial" panose="020B0604020202020204" pitchFamily="34" charset="0"/>
                <a:cs typeface="Arial" panose="020B0604020202020204" pitchFamily="34" charset="0"/>
              </a:rPr>
              <a:t>Easterby-Smith, M., Thorpe, R. and Jackson, P. (2021) </a:t>
            </a:r>
            <a:r>
              <a:rPr lang="en-US" sz="1000" i="1" dirty="0">
                <a:solidFill>
                  <a:schemeClr val="bg1"/>
                </a:solidFill>
                <a:latin typeface="Arial" panose="020B0604020202020204" pitchFamily="34" charset="0"/>
                <a:cs typeface="Arial" panose="020B0604020202020204" pitchFamily="34" charset="0"/>
              </a:rPr>
              <a:t>Management and Business Research</a:t>
            </a:r>
            <a:r>
              <a:rPr lang="en-US" sz="1000" dirty="0">
                <a:solidFill>
                  <a:schemeClr val="bg1"/>
                </a:solidFill>
                <a:latin typeface="Arial" panose="020B0604020202020204" pitchFamily="34" charset="0"/>
                <a:cs typeface="Arial" panose="020B0604020202020204" pitchFamily="34" charset="0"/>
              </a:rPr>
              <a:t>. 6th edn. London: Sage Publications.</a:t>
            </a:r>
          </a:p>
          <a:p>
            <a:pPr algn="just">
              <a:buNone/>
            </a:pPr>
            <a:r>
              <a:rPr lang="en-US" sz="1000" dirty="0">
                <a:solidFill>
                  <a:schemeClr val="bg1"/>
                </a:solidFill>
                <a:latin typeface="Arial" panose="020B0604020202020204" pitchFamily="34" charset="0"/>
                <a:cs typeface="Arial" panose="020B0604020202020204" pitchFamily="34" charset="0"/>
              </a:rPr>
              <a:t>Goleman, D. (2022) </a:t>
            </a:r>
            <a:r>
              <a:rPr lang="en-US" sz="1000" i="1" dirty="0">
                <a:solidFill>
                  <a:schemeClr val="bg1"/>
                </a:solidFill>
                <a:latin typeface="Arial" panose="020B0604020202020204" pitchFamily="34" charset="0"/>
                <a:cs typeface="Arial" panose="020B0604020202020204" pitchFamily="34" charset="0"/>
              </a:rPr>
              <a:t>Emotional Intelligence in the Digital Age: Rethinking Leadership for the Future of Work</a:t>
            </a:r>
            <a:r>
              <a:rPr lang="en-US" sz="1000" dirty="0">
                <a:solidFill>
                  <a:schemeClr val="bg1"/>
                </a:solidFill>
                <a:latin typeface="Arial" panose="020B0604020202020204" pitchFamily="34" charset="0"/>
                <a:cs typeface="Arial" panose="020B0604020202020204" pitchFamily="34" charset="0"/>
              </a:rPr>
              <a:t>. New York: Bantam Books.</a:t>
            </a:r>
          </a:p>
          <a:p>
            <a:pPr algn="just">
              <a:buNone/>
            </a:pPr>
            <a:r>
              <a:rPr lang="en-US" sz="1000" dirty="0">
                <a:solidFill>
                  <a:schemeClr val="bg1"/>
                </a:solidFill>
                <a:latin typeface="Arial" panose="020B0604020202020204" pitchFamily="34" charset="0"/>
                <a:cs typeface="Arial" panose="020B0604020202020204" pitchFamily="34" charset="0"/>
              </a:rPr>
              <a:t>Grant, R.M. (2021) </a:t>
            </a:r>
            <a:r>
              <a:rPr lang="en-US" sz="1000" i="1" dirty="0">
                <a:solidFill>
                  <a:schemeClr val="bg1"/>
                </a:solidFill>
                <a:latin typeface="Arial" panose="020B0604020202020204" pitchFamily="34" charset="0"/>
                <a:cs typeface="Arial" panose="020B0604020202020204" pitchFamily="34" charset="0"/>
              </a:rPr>
              <a:t>Contemporary Strategy Analysis</a:t>
            </a:r>
            <a:r>
              <a:rPr lang="en-US" sz="1000" dirty="0">
                <a:solidFill>
                  <a:schemeClr val="bg1"/>
                </a:solidFill>
                <a:latin typeface="Arial" panose="020B0604020202020204" pitchFamily="34" charset="0"/>
                <a:cs typeface="Arial" panose="020B0604020202020204" pitchFamily="34" charset="0"/>
              </a:rPr>
              <a:t>. 11th edn. Chichester: Wiley.</a:t>
            </a:r>
          </a:p>
          <a:p>
            <a:pPr algn="just">
              <a:buNone/>
            </a:pPr>
            <a:r>
              <a:rPr lang="en-US" sz="1000" dirty="0">
                <a:solidFill>
                  <a:schemeClr val="bg1"/>
                </a:solidFill>
                <a:latin typeface="Arial" panose="020B0604020202020204" pitchFamily="34" charset="0"/>
                <a:cs typeface="Arial" panose="020B0604020202020204" pitchFamily="34" charset="0"/>
              </a:rPr>
              <a:t>Kotter, J.P. (2021) </a:t>
            </a:r>
            <a:r>
              <a:rPr lang="en-US" sz="1000" i="1" dirty="0">
                <a:solidFill>
                  <a:schemeClr val="bg1"/>
                </a:solidFill>
                <a:latin typeface="Arial" panose="020B0604020202020204" pitchFamily="34" charset="0"/>
                <a:cs typeface="Arial" panose="020B0604020202020204" pitchFamily="34" charset="0"/>
              </a:rPr>
              <a:t>Change: How Organisations Achieve Hard-to-Imagine Results in Uncertain Times</a:t>
            </a:r>
            <a:r>
              <a:rPr lang="en-US" sz="1000" dirty="0">
                <a:solidFill>
                  <a:schemeClr val="bg1"/>
                </a:solidFill>
                <a:latin typeface="Arial" panose="020B0604020202020204" pitchFamily="34" charset="0"/>
                <a:cs typeface="Arial" panose="020B0604020202020204" pitchFamily="34" charset="0"/>
              </a:rPr>
              <a:t>. New York: Scribner.</a:t>
            </a:r>
          </a:p>
          <a:p>
            <a:pPr algn="just">
              <a:buNone/>
            </a:pPr>
            <a:r>
              <a:rPr lang="en-US" sz="1000" dirty="0">
                <a:solidFill>
                  <a:schemeClr val="bg1"/>
                </a:solidFill>
                <a:latin typeface="Arial" panose="020B0604020202020204" pitchFamily="34" charset="0"/>
                <a:cs typeface="Arial" panose="020B0604020202020204" pitchFamily="34" charset="0"/>
              </a:rPr>
              <a:t>Northouse, P. (2021) </a:t>
            </a:r>
            <a:r>
              <a:rPr lang="en-US" sz="1000" i="1" dirty="0">
                <a:solidFill>
                  <a:schemeClr val="bg1"/>
                </a:solidFill>
                <a:latin typeface="Arial" panose="020B0604020202020204" pitchFamily="34" charset="0"/>
                <a:cs typeface="Arial" panose="020B0604020202020204" pitchFamily="34" charset="0"/>
              </a:rPr>
              <a:t>Leadership: Theory and Practice</a:t>
            </a:r>
            <a:r>
              <a:rPr lang="en-US" sz="1000" dirty="0">
                <a:solidFill>
                  <a:schemeClr val="bg1"/>
                </a:solidFill>
                <a:latin typeface="Arial" panose="020B0604020202020204" pitchFamily="34" charset="0"/>
                <a:cs typeface="Arial" panose="020B0604020202020204" pitchFamily="34" charset="0"/>
              </a:rPr>
              <a:t>. 9th edn. London: Sage Publications.</a:t>
            </a:r>
          </a:p>
          <a:p>
            <a:pPr algn="just">
              <a:buNone/>
            </a:pPr>
            <a:r>
              <a:rPr lang="en-US" sz="1000" dirty="0">
                <a:solidFill>
                  <a:schemeClr val="bg1"/>
                </a:solidFill>
                <a:latin typeface="Arial" panose="020B0604020202020204" pitchFamily="34" charset="0"/>
                <a:cs typeface="Arial" panose="020B0604020202020204" pitchFamily="34" charset="0"/>
              </a:rPr>
              <a:t>Rothaermel, F.T. (2021) </a:t>
            </a:r>
            <a:r>
              <a:rPr lang="en-US" sz="1000" i="1" dirty="0">
                <a:solidFill>
                  <a:schemeClr val="bg1"/>
                </a:solidFill>
                <a:latin typeface="Arial" panose="020B0604020202020204" pitchFamily="34" charset="0"/>
                <a:cs typeface="Arial" panose="020B0604020202020204" pitchFamily="34" charset="0"/>
              </a:rPr>
              <a:t>Strategic Management</a:t>
            </a:r>
            <a:r>
              <a:rPr lang="en-US" sz="1000" dirty="0">
                <a:solidFill>
                  <a:schemeClr val="bg1"/>
                </a:solidFill>
                <a:latin typeface="Arial" panose="020B0604020202020204" pitchFamily="34" charset="0"/>
                <a:cs typeface="Arial" panose="020B0604020202020204" pitchFamily="34" charset="0"/>
              </a:rPr>
              <a:t>. 5th edn. New York: McGraw-Hill Education.</a:t>
            </a:r>
          </a:p>
          <a:p>
            <a:pPr algn="just">
              <a:buNone/>
            </a:pPr>
            <a:r>
              <a:rPr lang="en-US" sz="1000" dirty="0">
                <a:solidFill>
                  <a:schemeClr val="bg1"/>
                </a:solidFill>
                <a:latin typeface="Arial" panose="020B0604020202020204" pitchFamily="34" charset="0"/>
                <a:cs typeface="Arial" panose="020B0604020202020204" pitchFamily="34" charset="0"/>
              </a:rPr>
              <a:t>Saunders, M., Lewis, P. and Thornhill, A. (2019) </a:t>
            </a:r>
            <a:r>
              <a:rPr lang="en-US" sz="1000" i="1" dirty="0">
                <a:solidFill>
                  <a:schemeClr val="bg1"/>
                </a:solidFill>
                <a:latin typeface="Arial" panose="020B0604020202020204" pitchFamily="34" charset="0"/>
                <a:cs typeface="Arial" panose="020B0604020202020204" pitchFamily="34" charset="0"/>
              </a:rPr>
              <a:t>Research Methods for Business Students</a:t>
            </a:r>
            <a:r>
              <a:rPr lang="en-US" sz="1000" dirty="0">
                <a:solidFill>
                  <a:schemeClr val="bg1"/>
                </a:solidFill>
                <a:latin typeface="Arial" panose="020B0604020202020204" pitchFamily="34" charset="0"/>
                <a:cs typeface="Arial" panose="020B0604020202020204" pitchFamily="34" charset="0"/>
              </a:rPr>
              <a:t>. 8th edn. Harlow: Pearson Education.</a:t>
            </a:r>
          </a:p>
          <a:p>
            <a:pPr algn="just">
              <a:buNone/>
            </a:pPr>
            <a:r>
              <a:rPr lang="en-US" sz="1000" dirty="0">
                <a:solidFill>
                  <a:schemeClr val="bg1"/>
                </a:solidFill>
                <a:latin typeface="Arial" panose="020B0604020202020204" pitchFamily="34" charset="0"/>
                <a:cs typeface="Arial" panose="020B0604020202020204" pitchFamily="34" charset="0"/>
              </a:rPr>
              <a:t>Schein, E.H. and Schein, P.A. (2019) </a:t>
            </a:r>
            <a:r>
              <a:rPr lang="en-US" sz="1000" i="1" dirty="0">
                <a:solidFill>
                  <a:schemeClr val="bg1"/>
                </a:solidFill>
                <a:latin typeface="Arial" panose="020B0604020202020204" pitchFamily="34" charset="0"/>
                <a:cs typeface="Arial" panose="020B0604020202020204" pitchFamily="34" charset="0"/>
              </a:rPr>
              <a:t>Organizational Culture and Leadership</a:t>
            </a:r>
            <a:r>
              <a:rPr lang="en-US" sz="1000" dirty="0">
                <a:solidFill>
                  <a:schemeClr val="bg1"/>
                </a:solidFill>
                <a:latin typeface="Arial" panose="020B0604020202020204" pitchFamily="34" charset="0"/>
                <a:cs typeface="Arial" panose="020B0604020202020204" pitchFamily="34" charset="0"/>
              </a:rPr>
              <a:t>. 5th edn. Hoboken: Wiley.</a:t>
            </a:r>
          </a:p>
        </p:txBody>
      </p:sp>
    </p:spTree>
    <p:extLst>
      <p:ext uri="{BB962C8B-B14F-4D97-AF65-F5344CB8AC3E}">
        <p14:creationId xmlns:p14="http://schemas.microsoft.com/office/powerpoint/2010/main" val="27711054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Slate</Template>
  <TotalTime>26</TotalTime>
  <Words>1031</Words>
  <Application>Microsoft Office PowerPoint</Application>
  <PresentationFormat>Custom</PresentationFormat>
  <Paragraphs>61</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Calisto MT</vt:lpstr>
      <vt:lpstr>Times New Roman</vt:lpstr>
      <vt:lpstr>Wingdings</vt:lpstr>
      <vt:lpstr>Wingdings 2</vt:lpstr>
      <vt:lpstr>Slate</vt:lpstr>
      <vt:lpstr>The Effect of Digital Transformation on Leadership Skills: Adapting Management Practices in the 21st Century Workplace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cp:revision>
  <dcterms:created xsi:type="dcterms:W3CDTF">2026-03-07T20:58:42Z</dcterms:created>
  <dcterms:modified xsi:type="dcterms:W3CDTF">2026-03-12T20:54:14Z</dcterms:modified>
</cp:coreProperties>
</file>