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74" r:id="rId2"/>
    <p:sldId id="286" r:id="rId3"/>
    <p:sldId id="258" r:id="rId4"/>
    <p:sldId id="303" r:id="rId5"/>
    <p:sldId id="307" r:id="rId6"/>
    <p:sldId id="304" r:id="rId7"/>
    <p:sldId id="306" r:id="rId8"/>
    <p:sldId id="259" r:id="rId9"/>
    <p:sldId id="260" r:id="rId10"/>
    <p:sldId id="264" r:id="rId11"/>
    <p:sldId id="265" r:id="rId12"/>
    <p:sldId id="266" r:id="rId13"/>
    <p:sldId id="267" r:id="rId14"/>
    <p:sldId id="268" r:id="rId15"/>
    <p:sldId id="270" r:id="rId16"/>
    <p:sldId id="269" r:id="rId17"/>
    <p:sldId id="271" r:id="rId18"/>
    <p:sldId id="272" r:id="rId19"/>
    <p:sldId id="273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096" autoAdjust="0"/>
  </p:normalViewPr>
  <p:slideViewPr>
    <p:cSldViewPr>
      <p:cViewPr varScale="1">
        <p:scale>
          <a:sx n="78" d="100"/>
          <a:sy n="78" d="100"/>
        </p:scale>
        <p:origin x="1278" y="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kshay Narayanan" userId="02b7076b-11b0-41db-af07-eef22bbdaec3" providerId="ADAL" clId="{904A3DC6-9B88-4578-8477-C5C121D58E26}"/>
    <pc:docChg chg="modSld">
      <pc:chgData name="Akshay Narayanan" userId="02b7076b-11b0-41db-af07-eef22bbdaec3" providerId="ADAL" clId="{904A3DC6-9B88-4578-8477-C5C121D58E26}" dt="2026-09-29T11:26:37.976" v="16" actId="20577"/>
      <pc:docMkLst>
        <pc:docMk/>
      </pc:docMkLst>
      <pc:sldChg chg="modSp mod">
        <pc:chgData name="Akshay Narayanan" userId="02b7076b-11b0-41db-af07-eef22bbdaec3" providerId="ADAL" clId="{904A3DC6-9B88-4578-8477-C5C121D58E26}" dt="2026-09-29T11:26:37.976" v="16" actId="20577"/>
        <pc:sldMkLst>
          <pc:docMk/>
          <pc:sldMk cId="557762720" sldId="306"/>
        </pc:sldMkLst>
        <pc:spChg chg="mod">
          <ac:chgData name="Akshay Narayanan" userId="02b7076b-11b0-41db-af07-eef22bbdaec3" providerId="ADAL" clId="{904A3DC6-9B88-4578-8477-C5C121D58E26}" dt="2026-09-29T11:26:37.976" v="16" actId="20577"/>
          <ac:spMkLst>
            <pc:docMk/>
            <pc:sldMk cId="557762720" sldId="306"/>
            <ac:spMk id="2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64042D41-B66A-4E22-AA26-7471CDF8561B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3A8BD-DA42-4FFE-84DF-2EF19252B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03336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42D41-B66A-4E22-AA26-7471CDF8561B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3A8BD-DA42-4FFE-84DF-2EF19252B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62987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42D41-B66A-4E22-AA26-7471CDF8561B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3A8BD-DA42-4FFE-84DF-2EF19252B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20829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42D41-B66A-4E22-AA26-7471CDF8561B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3A8BD-DA42-4FFE-84DF-2EF19252B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05136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42D41-B66A-4E22-AA26-7471CDF8561B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3A8BD-DA42-4FFE-84DF-2EF19252B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66377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42D41-B66A-4E22-AA26-7471CDF8561B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3A8BD-DA42-4FFE-84DF-2EF19252B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28946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42D41-B66A-4E22-AA26-7471CDF8561B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3A8BD-DA42-4FFE-84DF-2EF19252B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58253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42D41-B66A-4E22-AA26-7471CDF8561B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3A8BD-DA42-4FFE-84DF-2EF19252B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85818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42D41-B66A-4E22-AA26-7471CDF8561B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3A8BD-DA42-4FFE-84DF-2EF19252B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55912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42D41-B66A-4E22-AA26-7471CDF8561B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3A8BD-DA42-4FFE-84DF-2EF19252B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67542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42D41-B66A-4E22-AA26-7471CDF8561B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3A8BD-DA42-4FFE-84DF-2EF19252B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22176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042D41-B66A-4E22-AA26-7471CDF8561B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F3A8BD-DA42-4FFE-84DF-2EF19252B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61618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" name="Picture 38" descr="Abstract background of mesh">
            <a:extLst>
              <a:ext uri="{FF2B5EF4-FFF2-40B4-BE49-F238E27FC236}">
                <a16:creationId xmlns:a16="http://schemas.microsoft.com/office/drawing/2014/main" id="{B324A217-3DA9-C44D-97D0-6C73E285FF85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70000"/>
          </a:blip>
          <a:srcRect r="-1" b="15725"/>
          <a:stretch/>
        </p:blipFill>
        <p:spPr>
          <a:xfrm>
            <a:off x="395536" y="1120255"/>
            <a:ext cx="8352928" cy="487946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9456AEB-3513-0483-9B78-B6B88621565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9552" y="1404714"/>
            <a:ext cx="7642553" cy="2359391"/>
          </a:xfrm>
        </p:spPr>
        <p:txBody>
          <a:bodyPr anchor="b">
            <a:normAutofit/>
          </a:bodyPr>
          <a:lstStyle/>
          <a:p>
            <a:r>
              <a:rPr lang="en-GB" sz="4050" dirty="0">
                <a:solidFill>
                  <a:srgbClr val="FFFFFF"/>
                </a:solidFill>
              </a:rPr>
              <a:t>DBA _ Doctor of Business Administration</a:t>
            </a:r>
            <a:br>
              <a:rPr lang="en-GB" sz="4050" dirty="0">
                <a:solidFill>
                  <a:srgbClr val="FFFFFF"/>
                </a:solidFill>
              </a:rPr>
            </a:br>
            <a:endParaRPr lang="en-GB" sz="4050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C5C2DC9-FA16-CE4A-BDE7-1B44C1FEC96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3909585"/>
            <a:ext cx="9125670" cy="1542463"/>
          </a:xfrm>
        </p:spPr>
        <p:txBody>
          <a:bodyPr anchor="t">
            <a:normAutofit/>
          </a:bodyPr>
          <a:lstStyle/>
          <a:p>
            <a:r>
              <a:rPr lang="en-GB" sz="3000" dirty="0">
                <a:solidFill>
                  <a:srgbClr val="FFFFFF"/>
                </a:solidFill>
              </a:rPr>
              <a:t>Quantitative Research Methods - LCDB7011 </a:t>
            </a:r>
          </a:p>
          <a:p>
            <a:r>
              <a:rPr lang="en-GB" sz="3000" dirty="0">
                <a:solidFill>
                  <a:srgbClr val="FFFFFF"/>
                </a:solidFill>
              </a:rPr>
              <a:t>Module Guide ~ 2024/25</a:t>
            </a:r>
            <a:endParaRPr lang="en-GB" sz="1350" dirty="0">
              <a:solidFill>
                <a:srgbClr val="FFFFFF"/>
              </a:solidFill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r>
              <a:rPr lang="en-GB" sz="2000" dirty="0">
                <a:solidFill>
                  <a:srgbClr val="FFFFFF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Level 8</a:t>
            </a:r>
            <a:endParaRPr lang="en-GB" sz="2000" dirty="0"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3000" dirty="0">
              <a:solidFill>
                <a:srgbClr val="FFFFFF"/>
              </a:solidFill>
            </a:endParaRPr>
          </a:p>
          <a:p>
            <a:endParaRPr lang="en-GB" sz="30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99322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6A107705-4452-CB87-66F6-FF41F44BE65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8519883"/>
              </p:ext>
            </p:extLst>
          </p:nvPr>
        </p:nvGraphicFramePr>
        <p:xfrm>
          <a:off x="35496" y="1412776"/>
          <a:ext cx="9108504" cy="4464503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4540561">
                  <a:extLst>
                    <a:ext uri="{9D8B030D-6E8A-4147-A177-3AD203B41FA5}">
                      <a16:colId xmlns:a16="http://schemas.microsoft.com/office/drawing/2014/main" val="1711663178"/>
                    </a:ext>
                  </a:extLst>
                </a:gridCol>
                <a:gridCol w="2283482">
                  <a:extLst>
                    <a:ext uri="{9D8B030D-6E8A-4147-A177-3AD203B41FA5}">
                      <a16:colId xmlns:a16="http://schemas.microsoft.com/office/drawing/2014/main" val="2071840933"/>
                    </a:ext>
                  </a:extLst>
                </a:gridCol>
                <a:gridCol w="2284461">
                  <a:extLst>
                    <a:ext uri="{9D8B030D-6E8A-4147-A177-3AD203B41FA5}">
                      <a16:colId xmlns:a16="http://schemas.microsoft.com/office/drawing/2014/main" val="2451827496"/>
                    </a:ext>
                  </a:extLst>
                </a:gridCol>
              </a:tblGrid>
              <a:tr h="252232">
                <a:tc>
                  <a:txBody>
                    <a:bodyPr/>
                    <a:lstStyle/>
                    <a:p>
                      <a:pPr algn="r">
                        <a:tabLst>
                          <a:tab pos="1890395" algn="r"/>
                          <a:tab pos="1980565" algn="l"/>
                        </a:tabLst>
                      </a:pPr>
                      <a:r>
                        <a:rPr lang="en-GB" sz="1000">
                          <a:effectLst/>
                        </a:rPr>
                        <a:t>Module Title:</a:t>
                      </a:r>
                      <a:endParaRPr lang="en-GB" sz="10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gridSpan="2">
                  <a:txBody>
                    <a:bodyPr/>
                    <a:lstStyle/>
                    <a:p>
                      <a:r>
                        <a:rPr lang="en-GB" sz="1000">
                          <a:effectLst/>
                        </a:rPr>
                        <a:t>Quantitative Research Methods</a:t>
                      </a:r>
                      <a:endParaRPr lang="en-GB" sz="12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41988994"/>
                  </a:ext>
                </a:extLst>
              </a:tr>
              <a:tr h="302678">
                <a:tc>
                  <a:txBody>
                    <a:bodyPr/>
                    <a:lstStyle/>
                    <a:p>
                      <a:pPr algn="r">
                        <a:tabLst>
                          <a:tab pos="1890395" algn="r"/>
                          <a:tab pos="1980565" algn="l"/>
                        </a:tabLst>
                      </a:pPr>
                      <a:r>
                        <a:rPr lang="en-GB" sz="1000">
                          <a:effectLst/>
                        </a:rPr>
                        <a:t>Module Level:</a:t>
                      </a:r>
                      <a:endParaRPr lang="en-GB" sz="10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gridSpan="2"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8</a:t>
                      </a:r>
                      <a:endParaRPr lang="en-GB" sz="12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33908659"/>
                  </a:ext>
                </a:extLst>
              </a:tr>
              <a:tr h="252232">
                <a:tc>
                  <a:txBody>
                    <a:bodyPr/>
                    <a:lstStyle/>
                    <a:p>
                      <a:pPr algn="r">
                        <a:tabLst>
                          <a:tab pos="1890395" algn="r"/>
                          <a:tab pos="1980565" algn="l"/>
                        </a:tabLst>
                      </a:pPr>
                      <a:r>
                        <a:rPr lang="en-GB" sz="1000">
                          <a:effectLst/>
                        </a:rPr>
                        <a:t>Module Reference Number:</a:t>
                      </a:r>
                      <a:endParaRPr lang="en-GB" sz="10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gridSpan="2">
                  <a:txBody>
                    <a:bodyPr/>
                    <a:lstStyle/>
                    <a:p>
                      <a:r>
                        <a:rPr lang="en-GB" sz="1000">
                          <a:effectLst/>
                        </a:rPr>
                        <a:t>LCDB7011</a:t>
                      </a:r>
                      <a:endParaRPr lang="en-GB" sz="12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11188259"/>
                  </a:ext>
                </a:extLst>
              </a:tr>
              <a:tr h="252232">
                <a:tc>
                  <a:txBody>
                    <a:bodyPr/>
                    <a:lstStyle/>
                    <a:p>
                      <a:pPr algn="r">
                        <a:tabLst>
                          <a:tab pos="1890395" algn="r"/>
                          <a:tab pos="1980565" algn="l"/>
                        </a:tabLst>
                      </a:pPr>
                      <a:r>
                        <a:rPr lang="en-GB" sz="1000">
                          <a:effectLst/>
                        </a:rPr>
                        <a:t>Credit Value:</a:t>
                      </a:r>
                      <a:endParaRPr lang="en-GB" sz="10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gridSpan="2">
                  <a:txBody>
                    <a:bodyPr/>
                    <a:lstStyle/>
                    <a:p>
                      <a:r>
                        <a:rPr lang="en-GB" sz="1000">
                          <a:effectLst/>
                        </a:rPr>
                        <a:t>30 </a:t>
                      </a:r>
                      <a:endParaRPr lang="en-GB" sz="12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4325426"/>
                  </a:ext>
                </a:extLst>
              </a:tr>
              <a:tr h="277455">
                <a:tc>
                  <a:txBody>
                    <a:bodyPr/>
                    <a:lstStyle/>
                    <a:p>
                      <a:pPr algn="r">
                        <a:tabLst>
                          <a:tab pos="1890395" algn="r"/>
                          <a:tab pos="1980565" algn="l"/>
                        </a:tabLst>
                      </a:pPr>
                      <a:r>
                        <a:rPr lang="en-GB" sz="1100">
                          <a:effectLst/>
                        </a:rPr>
                        <a:t>Activity</a:t>
                      </a:r>
                      <a:r>
                        <a:rPr lang="en-GB" sz="1100" spc="-35">
                          <a:effectLst/>
                        </a:rPr>
                        <a:t> </a:t>
                      </a:r>
                      <a:r>
                        <a:rPr lang="en-GB" sz="1100" spc="-20">
                          <a:effectLst/>
                        </a:rPr>
                        <a:t>type</a:t>
                      </a:r>
                      <a:endParaRPr lang="en-GB" sz="10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100" spc="-20">
                          <a:effectLst/>
                        </a:rPr>
                        <a:t>Hours</a:t>
                      </a:r>
                      <a:endParaRPr lang="en-GB" sz="12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100" spc="-10">
                          <a:effectLst/>
                        </a:rPr>
                        <a:t>Percentage</a:t>
                      </a:r>
                      <a:endParaRPr lang="en-GB" sz="12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311574475"/>
                  </a:ext>
                </a:extLst>
              </a:tr>
              <a:tr h="277455">
                <a:tc>
                  <a:txBody>
                    <a:bodyPr/>
                    <a:lstStyle/>
                    <a:p>
                      <a:pPr algn="r">
                        <a:tabLst>
                          <a:tab pos="1890395" algn="r"/>
                          <a:tab pos="1980565" algn="l"/>
                        </a:tabLst>
                      </a:pPr>
                      <a:r>
                        <a:rPr lang="en-GB" sz="1100">
                          <a:effectLst/>
                        </a:rPr>
                        <a:t>Scheduled</a:t>
                      </a:r>
                      <a:r>
                        <a:rPr lang="en-GB" sz="1100" spc="-45">
                          <a:effectLst/>
                        </a:rPr>
                        <a:t> </a:t>
                      </a:r>
                      <a:r>
                        <a:rPr lang="en-GB" sz="1100" spc="-10">
                          <a:effectLst/>
                        </a:rPr>
                        <a:t>learning</a:t>
                      </a:r>
                      <a:endParaRPr lang="en-GB" sz="10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1890395" algn="r"/>
                          <a:tab pos="1980565" algn="l"/>
                        </a:tabLst>
                      </a:pPr>
                      <a:r>
                        <a:rPr lang="en-GB" sz="1100" spc="-25">
                          <a:effectLst/>
                        </a:rPr>
                        <a:t>60</a:t>
                      </a:r>
                      <a:endParaRPr lang="en-GB" sz="10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1890395" algn="r"/>
                          <a:tab pos="1980565" algn="l"/>
                        </a:tabLst>
                      </a:pPr>
                      <a:r>
                        <a:rPr lang="en-GB" sz="1100" spc="-25">
                          <a:effectLst/>
                        </a:rPr>
                        <a:t>20%</a:t>
                      </a:r>
                      <a:endParaRPr lang="en-GB" sz="10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588244868"/>
                  </a:ext>
                </a:extLst>
              </a:tr>
              <a:tr h="277455">
                <a:tc>
                  <a:txBody>
                    <a:bodyPr/>
                    <a:lstStyle/>
                    <a:p>
                      <a:pPr algn="r">
                        <a:tabLst>
                          <a:tab pos="1890395" algn="r"/>
                          <a:tab pos="1980565" algn="l"/>
                        </a:tabLst>
                      </a:pPr>
                      <a:r>
                        <a:rPr lang="en-GB" sz="1100">
                          <a:effectLst/>
                        </a:rPr>
                        <a:t>Independent</a:t>
                      </a:r>
                      <a:r>
                        <a:rPr lang="en-GB" sz="1100" spc="-45">
                          <a:effectLst/>
                        </a:rPr>
                        <a:t> </a:t>
                      </a:r>
                      <a:r>
                        <a:rPr lang="en-GB" sz="1100" spc="-10">
                          <a:effectLst/>
                        </a:rPr>
                        <a:t>learning</a:t>
                      </a:r>
                      <a:endParaRPr lang="en-GB" sz="10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1890395" algn="r"/>
                          <a:tab pos="1980565" algn="l"/>
                        </a:tabLst>
                      </a:pPr>
                      <a:r>
                        <a:rPr lang="en-GB" sz="1100" spc="-25">
                          <a:effectLst/>
                        </a:rPr>
                        <a:t>240</a:t>
                      </a:r>
                      <a:endParaRPr lang="en-GB" sz="10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1890395" algn="r"/>
                          <a:tab pos="1980565" algn="l"/>
                        </a:tabLst>
                      </a:pPr>
                      <a:r>
                        <a:rPr lang="en-GB" sz="1100" spc="-25">
                          <a:effectLst/>
                        </a:rPr>
                        <a:t>80%</a:t>
                      </a:r>
                      <a:endParaRPr lang="en-GB" sz="10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590769824"/>
                  </a:ext>
                </a:extLst>
              </a:tr>
              <a:tr h="277455">
                <a:tc>
                  <a:txBody>
                    <a:bodyPr/>
                    <a:lstStyle/>
                    <a:p>
                      <a:pPr algn="r">
                        <a:tabLst>
                          <a:tab pos="1890395" algn="r"/>
                          <a:tab pos="1980565" algn="l"/>
                        </a:tabLst>
                      </a:pPr>
                      <a:r>
                        <a:rPr lang="en-GB" sz="1100">
                          <a:effectLst/>
                        </a:rPr>
                        <a:t>Placement</a:t>
                      </a:r>
                      <a:r>
                        <a:rPr lang="en-GB" sz="1100" spc="-30">
                          <a:effectLst/>
                        </a:rPr>
                        <a:t> </a:t>
                      </a:r>
                      <a:r>
                        <a:rPr lang="en-GB" sz="1100" spc="-10">
                          <a:effectLst/>
                        </a:rPr>
                        <a:t>learning</a:t>
                      </a:r>
                      <a:endParaRPr lang="en-GB" sz="10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1890395" algn="r"/>
                          <a:tab pos="1980565" algn="l"/>
                        </a:tabLst>
                      </a:pPr>
                      <a:r>
                        <a:rPr lang="en-GB" sz="1100" spc="-50">
                          <a:effectLst/>
                        </a:rPr>
                        <a:t>0</a:t>
                      </a:r>
                      <a:endParaRPr lang="en-GB" sz="10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1890395" algn="r"/>
                          <a:tab pos="1980565" algn="l"/>
                        </a:tabLst>
                      </a:pPr>
                      <a:r>
                        <a:rPr lang="en-GB" sz="1100" spc="-25">
                          <a:effectLst/>
                        </a:rPr>
                        <a:t>0%</a:t>
                      </a:r>
                      <a:endParaRPr lang="en-GB" sz="10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008801402"/>
                  </a:ext>
                </a:extLst>
              </a:tr>
              <a:tr h="277455">
                <a:tc>
                  <a:txBody>
                    <a:bodyPr/>
                    <a:lstStyle/>
                    <a:p>
                      <a:pPr algn="r">
                        <a:tabLst>
                          <a:tab pos="1890395" algn="r"/>
                          <a:tab pos="1980565" algn="l"/>
                        </a:tabLst>
                      </a:pPr>
                      <a:r>
                        <a:rPr lang="en-GB" sz="1100" spc="-10">
                          <a:effectLst/>
                        </a:rPr>
                        <a:t>TOTAL</a:t>
                      </a:r>
                      <a:endParaRPr lang="en-GB" sz="10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1890395" algn="r"/>
                          <a:tab pos="1980565" algn="l"/>
                        </a:tabLst>
                      </a:pPr>
                      <a:r>
                        <a:rPr lang="en-GB" sz="1100" spc="-25">
                          <a:effectLst/>
                        </a:rPr>
                        <a:t>300</a:t>
                      </a:r>
                      <a:endParaRPr lang="en-GB" sz="10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tabLst>
                          <a:tab pos="1890395" algn="r"/>
                          <a:tab pos="1980565" algn="l"/>
                        </a:tabLst>
                      </a:pPr>
                      <a:r>
                        <a:rPr lang="en-GB" sz="1100" spc="-20">
                          <a:effectLst/>
                        </a:rPr>
                        <a:t>100%</a:t>
                      </a:r>
                      <a:endParaRPr lang="en-GB" sz="10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27419395"/>
                  </a:ext>
                </a:extLst>
              </a:tr>
              <a:tr h="252232">
                <a:tc>
                  <a:txBody>
                    <a:bodyPr/>
                    <a:lstStyle/>
                    <a:p>
                      <a:pPr algn="r">
                        <a:tabLst>
                          <a:tab pos="1890395" algn="r"/>
                          <a:tab pos="1980565" algn="l"/>
                        </a:tabLst>
                      </a:pPr>
                      <a:r>
                        <a:rPr lang="en-GB" sz="1000" dirty="0">
                          <a:effectLst/>
                        </a:rPr>
                        <a:t>Year and Semester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gridSpan="2">
                  <a:txBody>
                    <a:bodyPr/>
                    <a:lstStyle/>
                    <a:p>
                      <a:pPr>
                        <a:tabLst>
                          <a:tab pos="1890395" algn="r"/>
                          <a:tab pos="1980565" algn="l"/>
                        </a:tabLst>
                      </a:pPr>
                      <a:r>
                        <a:rPr lang="en-GB" sz="1000" dirty="0">
                          <a:effectLst/>
                        </a:rPr>
                        <a:t>September 2026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97058870"/>
                  </a:ext>
                </a:extLst>
              </a:tr>
              <a:tr h="252232">
                <a:tc>
                  <a:txBody>
                    <a:bodyPr/>
                    <a:lstStyle/>
                    <a:p>
                      <a:pPr algn="r">
                        <a:tabLst>
                          <a:tab pos="1890395" algn="r"/>
                          <a:tab pos="1980565" algn="l"/>
                        </a:tabLst>
                      </a:pPr>
                      <a:r>
                        <a:rPr lang="en-GB" sz="1000" dirty="0">
                          <a:effectLst/>
                        </a:rPr>
                        <a:t>Module Coordinator: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gridSpan="2">
                  <a:txBody>
                    <a:bodyPr/>
                    <a:lstStyle/>
                    <a:p>
                      <a:pPr>
                        <a:tabLst>
                          <a:tab pos="1890395" algn="r"/>
                          <a:tab pos="1980565" algn="l"/>
                        </a:tabLst>
                      </a:pPr>
                      <a:r>
                        <a:rPr lang="en-GB" sz="1000" dirty="0">
                          <a:effectLst/>
                        </a:rPr>
                        <a:t>Akshay Narayanan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52595593"/>
                  </a:ext>
                </a:extLst>
              </a:tr>
              <a:tr h="252232">
                <a:tc>
                  <a:txBody>
                    <a:bodyPr/>
                    <a:lstStyle/>
                    <a:p>
                      <a:pPr algn="r">
                        <a:tabLst>
                          <a:tab pos="1890395" algn="r"/>
                          <a:tab pos="1980565" algn="l"/>
                        </a:tabLst>
                      </a:pPr>
                      <a:r>
                        <a:rPr lang="en-GB" sz="1000">
                          <a:effectLst/>
                        </a:rPr>
                        <a:t>MC Contact Details (Tel, Email, Room)</a:t>
                      </a:r>
                      <a:endParaRPr lang="en-GB" sz="10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gridSpan="2">
                  <a:txBody>
                    <a:bodyPr/>
                    <a:lstStyle/>
                    <a:p>
                      <a:pPr>
                        <a:tabLst>
                          <a:tab pos="1890395" algn="r"/>
                          <a:tab pos="1980565" algn="l"/>
                        </a:tabLs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0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81093621"/>
                  </a:ext>
                </a:extLst>
              </a:tr>
              <a:tr h="504462">
                <a:tc>
                  <a:txBody>
                    <a:bodyPr/>
                    <a:lstStyle/>
                    <a:p>
                      <a:pPr algn="r">
                        <a:tabLst>
                          <a:tab pos="1890395" algn="r"/>
                          <a:tab pos="1980565" algn="l"/>
                        </a:tabLst>
                      </a:pPr>
                      <a:r>
                        <a:rPr lang="en-GB" sz="1000">
                          <a:effectLst/>
                        </a:rPr>
                        <a:t>Teaching Team &amp; Contact Details </a:t>
                      </a:r>
                      <a:br>
                        <a:rPr lang="en-GB" sz="1000">
                          <a:effectLst/>
                        </a:rPr>
                      </a:br>
                      <a:r>
                        <a:rPr lang="en-GB" sz="1000">
                          <a:effectLst/>
                        </a:rPr>
                        <a:t>(If applicable):</a:t>
                      </a:r>
                      <a:endParaRPr lang="en-GB" sz="10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gridSpan="2">
                  <a:txBody>
                    <a:bodyPr/>
                    <a:lstStyle/>
                    <a:p>
                      <a:pPr>
                        <a:tabLst>
                          <a:tab pos="1890395" algn="r"/>
                          <a:tab pos="1980565" algn="l"/>
                        </a:tabLs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0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5151033"/>
                  </a:ext>
                </a:extLst>
              </a:tr>
              <a:tr h="252232">
                <a:tc>
                  <a:txBody>
                    <a:bodyPr/>
                    <a:lstStyle/>
                    <a:p>
                      <a:pPr algn="r">
                        <a:tabLst>
                          <a:tab pos="1890395" algn="r"/>
                          <a:tab pos="1980565" algn="l"/>
                        </a:tabLst>
                      </a:pPr>
                      <a:r>
                        <a:rPr lang="en-GB" sz="1000">
                          <a:effectLst/>
                        </a:rPr>
                        <a:t>Subject Area:</a:t>
                      </a:r>
                      <a:endParaRPr lang="en-GB" sz="10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gridSpan="2">
                  <a:txBody>
                    <a:bodyPr/>
                    <a:lstStyle/>
                    <a:p>
                      <a:pPr>
                        <a:tabLst>
                          <a:tab pos="1890395" algn="r"/>
                          <a:tab pos="1980565" algn="l"/>
                        </a:tabLs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0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53012290"/>
                  </a:ext>
                </a:extLst>
              </a:tr>
              <a:tr h="252232">
                <a:tc>
                  <a:txBody>
                    <a:bodyPr/>
                    <a:lstStyle/>
                    <a:p>
                      <a:pPr algn="r">
                        <a:tabLst>
                          <a:tab pos="1890395" algn="r"/>
                          <a:tab pos="1980565" algn="l"/>
                        </a:tabLst>
                      </a:pPr>
                      <a:r>
                        <a:rPr lang="en-GB" sz="1000">
                          <a:effectLst/>
                        </a:rPr>
                        <a:t>Summary of Assessment Method:</a:t>
                      </a:r>
                      <a:endParaRPr lang="en-GB" sz="10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gridSpan="2">
                  <a:txBody>
                    <a:bodyPr/>
                    <a:lstStyle/>
                    <a:p>
                      <a:r>
                        <a:rPr lang="en-GB" sz="1000">
                          <a:effectLst/>
                        </a:rPr>
                        <a:t>100% coursework </a:t>
                      </a:r>
                      <a:endParaRPr lang="en-GB" sz="12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4294814"/>
                  </a:ext>
                </a:extLst>
              </a:tr>
              <a:tr h="252232">
                <a:tc>
                  <a:txBody>
                    <a:bodyPr/>
                    <a:lstStyle/>
                    <a:p>
                      <a:pPr algn="r">
                        <a:tabLst>
                          <a:tab pos="1890395" algn="r"/>
                          <a:tab pos="1980565" algn="l"/>
                        </a:tabLst>
                      </a:pPr>
                      <a:r>
                        <a:rPr lang="en-GB" sz="1000">
                          <a:effectLst/>
                        </a:rPr>
                        <a:t>External Examiner appointed for module: </a:t>
                      </a:r>
                      <a:endParaRPr lang="en-GB" sz="10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gridSpan="2">
                  <a:txBody>
                    <a:bodyPr/>
                    <a:lstStyle/>
                    <a:p>
                      <a:pPr>
                        <a:tabLst>
                          <a:tab pos="1890395" algn="r"/>
                          <a:tab pos="1980565" algn="l"/>
                        </a:tabLst>
                      </a:pPr>
                      <a:r>
                        <a:rPr lang="en-GB" sz="1000" dirty="0">
                          <a:effectLst/>
                        </a:rPr>
                        <a:t> 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8665646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b="1" dirty="0"/>
              <a:t>Module Aim</a:t>
            </a:r>
          </a:p>
          <a:p>
            <a:pPr marL="0" indent="0">
              <a:buNone/>
            </a:pPr>
            <a:endParaRPr lang="en-GB" sz="3600" b="1" dirty="0"/>
          </a:p>
          <a:p>
            <a:pPr lvl="0" fontAlgn="base" hangingPunct="0"/>
            <a:r>
              <a:rPr lang="en-GB" sz="3600" dirty="0"/>
              <a:t>To equip students with the necessary knowledge to undertake doctoral level research involving quantitative research methods.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7432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41201" y="857250"/>
            <a:ext cx="7886700" cy="641941"/>
          </a:xfrm>
        </p:spPr>
        <p:txBody>
          <a:bodyPr>
            <a:normAutofit fontScale="90000"/>
          </a:bodyPr>
          <a:lstStyle/>
          <a:p>
            <a:r>
              <a:rPr lang="en-GB" dirty="0"/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670640"/>
            <a:ext cx="9144000" cy="4230430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critically assess the appropriate contexts for using quantitative research techniques, the philosophical underpinnings, strengths, and limitations of quantitative research;</a:t>
            </a:r>
          </a:p>
          <a:p>
            <a:r>
              <a:rPr lang="en-GB" dirty="0"/>
              <a:t>develop a detailed understanding of applicable techniques for research and advanced academic enquiry;</a:t>
            </a:r>
          </a:p>
          <a:p>
            <a:r>
              <a:rPr lang="en-GB" dirty="0"/>
              <a:t>select from and implement a range of quantitative analysis techniques to address a particular research question;</a:t>
            </a:r>
          </a:p>
          <a:p>
            <a:r>
              <a:rPr lang="en-GB" dirty="0"/>
              <a:t>understand and critically evaluate quantitative research papers in the student’s subject area of interest.</a:t>
            </a:r>
          </a:p>
        </p:txBody>
      </p:sp>
    </p:spTree>
    <p:extLst>
      <p:ext uri="{BB962C8B-B14F-4D97-AF65-F5344CB8AC3E}">
        <p14:creationId xmlns:p14="http://schemas.microsoft.com/office/powerpoint/2010/main" val="35915831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41201" y="857250"/>
            <a:ext cx="7886700" cy="641941"/>
          </a:xfrm>
        </p:spPr>
        <p:txBody>
          <a:bodyPr>
            <a:normAutofit fontScale="90000"/>
          </a:bodyPr>
          <a:lstStyle/>
          <a:p>
            <a:r>
              <a:rPr lang="en-GB" dirty="0"/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670640"/>
            <a:ext cx="9144000" cy="423043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assess the contexts for quantitative/qualitative empirical evidence and give a meaning to the data with an epistemological perspective. [t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heory of knowledge, especially concerning its methods, validity, and scope, and the distinction between 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justified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 belief and opinion]</a:t>
            </a:r>
            <a:endParaRPr lang="en-GB" dirty="0"/>
          </a:p>
          <a:p>
            <a:r>
              <a:rPr lang="en-GB" dirty="0"/>
              <a:t>explore ways to further analyse data through mechanical / abstraction/coding with additional analytical aids and the use of software to facilitate data analysis.</a:t>
            </a:r>
          </a:p>
        </p:txBody>
      </p:sp>
    </p:spTree>
    <p:extLst>
      <p:ext uri="{BB962C8B-B14F-4D97-AF65-F5344CB8AC3E}">
        <p14:creationId xmlns:p14="http://schemas.microsoft.com/office/powerpoint/2010/main" val="1213885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41201" y="857250"/>
            <a:ext cx="7886700" cy="641941"/>
          </a:xfrm>
        </p:spPr>
        <p:txBody>
          <a:bodyPr>
            <a:normAutofit fontScale="90000"/>
          </a:bodyPr>
          <a:lstStyle/>
          <a:p>
            <a:r>
              <a:rPr lang="en-GB" dirty="0"/>
              <a:t>ASSESSMENT OF THE MODULE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8C9A81F-B7FC-6490-57AF-6092631326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4332" y="1826143"/>
            <a:ext cx="8062312" cy="40679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63984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539105"/>
            <a:ext cx="7886700" cy="641941"/>
          </a:xfrm>
        </p:spPr>
        <p:txBody>
          <a:bodyPr>
            <a:normAutofit fontScale="90000"/>
          </a:bodyPr>
          <a:lstStyle/>
          <a:p>
            <a:r>
              <a:rPr lang="en-GB" dirty="0"/>
              <a:t>Course outline </a:t>
            </a:r>
            <a:r>
              <a:rPr lang="en-GB"/>
              <a:t>- Provisional</a:t>
            </a:r>
            <a:endParaRPr lang="en-GB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E07F39BD-7E13-678B-9F53-81016EFB9B2E}"/>
              </a:ext>
            </a:extLst>
          </p:cNvPr>
          <p:cNvGraphicFramePr>
            <a:graphicFrameLocks noGrp="1"/>
          </p:cNvGraphicFramePr>
          <p:nvPr/>
        </p:nvGraphicFramePr>
        <p:xfrm>
          <a:off x="61968" y="1499191"/>
          <a:ext cx="3771480" cy="528905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525079">
                  <a:extLst>
                    <a:ext uri="{9D8B030D-6E8A-4147-A177-3AD203B41FA5}">
                      <a16:colId xmlns:a16="http://schemas.microsoft.com/office/drawing/2014/main" val="1357489445"/>
                    </a:ext>
                  </a:extLst>
                </a:gridCol>
                <a:gridCol w="3246401">
                  <a:extLst>
                    <a:ext uri="{9D8B030D-6E8A-4147-A177-3AD203B41FA5}">
                      <a16:colId xmlns:a16="http://schemas.microsoft.com/office/drawing/2014/main" val="520341205"/>
                    </a:ext>
                  </a:extLst>
                </a:gridCol>
              </a:tblGrid>
              <a:tr h="381776">
                <a:tc>
                  <a:txBody>
                    <a:bodyPr/>
                    <a:lstStyle/>
                    <a:p>
                      <a:r>
                        <a:rPr lang="en-GB" sz="800">
                          <a:effectLst/>
                        </a:rPr>
                        <a:t>Week</a:t>
                      </a:r>
                      <a:endParaRPr lang="en-GB" sz="8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r>
                        <a:rPr lang="en-GB" sz="800">
                          <a:effectLst/>
                        </a:rPr>
                        <a:t>Lecture (2 hrs)</a:t>
                      </a:r>
                      <a:endParaRPr lang="en-GB" sz="8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extLst>
                  <a:ext uri="{0D108BD9-81ED-4DB2-BD59-A6C34878D82A}">
                    <a16:rowId xmlns:a16="http://schemas.microsoft.com/office/drawing/2014/main" val="274738715"/>
                  </a:ext>
                </a:extLst>
              </a:tr>
              <a:tr h="411480">
                <a:tc>
                  <a:txBody>
                    <a:bodyPr/>
                    <a:lstStyle/>
                    <a:p>
                      <a:r>
                        <a:rPr lang="en-GB" sz="800">
                          <a:effectLst/>
                        </a:rPr>
                        <a:t>1</a:t>
                      </a:r>
                      <a:endParaRPr lang="en-GB" sz="8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pPr marL="342900" lvl="0" indent="-342900" rtl="0">
                        <a:buFont typeface="Courier New" panose="02070309020205020404" pitchFamily="49" charset="0"/>
                        <a:buChar char="o"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The world in numbers (measurement and operationalisation).</a:t>
                      </a:r>
                    </a:p>
                  </a:txBody>
                  <a:tcPr marL="51435" marR="51435" marT="0" marB="0"/>
                </a:tc>
                <a:extLst>
                  <a:ext uri="{0D108BD9-81ED-4DB2-BD59-A6C34878D82A}">
                    <a16:rowId xmlns:a16="http://schemas.microsoft.com/office/drawing/2014/main" val="3072029120"/>
                  </a:ext>
                </a:extLst>
              </a:tr>
              <a:tr h="2057400">
                <a:tc>
                  <a:txBody>
                    <a:bodyPr/>
                    <a:lstStyle/>
                    <a:p>
                      <a:r>
                        <a:rPr lang="en-GB" sz="800">
                          <a:effectLst/>
                        </a:rPr>
                        <a:t>2</a:t>
                      </a:r>
                      <a:endParaRPr lang="en-GB" sz="8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pPr marL="342900" lvl="0" indent="-342900" rtl="0">
                        <a:buFont typeface="Courier New" panose="02070309020205020404" pitchFamily="49" charset="0"/>
                        <a:buChar char="o"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Quantitative study design and philosophy – theories and data; </a:t>
                      </a:r>
                    </a:p>
                    <a:p>
                      <a:pPr marL="342900" lvl="0" indent="-342900">
                        <a:buFont typeface="Courier New" panose="02070309020205020404" pitchFamily="49" charset="0"/>
                        <a:buChar char="o"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hypothesis testing; </a:t>
                      </a:r>
                    </a:p>
                    <a:p>
                      <a:pPr marL="342900" lvl="0" indent="-342900">
                        <a:buFont typeface="Courier New" panose="02070309020205020404" pitchFamily="49" charset="0"/>
                        <a:buChar char="o"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assumptions of quantitative research; debates and paradigms in quantitative study design; </a:t>
                      </a:r>
                    </a:p>
                    <a:p>
                      <a:pPr marL="342900" lvl="0" indent="-342900">
                        <a:buFont typeface="Courier New" panose="02070309020205020404" pitchFamily="49" charset="0"/>
                        <a:buChar char="o"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statistical </a:t>
                      </a:r>
                      <a:r>
                        <a:rPr lang="en-GB" sz="14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modeling</a:t>
                      </a: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</a:p>
                    <a:p>
                      <a:pPr marL="342900" lvl="0" indent="-342900">
                        <a:buFont typeface="Courier New" panose="02070309020205020404" pitchFamily="49" charset="0"/>
                        <a:buChar char="o"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Using archival and other secondary data sources.</a:t>
                      </a:r>
                    </a:p>
                    <a:p>
                      <a:pPr marL="228600"/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</a:p>
                  </a:txBody>
                  <a:tcPr marL="51435" marR="51435" marT="0" marB="0"/>
                </a:tc>
                <a:extLst>
                  <a:ext uri="{0D108BD9-81ED-4DB2-BD59-A6C34878D82A}">
                    <a16:rowId xmlns:a16="http://schemas.microsoft.com/office/drawing/2014/main" val="4178641137"/>
                  </a:ext>
                </a:extLst>
              </a:tr>
              <a:tr h="822960">
                <a:tc>
                  <a:txBody>
                    <a:bodyPr/>
                    <a:lstStyle/>
                    <a:p>
                      <a:r>
                        <a:rPr lang="en-GB" sz="800">
                          <a:effectLst/>
                        </a:rPr>
                        <a:t>3</a:t>
                      </a:r>
                      <a:endParaRPr lang="en-GB" sz="8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pPr marL="342900" lvl="0" indent="-342900" rtl="0">
                        <a:buFont typeface="Courier New" panose="02070309020205020404" pitchFamily="49" charset="0"/>
                        <a:buChar char="o"/>
                      </a:pPr>
                      <a:r>
                        <a:rPr lang="en-GB" sz="140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Survey and questionnaire design.</a:t>
                      </a:r>
                    </a:p>
                    <a:p>
                      <a:pPr marL="342900" lvl="0" indent="-342900">
                        <a:buFont typeface="Courier New" panose="02070309020205020404" pitchFamily="49" charset="0"/>
                        <a:buChar char="o"/>
                      </a:pPr>
                      <a:r>
                        <a:rPr lang="en-GB" sz="140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Sampling strategies and power calculations.</a:t>
                      </a:r>
                    </a:p>
                    <a:p>
                      <a:pPr marL="228600"/>
                      <a:r>
                        <a:rPr lang="en-GB" sz="140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</a:p>
                  </a:txBody>
                  <a:tcPr marL="51435" marR="51435" marT="0" marB="0"/>
                </a:tc>
                <a:extLst>
                  <a:ext uri="{0D108BD9-81ED-4DB2-BD59-A6C34878D82A}">
                    <a16:rowId xmlns:a16="http://schemas.microsoft.com/office/drawing/2014/main" val="549949652"/>
                  </a:ext>
                </a:extLst>
              </a:tr>
              <a:tr h="1028700">
                <a:tc>
                  <a:txBody>
                    <a:bodyPr/>
                    <a:lstStyle/>
                    <a:p>
                      <a:r>
                        <a:rPr lang="en-GB" sz="800">
                          <a:effectLst/>
                        </a:rPr>
                        <a:t>4</a:t>
                      </a:r>
                      <a:endParaRPr lang="en-GB" sz="8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pPr marL="342900" lvl="0" indent="-342900" rtl="0">
                        <a:buFont typeface="Courier New" panose="02070309020205020404" pitchFamily="49" charset="0"/>
                        <a:buChar char="o"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Graphical and numerical techniques for the exploration of large data sets.</a:t>
                      </a:r>
                    </a:p>
                    <a:p>
                      <a:pPr marL="228600"/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</a:p>
                    <a:p>
                      <a:pPr marL="342900" lvl="0" indent="-342900">
                        <a:buFont typeface="Courier New" panose="02070309020205020404" pitchFamily="49" charset="0"/>
                        <a:buChar char="o"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Variable types, descriptive and inferential statistics.</a:t>
                      </a:r>
                    </a:p>
                  </a:txBody>
                  <a:tcPr marL="51435" marR="51435" marT="0" marB="0"/>
                </a:tc>
                <a:extLst>
                  <a:ext uri="{0D108BD9-81ED-4DB2-BD59-A6C34878D82A}">
                    <a16:rowId xmlns:a16="http://schemas.microsoft.com/office/drawing/2014/main" val="1313017132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BA89B2EB-847A-8033-4175-BC3ABB011488}"/>
              </a:ext>
            </a:extLst>
          </p:cNvPr>
          <p:cNvGraphicFramePr>
            <a:graphicFrameLocks noGrp="1"/>
          </p:cNvGraphicFramePr>
          <p:nvPr/>
        </p:nvGraphicFramePr>
        <p:xfrm>
          <a:off x="4970584" y="1499191"/>
          <a:ext cx="4173416" cy="449873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581038">
                  <a:extLst>
                    <a:ext uri="{9D8B030D-6E8A-4147-A177-3AD203B41FA5}">
                      <a16:colId xmlns:a16="http://schemas.microsoft.com/office/drawing/2014/main" val="1714182174"/>
                    </a:ext>
                  </a:extLst>
                </a:gridCol>
                <a:gridCol w="3592378">
                  <a:extLst>
                    <a:ext uri="{9D8B030D-6E8A-4147-A177-3AD203B41FA5}">
                      <a16:colId xmlns:a16="http://schemas.microsoft.com/office/drawing/2014/main" val="747262865"/>
                    </a:ext>
                  </a:extLst>
                </a:gridCol>
              </a:tblGrid>
              <a:tr h="1521493">
                <a:tc>
                  <a:txBody>
                    <a:bodyPr/>
                    <a:lstStyle/>
                    <a:p>
                      <a:r>
                        <a:rPr lang="en-GB" sz="800">
                          <a:effectLst/>
                        </a:rPr>
                        <a:t>5</a:t>
                      </a:r>
                      <a:endParaRPr lang="en-GB" sz="8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pPr marL="342900" lvl="0" indent="-342900" algn="l" defTabSz="914400" rtl="0" eaLnBrk="1" latinLnBrk="0" hangingPunct="1">
                        <a:buFont typeface="Courier New" panose="02070309020205020404" pitchFamily="49" charset="0"/>
                        <a:buChar char="o"/>
                      </a:pPr>
                      <a:r>
                        <a:rPr lang="en-GB" sz="14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Assumptions and execution of parametric statistical tests and modelling, </a:t>
                      </a:r>
                      <a:r>
                        <a:rPr lang="en-GB" sz="1400" b="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eg.</a:t>
                      </a:r>
                      <a:r>
                        <a:rPr lang="en-GB" sz="14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t-test, correlation, regression.</a:t>
                      </a:r>
                    </a:p>
                    <a:p>
                      <a:pPr marL="342900" lvl="0" indent="-342900" algn="l" defTabSz="914400" rtl="0" eaLnBrk="1" latinLnBrk="0" hangingPunct="1">
                        <a:buFont typeface="Courier New" panose="02070309020205020404" pitchFamily="49" charset="0"/>
                        <a:buChar char="o"/>
                      </a:pPr>
                      <a:r>
                        <a:rPr lang="en-GB" sz="14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Nonparametric tests and when to use them.</a:t>
                      </a:r>
                    </a:p>
                  </a:txBody>
                  <a:tcPr marL="51435" marR="51435" marT="0" marB="0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1532886"/>
                  </a:ext>
                </a:extLst>
              </a:tr>
              <a:tr h="330805">
                <a:tc>
                  <a:txBody>
                    <a:bodyPr/>
                    <a:lstStyle/>
                    <a:p>
                      <a:r>
                        <a:rPr lang="en-GB" sz="800">
                          <a:effectLst/>
                        </a:rPr>
                        <a:t>6</a:t>
                      </a:r>
                      <a:endParaRPr lang="en-GB" sz="8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pPr marL="342900" lvl="0" indent="-342900" algn="l" defTabSz="914400" rtl="0" eaLnBrk="1" latinLnBrk="0" hangingPunct="1">
                        <a:buFont typeface="Courier New" panose="02070309020205020404" pitchFamily="49" charset="0"/>
                        <a:buChar char="o"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Exploratory factor analysis.</a:t>
                      </a:r>
                    </a:p>
                  </a:txBody>
                  <a:tcPr marL="51435" marR="51435" marT="0" marB="0"/>
                </a:tc>
                <a:extLst>
                  <a:ext uri="{0D108BD9-81ED-4DB2-BD59-A6C34878D82A}">
                    <a16:rowId xmlns:a16="http://schemas.microsoft.com/office/drawing/2014/main" val="1986856887"/>
                  </a:ext>
                </a:extLst>
              </a:tr>
              <a:tr h="1323217">
                <a:tc>
                  <a:txBody>
                    <a:bodyPr/>
                    <a:lstStyle/>
                    <a:p>
                      <a:r>
                        <a:rPr lang="en-GB" sz="800">
                          <a:effectLst/>
                        </a:rPr>
                        <a:t>7</a:t>
                      </a:r>
                      <a:endParaRPr lang="en-GB" sz="8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pPr marL="342900" lvl="0" indent="-342900" algn="l" defTabSz="914400" rtl="0" eaLnBrk="1" latinLnBrk="0" hangingPunct="1">
                        <a:buFont typeface="Courier New" panose="02070309020205020404" pitchFamily="49" charset="0"/>
                        <a:buChar char="o"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The use of statistical software packages such as SPSS in research – how to: input and manipulate data in SPSS; run statistical analyses; and interpret output.</a:t>
                      </a:r>
                    </a:p>
                  </a:txBody>
                  <a:tcPr marL="51435" marR="51435" marT="0" marB="0"/>
                </a:tc>
                <a:extLst>
                  <a:ext uri="{0D108BD9-81ED-4DB2-BD59-A6C34878D82A}">
                    <a16:rowId xmlns:a16="http://schemas.microsoft.com/office/drawing/2014/main" val="3813539014"/>
                  </a:ext>
                </a:extLst>
              </a:tr>
              <a:tr h="661608">
                <a:tc>
                  <a:txBody>
                    <a:bodyPr/>
                    <a:lstStyle/>
                    <a:p>
                      <a:r>
                        <a:rPr lang="en-GB" sz="800">
                          <a:effectLst/>
                        </a:rPr>
                        <a:t>8</a:t>
                      </a:r>
                      <a:endParaRPr lang="en-GB" sz="8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pPr marL="342900" lvl="0" indent="-342900" algn="l" defTabSz="914400" rtl="0" eaLnBrk="1" latinLnBrk="0" hangingPunct="1">
                        <a:buFont typeface="Courier New" panose="02070309020205020404" pitchFamily="49" charset="0"/>
                        <a:buChar char="o"/>
                      </a:pPr>
                      <a:r>
                        <a:rPr lang="en-GB" sz="140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Interpreting and writing reports of quantitative findings.</a:t>
                      </a:r>
                    </a:p>
                  </a:txBody>
                  <a:tcPr marL="51435" marR="51435" marT="0" marB="0"/>
                </a:tc>
                <a:extLst>
                  <a:ext uri="{0D108BD9-81ED-4DB2-BD59-A6C34878D82A}">
                    <a16:rowId xmlns:a16="http://schemas.microsoft.com/office/drawing/2014/main" val="2420682933"/>
                  </a:ext>
                </a:extLst>
              </a:tr>
              <a:tr h="330805">
                <a:tc>
                  <a:txBody>
                    <a:bodyPr/>
                    <a:lstStyle/>
                    <a:p>
                      <a:r>
                        <a:rPr lang="en-GB" sz="800">
                          <a:effectLst/>
                        </a:rPr>
                        <a:t>9</a:t>
                      </a:r>
                      <a:endParaRPr lang="en-GB" sz="8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pPr marL="342900" lvl="0" indent="-342900" algn="l" defTabSz="914400" rtl="0" eaLnBrk="1" latinLnBrk="0" hangingPunct="1">
                        <a:buFont typeface="Courier New" panose="02070309020205020404" pitchFamily="49" charset="0"/>
                        <a:buChar char="o"/>
                      </a:pPr>
                      <a:r>
                        <a:rPr lang="en-GB" sz="140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Ethics</a:t>
                      </a:r>
                    </a:p>
                  </a:txBody>
                  <a:tcPr marL="51435" marR="51435" marT="0" marB="0"/>
                </a:tc>
                <a:extLst>
                  <a:ext uri="{0D108BD9-81ED-4DB2-BD59-A6C34878D82A}">
                    <a16:rowId xmlns:a16="http://schemas.microsoft.com/office/drawing/2014/main" val="3869773531"/>
                  </a:ext>
                </a:extLst>
              </a:tr>
              <a:tr h="330805">
                <a:tc>
                  <a:txBody>
                    <a:bodyPr/>
                    <a:lstStyle/>
                    <a:p>
                      <a:r>
                        <a:rPr lang="en-GB" sz="800">
                          <a:effectLst/>
                        </a:rPr>
                        <a:t>10</a:t>
                      </a:r>
                      <a:endParaRPr lang="en-GB" sz="8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pPr marL="342900" lvl="0" indent="-342900" algn="l" defTabSz="914400" rtl="0" eaLnBrk="1" latinLnBrk="0" hangingPunct="1">
                        <a:buFont typeface="Courier New" panose="02070309020205020404" pitchFamily="49" charset="0"/>
                        <a:buChar char="o"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Project Workshop</a:t>
                      </a:r>
                    </a:p>
                  </a:txBody>
                  <a:tcPr marL="51435" marR="51435" marT="0" marB="0"/>
                </a:tc>
                <a:extLst>
                  <a:ext uri="{0D108BD9-81ED-4DB2-BD59-A6C34878D82A}">
                    <a16:rowId xmlns:a16="http://schemas.microsoft.com/office/drawing/2014/main" val="36702386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577627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will I learn?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 fontAlgn="base" hangingPunct="0">
              <a:buNone/>
            </a:pPr>
            <a:r>
              <a:rPr lang="en-GB" dirty="0"/>
              <a:t>By the end of this module students should be able to:  </a:t>
            </a:r>
          </a:p>
          <a:p>
            <a:pPr lvl="0" fontAlgn="base" hangingPunct="0"/>
            <a:r>
              <a:rPr lang="en-GB" dirty="0"/>
              <a:t>critically assess the appropriate contexts for using quantitative research techniques, the philosophical underpinnings, strengths and limitations of quantitative research;</a:t>
            </a:r>
          </a:p>
          <a:p>
            <a:pPr lvl="0" fontAlgn="base" hangingPunct="0"/>
            <a:r>
              <a:rPr lang="en-GB" dirty="0"/>
              <a:t>design a quantitative research project, with particular attention to hypotheses, data sources, sampling and questionnaire design;</a:t>
            </a:r>
          </a:p>
          <a:p>
            <a:pPr lvl="0" fontAlgn="base" hangingPunct="0"/>
            <a:r>
              <a:rPr lang="en-GB" dirty="0"/>
              <a:t>select from and implement a range of quantitative analysis techniques in order to address a particular research question;</a:t>
            </a:r>
          </a:p>
          <a:p>
            <a:pPr lvl="0" fontAlgn="base" hangingPunct="0"/>
            <a:r>
              <a:rPr lang="en-GB" dirty="0"/>
              <a:t>understand and critically evaluate quantitative research papers in the candidate’s subject area of interest.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2367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endParaRPr lang="en-GB" sz="3100" dirty="0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72550636"/>
              </p:ext>
            </p:extLst>
          </p:nvPr>
        </p:nvGraphicFramePr>
        <p:xfrm>
          <a:off x="755576" y="548679"/>
          <a:ext cx="7848872" cy="517624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784887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912762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3200" dirty="0">
                          <a:solidFill>
                            <a:schemeClr val="tx1"/>
                          </a:solidFill>
                        </a:rPr>
                        <a:t>Programme of Delivery</a:t>
                      </a:r>
                      <a:endParaRPr lang="en-GB" sz="28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6851" marR="56851" marT="0" marB="0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445942">
                <a:tc>
                  <a:txBody>
                    <a:bodyPr/>
                    <a:lstStyle/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  <a:effectLst/>
                        </a:rPr>
                        <a:t>Introduction to SPSS </a:t>
                      </a:r>
                      <a:endParaRPr lang="en-GB" sz="1200" b="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  <a:effectLst/>
                        </a:rPr>
                        <a:t>Descriptive and inferential statistics</a:t>
                      </a:r>
                      <a:endParaRPr lang="en-GB" sz="1200" b="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  <a:effectLst/>
                        </a:rPr>
                        <a:t>Measurement and variable types</a:t>
                      </a:r>
                      <a:endParaRPr lang="en-GB" sz="1200" b="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  <a:effectLst/>
                        </a:rPr>
                        <a:t>Graphical analysis</a:t>
                      </a:r>
                      <a:endParaRPr lang="en-GB" sz="1200" b="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  <a:effectLst/>
                        </a:rPr>
                        <a:t>Secondary sources of data</a:t>
                      </a:r>
                      <a:endParaRPr lang="en-GB" sz="1200" b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6851" marR="56851" marT="0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298317">
                <a:tc>
                  <a:txBody>
                    <a:bodyPr/>
                    <a:lstStyle/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  <a:effectLst/>
                        </a:rPr>
                        <a:t>Developing and Testing Hypothesis</a:t>
                      </a:r>
                      <a:endParaRPr lang="en-GB" sz="1200" b="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  <a:effectLst/>
                        </a:rPr>
                        <a:t>One Sample T-Test </a:t>
                      </a:r>
                      <a:endParaRPr lang="en-GB" sz="1200" b="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  <a:effectLst/>
                        </a:rPr>
                        <a:t>Two Sample T-Tests</a:t>
                      </a:r>
                      <a:endParaRPr lang="en-GB" sz="1200" b="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  <a:effectLst/>
                        </a:rPr>
                        <a:t>The Chi-Square Test </a:t>
                      </a:r>
                      <a:endParaRPr lang="en-GB" sz="1200" b="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  <a:effectLst/>
                        </a:rPr>
                        <a:t>Two Sample Non-Parametric Tests</a:t>
                      </a:r>
                      <a:endParaRPr lang="en-GB" sz="1200" b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6851" marR="56851" marT="0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445942">
                <a:tc>
                  <a:txBody>
                    <a:bodyPr/>
                    <a:lstStyle/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  <a:effectLst/>
                        </a:rPr>
                        <a:t>Linear Correlation and regression </a:t>
                      </a:r>
                      <a:endParaRPr lang="en-GB" sz="1200" b="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  <a:effectLst/>
                        </a:rPr>
                        <a:t>Factorial Analysis of Variance</a:t>
                      </a:r>
                      <a:endParaRPr lang="en-GB" sz="1200" b="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  <a:effectLst/>
                        </a:rPr>
                        <a:t>Partial Correlation</a:t>
                      </a: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  <a:effectLst/>
                        </a:rPr>
                        <a:t>Multiple Regression </a:t>
                      </a:r>
                      <a:endParaRPr lang="en-GB" sz="1050" b="0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56851" marR="56851" marT="0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225716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Distinction between quantitative and qualitative research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88839"/>
            <a:ext cx="8229600" cy="3528393"/>
          </a:xfrm>
        </p:spPr>
        <p:txBody>
          <a:bodyPr>
            <a:normAutofit/>
          </a:bodyPr>
          <a:lstStyle/>
          <a:p>
            <a:r>
              <a:rPr lang="en-GB" sz="2800" dirty="0"/>
              <a:t>What kind of research questions are appropriate for quantitative research?</a:t>
            </a:r>
          </a:p>
          <a:p>
            <a:pPr lvl="1"/>
            <a:r>
              <a:rPr lang="en-GB" sz="2400" dirty="0"/>
              <a:t>How much, how many, how large, what effect...</a:t>
            </a:r>
          </a:p>
          <a:p>
            <a:pPr lvl="1"/>
            <a:r>
              <a:rPr lang="en-GB" sz="2400" dirty="0"/>
              <a:t>Can also look for correlations or comparisons of numerical values (e.g. Mean)]</a:t>
            </a:r>
          </a:p>
          <a:p>
            <a:pPr lvl="1"/>
            <a:r>
              <a:rPr lang="en-GB" sz="2400" dirty="0"/>
              <a:t>Must be very clearly specified</a:t>
            </a:r>
          </a:p>
        </p:txBody>
      </p:sp>
    </p:spTree>
    <p:extLst>
      <p:ext uri="{BB962C8B-B14F-4D97-AF65-F5344CB8AC3E}">
        <p14:creationId xmlns:p14="http://schemas.microsoft.com/office/powerpoint/2010/main" val="8043472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Measurement</a:t>
            </a:r>
          </a:p>
        </p:txBody>
      </p:sp>
      <p:sp>
        <p:nvSpPr>
          <p:cNvPr id="65539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Statistics relies on numerical measurement, or </a:t>
            </a:r>
            <a:r>
              <a:rPr lang="en-GB" sz="2800" u="sng" dirty="0"/>
              <a:t>operationalisation</a:t>
            </a:r>
            <a:r>
              <a:rPr lang="en-GB" sz="2800" dirty="0"/>
              <a:t>, of phenomena</a:t>
            </a:r>
          </a:p>
          <a:p>
            <a:r>
              <a:rPr lang="en-GB" sz="2800" dirty="0"/>
              <a:t>When we measure a single phenomenon we represent this numerically as a </a:t>
            </a:r>
            <a:r>
              <a:rPr lang="en-GB" sz="2800" u="sng" dirty="0"/>
              <a:t>variable.</a:t>
            </a:r>
            <a:endParaRPr lang="en-GB" sz="2800" dirty="0"/>
          </a:p>
          <a:p>
            <a:r>
              <a:rPr lang="en-GB" sz="2800" dirty="0"/>
              <a:t>Some concepts are easy to measure; others require some creativity</a:t>
            </a:r>
          </a:p>
          <a:p>
            <a:pPr>
              <a:buFontTx/>
              <a:buNone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00652257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Exercise</a:t>
            </a:r>
          </a:p>
        </p:txBody>
      </p:sp>
      <p:sp>
        <p:nvSpPr>
          <p:cNvPr id="6656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3200" dirty="0"/>
              <a:t>Think about some different ways you might go about measuring these concepts:</a:t>
            </a:r>
          </a:p>
          <a:p>
            <a:pPr lvl="1"/>
            <a:r>
              <a:rPr lang="en-GB" sz="2800" dirty="0"/>
              <a:t>Wealth</a:t>
            </a:r>
          </a:p>
          <a:p>
            <a:pPr lvl="1"/>
            <a:r>
              <a:rPr lang="en-GB" sz="2800" dirty="0"/>
              <a:t>Happiness</a:t>
            </a:r>
          </a:p>
          <a:p>
            <a:pPr lvl="1"/>
            <a:r>
              <a:rPr lang="en-GB" sz="2800" dirty="0"/>
              <a:t>Social status</a:t>
            </a:r>
          </a:p>
          <a:p>
            <a:pPr lvl="1"/>
            <a:r>
              <a:rPr lang="en-GB" sz="2800" dirty="0"/>
              <a:t>Creativity</a:t>
            </a:r>
          </a:p>
          <a:p>
            <a:pPr lvl="1"/>
            <a:r>
              <a:rPr lang="en-GB" sz="2800" dirty="0"/>
              <a:t>Productivity</a:t>
            </a:r>
          </a:p>
          <a:p>
            <a:pPr lvl="1"/>
            <a:r>
              <a:rPr lang="en-GB" sz="2800" dirty="0"/>
              <a:t>Motivation</a:t>
            </a:r>
          </a:p>
          <a:p>
            <a:pPr lvl="1">
              <a:buFontTx/>
              <a:buNone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421209920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Hypotheses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Prediction or guess of the outcome</a:t>
            </a:r>
          </a:p>
          <a:p>
            <a:r>
              <a:rPr lang="en-GB" sz="2800" dirty="0"/>
              <a:t>Must be testable</a:t>
            </a:r>
          </a:p>
          <a:p>
            <a:r>
              <a:rPr lang="en-GB" sz="2800" dirty="0"/>
              <a:t>Two hypotheses: null (no difference or effect) and alternate </a:t>
            </a:r>
          </a:p>
          <a:p>
            <a:r>
              <a:rPr lang="en-GB" sz="2800" dirty="0"/>
              <a:t>Together, these two hypotheses must cover all theoretical possibilities</a:t>
            </a:r>
          </a:p>
        </p:txBody>
      </p:sp>
    </p:spTree>
    <p:extLst>
      <p:ext uri="{BB962C8B-B14F-4D97-AF65-F5344CB8AC3E}">
        <p14:creationId xmlns:p14="http://schemas.microsoft.com/office/powerpoint/2010/main" val="344719693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1960"/>
            <a:ext cx="8229600" cy="3917032"/>
          </a:xfrm>
        </p:spPr>
        <p:txBody>
          <a:bodyPr>
            <a:normAutofit/>
          </a:bodyPr>
          <a:lstStyle/>
          <a:p>
            <a:r>
              <a:rPr lang="en-GB" sz="2800" dirty="0"/>
              <a:t>Storks and babies</a:t>
            </a:r>
          </a:p>
          <a:p>
            <a:r>
              <a:rPr lang="en-GB" sz="2800" dirty="0"/>
              <a:t>Null hypothesis (H</a:t>
            </a:r>
            <a:r>
              <a:rPr lang="en-GB" sz="2800" baseline="-25000" dirty="0"/>
              <a:t>0</a:t>
            </a:r>
            <a:r>
              <a:rPr lang="en-GB" sz="2800" dirty="0"/>
              <a:t>): no relationship between stork population and babies born</a:t>
            </a:r>
          </a:p>
          <a:p>
            <a:r>
              <a:rPr lang="en-GB" sz="2800" dirty="0"/>
              <a:t>Alternate hypothesis (H</a:t>
            </a:r>
            <a:r>
              <a:rPr lang="en-GB" sz="2800" baseline="-25000" dirty="0"/>
              <a:t>1</a:t>
            </a:r>
            <a:r>
              <a:rPr lang="en-GB" sz="2800" dirty="0"/>
              <a:t>): there is a relationship between stork population and babies born</a:t>
            </a:r>
          </a:p>
        </p:txBody>
      </p:sp>
      <p:pic>
        <p:nvPicPr>
          <p:cNvPr id="4" name="Picture 3" descr="images (1)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987824" y="3789040"/>
            <a:ext cx="2466975" cy="1847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330032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1313885-398D-4B80-A720-84029473037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47664" y="692696"/>
            <a:ext cx="6336704" cy="4456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418684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7204" y="692696"/>
            <a:ext cx="8229600" cy="4814044"/>
          </a:xfrm>
          <a:prstGeom prst="rect">
            <a:avLst/>
          </a:prstGeom>
        </p:spPr>
      </p:pic>
      <p:pic>
        <p:nvPicPr>
          <p:cNvPr id="5" name="Picture 4" descr="images (1)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745520" y="274638"/>
            <a:ext cx="2384682" cy="17862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46623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ADA0951-8A67-42B6-9DBB-69457BAC500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09271" y="980728"/>
            <a:ext cx="7125458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389154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620CD3D-E0B5-43A0-BA4C-2BBEF5FF505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35696" y="908720"/>
            <a:ext cx="5587916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822356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777AB83-7F78-40A2-AA71-B5494E3FD86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59632" y="620687"/>
            <a:ext cx="6552728" cy="44406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4019899"/>
      </p:ext>
    </p:extLst>
  </p:cSld>
  <p:clrMapOvr>
    <a:masterClrMapping/>
  </p:clrMapOvr>
</p:sld>
</file>

<file path=ppt/theme/theme1.xml><?xml version="1.0" encoding="utf-8"?>
<a:theme xmlns:a="http://schemas.openxmlformats.org/drawingml/2006/main" name="Theme1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1" id="{248120E7-E174-4AF8-A17B-AF37A8C4C94E}" vid="{A86CFE0B-C988-4A58-A2ED-318C66F0B48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Theme1</Template>
  <TotalTime>0</TotalTime>
  <Words>765</Words>
  <Application>Microsoft Office PowerPoint</Application>
  <PresentationFormat>On-screen Show (4:3)</PresentationFormat>
  <Paragraphs>134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Myriad Pro</vt:lpstr>
      <vt:lpstr>Arial</vt:lpstr>
      <vt:lpstr>Courier New</vt:lpstr>
      <vt:lpstr>Symbol</vt:lpstr>
      <vt:lpstr>Times New Roman</vt:lpstr>
      <vt:lpstr>Theme1</vt:lpstr>
      <vt:lpstr>DBA _ Doctor of Business Administration </vt:lpstr>
      <vt:lpstr>PowerPoint Presentation</vt:lpstr>
      <vt:lpstr>PowerPoint Presentation</vt:lpstr>
      <vt:lpstr>LEARNING OUTCOMES</vt:lpstr>
      <vt:lpstr>LEARNING OUTCOMES</vt:lpstr>
      <vt:lpstr>ASSESSMENT OF THE MODULE</vt:lpstr>
      <vt:lpstr>Course outline - Provisional</vt:lpstr>
      <vt:lpstr>What will I learn?</vt:lpstr>
      <vt:lpstr> </vt:lpstr>
      <vt:lpstr>Distinction between quantitative and qualitative research</vt:lpstr>
      <vt:lpstr>Measurement</vt:lpstr>
      <vt:lpstr>Exercise</vt:lpstr>
      <vt:lpstr>Hypotheses</vt:lpstr>
      <vt:lpstr>Example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SBPD7001 Approaches to Research and Academic Communication</dc:title>
  <dc:creator>Rachel Casiday</dc:creator>
  <cp:lastModifiedBy>Akshay Narayanan</cp:lastModifiedBy>
  <cp:revision>20</cp:revision>
  <dcterms:created xsi:type="dcterms:W3CDTF">2014-03-27T20:12:39Z</dcterms:created>
  <dcterms:modified xsi:type="dcterms:W3CDTF">2026-09-29T11:26:40Z</dcterms:modified>
</cp:coreProperties>
</file>