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1"/>
  </p:sldMasterIdLst>
  <p:notesMasterIdLst>
    <p:notesMasterId r:id="rId44"/>
  </p:notesMasterIdLst>
  <p:sldIdLst>
    <p:sldId id="256" r:id="rId2"/>
    <p:sldId id="257" r:id="rId3"/>
    <p:sldId id="317" r:id="rId4"/>
    <p:sldId id="318" r:id="rId5"/>
    <p:sldId id="319" r:id="rId6"/>
    <p:sldId id="320" r:id="rId7"/>
    <p:sldId id="258" r:id="rId8"/>
    <p:sldId id="259" r:id="rId9"/>
    <p:sldId id="321" r:id="rId10"/>
    <p:sldId id="261" r:id="rId11"/>
    <p:sldId id="322" r:id="rId12"/>
    <p:sldId id="341" r:id="rId13"/>
    <p:sldId id="323" r:id="rId14"/>
    <p:sldId id="324" r:id="rId15"/>
    <p:sldId id="263" r:id="rId16"/>
    <p:sldId id="342" r:id="rId17"/>
    <p:sldId id="325" r:id="rId18"/>
    <p:sldId id="326" r:id="rId19"/>
    <p:sldId id="264" r:id="rId20"/>
    <p:sldId id="327" r:id="rId21"/>
    <p:sldId id="328" r:id="rId22"/>
    <p:sldId id="329" r:id="rId23"/>
    <p:sldId id="330" r:id="rId24"/>
    <p:sldId id="343" r:id="rId25"/>
    <p:sldId id="344" r:id="rId26"/>
    <p:sldId id="331" r:id="rId27"/>
    <p:sldId id="332" r:id="rId28"/>
    <p:sldId id="333" r:id="rId29"/>
    <p:sldId id="334" r:id="rId30"/>
    <p:sldId id="335" r:id="rId31"/>
    <p:sldId id="336" r:id="rId32"/>
    <p:sldId id="337" r:id="rId33"/>
    <p:sldId id="338" r:id="rId34"/>
    <p:sldId id="298" r:id="rId35"/>
    <p:sldId id="299" r:id="rId36"/>
    <p:sldId id="339" r:id="rId37"/>
    <p:sldId id="302" r:id="rId38"/>
    <p:sldId id="340" r:id="rId39"/>
    <p:sldId id="303" r:id="rId40"/>
    <p:sldId id="304" r:id="rId41"/>
    <p:sldId id="345" r:id="rId42"/>
    <p:sldId id="305"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K" initials="KK" lastIdx="25" clrIdx="0">
    <p:extLst/>
  </p:cmAuthor>
  <p:cmAuthor id="2" name="AuQ" initials="AuQ" lastIdx="2" clrIdx="1">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848" y="76"/>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E0210D1-F501-4EAD-A741-C7B5813FF0BA}" type="datetimeFigureOut">
              <a:rPr lang="en-US" smtClean="0"/>
              <a:t>3/12/2020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4464DD-64C1-461B-B1E6-82A8A7022993}" type="slidenum">
              <a:rPr lang="en-US" smtClean="0"/>
              <a:t>‹#›</a:t>
            </a:fld>
            <a:endParaRPr lang="en-US" dirty="0"/>
          </a:p>
        </p:txBody>
      </p:sp>
    </p:spTree>
    <p:extLst>
      <p:ext uri="{BB962C8B-B14F-4D97-AF65-F5344CB8AC3E}">
        <p14:creationId xmlns:p14="http://schemas.microsoft.com/office/powerpoint/2010/main" val="862636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smtClean="0">
                <a:solidFill>
                  <a:schemeClr val="tx1"/>
                </a:solidFill>
                <a:effectLst/>
                <a:latin typeface="+mn-lt"/>
                <a:ea typeface="+mn-ea"/>
                <a:cs typeface="+mn-cs"/>
              </a:rPr>
              <a:t>Customer: </a:t>
            </a:r>
            <a:r>
              <a:rPr lang="en-US" sz="1200" b="0" i="1" kern="1200" dirty="0" smtClean="0">
                <a:solidFill>
                  <a:schemeClr val="tx1"/>
                </a:solidFill>
                <a:effectLst/>
                <a:latin typeface="+mn-lt"/>
                <a:ea typeface="+mn-ea"/>
                <a:cs typeface="+mn-cs"/>
              </a:rPr>
              <a:t>“Why should I choose you?”</a:t>
            </a:r>
            <a:endParaRPr lang="en-US" sz="1200" b="0" kern="1200" dirty="0" smtClean="0">
              <a:solidFill>
                <a:schemeClr val="tx1"/>
              </a:solidFill>
              <a:effectLst/>
              <a:latin typeface="+mn-lt"/>
              <a:ea typeface="+mn-ea"/>
              <a:cs typeface="+mn-cs"/>
            </a:endParaRPr>
          </a:p>
          <a:p>
            <a:r>
              <a:rPr lang="en-US" sz="1200" b="0" kern="1200" dirty="0" smtClean="0">
                <a:solidFill>
                  <a:schemeClr val="tx1"/>
                </a:solidFill>
                <a:effectLst/>
                <a:latin typeface="+mn-lt"/>
                <a:ea typeface="+mn-ea"/>
                <a:cs typeface="+mn-cs"/>
              </a:rPr>
              <a:t>Business:</a:t>
            </a:r>
            <a:r>
              <a:rPr lang="en-US" sz="1200" b="0" i="1" kern="1200" dirty="0" smtClean="0">
                <a:solidFill>
                  <a:schemeClr val="tx1"/>
                </a:solidFill>
                <a:effectLst/>
                <a:latin typeface="+mn-lt"/>
                <a:ea typeface="+mn-ea"/>
                <a:cs typeface="+mn-cs"/>
              </a:rPr>
              <a:t> “Because we promise we’ll be prepared with adequate resources to be able to meet your needs in time.”</a:t>
            </a:r>
            <a:endParaRPr lang="en-US" sz="1200" b="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14464DD-64C1-461B-B1E6-82A8A7022993}" type="slidenum">
              <a:rPr lang="en-US" smtClean="0"/>
              <a:t>1</a:t>
            </a:fld>
            <a:endParaRPr lang="en-US" dirty="0"/>
          </a:p>
        </p:txBody>
      </p:sp>
    </p:spTree>
    <p:extLst>
      <p:ext uri="{BB962C8B-B14F-4D97-AF65-F5344CB8AC3E}">
        <p14:creationId xmlns:p14="http://schemas.microsoft.com/office/powerpoint/2010/main" val="859004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goal of capacity planning is to minimize the discrepancy between demand and capacity in a revenue effective, cost effective, quality effective, and safety effective manner.</a:t>
            </a:r>
          </a:p>
          <a:p>
            <a:r>
              <a:rPr lang="en-US" sz="1200" kern="1200" dirty="0" smtClean="0">
                <a:solidFill>
                  <a:schemeClr val="tx1"/>
                </a:solidFill>
                <a:effectLst/>
                <a:latin typeface="+mn-lt"/>
                <a:ea typeface="+mn-ea"/>
                <a:cs typeface="+mn-cs"/>
              </a:rPr>
              <a:t>Capacity planning is often confused with capacity management (future vs. present).</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2</a:t>
            </a:fld>
            <a:endParaRPr lang="en-US" dirty="0"/>
          </a:p>
        </p:txBody>
      </p:sp>
    </p:spTree>
    <p:extLst>
      <p:ext uri="{BB962C8B-B14F-4D97-AF65-F5344CB8AC3E}">
        <p14:creationId xmlns:p14="http://schemas.microsoft.com/office/powerpoint/2010/main" val="693236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Next time you enter the classroom, look at the notice on the wall. It probably says something like “maximum capacity 80 people.” </a:t>
            </a:r>
          </a:p>
          <a:p>
            <a:r>
              <a:rPr lang="en-US" sz="1200" kern="1200" dirty="0" smtClean="0">
                <a:solidFill>
                  <a:schemeClr val="tx1"/>
                </a:solidFill>
                <a:effectLst/>
                <a:latin typeface="+mn-lt"/>
                <a:ea typeface="+mn-ea"/>
                <a:cs typeface="+mn-cs"/>
              </a:rPr>
              <a:t>Operating at or near design capacity can be very expensive and lead to other problems, such as drops in quality and lower employee morale.</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a:t>
            </a:fld>
            <a:endParaRPr lang="en-US" dirty="0"/>
          </a:p>
        </p:txBody>
      </p:sp>
    </p:spTree>
    <p:extLst>
      <p:ext uri="{BB962C8B-B14F-4D97-AF65-F5344CB8AC3E}">
        <p14:creationId xmlns:p14="http://schemas.microsoft.com/office/powerpoint/2010/main" val="8590040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Effective capacity or rated capacity is also the capacity that is immediately available for use.</a:t>
            </a:r>
          </a:p>
          <a:p>
            <a:r>
              <a:rPr lang="en-US" sz="1200" kern="1200" dirty="0" smtClean="0">
                <a:solidFill>
                  <a:schemeClr val="tx1"/>
                </a:solidFill>
                <a:effectLst/>
                <a:latin typeface="+mn-lt"/>
                <a:ea typeface="+mn-ea"/>
                <a:cs typeface="+mn-cs"/>
              </a:rPr>
              <a:t>Range represents the ability to ramp the system up or down during operations, while response is the ease and cost of making those changes.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a:t>
            </a:fld>
            <a:endParaRPr lang="en-US" dirty="0"/>
          </a:p>
        </p:txBody>
      </p:sp>
    </p:spTree>
    <p:extLst>
      <p:ext uri="{BB962C8B-B14F-4D97-AF65-F5344CB8AC3E}">
        <p14:creationId xmlns:p14="http://schemas.microsoft.com/office/powerpoint/2010/main" val="859004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An overall system capacity utilization of 75</a:t>
            </a:r>
            <a:r>
              <a:rPr lang="en-US" sz="1200" kern="1200" baseline="0" dirty="0" smtClean="0">
                <a:solidFill>
                  <a:schemeClr val="tx1"/>
                </a:solidFill>
                <a:effectLst/>
                <a:latin typeface="+mn-lt"/>
                <a:ea typeface="+mn-ea"/>
                <a:cs typeface="+mn-cs"/>
              </a:rPr>
              <a:t> percent</a:t>
            </a:r>
            <a:r>
              <a:rPr lang="en-US" sz="1200" kern="1200" dirty="0" smtClean="0">
                <a:solidFill>
                  <a:schemeClr val="tx1"/>
                </a:solidFill>
                <a:effectLst/>
                <a:latin typeface="+mn-lt"/>
                <a:ea typeface="+mn-ea"/>
                <a:cs typeface="+mn-cs"/>
              </a:rPr>
              <a:t> to 80</a:t>
            </a:r>
            <a:r>
              <a:rPr lang="en-US" sz="1200" kern="1200" baseline="0" dirty="0" smtClean="0">
                <a:solidFill>
                  <a:schemeClr val="tx1"/>
                </a:solidFill>
                <a:effectLst/>
                <a:latin typeface="+mn-lt"/>
                <a:ea typeface="+mn-ea"/>
                <a:cs typeface="+mn-cs"/>
              </a:rPr>
              <a:t> percent</a:t>
            </a:r>
            <a:r>
              <a:rPr lang="en-US" sz="1200" kern="1200" dirty="0" smtClean="0">
                <a:solidFill>
                  <a:schemeClr val="tx1"/>
                </a:solidFill>
                <a:effectLst/>
                <a:latin typeface="+mn-lt"/>
                <a:ea typeface="+mn-ea"/>
                <a:cs typeface="+mn-cs"/>
              </a:rPr>
              <a:t> is considered reasonable and sustainable in a healthy manufacturing economy. Utilization in services may be lower because of variability in customer arrivals, customer needs, and employee mood and energy levels.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5</a:t>
            </a:fld>
            <a:endParaRPr lang="en-US" dirty="0"/>
          </a:p>
        </p:txBody>
      </p:sp>
    </p:spTree>
    <p:extLst>
      <p:ext uri="{BB962C8B-B14F-4D97-AF65-F5344CB8AC3E}">
        <p14:creationId xmlns:p14="http://schemas.microsoft.com/office/powerpoint/2010/main" val="859004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6</a:t>
            </a:fld>
            <a:endParaRPr lang="en-US" dirty="0"/>
          </a:p>
        </p:txBody>
      </p:sp>
    </p:spTree>
    <p:extLst>
      <p:ext uri="{BB962C8B-B14F-4D97-AF65-F5344CB8AC3E}">
        <p14:creationId xmlns:p14="http://schemas.microsoft.com/office/powerpoint/2010/main" val="8590040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It is also important to understand that capacity decisions in one business have repercussions on the other businesses in its supply chain.</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8</a:t>
            </a:fld>
            <a:endParaRPr lang="en-US" dirty="0"/>
          </a:p>
        </p:txBody>
      </p:sp>
    </p:spTree>
    <p:extLst>
      <p:ext uri="{BB962C8B-B14F-4D97-AF65-F5344CB8AC3E}">
        <p14:creationId xmlns:p14="http://schemas.microsoft.com/office/powerpoint/2010/main" val="3450358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Some companies may also use capacity planning in a strategic role. Excess capacity is deliberately built up so as to serve as a warning to competitors to stay away, since the business signals that it can potentially ramp-up and out-compete entry-stage rivals on the basis of economies of scale.</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9</a:t>
            </a:fld>
            <a:endParaRPr lang="en-US" dirty="0"/>
          </a:p>
        </p:txBody>
      </p:sp>
    </p:spTree>
    <p:extLst>
      <p:ext uri="{BB962C8B-B14F-4D97-AF65-F5344CB8AC3E}">
        <p14:creationId xmlns:p14="http://schemas.microsoft.com/office/powerpoint/2010/main" val="3699715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Capacity planning abilities would enable you to expense goal fulfillment in terms of resource costs, availability, and quality and perhaps say no to goals that appear too unrealistic or expensive. Planning to keep that shop open 24/7 may seem like a good competitive move, but not if staffing and security cost more than expected increases in revenues.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10</a:t>
            </a:fld>
            <a:endParaRPr lang="en-US" dirty="0"/>
          </a:p>
        </p:txBody>
      </p:sp>
    </p:spTree>
    <p:extLst>
      <p:ext uri="{BB962C8B-B14F-4D97-AF65-F5344CB8AC3E}">
        <p14:creationId xmlns:p14="http://schemas.microsoft.com/office/powerpoint/2010/main" val="826712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Higher margins lead firms to invest in higher capacity, even with low capacity utilization expectations.</a:t>
            </a:r>
          </a:p>
          <a:p>
            <a:r>
              <a:rPr lang="en-US" sz="1200" kern="1200" dirty="0" smtClean="0">
                <a:solidFill>
                  <a:schemeClr val="tx1"/>
                </a:solidFill>
                <a:effectLst/>
                <a:latin typeface="+mn-lt"/>
                <a:ea typeface="+mn-ea"/>
                <a:cs typeface="+mn-cs"/>
              </a:rPr>
              <a:t>Lower margin products or services benefit from additional capacity only when capacity utilization is already high.</a:t>
            </a:r>
          </a:p>
          <a:p>
            <a:r>
              <a:rPr lang="en-US" sz="1200" kern="1200" dirty="0" smtClean="0">
                <a:solidFill>
                  <a:schemeClr val="tx1"/>
                </a:solidFill>
                <a:effectLst/>
                <a:latin typeface="+mn-lt"/>
                <a:ea typeface="+mn-ea"/>
                <a:cs typeface="+mn-cs"/>
              </a:rPr>
              <a:t>It may be cost-effective to keep capacity in excess of expected demand (thus keeping capacity utilization low) when demand is highly uncertain and profit margins are high.</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12</a:t>
            </a:fld>
            <a:endParaRPr lang="en-US" dirty="0"/>
          </a:p>
        </p:txBody>
      </p:sp>
    </p:spTree>
    <p:extLst>
      <p:ext uri="{BB962C8B-B14F-4D97-AF65-F5344CB8AC3E}">
        <p14:creationId xmlns:p14="http://schemas.microsoft.com/office/powerpoint/2010/main" val="11639099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Has anything happened to cause us to reexamine our capacity (or capacity utilization level) to serve customers? </a:t>
            </a:r>
          </a:p>
          <a:p>
            <a:r>
              <a:rPr lang="en-US" sz="1200" kern="1200" dirty="0" smtClean="0">
                <a:solidFill>
                  <a:schemeClr val="tx1"/>
                </a:solidFill>
                <a:effectLst/>
                <a:latin typeface="+mn-lt"/>
                <a:ea typeface="+mn-ea"/>
                <a:cs typeface="+mn-cs"/>
              </a:rPr>
              <a:t>Demand volatility and uncertainty pose difficulties in capacity requirement decision making. The greater the uncertainty and the fluctuation, the greater the need for capacity availability.</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13</a:t>
            </a:fld>
            <a:endParaRPr lang="en-US" dirty="0"/>
          </a:p>
        </p:txBody>
      </p:sp>
    </p:spTree>
    <p:extLst>
      <p:ext uri="{BB962C8B-B14F-4D97-AF65-F5344CB8AC3E}">
        <p14:creationId xmlns:p14="http://schemas.microsoft.com/office/powerpoint/2010/main" val="6165941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relationship between capacity utilization and costs is not linear. Costs initially decline with an increase in production owing to learning curve and economies of scale effects, including volume discounts from suppliers, and the spread of total fixed costs over a larger number of units.</a:t>
            </a:r>
          </a:p>
          <a:p>
            <a:r>
              <a:rPr lang="en-US" sz="1200" kern="1200" dirty="0" smtClean="0">
                <a:solidFill>
                  <a:schemeClr val="tx1"/>
                </a:solidFill>
                <a:effectLst/>
                <a:latin typeface="+mn-lt"/>
                <a:ea typeface="+mn-ea"/>
                <a:cs typeface="+mn-cs"/>
              </a:rPr>
              <a:t>Large and expensive capacity investments in industries such as steel and semiconductor manufacturing are being replaced with much smaller capacity, lower cost minifabs and mini</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steel mills.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15</a:t>
            </a:fld>
            <a:endParaRPr lang="en-US" dirty="0"/>
          </a:p>
        </p:txBody>
      </p:sp>
    </p:spTree>
    <p:extLst>
      <p:ext uri="{BB962C8B-B14F-4D97-AF65-F5344CB8AC3E}">
        <p14:creationId xmlns:p14="http://schemas.microsoft.com/office/powerpoint/2010/main" val="7855185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Online banking and ATMs have expanded the geographical reach of many regional banks.</a:t>
            </a:r>
          </a:p>
          <a:p>
            <a:r>
              <a:rPr lang="en-US" sz="1200" kern="1200" dirty="0" smtClean="0">
                <a:solidFill>
                  <a:schemeClr val="tx1"/>
                </a:solidFill>
                <a:effectLst/>
                <a:latin typeface="+mn-lt"/>
                <a:ea typeface="+mn-ea"/>
                <a:cs typeface="+mn-cs"/>
              </a:rPr>
              <a:t>Flexible technologies like computer aided design and manufacturing (CAD, CAM) and complete flexible manufacturing systems (FMS) offer scalability and range while adding capacity.</a:t>
            </a:r>
          </a:p>
          <a:p>
            <a:r>
              <a:rPr lang="en-US" sz="1200" kern="1200" dirty="0" smtClean="0">
                <a:solidFill>
                  <a:schemeClr val="tx1"/>
                </a:solidFill>
                <a:effectLst/>
                <a:latin typeface="+mn-lt"/>
                <a:ea typeface="+mn-ea"/>
                <a:cs typeface="+mn-cs"/>
              </a:rPr>
              <a:t>The use of temporary workers and employee overtime can also be options;</a:t>
            </a:r>
            <a:r>
              <a:rPr lang="en-US" sz="1200" kern="1200" baseline="0" dirty="0" smtClean="0">
                <a:solidFill>
                  <a:schemeClr val="tx1"/>
                </a:solidFill>
                <a:effectLst/>
                <a:latin typeface="+mn-lt"/>
                <a:ea typeface="+mn-ea"/>
                <a:cs typeface="+mn-cs"/>
              </a:rPr>
              <a:t> these are</a:t>
            </a:r>
            <a:r>
              <a:rPr lang="en-US" sz="1200" kern="1200" dirty="0" smtClean="0">
                <a:solidFill>
                  <a:schemeClr val="tx1"/>
                </a:solidFill>
                <a:effectLst/>
                <a:latin typeface="+mn-lt"/>
                <a:ea typeface="+mn-ea"/>
                <a:cs typeface="+mn-cs"/>
              </a:rPr>
              <a:t> particularly attractive in an uncertain economy.</a:t>
            </a:r>
          </a:p>
          <a:p>
            <a:r>
              <a:rPr lang="en-US" sz="1200" kern="1200" dirty="0" smtClean="0">
                <a:solidFill>
                  <a:schemeClr val="tx1"/>
                </a:solidFill>
                <a:effectLst/>
                <a:latin typeface="+mn-lt"/>
                <a:ea typeface="+mn-ea"/>
                <a:cs typeface="+mn-cs"/>
              </a:rPr>
              <a:t>Leasing is the temporary version of buying equipment.</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19</a:t>
            </a:fld>
            <a:endParaRPr lang="en-US" dirty="0"/>
          </a:p>
        </p:txBody>
      </p:sp>
    </p:spTree>
    <p:extLst>
      <p:ext uri="{BB962C8B-B14F-4D97-AF65-F5344CB8AC3E}">
        <p14:creationId xmlns:p14="http://schemas.microsoft.com/office/powerpoint/2010/main" val="844107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Process reengineering breaks down and examines the steps of basic business processes like order fulfillment, material sourcing and storage, and accounts payable.</a:t>
            </a:r>
          </a:p>
          <a:p>
            <a:r>
              <a:rPr lang="en-US" sz="1200" kern="1200" dirty="0" smtClean="0">
                <a:solidFill>
                  <a:schemeClr val="tx1"/>
                </a:solidFill>
                <a:effectLst/>
                <a:latin typeface="+mn-lt"/>
                <a:ea typeface="+mn-ea"/>
                <a:cs typeface="+mn-cs"/>
              </a:rPr>
              <a:t>Product redesign</a:t>
            </a:r>
            <a:r>
              <a:rPr lang="en-US" sz="1200" kern="1200" baseline="0" dirty="0" smtClean="0">
                <a:solidFill>
                  <a:schemeClr val="tx1"/>
                </a:solidFill>
                <a:effectLst/>
                <a:latin typeface="+mn-lt"/>
                <a:ea typeface="+mn-ea"/>
                <a:cs typeface="+mn-cs"/>
              </a:rPr>
              <a:t> and standardization </a:t>
            </a:r>
            <a:r>
              <a:rPr lang="en-US" sz="1200" kern="1200" dirty="0" smtClean="0">
                <a:solidFill>
                  <a:schemeClr val="tx1"/>
                </a:solidFill>
                <a:effectLst/>
                <a:latin typeface="+mn-lt"/>
                <a:ea typeface="+mn-ea"/>
                <a:cs typeface="+mn-cs"/>
              </a:rPr>
              <a:t>would certainly make manufacturing less complex and increase productivity.</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20</a:t>
            </a:fld>
            <a:endParaRPr lang="en-US" dirty="0"/>
          </a:p>
        </p:txBody>
      </p:sp>
    </p:spTree>
    <p:extLst>
      <p:ext uri="{BB962C8B-B14F-4D97-AF65-F5344CB8AC3E}">
        <p14:creationId xmlns:p14="http://schemas.microsoft.com/office/powerpoint/2010/main" val="32749966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Demand management works best when the following conditions are present: demand is variable and unpredictable, capacity is fixed, capacity is perishable, and customers are willing to pay different prices or forgo degrees of convenience for using capacity at different times.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21</a:t>
            </a:fld>
            <a:endParaRPr lang="en-US" dirty="0"/>
          </a:p>
        </p:txBody>
      </p:sp>
    </p:spTree>
    <p:extLst>
      <p:ext uri="{BB962C8B-B14F-4D97-AF65-F5344CB8AC3E}">
        <p14:creationId xmlns:p14="http://schemas.microsoft.com/office/powerpoint/2010/main" val="15137261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BEA compares the break-even points of different types of capacity addition alternatives based on the different costs of such alternatives.</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22</a:t>
            </a:fld>
            <a:endParaRPr lang="en-US" dirty="0"/>
          </a:p>
        </p:txBody>
      </p:sp>
    </p:spTree>
    <p:extLst>
      <p:ext uri="{BB962C8B-B14F-4D97-AF65-F5344CB8AC3E}">
        <p14:creationId xmlns:p14="http://schemas.microsoft.com/office/powerpoint/2010/main" val="27556417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NPV considers all cash flows to occur at the end of the period (week/month/year) and assumes a specific interest rate that stays stable for the entire period of time being considered.</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23</a:t>
            </a:fld>
            <a:endParaRPr lang="en-US" dirty="0"/>
          </a:p>
        </p:txBody>
      </p:sp>
    </p:spTree>
    <p:extLst>
      <p:ext uri="{BB962C8B-B14F-4D97-AF65-F5344CB8AC3E}">
        <p14:creationId xmlns:p14="http://schemas.microsoft.com/office/powerpoint/2010/main" val="3031784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24</a:t>
            </a:fld>
            <a:endParaRPr lang="en-US" dirty="0"/>
          </a:p>
        </p:txBody>
      </p:sp>
    </p:spTree>
    <p:extLst>
      <p:ext uri="{BB962C8B-B14F-4D97-AF65-F5344CB8AC3E}">
        <p14:creationId xmlns:p14="http://schemas.microsoft.com/office/powerpoint/2010/main" val="3031784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25</a:t>
            </a:fld>
            <a:endParaRPr lang="en-US" dirty="0"/>
          </a:p>
        </p:txBody>
      </p:sp>
    </p:spTree>
    <p:extLst>
      <p:ext uri="{BB962C8B-B14F-4D97-AF65-F5344CB8AC3E}">
        <p14:creationId xmlns:p14="http://schemas.microsoft.com/office/powerpoint/2010/main" val="3031784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Draw the decision tree branches first from left to right, and then compute the expected values from right to left.</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26</a:t>
            </a:fld>
            <a:endParaRPr lang="en-US" dirty="0"/>
          </a:p>
        </p:txBody>
      </p:sp>
    </p:spTree>
    <p:extLst>
      <p:ext uri="{BB962C8B-B14F-4D97-AF65-F5344CB8AC3E}">
        <p14:creationId xmlns:p14="http://schemas.microsoft.com/office/powerpoint/2010/main" val="11986121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Besides quantitative evaluation, a qualitative assessment of alternatives is equally important in capacity planning. The capacity of the business to take on risk, the availability of capital, the life cycle stage of the market, the impact on employees, and community/government reactions and laws are a few important qualitative aspects to consider in capacity alternatives evaluation.</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27</a:t>
            </a:fld>
            <a:endParaRPr lang="en-US" dirty="0"/>
          </a:p>
        </p:txBody>
      </p:sp>
    </p:spTree>
    <p:extLst>
      <p:ext uri="{BB962C8B-B14F-4D97-AF65-F5344CB8AC3E}">
        <p14:creationId xmlns:p14="http://schemas.microsoft.com/office/powerpoint/2010/main" val="20939154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Another way to answer the question of when to make capacity changes relates to the alignment of capacity to demand.</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28</a:t>
            </a:fld>
            <a:endParaRPr lang="en-US" dirty="0"/>
          </a:p>
        </p:txBody>
      </p:sp>
    </p:spTree>
    <p:extLst>
      <p:ext uri="{BB962C8B-B14F-4D97-AF65-F5344CB8AC3E}">
        <p14:creationId xmlns:p14="http://schemas.microsoft.com/office/powerpoint/2010/main" val="28255807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Expansion in anticipation of demand is also seen in industries with long capacity expansion lead times, such as in automobile or steel manufacturing.</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29</a:t>
            </a:fld>
            <a:endParaRPr lang="en-US" dirty="0"/>
          </a:p>
        </p:txBody>
      </p:sp>
    </p:spTree>
    <p:extLst>
      <p:ext uri="{BB962C8B-B14F-4D97-AF65-F5344CB8AC3E}">
        <p14:creationId xmlns:p14="http://schemas.microsoft.com/office/powerpoint/2010/main" val="13859323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Businesses in slow growth or highly uncertain markets favor a chase strategy, especially when the cost of adding permanent capacity is high.</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30</a:t>
            </a:fld>
            <a:endParaRPr lang="en-US" dirty="0"/>
          </a:p>
        </p:txBody>
      </p:sp>
    </p:spTree>
    <p:extLst>
      <p:ext uri="{BB962C8B-B14F-4D97-AF65-F5344CB8AC3E}">
        <p14:creationId xmlns:p14="http://schemas.microsoft.com/office/powerpoint/2010/main" val="18507413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level strategy is practical in market conditions where the customer is prepared to wait and where the costs of hiring, terminating, or rehiring employees are high.</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31</a:t>
            </a:fld>
            <a:endParaRPr lang="en-US" dirty="0"/>
          </a:p>
        </p:txBody>
      </p:sp>
    </p:spTree>
    <p:extLst>
      <p:ext uri="{BB962C8B-B14F-4D97-AF65-F5344CB8AC3E}">
        <p14:creationId xmlns:p14="http://schemas.microsoft.com/office/powerpoint/2010/main" val="12595006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This approach can work only with very short capacity implementation lead times, ready availability of capital, market research capabilities adept in anticipating and tracking market changes, and where small investments in capacity are organizationally and technically feasible.</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32</a:t>
            </a:fld>
            <a:endParaRPr lang="en-US" dirty="0"/>
          </a:p>
        </p:txBody>
      </p:sp>
    </p:spTree>
    <p:extLst>
      <p:ext uri="{BB962C8B-B14F-4D97-AF65-F5344CB8AC3E}">
        <p14:creationId xmlns:p14="http://schemas.microsoft.com/office/powerpoint/2010/main" val="2721682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This</a:t>
            </a:r>
            <a:r>
              <a:rPr lang="en-US" baseline="0" dirty="0" smtClean="0"/>
              <a:t> is a</a:t>
            </a:r>
            <a:r>
              <a:rPr lang="en-US" dirty="0" smtClean="0"/>
              <a:t>lso done to lock out competitors from further expansion or signal a company’s interest in staying in a community.</a:t>
            </a:r>
          </a:p>
          <a:p>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33</a:t>
            </a:fld>
            <a:endParaRPr lang="en-US" dirty="0"/>
          </a:p>
        </p:txBody>
      </p:sp>
    </p:spTree>
    <p:extLst>
      <p:ext uri="{BB962C8B-B14F-4D97-AF65-F5344CB8AC3E}">
        <p14:creationId xmlns:p14="http://schemas.microsoft.com/office/powerpoint/2010/main" val="40198579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While a business shut-down may be on account of economic or competitive factors beyond its immediate control, those reasons do not absolve the business from the responsibility to take care in capacity planning.</a:t>
            </a:r>
          </a:p>
          <a:p>
            <a:r>
              <a:rPr lang="en-US" sz="1200" kern="1200" dirty="0" smtClean="0">
                <a:solidFill>
                  <a:schemeClr val="tx1"/>
                </a:solidFill>
                <a:effectLst/>
                <a:latin typeface="+mn-lt"/>
                <a:ea typeface="+mn-ea"/>
                <a:cs typeface="+mn-cs"/>
              </a:rPr>
              <a:t>Under-capacity, however, can be corrected more easily than over-capacity.</a:t>
            </a:r>
          </a:p>
          <a:p>
            <a:r>
              <a:rPr lang="en-US" sz="1200" kern="1200" dirty="0" smtClean="0">
                <a:solidFill>
                  <a:schemeClr val="tx1"/>
                </a:solidFill>
                <a:effectLst/>
                <a:latin typeface="+mn-lt"/>
                <a:ea typeface="+mn-ea"/>
                <a:cs typeface="+mn-cs"/>
              </a:rPr>
              <a:t>While some amount of over-capacity may be desirable as a safety cushion, excess capacity comes with high maintenance and exit costs.</a:t>
            </a:r>
          </a:p>
          <a:p>
            <a:r>
              <a:rPr lang="en-US" sz="1200" kern="1200" dirty="0" smtClean="0">
                <a:solidFill>
                  <a:schemeClr val="tx1"/>
                </a:solidFill>
                <a:effectLst/>
                <a:latin typeface="+mn-lt"/>
                <a:ea typeface="+mn-ea"/>
                <a:cs typeface="+mn-cs"/>
              </a:rPr>
              <a:t>Example</a:t>
            </a:r>
            <a:r>
              <a:rPr lang="en-US" sz="1200" kern="1200" baseline="0" dirty="0" smtClean="0">
                <a:solidFill>
                  <a:schemeClr val="tx1"/>
                </a:solidFill>
                <a:effectLst/>
                <a:latin typeface="+mn-lt"/>
                <a:ea typeface="+mn-ea"/>
                <a:cs typeface="+mn-cs"/>
              </a:rPr>
              <a:t> of x percent defective output.</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34</a:t>
            </a:fld>
            <a:endParaRPr lang="en-US" dirty="0"/>
          </a:p>
        </p:txBody>
      </p:sp>
    </p:spTree>
    <p:extLst>
      <p:ext uri="{BB962C8B-B14F-4D97-AF65-F5344CB8AC3E}">
        <p14:creationId xmlns:p14="http://schemas.microsoft.com/office/powerpoint/2010/main" val="7979881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smtClean="0">
                <a:solidFill>
                  <a:schemeClr val="tx1"/>
                </a:solidFill>
                <a:effectLst/>
                <a:latin typeface="+mn-lt"/>
                <a:ea typeface="+mn-ea"/>
                <a:cs typeface="+mn-cs"/>
              </a:rPr>
              <a:t>Customer order fill rate is</a:t>
            </a:r>
            <a:r>
              <a:rPr lang="en-GB" sz="1200" b="0" kern="1200" baseline="0" dirty="0" smtClean="0">
                <a:solidFill>
                  <a:schemeClr val="tx1"/>
                </a:solidFill>
                <a:effectLst/>
                <a:latin typeface="+mn-lt"/>
                <a:ea typeface="+mn-ea"/>
                <a:cs typeface="+mn-cs"/>
              </a:rPr>
              <a:t> the percentage</a:t>
            </a:r>
            <a:r>
              <a:rPr lang="en-GB" sz="1200" b="0" kern="1200" dirty="0" smtClean="0">
                <a:solidFill>
                  <a:schemeClr val="tx1"/>
                </a:solidFill>
                <a:effectLst/>
                <a:latin typeface="+mn-lt"/>
                <a:ea typeface="+mn-ea"/>
                <a:cs typeface="+mn-cs"/>
              </a:rPr>
              <a:t> of items in an order fulfilled in time.</a:t>
            </a:r>
          </a:p>
          <a:p>
            <a:r>
              <a:rPr lang="en-GB" sz="1200" b="0" kern="1200" dirty="0" smtClean="0">
                <a:solidFill>
                  <a:schemeClr val="tx1"/>
                </a:solidFill>
                <a:effectLst/>
                <a:latin typeface="+mn-lt"/>
                <a:ea typeface="+mn-ea"/>
                <a:cs typeface="+mn-cs"/>
              </a:rPr>
              <a:t>Cycle service level is</a:t>
            </a:r>
            <a:r>
              <a:rPr lang="en-GB" sz="1200" b="0" kern="1200" baseline="0" dirty="0" smtClean="0">
                <a:solidFill>
                  <a:schemeClr val="tx1"/>
                </a:solidFill>
                <a:effectLst/>
                <a:latin typeface="+mn-lt"/>
                <a:ea typeface="+mn-ea"/>
                <a:cs typeface="+mn-cs"/>
              </a:rPr>
              <a:t> the percentage </a:t>
            </a:r>
            <a:r>
              <a:rPr lang="en-GB" sz="1200" b="0" kern="1200" dirty="0" smtClean="0">
                <a:solidFill>
                  <a:schemeClr val="tx1"/>
                </a:solidFill>
                <a:effectLst/>
                <a:latin typeface="+mn-lt"/>
                <a:ea typeface="+mn-ea"/>
                <a:cs typeface="+mn-cs"/>
              </a:rPr>
              <a:t>of orders fulfilled completely in time, on average.</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35</a:t>
            </a:fld>
            <a:endParaRPr lang="en-US" dirty="0"/>
          </a:p>
        </p:txBody>
      </p:sp>
    </p:spTree>
    <p:extLst>
      <p:ext uri="{BB962C8B-B14F-4D97-AF65-F5344CB8AC3E}">
        <p14:creationId xmlns:p14="http://schemas.microsoft.com/office/powerpoint/2010/main" val="41475253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It</a:t>
            </a:r>
            <a:r>
              <a:rPr lang="en-US" sz="1200" kern="1200" baseline="0" dirty="0" smtClean="0">
                <a:solidFill>
                  <a:schemeClr val="tx1"/>
                </a:solidFill>
                <a:effectLst/>
                <a:latin typeface="+mn-lt"/>
                <a:ea typeface="+mn-ea"/>
                <a:cs typeface="+mn-cs"/>
              </a:rPr>
              <a:t> can a</a:t>
            </a:r>
            <a:r>
              <a:rPr lang="en-US" sz="1200" kern="1200" dirty="0" smtClean="0">
                <a:solidFill>
                  <a:schemeClr val="tx1"/>
                </a:solidFill>
                <a:effectLst/>
                <a:latin typeface="+mn-lt"/>
                <a:ea typeface="+mn-ea"/>
                <a:cs typeface="+mn-cs"/>
              </a:rPr>
              <a:t>lso</a:t>
            </a:r>
            <a:r>
              <a:rPr lang="en-US" sz="1200" kern="1200" baseline="0" dirty="0" smtClean="0">
                <a:solidFill>
                  <a:schemeClr val="tx1"/>
                </a:solidFill>
                <a:effectLst/>
                <a:latin typeface="+mn-lt"/>
                <a:ea typeface="+mn-ea"/>
                <a:cs typeface="+mn-cs"/>
              </a:rPr>
              <a:t> be reflected in</a:t>
            </a:r>
            <a:r>
              <a:rPr lang="en-US" sz="1200" kern="1200" dirty="0" smtClean="0">
                <a:solidFill>
                  <a:schemeClr val="tx1"/>
                </a:solidFill>
                <a:effectLst/>
                <a:latin typeface="+mn-lt"/>
                <a:ea typeface="+mn-ea"/>
                <a:cs typeface="+mn-cs"/>
              </a:rPr>
              <a:t> unbudgeted increase in use of temps,</a:t>
            </a:r>
            <a:r>
              <a:rPr lang="en-US" sz="1200" kern="1200" baseline="0" dirty="0" smtClean="0">
                <a:solidFill>
                  <a:schemeClr val="tx1"/>
                </a:solidFill>
                <a:effectLst/>
                <a:latin typeface="+mn-lt"/>
                <a:ea typeface="+mn-ea"/>
                <a:cs typeface="+mn-cs"/>
              </a:rPr>
              <a:t> number</a:t>
            </a:r>
            <a:r>
              <a:rPr lang="en-US" sz="1200" kern="1200" dirty="0" smtClean="0">
                <a:solidFill>
                  <a:schemeClr val="tx1"/>
                </a:solidFill>
                <a:effectLst/>
                <a:latin typeface="+mn-lt"/>
                <a:ea typeface="+mn-ea"/>
                <a:cs typeface="+mn-cs"/>
              </a:rPr>
              <a:t> of orders turned away for lack of timely capacity,</a:t>
            </a:r>
            <a:r>
              <a:rPr lang="en-US" sz="1200" kern="1200" baseline="0" dirty="0" smtClean="0">
                <a:solidFill>
                  <a:schemeClr val="tx1"/>
                </a:solidFill>
                <a:effectLst/>
                <a:latin typeface="+mn-lt"/>
                <a:ea typeface="+mn-ea"/>
                <a:cs typeface="+mn-cs"/>
              </a:rPr>
              <a:t> and f</a:t>
            </a:r>
            <a:r>
              <a:rPr lang="en-US" sz="1200" kern="1200" dirty="0" smtClean="0">
                <a:solidFill>
                  <a:schemeClr val="tx1"/>
                </a:solidFill>
                <a:effectLst/>
                <a:latin typeface="+mn-lt"/>
                <a:ea typeface="+mn-ea"/>
                <a:cs typeface="+mn-cs"/>
              </a:rPr>
              <a:t>requent use of air shipments or other forms of expedited shipping. </a:t>
            </a:r>
          </a:p>
        </p:txBody>
      </p:sp>
      <p:sp>
        <p:nvSpPr>
          <p:cNvPr id="4" name="Slide Number Placeholder 3"/>
          <p:cNvSpPr>
            <a:spLocks noGrp="1"/>
          </p:cNvSpPr>
          <p:nvPr>
            <p:ph type="sldNum" sz="quarter" idx="10"/>
          </p:nvPr>
        </p:nvSpPr>
        <p:spPr/>
        <p:txBody>
          <a:bodyPr/>
          <a:lstStyle/>
          <a:p>
            <a:fld id="{614464DD-64C1-461B-B1E6-82A8A7022993}" type="slidenum">
              <a:rPr lang="en-US" smtClean="0"/>
              <a:t>36</a:t>
            </a:fld>
            <a:endParaRPr lang="en-US" dirty="0"/>
          </a:p>
        </p:txBody>
      </p:sp>
    </p:spTree>
    <p:extLst>
      <p:ext uri="{BB962C8B-B14F-4D97-AF65-F5344CB8AC3E}">
        <p14:creationId xmlns:p14="http://schemas.microsoft.com/office/powerpoint/2010/main" val="33854651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For example, Sweden is examining methods to introduce sustainability in auto manufacturing capacity.</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37</a:t>
            </a:fld>
            <a:endParaRPr lang="en-US" dirty="0"/>
          </a:p>
        </p:txBody>
      </p:sp>
    </p:spTree>
    <p:extLst>
      <p:ext uri="{BB962C8B-B14F-4D97-AF65-F5344CB8AC3E}">
        <p14:creationId xmlns:p14="http://schemas.microsoft.com/office/powerpoint/2010/main" val="42942842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Virtual models are developed and their capacity and resource consumption are evaluated against the baseline data and baseline performance.</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38</a:t>
            </a:fld>
            <a:endParaRPr lang="en-US" dirty="0"/>
          </a:p>
        </p:txBody>
      </p:sp>
    </p:spTree>
    <p:extLst>
      <p:ext uri="{BB962C8B-B14F-4D97-AF65-F5344CB8AC3E}">
        <p14:creationId xmlns:p14="http://schemas.microsoft.com/office/powerpoint/2010/main" val="145394468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Real options analysis requires a deep knowledge of business operations, market behavior, competition, and business strategy to enable a well-specified simulation model that includes all key factors and develops realistic ranges of values for modeling uncertainty.</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39</a:t>
            </a:fld>
            <a:endParaRPr lang="en-US" dirty="0"/>
          </a:p>
        </p:txBody>
      </p:sp>
    </p:spTree>
    <p:extLst>
      <p:ext uri="{BB962C8B-B14F-4D97-AF65-F5344CB8AC3E}">
        <p14:creationId xmlns:p14="http://schemas.microsoft.com/office/powerpoint/2010/main" val="2379059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Companies like Zappos have been built on the ability to quickly respond to customer wishes and needs. Doing so requires capacity availability at all times in terms of people, equipment, bandwidth, and supply chains.</a:t>
            </a:r>
          </a:p>
          <a:p>
            <a:r>
              <a:rPr lang="en-US" sz="1200" kern="1200" dirty="0" smtClean="0">
                <a:solidFill>
                  <a:schemeClr val="tx1"/>
                </a:solidFill>
                <a:effectLst/>
                <a:latin typeface="+mn-lt"/>
                <a:ea typeface="+mn-ea"/>
                <a:cs typeface="+mn-cs"/>
              </a:rPr>
              <a:t>The human factor in services also means that consistently high levels of capacity utilization cause more quality problems in services relative to manufacturing.</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40</a:t>
            </a:fld>
            <a:endParaRPr lang="en-US" dirty="0"/>
          </a:p>
        </p:txBody>
      </p:sp>
    </p:spTree>
    <p:extLst>
      <p:ext uri="{BB962C8B-B14F-4D97-AF65-F5344CB8AC3E}">
        <p14:creationId xmlns:p14="http://schemas.microsoft.com/office/powerpoint/2010/main" val="24382548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Of these, yield (also called revenue management) has perhaps contributed the most to service profitability, especially in airlines and hotels. Yield management slices up capacity among different customer segments and prices these for profit maximization.</a:t>
            </a:r>
            <a:endParaRPr lang="en-US" dirty="0"/>
          </a:p>
        </p:txBody>
      </p:sp>
      <p:sp>
        <p:nvSpPr>
          <p:cNvPr id="4" name="Slide Number Placeholder 3"/>
          <p:cNvSpPr>
            <a:spLocks noGrp="1"/>
          </p:cNvSpPr>
          <p:nvPr>
            <p:ph type="sldNum" sz="quarter" idx="10"/>
          </p:nvPr>
        </p:nvSpPr>
        <p:spPr/>
        <p:txBody>
          <a:bodyPr/>
          <a:lstStyle/>
          <a:p>
            <a:fld id="{614464DD-64C1-461B-B1E6-82A8A7022993}" type="slidenum">
              <a:rPr lang="en-US" smtClean="0"/>
              <a:t>41</a:t>
            </a:fld>
            <a:endParaRPr lang="en-US" dirty="0"/>
          </a:p>
        </p:txBody>
      </p:sp>
    </p:spTree>
    <p:extLst>
      <p:ext uri="{BB962C8B-B14F-4D97-AF65-F5344CB8AC3E}">
        <p14:creationId xmlns:p14="http://schemas.microsoft.com/office/powerpoint/2010/main" val="2438254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3B5CFE87-1EB0-4AEF-B5DE-9FF81659417E}" type="datetime1">
              <a:rPr lang="en-US" smtClean="0"/>
              <a:t>3/12/2020</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1941655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5882C4C-49C1-4A73-8A2A-002218D11D3C}" type="datetime1">
              <a:rPr lang="en-US" smtClean="0"/>
              <a:t>3/12/2020</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3808601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7211A30-0CF5-45D4-9013-FAB96E5D9D92}" type="datetime1">
              <a:rPr lang="en-US" smtClean="0"/>
              <a:t>3/12/2020</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3570117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F25A3D4-6C31-4308-8BF3-775C5F3D99EF}" type="datetime1">
              <a:rPr lang="en-US" smtClean="0"/>
              <a:t>3/12/2020</a:t>
            </a:fld>
            <a:endParaRPr lang="en-US" dirty="0"/>
          </a:p>
        </p:txBody>
      </p:sp>
      <p:sp>
        <p:nvSpPr>
          <p:cNvPr id="6" name="Footer Placeholder 5"/>
          <p:cNvSpPr>
            <a:spLocks noGrp="1"/>
          </p:cNvSpPr>
          <p:nvPr>
            <p:ph type="ftr" sz="quarter" idx="11"/>
          </p:nvPr>
        </p:nvSpPr>
        <p:spPr/>
        <p:txBody>
          <a:bodyPr/>
          <a:lstStyle/>
          <a:p>
            <a:r>
              <a:rPr lang="en-US" dirty="0" smtClean="0"/>
              <a:t>© Taylor &amp; Francis 2016</a:t>
            </a:r>
            <a:endParaRPr lang="en-US" dirty="0"/>
          </a:p>
        </p:txBody>
      </p:sp>
      <p:sp>
        <p:nvSpPr>
          <p:cNvPr id="7" name="Slide Number Placeholder 6"/>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2435150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4C5B38BA-8213-412D-AB6B-976B605CD2C5}" type="datetime1">
              <a:rPr lang="en-US" smtClean="0"/>
              <a:t>3/12/2020</a:t>
            </a:fld>
            <a:endParaRPr lang="en-US" dirty="0"/>
          </a:p>
        </p:txBody>
      </p:sp>
      <p:sp>
        <p:nvSpPr>
          <p:cNvPr id="8" name="Footer Placeholder 7"/>
          <p:cNvSpPr>
            <a:spLocks noGrp="1"/>
          </p:cNvSpPr>
          <p:nvPr>
            <p:ph type="ftr" sz="quarter" idx="11"/>
          </p:nvPr>
        </p:nvSpPr>
        <p:spPr/>
        <p:txBody>
          <a:bodyPr/>
          <a:lstStyle/>
          <a:p>
            <a:r>
              <a:rPr lang="en-US" dirty="0" smtClean="0"/>
              <a:t>© Taylor &amp; Francis 2016</a:t>
            </a:r>
            <a:endParaRPr lang="en-US" dirty="0"/>
          </a:p>
        </p:txBody>
      </p:sp>
      <p:sp>
        <p:nvSpPr>
          <p:cNvPr id="9" name="Slide Number Placeholder 8"/>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3526796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01466CB-CE96-44C5-AE77-97C789AB0D25}" type="datetime1">
              <a:rPr lang="en-US" smtClean="0"/>
              <a:t>3/12/2020</a:t>
            </a:fld>
            <a:endParaRPr lang="en-US" dirty="0"/>
          </a:p>
        </p:txBody>
      </p:sp>
      <p:sp>
        <p:nvSpPr>
          <p:cNvPr id="4" name="Footer Placeholder 3"/>
          <p:cNvSpPr>
            <a:spLocks noGrp="1"/>
          </p:cNvSpPr>
          <p:nvPr>
            <p:ph type="ftr" sz="quarter" idx="11"/>
          </p:nvPr>
        </p:nvSpPr>
        <p:spPr/>
        <p:txBody>
          <a:bodyPr/>
          <a:lstStyle/>
          <a:p>
            <a:r>
              <a:rPr lang="en-US" dirty="0" smtClean="0"/>
              <a:t>© Taylor &amp; Francis 2016</a:t>
            </a:r>
            <a:endParaRPr lang="en-US" dirty="0"/>
          </a:p>
        </p:txBody>
      </p:sp>
      <p:sp>
        <p:nvSpPr>
          <p:cNvPr id="5" name="Slide Number Placeholder 4"/>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3573039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3C3A22-4C24-43CE-B380-7DDB2F1F0470}" type="datetime1">
              <a:rPr lang="en-US" smtClean="0"/>
              <a:t>3/12/2020</a:t>
            </a:fld>
            <a:endParaRPr lang="en-US" dirty="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
        <p:nvSpPr>
          <p:cNvPr id="4" name="Slide Number Placeholder 3"/>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1347607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CE8A538-632C-4345-8240-04BD15CB4125}" type="datetime1">
              <a:rPr lang="en-US" smtClean="0"/>
              <a:t>3/12/2020</a:t>
            </a:fld>
            <a:endParaRPr lang="en-US" dirty="0"/>
          </a:p>
        </p:txBody>
      </p:sp>
      <p:sp>
        <p:nvSpPr>
          <p:cNvPr id="6" name="Footer Placeholder 5"/>
          <p:cNvSpPr>
            <a:spLocks noGrp="1"/>
          </p:cNvSpPr>
          <p:nvPr>
            <p:ph type="ftr" sz="quarter" idx="11"/>
          </p:nvPr>
        </p:nvSpPr>
        <p:spPr/>
        <p:txBody>
          <a:bodyPr/>
          <a:lstStyle/>
          <a:p>
            <a:r>
              <a:rPr lang="en-US" dirty="0" smtClean="0"/>
              <a:t>© Taylor &amp; Francis 2016</a:t>
            </a:r>
            <a:endParaRPr lang="en-US" dirty="0"/>
          </a:p>
        </p:txBody>
      </p:sp>
      <p:sp>
        <p:nvSpPr>
          <p:cNvPr id="7" name="Slide Number Placeholder 6"/>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787185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89B9109-FB58-4905-B3A8-136A9553E200}" type="datetime1">
              <a:rPr lang="en-US" smtClean="0"/>
              <a:t>3/12/2020</a:t>
            </a:fld>
            <a:endParaRPr lang="en-US" dirty="0"/>
          </a:p>
        </p:txBody>
      </p:sp>
      <p:sp>
        <p:nvSpPr>
          <p:cNvPr id="6" name="Footer Placeholder 5"/>
          <p:cNvSpPr>
            <a:spLocks noGrp="1"/>
          </p:cNvSpPr>
          <p:nvPr>
            <p:ph type="ftr" sz="quarter" idx="11"/>
          </p:nvPr>
        </p:nvSpPr>
        <p:spPr/>
        <p:txBody>
          <a:bodyPr/>
          <a:lstStyle/>
          <a:p>
            <a:r>
              <a:rPr lang="en-US" dirty="0" smtClean="0"/>
              <a:t>© Taylor &amp; Francis 2016</a:t>
            </a:r>
            <a:endParaRPr lang="en-US" dirty="0"/>
          </a:p>
        </p:txBody>
      </p:sp>
      <p:sp>
        <p:nvSpPr>
          <p:cNvPr id="7" name="Slide Number Placeholder 6"/>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4136551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810CE12-57A0-4509-B49F-5FCA5EF0B487}" type="datetime1">
              <a:rPr lang="en-US" smtClean="0"/>
              <a:t>3/12/2020</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4001067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1C7155C-DE7C-44C4-BF79-7898DC5A43B4}" type="datetime1">
              <a:rPr lang="en-US" smtClean="0"/>
              <a:t>3/12/2020</a:t>
            </a:fld>
            <a:endParaRPr lang="en-US" dirty="0"/>
          </a:p>
        </p:txBody>
      </p:sp>
      <p:sp>
        <p:nvSpPr>
          <p:cNvPr id="5" name="Footer Placeholder 4"/>
          <p:cNvSpPr>
            <a:spLocks noGrp="1"/>
          </p:cNvSpPr>
          <p:nvPr>
            <p:ph type="ftr" sz="quarter" idx="11"/>
          </p:nvPr>
        </p:nvSpPr>
        <p:spPr/>
        <p:txBody>
          <a:bodyPr/>
          <a:lstStyle/>
          <a:p>
            <a:r>
              <a:rPr lang="en-US" dirty="0" smtClean="0"/>
              <a:t>© Taylor &amp; Francis 2016</a:t>
            </a:r>
            <a:endParaRPr lang="en-US" dirty="0"/>
          </a:p>
        </p:txBody>
      </p:sp>
      <p:sp>
        <p:nvSpPr>
          <p:cNvPr id="6" name="Slide Number Placeholder 5"/>
          <p:cNvSpPr>
            <a:spLocks noGrp="1"/>
          </p:cNvSpPr>
          <p:nvPr>
            <p:ph type="sldNum" sz="quarter" idx="12"/>
          </p:nvPr>
        </p:nvSpPr>
        <p:spPr/>
        <p:txBody>
          <a:bodyPr/>
          <a:lstStyle/>
          <a:p>
            <a:fld id="{28737BA6-4C45-401E-9DEF-C84DCAFB1E12}" type="slidenum">
              <a:rPr lang="en-US" smtClean="0"/>
              <a:t>‹#›</a:t>
            </a:fld>
            <a:endParaRPr lang="en-US" dirty="0"/>
          </a:p>
        </p:txBody>
      </p:sp>
    </p:spTree>
    <p:extLst>
      <p:ext uri="{BB962C8B-B14F-4D97-AF65-F5344CB8AC3E}">
        <p14:creationId xmlns:p14="http://schemas.microsoft.com/office/powerpoint/2010/main" val="771526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2004EB-1602-49FA-870D-665577A063DF}" type="datetime1">
              <a:rPr lang="en-US" smtClean="0"/>
              <a:t>3/12/2020</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t>© Taylor &amp; Francis 2016</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737BA6-4C45-401E-9DEF-C84DCAFB1E12}" type="slidenum">
              <a:rPr lang="en-US" smtClean="0"/>
              <a:t>‹#›</a:t>
            </a:fld>
            <a:endParaRPr lang="en-US" dirty="0"/>
          </a:p>
        </p:txBody>
      </p:sp>
    </p:spTree>
    <p:extLst>
      <p:ext uri="{BB962C8B-B14F-4D97-AF65-F5344CB8AC3E}">
        <p14:creationId xmlns:p14="http://schemas.microsoft.com/office/powerpoint/2010/main" val="26856314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Capacity Planning</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lstStyle/>
          <a:p>
            <a:pPr lvl="0">
              <a:buClr>
                <a:srgbClr val="002060"/>
              </a:buClr>
              <a:buFont typeface="Wingdings" panose="05000000000000000000" pitchFamily="2" charset="2"/>
              <a:buChar char="§"/>
            </a:pPr>
            <a:r>
              <a:rPr lang="en-US" dirty="0" smtClean="0">
                <a:solidFill>
                  <a:srgbClr val="000000"/>
                </a:solidFill>
                <a:effectLst/>
              </a:rPr>
              <a:t>What is capacity </a:t>
            </a:r>
            <a:r>
              <a:rPr lang="en-US" dirty="0">
                <a:solidFill>
                  <a:srgbClr val="000000"/>
                </a:solidFill>
              </a:rPr>
              <a:t>p</a:t>
            </a:r>
            <a:r>
              <a:rPr lang="en-US" dirty="0" smtClean="0">
                <a:solidFill>
                  <a:srgbClr val="000000"/>
                </a:solidFill>
                <a:effectLst/>
              </a:rPr>
              <a:t>lanning?	</a:t>
            </a:r>
          </a:p>
          <a:p>
            <a:pPr lvl="0">
              <a:buClr>
                <a:srgbClr val="002060"/>
              </a:buClr>
              <a:buFont typeface="Wingdings" panose="05000000000000000000" pitchFamily="2" charset="2"/>
              <a:buChar char="§"/>
            </a:pPr>
            <a:r>
              <a:rPr lang="en-US" dirty="0" smtClean="0">
                <a:solidFill>
                  <a:srgbClr val="000000"/>
                </a:solidFill>
                <a:effectLst/>
              </a:rPr>
              <a:t>Why is capacity </a:t>
            </a:r>
            <a:r>
              <a:rPr lang="en-US" dirty="0">
                <a:solidFill>
                  <a:srgbClr val="000000"/>
                </a:solidFill>
              </a:rPr>
              <a:t>p</a:t>
            </a:r>
            <a:r>
              <a:rPr lang="en-US" dirty="0" smtClean="0">
                <a:solidFill>
                  <a:srgbClr val="000000"/>
                </a:solidFill>
                <a:effectLst/>
              </a:rPr>
              <a:t>lanning important?</a:t>
            </a:r>
          </a:p>
          <a:p>
            <a:pPr lvl="0">
              <a:buClr>
                <a:srgbClr val="002060"/>
              </a:buClr>
              <a:buFont typeface="Wingdings" panose="05000000000000000000" pitchFamily="2" charset="2"/>
              <a:buChar char="§"/>
            </a:pPr>
            <a:r>
              <a:rPr lang="en-US" dirty="0" smtClean="0">
                <a:solidFill>
                  <a:srgbClr val="000000"/>
                </a:solidFill>
                <a:effectLst/>
              </a:rPr>
              <a:t>How is capacity </a:t>
            </a:r>
            <a:r>
              <a:rPr lang="en-US" dirty="0">
                <a:solidFill>
                  <a:srgbClr val="000000"/>
                </a:solidFill>
              </a:rPr>
              <a:t>p</a:t>
            </a:r>
            <a:r>
              <a:rPr lang="en-US" dirty="0" smtClean="0">
                <a:solidFill>
                  <a:srgbClr val="000000"/>
                </a:solidFill>
                <a:effectLst/>
              </a:rPr>
              <a:t>lanning done?</a:t>
            </a:r>
          </a:p>
          <a:p>
            <a:pPr lvl="0">
              <a:buClr>
                <a:srgbClr val="002060"/>
              </a:buClr>
              <a:buFont typeface="Wingdings" panose="05000000000000000000" pitchFamily="2" charset="2"/>
              <a:buChar char="§"/>
            </a:pPr>
            <a:r>
              <a:rPr lang="en-US" dirty="0" smtClean="0">
                <a:solidFill>
                  <a:srgbClr val="000000"/>
                </a:solidFill>
                <a:effectLst/>
              </a:rPr>
              <a:t>Was it done right?</a:t>
            </a:r>
          </a:p>
          <a:p>
            <a:pPr lvl="0">
              <a:buClr>
                <a:srgbClr val="002060"/>
              </a:buClr>
              <a:buFont typeface="Wingdings" panose="05000000000000000000" pitchFamily="2" charset="2"/>
              <a:buChar char="§"/>
            </a:pPr>
            <a:r>
              <a:rPr lang="en-US" dirty="0" smtClean="0">
                <a:solidFill>
                  <a:srgbClr val="000000"/>
                </a:solidFill>
                <a:effectLst/>
              </a:rPr>
              <a:t>Current trends in capacity </a:t>
            </a:r>
            <a:r>
              <a:rPr lang="en-US" dirty="0">
                <a:solidFill>
                  <a:srgbClr val="000000"/>
                </a:solidFill>
              </a:rPr>
              <a:t>p</a:t>
            </a:r>
            <a:r>
              <a:rPr lang="en-US" dirty="0" smtClean="0">
                <a:solidFill>
                  <a:srgbClr val="000000"/>
                </a:solidFill>
                <a:effectLst/>
              </a:rPr>
              <a:t>lanning</a:t>
            </a:r>
          </a:p>
          <a:p>
            <a:pPr lvl="0">
              <a:buClr>
                <a:srgbClr val="002060"/>
              </a:buClr>
              <a:buFont typeface="Wingdings" panose="05000000000000000000" pitchFamily="2" charset="2"/>
              <a:buChar char="§"/>
            </a:pPr>
            <a:r>
              <a:rPr lang="en-US" dirty="0" smtClean="0">
                <a:solidFill>
                  <a:srgbClr val="000000"/>
                </a:solidFill>
                <a:effectLst/>
              </a:rPr>
              <a:t>Conclusion</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1890200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lstStyle/>
          <a:p>
            <a:pPr>
              <a:lnSpc>
                <a:spcPct val="80000"/>
              </a:lnSpc>
            </a:pPr>
            <a:r>
              <a:rPr lang="en-US" dirty="0" smtClean="0">
                <a:solidFill>
                  <a:srgbClr val="000000"/>
                </a:solidFill>
              </a:rPr>
              <a:t>Capacity Planning</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ctr"/>
          <a:lstStyle/>
          <a:p>
            <a:pPr marL="0" lvl="0" indent="0" algn="ctr" fontAlgn="base">
              <a:lnSpc>
                <a:spcPct val="90000"/>
              </a:lnSpc>
              <a:spcBef>
                <a:spcPct val="40000"/>
              </a:spcBef>
              <a:spcAft>
                <a:spcPct val="0"/>
              </a:spcAft>
              <a:buClr>
                <a:srgbClr val="000000"/>
              </a:buClr>
              <a:buNone/>
            </a:pPr>
            <a:r>
              <a:rPr lang="en-US" sz="2800" kern="0" dirty="0">
                <a:solidFill>
                  <a:srgbClr val="000000"/>
                </a:solidFill>
                <a:ea typeface="Times New Roman"/>
              </a:rPr>
              <a:t>Capacity is the maximum amount of output that a system can produce, with existing resources, in a given time period. Capacity is a potential statement, since we may not chose to use the system to its maximum extent. </a:t>
            </a:r>
            <a:endParaRPr lang="en-US" sz="2800" kern="0" dirty="0" smtClean="0">
              <a:solidFill>
                <a:srgbClr val="000000"/>
              </a:solidFill>
              <a:ea typeface="Times New Roman"/>
            </a:endParaRPr>
          </a:p>
          <a:p>
            <a:pPr marL="0" lvl="0" indent="0" algn="ctr" fontAlgn="base">
              <a:lnSpc>
                <a:spcPct val="90000"/>
              </a:lnSpc>
              <a:spcBef>
                <a:spcPct val="40000"/>
              </a:spcBef>
              <a:spcAft>
                <a:spcPct val="0"/>
              </a:spcAft>
              <a:buClr>
                <a:srgbClr val="000000"/>
              </a:buClr>
              <a:buNone/>
            </a:pPr>
            <a:r>
              <a:rPr lang="en-US" sz="2800" kern="0" dirty="0" smtClean="0">
                <a:solidFill>
                  <a:srgbClr val="000000"/>
                </a:solidFill>
                <a:ea typeface="Times New Roman"/>
              </a:rPr>
              <a:t>Capacity planning </a:t>
            </a:r>
            <a:r>
              <a:rPr lang="en-US" sz="2800" kern="0" dirty="0">
                <a:solidFill>
                  <a:srgbClr val="000000"/>
                </a:solidFill>
                <a:ea typeface="Times New Roman"/>
              </a:rPr>
              <a:t>is the act of anticipating and arranging for capacity needs to provide satisfactory service levels to the </a:t>
            </a:r>
            <a:r>
              <a:rPr lang="en-US" sz="2800" kern="0" dirty="0" smtClean="0">
                <a:solidFill>
                  <a:srgbClr val="000000"/>
                </a:solidFill>
                <a:ea typeface="Times New Roman"/>
              </a:rPr>
              <a:t>consumer </a:t>
            </a:r>
            <a:r>
              <a:rPr lang="en-US" sz="2800" kern="0" dirty="0">
                <a:solidFill>
                  <a:srgbClr val="000000"/>
                </a:solidFill>
                <a:ea typeface="Times New Roman"/>
              </a:rPr>
              <a:t>at a </a:t>
            </a:r>
            <a:r>
              <a:rPr lang="en-US" sz="2800" kern="0" dirty="0" smtClean="0">
                <a:solidFill>
                  <a:srgbClr val="000000"/>
                </a:solidFill>
                <a:ea typeface="Times New Roman"/>
              </a:rPr>
              <a:t>profit.</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53042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Capacity</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lstStyle/>
          <a:p>
            <a:pPr lvl="0">
              <a:buClr>
                <a:srgbClr val="002060"/>
              </a:buClr>
              <a:buFont typeface="Wingdings" panose="05000000000000000000" pitchFamily="2" charset="2"/>
              <a:buChar char="§"/>
            </a:pPr>
            <a:r>
              <a:rPr lang="en-US" dirty="0"/>
              <a:t>Capacity is the upper limit of a system’s ability to make, store, deliver, or receive products or services at a point in </a:t>
            </a:r>
            <a:r>
              <a:rPr lang="en-US" dirty="0" smtClean="0"/>
              <a:t>time.</a:t>
            </a:r>
          </a:p>
          <a:p>
            <a:pPr lvl="0">
              <a:buClr>
                <a:srgbClr val="002060"/>
              </a:buClr>
              <a:buFont typeface="Wingdings" panose="05000000000000000000" pitchFamily="2" charset="2"/>
              <a:buChar char="§"/>
            </a:pPr>
            <a:r>
              <a:rPr lang="en-US" dirty="0"/>
              <a:t>Capacity can be measured in many </a:t>
            </a:r>
            <a:r>
              <a:rPr lang="en-US" dirty="0" smtClean="0"/>
              <a:t>ways.</a:t>
            </a:r>
          </a:p>
          <a:p>
            <a:pPr lvl="0">
              <a:buClr>
                <a:srgbClr val="002060"/>
              </a:buClr>
              <a:buFont typeface="Wingdings" panose="05000000000000000000" pitchFamily="2" charset="2"/>
              <a:buChar char="§"/>
            </a:pPr>
            <a:r>
              <a:rPr lang="en-US" dirty="0" smtClean="0"/>
              <a:t>Design, peak, </a:t>
            </a:r>
            <a:r>
              <a:rPr lang="en-US" dirty="0"/>
              <a:t>or theoretical capacity is the maximum output capacity possible, usually sustainable for a short period of </a:t>
            </a:r>
            <a:r>
              <a:rPr lang="en-US" dirty="0" smtClean="0"/>
              <a:t>time.</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3825913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Capacity</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lstStyle/>
          <a:p>
            <a:pPr lvl="0">
              <a:buClr>
                <a:srgbClr val="002060"/>
              </a:buClr>
              <a:buFont typeface="Wingdings" panose="05000000000000000000" pitchFamily="2" charset="2"/>
              <a:buChar char="§"/>
            </a:pPr>
            <a:r>
              <a:rPr lang="en-US" dirty="0"/>
              <a:t>Effective capacity, rated capacity, or the best operating capacity level is the capacity of the resource under </a:t>
            </a:r>
            <a:r>
              <a:rPr lang="en-US" dirty="0" smtClean="0"/>
              <a:t>normal, sustainable operating conditions.</a:t>
            </a:r>
          </a:p>
          <a:p>
            <a:pPr lvl="0">
              <a:buClr>
                <a:srgbClr val="002060"/>
              </a:buClr>
              <a:buFont typeface="Wingdings" panose="05000000000000000000" pitchFamily="2" charset="2"/>
              <a:buChar char="§"/>
            </a:pPr>
            <a:r>
              <a:rPr lang="en-US" dirty="0"/>
              <a:t>Capacity has other dimensions too, such as range and </a:t>
            </a:r>
            <a:r>
              <a:rPr lang="en-US" dirty="0" smtClean="0"/>
              <a:t>response.</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2578308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Utilization and Efficiency</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lstStyle/>
          <a:p>
            <a:pPr lvl="0">
              <a:buClr>
                <a:srgbClr val="002060"/>
              </a:buClr>
              <a:buFont typeface="Wingdings" panose="05000000000000000000" pitchFamily="2" charset="2"/>
              <a:buChar char="§"/>
            </a:pPr>
            <a:r>
              <a:rPr lang="en-US" dirty="0"/>
              <a:t>Capacity utilization is the amount of design capacity that is utilized on average in fulfilling demand. Capacity utilization cannot exceed design </a:t>
            </a:r>
            <a:r>
              <a:rPr lang="en-US" dirty="0" smtClean="0"/>
              <a:t>capacity.</a:t>
            </a:r>
          </a:p>
          <a:p>
            <a:pPr lvl="0">
              <a:buClr>
                <a:srgbClr val="002060"/>
              </a:buClr>
              <a:buFont typeface="Wingdings" panose="05000000000000000000" pitchFamily="2" charset="2"/>
              <a:buChar char="§"/>
            </a:pPr>
            <a:r>
              <a:rPr lang="en-US" dirty="0"/>
              <a:t>Efficiency is the amount of effective capacity that is utilized on average in fulfilling </a:t>
            </a:r>
            <a:r>
              <a:rPr lang="en-US" dirty="0" smtClean="0"/>
              <a:t>demand.</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9157755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Utilization and Efficiency</a:t>
            </a:r>
            <a:endParaRPr lang="en-US" dirty="0">
              <a:effectLst>
                <a:outerShdw blurRad="38100" dist="38100" dir="2700000" algn="tl">
                  <a:srgbClr val="FFFFFF"/>
                </a:outerShdw>
              </a:effectLst>
            </a:endParaRPr>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
        <p:nvSpPr>
          <p:cNvPr id="6" name="Text Box 5"/>
          <p:cNvSpPr txBox="1">
            <a:spLocks noChangeArrowheads="1"/>
          </p:cNvSpPr>
          <p:nvPr/>
        </p:nvSpPr>
        <p:spPr bwMode="auto">
          <a:xfrm>
            <a:off x="533400" y="4038600"/>
            <a:ext cx="8077200" cy="117981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spAutoFit/>
          </a:bodyPr>
          <a:lstStyle/>
          <a:p>
            <a:pPr marL="0" marR="0" lvl="0" indent="0" algn="l" defTabSz="914400" rtl="0" eaLnBrk="1" fontAlgn="base" latinLnBrk="0" hangingPunct="1">
              <a:lnSpc>
                <a:spcPct val="100000"/>
              </a:lnSpc>
              <a:spcBef>
                <a:spcPts val="500"/>
              </a:spcBef>
              <a:spcAft>
                <a:spcPts val="500"/>
              </a:spcAft>
              <a:buClrTx/>
              <a:buSzTx/>
              <a:buFontTx/>
              <a:buNone/>
              <a:tabLst/>
            </a:pPr>
            <a:r>
              <a:rPr kumimoji="0" lang="en-US" altLang="zh-CN" b="0" i="0" u="none" strike="noStrike" cap="none" normalizeH="0" baseline="0" dirty="0" smtClean="0">
                <a:ln>
                  <a:noFill/>
                </a:ln>
                <a:solidFill>
                  <a:schemeClr val="tx1"/>
                </a:solidFill>
                <a:effectLst/>
                <a:latin typeface="Times New Roman" pitchFamily="18" charset="0"/>
                <a:cs typeface="Arial" pitchFamily="34" charset="0"/>
              </a:rPr>
              <a:t>Efficiency %	 =	 </a:t>
            </a:r>
            <a:r>
              <a:rPr kumimoji="0" lang="en-US" altLang="zh-CN" b="0" i="0" u="sng" strike="noStrike" cap="none" normalizeH="0" baseline="0" dirty="0" smtClean="0">
                <a:ln>
                  <a:noFill/>
                </a:ln>
                <a:solidFill>
                  <a:schemeClr val="tx1"/>
                </a:solidFill>
                <a:effectLst/>
                <a:latin typeface="Times New Roman" pitchFamily="18" charset="0"/>
                <a:cs typeface="Arial" pitchFamily="34" charset="0"/>
              </a:rPr>
              <a:t>Actual average output or extent of resource use</a:t>
            </a:r>
            <a:r>
              <a:rPr kumimoji="0" lang="en-US" altLang="zh-CN" b="0" i="0" u="none" strike="noStrike" cap="none" normalizeH="0" baseline="0" dirty="0" smtClean="0">
                <a:ln>
                  <a:noFill/>
                </a:ln>
                <a:solidFill>
                  <a:schemeClr val="tx1"/>
                </a:solidFill>
                <a:effectLst/>
                <a:latin typeface="Times New Roman" pitchFamily="18" charset="0"/>
                <a:cs typeface="Arial" pitchFamily="34" charset="0"/>
              </a:rPr>
              <a:t>   * 100</a:t>
            </a:r>
          </a:p>
          <a:p>
            <a:pPr marL="0" marR="0" lvl="0" indent="0" algn="l" defTabSz="914400" rtl="0" eaLnBrk="1" fontAlgn="base" latinLnBrk="0" hangingPunct="1">
              <a:lnSpc>
                <a:spcPct val="100000"/>
              </a:lnSpc>
              <a:spcBef>
                <a:spcPts val="500"/>
              </a:spcBef>
              <a:spcAft>
                <a:spcPts val="500"/>
              </a:spcAft>
              <a:buClrTx/>
              <a:buSzTx/>
              <a:buFontTx/>
              <a:buNone/>
              <a:tabLst/>
            </a:pPr>
            <a:r>
              <a:rPr kumimoji="0" lang="en-US" altLang="zh-CN" b="0" i="0" u="none" strike="noStrike" cap="none" normalizeH="0" baseline="0" dirty="0" smtClean="0">
                <a:ln>
                  <a:noFill/>
                </a:ln>
                <a:solidFill>
                  <a:schemeClr val="tx1"/>
                </a:solidFill>
                <a:effectLst/>
                <a:latin typeface="Times New Roman" pitchFamily="18" charset="0"/>
                <a:cs typeface="Arial" pitchFamily="34" charset="0"/>
              </a:rPr>
              <a:t>			 Effective capacity (capacity of resource under </a:t>
            </a:r>
          </a:p>
          <a:p>
            <a:pPr marL="0" marR="0" lvl="0" indent="0" algn="l" defTabSz="914400" rtl="0" eaLnBrk="1" fontAlgn="base" latinLnBrk="0" hangingPunct="1">
              <a:lnSpc>
                <a:spcPct val="100000"/>
              </a:lnSpc>
              <a:spcBef>
                <a:spcPts val="500"/>
              </a:spcBef>
              <a:spcAft>
                <a:spcPts val="500"/>
              </a:spcAft>
              <a:buClrTx/>
              <a:buSzTx/>
              <a:buFontTx/>
              <a:buNone/>
              <a:tabLst/>
            </a:pPr>
            <a:r>
              <a:rPr kumimoji="0" lang="en-US" altLang="zh-CN" b="0" i="0" u="none" strike="noStrike" cap="none" normalizeH="0" baseline="0" dirty="0" smtClean="0">
                <a:ln>
                  <a:noFill/>
                </a:ln>
                <a:solidFill>
                  <a:schemeClr val="tx1"/>
                </a:solidFill>
                <a:effectLst/>
                <a:latin typeface="Times New Roman" pitchFamily="18" charset="0"/>
                <a:cs typeface="Arial" pitchFamily="34" charset="0"/>
              </a:rPr>
              <a:t>				 normal working conditions)	</a:t>
            </a: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p:txBody>
      </p:sp>
      <p:sp>
        <p:nvSpPr>
          <p:cNvPr id="7" name="Text Box 5"/>
          <p:cNvSpPr txBox="1">
            <a:spLocks noChangeArrowheads="1"/>
          </p:cNvSpPr>
          <p:nvPr/>
        </p:nvSpPr>
        <p:spPr bwMode="auto">
          <a:xfrm>
            <a:off x="533400" y="1981200"/>
            <a:ext cx="8077200" cy="774571"/>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spAutoFit/>
          </a:bodyPr>
          <a:lstStyle/>
          <a:p>
            <a:pPr marL="0" marR="0" lvl="0" indent="0" algn="l" defTabSz="914400" rtl="0" eaLnBrk="1" fontAlgn="base" latinLnBrk="0" hangingPunct="1">
              <a:lnSpc>
                <a:spcPct val="100000"/>
              </a:lnSpc>
              <a:spcBef>
                <a:spcPts val="500"/>
              </a:spcBef>
              <a:spcAft>
                <a:spcPts val="500"/>
              </a:spcAft>
              <a:buClrTx/>
              <a:buSzTx/>
              <a:buFontTx/>
              <a:buNone/>
              <a:tabLst/>
            </a:pPr>
            <a:r>
              <a:rPr kumimoji="0" lang="en-US" altLang="zh-CN" b="0" i="0" u="none" strike="noStrike" cap="none" normalizeH="0" baseline="0" dirty="0" smtClean="0">
                <a:ln>
                  <a:noFill/>
                </a:ln>
                <a:solidFill>
                  <a:schemeClr val="tx1"/>
                </a:solidFill>
                <a:effectLst/>
                <a:latin typeface="Times New Roman" pitchFamily="18" charset="0"/>
                <a:cs typeface="Arial" pitchFamily="34" charset="0"/>
              </a:rPr>
              <a:t>Capacity </a:t>
            </a:r>
            <a:r>
              <a:rPr lang="en-US" altLang="zh-CN" dirty="0">
                <a:latin typeface="Times New Roman" pitchFamily="18" charset="0"/>
                <a:cs typeface="Arial" pitchFamily="34" charset="0"/>
              </a:rPr>
              <a:t>u</a:t>
            </a:r>
            <a:r>
              <a:rPr kumimoji="0" lang="en-US" altLang="zh-CN" b="0" i="0" u="none" strike="noStrike" cap="none" normalizeH="0" baseline="0" dirty="0" smtClean="0">
                <a:ln>
                  <a:noFill/>
                </a:ln>
                <a:solidFill>
                  <a:schemeClr val="tx1"/>
                </a:solidFill>
                <a:effectLst/>
                <a:latin typeface="Times New Roman" pitchFamily="18" charset="0"/>
                <a:cs typeface="Arial" pitchFamily="34" charset="0"/>
              </a:rPr>
              <a:t>tilization % =  </a:t>
            </a:r>
            <a:r>
              <a:rPr kumimoji="0" lang="en-US" altLang="zh-CN" b="0" i="0" u="sng" strike="noStrike" cap="none" normalizeH="0" baseline="0" dirty="0" smtClean="0">
                <a:ln>
                  <a:noFill/>
                </a:ln>
                <a:solidFill>
                  <a:schemeClr val="tx1"/>
                </a:solidFill>
                <a:effectLst/>
                <a:latin typeface="Times New Roman" pitchFamily="18" charset="0"/>
                <a:cs typeface="Arial" pitchFamily="34" charset="0"/>
              </a:rPr>
              <a:t>Actual average output or extent of resource use</a:t>
            </a:r>
            <a:r>
              <a:rPr kumimoji="0" lang="en-US" altLang="zh-CN" b="0" i="0" u="none" strike="noStrike" cap="none" normalizeH="0" baseline="0" dirty="0" smtClean="0">
                <a:ln>
                  <a:noFill/>
                </a:ln>
                <a:solidFill>
                  <a:schemeClr val="tx1"/>
                </a:solidFill>
                <a:effectLst/>
                <a:latin typeface="Times New Roman" pitchFamily="18" charset="0"/>
                <a:cs typeface="Arial" pitchFamily="34" charset="0"/>
              </a:rPr>
              <a:t>   * 100</a:t>
            </a:r>
          </a:p>
          <a:p>
            <a:pPr marL="0" marR="0" lvl="0" indent="0" algn="l" defTabSz="914400" rtl="0" eaLnBrk="1" fontAlgn="base" latinLnBrk="0" hangingPunct="1">
              <a:lnSpc>
                <a:spcPct val="100000"/>
              </a:lnSpc>
              <a:spcBef>
                <a:spcPts val="500"/>
              </a:spcBef>
              <a:spcAft>
                <a:spcPts val="500"/>
              </a:spcAft>
              <a:buClrTx/>
              <a:buSzTx/>
              <a:buFontTx/>
              <a:buNone/>
              <a:tabLst/>
            </a:pPr>
            <a:r>
              <a:rPr kumimoji="0" lang="en-US" altLang="zh-CN" b="0" i="0" u="none" strike="noStrike" cap="none" normalizeH="0" baseline="0" dirty="0" smtClean="0">
                <a:ln>
                  <a:noFill/>
                </a:ln>
                <a:solidFill>
                  <a:schemeClr val="tx1"/>
                </a:solidFill>
                <a:effectLst/>
                <a:latin typeface="Times New Roman" pitchFamily="18" charset="0"/>
                <a:cs typeface="Arial" pitchFamily="34" charset="0"/>
              </a:rPr>
              <a:t>			 Design capacity (maximum capacity of resource)	</a:t>
            </a: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7710368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lstStyle/>
          <a:p>
            <a:pPr>
              <a:lnSpc>
                <a:spcPct val="80000"/>
              </a:lnSpc>
            </a:pPr>
            <a:r>
              <a:rPr lang="en-US" dirty="0" smtClean="0">
                <a:solidFill>
                  <a:srgbClr val="000000"/>
                </a:solidFill>
              </a:rPr>
              <a:t>Importance of Capacity Planning</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ctr"/>
          <a:lstStyle/>
          <a:p>
            <a:pPr marL="0" lvl="0" indent="0" algn="ctr" fontAlgn="base">
              <a:lnSpc>
                <a:spcPct val="90000"/>
              </a:lnSpc>
              <a:spcBef>
                <a:spcPct val="40000"/>
              </a:spcBef>
              <a:spcAft>
                <a:spcPct val="0"/>
              </a:spcAft>
              <a:buClr>
                <a:srgbClr val="000000"/>
              </a:buClr>
              <a:buNone/>
            </a:pPr>
            <a:r>
              <a:rPr lang="en-US" sz="2800" dirty="0" smtClean="0">
                <a:cs typeface="Times New Roman" panose="02020603050405020304" pitchFamily="18" charset="0"/>
              </a:rPr>
              <a:t>Capacity planning in </a:t>
            </a:r>
            <a:r>
              <a:rPr lang="en-US" sz="2800" dirty="0">
                <a:cs typeface="Times New Roman" panose="02020603050405020304" pitchFamily="18" charset="0"/>
              </a:rPr>
              <a:t>business is necessary primarily in order to possess adequate capacity to be able to meet expected customer demand and make a </a:t>
            </a:r>
            <a:r>
              <a:rPr lang="en-US" sz="2800" dirty="0" smtClean="0">
                <a:cs typeface="Times New Roman" panose="02020603050405020304" pitchFamily="18" charset="0"/>
              </a:rPr>
              <a:t>profit.</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3091905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Importance of Capacity Planning</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a:bodyPr>
          <a:lstStyle/>
          <a:p>
            <a:pPr fontAlgn="base">
              <a:lnSpc>
                <a:spcPct val="90000"/>
              </a:lnSpc>
              <a:spcBef>
                <a:spcPct val="40000"/>
              </a:spcBef>
              <a:spcAft>
                <a:spcPct val="0"/>
              </a:spcAft>
              <a:buClr>
                <a:srgbClr val="000000"/>
              </a:buClr>
              <a:buFont typeface="Wingdings" panose="05000000000000000000" pitchFamily="2" charset="2"/>
              <a:buChar char="§"/>
            </a:pPr>
            <a:r>
              <a:rPr lang="en-US" dirty="0"/>
              <a:t>Besides costing significant money, capacity investments also carry substantive penalties for planning </a:t>
            </a:r>
            <a:r>
              <a:rPr lang="en-US" dirty="0" smtClean="0"/>
              <a:t>errors.</a:t>
            </a:r>
          </a:p>
          <a:p>
            <a:pPr fontAlgn="base">
              <a:lnSpc>
                <a:spcPct val="90000"/>
              </a:lnSpc>
              <a:spcBef>
                <a:spcPct val="40000"/>
              </a:spcBef>
              <a:spcAft>
                <a:spcPct val="0"/>
              </a:spcAft>
              <a:buClr>
                <a:srgbClr val="000000"/>
              </a:buClr>
              <a:buFont typeface="Wingdings" panose="05000000000000000000" pitchFamily="2" charset="2"/>
              <a:buChar char="§"/>
            </a:pPr>
            <a:r>
              <a:rPr lang="en-US" dirty="0"/>
              <a:t>Excess capacity results in waste and </a:t>
            </a:r>
            <a:r>
              <a:rPr lang="en-US" dirty="0" smtClean="0"/>
              <a:t>expense. </a:t>
            </a:r>
          </a:p>
          <a:p>
            <a:pPr fontAlgn="base">
              <a:lnSpc>
                <a:spcPct val="90000"/>
              </a:lnSpc>
              <a:spcBef>
                <a:spcPct val="40000"/>
              </a:spcBef>
              <a:spcAft>
                <a:spcPct val="0"/>
              </a:spcAft>
              <a:buClr>
                <a:srgbClr val="000000"/>
              </a:buClr>
              <a:buFont typeface="Wingdings" panose="05000000000000000000" pitchFamily="2" charset="2"/>
              <a:buChar char="§"/>
            </a:pPr>
            <a:r>
              <a:rPr lang="en-US" dirty="0"/>
              <a:t>Too little capacity can result in lost customers, rushed quality outcomes, and loss of reputation and </a:t>
            </a:r>
            <a:r>
              <a:rPr lang="en-US" dirty="0" smtClean="0"/>
              <a:t>goodwill.</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8314009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Importance of Capacity Planning</a:t>
            </a:r>
            <a:endParaRPr lang="en-US" dirty="0">
              <a:effectLst>
                <a:outerShdw blurRad="38100" dist="38100" dir="2700000" algn="tl">
                  <a:srgbClr val="FFFFFF"/>
                </a:outerShdw>
              </a:effectLst>
            </a:endParaRPr>
          </a:p>
        </p:txBody>
      </p:sp>
      <p:sp>
        <p:nvSpPr>
          <p:cNvPr id="5" name="Content Placeholder 4"/>
          <p:cNvSpPr>
            <a:spLocks noGrp="1"/>
          </p:cNvSpPr>
          <p:nvPr>
            <p:ph idx="1"/>
          </p:nvPr>
        </p:nvSpPr>
        <p:spPr/>
        <p:txBody>
          <a:bodyPr anchor="t">
            <a:normAutofit/>
          </a:bodyPr>
          <a:lstStyle/>
          <a:p>
            <a:pPr fontAlgn="base">
              <a:lnSpc>
                <a:spcPct val="90000"/>
              </a:lnSpc>
              <a:spcBef>
                <a:spcPct val="40000"/>
              </a:spcBef>
              <a:spcAft>
                <a:spcPct val="0"/>
              </a:spcAft>
              <a:buClr>
                <a:srgbClr val="000000"/>
              </a:buClr>
              <a:buFont typeface="Wingdings" panose="05000000000000000000" pitchFamily="2" charset="2"/>
              <a:buChar char="§"/>
            </a:pPr>
            <a:r>
              <a:rPr lang="en-US" dirty="0"/>
              <a:t>Capacity planning is learning how to match resources with demands on those </a:t>
            </a:r>
            <a:r>
              <a:rPr lang="en-US" dirty="0" smtClean="0"/>
              <a:t>resources.</a:t>
            </a:r>
          </a:p>
          <a:p>
            <a:pPr fontAlgn="base">
              <a:lnSpc>
                <a:spcPct val="90000"/>
              </a:lnSpc>
              <a:spcBef>
                <a:spcPct val="40000"/>
              </a:spcBef>
              <a:spcAft>
                <a:spcPct val="0"/>
              </a:spcAft>
              <a:buClr>
                <a:srgbClr val="000000"/>
              </a:buClr>
              <a:buFont typeface="Wingdings" panose="05000000000000000000" pitchFamily="2" charset="2"/>
              <a:buChar char="§"/>
            </a:pPr>
            <a:r>
              <a:rPr lang="en-US" dirty="0"/>
              <a:t>Capacity planning abilities would enable you to expense goal fulfillment in terms of resource costs, availability, and </a:t>
            </a:r>
            <a:r>
              <a:rPr lang="en-US" dirty="0" smtClean="0"/>
              <a:t>quality </a:t>
            </a:r>
            <a:r>
              <a:rPr lang="en-US" dirty="0"/>
              <a:t>and perhaps say no to goals that appear too unrealistic or </a:t>
            </a:r>
            <a:r>
              <a:rPr lang="en-US" dirty="0" smtClean="0"/>
              <a:t>expensive.</a:t>
            </a:r>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5191566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How to Do Capacity Planning</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lstStyle/>
          <a:p>
            <a:pPr>
              <a:buFont typeface="Wingdings" panose="05000000000000000000" pitchFamily="2" charset="2"/>
              <a:buChar char="§"/>
            </a:pPr>
            <a:r>
              <a:rPr lang="en-US" dirty="0"/>
              <a:t>Capacity plans utilize the factors of production (land, labor, capital</a:t>
            </a:r>
            <a:r>
              <a:rPr lang="en-US" dirty="0" smtClean="0"/>
              <a:t>) or, </a:t>
            </a:r>
            <a:r>
              <a:rPr lang="en-US" dirty="0"/>
              <a:t>more specifically, consider facilities, products/services, work processes, workers, and supply </a:t>
            </a:r>
            <a:r>
              <a:rPr lang="en-US" dirty="0" smtClean="0"/>
              <a:t>chains.</a:t>
            </a:r>
          </a:p>
          <a:p>
            <a:pPr>
              <a:buFont typeface="Wingdings" panose="05000000000000000000" pitchFamily="2" charset="2"/>
              <a:buChar char="§"/>
            </a:pPr>
            <a:r>
              <a:rPr lang="en-US" dirty="0"/>
              <a:t>Facility design and the choice and placement of </a:t>
            </a:r>
            <a:r>
              <a:rPr lang="en-US" dirty="0" smtClean="0"/>
              <a:t>equipment </a:t>
            </a:r>
            <a:r>
              <a:rPr lang="en-US" dirty="0"/>
              <a:t>determine size, flow, quality, and working </a:t>
            </a:r>
            <a:r>
              <a:rPr lang="en-US" dirty="0" smtClean="0"/>
              <a:t>environment.</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3143131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How to Do Capacity Planning</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dirty="0"/>
              <a:t>Other determinants include external influences such as union and government regulations on safety, job </a:t>
            </a:r>
            <a:r>
              <a:rPr lang="en-US" dirty="0" smtClean="0"/>
              <a:t>flexibility, </a:t>
            </a:r>
            <a:r>
              <a:rPr lang="en-US" dirty="0"/>
              <a:t>and </a:t>
            </a:r>
            <a:r>
              <a:rPr lang="en-US" dirty="0" smtClean="0"/>
              <a:t>environmental factors.</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39149824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How to Do Capacity Planning</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dirty="0" smtClean="0"/>
              <a:t>From </a:t>
            </a:r>
            <a:r>
              <a:rPr lang="en-US" dirty="0"/>
              <a:t>a financial perspective, capacity planning decisions depend on product/service accounting performance (contribution margin) since margins provide an estimate on the opportunity costs of having too little </a:t>
            </a:r>
            <a:r>
              <a:rPr lang="en-US" dirty="0" smtClean="0"/>
              <a:t>capacity.</a:t>
            </a: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1006116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Five Questions of Capacity Planning</a:t>
            </a:r>
            <a:endParaRPr lang="en-US" dirty="0">
              <a:effectLst>
                <a:outerShdw blurRad="38100" dist="38100" dir="2700000" algn="tl">
                  <a:srgbClr val="FFFFFF"/>
                </a:outerShdw>
              </a:effectLst>
            </a:endParaRPr>
          </a:p>
        </p:txBody>
      </p:sp>
      <p:sp>
        <p:nvSpPr>
          <p:cNvPr id="3" name="Content Placeholder 2"/>
          <p:cNvSpPr>
            <a:spLocks noGrp="1"/>
          </p:cNvSpPr>
          <p:nvPr>
            <p:ph idx="1"/>
          </p:nvPr>
        </p:nvSpPr>
        <p:spPr/>
        <p:txBody>
          <a:bodyPr>
            <a:normAutofit fontScale="77500" lnSpcReduction="20000"/>
          </a:bodyPr>
          <a:lstStyle/>
          <a:p>
            <a:pPr>
              <a:buFont typeface="Wingdings" panose="05000000000000000000" pitchFamily="2" charset="2"/>
              <a:buChar char="§"/>
            </a:pPr>
            <a:r>
              <a:rPr lang="en-US" i="1" dirty="0" smtClean="0"/>
              <a:t>Why</a:t>
            </a:r>
            <a:r>
              <a:rPr lang="en-US" i="1" dirty="0"/>
              <a:t>?</a:t>
            </a:r>
            <a:r>
              <a:rPr lang="en-US" dirty="0"/>
              <a:t> Reasons for capacity planning</a:t>
            </a:r>
          </a:p>
          <a:p>
            <a:pPr>
              <a:buFont typeface="Wingdings" panose="05000000000000000000" pitchFamily="2" charset="2"/>
              <a:buChar char="§"/>
            </a:pPr>
            <a:endParaRPr lang="en-US" dirty="0"/>
          </a:p>
          <a:p>
            <a:pPr>
              <a:buFont typeface="Wingdings" panose="05000000000000000000" pitchFamily="2" charset="2"/>
              <a:buChar char="§"/>
            </a:pPr>
            <a:r>
              <a:rPr lang="en-US" i="1" dirty="0" smtClean="0"/>
              <a:t>How </a:t>
            </a:r>
            <a:r>
              <a:rPr lang="en-US" i="1" dirty="0"/>
              <a:t>much? </a:t>
            </a:r>
            <a:r>
              <a:rPr lang="en-US" dirty="0" smtClean="0"/>
              <a:t>Estimated </a:t>
            </a:r>
            <a:r>
              <a:rPr lang="en-US" dirty="0"/>
              <a:t>capacity required relative to future demand</a:t>
            </a:r>
          </a:p>
          <a:p>
            <a:pPr>
              <a:buFont typeface="Wingdings" panose="05000000000000000000" pitchFamily="2" charset="2"/>
              <a:buChar char="§"/>
            </a:pPr>
            <a:endParaRPr lang="en-US" dirty="0"/>
          </a:p>
          <a:p>
            <a:pPr>
              <a:buFont typeface="Wingdings" panose="05000000000000000000" pitchFamily="2" charset="2"/>
              <a:buChar char="§"/>
            </a:pPr>
            <a:r>
              <a:rPr lang="en-US" i="1" dirty="0" smtClean="0"/>
              <a:t>What </a:t>
            </a:r>
            <a:r>
              <a:rPr lang="en-US" i="1" dirty="0"/>
              <a:t>type? </a:t>
            </a:r>
            <a:r>
              <a:rPr lang="en-US" dirty="0"/>
              <a:t>Sources of </a:t>
            </a:r>
            <a:r>
              <a:rPr lang="en-US" dirty="0" smtClean="0"/>
              <a:t>capacity, </a:t>
            </a:r>
            <a:r>
              <a:rPr lang="en-US" dirty="0"/>
              <a:t>t</a:t>
            </a:r>
            <a:r>
              <a:rPr lang="en-US" dirty="0" smtClean="0"/>
              <a:t>ools </a:t>
            </a:r>
            <a:r>
              <a:rPr lang="en-US" dirty="0"/>
              <a:t>for evaluating relative advantages of different sources</a:t>
            </a:r>
          </a:p>
          <a:p>
            <a:pPr>
              <a:buFont typeface="Wingdings" panose="05000000000000000000" pitchFamily="2" charset="2"/>
              <a:buChar char="§"/>
            </a:pPr>
            <a:endParaRPr lang="en-US" dirty="0"/>
          </a:p>
          <a:p>
            <a:pPr>
              <a:buFont typeface="Wingdings" panose="05000000000000000000" pitchFamily="2" charset="2"/>
              <a:buChar char="§"/>
            </a:pPr>
            <a:r>
              <a:rPr lang="en-US" i="1" dirty="0" smtClean="0"/>
              <a:t>When</a:t>
            </a:r>
            <a:r>
              <a:rPr lang="en-US" i="1" dirty="0"/>
              <a:t>? </a:t>
            </a:r>
            <a:r>
              <a:rPr lang="en-US" dirty="0"/>
              <a:t>Wait for demand to become visible or act in </a:t>
            </a:r>
            <a:r>
              <a:rPr lang="en-US" dirty="0" smtClean="0"/>
              <a:t>advance</a:t>
            </a:r>
            <a:endParaRPr lang="en-US" dirty="0"/>
          </a:p>
          <a:p>
            <a:pPr>
              <a:buFont typeface="Wingdings" panose="05000000000000000000" pitchFamily="2" charset="2"/>
              <a:buChar char="§"/>
            </a:pPr>
            <a:endParaRPr lang="en-US" dirty="0"/>
          </a:p>
          <a:p>
            <a:pPr>
              <a:buFont typeface="Wingdings" panose="05000000000000000000" pitchFamily="2" charset="2"/>
              <a:buChar char="§"/>
            </a:pPr>
            <a:r>
              <a:rPr lang="en-US" i="1" dirty="0" smtClean="0"/>
              <a:t>Where</a:t>
            </a:r>
            <a:r>
              <a:rPr lang="en-US" i="1" dirty="0"/>
              <a:t>? </a:t>
            </a:r>
            <a:r>
              <a:rPr lang="en-US" dirty="0"/>
              <a:t>Physically locating capacity</a:t>
            </a:r>
          </a:p>
          <a:p>
            <a:pPr>
              <a:buFont typeface="Wingdings" panose="05000000000000000000" pitchFamily="2" charset="2"/>
              <a:buChar char="§"/>
            </a:pPr>
            <a:endParaRPr lang="en-US" dirty="0"/>
          </a:p>
        </p:txBody>
      </p:sp>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0278935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How Much Capacity?</a:t>
            </a:r>
            <a:endParaRPr lang="en-US" dirty="0">
              <a:effectLst>
                <a:outerShdw blurRad="38100" dist="38100" dir="2700000" algn="tl">
                  <a:srgbClr val="FFFFFF"/>
                </a:outerShdw>
              </a:effectLst>
            </a:endParaRPr>
          </a:p>
        </p:txBody>
      </p:sp>
      <p:pic>
        <p:nvPicPr>
          <p:cNvPr id="35844" name="Picture 4"/>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533400" y="1600200"/>
            <a:ext cx="8077201"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7482872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How Much Capacity?</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a:t>Capacity planning does not always seek to match demand with </a:t>
            </a:r>
            <a:r>
              <a:rPr lang="en-US" dirty="0" smtClean="0"/>
              <a:t>capacity; </a:t>
            </a:r>
            <a:r>
              <a:rPr lang="en-US" dirty="0"/>
              <a:t>that is, </a:t>
            </a:r>
            <a:r>
              <a:rPr lang="en-US" dirty="0" smtClean="0"/>
              <a:t>100 percent </a:t>
            </a:r>
            <a:r>
              <a:rPr lang="en-US" dirty="0"/>
              <a:t>capacity </a:t>
            </a:r>
            <a:r>
              <a:rPr lang="en-US" dirty="0" smtClean="0"/>
              <a:t>utilization </a:t>
            </a:r>
            <a:r>
              <a:rPr lang="en-US" dirty="0"/>
              <a:t>is not always the aim, even when capacity has to be invested in fixed and valuable assets (permanent</a:t>
            </a:r>
            <a:r>
              <a:rPr lang="en-US" dirty="0" smtClean="0"/>
              <a:t>).</a:t>
            </a:r>
          </a:p>
          <a:p>
            <a:pPr>
              <a:buFont typeface="Wingdings" panose="05000000000000000000" pitchFamily="2" charset="2"/>
              <a:buChar char="§"/>
            </a:pPr>
            <a:r>
              <a:rPr lang="en-US" dirty="0" smtClean="0"/>
              <a:t>Capacity </a:t>
            </a:r>
            <a:r>
              <a:rPr lang="en-US" dirty="0"/>
              <a:t>may not match demand for economic </a:t>
            </a:r>
            <a:r>
              <a:rPr lang="en-US" dirty="0" smtClean="0"/>
              <a:t>reasons.</a:t>
            </a:r>
          </a:p>
          <a:p>
            <a:pPr lvl="0">
              <a:buFont typeface="Wingdings" panose="05000000000000000000" pitchFamily="2" charset="2"/>
              <a:buChar char="§"/>
            </a:pPr>
            <a:endParaRPr lang="en-US" dirty="0">
              <a:solidFill>
                <a:prstClr val="black"/>
              </a:solidFill>
            </a:endParaRP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71608862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Key Steps in Capacity Planning</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lnSpcReduction="10000"/>
          </a:bodyPr>
          <a:lstStyle/>
          <a:p>
            <a:pPr lvl="0">
              <a:buFont typeface="Wingdings" panose="05000000000000000000" pitchFamily="2" charset="2"/>
              <a:buChar char="§"/>
            </a:pPr>
            <a:r>
              <a:rPr lang="en-US" dirty="0"/>
              <a:t>The motivation for capacity expansion or reduction must be clearly </a:t>
            </a:r>
            <a:r>
              <a:rPr lang="en-US" dirty="0" smtClean="0"/>
              <a:t>understood—demand</a:t>
            </a:r>
            <a:r>
              <a:rPr lang="en-US" dirty="0"/>
              <a:t>, competition, economies of scale, vertical </a:t>
            </a:r>
            <a:r>
              <a:rPr lang="en-US" dirty="0" smtClean="0"/>
              <a:t>integration, and so forth.  </a:t>
            </a:r>
          </a:p>
          <a:p>
            <a:pPr lvl="0">
              <a:buFont typeface="Wingdings" panose="05000000000000000000" pitchFamily="2" charset="2"/>
              <a:buChar char="§"/>
            </a:pPr>
            <a:r>
              <a:rPr lang="en-US" dirty="0" smtClean="0"/>
              <a:t>Higher margins and high costs of stock-outs lead to higher capacity, even with low capacity utilization expectations. Low margins benefit from capacity expansion only when capacity utilization is high.</a:t>
            </a:r>
            <a:endParaRPr lang="en-US" dirty="0">
              <a:solidFill>
                <a:prstClr val="black"/>
              </a:solidFill>
            </a:endParaRP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23867726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Key Steps in Capacity Planning</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fontScale="92500" lnSpcReduction="10000"/>
          </a:bodyPr>
          <a:lstStyle/>
          <a:p>
            <a:pPr>
              <a:buFont typeface="Wingdings" panose="05000000000000000000" pitchFamily="2" charset="2"/>
              <a:buChar char="§"/>
            </a:pPr>
            <a:r>
              <a:rPr lang="en-US" dirty="0" smtClean="0"/>
              <a:t>Costs </a:t>
            </a:r>
            <a:r>
              <a:rPr lang="en-US" dirty="0"/>
              <a:t>increase in proportion to capacity utilization as demand uncertainty increases. Higher demand uncertainty promotes capacity investment in order to avoid high levels of </a:t>
            </a:r>
            <a:r>
              <a:rPr lang="en-US" dirty="0" smtClean="0"/>
              <a:t>utilization.</a:t>
            </a:r>
          </a:p>
          <a:p>
            <a:pPr>
              <a:buFont typeface="Wingdings" panose="05000000000000000000" pitchFamily="2" charset="2"/>
              <a:buChar char="§"/>
            </a:pPr>
            <a:r>
              <a:rPr lang="en-US" dirty="0" smtClean="0">
                <a:solidFill>
                  <a:prstClr val="black"/>
                </a:solidFill>
              </a:rPr>
              <a:t>Planning </a:t>
            </a:r>
            <a:r>
              <a:rPr lang="en-US" dirty="0">
                <a:solidFill>
                  <a:prstClr val="black"/>
                </a:solidFill>
              </a:rPr>
              <a:t>for net capacity needs starts with the conversion of demand into resource capacity forecasts. Capacity cushions are added considering the degree of demand and resource supply </a:t>
            </a:r>
            <a:r>
              <a:rPr lang="en-US" dirty="0" smtClean="0">
                <a:solidFill>
                  <a:prstClr val="black"/>
                </a:solidFill>
              </a:rPr>
              <a:t>uncertainty.</a:t>
            </a:r>
            <a:endParaRPr lang="en-US" dirty="0">
              <a:solidFill>
                <a:prstClr val="black"/>
              </a:solidFill>
            </a:endParaRP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4034498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Key Steps in Capacity Planning</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smtClean="0">
                <a:solidFill>
                  <a:prstClr val="black"/>
                </a:solidFill>
              </a:rPr>
              <a:t>A capacity </a:t>
            </a:r>
            <a:r>
              <a:rPr lang="en-US" dirty="0">
                <a:solidFill>
                  <a:prstClr val="black"/>
                </a:solidFill>
              </a:rPr>
              <a:t>g</a:t>
            </a:r>
            <a:r>
              <a:rPr lang="en-US" dirty="0" smtClean="0">
                <a:solidFill>
                  <a:prstClr val="black"/>
                </a:solidFill>
              </a:rPr>
              <a:t>ap </a:t>
            </a:r>
            <a:r>
              <a:rPr lang="en-US" dirty="0">
                <a:solidFill>
                  <a:prstClr val="black"/>
                </a:solidFill>
              </a:rPr>
              <a:t>analysis identifies net capacity requirements. Planned capacity may differ from expected </a:t>
            </a:r>
            <a:r>
              <a:rPr lang="en-US" dirty="0" smtClean="0">
                <a:solidFill>
                  <a:prstClr val="black"/>
                </a:solidFill>
              </a:rPr>
              <a:t>demand due to production </a:t>
            </a:r>
            <a:r>
              <a:rPr lang="en-US" dirty="0">
                <a:solidFill>
                  <a:prstClr val="black"/>
                </a:solidFill>
              </a:rPr>
              <a:t>cost minimization (MES), short product life cycles, or an intentional short supply </a:t>
            </a:r>
            <a:r>
              <a:rPr lang="en-US" dirty="0" smtClean="0">
                <a:solidFill>
                  <a:prstClr val="black"/>
                </a:solidFill>
              </a:rPr>
              <a:t>strategy.</a:t>
            </a:r>
            <a:endParaRPr lang="en-US" dirty="0">
              <a:solidFill>
                <a:prstClr val="black"/>
              </a:solidFill>
            </a:endParaRP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38839461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Sources of Capacity</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Acquiring equipment and labor</a:t>
            </a:r>
          </a:p>
          <a:p>
            <a:pPr lvl="1">
              <a:buFont typeface="Wingdings" panose="05000000000000000000" pitchFamily="2" charset="2"/>
              <a:buChar char="§"/>
            </a:pPr>
            <a:r>
              <a:rPr lang="en-US" dirty="0"/>
              <a:t>Capacity needs can be filled by adding new technology and labor to bottleneck points in the </a:t>
            </a:r>
            <a:r>
              <a:rPr lang="en-US" dirty="0" smtClean="0"/>
              <a:t>system.</a:t>
            </a:r>
          </a:p>
          <a:p>
            <a:pPr>
              <a:buFont typeface="Wingdings" panose="05000000000000000000" pitchFamily="2" charset="2"/>
              <a:buChar char="§"/>
            </a:pPr>
            <a:r>
              <a:rPr lang="en-US" dirty="0"/>
              <a:t>Outsourcing </a:t>
            </a:r>
          </a:p>
          <a:p>
            <a:pPr lvl="1">
              <a:buFont typeface="Wingdings" panose="05000000000000000000" pitchFamily="2" charset="2"/>
              <a:buChar char="§"/>
            </a:pPr>
            <a:r>
              <a:rPr lang="en-US" dirty="0"/>
              <a:t>Outsourcing to contractors or manufacturers with excess capacity is a common approach for meeting peaks in </a:t>
            </a:r>
            <a:r>
              <a:rPr lang="en-US" dirty="0" smtClean="0"/>
              <a:t>demand.</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0399926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Sources of Capacity</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Increases in business productivity</a:t>
            </a:r>
          </a:p>
          <a:p>
            <a:pPr lvl="1">
              <a:buFont typeface="Wingdings" panose="05000000000000000000" pitchFamily="2" charset="2"/>
              <a:buChar char="§"/>
            </a:pPr>
            <a:r>
              <a:rPr lang="en-US" dirty="0"/>
              <a:t>Process </a:t>
            </a:r>
            <a:r>
              <a:rPr lang="en-US" dirty="0" smtClean="0"/>
              <a:t>reengineering </a:t>
            </a:r>
            <a:r>
              <a:rPr lang="en-US" dirty="0"/>
              <a:t>can increase productivity and capacity without adding </a:t>
            </a:r>
            <a:r>
              <a:rPr lang="en-US" dirty="0" smtClean="0"/>
              <a:t>resources.</a:t>
            </a:r>
            <a:endParaRPr lang="en-US" dirty="0"/>
          </a:p>
          <a:p>
            <a:pPr lvl="0">
              <a:buFont typeface="Wingdings" panose="05000000000000000000" pitchFamily="2" charset="2"/>
              <a:buChar char="§"/>
            </a:pPr>
            <a:r>
              <a:rPr lang="en-US" dirty="0"/>
              <a:t>Product </a:t>
            </a:r>
            <a:r>
              <a:rPr lang="en-US" dirty="0" smtClean="0"/>
              <a:t>redesign</a:t>
            </a:r>
            <a:endParaRPr lang="en-US" dirty="0"/>
          </a:p>
          <a:p>
            <a:pPr lvl="1">
              <a:buFont typeface="Wingdings" panose="05000000000000000000" pitchFamily="2" charset="2"/>
              <a:buChar char="§"/>
            </a:pPr>
            <a:r>
              <a:rPr lang="en-US" dirty="0"/>
              <a:t>Manufacturers </a:t>
            </a:r>
            <a:r>
              <a:rPr lang="en-US" dirty="0" smtClean="0"/>
              <a:t>redesign </a:t>
            </a:r>
            <a:r>
              <a:rPr lang="en-US" dirty="0"/>
              <a:t>and standardize products and parts to better fit equipment or worker conditions (design for </a:t>
            </a:r>
            <a:r>
              <a:rPr lang="en-US" dirty="0" smtClean="0"/>
              <a:t>manufacturability, </a:t>
            </a:r>
            <a:r>
              <a:rPr lang="en-US" dirty="0"/>
              <a:t>DFM</a:t>
            </a:r>
            <a:r>
              <a:rPr lang="en-US" dirty="0" smtClean="0"/>
              <a:t>).</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08422292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Sources of Capacity</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Managing demand</a:t>
            </a:r>
          </a:p>
          <a:p>
            <a:pPr lvl="1">
              <a:buFont typeface="Wingdings" panose="05000000000000000000" pitchFamily="2" charset="2"/>
              <a:buChar char="§"/>
            </a:pPr>
            <a:r>
              <a:rPr lang="en-US" dirty="0" smtClean="0"/>
              <a:t>When </a:t>
            </a:r>
            <a:r>
              <a:rPr lang="en-US" dirty="0"/>
              <a:t>capacity cannot be expanded, a business can try to change demand patterns. Pricing is a powerful means to achieve this </a:t>
            </a:r>
            <a:r>
              <a:rPr lang="en-US" dirty="0" smtClean="0"/>
              <a:t>end.</a:t>
            </a:r>
          </a:p>
          <a:p>
            <a:pPr lvl="1">
              <a:buFont typeface="Wingdings" panose="05000000000000000000" pitchFamily="2" charset="2"/>
              <a:buChar char="§"/>
            </a:pPr>
            <a:r>
              <a:rPr lang="en-US" dirty="0"/>
              <a:t>Toll roads, hair salons, doctor clinics, hotels, cruise lines, ‘happy hour’ bars, car rentals, and airlines use variable pricing on limited chunks of capacity to move customers to </a:t>
            </a:r>
            <a:r>
              <a:rPr lang="en-US" dirty="0" smtClean="0"/>
              <a:t>off-peak times.</a:t>
            </a:r>
          </a:p>
          <a:p>
            <a:pPr marL="0" indent="0">
              <a:buNone/>
            </a:pPr>
            <a:endParaRPr lang="en-US"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84991921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Tools for Evaluating Capacity Sources</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Break-even analysis (BEA)</a:t>
            </a:r>
          </a:p>
          <a:p>
            <a:pPr lvl="1">
              <a:buFont typeface="Wingdings" panose="05000000000000000000" pitchFamily="2" charset="2"/>
              <a:buChar char="§"/>
            </a:pPr>
            <a:r>
              <a:rPr lang="en-US" dirty="0"/>
              <a:t>BEA in capacity planning considers the cost of providing capacity and identifies the amount of production capacity required to turn a profit. A business </a:t>
            </a:r>
            <a:r>
              <a:rPr lang="en-US" dirty="0" smtClean="0"/>
              <a:t>breaks even </a:t>
            </a:r>
            <a:r>
              <a:rPr lang="en-US" dirty="0"/>
              <a:t>at the point where total sales </a:t>
            </a:r>
            <a:r>
              <a:rPr lang="en-US" dirty="0" smtClean="0"/>
              <a:t>equal total costs.</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63908846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Tools for Evaluating Capacity Sources</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Cash </a:t>
            </a:r>
            <a:r>
              <a:rPr lang="en-US" dirty="0" smtClean="0"/>
              <a:t>flow </a:t>
            </a:r>
            <a:r>
              <a:rPr lang="en-US" dirty="0"/>
              <a:t>a</a:t>
            </a:r>
            <a:r>
              <a:rPr lang="en-US" dirty="0" smtClean="0"/>
              <a:t>nalysis</a:t>
            </a:r>
            <a:endParaRPr lang="en-US" dirty="0"/>
          </a:p>
          <a:p>
            <a:pPr lvl="1">
              <a:buFont typeface="Wingdings" panose="05000000000000000000" pitchFamily="2" charset="2"/>
              <a:buChar char="§"/>
            </a:pPr>
            <a:r>
              <a:rPr lang="en-US" dirty="0"/>
              <a:t>Cash flow analysis converts </a:t>
            </a:r>
            <a:r>
              <a:rPr lang="en-US" dirty="0" smtClean="0"/>
              <a:t>anticipated </a:t>
            </a:r>
            <a:r>
              <a:rPr lang="en-US" dirty="0"/>
              <a:t>cash outflows and inflows into present </a:t>
            </a:r>
            <a:r>
              <a:rPr lang="en-US" dirty="0" smtClean="0"/>
              <a:t>value </a:t>
            </a:r>
            <a:r>
              <a:rPr lang="en-US" dirty="0"/>
              <a:t>and computes their difference as the net present value (NPV) of a particular </a:t>
            </a:r>
            <a:r>
              <a:rPr lang="en-US" dirty="0" smtClean="0"/>
              <a:t>approach.</a:t>
            </a:r>
          </a:p>
          <a:p>
            <a:pPr lvl="1">
              <a:buFont typeface="Wingdings" panose="05000000000000000000" pitchFamily="2" charset="2"/>
              <a:buChar char="§"/>
            </a:pPr>
            <a:r>
              <a:rPr lang="en-US" dirty="0"/>
              <a:t>All relevant revenues and costs through the life cycle of each alternative are considered, including capital and operating costs, periodic upgrades, disposal </a:t>
            </a:r>
            <a:r>
              <a:rPr lang="en-US" dirty="0" smtClean="0"/>
              <a:t>costs, </a:t>
            </a:r>
            <a:r>
              <a:rPr lang="en-US" dirty="0"/>
              <a:t>and salvage </a:t>
            </a:r>
            <a:r>
              <a:rPr lang="en-US" dirty="0" smtClean="0"/>
              <a:t>values.</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09292179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Tools for Evaluating Capacity Sources</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The </a:t>
            </a:r>
            <a:r>
              <a:rPr lang="en-US" dirty="0" smtClean="0"/>
              <a:t>internal rate </a:t>
            </a:r>
            <a:r>
              <a:rPr lang="en-US" dirty="0"/>
              <a:t>of </a:t>
            </a:r>
            <a:r>
              <a:rPr lang="en-US" dirty="0" smtClean="0"/>
              <a:t>return </a:t>
            </a:r>
            <a:r>
              <a:rPr lang="en-US" dirty="0"/>
              <a:t>(IRR) </a:t>
            </a:r>
            <a:r>
              <a:rPr lang="en-US" dirty="0" smtClean="0"/>
              <a:t>method </a:t>
            </a:r>
          </a:p>
          <a:p>
            <a:pPr lvl="1">
              <a:buFont typeface="Wingdings" panose="05000000000000000000" pitchFamily="2" charset="2"/>
              <a:buChar char="§"/>
            </a:pPr>
            <a:r>
              <a:rPr lang="en-US" dirty="0" smtClean="0"/>
              <a:t>The </a:t>
            </a:r>
            <a:r>
              <a:rPr lang="en-US" dirty="0"/>
              <a:t>IRR approach identifies a rate of return that equates the initial cost with the present value of future returns. If the IRR is greater than the project's cost of capital, or hurdle rate</a:t>
            </a:r>
            <a:r>
              <a:rPr lang="en-US" i="1" dirty="0"/>
              <a:t>, </a:t>
            </a:r>
            <a:r>
              <a:rPr lang="en-US" dirty="0"/>
              <a:t>the project will add value for the </a:t>
            </a:r>
            <a:r>
              <a:rPr lang="en-US" dirty="0" smtClean="0"/>
              <a:t>company.</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73635799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Tools for Evaluating Capacity Sources</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smtClean="0"/>
              <a:t>The payback </a:t>
            </a:r>
            <a:r>
              <a:rPr lang="en-US" dirty="0"/>
              <a:t>p</a:t>
            </a:r>
            <a:r>
              <a:rPr lang="en-US" dirty="0" smtClean="0"/>
              <a:t>eriod</a:t>
            </a:r>
          </a:p>
          <a:p>
            <a:pPr lvl="1">
              <a:buFont typeface="Wingdings" panose="05000000000000000000" pitchFamily="2" charset="2"/>
              <a:buChar char="§"/>
            </a:pPr>
            <a:r>
              <a:rPr lang="en-US" dirty="0" smtClean="0"/>
              <a:t>The </a:t>
            </a:r>
            <a:r>
              <a:rPr lang="en-US" dirty="0"/>
              <a:t>payback period simply estimates the number of years it would take to recover the invested </a:t>
            </a:r>
            <a:r>
              <a:rPr lang="en-US" dirty="0" smtClean="0"/>
              <a:t>amount; it </a:t>
            </a:r>
            <a:r>
              <a:rPr lang="en-US" dirty="0"/>
              <a:t>ignores the time value of </a:t>
            </a:r>
            <a:r>
              <a:rPr lang="en-US" dirty="0" smtClean="0"/>
              <a:t>money </a:t>
            </a:r>
            <a:r>
              <a:rPr lang="en-US" dirty="0"/>
              <a:t>and is therefore appropriate for short-term planning horizons </a:t>
            </a:r>
            <a:r>
              <a:rPr lang="en-US" dirty="0" smtClean="0"/>
              <a:t>only.</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57989824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a:lnSpc>
                <a:spcPct val="80000"/>
              </a:lnSpc>
            </a:pPr>
            <a:r>
              <a:rPr lang="en-US" dirty="0" smtClean="0">
                <a:solidFill>
                  <a:srgbClr val="000000"/>
                </a:solidFill>
              </a:rPr>
              <a:t>Tools for Evaluating Capacity Sources</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Decision </a:t>
            </a:r>
            <a:r>
              <a:rPr lang="en-US" dirty="0" smtClean="0"/>
              <a:t>tree </a:t>
            </a:r>
            <a:r>
              <a:rPr lang="en-US" dirty="0"/>
              <a:t>a</a:t>
            </a:r>
            <a:r>
              <a:rPr lang="en-US" dirty="0" smtClean="0"/>
              <a:t>nalysis</a:t>
            </a:r>
            <a:endParaRPr lang="en-US" dirty="0"/>
          </a:p>
          <a:p>
            <a:pPr lvl="1">
              <a:buFont typeface="Wingdings" panose="05000000000000000000" pitchFamily="2" charset="2"/>
              <a:buChar char="§"/>
            </a:pPr>
            <a:r>
              <a:rPr lang="en-US" dirty="0"/>
              <a:t>A decision tree quantifies the expected value of capacity planning alternatives, providing a structured way to analyze alternative capacity related decisions. </a:t>
            </a:r>
            <a:endParaRPr lang="en-US" dirty="0" smtClean="0"/>
          </a:p>
          <a:p>
            <a:pPr lvl="1">
              <a:buFont typeface="Wingdings" panose="05000000000000000000" pitchFamily="2" charset="2"/>
              <a:buChar char="§"/>
            </a:pPr>
            <a:r>
              <a:rPr lang="en-US" dirty="0" smtClean="0"/>
              <a:t>Decision </a:t>
            </a:r>
            <a:r>
              <a:rPr lang="en-US" dirty="0"/>
              <a:t>points are represented by squares (nodes), decision alternatives are represented by branches, and oval nodes represent expected values of probabilistic </a:t>
            </a:r>
            <a:r>
              <a:rPr lang="en-US" dirty="0" smtClean="0"/>
              <a:t>outcomes.</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87113785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Which Method to Use?</a:t>
            </a:r>
            <a:endParaRPr lang="en-US" dirty="0">
              <a:effectLst>
                <a:outerShdw blurRad="38100" dist="38100" dir="2700000" algn="tl">
                  <a:srgbClr val="FFFFFF"/>
                </a:outerShdw>
              </a:effectLst>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82894722"/>
              </p:ext>
            </p:extLst>
          </p:nvPr>
        </p:nvGraphicFramePr>
        <p:xfrm>
          <a:off x="533400" y="1752600"/>
          <a:ext cx="8153401" cy="4524587"/>
        </p:xfrm>
        <a:graphic>
          <a:graphicData uri="http://schemas.openxmlformats.org/drawingml/2006/table">
            <a:tbl>
              <a:tblPr firstRow="1" firstCol="1" lastRow="1" lastCol="1" bandRow="1" bandCol="1">
                <a:tableStyleId>{5C22544A-7EE6-4342-B048-85BDC9FD1C3A}</a:tableStyleId>
              </a:tblPr>
              <a:tblGrid>
                <a:gridCol w="2744316">
                  <a:extLst>
                    <a:ext uri="{9D8B030D-6E8A-4147-A177-3AD203B41FA5}">
                      <a16:colId xmlns:a16="http://schemas.microsoft.com/office/drawing/2014/main" val="20000"/>
                    </a:ext>
                  </a:extLst>
                </a:gridCol>
                <a:gridCol w="2624997">
                  <a:extLst>
                    <a:ext uri="{9D8B030D-6E8A-4147-A177-3AD203B41FA5}">
                      <a16:colId xmlns:a16="http://schemas.microsoft.com/office/drawing/2014/main" val="20001"/>
                    </a:ext>
                  </a:extLst>
                </a:gridCol>
                <a:gridCol w="2784088">
                  <a:extLst>
                    <a:ext uri="{9D8B030D-6E8A-4147-A177-3AD203B41FA5}">
                      <a16:colId xmlns:a16="http://schemas.microsoft.com/office/drawing/2014/main" val="20002"/>
                    </a:ext>
                  </a:extLst>
                </a:gridCol>
              </a:tblGrid>
              <a:tr h="1964267">
                <a:tc>
                  <a:txBody>
                    <a:bodyPr/>
                    <a:lstStyle/>
                    <a:p>
                      <a:pPr marL="0" marR="0" algn="ctr">
                        <a:spcBef>
                          <a:spcPts val="0"/>
                        </a:spcBef>
                        <a:spcAft>
                          <a:spcPts val="0"/>
                        </a:spcAft>
                      </a:pPr>
                      <a:r>
                        <a:rPr lang="en-US" sz="2800" dirty="0">
                          <a:solidFill>
                            <a:srgbClr val="FF0000"/>
                          </a:solidFill>
                          <a:effectLst/>
                        </a:rPr>
                        <a:t>Probabilistic </a:t>
                      </a:r>
                      <a:r>
                        <a:rPr lang="en-US" sz="2800" dirty="0" smtClean="0">
                          <a:solidFill>
                            <a:srgbClr val="FF0000"/>
                          </a:solidFill>
                          <a:effectLst/>
                        </a:rPr>
                        <a:t>outcomes </a:t>
                      </a:r>
                      <a:r>
                        <a:rPr lang="en-US" sz="2800" dirty="0">
                          <a:solidFill>
                            <a:srgbClr val="FF0000"/>
                          </a:solidFill>
                          <a:effectLst/>
                        </a:rPr>
                        <a:t>with </a:t>
                      </a:r>
                      <a:r>
                        <a:rPr lang="en-US" sz="2800" dirty="0" smtClean="0">
                          <a:solidFill>
                            <a:srgbClr val="FF0000"/>
                          </a:solidFill>
                          <a:effectLst/>
                        </a:rPr>
                        <a:t>uncertainty</a:t>
                      </a:r>
                      <a:endParaRPr lang="en-US" sz="2800" dirty="0">
                        <a:solidFill>
                          <a:srgbClr val="FF0000"/>
                        </a:solidFill>
                        <a:effectLst/>
                      </a:endParaRPr>
                    </a:p>
                    <a:p>
                      <a:pPr marL="0" marR="0">
                        <a:spcBef>
                          <a:spcPts val="0"/>
                        </a:spcBef>
                        <a:spcAft>
                          <a:spcPts val="0"/>
                        </a:spcAft>
                      </a:pPr>
                      <a:r>
                        <a:rPr lang="en-US" sz="2800" dirty="0">
                          <a:solidFill>
                            <a:srgbClr val="FF0000"/>
                          </a:solidFill>
                          <a:effectLst/>
                        </a:rPr>
                        <a:t> </a:t>
                      </a:r>
                      <a:endParaRPr lang="en-US" sz="2800" dirty="0">
                        <a:solidFill>
                          <a:srgbClr val="FF0000"/>
                        </a:solidFill>
                        <a:effectLst/>
                        <a:latin typeface="Times New Roman"/>
                        <a:ea typeface="Batang"/>
                      </a:endParaRPr>
                    </a:p>
                  </a:txBody>
                  <a:tcPr marL="68580" marR="68580" marT="0" marB="0">
                    <a:noFill/>
                  </a:tcPr>
                </a:tc>
                <a:tc>
                  <a:txBody>
                    <a:bodyPr/>
                    <a:lstStyle/>
                    <a:p>
                      <a:pPr marL="0" marR="0" algn="ctr">
                        <a:spcBef>
                          <a:spcPts val="0"/>
                        </a:spcBef>
                        <a:spcAft>
                          <a:spcPts val="0"/>
                        </a:spcAft>
                      </a:pPr>
                      <a:r>
                        <a:rPr lang="en-US" sz="2800" dirty="0">
                          <a:solidFill>
                            <a:srgbClr val="FF0000"/>
                          </a:solidFill>
                          <a:effectLst/>
                        </a:rPr>
                        <a:t>High </a:t>
                      </a:r>
                      <a:r>
                        <a:rPr lang="en-US" sz="2800" dirty="0" smtClean="0">
                          <a:solidFill>
                            <a:srgbClr val="FF0000"/>
                          </a:solidFill>
                          <a:effectLst/>
                        </a:rPr>
                        <a:t>time </a:t>
                      </a:r>
                      <a:r>
                        <a:rPr lang="en-US" sz="2800" dirty="0">
                          <a:solidFill>
                            <a:srgbClr val="FF0000"/>
                          </a:solidFill>
                          <a:effectLst/>
                        </a:rPr>
                        <a:t>value of money</a:t>
                      </a:r>
                    </a:p>
                    <a:p>
                      <a:pPr marL="0" marR="0">
                        <a:spcBef>
                          <a:spcPts val="0"/>
                        </a:spcBef>
                        <a:spcAft>
                          <a:spcPts val="0"/>
                        </a:spcAft>
                      </a:pPr>
                      <a:r>
                        <a:rPr lang="en-US" sz="1000" u="none" strike="noStrike" dirty="0">
                          <a:solidFill>
                            <a:srgbClr val="FF0000"/>
                          </a:solidFill>
                          <a:effectLst/>
                        </a:rPr>
                        <a:t> </a:t>
                      </a:r>
                      <a:endParaRPr lang="en-US" sz="1200" dirty="0">
                        <a:solidFill>
                          <a:srgbClr val="FF0000"/>
                        </a:solidFill>
                        <a:effectLst/>
                        <a:latin typeface="Times New Roman"/>
                        <a:ea typeface="Batang"/>
                      </a:endParaRPr>
                    </a:p>
                  </a:txBody>
                  <a:tcPr marL="68580" marR="68580" marT="0" marB="0">
                    <a:noFill/>
                  </a:tcPr>
                </a:tc>
                <a:tc>
                  <a:txBody>
                    <a:bodyPr/>
                    <a:lstStyle/>
                    <a:p>
                      <a:pPr marL="0" marR="0" algn="ctr">
                        <a:spcBef>
                          <a:spcPts val="0"/>
                        </a:spcBef>
                        <a:spcAft>
                          <a:spcPts val="0"/>
                        </a:spcAft>
                      </a:pPr>
                      <a:r>
                        <a:rPr lang="en-US" sz="2800" dirty="0">
                          <a:solidFill>
                            <a:srgbClr val="FF0000"/>
                          </a:solidFill>
                          <a:effectLst/>
                        </a:rPr>
                        <a:t>Stable market and costs</a:t>
                      </a:r>
                      <a:endParaRPr lang="en-US" sz="2800" dirty="0">
                        <a:solidFill>
                          <a:srgbClr val="FF0000"/>
                        </a:solidFill>
                        <a:effectLst/>
                        <a:latin typeface="Times New Roman"/>
                        <a:ea typeface="Batang"/>
                      </a:endParaRPr>
                    </a:p>
                  </a:txBody>
                  <a:tcPr marL="68580" marR="68580" marT="0" marB="0">
                    <a:noFill/>
                  </a:tcPr>
                </a:tc>
                <a:extLst>
                  <a:ext uri="{0D108BD9-81ED-4DB2-BD59-A6C34878D82A}">
                    <a16:rowId xmlns:a16="http://schemas.microsoft.com/office/drawing/2014/main" val="10000"/>
                  </a:ext>
                </a:extLst>
              </a:tr>
              <a:tr h="2455333">
                <a:tc>
                  <a:txBody>
                    <a:bodyPr/>
                    <a:lstStyle/>
                    <a:p>
                      <a:pPr marL="0" marR="0">
                        <a:spcBef>
                          <a:spcPts val="0"/>
                        </a:spcBef>
                        <a:spcAft>
                          <a:spcPts val="0"/>
                        </a:spcAft>
                      </a:pPr>
                      <a:r>
                        <a:rPr lang="en-US" sz="2800" dirty="0">
                          <a:effectLst/>
                        </a:rPr>
                        <a:t>Use </a:t>
                      </a:r>
                      <a:r>
                        <a:rPr lang="en-US" sz="2800" dirty="0" smtClean="0">
                          <a:effectLst/>
                        </a:rPr>
                        <a:t>decision </a:t>
                      </a:r>
                      <a:r>
                        <a:rPr lang="en-US" sz="2800" dirty="0">
                          <a:effectLst/>
                        </a:rPr>
                        <a:t>tree method</a:t>
                      </a:r>
                    </a:p>
                    <a:p>
                      <a:pPr marL="0" marR="0">
                        <a:spcBef>
                          <a:spcPts val="0"/>
                        </a:spcBef>
                        <a:spcAft>
                          <a:spcPts val="0"/>
                        </a:spcAft>
                      </a:pPr>
                      <a:r>
                        <a:rPr lang="en-US" sz="2800" dirty="0">
                          <a:effectLst/>
                        </a:rPr>
                        <a:t> </a:t>
                      </a:r>
                    </a:p>
                    <a:p>
                      <a:pPr marL="0" marR="0">
                        <a:spcBef>
                          <a:spcPts val="0"/>
                        </a:spcBef>
                        <a:spcAft>
                          <a:spcPts val="0"/>
                        </a:spcAft>
                      </a:pPr>
                      <a:r>
                        <a:rPr lang="en-US" sz="2800" dirty="0">
                          <a:effectLst/>
                        </a:rPr>
                        <a:t> </a:t>
                      </a:r>
                    </a:p>
                    <a:p>
                      <a:pPr marL="0" marR="0">
                        <a:spcBef>
                          <a:spcPts val="0"/>
                        </a:spcBef>
                        <a:spcAft>
                          <a:spcPts val="0"/>
                        </a:spcAft>
                      </a:pPr>
                      <a:r>
                        <a:rPr lang="en-US" sz="2800" dirty="0">
                          <a:effectLst/>
                        </a:rPr>
                        <a:t>Use </a:t>
                      </a:r>
                      <a:r>
                        <a:rPr lang="en-US" sz="2800" dirty="0" smtClean="0">
                          <a:effectLst/>
                        </a:rPr>
                        <a:t>simulation </a:t>
                      </a:r>
                      <a:r>
                        <a:rPr lang="en-US" sz="2800" dirty="0">
                          <a:effectLst/>
                        </a:rPr>
                        <a:t>methods</a:t>
                      </a:r>
                      <a:endParaRPr lang="en-US" sz="2800" dirty="0">
                        <a:effectLst/>
                        <a:latin typeface="Times New Roman"/>
                        <a:ea typeface="Batang"/>
                      </a:endParaRPr>
                    </a:p>
                  </a:txBody>
                  <a:tcPr marL="68580" marR="68580" marT="0" marB="0">
                    <a:solidFill>
                      <a:schemeClr val="tx1"/>
                    </a:solidFill>
                  </a:tcPr>
                </a:tc>
                <a:tc>
                  <a:txBody>
                    <a:bodyPr/>
                    <a:lstStyle/>
                    <a:p>
                      <a:pPr marL="0" marR="0">
                        <a:spcBef>
                          <a:spcPts val="0"/>
                        </a:spcBef>
                        <a:spcAft>
                          <a:spcPts val="0"/>
                        </a:spcAft>
                      </a:pPr>
                      <a:r>
                        <a:rPr lang="en-US" sz="2800" dirty="0">
                          <a:effectLst/>
                        </a:rPr>
                        <a:t>Use NPV method</a:t>
                      </a:r>
                    </a:p>
                    <a:p>
                      <a:pPr marL="0" marR="0">
                        <a:spcBef>
                          <a:spcPts val="0"/>
                        </a:spcBef>
                        <a:spcAft>
                          <a:spcPts val="0"/>
                        </a:spcAft>
                      </a:pPr>
                      <a:r>
                        <a:rPr lang="en-US" sz="2800" dirty="0">
                          <a:effectLst/>
                        </a:rPr>
                        <a:t> </a:t>
                      </a:r>
                    </a:p>
                    <a:p>
                      <a:pPr marL="0" marR="0">
                        <a:spcBef>
                          <a:spcPts val="0"/>
                        </a:spcBef>
                        <a:spcAft>
                          <a:spcPts val="0"/>
                        </a:spcAft>
                      </a:pPr>
                      <a:r>
                        <a:rPr lang="en-US" sz="2800" dirty="0">
                          <a:effectLst/>
                        </a:rPr>
                        <a:t> </a:t>
                      </a:r>
                    </a:p>
                    <a:p>
                      <a:pPr marL="0" marR="0">
                        <a:spcBef>
                          <a:spcPts val="0"/>
                        </a:spcBef>
                        <a:spcAft>
                          <a:spcPts val="0"/>
                        </a:spcAft>
                      </a:pPr>
                      <a:r>
                        <a:rPr lang="en-US" sz="2800" dirty="0">
                          <a:effectLst/>
                        </a:rPr>
                        <a:t>Use IRR method</a:t>
                      </a:r>
                      <a:endParaRPr lang="en-US" sz="2800" dirty="0">
                        <a:effectLst/>
                        <a:latin typeface="Times New Roman"/>
                        <a:ea typeface="Batang"/>
                      </a:endParaRPr>
                    </a:p>
                  </a:txBody>
                  <a:tcPr marL="68580" marR="68580" marT="0" marB="0">
                    <a:solidFill>
                      <a:schemeClr val="tx1"/>
                    </a:solidFill>
                  </a:tcPr>
                </a:tc>
                <a:tc>
                  <a:txBody>
                    <a:bodyPr/>
                    <a:lstStyle/>
                    <a:p>
                      <a:pPr marL="0" marR="0">
                        <a:spcBef>
                          <a:spcPts val="0"/>
                        </a:spcBef>
                        <a:spcAft>
                          <a:spcPts val="0"/>
                        </a:spcAft>
                      </a:pPr>
                      <a:r>
                        <a:rPr lang="en-US" sz="2800" dirty="0">
                          <a:effectLst/>
                        </a:rPr>
                        <a:t>Use </a:t>
                      </a:r>
                      <a:r>
                        <a:rPr lang="en-US" sz="2800" dirty="0" smtClean="0">
                          <a:effectLst/>
                        </a:rPr>
                        <a:t>break-even </a:t>
                      </a:r>
                      <a:r>
                        <a:rPr lang="en-US" sz="2800" dirty="0">
                          <a:effectLst/>
                        </a:rPr>
                        <a:t>a</a:t>
                      </a:r>
                      <a:r>
                        <a:rPr lang="en-US" sz="2800" dirty="0" smtClean="0">
                          <a:effectLst/>
                        </a:rPr>
                        <a:t>nalysis</a:t>
                      </a:r>
                      <a:endParaRPr lang="en-US" sz="2800" dirty="0">
                        <a:effectLst/>
                      </a:endParaRPr>
                    </a:p>
                    <a:p>
                      <a:pPr marL="0" marR="0">
                        <a:spcBef>
                          <a:spcPts val="0"/>
                        </a:spcBef>
                        <a:spcAft>
                          <a:spcPts val="0"/>
                        </a:spcAft>
                      </a:pPr>
                      <a:r>
                        <a:rPr lang="en-US" sz="2800" dirty="0">
                          <a:effectLst/>
                        </a:rPr>
                        <a:t> </a:t>
                      </a:r>
                    </a:p>
                    <a:p>
                      <a:pPr marL="0" marR="0">
                        <a:spcBef>
                          <a:spcPts val="0"/>
                        </a:spcBef>
                        <a:spcAft>
                          <a:spcPts val="0"/>
                        </a:spcAft>
                      </a:pPr>
                      <a:r>
                        <a:rPr lang="en-US" sz="2800" dirty="0">
                          <a:effectLst/>
                        </a:rPr>
                        <a:t> </a:t>
                      </a:r>
                    </a:p>
                    <a:p>
                      <a:pPr marL="0" marR="0">
                        <a:spcBef>
                          <a:spcPts val="0"/>
                        </a:spcBef>
                        <a:spcAft>
                          <a:spcPts val="0"/>
                        </a:spcAft>
                      </a:pPr>
                      <a:r>
                        <a:rPr lang="en-US" sz="2800" dirty="0">
                          <a:effectLst/>
                        </a:rPr>
                        <a:t>Use </a:t>
                      </a:r>
                      <a:r>
                        <a:rPr lang="en-US" sz="2800" dirty="0" smtClean="0">
                          <a:effectLst/>
                        </a:rPr>
                        <a:t>payback </a:t>
                      </a:r>
                      <a:r>
                        <a:rPr lang="en-US" sz="2800" dirty="0">
                          <a:effectLst/>
                        </a:rPr>
                        <a:t>period method</a:t>
                      </a:r>
                      <a:endParaRPr lang="en-US" sz="2800" dirty="0">
                        <a:effectLst/>
                        <a:latin typeface="Times New Roman"/>
                        <a:ea typeface="Batang"/>
                      </a:endParaRPr>
                    </a:p>
                  </a:txBody>
                  <a:tcPr marL="68580" marR="68580" marT="0" marB="0">
                    <a:solidFill>
                      <a:schemeClr val="tx1"/>
                    </a:solidFill>
                  </a:tcPr>
                </a:tc>
                <a:extLst>
                  <a:ext uri="{0D108BD9-81ED-4DB2-BD59-A6C34878D82A}">
                    <a16:rowId xmlns:a16="http://schemas.microsoft.com/office/drawing/2014/main" val="10001"/>
                  </a:ext>
                </a:extLst>
              </a:tr>
            </a:tbl>
          </a:graphicData>
        </a:graphic>
      </p:graphicFrame>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27679870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When to Change Capacity?</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A capacity gap analysis should also identify the times when </a:t>
            </a:r>
            <a:r>
              <a:rPr lang="en-US" dirty="0" smtClean="0"/>
              <a:t>capacity </a:t>
            </a:r>
            <a:r>
              <a:rPr lang="en-US" dirty="0"/>
              <a:t>requires adding or </a:t>
            </a:r>
            <a:r>
              <a:rPr lang="en-US" dirty="0" smtClean="0"/>
              <a:t>removing.</a:t>
            </a:r>
          </a:p>
          <a:p>
            <a:pPr lvl="0">
              <a:buFont typeface="Wingdings" panose="05000000000000000000" pitchFamily="2" charset="2"/>
              <a:buChar char="§"/>
            </a:pPr>
            <a:r>
              <a:rPr lang="en-US" dirty="0"/>
              <a:t>Three alternative </a:t>
            </a:r>
            <a:r>
              <a:rPr lang="en-US" dirty="0" smtClean="0"/>
              <a:t>strategies—expansionist</a:t>
            </a:r>
            <a:r>
              <a:rPr lang="en-US" dirty="0"/>
              <a:t>, chase, and </a:t>
            </a:r>
            <a:r>
              <a:rPr lang="en-US" dirty="0" smtClean="0"/>
              <a:t>level—are </a:t>
            </a:r>
            <a:r>
              <a:rPr lang="en-US" dirty="0"/>
              <a:t>generally seen in </a:t>
            </a:r>
            <a:r>
              <a:rPr lang="en-US" dirty="0" smtClean="0"/>
              <a:t>industry. </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54085023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Capacity</a:t>
            </a:r>
            <a:r>
              <a:rPr lang="en-US" dirty="0">
                <a:solidFill>
                  <a:srgbClr val="000000"/>
                </a:solidFill>
              </a:rPr>
              <a:t> </a:t>
            </a:r>
            <a:r>
              <a:rPr lang="en-US" dirty="0" smtClean="0">
                <a:solidFill>
                  <a:srgbClr val="000000"/>
                </a:solidFill>
              </a:rPr>
              <a:t>Strategies</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i="1" dirty="0"/>
              <a:t>Expansionist </a:t>
            </a:r>
            <a:r>
              <a:rPr lang="en-US" i="1" dirty="0" smtClean="0"/>
              <a:t>strategy</a:t>
            </a:r>
            <a:r>
              <a:rPr lang="en-US" dirty="0"/>
              <a:t>: Aggressive expansions that lead demand characterize the expansionist </a:t>
            </a:r>
            <a:r>
              <a:rPr lang="en-US" dirty="0" smtClean="0"/>
              <a:t>approach; these are </a:t>
            </a:r>
            <a:r>
              <a:rPr lang="en-US" dirty="0"/>
              <a:t>often seen in retail </a:t>
            </a:r>
            <a:r>
              <a:rPr lang="en-US" dirty="0" smtClean="0"/>
              <a:t>businesses.</a:t>
            </a:r>
          </a:p>
          <a:p>
            <a:pPr lvl="1">
              <a:buFont typeface="Wingdings" panose="05000000000000000000" pitchFamily="2" charset="2"/>
              <a:buChar char="§"/>
            </a:pPr>
            <a:r>
              <a:rPr lang="en-US" dirty="0"/>
              <a:t>If the expansion is large, economies of scale may also be availed. Downsides include the possibility of excess capacity, downsizing </a:t>
            </a:r>
            <a:r>
              <a:rPr lang="en-US" dirty="0" smtClean="0"/>
              <a:t>costs, </a:t>
            </a:r>
            <a:r>
              <a:rPr lang="en-US" dirty="0"/>
              <a:t>and loss of </a:t>
            </a:r>
            <a:r>
              <a:rPr lang="en-US" dirty="0" smtClean="0"/>
              <a:t>reputation.</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42582737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Capacity</a:t>
            </a:r>
            <a:r>
              <a:rPr lang="en-US" dirty="0">
                <a:solidFill>
                  <a:srgbClr val="000000"/>
                </a:solidFill>
              </a:rPr>
              <a:t> </a:t>
            </a:r>
            <a:r>
              <a:rPr lang="en-US" dirty="0" smtClean="0">
                <a:solidFill>
                  <a:srgbClr val="000000"/>
                </a:solidFill>
              </a:rPr>
              <a:t>Strategies</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i="1" dirty="0"/>
              <a:t>Chase strategy</a:t>
            </a:r>
            <a:r>
              <a:rPr lang="en-US" dirty="0"/>
              <a:t>: A more conservative approach is </a:t>
            </a:r>
            <a:r>
              <a:rPr lang="en-US" dirty="0" smtClean="0"/>
              <a:t>when capacity </a:t>
            </a:r>
            <a:r>
              <a:rPr lang="en-US" dirty="0"/>
              <a:t>chases demand. Capacity changes are not made until after demand is seen and </a:t>
            </a:r>
            <a:r>
              <a:rPr lang="en-US" dirty="0" smtClean="0"/>
              <a:t>understood.</a:t>
            </a:r>
          </a:p>
          <a:p>
            <a:pPr lvl="1">
              <a:buFont typeface="Wingdings" panose="05000000000000000000" pitchFamily="2" charset="2"/>
              <a:buChar char="§"/>
            </a:pPr>
            <a:r>
              <a:rPr lang="en-US" dirty="0" smtClean="0"/>
              <a:t>The risks of adding capacity after demand develops are obvious: being preempted by competitors, running out of products, and losing the opportunity to be first to market.</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64474941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Capacity</a:t>
            </a:r>
            <a:r>
              <a:rPr lang="en-US" dirty="0">
                <a:solidFill>
                  <a:srgbClr val="000000"/>
                </a:solidFill>
              </a:rPr>
              <a:t> </a:t>
            </a:r>
            <a:r>
              <a:rPr lang="en-US" dirty="0" smtClean="0">
                <a:solidFill>
                  <a:srgbClr val="000000"/>
                </a:solidFill>
              </a:rPr>
              <a:t>Strategies</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i="1" dirty="0"/>
              <a:t>Level </a:t>
            </a:r>
            <a:r>
              <a:rPr lang="en-US" i="1" dirty="0" smtClean="0"/>
              <a:t>strategy</a:t>
            </a:r>
            <a:r>
              <a:rPr lang="en-US" i="1" dirty="0"/>
              <a:t>: </a:t>
            </a:r>
            <a:r>
              <a:rPr lang="en-US" dirty="0"/>
              <a:t>A business chooses to keep a relatively fixed level of capacity, straddling demand in a sense. There are periods with matched supply and demand, but also periods of shortages or excess </a:t>
            </a:r>
            <a:r>
              <a:rPr lang="en-US" dirty="0" smtClean="0"/>
              <a:t>capacity.</a:t>
            </a:r>
          </a:p>
          <a:p>
            <a:pPr lvl="1">
              <a:buFont typeface="Wingdings" panose="05000000000000000000" pitchFamily="2" charset="2"/>
              <a:buChar char="§"/>
            </a:pPr>
            <a:r>
              <a:rPr lang="en-US" dirty="0"/>
              <a:t>Level strategies with fixed </a:t>
            </a:r>
            <a:r>
              <a:rPr lang="en-US" dirty="0" smtClean="0"/>
              <a:t>capacity </a:t>
            </a:r>
            <a:r>
              <a:rPr lang="en-US" dirty="0"/>
              <a:t>are most often seen with expensive professional services, such as the legal or medical </a:t>
            </a:r>
            <a:r>
              <a:rPr lang="en-US" dirty="0" smtClean="0"/>
              <a:t>fields.</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72006291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Capacity</a:t>
            </a:r>
            <a:r>
              <a:rPr lang="en-US" dirty="0">
                <a:solidFill>
                  <a:srgbClr val="000000"/>
                </a:solidFill>
              </a:rPr>
              <a:t> </a:t>
            </a:r>
            <a:r>
              <a:rPr lang="en-US" dirty="0" smtClean="0">
                <a:solidFill>
                  <a:srgbClr val="000000"/>
                </a:solidFill>
              </a:rPr>
              <a:t>Strategies</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i="1" dirty="0" smtClean="0"/>
              <a:t>Match strategy: </a:t>
            </a:r>
            <a:r>
              <a:rPr lang="en-US" dirty="0" smtClean="0"/>
              <a:t>This is not </a:t>
            </a:r>
            <a:r>
              <a:rPr lang="en-US" dirty="0"/>
              <a:t>seen </a:t>
            </a:r>
            <a:r>
              <a:rPr lang="en-US" dirty="0" smtClean="0"/>
              <a:t>as often</a:t>
            </a:r>
            <a:r>
              <a:rPr lang="en-US" dirty="0"/>
              <a:t>.</a:t>
            </a:r>
            <a:r>
              <a:rPr lang="en-US" dirty="0" smtClean="0"/>
              <a:t> It is essentially </a:t>
            </a:r>
            <a:r>
              <a:rPr lang="en-US" dirty="0"/>
              <a:t>a compromise between the chase </a:t>
            </a:r>
            <a:r>
              <a:rPr lang="en-US" dirty="0" smtClean="0"/>
              <a:t>and </a:t>
            </a:r>
            <a:r>
              <a:rPr lang="en-US" dirty="0"/>
              <a:t>expansionist lead strategies. With match strategy, the idea is to incrementally increase capacity simultaneously with increases in </a:t>
            </a:r>
            <a:r>
              <a:rPr lang="en-US" dirty="0" smtClean="0"/>
              <a:t>demand.</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99663650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a:lnSpc>
                <a:spcPct val="80000"/>
              </a:lnSpc>
            </a:pPr>
            <a:r>
              <a:rPr lang="en-US" dirty="0" smtClean="0">
                <a:solidFill>
                  <a:srgbClr val="000000"/>
                </a:solidFill>
              </a:rPr>
              <a:t>Where to Add Capacity?</a:t>
            </a:r>
            <a:endParaRPr lang="en-US" dirty="0">
              <a:effectLst>
                <a:outerShdw blurRad="38100" dist="38100" dir="2700000" algn="tl">
                  <a:srgbClr val="FFFFFF"/>
                </a:outerShdw>
              </a:effectLs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Capacity planning targets specific locations. Where to add capacity may be a strategic decision. A site with a relatively low growth market could see capacity additions in order to warn competitors to stay away from other, more valuable </a:t>
            </a:r>
            <a:r>
              <a:rPr lang="en-US" dirty="0" smtClean="0"/>
              <a:t>markets.</a:t>
            </a:r>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49872002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a:latin typeface="+mj-lt"/>
              </a:rPr>
              <a:t>Was </a:t>
            </a:r>
            <a:r>
              <a:rPr lang="en-US" sz="4400" dirty="0" smtClean="0">
                <a:latin typeface="+mj-lt"/>
              </a:rPr>
              <a:t>It </a:t>
            </a:r>
            <a:r>
              <a:rPr lang="en-US" sz="4400" dirty="0">
                <a:latin typeface="+mj-lt"/>
              </a:rPr>
              <a:t>D</a:t>
            </a:r>
            <a:r>
              <a:rPr lang="en-US" sz="4400" dirty="0" smtClean="0">
                <a:latin typeface="+mj-lt"/>
              </a:rPr>
              <a:t>one </a:t>
            </a:r>
            <a:r>
              <a:rPr lang="en-US" sz="4400" dirty="0">
                <a:latin typeface="+mj-lt"/>
              </a:rPr>
              <a:t>R</a:t>
            </a:r>
            <a:r>
              <a:rPr lang="en-US" sz="4400" dirty="0" smtClean="0">
                <a:latin typeface="+mj-lt"/>
              </a:rPr>
              <a:t>ight?</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a:t>In capacity planning, the worst times are when a business is forced to shed </a:t>
            </a:r>
            <a:r>
              <a:rPr lang="en-US" dirty="0" smtClean="0"/>
              <a:t>capacity.</a:t>
            </a:r>
          </a:p>
          <a:p>
            <a:pPr>
              <a:buFont typeface="Wingdings" panose="05000000000000000000" pitchFamily="2" charset="2"/>
              <a:buChar char="§"/>
            </a:pPr>
            <a:r>
              <a:rPr lang="en-US" dirty="0"/>
              <a:t>What could go wrong</a:t>
            </a:r>
            <a:r>
              <a:rPr lang="en-US" dirty="0" smtClean="0"/>
              <a:t>? </a:t>
            </a:r>
          </a:p>
          <a:p>
            <a:pPr lvl="1">
              <a:buFont typeface="Wingdings" panose="05000000000000000000" pitchFamily="2" charset="2"/>
              <a:buChar char="§"/>
            </a:pPr>
            <a:r>
              <a:rPr lang="en-US" dirty="0" smtClean="0"/>
              <a:t>Under-capacity</a:t>
            </a:r>
          </a:p>
          <a:p>
            <a:pPr lvl="1">
              <a:buFont typeface="Wingdings" panose="05000000000000000000" pitchFamily="2" charset="2"/>
              <a:buChar char="§"/>
            </a:pPr>
            <a:r>
              <a:rPr lang="en-US" dirty="0" smtClean="0"/>
              <a:t>Over-capacity</a:t>
            </a:r>
          </a:p>
          <a:p>
            <a:pPr lvl="1">
              <a:buFont typeface="Wingdings" panose="05000000000000000000" pitchFamily="2" charset="2"/>
              <a:buChar char="§"/>
            </a:pPr>
            <a:r>
              <a:rPr lang="en-US" dirty="0" smtClean="0"/>
              <a:t>Failure </a:t>
            </a:r>
            <a:r>
              <a:rPr lang="en-US" dirty="0"/>
              <a:t>to consider quality standards in capacity computations</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1734140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a:latin typeface="+mj-lt"/>
              </a:rPr>
              <a:t>Was </a:t>
            </a:r>
            <a:r>
              <a:rPr lang="en-US" sz="4400" dirty="0" smtClean="0">
                <a:latin typeface="+mj-lt"/>
              </a:rPr>
              <a:t>It </a:t>
            </a:r>
            <a:r>
              <a:rPr lang="en-US" sz="4400" dirty="0">
                <a:latin typeface="+mj-lt"/>
              </a:rPr>
              <a:t>D</a:t>
            </a:r>
            <a:r>
              <a:rPr lang="en-US" sz="4400" dirty="0" smtClean="0">
                <a:latin typeface="+mj-lt"/>
              </a:rPr>
              <a:t>one </a:t>
            </a:r>
            <a:r>
              <a:rPr lang="en-US" sz="4400" dirty="0">
                <a:latin typeface="+mj-lt"/>
              </a:rPr>
              <a:t>R</a:t>
            </a:r>
            <a:r>
              <a:rPr lang="en-US" sz="4400" dirty="0" smtClean="0">
                <a:latin typeface="+mj-lt"/>
              </a:rPr>
              <a:t>ight?</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lnSpcReduction="10000"/>
          </a:bodyPr>
          <a:lstStyle/>
          <a:p>
            <a:pPr>
              <a:buFont typeface="Wingdings" panose="05000000000000000000" pitchFamily="2" charset="2"/>
              <a:buChar char="§"/>
            </a:pPr>
            <a:r>
              <a:rPr lang="en-GB" dirty="0" smtClean="0"/>
              <a:t>KPIs (key </a:t>
            </a:r>
            <a:r>
              <a:rPr lang="en-GB" dirty="0"/>
              <a:t>p</a:t>
            </a:r>
            <a:r>
              <a:rPr lang="en-GB" dirty="0" smtClean="0"/>
              <a:t>erformance </a:t>
            </a:r>
            <a:r>
              <a:rPr lang="en-GB" dirty="0"/>
              <a:t>i</a:t>
            </a:r>
            <a:r>
              <a:rPr lang="en-GB" dirty="0" smtClean="0"/>
              <a:t>ndicators</a:t>
            </a:r>
            <a:r>
              <a:rPr lang="en-GB" dirty="0"/>
              <a:t>) of successful capacity planning would include both efficiency and </a:t>
            </a:r>
            <a:r>
              <a:rPr lang="en-GB" dirty="0" smtClean="0"/>
              <a:t>customer-facing metrics.</a:t>
            </a:r>
          </a:p>
          <a:p>
            <a:pPr>
              <a:buFont typeface="Wingdings" panose="05000000000000000000" pitchFamily="2" charset="2"/>
              <a:buChar char="§"/>
            </a:pPr>
            <a:r>
              <a:rPr lang="en-GB" dirty="0" smtClean="0"/>
              <a:t>Efficiency </a:t>
            </a:r>
            <a:r>
              <a:rPr lang="en-GB" dirty="0"/>
              <a:t>is measured through evaluation of changes in productivity and capacity </a:t>
            </a:r>
            <a:r>
              <a:rPr lang="en-GB" dirty="0" smtClean="0"/>
              <a:t>utilization.</a:t>
            </a:r>
          </a:p>
          <a:p>
            <a:pPr>
              <a:buFont typeface="Wingdings" panose="05000000000000000000" pitchFamily="2" charset="2"/>
              <a:buChar char="§"/>
            </a:pPr>
            <a:r>
              <a:rPr lang="en-GB" dirty="0" smtClean="0"/>
              <a:t>Customer-oriented </a:t>
            </a:r>
            <a:r>
              <a:rPr lang="en-GB" dirty="0"/>
              <a:t>measures would include metrics such as customer order fill rate </a:t>
            </a:r>
            <a:r>
              <a:rPr lang="en-GB" dirty="0" smtClean="0"/>
              <a:t>and </a:t>
            </a:r>
            <a:r>
              <a:rPr lang="en-GB" dirty="0"/>
              <a:t>cycle service </a:t>
            </a:r>
            <a:r>
              <a:rPr lang="en-GB" dirty="0" smtClean="0"/>
              <a:t>level.</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5706435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a:latin typeface="+mj-lt"/>
              </a:rPr>
              <a:t>Was </a:t>
            </a:r>
            <a:r>
              <a:rPr lang="en-US" sz="4400" dirty="0" smtClean="0">
                <a:latin typeface="+mj-lt"/>
              </a:rPr>
              <a:t>It </a:t>
            </a:r>
            <a:r>
              <a:rPr lang="en-US" sz="4400" dirty="0">
                <a:latin typeface="+mj-lt"/>
              </a:rPr>
              <a:t>D</a:t>
            </a:r>
            <a:r>
              <a:rPr lang="en-US" sz="4400" dirty="0" smtClean="0">
                <a:latin typeface="+mj-lt"/>
              </a:rPr>
              <a:t>one </a:t>
            </a:r>
            <a:r>
              <a:rPr lang="en-US" sz="4400" dirty="0">
                <a:latin typeface="+mj-lt"/>
              </a:rPr>
              <a:t>R</a:t>
            </a:r>
            <a:r>
              <a:rPr lang="en-US" sz="4400" dirty="0" smtClean="0">
                <a:latin typeface="+mj-lt"/>
              </a:rPr>
              <a:t>ight?</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a:t>Poor capacity planning may </a:t>
            </a:r>
            <a:r>
              <a:rPr lang="en-US" dirty="0" smtClean="0"/>
              <a:t>be </a:t>
            </a:r>
            <a:r>
              <a:rPr lang="en-US" dirty="0"/>
              <a:t>reflected </a:t>
            </a:r>
            <a:r>
              <a:rPr lang="en-US" dirty="0" smtClean="0"/>
              <a:t>in </a:t>
            </a:r>
            <a:endParaRPr lang="en-US" dirty="0"/>
          </a:p>
          <a:p>
            <a:pPr lvl="1">
              <a:buFont typeface="Wingdings" panose="05000000000000000000" pitchFamily="2" charset="2"/>
              <a:buChar char="§"/>
            </a:pPr>
            <a:r>
              <a:rPr lang="en-US" dirty="0"/>
              <a:t>U</a:t>
            </a:r>
            <a:r>
              <a:rPr lang="en-US" dirty="0" smtClean="0"/>
              <a:t>nbudgeted </a:t>
            </a:r>
            <a:r>
              <a:rPr lang="en-US" dirty="0"/>
              <a:t>increase in employee </a:t>
            </a:r>
            <a:r>
              <a:rPr lang="en-US" dirty="0" smtClean="0"/>
              <a:t>overtime</a:t>
            </a:r>
            <a:r>
              <a:rPr lang="en-US" dirty="0"/>
              <a:t> </a:t>
            </a:r>
          </a:p>
          <a:p>
            <a:pPr lvl="1">
              <a:buFont typeface="Wingdings" panose="05000000000000000000" pitchFamily="2" charset="2"/>
              <a:buChar char="§"/>
            </a:pPr>
            <a:r>
              <a:rPr lang="en-US" dirty="0" smtClean="0"/>
              <a:t>Number of </a:t>
            </a:r>
            <a:r>
              <a:rPr lang="en-US" dirty="0"/>
              <a:t>stock-outs in peak demand </a:t>
            </a:r>
            <a:r>
              <a:rPr lang="en-US" dirty="0" smtClean="0"/>
              <a:t>periods</a:t>
            </a:r>
          </a:p>
          <a:p>
            <a:pPr lvl="1">
              <a:buFont typeface="Wingdings" panose="05000000000000000000" pitchFamily="2" charset="2"/>
              <a:buChar char="§"/>
            </a:pPr>
            <a:r>
              <a:rPr lang="en-US" dirty="0" smtClean="0"/>
              <a:t>Excess </a:t>
            </a:r>
            <a:r>
              <a:rPr lang="en-US" dirty="0"/>
              <a:t>inventory and no one knows exactly </a:t>
            </a:r>
            <a:r>
              <a:rPr lang="en-US" dirty="0" smtClean="0"/>
              <a:t>why</a:t>
            </a:r>
          </a:p>
          <a:p>
            <a:pPr lvl="1">
              <a:buFont typeface="Wingdings" panose="05000000000000000000" pitchFamily="2" charset="2"/>
              <a:buChar char="§"/>
            </a:pPr>
            <a:r>
              <a:rPr lang="en-US" dirty="0" smtClean="0"/>
              <a:t>Rise </a:t>
            </a:r>
            <a:r>
              <a:rPr lang="en-US" dirty="0"/>
              <a:t>in workplace accidents (due to consistently high </a:t>
            </a:r>
            <a:r>
              <a:rPr lang="en-US" dirty="0" smtClean="0"/>
              <a:t>utilization)</a:t>
            </a:r>
          </a:p>
          <a:p>
            <a:pPr lvl="1">
              <a:buFont typeface="Wingdings" panose="05000000000000000000" pitchFamily="2" charset="2"/>
              <a:buChar char="§"/>
            </a:pPr>
            <a:r>
              <a:rPr lang="en-US" dirty="0" smtClean="0"/>
              <a:t>Rise </a:t>
            </a:r>
            <a:r>
              <a:rPr lang="en-US" dirty="0"/>
              <a:t>in machine </a:t>
            </a:r>
            <a:r>
              <a:rPr lang="en-US" dirty="0" smtClean="0"/>
              <a:t>breakdowns </a:t>
            </a:r>
            <a:r>
              <a:rPr lang="en-US" dirty="0"/>
              <a:t>beyond normal patterns</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979361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lvl="1" algn="ctr" rtl="0">
              <a:lnSpc>
                <a:spcPct val="80000"/>
              </a:lnSpc>
              <a:spcBef>
                <a:spcPct val="0"/>
              </a:spcBef>
            </a:pPr>
            <a:r>
              <a:rPr lang="en-US" sz="4400" dirty="0" smtClean="0">
                <a:latin typeface="+mj-lt"/>
              </a:rPr>
              <a:t>Current Trends in Capacity Planning</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a:buFont typeface="Wingdings" panose="05000000000000000000" pitchFamily="2" charset="2"/>
              <a:buChar char="§"/>
            </a:pPr>
            <a:r>
              <a:rPr lang="en-US" dirty="0"/>
              <a:t>Sustainable </a:t>
            </a:r>
            <a:r>
              <a:rPr lang="en-US" dirty="0" smtClean="0"/>
              <a:t>capacity </a:t>
            </a:r>
            <a:r>
              <a:rPr lang="en-US" dirty="0"/>
              <a:t>p</a:t>
            </a:r>
            <a:r>
              <a:rPr lang="en-US" dirty="0" smtClean="0"/>
              <a:t>lanning</a:t>
            </a:r>
          </a:p>
          <a:p>
            <a:pPr lvl="1">
              <a:buFont typeface="Wingdings" panose="05000000000000000000" pitchFamily="2" charset="2"/>
              <a:buChar char="§"/>
            </a:pPr>
            <a:r>
              <a:rPr lang="en-US" dirty="0" smtClean="0"/>
              <a:t>Businesses </a:t>
            </a:r>
            <a:r>
              <a:rPr lang="en-US" dirty="0"/>
              <a:t>today are aware of the triple bottom line (TBL/3BL</a:t>
            </a:r>
            <a:r>
              <a:rPr lang="en-US" dirty="0" smtClean="0"/>
              <a:t>): people</a:t>
            </a:r>
            <a:r>
              <a:rPr lang="en-US" dirty="0"/>
              <a:t>, planet, </a:t>
            </a:r>
            <a:r>
              <a:rPr lang="en-US" dirty="0" smtClean="0"/>
              <a:t>profit. </a:t>
            </a:r>
            <a:r>
              <a:rPr lang="en-US" dirty="0"/>
              <a:t>Sustainable capacity planning is a holistic planning process that seeks to match capacity to anticipated demand in a manner that adheres to these larger goals. Every unit of capacity is analyzed for an energy footprint </a:t>
            </a:r>
            <a:r>
              <a:rPr lang="en-US" dirty="0" smtClean="0"/>
              <a:t>projection.</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06360018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lvl="1" algn="ctr" rtl="0">
              <a:lnSpc>
                <a:spcPct val="80000"/>
              </a:lnSpc>
              <a:spcBef>
                <a:spcPct val="0"/>
              </a:spcBef>
            </a:pPr>
            <a:r>
              <a:rPr lang="en-US" sz="4400" dirty="0" smtClean="0">
                <a:latin typeface="+mj-lt"/>
              </a:rPr>
              <a:t>Current Trends in Capacity Planning</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lvl="1">
              <a:buFont typeface="Wingdings" panose="05000000000000000000" pitchFamily="2" charset="2"/>
              <a:buChar char="§"/>
            </a:pPr>
            <a:r>
              <a:rPr lang="en-US" dirty="0"/>
              <a:t>One of the newer approaches to sustainable capacity planning is virtualization, the modeling of virtualized operations to estimate energy footprints and other attributes of a capacity </a:t>
            </a:r>
            <a:r>
              <a:rPr lang="en-US" dirty="0" smtClean="0"/>
              <a:t>plan </a:t>
            </a:r>
            <a:r>
              <a:rPr lang="en-US" dirty="0"/>
              <a:t>prior to</a:t>
            </a:r>
            <a:r>
              <a:rPr lang="en-US" b="1" i="1" dirty="0"/>
              <a:t> </a:t>
            </a:r>
            <a:r>
              <a:rPr lang="en-US" dirty="0"/>
              <a:t>acquisition, </a:t>
            </a:r>
            <a:r>
              <a:rPr lang="en-US" dirty="0" smtClean="0"/>
              <a:t>implementation, </a:t>
            </a:r>
            <a:r>
              <a:rPr lang="en-US" dirty="0"/>
              <a:t>and </a:t>
            </a:r>
            <a:r>
              <a:rPr lang="en-US" dirty="0" smtClean="0"/>
              <a:t>deployment.</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76040358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lvl="1" algn="ctr" rtl="0">
              <a:lnSpc>
                <a:spcPct val="80000"/>
              </a:lnSpc>
              <a:spcBef>
                <a:spcPct val="0"/>
              </a:spcBef>
            </a:pPr>
            <a:r>
              <a:rPr lang="en-US" sz="4400" dirty="0" smtClean="0">
                <a:latin typeface="+mj-lt"/>
              </a:rPr>
              <a:t>Current Trends in Capacity Planning</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Real o</a:t>
            </a:r>
            <a:r>
              <a:rPr lang="en-US" dirty="0" smtClean="0"/>
              <a:t>ptions </a:t>
            </a:r>
            <a:r>
              <a:rPr lang="en-US" dirty="0"/>
              <a:t>approach to capacity </a:t>
            </a:r>
            <a:r>
              <a:rPr lang="en-US" dirty="0" smtClean="0"/>
              <a:t>planning </a:t>
            </a:r>
          </a:p>
          <a:p>
            <a:pPr lvl="1">
              <a:buFont typeface="Wingdings" panose="05000000000000000000" pitchFamily="2" charset="2"/>
              <a:buChar char="§"/>
            </a:pPr>
            <a:r>
              <a:rPr lang="en-US" dirty="0" smtClean="0"/>
              <a:t>The </a:t>
            </a:r>
            <a:r>
              <a:rPr lang="en-US" dirty="0"/>
              <a:t>value of the option grows in proportion to the increase in exchange rate or demand uncertainty. Using a </a:t>
            </a:r>
            <a:r>
              <a:rPr lang="en-US" dirty="0" smtClean="0"/>
              <a:t>real </a:t>
            </a:r>
            <a:r>
              <a:rPr lang="en-US" dirty="0"/>
              <a:t>o</a:t>
            </a:r>
            <a:r>
              <a:rPr lang="en-US" dirty="0" smtClean="0"/>
              <a:t>ptions </a:t>
            </a:r>
            <a:r>
              <a:rPr lang="en-US" dirty="0"/>
              <a:t>approach allows us to quantify the value of having an option to wait compared to not having such an </a:t>
            </a:r>
            <a:r>
              <a:rPr lang="en-US" dirty="0" smtClean="0"/>
              <a:t>option.</a:t>
            </a:r>
          </a:p>
          <a:p>
            <a:pPr lvl="1">
              <a:buFont typeface="Wingdings" panose="05000000000000000000" pitchFamily="2" charset="2"/>
              <a:buChar char="§"/>
            </a:pPr>
            <a:r>
              <a:rPr lang="en-US" dirty="0"/>
              <a:t>Option values are formally computed using the Black-Scholes model from </a:t>
            </a:r>
            <a:r>
              <a:rPr lang="en-US" dirty="0" smtClean="0"/>
              <a:t>finance.</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160634506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fontScale="90000"/>
          </a:bodyPr>
          <a:lstStyle/>
          <a:p>
            <a:pPr lvl="1" algn="ctr" rtl="0">
              <a:lnSpc>
                <a:spcPct val="80000"/>
              </a:lnSpc>
              <a:spcBef>
                <a:spcPct val="0"/>
              </a:spcBef>
            </a:pPr>
            <a:r>
              <a:rPr lang="en-US" sz="4400" dirty="0" smtClean="0">
                <a:latin typeface="+mj-lt"/>
              </a:rPr>
              <a:t>Current Trends in Capacity Planning</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lnSpcReduction="10000"/>
          </a:bodyPr>
          <a:lstStyle/>
          <a:p>
            <a:pPr lvl="0">
              <a:buFont typeface="Wingdings" panose="05000000000000000000" pitchFamily="2" charset="2"/>
              <a:buChar char="§"/>
            </a:pPr>
            <a:r>
              <a:rPr lang="en-US" dirty="0"/>
              <a:t>Capacity planning for </a:t>
            </a:r>
            <a:r>
              <a:rPr lang="en-US" dirty="0" smtClean="0"/>
              <a:t>services</a:t>
            </a:r>
          </a:p>
          <a:p>
            <a:pPr lvl="1">
              <a:buFont typeface="Wingdings" panose="05000000000000000000" pitchFamily="2" charset="2"/>
              <a:buChar char="§"/>
            </a:pPr>
            <a:r>
              <a:rPr lang="en-US" dirty="0"/>
              <a:t>Services capacity planning is particularly complicated by the nature of </a:t>
            </a:r>
            <a:r>
              <a:rPr lang="en-US" dirty="0" smtClean="0"/>
              <a:t>services; services </a:t>
            </a:r>
            <a:r>
              <a:rPr lang="en-US" dirty="0"/>
              <a:t>can be intangible and perishable. Services are also customized and delivered for quick consumption (like movie watching</a:t>
            </a:r>
            <a:r>
              <a:rPr lang="en-US" dirty="0" smtClean="0"/>
              <a:t>).</a:t>
            </a:r>
          </a:p>
          <a:p>
            <a:pPr lvl="1">
              <a:buFont typeface="Wingdings" panose="05000000000000000000" pitchFamily="2" charset="2"/>
              <a:buChar char="§"/>
            </a:pPr>
            <a:r>
              <a:rPr lang="en-US" dirty="0"/>
              <a:t>Capacity planning in services employs a mix of capacity management (overtime, temps use, outsourcing) and demand management (yield management, marketing promotions) </a:t>
            </a:r>
            <a:r>
              <a:rPr lang="en-US" dirty="0" smtClean="0"/>
              <a:t>options.</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8297636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Balancing Supply and Demand</a:t>
            </a:r>
            <a:endParaRPr lang="en-US" sz="4400" dirty="0">
              <a:effectLst>
                <a:outerShdw blurRad="38100" dist="38100" dir="2700000" algn="tl">
                  <a:srgbClr val="FFFFFF"/>
                </a:outerShdw>
              </a:effectLst>
              <a:latin typeface="+mj-lt"/>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10041718"/>
              </p:ext>
            </p:extLst>
          </p:nvPr>
        </p:nvGraphicFramePr>
        <p:xfrm>
          <a:off x="457200" y="1676400"/>
          <a:ext cx="8229600" cy="4531518"/>
        </p:xfrm>
        <a:graphic>
          <a:graphicData uri="http://schemas.openxmlformats.org/drawingml/2006/table">
            <a:tbl>
              <a:tblPr firstRow="1" firstCol="1" lastRow="1" lastCol="1" bandRow="1" bandCol="1">
                <a:tableStyleId>{5C22544A-7EE6-4342-B048-85BDC9FD1C3A}</a:tableStyleId>
              </a:tblPr>
              <a:tblGrid>
                <a:gridCol w="4076700">
                  <a:extLst>
                    <a:ext uri="{9D8B030D-6E8A-4147-A177-3AD203B41FA5}">
                      <a16:colId xmlns:a16="http://schemas.microsoft.com/office/drawing/2014/main" val="20000"/>
                    </a:ext>
                  </a:extLst>
                </a:gridCol>
                <a:gridCol w="4152900">
                  <a:extLst>
                    <a:ext uri="{9D8B030D-6E8A-4147-A177-3AD203B41FA5}">
                      <a16:colId xmlns:a16="http://schemas.microsoft.com/office/drawing/2014/main" val="20001"/>
                    </a:ext>
                  </a:extLst>
                </a:gridCol>
              </a:tblGrid>
              <a:tr h="391001">
                <a:tc>
                  <a:txBody>
                    <a:bodyPr/>
                    <a:lstStyle/>
                    <a:p>
                      <a:pPr marL="0" marR="0">
                        <a:lnSpc>
                          <a:spcPct val="200000"/>
                        </a:lnSpc>
                      </a:pPr>
                      <a:r>
                        <a:rPr lang="en-US" sz="1400" dirty="0">
                          <a:effectLst/>
                        </a:rPr>
                        <a:t>Capacity </a:t>
                      </a:r>
                      <a:r>
                        <a:rPr lang="en-US" sz="1400" dirty="0" smtClean="0">
                          <a:effectLst/>
                        </a:rPr>
                        <a:t>management options</a:t>
                      </a:r>
                      <a:endParaRPr lang="en-US" sz="1400" dirty="0">
                        <a:effectLst/>
                        <a:latin typeface="Times New Roman"/>
                        <a:ea typeface="Batang"/>
                      </a:endParaRPr>
                    </a:p>
                  </a:txBody>
                  <a:tcPr marL="68580" marR="68580" marT="0" marB="0"/>
                </a:tc>
                <a:tc>
                  <a:txBody>
                    <a:bodyPr/>
                    <a:lstStyle/>
                    <a:p>
                      <a:pPr marL="0" marR="0">
                        <a:lnSpc>
                          <a:spcPct val="200000"/>
                        </a:lnSpc>
                      </a:pPr>
                      <a:r>
                        <a:rPr lang="en-US" sz="1400" dirty="0">
                          <a:effectLst/>
                        </a:rPr>
                        <a:t>Demand </a:t>
                      </a:r>
                      <a:r>
                        <a:rPr lang="en-US" sz="1400" dirty="0" smtClean="0">
                          <a:effectLst/>
                        </a:rPr>
                        <a:t>management options</a:t>
                      </a:r>
                      <a:endParaRPr lang="en-US" sz="1400" dirty="0">
                        <a:effectLst/>
                        <a:latin typeface="Times New Roman"/>
                        <a:ea typeface="Batang"/>
                      </a:endParaRPr>
                    </a:p>
                  </a:txBody>
                  <a:tcPr marL="68580" marR="68580" marT="0" marB="0"/>
                </a:tc>
                <a:extLst>
                  <a:ext uri="{0D108BD9-81ED-4DB2-BD59-A6C34878D82A}">
                    <a16:rowId xmlns:a16="http://schemas.microsoft.com/office/drawing/2014/main" val="10000"/>
                  </a:ext>
                </a:extLst>
              </a:tr>
              <a:tr h="4104798">
                <a:tc>
                  <a:txBody>
                    <a:bodyPr/>
                    <a:lstStyle/>
                    <a:p>
                      <a:pPr marL="0" marR="0">
                        <a:spcBef>
                          <a:spcPts val="0"/>
                        </a:spcBef>
                        <a:spcAft>
                          <a:spcPts val="0"/>
                        </a:spcAft>
                      </a:pPr>
                      <a:r>
                        <a:rPr lang="en-US" sz="1400" dirty="0">
                          <a:effectLst/>
                        </a:rPr>
                        <a:t>Hiring and firing staff</a:t>
                      </a:r>
                    </a:p>
                    <a:p>
                      <a:pPr marL="0" marR="0">
                        <a:spcBef>
                          <a:spcPts val="0"/>
                        </a:spcBef>
                        <a:spcAft>
                          <a:spcPts val="0"/>
                        </a:spcAft>
                      </a:pPr>
                      <a:r>
                        <a:rPr lang="en-US" sz="1400" dirty="0">
                          <a:effectLst/>
                        </a:rPr>
                        <a:t>Worker scheduling </a:t>
                      </a:r>
                    </a:p>
                    <a:p>
                      <a:pPr marL="0" marR="0">
                        <a:spcBef>
                          <a:spcPts val="0"/>
                        </a:spcBef>
                        <a:spcAft>
                          <a:spcPts val="0"/>
                        </a:spcAft>
                      </a:pPr>
                      <a:r>
                        <a:rPr lang="en-US" sz="1400" dirty="0">
                          <a:effectLst/>
                        </a:rPr>
                        <a:t>Use of temps</a:t>
                      </a:r>
                    </a:p>
                    <a:p>
                      <a:pPr marL="0" marR="0">
                        <a:spcBef>
                          <a:spcPts val="0"/>
                        </a:spcBef>
                        <a:spcAft>
                          <a:spcPts val="0"/>
                        </a:spcAft>
                      </a:pPr>
                      <a:r>
                        <a:rPr lang="en-US" sz="1400" dirty="0">
                          <a:effectLst/>
                        </a:rPr>
                        <a:t>Worker furloughs</a:t>
                      </a:r>
                    </a:p>
                    <a:p>
                      <a:pPr marL="0" marR="0">
                        <a:spcBef>
                          <a:spcPts val="0"/>
                        </a:spcBef>
                        <a:spcAft>
                          <a:spcPts val="0"/>
                        </a:spcAft>
                      </a:pPr>
                      <a:r>
                        <a:rPr lang="en-US" sz="1400" dirty="0">
                          <a:effectLst/>
                        </a:rPr>
                        <a:t>Worker overtime</a:t>
                      </a:r>
                    </a:p>
                    <a:p>
                      <a:pPr marL="0" marR="0">
                        <a:spcBef>
                          <a:spcPts val="0"/>
                        </a:spcBef>
                        <a:spcAft>
                          <a:spcPts val="0"/>
                        </a:spcAft>
                      </a:pPr>
                      <a:r>
                        <a:rPr lang="en-US" sz="1400" dirty="0">
                          <a:effectLst/>
                        </a:rPr>
                        <a:t>Worker idle time</a:t>
                      </a:r>
                    </a:p>
                    <a:p>
                      <a:pPr marL="0" marR="0">
                        <a:spcBef>
                          <a:spcPts val="0"/>
                        </a:spcBef>
                        <a:spcAft>
                          <a:spcPts val="0"/>
                        </a:spcAft>
                      </a:pPr>
                      <a:r>
                        <a:rPr lang="en-US" sz="1400" dirty="0">
                          <a:effectLst/>
                        </a:rPr>
                        <a:t>Cross-train workers</a:t>
                      </a:r>
                    </a:p>
                    <a:p>
                      <a:pPr marL="0" marR="0">
                        <a:spcBef>
                          <a:spcPts val="0"/>
                        </a:spcBef>
                        <a:spcAft>
                          <a:spcPts val="0"/>
                        </a:spcAft>
                      </a:pPr>
                      <a:r>
                        <a:rPr lang="en-US" sz="1400" dirty="0">
                          <a:effectLst/>
                        </a:rPr>
                        <a:t>Introduce time-saving technologies</a:t>
                      </a:r>
                    </a:p>
                    <a:p>
                      <a:pPr marL="0" marR="0">
                        <a:spcBef>
                          <a:spcPts val="0"/>
                        </a:spcBef>
                        <a:spcAft>
                          <a:spcPts val="0"/>
                        </a:spcAft>
                      </a:pPr>
                      <a:r>
                        <a:rPr lang="en-US" sz="1400" dirty="0">
                          <a:effectLst/>
                        </a:rPr>
                        <a:t>Change process steps to eliminate waste of time and </a:t>
                      </a:r>
                      <a:r>
                        <a:rPr lang="en-US" sz="1400" dirty="0" smtClean="0">
                          <a:effectLst/>
                        </a:rPr>
                        <a:t>resources</a:t>
                      </a:r>
                      <a:endParaRPr lang="en-US" sz="1400" dirty="0">
                        <a:effectLst/>
                      </a:endParaRPr>
                    </a:p>
                    <a:p>
                      <a:pPr marL="0" marR="0">
                        <a:spcBef>
                          <a:spcPts val="0"/>
                        </a:spcBef>
                        <a:spcAft>
                          <a:spcPts val="0"/>
                        </a:spcAft>
                      </a:pPr>
                      <a:r>
                        <a:rPr lang="en-US" sz="1400" dirty="0" smtClean="0">
                          <a:effectLst/>
                        </a:rPr>
                        <a:t>Outsource/lease </a:t>
                      </a:r>
                      <a:r>
                        <a:rPr lang="en-US" sz="1400" dirty="0">
                          <a:effectLst/>
                        </a:rPr>
                        <a:t>capacity from another business</a:t>
                      </a:r>
                    </a:p>
                    <a:p>
                      <a:pPr marL="0" marR="0">
                        <a:spcBef>
                          <a:spcPts val="0"/>
                        </a:spcBef>
                        <a:spcAft>
                          <a:spcPts val="0"/>
                        </a:spcAft>
                      </a:pPr>
                      <a:r>
                        <a:rPr lang="en-US" sz="1400" dirty="0">
                          <a:effectLst/>
                        </a:rPr>
                        <a:t>Co-own capacity with another business</a:t>
                      </a:r>
                    </a:p>
                    <a:p>
                      <a:pPr marL="0" marR="0">
                        <a:spcBef>
                          <a:spcPts val="0"/>
                        </a:spcBef>
                        <a:spcAft>
                          <a:spcPts val="0"/>
                        </a:spcAft>
                      </a:pPr>
                      <a:r>
                        <a:rPr lang="en-US" sz="1400" dirty="0">
                          <a:effectLst/>
                        </a:rPr>
                        <a:t>Share own capacity with another </a:t>
                      </a:r>
                      <a:r>
                        <a:rPr lang="en-US" sz="1400" dirty="0" smtClean="0">
                          <a:effectLst/>
                        </a:rPr>
                        <a:t>business</a:t>
                      </a:r>
                      <a:endParaRPr lang="en-US" sz="1400" dirty="0">
                        <a:effectLst/>
                      </a:endParaRPr>
                    </a:p>
                    <a:p>
                      <a:pPr marL="0" marR="0">
                        <a:spcBef>
                          <a:spcPts val="0"/>
                        </a:spcBef>
                        <a:spcAft>
                          <a:spcPts val="0"/>
                        </a:spcAft>
                      </a:pPr>
                      <a:r>
                        <a:rPr lang="en-US" sz="1400" dirty="0">
                          <a:effectLst/>
                        </a:rPr>
                        <a:t>Involve customers in service preparation/delivery</a:t>
                      </a:r>
                    </a:p>
                    <a:p>
                      <a:pPr marL="0" marR="0">
                        <a:spcBef>
                          <a:spcPts val="0"/>
                        </a:spcBef>
                        <a:spcAft>
                          <a:spcPts val="0"/>
                        </a:spcAft>
                      </a:pPr>
                      <a:r>
                        <a:rPr lang="en-US" sz="1400" dirty="0">
                          <a:effectLst/>
                        </a:rPr>
                        <a:t>Make customers wait</a:t>
                      </a:r>
                    </a:p>
                    <a:p>
                      <a:pPr marL="0" marR="0">
                        <a:spcBef>
                          <a:spcPts val="0"/>
                        </a:spcBef>
                        <a:spcAft>
                          <a:spcPts val="0"/>
                        </a:spcAft>
                      </a:pPr>
                      <a:r>
                        <a:rPr lang="en-US" sz="1400" dirty="0">
                          <a:effectLst/>
                        </a:rPr>
                        <a:t>Tolerate loss of customers</a:t>
                      </a:r>
                      <a:endParaRPr lang="en-US" sz="1400" dirty="0">
                        <a:effectLst/>
                        <a:latin typeface="Times New Roman"/>
                        <a:ea typeface="Batang"/>
                      </a:endParaRPr>
                    </a:p>
                  </a:txBody>
                  <a:tcPr marL="68580" marR="68580" marT="0" marB="0">
                    <a:solidFill>
                      <a:schemeClr val="tx1"/>
                    </a:solidFill>
                  </a:tcPr>
                </a:tc>
                <a:tc>
                  <a:txBody>
                    <a:bodyPr/>
                    <a:lstStyle/>
                    <a:p>
                      <a:pPr marL="0" marR="0">
                        <a:spcBef>
                          <a:spcPts val="0"/>
                        </a:spcBef>
                        <a:spcAft>
                          <a:spcPts val="0"/>
                        </a:spcAft>
                      </a:pPr>
                      <a:r>
                        <a:rPr lang="en-US" sz="1400" dirty="0">
                          <a:effectLst/>
                        </a:rPr>
                        <a:t>Booking in advance</a:t>
                      </a:r>
                    </a:p>
                    <a:p>
                      <a:pPr marL="0" marR="0">
                        <a:spcBef>
                          <a:spcPts val="0"/>
                        </a:spcBef>
                        <a:spcAft>
                          <a:spcPts val="0"/>
                        </a:spcAft>
                      </a:pPr>
                      <a:r>
                        <a:rPr lang="en-US" sz="1400" dirty="0">
                          <a:effectLst/>
                        </a:rPr>
                        <a:t>Overbooking/underbooking at different </a:t>
                      </a:r>
                      <a:r>
                        <a:rPr lang="en-US" sz="1400" dirty="0" smtClean="0">
                          <a:effectLst/>
                        </a:rPr>
                        <a:t>prices—yield/revenue management</a:t>
                      </a:r>
                      <a:r>
                        <a:rPr lang="en-US" sz="1400" dirty="0">
                          <a:effectLst/>
                        </a:rPr>
                        <a:t> </a:t>
                      </a:r>
                    </a:p>
                    <a:p>
                      <a:pPr marL="0" marR="0">
                        <a:spcBef>
                          <a:spcPts val="0"/>
                        </a:spcBef>
                        <a:spcAft>
                          <a:spcPts val="0"/>
                        </a:spcAft>
                      </a:pPr>
                      <a:r>
                        <a:rPr lang="en-US" sz="1400" dirty="0">
                          <a:effectLst/>
                        </a:rPr>
                        <a:t>Complementary services (stools at a bar for waiting dinner customers</a:t>
                      </a:r>
                      <a:r>
                        <a:rPr lang="en-US" sz="1400" dirty="0" smtClean="0">
                          <a:effectLst/>
                        </a:rPr>
                        <a:t>)</a:t>
                      </a:r>
                      <a:endParaRPr lang="en-US" sz="1400" dirty="0">
                        <a:effectLst/>
                      </a:endParaRPr>
                    </a:p>
                    <a:p>
                      <a:pPr marL="0" marR="0">
                        <a:spcBef>
                          <a:spcPts val="0"/>
                        </a:spcBef>
                        <a:spcAft>
                          <a:spcPts val="0"/>
                        </a:spcAft>
                      </a:pPr>
                      <a:r>
                        <a:rPr lang="en-US" sz="1400" dirty="0">
                          <a:effectLst/>
                        </a:rPr>
                        <a:t>Substitute unavailable services with services of lower cost/higher </a:t>
                      </a:r>
                      <a:r>
                        <a:rPr lang="en-US" sz="1400" dirty="0" smtClean="0">
                          <a:effectLst/>
                        </a:rPr>
                        <a:t>quality</a:t>
                      </a:r>
                      <a:endParaRPr lang="en-US" sz="1400" dirty="0">
                        <a:effectLst/>
                      </a:endParaRPr>
                    </a:p>
                    <a:p>
                      <a:pPr marL="0" marR="0">
                        <a:spcBef>
                          <a:spcPts val="0"/>
                        </a:spcBef>
                        <a:spcAft>
                          <a:spcPts val="0"/>
                        </a:spcAft>
                      </a:pPr>
                      <a:r>
                        <a:rPr lang="en-US" sz="1400" dirty="0">
                          <a:effectLst/>
                        </a:rPr>
                        <a:t>Timely information sharing with </a:t>
                      </a:r>
                      <a:r>
                        <a:rPr lang="en-US" sz="1400" dirty="0" smtClean="0">
                          <a:effectLst/>
                        </a:rPr>
                        <a:t>customer</a:t>
                      </a:r>
                      <a:endParaRPr lang="en-US" sz="1400" dirty="0">
                        <a:effectLst/>
                      </a:endParaRPr>
                    </a:p>
                    <a:p>
                      <a:pPr marL="0" marR="0">
                        <a:spcBef>
                          <a:spcPts val="0"/>
                        </a:spcBef>
                        <a:spcAft>
                          <a:spcPts val="0"/>
                        </a:spcAft>
                      </a:pPr>
                      <a:r>
                        <a:rPr lang="en-US" sz="1400" dirty="0">
                          <a:effectLst/>
                        </a:rPr>
                        <a:t>Marketing </a:t>
                      </a:r>
                      <a:r>
                        <a:rPr lang="en-US" sz="1400" dirty="0" smtClean="0">
                          <a:effectLst/>
                        </a:rPr>
                        <a:t>promotions</a:t>
                      </a:r>
                      <a:endParaRPr lang="en-US" sz="1400" dirty="0">
                        <a:effectLst/>
                      </a:endParaRPr>
                    </a:p>
                    <a:p>
                      <a:pPr marL="0" marR="0">
                        <a:spcBef>
                          <a:spcPts val="0"/>
                        </a:spcBef>
                        <a:spcAft>
                          <a:spcPts val="0"/>
                        </a:spcAft>
                      </a:pPr>
                      <a:r>
                        <a:rPr lang="en-US" sz="1400" dirty="0">
                          <a:effectLst/>
                        </a:rPr>
                        <a:t>Volume order discounts</a:t>
                      </a:r>
                    </a:p>
                    <a:p>
                      <a:pPr marL="0" marR="0">
                        <a:spcBef>
                          <a:spcPts val="0"/>
                        </a:spcBef>
                        <a:spcAft>
                          <a:spcPts val="0"/>
                        </a:spcAft>
                      </a:pPr>
                      <a:r>
                        <a:rPr lang="en-US" sz="1400" dirty="0">
                          <a:effectLst/>
                        </a:rPr>
                        <a:t> </a:t>
                      </a:r>
                    </a:p>
                    <a:p>
                      <a:pPr marL="0" marR="0">
                        <a:spcBef>
                          <a:spcPts val="0"/>
                        </a:spcBef>
                        <a:spcAft>
                          <a:spcPts val="0"/>
                        </a:spcAft>
                      </a:pPr>
                      <a:r>
                        <a:rPr lang="en-US" sz="1400" dirty="0">
                          <a:effectLst/>
                        </a:rPr>
                        <a:t> </a:t>
                      </a:r>
                      <a:endParaRPr lang="en-US" sz="1400" dirty="0">
                        <a:effectLst/>
                        <a:latin typeface="Times New Roman"/>
                        <a:ea typeface="Batang"/>
                      </a:endParaRPr>
                    </a:p>
                  </a:txBody>
                  <a:tcPr marL="68580" marR="68580" marT="0" marB="0">
                    <a:solidFill>
                      <a:schemeClr val="tx1"/>
                    </a:solidFill>
                  </a:tcPr>
                </a:tc>
                <a:extLst>
                  <a:ext uri="{0D108BD9-81ED-4DB2-BD59-A6C34878D82A}">
                    <a16:rowId xmlns:a16="http://schemas.microsoft.com/office/drawing/2014/main" val="10001"/>
                  </a:ext>
                </a:extLst>
              </a:tr>
            </a:tbl>
          </a:graphicData>
        </a:graphic>
      </p:graphicFrame>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21118682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a:spLocks noGrp="1" noChangeArrowheads="1"/>
          </p:cNvSpPr>
          <p:nvPr>
            <p:ph type="title"/>
          </p:nvPr>
        </p:nvSpPr>
        <p:spPr>
          <a:solidFill>
            <a:srgbClr val="2FFF74"/>
          </a:solidFill>
          <a:ln>
            <a:solidFill>
              <a:schemeClr val="tx1"/>
            </a:solidFill>
          </a:ln>
        </p:spPr>
        <p:txBody>
          <a:bodyPr>
            <a:normAutofit/>
          </a:bodyPr>
          <a:lstStyle/>
          <a:p>
            <a:pPr lvl="1" algn="ctr" rtl="0">
              <a:lnSpc>
                <a:spcPct val="80000"/>
              </a:lnSpc>
              <a:spcBef>
                <a:spcPct val="0"/>
              </a:spcBef>
            </a:pPr>
            <a:r>
              <a:rPr lang="en-US" sz="4400" dirty="0" smtClean="0">
                <a:latin typeface="+mj-lt"/>
              </a:rPr>
              <a:t>Conclusion</a:t>
            </a:r>
            <a:endParaRPr lang="en-US" sz="4400" dirty="0">
              <a:effectLst>
                <a:outerShdw blurRad="38100" dist="38100" dir="2700000" algn="tl">
                  <a:srgbClr val="FFFFFF"/>
                </a:outerShdw>
              </a:effectLst>
              <a:latin typeface="+mj-lt"/>
            </a:endParaRPr>
          </a:p>
        </p:txBody>
      </p:sp>
      <p:sp>
        <p:nvSpPr>
          <p:cNvPr id="2" name="Content Placeholder 1"/>
          <p:cNvSpPr>
            <a:spLocks noGrp="1"/>
          </p:cNvSpPr>
          <p:nvPr>
            <p:ph idx="1"/>
          </p:nvPr>
        </p:nvSpPr>
        <p:spPr/>
        <p:txBody>
          <a:bodyPr>
            <a:normAutofit/>
          </a:bodyPr>
          <a:lstStyle/>
          <a:p>
            <a:pPr lvl="0">
              <a:buFont typeface="Wingdings" panose="05000000000000000000" pitchFamily="2" charset="2"/>
              <a:buChar char="§"/>
            </a:pPr>
            <a:r>
              <a:rPr lang="en-US" dirty="0"/>
              <a:t>Capacity planning is an exercise that enables businesses to go beyond the basic issue of simply trying to match supply with </a:t>
            </a:r>
            <a:r>
              <a:rPr lang="en-US" dirty="0" smtClean="0"/>
              <a:t>demand.</a:t>
            </a:r>
          </a:p>
          <a:p>
            <a:pPr lvl="0">
              <a:buFont typeface="Wingdings" panose="05000000000000000000" pitchFamily="2" charset="2"/>
              <a:buChar char="§"/>
            </a:pPr>
            <a:r>
              <a:rPr lang="en-US" dirty="0"/>
              <a:t>Today, capacity planning extends across the supply chain, exponentially increasing the inherent complexity, risk, and scope of the </a:t>
            </a:r>
            <a:r>
              <a:rPr lang="en-US" dirty="0" smtClean="0"/>
              <a:t>exercise.</a:t>
            </a:r>
            <a:endParaRPr lang="en-US" i="1" dirty="0" smtClean="0"/>
          </a:p>
        </p:txBody>
      </p:sp>
      <p:sp>
        <p:nvSpPr>
          <p:cNvPr id="3" name="Footer Placeholder 2"/>
          <p:cNvSpPr>
            <a:spLocks noGrp="1"/>
          </p:cNvSpPr>
          <p:nvPr>
            <p:ph type="ftr" sz="quarter" idx="11"/>
          </p:nvPr>
        </p:nvSpPr>
        <p:spPr/>
        <p:txBody>
          <a:bodyPr/>
          <a:lstStyle/>
          <a:p>
            <a:r>
              <a:rPr lang="en-US" dirty="0" smtClean="0"/>
              <a:t>© Taylor &amp; Francis 2016</a:t>
            </a:r>
            <a:endParaRPr lang="en-US" dirty="0"/>
          </a:p>
        </p:txBody>
      </p:sp>
    </p:spTree>
    <p:extLst>
      <p:ext uri="{BB962C8B-B14F-4D97-AF65-F5344CB8AC3E}">
        <p14:creationId xmlns:p14="http://schemas.microsoft.com/office/powerpoint/2010/main" val="359623038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3478</TotalTime>
  <Words>3723</Words>
  <Application>Microsoft Office PowerPoint</Application>
  <PresentationFormat>On-screen Show (4:3)</PresentationFormat>
  <Paragraphs>315</Paragraphs>
  <Slides>42</Slides>
  <Notes>35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宋体</vt:lpstr>
      <vt:lpstr>Arial</vt:lpstr>
      <vt:lpstr>Batang</vt:lpstr>
      <vt:lpstr>Calibri</vt:lpstr>
      <vt:lpstr>Times New Roman</vt:lpstr>
      <vt:lpstr>Wingdings</vt:lpstr>
      <vt:lpstr>Office Theme</vt:lpstr>
      <vt:lpstr>Capacity Planning</vt:lpstr>
      <vt:lpstr>Capacity Planning</vt:lpstr>
      <vt:lpstr>Capacity</vt:lpstr>
      <vt:lpstr>Capacity</vt:lpstr>
      <vt:lpstr>Utilization and Efficiency</vt:lpstr>
      <vt:lpstr>Utilization and Efficiency</vt:lpstr>
      <vt:lpstr>Importance of Capacity Planning</vt:lpstr>
      <vt:lpstr>Importance of Capacity Planning</vt:lpstr>
      <vt:lpstr>Importance of Capacity Planning</vt:lpstr>
      <vt:lpstr>How to Do Capacity Planning</vt:lpstr>
      <vt:lpstr>How to Do Capacity Planning</vt:lpstr>
      <vt:lpstr>How to Do Capacity Planning</vt:lpstr>
      <vt:lpstr>Five Questions of Capacity Planning</vt:lpstr>
      <vt:lpstr>How Much Capacity?</vt:lpstr>
      <vt:lpstr>How Much Capacity?</vt:lpstr>
      <vt:lpstr>Key Steps in Capacity Planning</vt:lpstr>
      <vt:lpstr>Key Steps in Capacity Planning</vt:lpstr>
      <vt:lpstr>Key Steps in Capacity Planning</vt:lpstr>
      <vt:lpstr>Sources of Capacity</vt:lpstr>
      <vt:lpstr>Sources of Capacity</vt:lpstr>
      <vt:lpstr>Sources of Capacity</vt:lpstr>
      <vt:lpstr>Tools for Evaluating Capacity Sources</vt:lpstr>
      <vt:lpstr>Tools for Evaluating Capacity Sources</vt:lpstr>
      <vt:lpstr>Tools for Evaluating Capacity Sources</vt:lpstr>
      <vt:lpstr>Tools for Evaluating Capacity Sources</vt:lpstr>
      <vt:lpstr>Tools for Evaluating Capacity Sources</vt:lpstr>
      <vt:lpstr>Which Method to Use?</vt:lpstr>
      <vt:lpstr>When to Change Capacity?</vt:lpstr>
      <vt:lpstr>Capacity Strategies</vt:lpstr>
      <vt:lpstr>Capacity Strategies</vt:lpstr>
      <vt:lpstr>Capacity Strategies</vt:lpstr>
      <vt:lpstr>Capacity Strategies</vt:lpstr>
      <vt:lpstr>Where to Add Capacity?</vt:lpstr>
      <vt:lpstr>Was It Done Right?</vt:lpstr>
      <vt:lpstr>Was It Done Right?</vt:lpstr>
      <vt:lpstr>Was It Done Right?</vt:lpstr>
      <vt:lpstr>Current Trends in Capacity Planning</vt:lpstr>
      <vt:lpstr>Current Trends in Capacity Planning</vt:lpstr>
      <vt:lpstr>Current Trends in Capacity Planning</vt:lpstr>
      <vt:lpstr>Current Trends in Capacity Planning</vt:lpstr>
      <vt:lpstr>Balancing Supply and Demand</vt:lpstr>
      <vt:lpstr>Conclusion</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Forecasting</dc:title>
  <dc:creator>Leslie Bobb</dc:creator>
  <cp:lastModifiedBy>Irina Neaga</cp:lastModifiedBy>
  <cp:revision>99</cp:revision>
  <dcterms:created xsi:type="dcterms:W3CDTF">2015-01-08T14:52:37Z</dcterms:created>
  <dcterms:modified xsi:type="dcterms:W3CDTF">2020-03-12T11:04:10Z</dcterms:modified>
</cp:coreProperties>
</file>