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674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444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566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48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00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456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040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688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910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992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05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3452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607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35455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5072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6112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944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108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799" y="263769"/>
            <a:ext cx="7886701" cy="1767254"/>
          </a:xfrm>
        </p:spPr>
        <p:txBody>
          <a:bodyPr>
            <a:normAutofit fontScale="90000"/>
          </a:bodyPr>
          <a:lstStyle/>
          <a:p>
            <a:r>
              <a:rPr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Recruiting </a:t>
            </a:r>
            <a:r>
              <a:rPr sz="3600" b="1" dirty="0">
                <a:latin typeface="Arial" panose="020B0604020202020204" pitchFamily="34" charset="0"/>
                <a:cs typeface="Arial" panose="020B0604020202020204" pitchFamily="34" charset="0"/>
              </a:rPr>
              <a:t>the Right Candidate for a Business </a:t>
            </a:r>
            <a:r>
              <a:rPr sz="3600" b="1">
                <a:latin typeface="Arial" panose="020B0604020202020204" pitchFamily="34" charset="0"/>
                <a:cs typeface="Arial" panose="020B0604020202020204" pitchFamily="34" charset="0"/>
              </a:rPr>
              <a:t>Transformation </a:t>
            </a:r>
            <a:r>
              <a:rPr sz="3600" b="1" smtClean="0"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n-GB" sz="3100" b="1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100" b="1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1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  <a:endParaRPr sz="3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3484" y="1820008"/>
            <a:ext cx="7552591" cy="4273061"/>
          </a:xfrm>
        </p:spPr>
        <p:txBody>
          <a:bodyPr>
            <a:normAutofit lnSpcReduction="10000"/>
          </a:bodyPr>
          <a:lstStyle/>
          <a:p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: Andrei </a:t>
            </a:r>
            <a:r>
              <a:rPr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Vasile</a:t>
            </a:r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Chiriac</a:t>
            </a:r>
            <a:endParaRPr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8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2417295</a:t>
            </a: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Module: LCLM5002 – Developing and Managing Individuals and Teams</a:t>
            </a:r>
          </a:p>
          <a:p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Lecturers: Nishi </a:t>
            </a:r>
            <a:r>
              <a:rPr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Ramsurrun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 and Doreen </a:t>
            </a:r>
            <a:r>
              <a:rPr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Nyaa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Amundam</a:t>
            </a:r>
            <a:endParaRPr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132"/>
            <a:ext cx="8229600" cy="800100"/>
          </a:xfrm>
        </p:spPr>
        <p:txBody>
          <a:bodyPr/>
          <a:lstStyle/>
          <a:p>
            <a:r>
              <a:rPr b="1" dirty="0"/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800100"/>
            <a:ext cx="8229600" cy="5783580"/>
          </a:xfrm>
        </p:spPr>
        <p:txBody>
          <a:bodyPr>
            <a:noAutofit/>
          </a:bodyPr>
          <a:lstStyle/>
          <a:p>
            <a:pPr>
              <a:defRPr sz="1100">
                <a:latin typeface="Arial"/>
              </a:defRPr>
            </a:pPr>
            <a:r>
              <a:rPr sz="2400" dirty="0"/>
              <a:t>1. Introduction to Company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2. Recruitment Overview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3. Job Analysis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4. Job Description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5. Person Specification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6. Structured Interview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7. </a:t>
            </a:r>
            <a:r>
              <a:rPr sz="2400" dirty="0" err="1"/>
              <a:t>Behavioural</a:t>
            </a:r>
            <a:r>
              <a:rPr sz="2400" dirty="0"/>
              <a:t> Interview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8. Panel Interview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9. Questioning Techniques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10. Face-to-Face vs Online Interview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11. Conclusion</a:t>
            </a:r>
          </a:p>
          <a:p>
            <a:pPr>
              <a:defRPr sz="1100">
                <a:latin typeface="Arial"/>
              </a:defRPr>
            </a:pPr>
            <a:r>
              <a:rPr sz="2400" dirty="0"/>
              <a:t>12. 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145" y="168496"/>
            <a:ext cx="5279782" cy="1407084"/>
          </a:xfrm>
        </p:spPr>
        <p:txBody>
          <a:bodyPr>
            <a:normAutofit fontScale="90000"/>
          </a:bodyPr>
          <a:lstStyle/>
          <a:p>
            <a:r>
              <a:rPr b="1" dirty="0"/>
              <a:t>Introduction to Barclays Bank PLC (London)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484" y="1802422"/>
            <a:ext cx="8678008" cy="4659923"/>
          </a:xfrm>
        </p:spPr>
        <p:txBody>
          <a:bodyPr>
            <a:normAutofit/>
          </a:bodyPr>
          <a:lstStyle/>
          <a:p>
            <a:pPr>
              <a:defRPr sz="1100">
                <a:latin typeface="Arial"/>
              </a:defRPr>
            </a:pPr>
            <a:r>
              <a:rPr lang="en-GB" sz="2800" b="1" dirty="0"/>
              <a:t>Barclays Bank PLC</a:t>
            </a:r>
            <a:r>
              <a:rPr lang="en-GB" sz="2800" dirty="0"/>
              <a:t>, based in London, is among the top financial institutions in the UK, established in 1690. </a:t>
            </a:r>
            <a:endParaRPr lang="en-GB" sz="2800" dirty="0" smtClean="0"/>
          </a:p>
          <a:p>
            <a:pPr>
              <a:defRPr sz="1100">
                <a:latin typeface="Arial"/>
              </a:defRPr>
            </a:pPr>
            <a:r>
              <a:rPr lang="en-GB" sz="2800" dirty="0" smtClean="0"/>
              <a:t>The </a:t>
            </a:r>
            <a:r>
              <a:rPr lang="en-GB" sz="2800" dirty="0"/>
              <a:t>bank is presently engaged in a transformation focused on digital advancements and cultural changes to enhance customer experience and streamline operations</a:t>
            </a:r>
            <a:r>
              <a:rPr lang="en-GB" sz="2800" dirty="0" smtClean="0"/>
              <a:t>.</a:t>
            </a:r>
          </a:p>
          <a:p>
            <a:pPr>
              <a:defRPr sz="1100">
                <a:latin typeface="Arial"/>
              </a:defRPr>
            </a:pPr>
            <a:r>
              <a:rPr lang="en-GB" sz="2800" dirty="0" smtClean="0"/>
              <a:t>Offers a wide range of goods and services, including wealth management and personal and business banking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3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0650" y="168496"/>
            <a:ext cx="3670787" cy="15122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2615" y="360486"/>
            <a:ext cx="6951785" cy="1099038"/>
          </a:xfrm>
        </p:spPr>
        <p:txBody>
          <a:bodyPr/>
          <a:lstStyle/>
          <a:p>
            <a:r>
              <a:rPr b="1" dirty="0"/>
              <a:t>Recruitment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239715"/>
            <a:ext cx="8458200" cy="5069645"/>
          </a:xfrm>
        </p:spPr>
        <p:txBody>
          <a:bodyPr>
            <a:normAutofit/>
          </a:bodyPr>
          <a:lstStyle/>
          <a:p>
            <a:pPr marL="0" indent="0">
              <a:buNone/>
              <a:defRPr sz="1100">
                <a:latin typeface="Arial"/>
              </a:defRPr>
            </a:pPr>
            <a:r>
              <a:rPr lang="en-GB" sz="3200" b="1" dirty="0" smtClean="0"/>
              <a:t>The process </a:t>
            </a:r>
            <a:endParaRPr lang="en-GB" sz="3200" b="1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qualified </a:t>
            </a:r>
            <a:r>
              <a:rPr lang="en-GB" sz="2800" dirty="0" smtClean="0"/>
              <a:t>applicants to positions inside a company is know  as recruitment</a:t>
            </a:r>
            <a:r>
              <a:rPr lang="en-GB" sz="2800" dirty="0" smtClean="0"/>
              <a:t>.</a:t>
            </a:r>
          </a:p>
          <a:p>
            <a:pPr marL="0" indent="0">
              <a:buNone/>
              <a:defRPr sz="1100">
                <a:latin typeface="Arial"/>
              </a:defRPr>
            </a:pPr>
            <a:endParaRPr lang="en-GB" sz="2800" dirty="0" smtClean="0"/>
          </a:p>
          <a:p>
            <a:pPr>
              <a:defRPr sz="1100">
                <a:latin typeface="Arial"/>
              </a:defRPr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Alignment between the organization's strategic objectives and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worker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competencies is ensured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by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effective recruitment (Armstrong, 2020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).</a:t>
            </a:r>
          </a:p>
          <a:p>
            <a:pPr>
              <a:defRPr sz="1100">
                <a:latin typeface="Arial"/>
              </a:defRPr>
            </a:pP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Hiring the best Project Manager at Barclays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guarantees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creativity and leadership alignment in transformation projects.</a:t>
            </a:r>
          </a:p>
          <a:p>
            <a:pPr marL="0" indent="0">
              <a:buNone/>
              <a:defRPr sz="1100">
                <a:latin typeface="Arial"/>
              </a:defRPr>
            </a:pPr>
            <a:endParaRPr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217920"/>
            <a:ext cx="4720203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latin typeface="Arial"/>
              </a:defRPr>
            </a:pPr>
            <a:r>
              <a:rPr sz="2400" dirty="0"/>
              <a:t>(Armstrong, 2020; </a:t>
            </a:r>
            <a:r>
              <a:rPr sz="2400" dirty="0" err="1"/>
              <a:t>Dessler</a:t>
            </a:r>
            <a:r>
              <a:rPr sz="2400" dirty="0"/>
              <a:t>, </a:t>
            </a:r>
            <a:r>
              <a:rPr sz="2400" dirty="0" smtClean="0"/>
              <a:t>2020</a:t>
            </a:r>
            <a:r>
              <a:rPr lang="en-GB" sz="2400" dirty="0" smtClean="0"/>
              <a:t>)</a:t>
            </a:r>
            <a:endParaRPr sz="2400" dirty="0"/>
          </a:p>
        </p:txBody>
      </p:sp>
      <p:sp>
        <p:nvSpPr>
          <p:cNvPr id="6" name="Rectangle 5"/>
          <p:cNvSpPr/>
          <p:nvPr/>
        </p:nvSpPr>
        <p:spPr>
          <a:xfrm>
            <a:off x="2795954" y="1316999"/>
            <a:ext cx="1471378" cy="5275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soliciting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876415" y="1318931"/>
            <a:ext cx="1591015" cy="4941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choosing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7070389" y="1310054"/>
            <a:ext cx="1577745" cy="491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assigning</a:t>
            </a:r>
            <a:endParaRPr lang="en-GB" sz="2400" dirty="0"/>
          </a:p>
        </p:txBody>
      </p:sp>
      <p:sp>
        <p:nvSpPr>
          <p:cNvPr id="9" name="Right Arrow 8"/>
          <p:cNvSpPr/>
          <p:nvPr/>
        </p:nvSpPr>
        <p:spPr>
          <a:xfrm>
            <a:off x="4336080" y="1318931"/>
            <a:ext cx="52473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6554476" y="1307586"/>
            <a:ext cx="477247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15087" y="299338"/>
            <a:ext cx="2711158" cy="1995793"/>
          </a:xfrm>
        </p:spPr>
        <p:txBody>
          <a:bodyPr/>
          <a:lstStyle/>
          <a:p>
            <a:r>
              <a:rPr b="1" dirty="0"/>
              <a:t>Job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7346" y="2074986"/>
            <a:ext cx="7939454" cy="3859822"/>
          </a:xfrm>
        </p:spPr>
        <p:txBody>
          <a:bodyPr>
            <a:normAutofit fontScale="85000" lnSpcReduction="20000"/>
          </a:bodyPr>
          <a:lstStyle/>
          <a:p>
            <a:pPr>
              <a:defRPr sz="1100">
                <a:latin typeface="Arial"/>
              </a:defRPr>
            </a:pPr>
            <a:endParaRPr lang="en-US" altLang="en-US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defRPr sz="1100">
                <a:latin typeface="Arial"/>
              </a:defRPr>
            </a:pPr>
            <a:endParaRPr lang="en-US" altLang="en-US" sz="2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 sz="1100">
                <a:latin typeface="Arial"/>
              </a:defRPr>
            </a:pPr>
            <a:endParaRPr lang="en-US" altLang="en-US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defRPr sz="1100">
                <a:latin typeface="Arial"/>
              </a:defRPr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The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process of methodically determining the essential tasks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,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obligations, competencies, and prerequisites for a position is known as job analysis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>
              <a:defRPr sz="1100">
                <a:latin typeface="Arial"/>
              </a:defRPr>
            </a:pPr>
            <a:r>
              <a:rPr sz="2800" dirty="0" smtClean="0"/>
              <a:t>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Questionnaires, observations, and interviews are some of the methods used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The basis for creating job descriptions and person specifications is provided by this stage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5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217920"/>
            <a:ext cx="3437159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latin typeface="Arial"/>
              </a:defRPr>
            </a:pPr>
            <a:r>
              <a:rPr sz="2400" dirty="0"/>
              <a:t>(Rees and Smith, 2021)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492" y="386862"/>
            <a:ext cx="5363308" cy="25937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877" y="125168"/>
            <a:ext cx="8229600" cy="885947"/>
          </a:xfrm>
        </p:spPr>
        <p:txBody>
          <a:bodyPr/>
          <a:lstStyle/>
          <a:p>
            <a:r>
              <a:rPr b="1" dirty="0"/>
              <a:t>Job Description – Project Manager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554" y="1160585"/>
            <a:ext cx="7948246" cy="5192737"/>
          </a:xfrm>
        </p:spPr>
        <p:txBody>
          <a:bodyPr>
            <a:noAutofit/>
          </a:bodyPr>
          <a:lstStyle/>
          <a:p>
            <a:pPr marL="0" indent="0">
              <a:buNone/>
              <a:defRPr sz="1100">
                <a:latin typeface="Arial"/>
              </a:defRPr>
            </a:pPr>
            <a:endParaRPr sz="2800" b="1" dirty="0"/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GB" sz="2800" dirty="0" smtClean="0"/>
              <a:t>     •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Oversee transformation initiatives to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	guarantee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prompt completion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    </a:t>
            </a:r>
            <a:r>
              <a:rPr sz="2800" dirty="0" smtClean="0"/>
              <a:t>•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Work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with stakeholders and cross-functional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	   teams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to manage project scope, budget,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     	   and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risks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  <a:defRPr sz="1100">
                <a:latin typeface="Arial"/>
              </a:defRPr>
            </a:pPr>
            <a:endParaRPr sz="2800" b="1" dirty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    </a:t>
            </a:r>
            <a:r>
              <a:rPr sz="2800" dirty="0" smtClean="0"/>
              <a:t>•</a:t>
            </a:r>
            <a:r>
              <a:rPr lang="en-GB" sz="2800" dirty="0" smtClean="0"/>
              <a:t> </a:t>
            </a:r>
            <a:r>
              <a:rPr sz="2800" dirty="0" smtClean="0"/>
              <a:t>Leadership </a:t>
            </a:r>
            <a:r>
              <a:rPr sz="2800" dirty="0"/>
              <a:t>and communication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    </a:t>
            </a:r>
            <a:r>
              <a:rPr sz="2800" dirty="0" smtClean="0"/>
              <a:t>• Agile/Prince2 </a:t>
            </a:r>
            <a:r>
              <a:rPr sz="2800" dirty="0"/>
              <a:t>methodology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    </a:t>
            </a:r>
            <a:r>
              <a:rPr sz="2800" dirty="0" smtClean="0"/>
              <a:t>•</a:t>
            </a:r>
            <a:r>
              <a:rPr lang="en-GB" sz="2800" dirty="0" smtClean="0"/>
              <a:t> </a:t>
            </a:r>
            <a:r>
              <a:rPr sz="2800" dirty="0" smtClean="0"/>
              <a:t>Problem-solving </a:t>
            </a:r>
            <a:r>
              <a:rPr sz="2800" dirty="0"/>
              <a:t>and adaptability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6</a:t>
            </a:r>
          </a:p>
        </p:txBody>
      </p:sp>
      <p:sp>
        <p:nvSpPr>
          <p:cNvPr id="5" name="Rectangle 4"/>
          <p:cNvSpPr/>
          <p:nvPr/>
        </p:nvSpPr>
        <p:spPr>
          <a:xfrm>
            <a:off x="2681655" y="930227"/>
            <a:ext cx="2963007" cy="596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Duties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813538" y="4044462"/>
            <a:ext cx="3024554" cy="5627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0517" y="94957"/>
            <a:ext cx="6589199" cy="1081454"/>
          </a:xfrm>
        </p:spPr>
        <p:txBody>
          <a:bodyPr/>
          <a:lstStyle/>
          <a:p>
            <a:r>
              <a:rPr b="1" dirty="0"/>
              <a:t>Person Specification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58362"/>
            <a:ext cx="5811715" cy="5477607"/>
          </a:xfrm>
        </p:spPr>
        <p:txBody>
          <a:bodyPr>
            <a:noAutofit/>
          </a:bodyPr>
          <a:lstStyle/>
          <a:p>
            <a:pPr marL="0" indent="0">
              <a:buNone/>
              <a:defRPr sz="1100">
                <a:latin typeface="Arial"/>
              </a:defRPr>
            </a:pPr>
            <a:r>
              <a:rPr sz="2800" b="1" dirty="0"/>
              <a:t>Qualifications</a:t>
            </a:r>
            <a:r>
              <a:rPr sz="2800" b="1" dirty="0" smtClean="0"/>
              <a:t>:</a:t>
            </a:r>
            <a:endParaRPr lang="en-GB" sz="2800" b="1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• </a:t>
            </a:r>
            <a:r>
              <a:rPr sz="2400" dirty="0" smtClean="0"/>
              <a:t>Bachelor’s degree in Business </a:t>
            </a:r>
            <a:r>
              <a:rPr lang="en-GB" sz="2400" dirty="0" smtClean="0"/>
              <a:t>                       </a:t>
            </a:r>
            <a:r>
              <a:rPr sz="2400" dirty="0" smtClean="0"/>
              <a:t>or related field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400" dirty="0" smtClean="0"/>
              <a:t> • </a:t>
            </a:r>
            <a:r>
              <a:rPr sz="2400" dirty="0" smtClean="0"/>
              <a:t>PMP/Prince2 </a:t>
            </a:r>
            <a:r>
              <a:rPr sz="2400" dirty="0"/>
              <a:t>certification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/>
              <a:t>Experience: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</a:t>
            </a:r>
            <a:r>
              <a:rPr lang="en-GB" sz="2800" dirty="0" smtClean="0"/>
              <a:t>• </a:t>
            </a:r>
            <a:r>
              <a:rPr sz="2400" dirty="0" smtClean="0"/>
              <a:t>3–5 </a:t>
            </a:r>
            <a:r>
              <a:rPr sz="2400" dirty="0"/>
              <a:t>years in managing </a:t>
            </a:r>
            <a:r>
              <a:rPr lang="en-GB" sz="2400" dirty="0" smtClean="0"/>
              <a:t>    			   </a:t>
            </a:r>
            <a:r>
              <a:rPr sz="2400" dirty="0" smtClean="0"/>
              <a:t>transformation </a:t>
            </a:r>
            <a:r>
              <a:rPr sz="2400" dirty="0"/>
              <a:t>projects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/>
              <a:t>Attributes</a:t>
            </a:r>
            <a:r>
              <a:rPr sz="2800" b="1" dirty="0" smtClean="0"/>
              <a:t>:</a:t>
            </a:r>
            <a:endParaRPr lang="en-GB" sz="2800" b="1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/>
              <a:t> </a:t>
            </a:r>
            <a:r>
              <a:rPr lang="en-GB" sz="2800" dirty="0" smtClean="0"/>
              <a:t>• </a:t>
            </a:r>
            <a:r>
              <a:rPr sz="2400" dirty="0" smtClean="0"/>
              <a:t>Strategic </a:t>
            </a:r>
            <a:r>
              <a:rPr sz="2400" dirty="0"/>
              <a:t>thinking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400" dirty="0" smtClean="0"/>
              <a:t> </a:t>
            </a:r>
            <a:r>
              <a:rPr lang="en-GB" sz="2400" dirty="0" smtClean="0"/>
              <a:t>• </a:t>
            </a:r>
            <a:r>
              <a:rPr sz="2400" dirty="0" smtClean="0"/>
              <a:t>Emotional intelligence</a:t>
            </a:r>
            <a:endParaRPr lang="en-GB" sz="2400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400" dirty="0"/>
              <a:t> </a:t>
            </a:r>
            <a:r>
              <a:rPr lang="en-GB" sz="2400" dirty="0" smtClean="0"/>
              <a:t>• </a:t>
            </a:r>
            <a:r>
              <a:rPr sz="2400" dirty="0" smtClean="0"/>
              <a:t>Resilience </a:t>
            </a:r>
            <a:r>
              <a:rPr sz="2400" dirty="0" smtClean="0"/>
              <a:t>an</a:t>
            </a:r>
            <a:r>
              <a:rPr lang="en-GB" sz="2400" dirty="0" smtClean="0"/>
              <a:t>d</a:t>
            </a:r>
            <a:r>
              <a:rPr sz="2400" dirty="0" smtClean="0"/>
              <a:t> </a:t>
            </a:r>
            <a:r>
              <a:rPr sz="2400" dirty="0"/>
              <a:t>adaptability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7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1278" y="958362"/>
            <a:ext cx="4166070" cy="52665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7325" y="114156"/>
            <a:ext cx="4438014" cy="819225"/>
          </a:xfrm>
        </p:spPr>
        <p:txBody>
          <a:bodyPr>
            <a:normAutofit fontScale="90000"/>
          </a:bodyPr>
          <a:lstStyle/>
          <a:p>
            <a:r>
              <a:rPr b="1" dirty="0"/>
              <a:t>Structured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13437"/>
            <a:ext cx="8616462" cy="4642339"/>
          </a:xfrm>
        </p:spPr>
        <p:txBody>
          <a:bodyPr>
            <a:normAutofit/>
          </a:bodyPr>
          <a:lstStyle/>
          <a:p>
            <a:pPr marL="0" indent="0">
              <a:buNone/>
              <a:defRPr sz="1100">
                <a:latin typeface="Arial"/>
              </a:defRPr>
            </a:pPr>
            <a:r>
              <a:rPr sz="2800" b="1" dirty="0"/>
              <a:t>A structured </a:t>
            </a:r>
            <a:r>
              <a:rPr sz="2800" b="1" dirty="0" smtClean="0"/>
              <a:t>interview</a:t>
            </a:r>
            <a:endParaRPr lang="en-GB" sz="2800" b="1" dirty="0" smtClean="0"/>
          </a:p>
          <a:p>
            <a:pPr>
              <a:buFontTx/>
              <a:buChar char="-"/>
              <a:defRPr sz="1100">
                <a:latin typeface="Arial"/>
              </a:defRPr>
            </a:pPr>
            <a:r>
              <a:rPr sz="2800" dirty="0" smtClean="0"/>
              <a:t>uses </a:t>
            </a:r>
            <a:r>
              <a:rPr sz="2800" dirty="0"/>
              <a:t>standardized questions for all candidates, ensuring fairness and objectivity. </a:t>
            </a:r>
            <a:endParaRPr lang="en-GB" sz="2800" dirty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b="1" dirty="0" smtClean="0"/>
              <a:t>Key </a:t>
            </a:r>
            <a:r>
              <a:rPr lang="en-GB" sz="2800" b="1" dirty="0"/>
              <a:t>features of a structured </a:t>
            </a:r>
            <a:r>
              <a:rPr lang="en-GB" sz="2800" b="1" dirty="0" smtClean="0"/>
              <a:t>interview include: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- s</a:t>
            </a:r>
            <a:r>
              <a:rPr lang="en-GB" sz="2800" dirty="0" smtClean="0"/>
              <a:t>tandardized </a:t>
            </a:r>
            <a:r>
              <a:rPr lang="en-GB" sz="2800" dirty="0" smtClean="0"/>
              <a:t>questions,</a:t>
            </a:r>
            <a:r>
              <a:rPr lang="en-GB" sz="2800" dirty="0"/>
              <a:t> Consistent </a:t>
            </a:r>
            <a:r>
              <a:rPr lang="en-GB" sz="2800" dirty="0" smtClean="0"/>
              <a:t>evaluation,</a:t>
            </a:r>
            <a:r>
              <a:rPr lang="en-GB" sz="2800" dirty="0"/>
              <a:t> Reduced </a:t>
            </a:r>
            <a:r>
              <a:rPr lang="en-GB" sz="2800" dirty="0" smtClean="0"/>
              <a:t>bias,</a:t>
            </a:r>
            <a:r>
              <a:rPr lang="en-GB" sz="2800" dirty="0"/>
              <a:t> Increased reliability</a:t>
            </a:r>
            <a:endParaRPr lang="en-GB" sz="2800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 smtClean="0"/>
              <a:t> </a:t>
            </a:r>
            <a:r>
              <a:rPr lang="en-GB" sz="2800" dirty="0" smtClean="0"/>
              <a:t>- </a:t>
            </a:r>
            <a:r>
              <a:rPr lang="en-GB" sz="2800" dirty="0" smtClean="0"/>
              <a:t>s</a:t>
            </a:r>
            <a:r>
              <a:rPr sz="2800" dirty="0" err="1" smtClean="0"/>
              <a:t>uitable</a:t>
            </a:r>
            <a:r>
              <a:rPr sz="2800" dirty="0" smtClean="0"/>
              <a:t> </a:t>
            </a:r>
            <a:r>
              <a:rPr sz="2800" dirty="0"/>
              <a:t>for assessing specific competencies relevant to the Project Manager role (Gatewood et al., 2021).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8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6015" y="114156"/>
            <a:ext cx="2839916" cy="2455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0232" y="20372"/>
            <a:ext cx="6589199" cy="832482"/>
          </a:xfrm>
        </p:spPr>
        <p:txBody>
          <a:bodyPr>
            <a:normAutofit/>
          </a:bodyPr>
          <a:lstStyle/>
          <a:p>
            <a:r>
              <a:rPr sz="4000" b="1" dirty="0" err="1"/>
              <a:t>Behavioural</a:t>
            </a:r>
            <a:r>
              <a:rPr sz="4000" b="1" dirty="0"/>
              <a:t>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807" y="2602522"/>
            <a:ext cx="8845061" cy="3523639"/>
          </a:xfrm>
        </p:spPr>
        <p:txBody>
          <a:bodyPr>
            <a:normAutofit fontScale="92500" lnSpcReduction="20000"/>
          </a:bodyPr>
          <a:lstStyle/>
          <a:p>
            <a:pPr>
              <a:defRPr sz="1100">
                <a:latin typeface="Arial"/>
              </a:defRPr>
            </a:pPr>
            <a:r>
              <a:rPr sz="2800" b="1" dirty="0" err="1"/>
              <a:t>Behavioural</a:t>
            </a:r>
            <a:r>
              <a:rPr sz="2800" b="1" dirty="0"/>
              <a:t> interviews </a:t>
            </a:r>
            <a:r>
              <a:rPr sz="2800" dirty="0"/>
              <a:t>focus on past experiences to predict future performance. Using the STAR method (Situation, Task, Action, Result), interviewers evaluate how candidates handled real-world challenges. </a:t>
            </a:r>
            <a:endParaRPr lang="en-GB" sz="2800" dirty="0" smtClean="0"/>
          </a:p>
          <a:p>
            <a:pPr>
              <a:defRPr sz="1100">
                <a:latin typeface="Arial"/>
              </a:defRPr>
            </a:pPr>
            <a:r>
              <a:rPr lang="en-US" altLang="en-US" sz="2800" b="1" dirty="0">
                <a:solidFill>
                  <a:schemeClr val="tx1"/>
                </a:solidFill>
                <a:latin typeface="Arial" panose="020B0604020202020204" pitchFamily="34" charset="0"/>
              </a:rPr>
              <a:t>Considering prior </a:t>
            </a:r>
            <a:r>
              <a:rPr lang="en-US" altLang="en-US" sz="2800" b="1" dirty="0" err="1">
                <a:solidFill>
                  <a:schemeClr val="tx1"/>
                </a:solidFill>
                <a:latin typeface="Arial" panose="020B0604020202020204" pitchFamily="34" charset="0"/>
              </a:rPr>
              <a:t>behaviour</a:t>
            </a:r>
            <a:r>
              <a:rPr lang="en-US" altLang="en-US" sz="2800" b="1" dirty="0">
                <a:solidFill>
                  <a:schemeClr val="tx1"/>
                </a:solidFill>
                <a:latin typeface="Arial" panose="020B0604020202020204" pitchFamily="34" charset="0"/>
              </a:rPr>
              <a:t>: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The fundamental idea is that the best indicator of future </a:t>
            </a:r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</a:rPr>
              <a:t>behaviour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 is past </a:t>
            </a:r>
            <a:r>
              <a:rPr lang="en-US" altLang="en-US" sz="2800" dirty="0" err="1">
                <a:solidFill>
                  <a:schemeClr val="tx1"/>
                </a:solidFill>
                <a:latin typeface="Arial" panose="020B0604020202020204" pitchFamily="34" charset="0"/>
              </a:rPr>
              <a:t>behaviour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. </a:t>
            </a:r>
            <a:endParaRPr lang="en-GB" sz="2800" dirty="0" smtClean="0"/>
          </a:p>
          <a:p>
            <a:pPr>
              <a:defRPr sz="1100">
                <a:latin typeface="Arial"/>
              </a:defRPr>
            </a:pPr>
            <a:r>
              <a:rPr sz="2800" dirty="0" smtClean="0"/>
              <a:t>This </a:t>
            </a:r>
            <a:r>
              <a:rPr sz="2800" dirty="0"/>
              <a:t>technique reveals leadership and decision-making qualities essential for transformation roles.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9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217920"/>
            <a:ext cx="387439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latin typeface="Arial"/>
              </a:defRPr>
            </a:pPr>
            <a:r>
              <a:rPr sz="2400" dirty="0"/>
              <a:t>(</a:t>
            </a:r>
            <a:r>
              <a:rPr sz="2400" dirty="0" err="1"/>
              <a:t>Storey</a:t>
            </a:r>
            <a:r>
              <a:rPr sz="2400" dirty="0"/>
              <a:t>, 2019; CIPD, 2023)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719" y="761974"/>
            <a:ext cx="5290697" cy="16573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807" y="105508"/>
            <a:ext cx="3593539" cy="964196"/>
          </a:xfrm>
        </p:spPr>
        <p:txBody>
          <a:bodyPr/>
          <a:lstStyle/>
          <a:p>
            <a:r>
              <a:rPr b="1" dirty="0"/>
              <a:t>Panel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731" y="1371600"/>
            <a:ext cx="8836269" cy="4937760"/>
          </a:xfrm>
        </p:spPr>
        <p:txBody>
          <a:bodyPr>
            <a:normAutofit/>
          </a:bodyPr>
          <a:lstStyle/>
          <a:p>
            <a:pPr marL="0" indent="0">
              <a:buNone/>
              <a:defRPr sz="1100">
                <a:latin typeface="Arial"/>
              </a:defRPr>
            </a:pPr>
            <a:r>
              <a:rPr lang="en-GB" sz="2800" b="1" dirty="0" smtClean="0"/>
              <a:t>I</a:t>
            </a:r>
            <a:r>
              <a:rPr sz="2800" b="1" dirty="0" err="1" smtClean="0"/>
              <a:t>nterviewers</a:t>
            </a:r>
            <a:r>
              <a:rPr lang="en-GB" sz="2800" b="1" dirty="0" smtClean="0"/>
              <a:t>:</a:t>
            </a:r>
            <a:r>
              <a:rPr sz="2800" dirty="0" smtClean="0"/>
              <a:t> </a:t>
            </a:r>
            <a:r>
              <a:rPr sz="2800" dirty="0"/>
              <a:t>from HR, project </a:t>
            </a:r>
            <a:r>
              <a:rPr sz="2800" dirty="0" smtClean="0"/>
              <a:t>sponsors, and technical experts</a:t>
            </a:r>
            <a:r>
              <a:rPr lang="en-GB" sz="2800" dirty="0" smtClean="0"/>
              <a:t>,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GB" sz="2800" dirty="0" smtClean="0"/>
              <a:t> </a:t>
            </a:r>
            <a:r>
              <a:rPr lang="en-US" sz="28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G</a:t>
            </a:r>
            <a:r>
              <a:rPr lang="en-US" altLang="en-US" sz="28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oal: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is to obtain a variety of opinions regarding your fit for the position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8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Procedure: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 each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member of the panel may have particular interests. </a:t>
            </a:r>
            <a:endParaRPr lang="en-US" altLang="en-US" sz="2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 sz="1100">
                <a:latin typeface="Arial"/>
              </a:defRPr>
            </a:pPr>
            <a:r>
              <a:rPr lang="en-US" altLang="en-US" sz="28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Effectiveness: </a:t>
            </a:r>
            <a:r>
              <a:rPr lang="en-US" altLang="en-US" sz="2800" dirty="0">
                <a:solidFill>
                  <a:schemeClr val="tx1"/>
                </a:solidFill>
                <a:latin typeface="Arial" panose="020B0604020202020204" pitchFamily="34" charset="0"/>
              </a:rPr>
              <a:t>conducting simultaneous interviews with several stakeholders to save </a:t>
            </a:r>
            <a:r>
              <a:rPr lang="en-US" altLang="en-US" sz="2800" dirty="0" smtClean="0">
                <a:solidFill>
                  <a:schemeClr val="tx1"/>
                </a:solidFill>
                <a:latin typeface="Arial" panose="020B0604020202020204" pitchFamily="34" charset="0"/>
              </a:rPr>
              <a:t>time</a:t>
            </a:r>
            <a:r>
              <a:rPr lang="en-US" altLang="en-US" sz="2800" b="1" dirty="0" smtClean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endParaRPr lang="en-US" altLang="en-US" sz="2800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 smtClean="0"/>
              <a:t> </a:t>
            </a:r>
            <a:r>
              <a:rPr sz="2800" dirty="0"/>
              <a:t>They ensure balanced assessments, minimize bias, and allow multi-perspective evaluation (CIPD, 2023). </a:t>
            </a:r>
            <a:endParaRPr lang="en-GB" sz="28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217920"/>
            <a:ext cx="391485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latin typeface="Arial"/>
              </a:defRPr>
            </a:pPr>
            <a:r>
              <a:rPr sz="2400" dirty="0"/>
              <a:t>(CIPD, 2023; SHRM, 2021)</a:t>
            </a:r>
          </a:p>
        </p:txBody>
      </p:sp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6346" y="114329"/>
            <a:ext cx="4200301" cy="12660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7300" y="145075"/>
            <a:ext cx="7957038" cy="659422"/>
          </a:xfrm>
        </p:spPr>
        <p:txBody>
          <a:bodyPr>
            <a:normAutofit fontScale="90000"/>
          </a:bodyPr>
          <a:lstStyle/>
          <a:p>
            <a:r>
              <a:rPr b="1" dirty="0"/>
              <a:t>Appropriate Questioning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485" y="2486612"/>
            <a:ext cx="8783515" cy="4097068"/>
          </a:xfrm>
        </p:spPr>
        <p:txBody>
          <a:bodyPr>
            <a:normAutofit/>
          </a:bodyPr>
          <a:lstStyle/>
          <a:p>
            <a:pPr marL="0" indent="0">
              <a:buNone/>
              <a:defRPr sz="1100">
                <a:latin typeface="Arial"/>
              </a:defRPr>
            </a:pPr>
            <a:r>
              <a:rPr sz="2800" b="1" dirty="0" smtClean="0"/>
              <a:t>Probing</a:t>
            </a:r>
            <a:r>
              <a:rPr sz="2800" dirty="0" smtClean="0"/>
              <a:t> </a:t>
            </a:r>
            <a:r>
              <a:rPr sz="2800" dirty="0"/>
              <a:t>– Encourages deeper insights into experiences.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 smtClean="0"/>
              <a:t>Socratic</a:t>
            </a:r>
            <a:r>
              <a:rPr sz="2800" dirty="0" smtClean="0"/>
              <a:t> </a:t>
            </a:r>
            <a:r>
              <a:rPr sz="2800" dirty="0"/>
              <a:t>– Encourages critical thinking and reasoning.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 smtClean="0"/>
              <a:t>Situational </a:t>
            </a:r>
            <a:r>
              <a:rPr sz="2800" dirty="0"/>
              <a:t>– Tests hypothetical problem-solving.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 smtClean="0"/>
              <a:t>Leading </a:t>
            </a:r>
            <a:r>
              <a:rPr sz="2800" b="1" dirty="0"/>
              <a:t>questions </a:t>
            </a:r>
            <a:r>
              <a:rPr sz="2800" dirty="0"/>
              <a:t>should be avoided to maintain fairness and objectivity (Torrington et al., 2020).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11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6217920"/>
            <a:ext cx="5796972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900">
                <a:latin typeface="Arial"/>
              </a:defRPr>
            </a:pPr>
            <a:r>
              <a:rPr sz="2400" dirty="0"/>
              <a:t>(Torrington et al., 2020; Armstrong, 2020)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5561" y="895937"/>
            <a:ext cx="7174523" cy="1133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5123" y="131885"/>
            <a:ext cx="8431821" cy="1107831"/>
          </a:xfrm>
        </p:spPr>
        <p:txBody>
          <a:bodyPr>
            <a:normAutofit/>
          </a:bodyPr>
          <a:lstStyle/>
          <a:p>
            <a:r>
              <a:rPr sz="2800" b="1" dirty="0"/>
              <a:t>Comparison: Face-to-Face vs Online Interview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460" y="1645811"/>
            <a:ext cx="8361484" cy="4456051"/>
          </a:xfrm>
        </p:spPr>
        <p:txBody>
          <a:bodyPr>
            <a:noAutofit/>
          </a:bodyPr>
          <a:lstStyle/>
          <a:p>
            <a:pPr marL="0" indent="0">
              <a:buNone/>
              <a:defRPr sz="1100">
                <a:latin typeface="Arial"/>
              </a:defRPr>
            </a:pPr>
            <a:endParaRPr lang="en-GB" sz="2800" b="1" dirty="0" smtClean="0"/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 smtClean="0"/>
              <a:t>Face-to-Face </a:t>
            </a:r>
            <a:r>
              <a:rPr sz="2800" b="1" dirty="0"/>
              <a:t>Interview: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 smtClean="0"/>
              <a:t>•</a:t>
            </a:r>
            <a:r>
              <a:rPr lang="en-GB" sz="2800" dirty="0" smtClean="0"/>
              <a:t> </a:t>
            </a:r>
            <a:r>
              <a:rPr sz="2800" dirty="0" smtClean="0"/>
              <a:t>Better </a:t>
            </a:r>
            <a:r>
              <a:rPr sz="2800" dirty="0"/>
              <a:t>rapport and non-verbal communication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/>
              <a:t>• Higher cost and time </a:t>
            </a:r>
            <a:r>
              <a:rPr sz="2800" dirty="0" smtClean="0"/>
              <a:t>requirements</a:t>
            </a:r>
            <a:endParaRPr sz="2800" dirty="0"/>
          </a:p>
          <a:p>
            <a:pPr marL="0" indent="0">
              <a:buNone/>
              <a:defRPr sz="1100">
                <a:latin typeface="Arial"/>
              </a:defRPr>
            </a:pPr>
            <a:r>
              <a:rPr sz="2800" b="1" dirty="0"/>
              <a:t>Online Interview: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/>
              <a:t>• Cost-effective and flexible</a:t>
            </a:r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/>
              <a:t>• Limited non-verbal cues, technical </a:t>
            </a:r>
            <a:r>
              <a:rPr sz="2800" dirty="0" smtClean="0"/>
              <a:t>risks</a:t>
            </a:r>
            <a:endParaRPr sz="2800" dirty="0"/>
          </a:p>
          <a:p>
            <a:pPr marL="0" indent="0">
              <a:buNone/>
              <a:defRPr sz="1100">
                <a:latin typeface="Arial"/>
              </a:defRPr>
            </a:pPr>
            <a:r>
              <a:rPr sz="2800" dirty="0"/>
              <a:t>Both can be effective if structured and competency-based (SHRM, 2021; CIPD, 2023</a:t>
            </a:r>
            <a:r>
              <a:rPr sz="2800" dirty="0" smtClean="0"/>
              <a:t>).</a:t>
            </a:r>
            <a:endParaRPr lang="en-GB" sz="2800" dirty="0" smtClean="0"/>
          </a:p>
          <a:p>
            <a:pPr marL="0" indent="0">
              <a:buNone/>
              <a:defRPr sz="1100">
                <a:latin typeface="Arial"/>
              </a:defRPr>
            </a:pPr>
            <a:endParaRPr lang="en-GB" sz="2800" dirty="0"/>
          </a:p>
          <a:p>
            <a:pPr marL="0" indent="0">
              <a:buNone/>
              <a:defRPr sz="1100">
                <a:latin typeface="Arial"/>
              </a:defRPr>
            </a:pPr>
            <a:endParaRPr lang="en-GB" sz="2800" dirty="0" smtClean="0"/>
          </a:p>
          <a:p>
            <a:pPr marL="0" indent="0">
              <a:buNone/>
              <a:defRPr sz="1100">
                <a:latin typeface="Arial"/>
              </a:defRPr>
            </a:pPr>
            <a:endParaRPr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12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685800"/>
            <a:ext cx="7315201" cy="15749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11215"/>
            <a:ext cx="8229600" cy="4314948"/>
          </a:xfrm>
        </p:spPr>
        <p:txBody>
          <a:bodyPr/>
          <a:lstStyle/>
          <a:p>
            <a:pPr>
              <a:defRPr sz="1100">
                <a:latin typeface="Arial"/>
              </a:defRPr>
            </a:pPr>
            <a:r>
              <a:rPr sz="2800" b="1" dirty="0"/>
              <a:t>Effective recruitment </a:t>
            </a:r>
            <a:r>
              <a:rPr sz="2800" dirty="0"/>
              <a:t>ensures the right skills and cultural fit for transformation success</a:t>
            </a:r>
            <a:r>
              <a:rPr sz="2800" dirty="0" smtClean="0"/>
              <a:t>.</a:t>
            </a:r>
            <a:endParaRPr lang="en-GB" sz="2800" dirty="0" smtClean="0"/>
          </a:p>
          <a:p>
            <a:pPr>
              <a:defRPr sz="1100">
                <a:latin typeface="Arial"/>
              </a:defRPr>
            </a:pPr>
            <a:r>
              <a:rPr sz="2800" dirty="0" smtClean="0"/>
              <a:t> </a:t>
            </a:r>
            <a:r>
              <a:rPr sz="2800" dirty="0"/>
              <a:t>Using structured and </a:t>
            </a:r>
            <a:r>
              <a:rPr sz="2800" dirty="0" err="1"/>
              <a:t>behavioural</a:t>
            </a:r>
            <a:r>
              <a:rPr sz="2800" dirty="0"/>
              <a:t> interviews, combined with probing and situational questioning, enables Barclays to select Project Managers who drive innovation and commitment aligned with organizational values</a:t>
            </a:r>
            <a:r>
              <a:rPr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79232"/>
            <a:ext cx="8229600" cy="5430128"/>
          </a:xfrm>
        </p:spPr>
        <p:txBody>
          <a:bodyPr>
            <a:noAutofit/>
          </a:bodyPr>
          <a:lstStyle/>
          <a:p>
            <a:pPr>
              <a:defRPr sz="1100">
                <a:latin typeface="Arial"/>
              </a:defRPr>
            </a:pPr>
            <a:r>
              <a:rPr sz="1800" dirty="0"/>
              <a:t>Armstrong, M. (2020) Armstrong’s Handbook of Human Resource Management Practice. 15th ed. London: </a:t>
            </a:r>
            <a:r>
              <a:rPr sz="1800" dirty="0" err="1"/>
              <a:t>Kogan</a:t>
            </a:r>
            <a:r>
              <a:rPr sz="1800" dirty="0"/>
              <a:t> Page.</a:t>
            </a:r>
          </a:p>
          <a:p>
            <a:pPr>
              <a:defRPr sz="1100">
                <a:latin typeface="Arial"/>
              </a:defRPr>
            </a:pPr>
            <a:r>
              <a:rPr sz="1800" dirty="0"/>
              <a:t>CIPD (2023) Recruitment: An Overview. [Online] Available at: www.cipd.co.uk</a:t>
            </a:r>
          </a:p>
          <a:p>
            <a:pPr>
              <a:defRPr sz="1100">
                <a:latin typeface="Arial"/>
              </a:defRPr>
            </a:pPr>
            <a:r>
              <a:rPr sz="1800" dirty="0"/>
              <a:t>Gatewood, R., </a:t>
            </a:r>
            <a:r>
              <a:rPr sz="1800" dirty="0" err="1"/>
              <a:t>Feild</a:t>
            </a:r>
            <a:r>
              <a:rPr sz="1800" dirty="0"/>
              <a:t>, H. and Barrick, M. (2021) Human Resource Selection. 9th ed. Boston: Cengage Learning.</a:t>
            </a:r>
          </a:p>
          <a:p>
            <a:pPr>
              <a:defRPr sz="1100">
                <a:latin typeface="Arial"/>
              </a:defRPr>
            </a:pPr>
            <a:r>
              <a:rPr sz="1800" dirty="0"/>
              <a:t>SHRM (2021) Virtual Interviewing Best Practices. [Online]. Society for Human Resource Management.</a:t>
            </a:r>
          </a:p>
          <a:p>
            <a:pPr>
              <a:defRPr sz="1100">
                <a:latin typeface="Arial"/>
              </a:defRPr>
            </a:pPr>
            <a:r>
              <a:rPr sz="1800" dirty="0"/>
              <a:t>Torrington, D., Hall, L. and Taylor, S. (2020) Human Resource Management. 11th ed. Harlow: Pearson Education.</a:t>
            </a:r>
          </a:p>
          <a:p>
            <a:pPr>
              <a:defRPr sz="1100">
                <a:latin typeface="Arial"/>
              </a:defRPr>
            </a:pPr>
            <a:r>
              <a:rPr sz="1800" dirty="0" err="1"/>
              <a:t>Dessler</a:t>
            </a:r>
            <a:r>
              <a:rPr sz="1800" dirty="0"/>
              <a:t>, G. (2020) Human Resource Management. 17th ed. New York: Pearson Education.</a:t>
            </a:r>
          </a:p>
          <a:p>
            <a:pPr>
              <a:defRPr sz="1100">
                <a:latin typeface="Arial"/>
              </a:defRPr>
            </a:pPr>
            <a:r>
              <a:rPr sz="1800" dirty="0" err="1"/>
              <a:t>Storey</a:t>
            </a:r>
            <a:r>
              <a:rPr sz="1800" dirty="0"/>
              <a:t>, J. (2019) Human Resource Management: A Critical Text. 5th ed. London: Routledge.</a:t>
            </a:r>
          </a:p>
          <a:p>
            <a:pPr>
              <a:defRPr sz="1100">
                <a:latin typeface="Arial"/>
              </a:defRPr>
            </a:pPr>
            <a:r>
              <a:rPr sz="1800" dirty="0"/>
              <a:t>Rees, G. and Smith, P. (2021) Strategic Human Resource Management: An International Perspective. London: Sage Publications.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0" y="6309360"/>
            <a:ext cx="9144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100">
                <a:latin typeface="Arial"/>
              </a:defRPr>
            </a:pPr>
            <a:r>
              <a:t>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880</Words>
  <Application>Microsoft Office PowerPoint</Application>
  <PresentationFormat>On-screen Show (4:3)</PresentationFormat>
  <Paragraphs>121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Wisp</vt:lpstr>
      <vt:lpstr>Recruiting the Right Candidate for a Business Transformation Project  Individual Presentation</vt:lpstr>
      <vt:lpstr>Table of Contents</vt:lpstr>
      <vt:lpstr>Introduction to Barclays Bank PLC (London)</vt:lpstr>
      <vt:lpstr>Recruitment Overview</vt:lpstr>
      <vt:lpstr>Job Analysis</vt:lpstr>
      <vt:lpstr>Job Description – Project Manager</vt:lpstr>
      <vt:lpstr>Person Specification</vt:lpstr>
      <vt:lpstr>Structured Interview</vt:lpstr>
      <vt:lpstr>Behavioural Interview</vt:lpstr>
      <vt:lpstr>Panel Interview</vt:lpstr>
      <vt:lpstr>Appropriate Questioning Techniques</vt:lpstr>
      <vt:lpstr>Comparison: Face-to-Face vs Online Interview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Recruiting the Right Candidate for a Business Transformation Project</dc:title>
  <dc:subject/>
  <dc:creator>MSI</dc:creator>
  <cp:keywords/>
  <dc:description>generated using python-pptx</dc:description>
  <cp:lastModifiedBy>Microsoft account</cp:lastModifiedBy>
  <cp:revision>35</cp:revision>
  <dcterms:created xsi:type="dcterms:W3CDTF">2013-01-27T09:14:16Z</dcterms:created>
  <dcterms:modified xsi:type="dcterms:W3CDTF">2025-11-06T17:48:28Z</dcterms:modified>
  <cp:category/>
</cp:coreProperties>
</file>