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6"/>
  </p:notesMasterIdLst>
  <p:sldIdLst>
    <p:sldId id="279" r:id="rId2"/>
    <p:sldId id="257" r:id="rId3"/>
    <p:sldId id="268" r:id="rId4"/>
    <p:sldId id="272" r:id="rId5"/>
    <p:sldId id="270" r:id="rId6"/>
    <p:sldId id="269" r:id="rId7"/>
    <p:sldId id="273" r:id="rId8"/>
    <p:sldId id="277" r:id="rId9"/>
    <p:sldId id="276" r:id="rId10"/>
    <p:sldId id="275" r:id="rId11"/>
    <p:sldId id="274" r:id="rId12"/>
    <p:sldId id="278" r:id="rId13"/>
    <p:sldId id="265" r:id="rId14"/>
    <p:sldId id="28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77" autoAdjust="0"/>
  </p:normalViewPr>
  <p:slideViewPr>
    <p:cSldViewPr snapToGrid="0">
      <p:cViewPr varScale="1">
        <p:scale>
          <a:sx n="61" d="100"/>
          <a:sy n="61" d="100"/>
        </p:scale>
        <p:origin x="107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FC9C42-8609-4F59-84D7-F842A0681728}" type="datetimeFigureOut">
              <a:rPr lang="en-GB" smtClean="0"/>
              <a:t>11/07/2026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0C5684-ED6B-4185-A593-54EEA4EF4ECE}" type="slidenum">
              <a:rPr lang="en-GB" smtClean="0"/>
              <a:t>‹#›</a:t>
            </a:fld>
            <a:endParaRPr lang="en-GB"/>
          </a:p>
        </p:txBody>
      </p:sp>
    </p:spTree>
    <p:extLst>
      <p:ext uri="{BB962C8B-B14F-4D97-AF65-F5344CB8AC3E}">
        <p14:creationId xmlns:p14="http://schemas.microsoft.com/office/powerpoint/2010/main" val="519543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Hello! Everyone. My business plan focuses on NVIDIA, a global tech company that develops high-performance computing solutions, graphics cards (GPUs), and artificial intelligence (AI) technologies. As the founder and manager of the company, I want to keep using AI to create new ideas and help the company grow steadily.</a:t>
            </a:r>
          </a:p>
          <a:p>
            <a:r>
              <a:rPr lang="en-GB" sz="1200" kern="1200" dirty="0" smtClean="0">
                <a:solidFill>
                  <a:schemeClr val="tx1"/>
                </a:solidFill>
                <a:effectLst/>
                <a:latin typeface="+mn-lt"/>
                <a:ea typeface="+mn-ea"/>
                <a:cs typeface="+mn-cs"/>
              </a:rPr>
              <a:t>The business plan starts by explaining NVIDIA's goals, mission, unique selling point (USP), and the products and services that have helped the company become a leader in the global market. Next, the study uses the PESTEL and SWOT methods to examine the internal and external factors affecting the business. These tools helped me identify both opportunities and threats, such as supply chain disruptions, export restrictions, global conflicts, and the growing need for AI technology.</a:t>
            </a:r>
          </a:p>
          <a:p>
            <a:r>
              <a:rPr lang="en-GB" sz="1200" kern="1200" dirty="0" smtClean="0">
                <a:solidFill>
                  <a:schemeClr val="tx1"/>
                </a:solidFill>
                <a:effectLst/>
                <a:latin typeface="+mn-lt"/>
                <a:ea typeface="+mn-ea"/>
                <a:cs typeface="+mn-cs"/>
              </a:rPr>
              <a:t>I looked at how NVIDIA markets its products by segmenting the market into different groups, choosing specific groups to target, using the 4Ps of marketing (product, price, place, promotion), and examining its online marketing efforts. The results show how NVIDIA provides new, high-quality products while engaging online and partnering with other companies. They serve gamers, businesses, cloud services, developers, and car companies.</a:t>
            </a:r>
          </a:p>
          <a:p>
            <a:r>
              <a:rPr lang="en-GB" sz="1200" kern="1200" dirty="0" smtClean="0">
                <a:solidFill>
                  <a:schemeClr val="tx1"/>
                </a:solidFill>
                <a:effectLst/>
                <a:latin typeface="+mn-lt"/>
                <a:ea typeface="+mn-ea"/>
                <a:cs typeface="+mn-cs"/>
              </a:rPr>
              <a:t>The financial study shows how NVIDIA grew from a small company founded in 1993 to one of the world's most valuable tech companies. This growth resulted from investor funding, ongoing research and development, and careful planning for the future.</a:t>
            </a:r>
          </a:p>
          <a:p>
            <a:r>
              <a:rPr lang="en-GB" sz="1200" kern="1200" dirty="0" smtClean="0">
                <a:solidFill>
                  <a:schemeClr val="tx1"/>
                </a:solidFill>
                <a:effectLst/>
                <a:latin typeface="+mn-lt"/>
                <a:ea typeface="+mn-ea"/>
                <a:cs typeface="+mn-cs"/>
              </a:rPr>
              <a:t>The business plan highlights that to stay ahead in the fast-changing semiconductor and artificial intelligence industries, a company needs to keep innovating, make smart decisions, plan its finances well, and focus on customers in its marketing. Thank you for your time. Feel free to ask any questions.</a:t>
            </a:r>
          </a:p>
        </p:txBody>
      </p:sp>
      <p:sp>
        <p:nvSpPr>
          <p:cNvPr id="4" name="Slide Number Placeholder 3"/>
          <p:cNvSpPr>
            <a:spLocks noGrp="1"/>
          </p:cNvSpPr>
          <p:nvPr>
            <p:ph type="sldNum" sz="quarter" idx="10"/>
          </p:nvPr>
        </p:nvSpPr>
        <p:spPr/>
        <p:txBody>
          <a:bodyPr/>
          <a:lstStyle/>
          <a:p>
            <a:fld id="{BD0C5684-ED6B-4185-A593-54EEA4EF4ECE}" type="slidenum">
              <a:rPr lang="en-GB" smtClean="0"/>
              <a:t>1</a:t>
            </a:fld>
            <a:endParaRPr lang="en-GB"/>
          </a:p>
        </p:txBody>
      </p:sp>
    </p:spTree>
    <p:extLst>
      <p:ext uri="{BB962C8B-B14F-4D97-AF65-F5344CB8AC3E}">
        <p14:creationId xmlns:p14="http://schemas.microsoft.com/office/powerpoint/2010/main" val="11824564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Three visionaries started NVIDIA in 1993: Chris </a:t>
            </a:r>
            <a:r>
              <a:rPr lang="en-US" dirty="0" err="1" smtClean="0"/>
              <a:t>Malachowsky</a:t>
            </a:r>
            <a:r>
              <a:rPr lang="en-US" dirty="0" smtClean="0"/>
              <a:t>, Curtis </a:t>
            </a:r>
            <a:r>
              <a:rPr lang="en-US" dirty="0" err="1" smtClean="0"/>
              <a:t>Priem</a:t>
            </a:r>
            <a:r>
              <a:rPr lang="en-US" dirty="0" smtClean="0"/>
              <a:t>, and Jensen Huang, who is still the company's CEO. The firm operates at the nexus of semiconductor technology and artificial intelligence, with its headquarters located in Silicon Valley. The goal of NVIDIA is to address the most difficult computing challenges in the world. It is a clear and ambitious aim. With more than 90% of the market in several GPU sectors, NVIDIA now dominates the industry and has come to be associated with AI acceleration.</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2</a:t>
            </a:fld>
            <a:endParaRPr lang="en-GB"/>
          </a:p>
        </p:txBody>
      </p:sp>
    </p:spTree>
    <p:extLst>
      <p:ext uri="{BB962C8B-B14F-4D97-AF65-F5344CB8AC3E}">
        <p14:creationId xmlns:p14="http://schemas.microsoft.com/office/powerpoint/2010/main" val="422282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NVIDIA is situated in the middle of many rapidly expanding markets. With sales rising 62% year over year to $57 billion in Q3 2026, NVIDIA's GPUs are in high demand due to the AI boom. Cloud providers and businesses developing AI technology drove the $43 billion earned by the data center industry alone. With a market valuation of over $3.5 trillion, NVIDIA is now among the most valuable technology firms in the world. Future prospects are substantial due to the growth into generative AI, healthcare, and automotive applications.</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3</a:t>
            </a:fld>
            <a:endParaRPr lang="en-GB"/>
          </a:p>
        </p:txBody>
      </p:sp>
    </p:spTree>
    <p:extLst>
      <p:ext uri="{BB962C8B-B14F-4D97-AF65-F5344CB8AC3E}">
        <p14:creationId xmlns:p14="http://schemas.microsoft.com/office/powerpoint/2010/main" val="584344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NVIDIA has a platform business strategy that combines services, software, and hardware. Cloud service companies like Microsoft and AWS, as well as manufacturing partners like TSMC, are important partners. Research and development of cutting-edge semiconductors and software systems are the main activities. Serving a wide range of clients, from gamers to business AI developers, the value offer focuses on AI leadership and high-performance computing. AI platforms, GPU sales, and technology licensing are examples of revenue sources.</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4</a:t>
            </a:fld>
            <a:endParaRPr lang="en-GB"/>
          </a:p>
        </p:txBody>
      </p:sp>
    </p:spTree>
    <p:extLst>
      <p:ext uri="{BB962C8B-B14F-4D97-AF65-F5344CB8AC3E}">
        <p14:creationId xmlns:p14="http://schemas.microsoft.com/office/powerpoint/2010/main" val="3844792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NVIDIA's strong brand position and the robust CUDA ecosystem, which raises switching costs for consumers, are among its advantages. The corporation is now at the top of the market because to its early investment in AI technology. However, a concentrated revenue base in GPUs and a strong reliance on TSMC for production are vulnerabilities. Applications in healthcare, driverless cars, and generative AI present significant opportunities. AMD and Intel competition, geopolitical unrest impacting access to the Chinese market, and possible client development of proprietary processors are some of the main risks.</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6</a:t>
            </a:fld>
            <a:endParaRPr lang="en-GB"/>
          </a:p>
        </p:txBody>
      </p:sp>
    </p:spTree>
    <p:extLst>
      <p:ext uri="{BB962C8B-B14F-4D97-AF65-F5344CB8AC3E}">
        <p14:creationId xmlns:p14="http://schemas.microsoft.com/office/powerpoint/2010/main" val="3694229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intricate external environment in which NVIDIA operates is shown by the PESTEL research. Due to export restrictions that restrict access to the Chinese market, the US-China trade conflict has posed serious political issues. Despite more general economic uncertainty, investment in AI continues to spur economic development. Digital revolution is speeding up socially, but NVIDIA needs to keep up its pace of technological innovation. Energy efficiency and environmental sustainability have emerged as strategic concerns, and regulatory compliance</a:t>
            </a:r>
            <a:r>
              <a:rPr lang="en-US" baseline="0" dirty="0" smtClean="0"/>
              <a:t> </a:t>
            </a:r>
            <a:r>
              <a:rPr lang="en-US" dirty="0" smtClean="0"/>
              <a:t>especially with regard to trade and intellectual property laws</a:t>
            </a:r>
            <a:r>
              <a:rPr lang="en-US" baseline="0" dirty="0" smtClean="0"/>
              <a:t> </a:t>
            </a:r>
            <a:r>
              <a:rPr lang="en-US" dirty="0" smtClean="0"/>
              <a:t>remains crucial.</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7</a:t>
            </a:fld>
            <a:endParaRPr lang="en-GB"/>
          </a:p>
        </p:txBody>
      </p:sp>
    </p:spTree>
    <p:extLst>
      <p:ext uri="{BB962C8B-B14F-4D97-AF65-F5344CB8AC3E}">
        <p14:creationId xmlns:p14="http://schemas.microsoft.com/office/powerpoint/2010/main" val="3429326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Both direct and indirect rivals compete with NVIDIA. While Intel is making significant investments in AI accelerators, AMD is the nearest rival in gaming GPUs. Google's TPU and customer-built chips from businesses like Microsoft and Amazon are examples of indirect rivals. Nonetheless, NVIDIA's competitive advantage is still strong: the CUDA ecosystem generates high switching costs; enterprise adoption is made possible by the extensive software stack; strategic alliances with cloud providers and automakers increase market penetration; and NVIDIA's scale offers cost advantages.</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8</a:t>
            </a:fld>
            <a:endParaRPr lang="en-GB"/>
          </a:p>
        </p:txBody>
      </p:sp>
    </p:spTree>
    <p:extLst>
      <p:ext uri="{BB962C8B-B14F-4D97-AF65-F5344CB8AC3E}">
        <p14:creationId xmlns:p14="http://schemas.microsoft.com/office/powerpoint/2010/main" val="776798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NVIDIA caters to a variety of industry niches, the biggest of which being gaming and data centers. A premium positioning is reflected in the marketing mix: products are priced at a premium that reflects performance leadership; distribution channels include cloud providers and international partners; and promotion takes place through digital marketing, the GTC developer conference, and building a robust developer community. NVIDIA is now the go-to option for AI computing in business, research, and consumer industries because to this tactic.</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9</a:t>
            </a:fld>
            <a:endParaRPr lang="en-GB"/>
          </a:p>
        </p:txBody>
      </p:sp>
    </p:spTree>
    <p:extLst>
      <p:ext uri="{BB962C8B-B14F-4D97-AF65-F5344CB8AC3E}">
        <p14:creationId xmlns:p14="http://schemas.microsoft.com/office/powerpoint/2010/main" val="36049668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financial growth of NVIDIA has been impressive. Revenue increased 62% year over year to $57 billion in Q3 FY26. Given the ongoing demand for AI, the estimate for Q4 is even more promising at $65 billion. The business produced $22.1 billion in free cash flow during the quarter and maintained strong gross margins of over 75%. With $5.8 billion in operational costs, this financial stability allows for both shareholder returns and ongoing R&amp;D investment. The effectiveness of NVIDIA's approach is demonstrated by the company's transformation from a start-up to a financial behemoth.</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10</a:t>
            </a:fld>
            <a:endParaRPr lang="en-GB"/>
          </a:p>
        </p:txBody>
      </p:sp>
    </p:spTree>
    <p:extLst>
      <p:ext uri="{BB962C8B-B14F-4D97-AF65-F5344CB8AC3E}">
        <p14:creationId xmlns:p14="http://schemas.microsoft.com/office/powerpoint/2010/main" val="3215857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 suggest a number of strategic initiatives based on the findings. To lessen manufacturing reliance on TSMC and increase resilience to disruption, first diversify the supply chain. Second, deal with geopolitical issues by creating goods that adhere to export regulations and entering new markets. Third, keep developing the AI platform approach while bolstering enterprise solutions and CUDA. Fourth, improve sustainability to control energy expenses and satisfy environmental standards. Lastly, keep up the pace of innovation to outperform rivals. These suggestions are meant to maintain NVIDIA's competitive edge in the quickly changing AI market.</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11</a:t>
            </a:fld>
            <a:endParaRPr lang="en-GB"/>
          </a:p>
        </p:txBody>
      </p:sp>
    </p:spTree>
    <p:extLst>
      <p:ext uri="{BB962C8B-B14F-4D97-AF65-F5344CB8AC3E}">
        <p14:creationId xmlns:p14="http://schemas.microsoft.com/office/powerpoint/2010/main" val="3077660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sum up, NVIDIA is an incredible example of entrepreneurial success. The firm has shown that a tiny start-up can become a worldwide leader in technology via strategic vision, unwavering innovation, and efficient execution. The recipe for success is straightforward: marketing creates a brand and environment, strategy permits market positioning, innovation propels product leadership, and financial planning supplies resources for expansion. NVIDIA's competitive position and strategic objectives indicate sustained success in the AI age, despite ongoing obstacles.</a:t>
            </a:r>
            <a:endParaRPr lang="en-GB" dirty="0"/>
          </a:p>
        </p:txBody>
      </p:sp>
      <p:sp>
        <p:nvSpPr>
          <p:cNvPr id="4" name="Slide Number Placeholder 3"/>
          <p:cNvSpPr>
            <a:spLocks noGrp="1"/>
          </p:cNvSpPr>
          <p:nvPr>
            <p:ph type="sldNum" sz="quarter" idx="10"/>
          </p:nvPr>
        </p:nvSpPr>
        <p:spPr/>
        <p:txBody>
          <a:bodyPr/>
          <a:lstStyle/>
          <a:p>
            <a:fld id="{BD0C5684-ED6B-4185-A593-54EEA4EF4ECE}" type="slidenum">
              <a:rPr lang="en-GB" smtClean="0"/>
              <a:t>12</a:t>
            </a:fld>
            <a:endParaRPr lang="en-GB"/>
          </a:p>
        </p:txBody>
      </p:sp>
    </p:spTree>
    <p:extLst>
      <p:ext uri="{BB962C8B-B14F-4D97-AF65-F5344CB8AC3E}">
        <p14:creationId xmlns:p14="http://schemas.microsoft.com/office/powerpoint/2010/main" val="2285432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4720C2B-C12A-43F1-B789-B70A72ECCF3E}"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3275317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4720C2B-C12A-43F1-B789-B70A72ECCF3E}"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1484980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4720C2B-C12A-43F1-B789-B70A72ECCF3E}"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232034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24720C2B-C12A-43F1-B789-B70A72ECCF3E}" type="datetimeFigureOut">
              <a:rPr lang="en-GB" smtClean="0"/>
              <a:t>11/07/2026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4024789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24720C2B-C12A-43F1-B789-B70A72ECCF3E}"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FEBC56-2CBF-4005-A05A-81BF80B1EB1C}"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3548941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4720C2B-C12A-43F1-B789-B70A72ECCF3E}"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953551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720C2B-C12A-43F1-B789-B70A72ECCF3E}"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620849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24720C2B-C12A-43F1-B789-B70A72ECCF3E}" type="datetimeFigureOut">
              <a:rPr lang="en-GB" smtClean="0"/>
              <a:t>11/07/2026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GB"/>
          </a:p>
        </p:txBody>
      </p:sp>
      <p:sp>
        <p:nvSpPr>
          <p:cNvPr id="11" name="Slide Number Placeholder 10"/>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1866089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4720C2B-C12A-43F1-B789-B70A72ECCF3E}" type="datetimeFigureOut">
              <a:rPr lang="en-GB" smtClean="0"/>
              <a:t>11/07/2026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GB"/>
          </a:p>
        </p:txBody>
      </p:sp>
      <p:sp>
        <p:nvSpPr>
          <p:cNvPr id="10" name="Slide Number Placeholder 9"/>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381318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720C2B-C12A-43F1-B789-B70A72ECCF3E}"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199820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720C2B-C12A-43F1-B789-B70A72ECCF3E}"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EBC56-2CBF-4005-A05A-81BF80B1EB1C}" type="slidenum">
              <a:rPr lang="en-GB" smtClean="0"/>
              <a:t>‹#›</a:t>
            </a:fld>
            <a:endParaRPr lang="en-GB"/>
          </a:p>
        </p:txBody>
      </p:sp>
    </p:spTree>
    <p:extLst>
      <p:ext uri="{BB962C8B-B14F-4D97-AF65-F5344CB8AC3E}">
        <p14:creationId xmlns:p14="http://schemas.microsoft.com/office/powerpoint/2010/main" val="1212795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4720C2B-C12A-43F1-B789-B70A72ECCF3E}" type="datetimeFigureOut">
              <a:rPr lang="en-GB" smtClean="0"/>
              <a:t>11/07/2026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3FEBC56-2CBF-4005-A05A-81BF80B1EB1C}" type="slidenum">
              <a:rPr lang="en-GB" smtClean="0"/>
              <a:t>‹#›</a:t>
            </a:fld>
            <a:endParaRPr lang="en-GB"/>
          </a:p>
        </p:txBody>
      </p:sp>
    </p:spTree>
    <p:extLst>
      <p:ext uri="{BB962C8B-B14F-4D97-AF65-F5344CB8AC3E}">
        <p14:creationId xmlns:p14="http://schemas.microsoft.com/office/powerpoint/2010/main" val="231087499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hk.marketscreener.com/news/nvidia-third-quarter-2026-presentation-ce7d5ed9dd8bff2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3228E-E9A5-8F97-60E7-E3D6D4CA6DED}"/>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Business plan</a:t>
            </a:r>
          </a:p>
        </p:txBody>
      </p:sp>
      <p:sp>
        <p:nvSpPr>
          <p:cNvPr id="3" name="Content Placeholder 2">
            <a:extLst>
              <a:ext uri="{FF2B5EF4-FFF2-40B4-BE49-F238E27FC236}">
                <a16:creationId xmlns:a16="http://schemas.microsoft.com/office/drawing/2014/main" id="{4245E6DC-DE8B-5435-544E-2BA3D139A8AC}"/>
              </a:ext>
            </a:extLst>
          </p:cNvPr>
          <p:cNvSpPr>
            <a:spLocks noGrp="1"/>
          </p:cNvSpPr>
          <p:nvPr>
            <p:ph idx="1"/>
          </p:nvPr>
        </p:nvSpPr>
        <p:spPr>
          <a:xfrm>
            <a:off x="5257867" y="1126308"/>
            <a:ext cx="6934134" cy="5425440"/>
          </a:xfrm>
        </p:spPr>
        <p:txBody>
          <a:bodyPr vert="horz" lIns="91440" tIns="45720" rIns="91440" bIns="45720" rtlCol="0" anchor="ctr">
            <a:noAutofit/>
          </a:bodyPr>
          <a:lstStyle/>
          <a:p>
            <a:r>
              <a:rPr lang="en-US" sz="2800" dirty="0"/>
              <a:t>Student </a:t>
            </a:r>
            <a:r>
              <a:rPr lang="en-US" sz="2800" dirty="0" smtClean="0"/>
              <a:t>Name</a:t>
            </a:r>
            <a:r>
              <a:rPr lang="en-US" sz="2800" dirty="0"/>
              <a:t>: </a:t>
            </a:r>
            <a:r>
              <a:rPr lang="en-US" sz="2800" dirty="0" err="1"/>
              <a:t>Kenval</a:t>
            </a:r>
            <a:r>
              <a:rPr lang="en-US" sz="2800" dirty="0"/>
              <a:t> Arthur Smith</a:t>
            </a:r>
          </a:p>
          <a:p>
            <a:r>
              <a:rPr lang="en-US" sz="2800" dirty="0"/>
              <a:t>Student ID: 2322276</a:t>
            </a:r>
          </a:p>
          <a:p>
            <a:r>
              <a:rPr lang="en-US" sz="2800" dirty="0"/>
              <a:t>Module </a:t>
            </a:r>
            <a:r>
              <a:rPr lang="en-US" sz="2800" dirty="0"/>
              <a:t>N</a:t>
            </a:r>
            <a:r>
              <a:rPr lang="en-US" sz="2800" dirty="0" smtClean="0"/>
              <a:t>ame</a:t>
            </a:r>
            <a:r>
              <a:rPr lang="en-US" sz="2800" dirty="0"/>
              <a:t>: Entrepreneurship</a:t>
            </a:r>
          </a:p>
          <a:p>
            <a:r>
              <a:rPr lang="en-US" sz="2800" dirty="0"/>
              <a:t>Module </a:t>
            </a:r>
            <a:r>
              <a:rPr lang="en-US" sz="2800" dirty="0"/>
              <a:t>C</a:t>
            </a:r>
            <a:r>
              <a:rPr lang="en-US" sz="2800" dirty="0" smtClean="0"/>
              <a:t>ode</a:t>
            </a:r>
            <a:r>
              <a:rPr lang="en-US" sz="2800" dirty="0"/>
              <a:t>: LCBB5013</a:t>
            </a:r>
          </a:p>
          <a:p>
            <a:r>
              <a:rPr lang="en-US" sz="2800" dirty="0"/>
              <a:t>Assignment Title:  Task 2 – Business Plan Presentation</a:t>
            </a:r>
          </a:p>
          <a:p>
            <a:r>
              <a:rPr lang="en-US" sz="2800" dirty="0"/>
              <a:t>Lecturer name:  Trinh Nguyen </a:t>
            </a:r>
            <a:r>
              <a:rPr lang="en-US" sz="2800" dirty="0" err="1"/>
              <a:t>Thi</a:t>
            </a:r>
            <a:r>
              <a:rPr lang="en-US" sz="2800" dirty="0"/>
              <a:t> Ngoc</a:t>
            </a:r>
          </a:p>
          <a:p>
            <a:r>
              <a:rPr lang="en-US" sz="2800" dirty="0"/>
              <a:t>Submission Date: 13th July 2026</a:t>
            </a:r>
          </a:p>
          <a:p>
            <a:endParaRPr lang="en-US" sz="2800" dirty="0"/>
          </a:p>
        </p:txBody>
      </p:sp>
    </p:spTree>
    <p:extLst>
      <p:ext uri="{BB962C8B-B14F-4D97-AF65-F5344CB8AC3E}">
        <p14:creationId xmlns:p14="http://schemas.microsoft.com/office/powerpoint/2010/main" val="1995187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55092"/>
            <a:ext cx="7729728" cy="794835"/>
          </a:xfrm>
        </p:spPr>
        <p:txBody>
          <a:bodyPr/>
          <a:lstStyle/>
          <a:p>
            <a:r>
              <a:rPr lang="en-GB" b="1" dirty="0"/>
              <a:t>Company Overview</a:t>
            </a:r>
          </a:p>
        </p:txBody>
      </p:sp>
      <p:sp>
        <p:nvSpPr>
          <p:cNvPr id="5" name="Content Placeholder 4"/>
          <p:cNvSpPr>
            <a:spLocks noGrp="1"/>
          </p:cNvSpPr>
          <p:nvPr>
            <p:ph idx="1"/>
          </p:nvPr>
        </p:nvSpPr>
        <p:spPr>
          <a:xfrm>
            <a:off x="1360655" y="1842655"/>
            <a:ext cx="5583382" cy="5015345"/>
          </a:xfrm>
        </p:spPr>
        <p:txBody>
          <a:bodyPr>
            <a:normAutofit fontScale="85000" lnSpcReduction="20000"/>
          </a:bodyPr>
          <a:lstStyle/>
          <a:p>
            <a:r>
              <a:rPr lang="en-US" sz="2800" dirty="0"/>
              <a:t>Jensen Huang, Curtis </a:t>
            </a:r>
            <a:r>
              <a:rPr lang="en-US" sz="2800" dirty="0" err="1"/>
              <a:t>Priem</a:t>
            </a:r>
            <a:r>
              <a:rPr lang="en-US" sz="2800" dirty="0"/>
              <a:t>, and Chris </a:t>
            </a:r>
            <a:r>
              <a:rPr lang="en-US" sz="2800" dirty="0" err="1"/>
              <a:t>Malachowsky</a:t>
            </a:r>
            <a:r>
              <a:rPr lang="en-US" sz="2800" dirty="0"/>
              <a:t> founded it in 1993.</a:t>
            </a:r>
          </a:p>
          <a:p>
            <a:endParaRPr lang="en-US" sz="2800" dirty="0"/>
          </a:p>
          <a:p>
            <a:r>
              <a:rPr lang="en-US" sz="2800" dirty="0"/>
              <a:t>Head office: California's Santa Clara</a:t>
            </a:r>
          </a:p>
          <a:p>
            <a:endParaRPr lang="en-US" sz="2800" dirty="0"/>
          </a:p>
          <a:p>
            <a:r>
              <a:rPr lang="en-US" sz="2800" dirty="0"/>
              <a:t>Sector: Semiconductors and AI</a:t>
            </a:r>
          </a:p>
          <a:p>
            <a:endParaRPr lang="en-US" sz="2800" dirty="0"/>
          </a:p>
          <a:p>
            <a:r>
              <a:rPr lang="en-US" sz="2800" dirty="0"/>
              <a:t>Objective: "To solve the world's most challenging computing problems"</a:t>
            </a:r>
          </a:p>
          <a:p>
            <a:endParaRPr lang="en-US" sz="2800" dirty="0"/>
          </a:p>
          <a:p>
            <a:r>
              <a:rPr lang="en-US" sz="2800" dirty="0"/>
              <a:t>Market Position: Leading the world in AI acceleration technologies and GPUs</a:t>
            </a:r>
          </a:p>
        </p:txBody>
      </p:sp>
      <p:pic>
        <p:nvPicPr>
          <p:cNvPr id="7" name="Picture 6"/>
          <p:cNvPicPr>
            <a:picLocks noChangeAspect="1"/>
          </p:cNvPicPr>
          <p:nvPr/>
        </p:nvPicPr>
        <p:blipFill>
          <a:blip r:embed="rId3"/>
          <a:stretch>
            <a:fillRect/>
          </a:stretch>
        </p:blipFill>
        <p:spPr>
          <a:xfrm>
            <a:off x="7140370" y="2284090"/>
            <a:ext cx="5051630" cy="3422072"/>
          </a:xfrm>
          <a:prstGeom prst="rect">
            <a:avLst/>
          </a:prstGeom>
        </p:spPr>
      </p:pic>
    </p:spTree>
    <p:extLst>
      <p:ext uri="{BB962C8B-B14F-4D97-AF65-F5344CB8AC3E}">
        <p14:creationId xmlns:p14="http://schemas.microsoft.com/office/powerpoint/2010/main" val="28362287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07947"/>
            <a:ext cx="7729728" cy="659156"/>
          </a:xfrm>
        </p:spPr>
        <p:txBody>
          <a:bodyPr>
            <a:normAutofit fontScale="90000"/>
          </a:bodyPr>
          <a:lstStyle/>
          <a:p>
            <a:r>
              <a:rPr lang="en-GB" sz="2400" b="1" dirty="0" smtClean="0"/>
              <a:t>Business opportunity &amp; growth</a:t>
            </a:r>
            <a:endParaRPr lang="en-GB" sz="2400" b="1" dirty="0"/>
          </a:p>
        </p:txBody>
      </p:sp>
      <p:sp>
        <p:nvSpPr>
          <p:cNvPr id="3" name="Content Placeholder 2"/>
          <p:cNvSpPr>
            <a:spLocks noGrp="1"/>
          </p:cNvSpPr>
          <p:nvPr>
            <p:ph idx="1"/>
          </p:nvPr>
        </p:nvSpPr>
        <p:spPr>
          <a:xfrm>
            <a:off x="1308537" y="1427765"/>
            <a:ext cx="9960864" cy="5430235"/>
          </a:xfrm>
        </p:spPr>
        <p:txBody>
          <a:bodyPr>
            <a:noAutofit/>
          </a:bodyPr>
          <a:lstStyle/>
          <a:p>
            <a:pPr marL="0" indent="0">
              <a:buNone/>
            </a:pPr>
            <a:r>
              <a:rPr lang="en-US" sz="2400" b="1" dirty="0"/>
              <a:t>Important Market Motivators:</a:t>
            </a:r>
          </a:p>
          <a:p>
            <a:r>
              <a:rPr lang="en-US" sz="2400" dirty="0"/>
              <a:t>Every industry is seeing an increase in the use of AI.</a:t>
            </a:r>
          </a:p>
          <a:p>
            <a:r>
              <a:rPr lang="en-US" sz="2400" dirty="0"/>
              <a:t>Cloud computing and data </a:t>
            </a:r>
            <a:r>
              <a:rPr lang="en-US" sz="2400" dirty="0" err="1" smtClean="0"/>
              <a:t>centres</a:t>
            </a:r>
            <a:r>
              <a:rPr lang="en-US" sz="2400" dirty="0" smtClean="0"/>
              <a:t> </a:t>
            </a:r>
            <a:r>
              <a:rPr lang="en-US" sz="2400" dirty="0"/>
              <a:t>are growing at an exponential rate.</a:t>
            </a:r>
          </a:p>
          <a:p>
            <a:r>
              <a:rPr lang="en-US" sz="2400" dirty="0"/>
              <a:t>Growing demand for high-performance GPUs</a:t>
            </a:r>
          </a:p>
          <a:p>
            <a:r>
              <a:rPr lang="en-US" sz="2400" dirty="0"/>
              <a:t>AI's entry into the automobile and medical sectors</a:t>
            </a:r>
          </a:p>
          <a:p>
            <a:r>
              <a:rPr lang="en-US" sz="2400" dirty="0"/>
              <a:t>Generative AI is creating new marketplaces</a:t>
            </a:r>
            <a:r>
              <a:rPr lang="en-US" sz="2400" dirty="0" smtClean="0"/>
              <a:t>.</a:t>
            </a:r>
          </a:p>
          <a:p>
            <a:pPr marL="0" indent="0">
              <a:buNone/>
            </a:pPr>
            <a:r>
              <a:rPr lang="en-US" sz="2400" b="1" dirty="0" smtClean="0"/>
              <a:t>Highlights </a:t>
            </a:r>
            <a:r>
              <a:rPr lang="en-US" sz="2400" b="1" dirty="0"/>
              <a:t>of the Finances (Q3 FY26):</a:t>
            </a:r>
          </a:p>
          <a:p>
            <a:r>
              <a:rPr lang="en-US" sz="2400" dirty="0"/>
              <a:t>Revenue of $57.0 billion (62% YoY growth) </a:t>
            </a:r>
            <a:endParaRPr lang="en-US" sz="2400" dirty="0" smtClean="0"/>
          </a:p>
          <a:p>
            <a:r>
              <a:rPr lang="en-US" sz="2400" dirty="0" smtClean="0"/>
              <a:t>Data </a:t>
            </a:r>
            <a:r>
              <a:rPr lang="en-GB" sz="2400" dirty="0" smtClean="0"/>
              <a:t>centre</a:t>
            </a:r>
            <a:r>
              <a:rPr lang="en-US" sz="2400" dirty="0" smtClean="0"/>
              <a:t> </a:t>
            </a:r>
            <a:r>
              <a:rPr lang="en-US" sz="2400" dirty="0"/>
              <a:t>revenue: $43.0 billion </a:t>
            </a:r>
            <a:endParaRPr lang="en-US" sz="2400" dirty="0" smtClean="0"/>
          </a:p>
          <a:p>
            <a:r>
              <a:rPr lang="en-US" sz="2400" dirty="0"/>
              <a:t>The market </a:t>
            </a:r>
            <a:r>
              <a:rPr lang="en-GB" sz="2400" dirty="0" smtClean="0"/>
              <a:t>capitalisation</a:t>
            </a:r>
            <a:r>
              <a:rPr lang="en-US" sz="2400" dirty="0" smtClean="0"/>
              <a:t> </a:t>
            </a:r>
            <a:r>
              <a:rPr lang="en-US" sz="2400" dirty="0"/>
              <a:t>is </a:t>
            </a:r>
            <a:r>
              <a:rPr lang="en-US" sz="2400" dirty="0" smtClean="0"/>
              <a:t>about </a:t>
            </a:r>
            <a:r>
              <a:rPr lang="en-US" sz="2400" dirty="0"/>
              <a:t>$3.5 </a:t>
            </a:r>
            <a:r>
              <a:rPr lang="en-US" sz="2400" dirty="0" smtClean="0"/>
              <a:t>trillion.</a:t>
            </a:r>
            <a:endParaRPr lang="en-GB" sz="2400" dirty="0"/>
          </a:p>
        </p:txBody>
      </p:sp>
    </p:spTree>
    <p:extLst>
      <p:ext uri="{BB962C8B-B14F-4D97-AF65-F5344CB8AC3E}">
        <p14:creationId xmlns:p14="http://schemas.microsoft.com/office/powerpoint/2010/main" val="13935135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86775"/>
            <a:ext cx="7729728" cy="974467"/>
          </a:xfrm>
        </p:spPr>
        <p:txBody>
          <a:bodyPr>
            <a:normAutofit/>
          </a:bodyPr>
          <a:lstStyle/>
          <a:p>
            <a:r>
              <a:rPr lang="en-GB" b="1" dirty="0"/>
              <a:t>Business Model </a:t>
            </a:r>
            <a:r>
              <a:rPr lang="en-GB" b="1" dirty="0" smtClean="0"/>
              <a:t>Canvas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13584495"/>
              </p:ext>
            </p:extLst>
          </p:nvPr>
        </p:nvGraphicFramePr>
        <p:xfrm>
          <a:off x="189188" y="1466194"/>
          <a:ext cx="12002810" cy="4603530"/>
        </p:xfrm>
        <a:graphic>
          <a:graphicData uri="http://schemas.openxmlformats.org/drawingml/2006/table">
            <a:tbl>
              <a:tblPr firstRow="1" bandRow="1">
                <a:tableStyleId>{21E4AEA4-8DFA-4A89-87EB-49C32662AFE0}</a:tableStyleId>
              </a:tblPr>
              <a:tblGrid>
                <a:gridCol w="2400562">
                  <a:extLst>
                    <a:ext uri="{9D8B030D-6E8A-4147-A177-3AD203B41FA5}">
                      <a16:colId xmlns:a16="http://schemas.microsoft.com/office/drawing/2014/main" val="184592545"/>
                    </a:ext>
                  </a:extLst>
                </a:gridCol>
                <a:gridCol w="2400562">
                  <a:extLst>
                    <a:ext uri="{9D8B030D-6E8A-4147-A177-3AD203B41FA5}">
                      <a16:colId xmlns:a16="http://schemas.microsoft.com/office/drawing/2014/main" val="2945814901"/>
                    </a:ext>
                  </a:extLst>
                </a:gridCol>
                <a:gridCol w="2400562">
                  <a:extLst>
                    <a:ext uri="{9D8B030D-6E8A-4147-A177-3AD203B41FA5}">
                      <a16:colId xmlns:a16="http://schemas.microsoft.com/office/drawing/2014/main" val="3610962530"/>
                    </a:ext>
                  </a:extLst>
                </a:gridCol>
                <a:gridCol w="2400562">
                  <a:extLst>
                    <a:ext uri="{9D8B030D-6E8A-4147-A177-3AD203B41FA5}">
                      <a16:colId xmlns:a16="http://schemas.microsoft.com/office/drawing/2014/main" val="2291262977"/>
                    </a:ext>
                  </a:extLst>
                </a:gridCol>
                <a:gridCol w="2400562">
                  <a:extLst>
                    <a:ext uri="{9D8B030D-6E8A-4147-A177-3AD203B41FA5}">
                      <a16:colId xmlns:a16="http://schemas.microsoft.com/office/drawing/2014/main" val="2582686145"/>
                    </a:ext>
                  </a:extLst>
                </a:gridCol>
              </a:tblGrid>
              <a:tr h="920706">
                <a:tc>
                  <a:txBody>
                    <a:bodyPr/>
                    <a:lstStyle/>
                    <a:p>
                      <a:r>
                        <a:rPr lang="en-GB" dirty="0" smtClean="0"/>
                        <a:t>MAJOR</a:t>
                      </a:r>
                      <a:r>
                        <a:rPr lang="en-GB" baseline="0" dirty="0" smtClean="0"/>
                        <a:t> PARTNERS</a:t>
                      </a:r>
                      <a:endParaRPr lang="en-GB" dirty="0"/>
                    </a:p>
                  </a:txBody>
                  <a:tcPr/>
                </a:tc>
                <a:tc>
                  <a:txBody>
                    <a:bodyPr/>
                    <a:lstStyle/>
                    <a:p>
                      <a:r>
                        <a:rPr lang="en-GB" dirty="0" smtClean="0"/>
                        <a:t>MAJOR ACTIVITIES</a:t>
                      </a:r>
                      <a:endParaRPr lang="en-GB" dirty="0"/>
                    </a:p>
                  </a:txBody>
                  <a:tcPr/>
                </a:tc>
                <a:tc>
                  <a:txBody>
                    <a:bodyPr/>
                    <a:lstStyle/>
                    <a:p>
                      <a:r>
                        <a:rPr lang="en-GB" dirty="0" smtClean="0"/>
                        <a:t>VALUE PROPOSITION</a:t>
                      </a:r>
                      <a:endParaRPr lang="en-GB" dirty="0"/>
                    </a:p>
                  </a:txBody>
                  <a:tcPr/>
                </a:tc>
                <a:tc>
                  <a:txBody>
                    <a:bodyPr/>
                    <a:lstStyle/>
                    <a:p>
                      <a:r>
                        <a:rPr lang="en-GB" dirty="0" smtClean="0"/>
                        <a:t>CUSTOMER RELATIONSHIPS</a:t>
                      </a:r>
                      <a:endParaRPr lang="en-GB" dirty="0"/>
                    </a:p>
                  </a:txBody>
                  <a:tcPr/>
                </a:tc>
                <a:tc>
                  <a:txBody>
                    <a:bodyPr/>
                    <a:lstStyle/>
                    <a:p>
                      <a:r>
                        <a:rPr lang="en-GB" dirty="0" smtClean="0"/>
                        <a:t>CUSTOMER SEGNMENTS</a:t>
                      </a:r>
                      <a:endParaRPr lang="en-GB" dirty="0"/>
                    </a:p>
                  </a:txBody>
                  <a:tcPr/>
                </a:tc>
                <a:extLst>
                  <a:ext uri="{0D108BD9-81ED-4DB2-BD59-A6C34878D82A}">
                    <a16:rowId xmlns:a16="http://schemas.microsoft.com/office/drawing/2014/main" val="2608233497"/>
                  </a:ext>
                </a:extLst>
              </a:tr>
              <a:tr h="920706">
                <a:tc>
                  <a:txBody>
                    <a:bodyPr/>
                    <a:lstStyle/>
                    <a:p>
                      <a:r>
                        <a:rPr lang="en-GB" b="0" dirty="0">
                          <a:effectLst/>
                          <a:latin typeface="quote-cjk-patch"/>
                        </a:rPr>
                        <a:t>TSMC (manufacturing)</a:t>
                      </a:r>
                    </a:p>
                  </a:txBody>
                  <a:tcPr marR="152400" marT="95250" marB="95250" anchor="ctr"/>
                </a:tc>
                <a:tc>
                  <a:txBody>
                    <a:bodyPr/>
                    <a:lstStyle/>
                    <a:p>
                      <a:r>
                        <a:rPr lang="en-GB" b="0">
                          <a:effectLst/>
                          <a:latin typeface="quote-cjk-patch"/>
                        </a:rPr>
                        <a:t>R&amp;D and chip design</a:t>
                      </a:r>
                    </a:p>
                  </a:txBody>
                  <a:tcPr marL="152400" marR="152400" marT="95250" marB="95250" anchor="ctr"/>
                </a:tc>
                <a:tc>
                  <a:txBody>
                    <a:bodyPr/>
                    <a:lstStyle/>
                    <a:p>
                      <a:r>
                        <a:rPr lang="en-GB" b="0" dirty="0">
                          <a:effectLst/>
                          <a:latin typeface="quote-cjk-patch"/>
                        </a:rPr>
                        <a:t>Leadership in AI acceleration</a:t>
                      </a:r>
                    </a:p>
                  </a:txBody>
                  <a:tcPr marL="152400" marR="152400" marT="95250" marB="95250" anchor="ctr"/>
                </a:tc>
                <a:tc>
                  <a:txBody>
                    <a:bodyPr/>
                    <a:lstStyle/>
                    <a:p>
                      <a:r>
                        <a:rPr lang="en-GB" b="0">
                          <a:effectLst/>
                          <a:latin typeface="quote-cjk-patch"/>
                        </a:rPr>
                        <a:t>Developer ecosystem (CUDA)</a:t>
                      </a:r>
                    </a:p>
                  </a:txBody>
                  <a:tcPr marL="152400" marR="152400" marT="95250" marB="95250" anchor="ctr"/>
                </a:tc>
                <a:tc>
                  <a:txBody>
                    <a:bodyPr/>
                    <a:lstStyle/>
                    <a:p>
                      <a:r>
                        <a:rPr lang="en-GB" b="0" dirty="0">
                          <a:effectLst/>
                          <a:latin typeface="quote-cjk-patch"/>
                        </a:rPr>
                        <a:t>Enterprise AI</a:t>
                      </a:r>
                    </a:p>
                  </a:txBody>
                  <a:tcPr marL="152400" marT="95250" marB="95250" anchor="ctr"/>
                </a:tc>
                <a:extLst>
                  <a:ext uri="{0D108BD9-81ED-4DB2-BD59-A6C34878D82A}">
                    <a16:rowId xmlns:a16="http://schemas.microsoft.com/office/drawing/2014/main" val="3265129251"/>
                  </a:ext>
                </a:extLst>
              </a:tr>
              <a:tr h="920706">
                <a:tc>
                  <a:txBody>
                    <a:bodyPr/>
                    <a:lstStyle/>
                    <a:p>
                      <a:r>
                        <a:rPr lang="en-GB" b="0" dirty="0">
                          <a:effectLst/>
                          <a:latin typeface="quote-cjk-patch"/>
                        </a:rPr>
                        <a:t>Microsoft Azure</a:t>
                      </a:r>
                    </a:p>
                  </a:txBody>
                  <a:tcPr marR="152400" marT="95250" marB="95250" anchor="ctr"/>
                </a:tc>
                <a:tc>
                  <a:txBody>
                    <a:bodyPr/>
                    <a:lstStyle/>
                    <a:p>
                      <a:r>
                        <a:rPr lang="en-GB" b="0">
                          <a:effectLst/>
                          <a:latin typeface="quote-cjk-patch"/>
                        </a:rPr>
                        <a:t>Software development</a:t>
                      </a:r>
                    </a:p>
                  </a:txBody>
                  <a:tcPr marL="152400" marR="152400" marT="95250" marB="95250" anchor="ctr"/>
                </a:tc>
                <a:tc>
                  <a:txBody>
                    <a:bodyPr/>
                    <a:lstStyle/>
                    <a:p>
                      <a:r>
                        <a:rPr lang="en-GB" b="0">
                          <a:effectLst/>
                          <a:latin typeface="quote-cjk-patch"/>
                        </a:rPr>
                        <a:t>High-performance computing</a:t>
                      </a:r>
                    </a:p>
                  </a:txBody>
                  <a:tcPr marL="152400" marR="152400" marT="95250" marB="95250" anchor="ctr"/>
                </a:tc>
                <a:tc>
                  <a:txBody>
                    <a:bodyPr/>
                    <a:lstStyle/>
                    <a:p>
                      <a:r>
                        <a:rPr lang="en-GB" b="0">
                          <a:effectLst/>
                          <a:latin typeface="quote-cjk-patch"/>
                        </a:rPr>
                        <a:t>Community engagement</a:t>
                      </a:r>
                    </a:p>
                  </a:txBody>
                  <a:tcPr marL="152400" marR="152400" marT="95250" marB="95250" anchor="ctr"/>
                </a:tc>
                <a:tc>
                  <a:txBody>
                    <a:bodyPr/>
                    <a:lstStyle/>
                    <a:p>
                      <a:r>
                        <a:rPr lang="en-GB" b="0" dirty="0">
                          <a:effectLst/>
                          <a:latin typeface="quote-cjk-patch"/>
                        </a:rPr>
                        <a:t>Gamers</a:t>
                      </a:r>
                    </a:p>
                  </a:txBody>
                  <a:tcPr marL="152400" marT="95250" marB="95250" anchor="ctr"/>
                </a:tc>
                <a:extLst>
                  <a:ext uri="{0D108BD9-81ED-4DB2-BD59-A6C34878D82A}">
                    <a16:rowId xmlns:a16="http://schemas.microsoft.com/office/drawing/2014/main" val="2891573913"/>
                  </a:ext>
                </a:extLst>
              </a:tr>
              <a:tr h="920706">
                <a:tc>
                  <a:txBody>
                    <a:bodyPr/>
                    <a:lstStyle/>
                    <a:p>
                      <a:r>
                        <a:rPr lang="en-GB" b="0" dirty="0">
                          <a:effectLst/>
                          <a:latin typeface="quote-cjk-patch"/>
                        </a:rPr>
                        <a:t>AWS (cloud)</a:t>
                      </a:r>
                    </a:p>
                  </a:txBody>
                  <a:tcPr marR="152400" marT="95250" marB="95250" anchor="ctr"/>
                </a:tc>
                <a:tc>
                  <a:txBody>
                    <a:bodyPr/>
                    <a:lstStyle/>
                    <a:p>
                      <a:r>
                        <a:rPr lang="en-GB" b="0">
                          <a:effectLst/>
                          <a:latin typeface="quote-cjk-patch"/>
                        </a:rPr>
                        <a:t>AI platform innovation</a:t>
                      </a:r>
                    </a:p>
                  </a:txBody>
                  <a:tcPr marL="152400" marR="152400" marT="95250" marB="95250" anchor="ctr"/>
                </a:tc>
                <a:tc>
                  <a:txBody>
                    <a:bodyPr/>
                    <a:lstStyle/>
                    <a:p>
                      <a:r>
                        <a:rPr lang="en-GB" b="0" dirty="0">
                          <a:effectLst/>
                          <a:latin typeface="quote-cjk-patch"/>
                        </a:rPr>
                        <a:t>Integrated hardware + software</a:t>
                      </a:r>
                    </a:p>
                  </a:txBody>
                  <a:tcPr marL="152400" marR="152400" marT="95250" marB="95250" anchor="ctr"/>
                </a:tc>
                <a:tc>
                  <a:txBody>
                    <a:bodyPr/>
                    <a:lstStyle/>
                    <a:p>
                      <a:r>
                        <a:rPr lang="en-GB" b="0">
                          <a:effectLst/>
                          <a:latin typeface="quote-cjk-patch"/>
                        </a:rPr>
                        <a:t>Strategic partnerships</a:t>
                      </a:r>
                    </a:p>
                  </a:txBody>
                  <a:tcPr marL="152400" marR="152400" marT="95250" marB="95250" anchor="ctr"/>
                </a:tc>
                <a:tc>
                  <a:txBody>
                    <a:bodyPr/>
                    <a:lstStyle/>
                    <a:p>
                      <a:r>
                        <a:rPr lang="en-GB" b="0" dirty="0">
                          <a:effectLst/>
                          <a:latin typeface="quote-cjk-patch"/>
                        </a:rPr>
                        <a:t>Cloud providers</a:t>
                      </a:r>
                    </a:p>
                  </a:txBody>
                  <a:tcPr marL="152400" marT="95250" marB="95250" anchor="ctr"/>
                </a:tc>
                <a:extLst>
                  <a:ext uri="{0D108BD9-81ED-4DB2-BD59-A6C34878D82A}">
                    <a16:rowId xmlns:a16="http://schemas.microsoft.com/office/drawing/2014/main" val="2417872992"/>
                  </a:ext>
                </a:extLst>
              </a:tr>
              <a:tr h="920706">
                <a:tc>
                  <a:txBody>
                    <a:bodyPr/>
                    <a:lstStyle/>
                    <a:p>
                      <a:r>
                        <a:rPr lang="en-GB" b="0" dirty="0">
                          <a:effectLst/>
                          <a:latin typeface="quote-cjk-patch"/>
                        </a:rPr>
                        <a:t>Oracle, Google</a:t>
                      </a:r>
                    </a:p>
                  </a:txBody>
                  <a:tcPr marR="152400" marT="95250" marB="95250" anchor="ctr"/>
                </a:tc>
                <a:tc>
                  <a:txBody>
                    <a:bodyPr/>
                    <a:lstStyle/>
                    <a:p>
                      <a:r>
                        <a:rPr lang="en-GB" b="0" dirty="0">
                          <a:effectLst/>
                          <a:latin typeface="quote-cjk-patch"/>
                        </a:rPr>
                        <a:t>Strategic partnerships</a:t>
                      </a:r>
                    </a:p>
                  </a:txBody>
                  <a:tcPr marL="152400" marR="152400" marT="95250" marB="95250" anchor="ctr"/>
                </a:tc>
                <a:tc>
                  <a:txBody>
                    <a:bodyPr/>
                    <a:lstStyle/>
                    <a:p>
                      <a:endParaRPr lang="en-GB" b="0">
                        <a:effectLst/>
                        <a:latin typeface="quote-cjk-patch"/>
                      </a:endParaRPr>
                    </a:p>
                  </a:txBody>
                  <a:tcPr marL="152400" marR="152400" marT="95250" marB="95250" anchor="ctr"/>
                </a:tc>
                <a:tc>
                  <a:txBody>
                    <a:bodyPr/>
                    <a:lstStyle/>
                    <a:p>
                      <a:endParaRPr lang="en-GB" b="0">
                        <a:effectLst/>
                        <a:latin typeface="quote-cjk-patch"/>
                      </a:endParaRPr>
                    </a:p>
                  </a:txBody>
                  <a:tcPr marL="152400" marR="152400" marT="95250" marB="95250" anchor="ctr"/>
                </a:tc>
                <a:tc>
                  <a:txBody>
                    <a:bodyPr/>
                    <a:lstStyle/>
                    <a:p>
                      <a:r>
                        <a:rPr lang="en-GB" b="0" dirty="0">
                          <a:effectLst/>
                          <a:latin typeface="quote-cjk-patch"/>
                        </a:rPr>
                        <a:t>Automotive</a:t>
                      </a:r>
                    </a:p>
                  </a:txBody>
                  <a:tcPr marL="152400" marT="95250" marB="95250" anchor="ctr"/>
                </a:tc>
                <a:extLst>
                  <a:ext uri="{0D108BD9-81ED-4DB2-BD59-A6C34878D82A}">
                    <a16:rowId xmlns:a16="http://schemas.microsoft.com/office/drawing/2014/main" val="3566414349"/>
                  </a:ext>
                </a:extLst>
              </a:tr>
            </a:tbl>
          </a:graphicData>
        </a:graphic>
      </p:graphicFrame>
    </p:spTree>
    <p:extLst>
      <p:ext uri="{BB962C8B-B14F-4D97-AF65-F5344CB8AC3E}">
        <p14:creationId xmlns:p14="http://schemas.microsoft.com/office/powerpoint/2010/main" val="12968314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02540"/>
            <a:ext cx="7729728" cy="785281"/>
          </a:xfrm>
        </p:spPr>
        <p:txBody>
          <a:bodyPr/>
          <a:lstStyle/>
          <a:p>
            <a:r>
              <a:rPr lang="en-GB" b="1" dirty="0" smtClean="0"/>
              <a:t>Swot analysis</a:t>
            </a:r>
            <a:endParaRPr lang="en-GB" b="1"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393210699"/>
              </p:ext>
            </p:extLst>
          </p:nvPr>
        </p:nvGraphicFramePr>
        <p:xfrm>
          <a:off x="2230438" y="1355833"/>
          <a:ext cx="7731126" cy="5374532"/>
        </p:xfrm>
        <a:graphic>
          <a:graphicData uri="http://schemas.openxmlformats.org/drawingml/2006/table">
            <a:tbl>
              <a:tblPr firstRow="1" bandRow="1">
                <a:tableStyleId>{21E4AEA4-8DFA-4A89-87EB-49C32662AFE0}</a:tableStyleId>
              </a:tblPr>
              <a:tblGrid>
                <a:gridCol w="3865563">
                  <a:extLst>
                    <a:ext uri="{9D8B030D-6E8A-4147-A177-3AD203B41FA5}">
                      <a16:colId xmlns:a16="http://schemas.microsoft.com/office/drawing/2014/main" val="3848976945"/>
                    </a:ext>
                  </a:extLst>
                </a:gridCol>
                <a:gridCol w="3865563">
                  <a:extLst>
                    <a:ext uri="{9D8B030D-6E8A-4147-A177-3AD203B41FA5}">
                      <a16:colId xmlns:a16="http://schemas.microsoft.com/office/drawing/2014/main" val="660168536"/>
                    </a:ext>
                  </a:extLst>
                </a:gridCol>
              </a:tblGrid>
              <a:tr h="520439">
                <a:tc>
                  <a:txBody>
                    <a:bodyPr/>
                    <a:lstStyle/>
                    <a:p>
                      <a:r>
                        <a:rPr lang="en-GB" sz="2000" dirty="0" smtClean="0"/>
                        <a:t>STRENGTHS</a:t>
                      </a:r>
                      <a:endParaRPr lang="en-GB" sz="2000" dirty="0"/>
                    </a:p>
                  </a:txBody>
                  <a:tcPr/>
                </a:tc>
                <a:tc>
                  <a:txBody>
                    <a:bodyPr/>
                    <a:lstStyle/>
                    <a:p>
                      <a:r>
                        <a:rPr lang="en-GB" sz="2000" dirty="0" smtClean="0"/>
                        <a:t>WEAKNESSES</a:t>
                      </a:r>
                      <a:endParaRPr lang="en-GB" sz="2000" dirty="0"/>
                    </a:p>
                  </a:txBody>
                  <a:tcPr/>
                </a:tc>
                <a:extLst>
                  <a:ext uri="{0D108BD9-81ED-4DB2-BD59-A6C34878D82A}">
                    <a16:rowId xmlns:a16="http://schemas.microsoft.com/office/drawing/2014/main" val="1250068107"/>
                  </a:ext>
                </a:extLst>
              </a:tr>
              <a:tr h="1050886">
                <a:tc>
                  <a:txBody>
                    <a:bodyPr/>
                    <a:lstStyle/>
                    <a:p>
                      <a:r>
                        <a:rPr lang="en-GB" sz="2000" b="0" dirty="0">
                          <a:effectLst/>
                          <a:latin typeface="quote-cjk-patch"/>
                        </a:rPr>
                        <a:t>• </a:t>
                      </a:r>
                      <a:r>
                        <a:rPr lang="en-GB" sz="2000" b="0" dirty="0" smtClean="0">
                          <a:effectLst/>
                          <a:latin typeface="quote-cjk-patch"/>
                        </a:rPr>
                        <a:t>Leading </a:t>
                      </a:r>
                      <a:r>
                        <a:rPr lang="en-GB" sz="2000" b="0" dirty="0">
                          <a:effectLst/>
                          <a:latin typeface="quote-cjk-patch"/>
                        </a:rPr>
                        <a:t>brand in GPU/AI market</a:t>
                      </a:r>
                    </a:p>
                  </a:txBody>
                  <a:tcPr marR="152400" marT="95250" marB="95250" anchor="ctr"/>
                </a:tc>
                <a:tc>
                  <a:txBody>
                    <a:bodyPr/>
                    <a:lstStyle/>
                    <a:p>
                      <a:r>
                        <a:rPr lang="en-US" sz="2000" b="0" dirty="0">
                          <a:effectLst/>
                          <a:latin typeface="quote-cjk-patch"/>
                        </a:rPr>
                        <a:t>• </a:t>
                      </a:r>
                      <a:r>
                        <a:rPr lang="en-US" sz="2000" b="0" dirty="0" smtClean="0">
                          <a:effectLst/>
                          <a:latin typeface="quote-cjk-patch"/>
                        </a:rPr>
                        <a:t>More</a:t>
                      </a:r>
                      <a:r>
                        <a:rPr lang="en-US" sz="2000" b="0" baseline="0" dirty="0" smtClean="0">
                          <a:effectLst/>
                          <a:latin typeface="quote-cjk-patch"/>
                        </a:rPr>
                        <a:t> dependability </a:t>
                      </a:r>
                      <a:r>
                        <a:rPr lang="en-US" sz="2000" b="0" dirty="0" smtClean="0">
                          <a:effectLst/>
                          <a:latin typeface="quote-cjk-patch"/>
                        </a:rPr>
                        <a:t>on </a:t>
                      </a:r>
                      <a:r>
                        <a:rPr lang="en-US" sz="2000" b="0" dirty="0">
                          <a:effectLst/>
                          <a:latin typeface="quote-cjk-patch"/>
                        </a:rPr>
                        <a:t>GPU sales</a:t>
                      </a:r>
                    </a:p>
                  </a:txBody>
                  <a:tcPr marL="152400" marT="95250" marB="95250" anchor="ctr"/>
                </a:tc>
                <a:extLst>
                  <a:ext uri="{0D108BD9-81ED-4DB2-BD59-A6C34878D82A}">
                    <a16:rowId xmlns:a16="http://schemas.microsoft.com/office/drawing/2014/main" val="699894796"/>
                  </a:ext>
                </a:extLst>
              </a:tr>
              <a:tr h="1050886">
                <a:tc>
                  <a:txBody>
                    <a:bodyPr/>
                    <a:lstStyle/>
                    <a:p>
                      <a:r>
                        <a:rPr lang="en-US" sz="2000" b="0" dirty="0">
                          <a:effectLst/>
                          <a:latin typeface="quote-cjk-patch"/>
                        </a:rPr>
                        <a:t>• CUDA ecosystem </a:t>
                      </a:r>
                      <a:r>
                        <a:rPr lang="en-US" sz="2000" b="0" dirty="0" smtClean="0">
                          <a:effectLst/>
                          <a:latin typeface="quote-cjk-patch"/>
                        </a:rPr>
                        <a:t>makes </a:t>
                      </a:r>
                      <a:r>
                        <a:rPr lang="en-US" sz="2000" b="0" dirty="0">
                          <a:effectLst/>
                          <a:latin typeface="quote-cjk-patch"/>
                        </a:rPr>
                        <a:t>switching costs</a:t>
                      </a:r>
                    </a:p>
                  </a:txBody>
                  <a:tcPr marR="152400" marT="95250" marB="95250" anchor="ctr"/>
                </a:tc>
                <a:tc>
                  <a:txBody>
                    <a:bodyPr/>
                    <a:lstStyle/>
                    <a:p>
                      <a:r>
                        <a:rPr lang="en-GB" sz="2000" b="0" dirty="0">
                          <a:effectLst/>
                          <a:latin typeface="quote-cjk-patch"/>
                        </a:rPr>
                        <a:t>• Manufacturing </a:t>
                      </a:r>
                      <a:r>
                        <a:rPr lang="en-GB" sz="2000" b="0" dirty="0" smtClean="0">
                          <a:effectLst/>
                          <a:latin typeface="quote-cjk-patch"/>
                        </a:rPr>
                        <a:t>reliance </a:t>
                      </a:r>
                      <a:r>
                        <a:rPr lang="en-GB" sz="2000" b="0" dirty="0">
                          <a:effectLst/>
                          <a:latin typeface="quote-cjk-patch"/>
                        </a:rPr>
                        <a:t>on TSMC</a:t>
                      </a:r>
                    </a:p>
                  </a:txBody>
                  <a:tcPr marL="152400" marT="95250" marB="95250" anchor="ctr"/>
                </a:tc>
                <a:extLst>
                  <a:ext uri="{0D108BD9-81ED-4DB2-BD59-A6C34878D82A}">
                    <a16:rowId xmlns:a16="http://schemas.microsoft.com/office/drawing/2014/main" val="3730418213"/>
                  </a:ext>
                </a:extLst>
              </a:tr>
              <a:tr h="650549">
                <a:tc>
                  <a:txBody>
                    <a:bodyPr/>
                    <a:lstStyle/>
                    <a:p>
                      <a:r>
                        <a:rPr lang="en-GB" sz="2000" b="0" dirty="0">
                          <a:effectLst/>
                          <a:latin typeface="quote-cjk-patch"/>
                        </a:rPr>
                        <a:t>• </a:t>
                      </a:r>
                      <a:r>
                        <a:rPr lang="en-GB" sz="2000" b="0" dirty="0" smtClean="0">
                          <a:effectLst/>
                          <a:latin typeface="quote-cjk-patch"/>
                        </a:rPr>
                        <a:t>Robust </a:t>
                      </a:r>
                      <a:r>
                        <a:rPr lang="en-GB" sz="2000" b="0" dirty="0">
                          <a:effectLst/>
                          <a:latin typeface="quote-cjk-patch"/>
                        </a:rPr>
                        <a:t>financial performance</a:t>
                      </a:r>
                    </a:p>
                  </a:txBody>
                  <a:tcPr marR="152400" marT="95250" marB="95250" anchor="ctr"/>
                </a:tc>
                <a:tc>
                  <a:txBody>
                    <a:bodyPr/>
                    <a:lstStyle/>
                    <a:p>
                      <a:r>
                        <a:rPr lang="en-GB" sz="2000" b="0" dirty="0">
                          <a:effectLst/>
                          <a:latin typeface="quote-cjk-patch"/>
                        </a:rPr>
                        <a:t>• </a:t>
                      </a:r>
                      <a:r>
                        <a:rPr lang="en-GB" sz="2000" b="0" dirty="0" smtClean="0">
                          <a:effectLst/>
                          <a:latin typeface="quote-cjk-patch"/>
                        </a:rPr>
                        <a:t>Difficult </a:t>
                      </a:r>
                      <a:r>
                        <a:rPr lang="en-GB" sz="2000" b="0" dirty="0">
                          <a:effectLst/>
                          <a:latin typeface="quote-cjk-patch"/>
                        </a:rPr>
                        <a:t>global supply chain</a:t>
                      </a:r>
                    </a:p>
                  </a:txBody>
                  <a:tcPr marL="152400" marT="95250" marB="95250" anchor="ctr"/>
                </a:tc>
                <a:extLst>
                  <a:ext uri="{0D108BD9-81ED-4DB2-BD59-A6C34878D82A}">
                    <a16:rowId xmlns:a16="http://schemas.microsoft.com/office/drawing/2014/main" val="3454256996"/>
                  </a:ext>
                </a:extLst>
              </a:tr>
              <a:tr h="1050886">
                <a:tc>
                  <a:txBody>
                    <a:bodyPr/>
                    <a:lstStyle/>
                    <a:p>
                      <a:r>
                        <a:rPr lang="en-GB" sz="2000" b="0" dirty="0">
                          <a:effectLst/>
                          <a:latin typeface="quote-cjk-patch"/>
                        </a:rPr>
                        <a:t>• </a:t>
                      </a:r>
                      <a:r>
                        <a:rPr lang="en-GB" sz="2000" b="0" dirty="0" smtClean="0">
                          <a:effectLst/>
                          <a:latin typeface="quote-cjk-patch"/>
                        </a:rPr>
                        <a:t>Strategic collaborations</a:t>
                      </a:r>
                      <a:endParaRPr lang="en-GB" sz="2000" b="0" dirty="0">
                        <a:effectLst/>
                        <a:latin typeface="quote-cjk-patch"/>
                      </a:endParaRPr>
                    </a:p>
                  </a:txBody>
                  <a:tcPr marR="152400" marT="95250" marB="95250" anchor="ctr"/>
                </a:tc>
                <a:tc>
                  <a:txBody>
                    <a:bodyPr/>
                    <a:lstStyle/>
                    <a:p>
                      <a:r>
                        <a:rPr lang="en-GB" sz="2000" b="0" dirty="0">
                          <a:effectLst/>
                          <a:latin typeface="quote-cjk-patch"/>
                        </a:rPr>
                        <a:t>• </a:t>
                      </a:r>
                      <a:r>
                        <a:rPr lang="en-GB" sz="2000" b="0" dirty="0" smtClean="0">
                          <a:effectLst/>
                          <a:latin typeface="quote-cjk-patch"/>
                        </a:rPr>
                        <a:t>Awareness </a:t>
                      </a:r>
                      <a:r>
                        <a:rPr lang="en-GB" sz="2000" b="0" dirty="0">
                          <a:effectLst/>
                          <a:latin typeface="quote-cjk-patch"/>
                        </a:rPr>
                        <a:t>on core markets</a:t>
                      </a:r>
                    </a:p>
                  </a:txBody>
                  <a:tcPr marL="152400" marT="95250" marB="95250" anchor="ctr"/>
                </a:tc>
                <a:extLst>
                  <a:ext uri="{0D108BD9-81ED-4DB2-BD59-A6C34878D82A}">
                    <a16:rowId xmlns:a16="http://schemas.microsoft.com/office/drawing/2014/main" val="2506372140"/>
                  </a:ext>
                </a:extLst>
              </a:tr>
              <a:tr h="1050886">
                <a:tc>
                  <a:txBody>
                    <a:bodyPr/>
                    <a:lstStyle/>
                    <a:p>
                      <a:r>
                        <a:rPr lang="en-US" sz="2000" b="0" dirty="0">
                          <a:effectLst/>
                          <a:latin typeface="quote-cjk-patch"/>
                        </a:rPr>
                        <a:t>• </a:t>
                      </a:r>
                      <a:r>
                        <a:rPr lang="en-US" sz="2000" b="0" dirty="0" smtClean="0">
                          <a:effectLst/>
                          <a:latin typeface="quote-cjk-patch"/>
                        </a:rPr>
                        <a:t>Initial transformation </a:t>
                      </a:r>
                      <a:r>
                        <a:rPr lang="en-US" sz="2000" b="0" dirty="0">
                          <a:effectLst/>
                          <a:latin typeface="quote-cjk-patch"/>
                        </a:rPr>
                        <a:t>in AI infrastructure</a:t>
                      </a:r>
                    </a:p>
                  </a:txBody>
                  <a:tcPr marR="152400" marT="95250" marB="95250" anchor="ctr"/>
                </a:tc>
                <a:tc>
                  <a:txBody>
                    <a:bodyPr/>
                    <a:lstStyle/>
                    <a:p>
                      <a:r>
                        <a:rPr lang="en-US" sz="2000" b="0" dirty="0">
                          <a:effectLst/>
                          <a:latin typeface="quote-cjk-patch"/>
                        </a:rPr>
                        <a:t>• High R&amp;D costs </a:t>
                      </a:r>
                      <a:r>
                        <a:rPr lang="en-US" sz="2000" b="0" dirty="0" smtClean="0">
                          <a:effectLst/>
                          <a:latin typeface="quote-cjk-patch"/>
                        </a:rPr>
                        <a:t>reduce profit</a:t>
                      </a:r>
                      <a:endParaRPr lang="en-US" sz="2000" b="0" dirty="0">
                        <a:effectLst/>
                        <a:latin typeface="quote-cjk-patch"/>
                      </a:endParaRPr>
                    </a:p>
                  </a:txBody>
                  <a:tcPr marL="152400" marT="95250" marB="95250" anchor="ctr"/>
                </a:tc>
                <a:extLst>
                  <a:ext uri="{0D108BD9-81ED-4DB2-BD59-A6C34878D82A}">
                    <a16:rowId xmlns:a16="http://schemas.microsoft.com/office/drawing/2014/main" val="1619485605"/>
                  </a:ext>
                </a:extLst>
              </a:tr>
            </a:tbl>
          </a:graphicData>
        </a:graphic>
      </p:graphicFrame>
    </p:spTree>
    <p:extLst>
      <p:ext uri="{BB962C8B-B14F-4D97-AF65-F5344CB8AC3E}">
        <p14:creationId xmlns:p14="http://schemas.microsoft.com/office/powerpoint/2010/main" val="3574997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SWOT ANALYSIS</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416815"/>
              </p:ext>
            </p:extLst>
          </p:nvPr>
        </p:nvGraphicFramePr>
        <p:xfrm>
          <a:off x="2230438" y="2638425"/>
          <a:ext cx="7731126" cy="3517900"/>
        </p:xfrm>
        <a:graphic>
          <a:graphicData uri="http://schemas.openxmlformats.org/drawingml/2006/table">
            <a:tbl>
              <a:tblPr firstRow="1" bandRow="1">
                <a:tableStyleId>{21E4AEA4-8DFA-4A89-87EB-49C32662AFE0}</a:tableStyleId>
              </a:tblPr>
              <a:tblGrid>
                <a:gridCol w="3865563">
                  <a:extLst>
                    <a:ext uri="{9D8B030D-6E8A-4147-A177-3AD203B41FA5}">
                      <a16:colId xmlns:a16="http://schemas.microsoft.com/office/drawing/2014/main" val="2885336592"/>
                    </a:ext>
                  </a:extLst>
                </a:gridCol>
                <a:gridCol w="3865563">
                  <a:extLst>
                    <a:ext uri="{9D8B030D-6E8A-4147-A177-3AD203B41FA5}">
                      <a16:colId xmlns:a16="http://schemas.microsoft.com/office/drawing/2014/main" val="946047004"/>
                    </a:ext>
                  </a:extLst>
                </a:gridCol>
              </a:tblGrid>
              <a:tr h="370840">
                <a:tc>
                  <a:txBody>
                    <a:bodyPr/>
                    <a:lstStyle/>
                    <a:p>
                      <a:r>
                        <a:rPr lang="en-GB" dirty="0" smtClean="0"/>
                        <a:t>OPPORTUNITIES</a:t>
                      </a:r>
                      <a:endParaRPr lang="en-GB" dirty="0"/>
                    </a:p>
                  </a:txBody>
                  <a:tcPr/>
                </a:tc>
                <a:tc>
                  <a:txBody>
                    <a:bodyPr/>
                    <a:lstStyle/>
                    <a:p>
                      <a:r>
                        <a:rPr lang="en-GB" dirty="0" smtClean="0"/>
                        <a:t>THREATS</a:t>
                      </a:r>
                      <a:endParaRPr lang="en-GB" dirty="0"/>
                    </a:p>
                  </a:txBody>
                  <a:tcPr/>
                </a:tc>
                <a:extLst>
                  <a:ext uri="{0D108BD9-81ED-4DB2-BD59-A6C34878D82A}">
                    <a16:rowId xmlns:a16="http://schemas.microsoft.com/office/drawing/2014/main" val="1032684499"/>
                  </a:ext>
                </a:extLst>
              </a:tr>
              <a:tr h="370840">
                <a:tc>
                  <a:txBody>
                    <a:bodyPr/>
                    <a:lstStyle/>
                    <a:p>
                      <a:r>
                        <a:rPr lang="en-GB" b="0" dirty="0">
                          <a:effectLst/>
                          <a:latin typeface="quote-cjk-patch"/>
                        </a:rPr>
                        <a:t>• </a:t>
                      </a:r>
                      <a:r>
                        <a:rPr lang="en-GB" b="0" dirty="0" smtClean="0">
                          <a:effectLst/>
                          <a:latin typeface="quote-cjk-patch"/>
                        </a:rPr>
                        <a:t>Reproductive </a:t>
                      </a:r>
                      <a:r>
                        <a:rPr lang="en-GB" b="0" dirty="0">
                          <a:effectLst/>
                          <a:latin typeface="quote-cjk-patch"/>
                        </a:rPr>
                        <a:t>AI market </a:t>
                      </a:r>
                      <a:r>
                        <a:rPr lang="en-GB" b="0" dirty="0" smtClean="0">
                          <a:effectLst/>
                          <a:latin typeface="quote-cjk-patch"/>
                        </a:rPr>
                        <a:t>development</a:t>
                      </a:r>
                      <a:endParaRPr lang="en-GB" b="0" dirty="0">
                        <a:effectLst/>
                        <a:latin typeface="quote-cjk-patch"/>
                      </a:endParaRPr>
                    </a:p>
                  </a:txBody>
                  <a:tcPr marR="152400" marT="95250" marB="95250" anchor="ctr"/>
                </a:tc>
                <a:tc>
                  <a:txBody>
                    <a:bodyPr/>
                    <a:lstStyle/>
                    <a:p>
                      <a:r>
                        <a:rPr lang="en-GB" b="0" dirty="0">
                          <a:effectLst/>
                          <a:latin typeface="quote-cjk-patch"/>
                        </a:rPr>
                        <a:t>• </a:t>
                      </a:r>
                      <a:r>
                        <a:rPr lang="en-GB" b="0" dirty="0" smtClean="0">
                          <a:effectLst/>
                          <a:latin typeface="quote-cjk-patch"/>
                        </a:rPr>
                        <a:t>Strong </a:t>
                      </a:r>
                      <a:r>
                        <a:rPr lang="en-GB" b="0" dirty="0">
                          <a:effectLst/>
                          <a:latin typeface="quote-cjk-patch"/>
                        </a:rPr>
                        <a:t>competition (AMD, Intel)</a:t>
                      </a:r>
                    </a:p>
                  </a:txBody>
                  <a:tcPr marL="152400" marT="95250" marB="95250" anchor="ctr"/>
                </a:tc>
                <a:extLst>
                  <a:ext uri="{0D108BD9-81ED-4DB2-BD59-A6C34878D82A}">
                    <a16:rowId xmlns:a16="http://schemas.microsoft.com/office/drawing/2014/main" val="4015055416"/>
                  </a:ext>
                </a:extLst>
              </a:tr>
              <a:tr h="370840">
                <a:tc>
                  <a:txBody>
                    <a:bodyPr/>
                    <a:lstStyle/>
                    <a:p>
                      <a:r>
                        <a:rPr lang="en-GB" b="0" dirty="0">
                          <a:effectLst/>
                          <a:latin typeface="quote-cjk-patch"/>
                        </a:rPr>
                        <a:t>• Autonomous vehicles (DRIVE platform)</a:t>
                      </a:r>
                    </a:p>
                  </a:txBody>
                  <a:tcPr marR="152400" marT="95250" marB="95250" anchor="ctr"/>
                </a:tc>
                <a:tc>
                  <a:txBody>
                    <a:bodyPr/>
                    <a:lstStyle/>
                    <a:p>
                      <a:r>
                        <a:rPr lang="en-GB" b="0" dirty="0">
                          <a:effectLst/>
                          <a:latin typeface="quote-cjk-patch"/>
                        </a:rPr>
                        <a:t>• US-China trade </a:t>
                      </a:r>
                      <a:r>
                        <a:rPr lang="en-GB" b="0" dirty="0" smtClean="0">
                          <a:effectLst/>
                          <a:latin typeface="quote-cjk-patch"/>
                        </a:rPr>
                        <a:t>issues</a:t>
                      </a:r>
                      <a:endParaRPr lang="en-GB" b="0" dirty="0">
                        <a:effectLst/>
                        <a:latin typeface="quote-cjk-patch"/>
                      </a:endParaRPr>
                    </a:p>
                  </a:txBody>
                  <a:tcPr marL="152400" marT="95250" marB="95250" anchor="ctr"/>
                </a:tc>
                <a:extLst>
                  <a:ext uri="{0D108BD9-81ED-4DB2-BD59-A6C34878D82A}">
                    <a16:rowId xmlns:a16="http://schemas.microsoft.com/office/drawing/2014/main" val="1722099837"/>
                  </a:ext>
                </a:extLst>
              </a:tr>
              <a:tr h="370840">
                <a:tc>
                  <a:txBody>
                    <a:bodyPr/>
                    <a:lstStyle/>
                    <a:p>
                      <a:r>
                        <a:rPr lang="en-US" b="0" dirty="0">
                          <a:effectLst/>
                          <a:latin typeface="quote-cjk-patch"/>
                        </a:rPr>
                        <a:t>• Healthcare AI and drug </a:t>
                      </a:r>
                      <a:r>
                        <a:rPr lang="en-US" b="0" dirty="0" smtClean="0">
                          <a:effectLst/>
                          <a:latin typeface="quote-cjk-patch"/>
                        </a:rPr>
                        <a:t>detection</a:t>
                      </a:r>
                      <a:endParaRPr lang="en-US" b="0" dirty="0">
                        <a:effectLst/>
                        <a:latin typeface="quote-cjk-patch"/>
                      </a:endParaRPr>
                    </a:p>
                  </a:txBody>
                  <a:tcPr marR="152400" marT="95250" marB="95250" anchor="ctr"/>
                </a:tc>
                <a:tc>
                  <a:txBody>
                    <a:bodyPr/>
                    <a:lstStyle/>
                    <a:p>
                      <a:r>
                        <a:rPr lang="en-GB" b="0" dirty="0">
                          <a:effectLst/>
                          <a:latin typeface="quote-cjk-patch"/>
                        </a:rPr>
                        <a:t>• Geopolitical export </a:t>
                      </a:r>
                      <a:r>
                        <a:rPr lang="en-GB" b="0" dirty="0" smtClean="0">
                          <a:effectLst/>
                          <a:latin typeface="quote-cjk-patch"/>
                        </a:rPr>
                        <a:t>limitations</a:t>
                      </a:r>
                      <a:endParaRPr lang="en-GB" b="0" dirty="0">
                        <a:effectLst/>
                        <a:latin typeface="quote-cjk-patch"/>
                      </a:endParaRPr>
                    </a:p>
                  </a:txBody>
                  <a:tcPr marL="152400" marT="95250" marB="95250" anchor="ctr"/>
                </a:tc>
                <a:extLst>
                  <a:ext uri="{0D108BD9-81ED-4DB2-BD59-A6C34878D82A}">
                    <a16:rowId xmlns:a16="http://schemas.microsoft.com/office/drawing/2014/main" val="2174555705"/>
                  </a:ext>
                </a:extLst>
              </a:tr>
              <a:tr h="370840">
                <a:tc>
                  <a:txBody>
                    <a:bodyPr/>
                    <a:lstStyle/>
                    <a:p>
                      <a:r>
                        <a:rPr lang="en-GB" b="0" dirty="0">
                          <a:effectLst/>
                          <a:latin typeface="quote-cjk-patch"/>
                        </a:rPr>
                        <a:t>• Digital twins and </a:t>
                      </a:r>
                      <a:r>
                        <a:rPr lang="en-GB" b="0" dirty="0" err="1">
                          <a:effectLst/>
                          <a:latin typeface="quote-cjk-patch"/>
                        </a:rPr>
                        <a:t>Omniverse</a:t>
                      </a:r>
                      <a:endParaRPr lang="en-GB" b="0" dirty="0">
                        <a:effectLst/>
                        <a:latin typeface="quote-cjk-patch"/>
                      </a:endParaRPr>
                    </a:p>
                  </a:txBody>
                  <a:tcPr marR="152400" marT="95250" marB="95250" anchor="ctr"/>
                </a:tc>
                <a:tc>
                  <a:txBody>
                    <a:bodyPr/>
                    <a:lstStyle/>
                    <a:p>
                      <a:r>
                        <a:rPr lang="en-GB" b="0" dirty="0">
                          <a:effectLst/>
                          <a:latin typeface="quote-cjk-patch"/>
                        </a:rPr>
                        <a:t>• Regulatory </a:t>
                      </a:r>
                      <a:r>
                        <a:rPr lang="en-GB" b="0" dirty="0" smtClean="0">
                          <a:effectLst/>
                          <a:latin typeface="quote-cjk-patch"/>
                        </a:rPr>
                        <a:t>inspection</a:t>
                      </a:r>
                      <a:endParaRPr lang="en-GB" b="0" dirty="0">
                        <a:effectLst/>
                        <a:latin typeface="quote-cjk-patch"/>
                      </a:endParaRPr>
                    </a:p>
                  </a:txBody>
                  <a:tcPr marL="152400" marT="95250" marB="95250" anchor="ctr"/>
                </a:tc>
                <a:extLst>
                  <a:ext uri="{0D108BD9-81ED-4DB2-BD59-A6C34878D82A}">
                    <a16:rowId xmlns:a16="http://schemas.microsoft.com/office/drawing/2014/main" val="1825263116"/>
                  </a:ext>
                </a:extLst>
              </a:tr>
              <a:tr h="370840">
                <a:tc>
                  <a:txBody>
                    <a:bodyPr/>
                    <a:lstStyle/>
                    <a:p>
                      <a:r>
                        <a:rPr lang="en-GB" b="0" dirty="0">
                          <a:effectLst/>
                          <a:latin typeface="quote-cjk-patch"/>
                        </a:rPr>
                        <a:t>• Sovereign AI </a:t>
                      </a:r>
                      <a:r>
                        <a:rPr lang="en-GB" b="0" dirty="0" smtClean="0">
                          <a:effectLst/>
                          <a:latin typeface="quote-cjk-patch"/>
                        </a:rPr>
                        <a:t>funds</a:t>
                      </a:r>
                      <a:endParaRPr lang="en-GB" b="0" dirty="0">
                        <a:effectLst/>
                        <a:latin typeface="quote-cjk-patch"/>
                      </a:endParaRPr>
                    </a:p>
                  </a:txBody>
                  <a:tcPr marR="152400" marT="95250" marB="95250" anchor="ctr"/>
                </a:tc>
                <a:tc>
                  <a:txBody>
                    <a:bodyPr/>
                    <a:lstStyle/>
                    <a:p>
                      <a:r>
                        <a:rPr lang="en-GB" b="0" dirty="0">
                          <a:effectLst/>
                          <a:latin typeface="quote-cjk-patch"/>
                        </a:rPr>
                        <a:t>• Customer-owned chip development</a:t>
                      </a:r>
                    </a:p>
                  </a:txBody>
                  <a:tcPr marL="152400" marT="95250" marB="95250" anchor="ctr"/>
                </a:tc>
                <a:extLst>
                  <a:ext uri="{0D108BD9-81ED-4DB2-BD59-A6C34878D82A}">
                    <a16:rowId xmlns:a16="http://schemas.microsoft.com/office/drawing/2014/main" val="1980087541"/>
                  </a:ext>
                </a:extLst>
              </a:tr>
            </a:tbl>
          </a:graphicData>
        </a:graphic>
      </p:graphicFrame>
    </p:spTree>
    <p:extLst>
      <p:ext uri="{BB962C8B-B14F-4D97-AF65-F5344CB8AC3E}">
        <p14:creationId xmlns:p14="http://schemas.microsoft.com/office/powerpoint/2010/main" val="3932681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144885"/>
            <a:ext cx="7729728" cy="643391"/>
          </a:xfrm>
        </p:spPr>
        <p:txBody>
          <a:bodyPr>
            <a:normAutofit fontScale="90000"/>
          </a:bodyPr>
          <a:lstStyle/>
          <a:p>
            <a:r>
              <a:rPr lang="en-GB" b="1" dirty="0" smtClean="0"/>
              <a:t>PESTEL Analysis</a:t>
            </a:r>
            <a:endParaRPr lang="en-GB" b="1" dirty="0"/>
          </a:p>
        </p:txBody>
      </p:sp>
      <p:sp>
        <p:nvSpPr>
          <p:cNvPr id="3" name="Content Placeholder 2"/>
          <p:cNvSpPr>
            <a:spLocks noGrp="1"/>
          </p:cNvSpPr>
          <p:nvPr>
            <p:ph idx="1"/>
          </p:nvPr>
        </p:nvSpPr>
        <p:spPr>
          <a:xfrm>
            <a:off x="709447" y="1166648"/>
            <a:ext cx="10941269" cy="5549462"/>
          </a:xfrm>
        </p:spPr>
        <p:txBody>
          <a:bodyPr numCol="2">
            <a:normAutofit fontScale="92500" lnSpcReduction="20000"/>
          </a:bodyPr>
          <a:lstStyle/>
          <a:p>
            <a:pPr marL="0" indent="0">
              <a:buNone/>
            </a:pPr>
            <a:r>
              <a:rPr lang="en-GB" b="1" dirty="0" smtClean="0"/>
              <a:t>Political</a:t>
            </a:r>
          </a:p>
          <a:p>
            <a:r>
              <a:rPr lang="en-GB" dirty="0" smtClean="0"/>
              <a:t>Control of U.S. exports to China</a:t>
            </a:r>
          </a:p>
          <a:p>
            <a:r>
              <a:rPr lang="en-GB" dirty="0" smtClean="0"/>
              <a:t>China antitrust analysis</a:t>
            </a:r>
          </a:p>
          <a:p>
            <a:r>
              <a:rPr lang="en-GB" dirty="0" smtClean="0"/>
              <a:t>Trade Issues</a:t>
            </a:r>
          </a:p>
          <a:p>
            <a:r>
              <a:rPr lang="en-GB" dirty="0" smtClean="0"/>
              <a:t>Semiconductor policies</a:t>
            </a:r>
          </a:p>
          <a:p>
            <a:pPr marL="0" indent="0">
              <a:buNone/>
            </a:pPr>
            <a:r>
              <a:rPr lang="en-GB" b="1" dirty="0" smtClean="0"/>
              <a:t>Economic</a:t>
            </a:r>
          </a:p>
          <a:p>
            <a:r>
              <a:rPr lang="en-GB" dirty="0" smtClean="0"/>
              <a:t>AI Investment dynamic evolution</a:t>
            </a:r>
          </a:p>
          <a:p>
            <a:r>
              <a:rPr lang="en-GB" dirty="0" smtClean="0"/>
              <a:t>Global economic cycles</a:t>
            </a:r>
          </a:p>
          <a:p>
            <a:r>
              <a:rPr lang="en-GB" dirty="0" smtClean="0"/>
              <a:t>Currency fluctuations</a:t>
            </a:r>
          </a:p>
          <a:p>
            <a:r>
              <a:rPr lang="en-GB" dirty="0" smtClean="0"/>
              <a:t>The effect of inflation on prices</a:t>
            </a:r>
          </a:p>
          <a:p>
            <a:pPr marL="0" indent="0">
              <a:buNone/>
            </a:pPr>
            <a:r>
              <a:rPr lang="en-GB" b="1" dirty="0" smtClean="0"/>
              <a:t>Social</a:t>
            </a:r>
          </a:p>
          <a:p>
            <a:r>
              <a:rPr lang="en-GB" dirty="0" smtClean="0"/>
              <a:t>Digital Revolution</a:t>
            </a:r>
          </a:p>
          <a:p>
            <a:r>
              <a:rPr lang="en-GB" dirty="0" smtClean="0"/>
              <a:t>Development of the AI workforce </a:t>
            </a:r>
          </a:p>
          <a:p>
            <a:r>
              <a:rPr lang="en-GB" dirty="0" smtClean="0"/>
              <a:t>Development of Tech Acceptance</a:t>
            </a:r>
          </a:p>
          <a:p>
            <a:endParaRPr lang="en-GB" dirty="0"/>
          </a:p>
          <a:p>
            <a:endParaRPr lang="en-GB" dirty="0" smtClean="0"/>
          </a:p>
          <a:p>
            <a:pPr marL="0" indent="0">
              <a:buNone/>
            </a:pPr>
            <a:r>
              <a:rPr lang="en-GB" b="1" dirty="0" smtClean="0"/>
              <a:t>Technological</a:t>
            </a:r>
          </a:p>
          <a:p>
            <a:r>
              <a:rPr lang="en-GB" dirty="0" smtClean="0"/>
              <a:t>AI innovation quickening</a:t>
            </a:r>
          </a:p>
          <a:p>
            <a:r>
              <a:rPr lang="en-GB" dirty="0" smtClean="0"/>
              <a:t>GPU Performance development</a:t>
            </a:r>
          </a:p>
          <a:p>
            <a:r>
              <a:rPr lang="en-GB" dirty="0" smtClean="0"/>
              <a:t>Quantum Computing developments</a:t>
            </a:r>
          </a:p>
          <a:p>
            <a:r>
              <a:rPr lang="en-GB" dirty="0" smtClean="0"/>
              <a:t>Advanced </a:t>
            </a:r>
            <a:r>
              <a:rPr lang="en-GB" dirty="0"/>
              <a:t>C</a:t>
            </a:r>
            <a:r>
              <a:rPr lang="en-GB" dirty="0" smtClean="0"/>
              <a:t>omputing tendencies</a:t>
            </a:r>
          </a:p>
          <a:p>
            <a:pPr marL="0" indent="0">
              <a:buNone/>
            </a:pPr>
            <a:r>
              <a:rPr lang="en-GB" b="1" dirty="0" smtClean="0"/>
              <a:t>Environmental </a:t>
            </a:r>
          </a:p>
          <a:p>
            <a:r>
              <a:rPr lang="en-GB" dirty="0" smtClean="0"/>
              <a:t>Emphasis on Energy Efficiency </a:t>
            </a:r>
          </a:p>
          <a:p>
            <a:r>
              <a:rPr lang="en-GB" dirty="0" smtClean="0"/>
              <a:t>Eco-friendly computing</a:t>
            </a:r>
          </a:p>
          <a:p>
            <a:r>
              <a:rPr lang="en-GB" dirty="0" smtClean="0"/>
              <a:t>Management of E-waste </a:t>
            </a:r>
          </a:p>
          <a:p>
            <a:r>
              <a:rPr lang="en-GB" dirty="0" smtClean="0"/>
              <a:t>Decrease in Carbon footprints</a:t>
            </a:r>
          </a:p>
          <a:p>
            <a:pPr marL="0" indent="0">
              <a:buNone/>
            </a:pPr>
            <a:r>
              <a:rPr lang="en-GB" b="1" dirty="0" smtClean="0"/>
              <a:t>Legal</a:t>
            </a:r>
          </a:p>
          <a:p>
            <a:r>
              <a:rPr lang="en-US" dirty="0"/>
              <a:t>Protection of intellectual property</a:t>
            </a:r>
          </a:p>
          <a:p>
            <a:r>
              <a:rPr lang="en-US" dirty="0" smtClean="0"/>
              <a:t>Adherence </a:t>
            </a:r>
            <a:r>
              <a:rPr lang="en-US" dirty="0"/>
              <a:t>to trade regulations</a:t>
            </a:r>
          </a:p>
          <a:p>
            <a:r>
              <a:rPr lang="en-US" dirty="0"/>
              <a:t>Antitrust laws</a:t>
            </a:r>
          </a:p>
          <a:p>
            <a:r>
              <a:rPr lang="en-US" dirty="0"/>
              <a:t>Requirements for export licenses</a:t>
            </a:r>
            <a:endParaRPr lang="en-GB" dirty="0"/>
          </a:p>
        </p:txBody>
      </p:sp>
    </p:spTree>
    <p:extLst>
      <p:ext uri="{BB962C8B-B14F-4D97-AF65-F5344CB8AC3E}">
        <p14:creationId xmlns:p14="http://schemas.microsoft.com/office/powerpoint/2010/main" val="2577684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176416"/>
            <a:ext cx="7729728" cy="706453"/>
          </a:xfrm>
        </p:spPr>
        <p:txBody>
          <a:bodyPr>
            <a:normAutofit fontScale="90000"/>
          </a:bodyPr>
          <a:lstStyle/>
          <a:p>
            <a:r>
              <a:rPr lang="en-GB" b="1" dirty="0" smtClean="0"/>
              <a:t>Competitor analysis</a:t>
            </a:r>
            <a:endParaRPr lang="en-GB" b="1" dirty="0"/>
          </a:p>
        </p:txBody>
      </p:sp>
      <p:sp>
        <p:nvSpPr>
          <p:cNvPr id="3" name="Content Placeholder 2"/>
          <p:cNvSpPr>
            <a:spLocks noGrp="1"/>
          </p:cNvSpPr>
          <p:nvPr>
            <p:ph idx="1"/>
          </p:nvPr>
        </p:nvSpPr>
        <p:spPr>
          <a:xfrm>
            <a:off x="804041" y="1182414"/>
            <a:ext cx="10562897" cy="5549462"/>
          </a:xfrm>
        </p:spPr>
        <p:txBody>
          <a:bodyPr>
            <a:normAutofit/>
          </a:bodyPr>
          <a:lstStyle/>
          <a:p>
            <a:pPr marL="0" indent="0">
              <a:buNone/>
            </a:pPr>
            <a:r>
              <a:rPr lang="en-GB" b="1" dirty="0"/>
              <a:t>Direct Competitors:</a:t>
            </a:r>
            <a:endParaRPr lang="en-GB" dirty="0"/>
          </a:p>
          <a:p>
            <a:r>
              <a:rPr lang="en-GB" b="1" dirty="0"/>
              <a:t>AMD:</a:t>
            </a:r>
            <a:r>
              <a:rPr lang="en-GB" dirty="0"/>
              <a:t> </a:t>
            </a:r>
            <a:r>
              <a:rPr lang="en-GB" dirty="0" smtClean="0"/>
              <a:t>Better </a:t>
            </a:r>
            <a:r>
              <a:rPr lang="en-GB" dirty="0"/>
              <a:t>in gaming GPUs and CPU-GPU </a:t>
            </a:r>
            <a:r>
              <a:rPr lang="en-GB" dirty="0" smtClean="0"/>
              <a:t>incorporation</a:t>
            </a:r>
            <a:endParaRPr lang="en-GB" dirty="0"/>
          </a:p>
          <a:p>
            <a:r>
              <a:rPr lang="en-GB" b="1" dirty="0"/>
              <a:t>Intel:</a:t>
            </a:r>
            <a:r>
              <a:rPr lang="en-GB" dirty="0"/>
              <a:t> </a:t>
            </a:r>
            <a:r>
              <a:rPr lang="en-GB" dirty="0" smtClean="0"/>
              <a:t>Rising </a:t>
            </a:r>
            <a:r>
              <a:rPr lang="en-GB" dirty="0"/>
              <a:t>AI accelerators (Gaudi) and GPU technology</a:t>
            </a:r>
          </a:p>
          <a:p>
            <a:pPr marL="0" indent="0">
              <a:buNone/>
            </a:pPr>
            <a:r>
              <a:rPr lang="en-GB" b="1" dirty="0"/>
              <a:t>Indirect Competitors:</a:t>
            </a:r>
            <a:endParaRPr lang="en-GB" dirty="0"/>
          </a:p>
          <a:p>
            <a:r>
              <a:rPr lang="en-GB" b="1" dirty="0"/>
              <a:t>Google TPU:</a:t>
            </a:r>
            <a:r>
              <a:rPr lang="en-GB" dirty="0"/>
              <a:t> </a:t>
            </a:r>
            <a:r>
              <a:rPr lang="en-GB" dirty="0" smtClean="0"/>
              <a:t>Custom </a:t>
            </a:r>
            <a:r>
              <a:rPr lang="en-GB" dirty="0"/>
              <a:t>chips for cloud AI </a:t>
            </a:r>
            <a:r>
              <a:rPr lang="en-GB" dirty="0" smtClean="0"/>
              <a:t>capacities</a:t>
            </a:r>
            <a:endParaRPr lang="en-GB" dirty="0"/>
          </a:p>
          <a:p>
            <a:r>
              <a:rPr lang="en-GB" b="1" dirty="0"/>
              <a:t>Microsoft:</a:t>
            </a:r>
            <a:r>
              <a:rPr lang="en-GB" dirty="0"/>
              <a:t> </a:t>
            </a:r>
            <a:r>
              <a:rPr lang="en-GB" dirty="0" smtClean="0"/>
              <a:t>Emerging </a:t>
            </a:r>
            <a:r>
              <a:rPr lang="en-GB" dirty="0"/>
              <a:t>in-house AI chips (Maia)</a:t>
            </a:r>
          </a:p>
          <a:p>
            <a:r>
              <a:rPr lang="en-GB" b="1" dirty="0"/>
              <a:t>Qualcomm:</a:t>
            </a:r>
            <a:r>
              <a:rPr lang="en-GB" dirty="0"/>
              <a:t> </a:t>
            </a:r>
            <a:r>
              <a:rPr lang="en-GB" dirty="0" smtClean="0"/>
              <a:t>Emphasis </a:t>
            </a:r>
            <a:r>
              <a:rPr lang="en-GB" dirty="0"/>
              <a:t>on mobile and automotive AI</a:t>
            </a:r>
          </a:p>
          <a:p>
            <a:r>
              <a:rPr lang="en-GB" b="1" dirty="0"/>
              <a:t>Customer-built Chips:</a:t>
            </a:r>
            <a:r>
              <a:rPr lang="en-GB" dirty="0"/>
              <a:t> </a:t>
            </a:r>
            <a:r>
              <a:rPr lang="en-GB" dirty="0" smtClean="0"/>
              <a:t>Amazon and </a:t>
            </a:r>
            <a:r>
              <a:rPr lang="en-GB" dirty="0"/>
              <a:t>Meta </a:t>
            </a:r>
            <a:r>
              <a:rPr lang="en-GB" dirty="0" smtClean="0"/>
              <a:t>are emerging branded </a:t>
            </a:r>
            <a:r>
              <a:rPr lang="en-GB" dirty="0"/>
              <a:t>solutions</a:t>
            </a:r>
          </a:p>
          <a:p>
            <a:pPr marL="0" indent="0">
              <a:buNone/>
            </a:pPr>
            <a:r>
              <a:rPr lang="en-GB" b="1" dirty="0"/>
              <a:t>Competitive Advantage:</a:t>
            </a:r>
            <a:endParaRPr lang="en-GB" dirty="0"/>
          </a:p>
          <a:p>
            <a:r>
              <a:rPr lang="en-GB" b="1" dirty="0"/>
              <a:t>CUDA Ecosystem:</a:t>
            </a:r>
            <a:r>
              <a:rPr lang="en-GB" dirty="0"/>
              <a:t> </a:t>
            </a:r>
            <a:r>
              <a:rPr lang="en-GB" dirty="0" smtClean="0"/>
              <a:t>Originator </a:t>
            </a:r>
            <a:r>
              <a:rPr lang="en-GB" dirty="0"/>
              <a:t>lock-in and platform </a:t>
            </a:r>
            <a:r>
              <a:rPr lang="en-GB" dirty="0" smtClean="0"/>
              <a:t>benefit</a:t>
            </a:r>
            <a:endParaRPr lang="en-GB" dirty="0"/>
          </a:p>
          <a:p>
            <a:r>
              <a:rPr lang="en-GB" b="1" dirty="0"/>
              <a:t>Software Leadership:</a:t>
            </a:r>
            <a:r>
              <a:rPr lang="en-GB" dirty="0"/>
              <a:t> </a:t>
            </a:r>
            <a:r>
              <a:rPr lang="en-GB" dirty="0" smtClean="0"/>
              <a:t>Complete </a:t>
            </a:r>
            <a:r>
              <a:rPr lang="en-GB" dirty="0"/>
              <a:t>AI software stack</a:t>
            </a:r>
          </a:p>
          <a:p>
            <a:r>
              <a:rPr lang="en-GB" b="1" dirty="0"/>
              <a:t>Strategic Partnerships:</a:t>
            </a:r>
            <a:r>
              <a:rPr lang="en-GB" dirty="0"/>
              <a:t> Cloud, automotive, </a:t>
            </a:r>
            <a:r>
              <a:rPr lang="en-GB" dirty="0" smtClean="0"/>
              <a:t>initiative</a:t>
            </a:r>
            <a:endParaRPr lang="en-GB" dirty="0"/>
          </a:p>
          <a:p>
            <a:r>
              <a:rPr lang="en-GB" b="1" dirty="0"/>
              <a:t>Scale:</a:t>
            </a:r>
            <a:r>
              <a:rPr lang="en-GB" dirty="0"/>
              <a:t> Economies of scale and cost </a:t>
            </a:r>
            <a:r>
              <a:rPr lang="en-GB" dirty="0" smtClean="0"/>
              <a:t>benefits</a:t>
            </a:r>
            <a:endParaRPr lang="en-GB" dirty="0"/>
          </a:p>
          <a:p>
            <a:endParaRPr lang="en-GB" dirty="0"/>
          </a:p>
        </p:txBody>
      </p:sp>
    </p:spTree>
    <p:extLst>
      <p:ext uri="{BB962C8B-B14F-4D97-AF65-F5344CB8AC3E}">
        <p14:creationId xmlns:p14="http://schemas.microsoft.com/office/powerpoint/2010/main" val="1590944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23713"/>
            <a:ext cx="7729728" cy="674922"/>
          </a:xfrm>
        </p:spPr>
        <p:txBody>
          <a:bodyPr>
            <a:normAutofit fontScale="90000"/>
          </a:bodyPr>
          <a:lstStyle/>
          <a:p>
            <a:r>
              <a:rPr lang="en-GB" b="1" dirty="0"/>
              <a:t>Market Segmentation &amp; </a:t>
            </a:r>
            <a:r>
              <a:rPr lang="en-GB" b="1" dirty="0" smtClean="0"/>
              <a:t>4Ps</a:t>
            </a:r>
            <a:endParaRPr lang="en-GB" dirty="0"/>
          </a:p>
        </p:txBody>
      </p:sp>
      <p:sp>
        <p:nvSpPr>
          <p:cNvPr id="3" name="Content Placeholder 2"/>
          <p:cNvSpPr>
            <a:spLocks noGrp="1"/>
          </p:cNvSpPr>
          <p:nvPr>
            <p:ph idx="1"/>
          </p:nvPr>
        </p:nvSpPr>
        <p:spPr>
          <a:xfrm>
            <a:off x="1119351" y="1135117"/>
            <a:ext cx="9963807" cy="5549461"/>
          </a:xfrm>
        </p:spPr>
        <p:txBody>
          <a:bodyPr>
            <a:normAutofit/>
          </a:bodyPr>
          <a:lstStyle/>
          <a:p>
            <a:r>
              <a:rPr lang="en-GB" sz="2000" b="1" dirty="0"/>
              <a:t>Market Segments:</a:t>
            </a:r>
            <a:endParaRPr lang="en-GB" sz="2000" dirty="0"/>
          </a:p>
          <a:p>
            <a:r>
              <a:rPr lang="en-GB" sz="2000" b="1" dirty="0"/>
              <a:t>Gaming:</a:t>
            </a:r>
            <a:r>
              <a:rPr lang="en-GB" sz="2000" dirty="0"/>
              <a:t> GeForce GPUs for </a:t>
            </a:r>
            <a:r>
              <a:rPr lang="en-GB" sz="2000" dirty="0" smtClean="0"/>
              <a:t>supporters</a:t>
            </a:r>
            <a:endParaRPr lang="en-GB" sz="2000" dirty="0"/>
          </a:p>
          <a:p>
            <a:r>
              <a:rPr lang="en-GB" sz="2000" b="1" dirty="0"/>
              <a:t>Data Centre/AI:</a:t>
            </a:r>
            <a:r>
              <a:rPr lang="en-GB" sz="2000" dirty="0"/>
              <a:t> Enterprise, cloud </a:t>
            </a:r>
            <a:r>
              <a:rPr lang="en-GB" sz="2000" dirty="0" smtClean="0"/>
              <a:t>benefactors, </a:t>
            </a:r>
            <a:r>
              <a:rPr lang="en-GB" sz="2000" dirty="0"/>
              <a:t>research</a:t>
            </a:r>
          </a:p>
          <a:p>
            <a:r>
              <a:rPr lang="en-GB" sz="2000" b="1" dirty="0"/>
              <a:t>Automotive:</a:t>
            </a:r>
            <a:r>
              <a:rPr lang="en-GB" sz="2000" dirty="0"/>
              <a:t> DRIVE </a:t>
            </a:r>
            <a:r>
              <a:rPr lang="en-GB" sz="2000" dirty="0" smtClean="0"/>
              <a:t>independent stand</a:t>
            </a:r>
            <a:endParaRPr lang="en-GB" sz="2000" dirty="0"/>
          </a:p>
          <a:p>
            <a:r>
              <a:rPr lang="en-GB" sz="2000" b="1" dirty="0"/>
              <a:t>Professional Visualisation:</a:t>
            </a:r>
            <a:r>
              <a:rPr lang="en-GB" sz="2000" dirty="0"/>
              <a:t> Design and engineering</a:t>
            </a:r>
          </a:p>
          <a:p>
            <a:r>
              <a:rPr lang="en-GB" sz="2000" b="1" dirty="0"/>
              <a:t>Healthcare:</a:t>
            </a:r>
            <a:r>
              <a:rPr lang="en-GB" sz="2000" dirty="0"/>
              <a:t> </a:t>
            </a:r>
            <a:r>
              <a:rPr lang="en-US" sz="2000" dirty="0"/>
              <a:t>AI-driven medical research and imaging</a:t>
            </a:r>
            <a:endParaRPr lang="en-GB" sz="2000" dirty="0"/>
          </a:p>
          <a:p>
            <a:r>
              <a:rPr lang="en-GB" sz="2000" b="1" dirty="0"/>
              <a:t>Research Institutions:</a:t>
            </a:r>
            <a:r>
              <a:rPr lang="en-GB" sz="2000" dirty="0"/>
              <a:t> Scientific computing</a:t>
            </a:r>
          </a:p>
          <a:p>
            <a:r>
              <a:rPr lang="en-GB" sz="2000" b="1" dirty="0"/>
              <a:t>Marketing Mix (4Ps):</a:t>
            </a:r>
            <a:endParaRPr lang="en-GB" sz="2000" dirty="0"/>
          </a:p>
          <a:p>
            <a:r>
              <a:rPr lang="en-GB" sz="2000" b="1" dirty="0"/>
              <a:t>Product:</a:t>
            </a:r>
            <a:r>
              <a:rPr lang="en-GB" sz="2000" dirty="0"/>
              <a:t> GPUs (GeForce, Tesla, </a:t>
            </a:r>
            <a:r>
              <a:rPr lang="en-GB" sz="2000" dirty="0" err="1"/>
              <a:t>Quadro</a:t>
            </a:r>
            <a:r>
              <a:rPr lang="en-GB" sz="2000" dirty="0"/>
              <a:t>), AI platforms, DRIVE systems</a:t>
            </a:r>
          </a:p>
          <a:p>
            <a:r>
              <a:rPr lang="en-GB" sz="2000" b="1" dirty="0"/>
              <a:t>Price:</a:t>
            </a:r>
            <a:r>
              <a:rPr lang="en-GB" sz="2000" dirty="0"/>
              <a:t> </a:t>
            </a:r>
            <a:r>
              <a:rPr lang="en-US" sz="2000" dirty="0"/>
              <a:t> Premium value price that reflects leadership in performance</a:t>
            </a:r>
            <a:endParaRPr lang="en-GB" sz="2000" dirty="0"/>
          </a:p>
          <a:p>
            <a:r>
              <a:rPr lang="en-GB" sz="2000" b="1" dirty="0"/>
              <a:t>Place:</a:t>
            </a:r>
            <a:r>
              <a:rPr lang="en-GB" sz="2000" dirty="0"/>
              <a:t> </a:t>
            </a:r>
            <a:r>
              <a:rPr lang="en-US" sz="2000" dirty="0"/>
              <a:t>OEM partners, international distributors, and cloud marketplaces</a:t>
            </a:r>
            <a:endParaRPr lang="en-GB" sz="2000" dirty="0" smtClean="0"/>
          </a:p>
          <a:p>
            <a:r>
              <a:rPr lang="en-GB" sz="2000" b="1" dirty="0" smtClean="0"/>
              <a:t>Promotion:</a:t>
            </a:r>
            <a:r>
              <a:rPr lang="en-GB" sz="2000" dirty="0" smtClean="0"/>
              <a:t> </a:t>
            </a:r>
            <a:r>
              <a:rPr lang="en-US" sz="2000" dirty="0"/>
              <a:t>Digital marketing, GTC conferences, and the developer community</a:t>
            </a:r>
            <a:endParaRPr lang="en-GB" sz="2000" dirty="0"/>
          </a:p>
        </p:txBody>
      </p:sp>
    </p:spTree>
    <p:extLst>
      <p:ext uri="{BB962C8B-B14F-4D97-AF65-F5344CB8AC3E}">
        <p14:creationId xmlns:p14="http://schemas.microsoft.com/office/powerpoint/2010/main" val="1972609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18306"/>
            <a:ext cx="7729728" cy="611860"/>
          </a:xfrm>
        </p:spPr>
        <p:txBody>
          <a:bodyPr>
            <a:normAutofit fontScale="90000"/>
          </a:bodyPr>
          <a:lstStyle/>
          <a:p>
            <a:r>
              <a:rPr lang="en-GB" b="1" dirty="0" smtClean="0"/>
              <a:t>Financial development</a:t>
            </a:r>
            <a:endParaRPr lang="en-GB" b="1" dirty="0"/>
          </a:p>
        </p:txBody>
      </p:sp>
      <p:sp>
        <p:nvSpPr>
          <p:cNvPr id="3" name="Content Placeholder 2"/>
          <p:cNvSpPr>
            <a:spLocks noGrp="1"/>
          </p:cNvSpPr>
          <p:nvPr>
            <p:ph idx="1"/>
          </p:nvPr>
        </p:nvSpPr>
        <p:spPr>
          <a:xfrm>
            <a:off x="2231136" y="1150883"/>
            <a:ext cx="7729728" cy="5407571"/>
          </a:xfrm>
        </p:spPr>
        <p:txBody>
          <a:bodyPr>
            <a:normAutofit/>
          </a:bodyPr>
          <a:lstStyle/>
          <a:p>
            <a:r>
              <a:rPr lang="en-GB" b="1" dirty="0" smtClean="0"/>
              <a:t>Income </a:t>
            </a:r>
            <a:r>
              <a:rPr lang="en-GB" b="1" dirty="0"/>
              <a:t>Growth (Quarterly):</a:t>
            </a:r>
            <a:endParaRPr lang="en-GB" dirty="0"/>
          </a:p>
          <a:p>
            <a:r>
              <a:rPr lang="en-GB" dirty="0"/>
              <a:t>Q3 FY25: $35.1 billion </a:t>
            </a:r>
          </a:p>
          <a:p>
            <a:r>
              <a:rPr lang="en-GB" dirty="0"/>
              <a:t>Q3 FY26: $57.0 billion (62% growth) </a:t>
            </a:r>
          </a:p>
          <a:p>
            <a:r>
              <a:rPr lang="en-GB" dirty="0"/>
              <a:t>Outlook Q4 FY26: $65.0 billion </a:t>
            </a:r>
          </a:p>
          <a:p>
            <a:r>
              <a:rPr lang="en-GB" b="1" dirty="0" smtClean="0"/>
              <a:t>Important </a:t>
            </a:r>
            <a:r>
              <a:rPr lang="en-GB" b="1" dirty="0"/>
              <a:t>Financial </a:t>
            </a:r>
            <a:r>
              <a:rPr lang="en-GB" b="1" dirty="0" smtClean="0"/>
              <a:t>Indicators:</a:t>
            </a:r>
            <a:endParaRPr lang="en-GB" dirty="0"/>
          </a:p>
          <a:p>
            <a:r>
              <a:rPr lang="en-GB" b="1" dirty="0"/>
              <a:t>1993:</a:t>
            </a:r>
            <a:r>
              <a:rPr lang="en-GB" dirty="0"/>
              <a:t> Founded</a:t>
            </a:r>
          </a:p>
          <a:p>
            <a:r>
              <a:rPr lang="en-GB" b="1" dirty="0"/>
              <a:t>1999:</a:t>
            </a:r>
            <a:r>
              <a:rPr lang="en-GB" dirty="0"/>
              <a:t> IPO</a:t>
            </a:r>
          </a:p>
          <a:p>
            <a:r>
              <a:rPr lang="en-GB" b="1" dirty="0"/>
              <a:t>2016:</a:t>
            </a:r>
            <a:r>
              <a:rPr lang="en-GB" dirty="0"/>
              <a:t> AI acceleration </a:t>
            </a:r>
            <a:r>
              <a:rPr lang="en-GB" dirty="0" smtClean="0"/>
              <a:t>starts</a:t>
            </a:r>
            <a:endParaRPr lang="en-GB" dirty="0"/>
          </a:p>
          <a:p>
            <a:r>
              <a:rPr lang="en-GB" b="1" dirty="0"/>
              <a:t>2024-26:</a:t>
            </a:r>
            <a:r>
              <a:rPr lang="en-GB" dirty="0"/>
              <a:t> </a:t>
            </a:r>
            <a:r>
              <a:rPr lang="en-GB" dirty="0" smtClean="0"/>
              <a:t>AI boom propels expansion</a:t>
            </a:r>
          </a:p>
          <a:p>
            <a:r>
              <a:rPr lang="en-GB" b="1" dirty="0" smtClean="0"/>
              <a:t>Financial Strength:</a:t>
            </a:r>
            <a:endParaRPr lang="en-GB" dirty="0" smtClean="0"/>
          </a:p>
          <a:p>
            <a:r>
              <a:rPr lang="en-GB" dirty="0" smtClean="0"/>
              <a:t>Gross </a:t>
            </a:r>
            <a:r>
              <a:rPr lang="en-GB" dirty="0"/>
              <a:t>Margin: 74.6% (GAAP) / 75.0% (Non-GAAP) </a:t>
            </a:r>
          </a:p>
          <a:p>
            <a:r>
              <a:rPr lang="en-GB" dirty="0"/>
              <a:t>Free Cash Flow: $22.1 billion (Q3 FY26) </a:t>
            </a:r>
          </a:p>
          <a:p>
            <a:r>
              <a:rPr lang="en-GB" dirty="0" smtClean="0"/>
              <a:t>Important </a:t>
            </a:r>
            <a:r>
              <a:rPr lang="en-GB" dirty="0"/>
              <a:t>R&amp;D investment </a:t>
            </a:r>
            <a:r>
              <a:rPr lang="en-GB" dirty="0" smtClean="0"/>
              <a:t>(functioning expenditures </a:t>
            </a:r>
            <a:r>
              <a:rPr lang="en-GB" dirty="0"/>
              <a:t>$5.8 billion)</a:t>
            </a:r>
          </a:p>
          <a:p>
            <a:endParaRPr lang="en-GB" dirty="0"/>
          </a:p>
        </p:txBody>
      </p:sp>
    </p:spTree>
    <p:extLst>
      <p:ext uri="{BB962C8B-B14F-4D97-AF65-F5344CB8AC3E}">
        <p14:creationId xmlns:p14="http://schemas.microsoft.com/office/powerpoint/2010/main" val="151912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71009"/>
            <a:ext cx="7729728" cy="627625"/>
          </a:xfrm>
        </p:spPr>
        <p:txBody>
          <a:bodyPr>
            <a:normAutofit fontScale="90000"/>
          </a:bodyPr>
          <a:lstStyle/>
          <a:p>
            <a:r>
              <a:rPr lang="en-GB" b="1" dirty="0"/>
              <a:t>Strategic </a:t>
            </a:r>
            <a:r>
              <a:rPr lang="en-GB" b="1" dirty="0" smtClean="0"/>
              <a:t>Recommendations</a:t>
            </a:r>
            <a:endParaRPr lang="en-GB" dirty="0"/>
          </a:p>
        </p:txBody>
      </p:sp>
      <p:sp>
        <p:nvSpPr>
          <p:cNvPr id="3" name="Content Placeholder 2"/>
          <p:cNvSpPr>
            <a:spLocks noGrp="1"/>
          </p:cNvSpPr>
          <p:nvPr>
            <p:ph idx="1"/>
          </p:nvPr>
        </p:nvSpPr>
        <p:spPr>
          <a:xfrm>
            <a:off x="993227" y="1087822"/>
            <a:ext cx="10026869" cy="5612524"/>
          </a:xfrm>
        </p:spPr>
        <p:txBody>
          <a:bodyPr numCol="2">
            <a:normAutofit/>
          </a:bodyPr>
          <a:lstStyle/>
          <a:p>
            <a:pPr marL="0" indent="0">
              <a:buNone/>
            </a:pPr>
            <a:r>
              <a:rPr lang="en-US" sz="2000" b="1" dirty="0"/>
              <a:t>Key Recommendations:</a:t>
            </a:r>
            <a:endParaRPr lang="en-US" sz="2000" dirty="0"/>
          </a:p>
          <a:p>
            <a:pPr marL="0" indent="0">
              <a:buNone/>
            </a:pPr>
            <a:r>
              <a:rPr lang="en-US" sz="2000" b="1" dirty="0" smtClean="0"/>
              <a:t>Expand </a:t>
            </a:r>
            <a:r>
              <a:rPr lang="en-US" sz="2000" b="1" dirty="0"/>
              <a:t>Supply Chain</a:t>
            </a:r>
            <a:endParaRPr lang="en-US" sz="2000" dirty="0"/>
          </a:p>
          <a:p>
            <a:pPr lvl="1"/>
            <a:r>
              <a:rPr lang="en-US" sz="1800" dirty="0"/>
              <a:t>Decrease dependency on TSMC</a:t>
            </a:r>
          </a:p>
          <a:p>
            <a:pPr lvl="1"/>
            <a:r>
              <a:rPr lang="en-US" sz="1800" dirty="0"/>
              <a:t>Examine manufacturing collaborations</a:t>
            </a:r>
          </a:p>
          <a:p>
            <a:pPr lvl="1"/>
            <a:r>
              <a:rPr lang="en-US" sz="1800" dirty="0"/>
              <a:t>Increase the robustness of the supply </a:t>
            </a:r>
            <a:r>
              <a:rPr lang="en-US" sz="1800" dirty="0" smtClean="0"/>
              <a:t>chain</a:t>
            </a:r>
          </a:p>
          <a:p>
            <a:pPr marL="0" lvl="1" indent="0">
              <a:buNone/>
            </a:pPr>
            <a:r>
              <a:rPr lang="en-US" sz="2000" b="1" dirty="0"/>
              <a:t>Navigate Geopolitical Tensions</a:t>
            </a:r>
          </a:p>
          <a:p>
            <a:pPr lvl="1"/>
            <a:r>
              <a:rPr lang="en-US" sz="1800" dirty="0" smtClean="0"/>
              <a:t>Develop products </a:t>
            </a:r>
            <a:r>
              <a:rPr lang="en-US" sz="1800" dirty="0"/>
              <a:t>that are compatible with China</a:t>
            </a:r>
          </a:p>
          <a:p>
            <a:pPr lvl="1"/>
            <a:r>
              <a:rPr lang="en-US" sz="1800" dirty="0" smtClean="0"/>
              <a:t>Bolster presence </a:t>
            </a:r>
            <a:r>
              <a:rPr lang="en-US" sz="1800" dirty="0"/>
              <a:t>in further developing markets</a:t>
            </a:r>
          </a:p>
          <a:p>
            <a:pPr lvl="1"/>
            <a:r>
              <a:rPr lang="en-US" sz="1800" dirty="0"/>
              <a:t>Actively interact with </a:t>
            </a:r>
            <a:r>
              <a:rPr lang="en-US" sz="1800" dirty="0" smtClean="0"/>
              <a:t>regulators</a:t>
            </a:r>
          </a:p>
          <a:p>
            <a:pPr marL="0" lvl="1" indent="0">
              <a:buNone/>
            </a:pPr>
            <a:r>
              <a:rPr lang="en-US" sz="2000" b="1" dirty="0" smtClean="0"/>
              <a:t>Enla</a:t>
            </a:r>
            <a:r>
              <a:rPr lang="en-US" sz="2000" b="1" dirty="0"/>
              <a:t>rge AI Platform Strategy</a:t>
            </a:r>
          </a:p>
          <a:p>
            <a:pPr lvl="1"/>
            <a:r>
              <a:rPr lang="en-US" sz="1800" dirty="0"/>
              <a:t>Keep funding the CUDA ecosystem.</a:t>
            </a:r>
          </a:p>
          <a:p>
            <a:pPr lvl="1"/>
            <a:r>
              <a:rPr lang="en-US" sz="1800" dirty="0"/>
              <a:t>Create business AI solutions</a:t>
            </a:r>
          </a:p>
          <a:p>
            <a:pPr lvl="1"/>
            <a:r>
              <a:rPr lang="en-US" sz="1800" dirty="0"/>
              <a:t>Grow in industrial AI and </a:t>
            </a:r>
            <a:r>
              <a:rPr lang="en-US" sz="1800" dirty="0" smtClean="0"/>
              <a:t>healthcare</a:t>
            </a:r>
          </a:p>
          <a:p>
            <a:pPr marL="0" lvl="1" indent="0">
              <a:buNone/>
            </a:pPr>
            <a:r>
              <a:rPr lang="en-US" sz="2000" b="1" dirty="0"/>
              <a:t>Improve Sustainability</a:t>
            </a:r>
          </a:p>
          <a:p>
            <a:pPr lvl="1"/>
            <a:r>
              <a:rPr lang="en-US" sz="1800" dirty="0"/>
              <a:t>Boost GPUs' energy efficiency</a:t>
            </a:r>
          </a:p>
          <a:p>
            <a:pPr lvl="1"/>
            <a:r>
              <a:rPr lang="en-GB" sz="1800" dirty="0" smtClean="0"/>
              <a:t>Minimise</a:t>
            </a:r>
            <a:r>
              <a:rPr lang="en-US" sz="1800" dirty="0" smtClean="0"/>
              <a:t> </a:t>
            </a:r>
            <a:r>
              <a:rPr lang="en-US" sz="1800" dirty="0"/>
              <a:t>your carbon footprint</a:t>
            </a:r>
          </a:p>
          <a:p>
            <a:pPr lvl="1"/>
            <a:r>
              <a:rPr lang="en-US" sz="1800" dirty="0"/>
              <a:t>Make a commitment to environmentally friendly </a:t>
            </a:r>
            <a:r>
              <a:rPr lang="en-US" sz="1800" dirty="0" smtClean="0"/>
              <a:t>computing</a:t>
            </a:r>
          </a:p>
          <a:p>
            <a:pPr marL="0" lvl="1" indent="0">
              <a:buNone/>
            </a:pPr>
            <a:r>
              <a:rPr lang="en-US" sz="2000" b="1" dirty="0"/>
              <a:t>Manage Rivalry</a:t>
            </a:r>
          </a:p>
          <a:p>
            <a:pPr lvl="1"/>
            <a:r>
              <a:rPr lang="en-US" sz="1800" dirty="0"/>
              <a:t>Keep up the pace of innovation</a:t>
            </a:r>
          </a:p>
          <a:p>
            <a:pPr lvl="1"/>
            <a:r>
              <a:rPr lang="en-US" sz="1800" dirty="0"/>
              <a:t>Boost ties with customers</a:t>
            </a:r>
          </a:p>
          <a:p>
            <a:pPr lvl="1"/>
            <a:r>
              <a:rPr lang="en-US" sz="1800" dirty="0"/>
              <a:t>Create software-based defensive </a:t>
            </a:r>
            <a:r>
              <a:rPr lang="en-US" sz="1800" dirty="0" smtClean="0"/>
              <a:t>channels</a:t>
            </a:r>
            <a:endParaRPr lang="en-GB" sz="2000" dirty="0"/>
          </a:p>
        </p:txBody>
      </p:sp>
    </p:spTree>
    <p:extLst>
      <p:ext uri="{BB962C8B-B14F-4D97-AF65-F5344CB8AC3E}">
        <p14:creationId xmlns:p14="http://schemas.microsoft.com/office/powerpoint/2010/main" val="1925759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55243"/>
            <a:ext cx="7729728" cy="674923"/>
          </a:xfrm>
        </p:spPr>
        <p:txBody>
          <a:bodyPr>
            <a:normAutofit fontScale="90000"/>
          </a:bodyPr>
          <a:lstStyle/>
          <a:p>
            <a:r>
              <a:rPr lang="en-GB" b="1" dirty="0" smtClean="0"/>
              <a:t>conclusion</a:t>
            </a:r>
            <a:endParaRPr lang="en-GB" b="1" dirty="0"/>
          </a:p>
        </p:txBody>
      </p:sp>
      <p:sp>
        <p:nvSpPr>
          <p:cNvPr id="3" name="Content Placeholder 2"/>
          <p:cNvSpPr>
            <a:spLocks noGrp="1"/>
          </p:cNvSpPr>
          <p:nvPr>
            <p:ph idx="1"/>
          </p:nvPr>
        </p:nvSpPr>
        <p:spPr>
          <a:xfrm>
            <a:off x="2231136" y="1213946"/>
            <a:ext cx="7729728" cy="5454868"/>
          </a:xfrm>
        </p:spPr>
        <p:txBody>
          <a:bodyPr>
            <a:normAutofit/>
          </a:bodyPr>
          <a:lstStyle/>
          <a:p>
            <a:r>
              <a:rPr lang="en-US" sz="2400" dirty="0"/>
              <a:t>NVIDIA has effectively evolved from a manufacturer of gaming GPUs to a leader in AI infrastructure worldwide.</a:t>
            </a:r>
          </a:p>
          <a:p>
            <a:r>
              <a:rPr lang="en-US" sz="2400" dirty="0" smtClean="0"/>
              <a:t>Strong </a:t>
            </a:r>
            <a:r>
              <a:rPr lang="en-US" sz="2400" dirty="0"/>
              <a:t>financial results </a:t>
            </a:r>
            <a:r>
              <a:rPr lang="en-US" sz="2400" dirty="0" smtClean="0"/>
              <a:t>fueled </a:t>
            </a:r>
            <a:r>
              <a:rPr lang="en-US" sz="2400" dirty="0"/>
              <a:t>by strategic execution and AI demand</a:t>
            </a:r>
          </a:p>
          <a:p>
            <a:r>
              <a:rPr lang="en-US" sz="2400" dirty="0" smtClean="0"/>
              <a:t>The </a:t>
            </a:r>
            <a:r>
              <a:rPr lang="en-US" sz="2400" dirty="0"/>
              <a:t>CUDA ecosystem and scalability support the dominant market position.</a:t>
            </a:r>
          </a:p>
          <a:p>
            <a:r>
              <a:rPr lang="en-US" sz="2400" dirty="0" smtClean="0"/>
              <a:t>Geopolitical </a:t>
            </a:r>
            <a:r>
              <a:rPr lang="en-US" sz="2400" dirty="0"/>
              <a:t>threats, rivalry, and supply chain complexity are obstacles.</a:t>
            </a:r>
          </a:p>
          <a:p>
            <a:r>
              <a:rPr lang="en-US" sz="2400" dirty="0" smtClean="0"/>
              <a:t>Leadership </a:t>
            </a:r>
            <a:r>
              <a:rPr lang="en-US" sz="2400" dirty="0"/>
              <a:t>will be maintained by a strategic focus on partnerships, innovation, and sustainability</a:t>
            </a:r>
            <a:r>
              <a:rPr lang="en-US" sz="2400" dirty="0" smtClean="0"/>
              <a:t>.</a:t>
            </a:r>
          </a:p>
          <a:p>
            <a:r>
              <a:rPr lang="en-US" sz="2400" b="1" dirty="0"/>
              <a:t>Formula for Success</a:t>
            </a:r>
            <a:r>
              <a:rPr lang="en-US" sz="2400" b="1" dirty="0" smtClean="0"/>
              <a:t>: </a:t>
            </a:r>
            <a:r>
              <a:rPr lang="en-US" sz="2400" dirty="0" smtClean="0"/>
              <a:t>Innovation </a:t>
            </a:r>
            <a:r>
              <a:rPr lang="en-US" sz="2400" dirty="0"/>
              <a:t>+ Strategy + Marketing + Financial Planning = Long-term Competitive Advantage</a:t>
            </a:r>
            <a:endParaRPr lang="en-GB" sz="3600" dirty="0"/>
          </a:p>
        </p:txBody>
      </p:sp>
    </p:spTree>
    <p:extLst>
      <p:ext uri="{BB962C8B-B14F-4D97-AF65-F5344CB8AC3E}">
        <p14:creationId xmlns:p14="http://schemas.microsoft.com/office/powerpoint/2010/main" val="2364723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39478"/>
            <a:ext cx="7729728" cy="737984"/>
          </a:xfrm>
        </p:spPr>
        <p:txBody>
          <a:bodyPr>
            <a:normAutofit fontScale="90000"/>
          </a:bodyPr>
          <a:lstStyle/>
          <a:p>
            <a:r>
              <a:rPr lang="en-GB" b="1" dirty="0" smtClean="0"/>
              <a:t>references</a:t>
            </a:r>
            <a:endParaRPr lang="en-GB" b="1" dirty="0"/>
          </a:p>
        </p:txBody>
      </p:sp>
      <p:sp>
        <p:nvSpPr>
          <p:cNvPr id="3" name="Content Placeholder 2"/>
          <p:cNvSpPr>
            <a:spLocks noGrp="1"/>
          </p:cNvSpPr>
          <p:nvPr>
            <p:ph idx="1"/>
          </p:nvPr>
        </p:nvSpPr>
        <p:spPr>
          <a:xfrm>
            <a:off x="867103" y="1261241"/>
            <a:ext cx="10689021" cy="5439103"/>
          </a:xfrm>
        </p:spPr>
        <p:txBody>
          <a:bodyPr>
            <a:noAutofit/>
          </a:bodyPr>
          <a:lstStyle/>
          <a:p>
            <a:r>
              <a:rPr lang="en-GB" sz="2400" dirty="0"/>
              <a:t>Armstrong, G., Kotler, P., Harker, M. and Brennan, R. (2020</a:t>
            </a:r>
            <a:r>
              <a:rPr lang="en-GB" sz="2400" dirty="0" smtClean="0"/>
              <a:t>) </a:t>
            </a:r>
            <a:r>
              <a:rPr lang="en-GB" sz="2400" i="1" dirty="0"/>
              <a:t>Marketing: An Introduction.</a:t>
            </a:r>
            <a:r>
              <a:rPr lang="en-GB" sz="2400" dirty="0"/>
              <a:t> 4</a:t>
            </a:r>
            <a:r>
              <a:rPr lang="en-GB" sz="2400" baseline="30000" dirty="0"/>
              <a:t>th</a:t>
            </a:r>
            <a:r>
              <a:rPr lang="en-GB" sz="2400" dirty="0"/>
              <a:t> European </a:t>
            </a:r>
            <a:r>
              <a:rPr lang="en-GB" sz="2400" dirty="0" err="1"/>
              <a:t>edn</a:t>
            </a:r>
            <a:r>
              <a:rPr lang="en-GB" sz="2400" dirty="0"/>
              <a:t>. Harlow: Pearson.</a:t>
            </a:r>
          </a:p>
          <a:p>
            <a:r>
              <a:rPr lang="en-GB" sz="2400" dirty="0"/>
              <a:t>Blythe, J. and Martin, J. (2019</a:t>
            </a:r>
            <a:r>
              <a:rPr lang="en-GB" sz="2400" dirty="0" smtClean="0"/>
              <a:t>) </a:t>
            </a:r>
            <a:r>
              <a:rPr lang="en-GB" sz="2400" i="1" dirty="0"/>
              <a:t>Essentials of Marketing</a:t>
            </a:r>
            <a:r>
              <a:rPr lang="en-GB" sz="2400" dirty="0"/>
              <a:t>. 7</a:t>
            </a:r>
            <a:r>
              <a:rPr lang="en-GB" sz="2400" baseline="30000" dirty="0"/>
              <a:t>th</a:t>
            </a:r>
            <a:r>
              <a:rPr lang="en-GB" sz="2400" dirty="0"/>
              <a:t> </a:t>
            </a:r>
            <a:r>
              <a:rPr lang="en-GB" sz="2400" dirty="0" err="1"/>
              <a:t>edn</a:t>
            </a:r>
            <a:r>
              <a:rPr lang="en-GB" sz="2400" dirty="0"/>
              <a:t>. Harlow: Pearson.</a:t>
            </a:r>
          </a:p>
          <a:p>
            <a:r>
              <a:rPr lang="en-GB" sz="2400" dirty="0"/>
              <a:t>Burns, P. (2020). </a:t>
            </a:r>
            <a:r>
              <a:rPr lang="en-GB" sz="2400" i="1" dirty="0"/>
              <a:t>Entrepreneurship and Small Business</a:t>
            </a:r>
            <a:r>
              <a:rPr lang="en-GB" sz="2400" dirty="0"/>
              <a:t>. 5</a:t>
            </a:r>
            <a:r>
              <a:rPr lang="en-GB" sz="2400" baseline="30000" dirty="0"/>
              <a:t>th</a:t>
            </a:r>
            <a:r>
              <a:rPr lang="en-GB" sz="2400" dirty="0"/>
              <a:t> </a:t>
            </a:r>
            <a:r>
              <a:rPr lang="en-GB" sz="2400" dirty="0" err="1"/>
              <a:t>edn</a:t>
            </a:r>
            <a:r>
              <a:rPr lang="en-GB" sz="2400" dirty="0"/>
              <a:t>. London: Red Globe Press.</a:t>
            </a:r>
          </a:p>
          <a:p>
            <a:r>
              <a:rPr lang="en-GB" sz="2400" dirty="0"/>
              <a:t>Kotler, P. and Keller, K.L. (2016</a:t>
            </a:r>
            <a:r>
              <a:rPr lang="en-GB" sz="2400" dirty="0" smtClean="0"/>
              <a:t>) </a:t>
            </a:r>
            <a:r>
              <a:rPr lang="en-GB" sz="2400" i="1" dirty="0"/>
              <a:t>Marketing Management</a:t>
            </a:r>
            <a:r>
              <a:rPr lang="en-GB" sz="2400" dirty="0"/>
              <a:t>. 15</a:t>
            </a:r>
            <a:r>
              <a:rPr lang="en-GB" sz="2400" baseline="30000" dirty="0"/>
              <a:t>th</a:t>
            </a:r>
            <a:r>
              <a:rPr lang="en-GB" sz="2400" dirty="0"/>
              <a:t> </a:t>
            </a:r>
            <a:r>
              <a:rPr lang="en-GB" sz="2400" dirty="0" err="1"/>
              <a:t>edn</a:t>
            </a:r>
            <a:r>
              <a:rPr lang="en-GB" sz="2400" dirty="0"/>
              <a:t>. Harlow: Pearson.</a:t>
            </a:r>
          </a:p>
          <a:p>
            <a:r>
              <a:rPr lang="en-GB" sz="2400" dirty="0"/>
              <a:t>Kotler, P., and Armstrong, G. (2023</a:t>
            </a:r>
            <a:r>
              <a:rPr lang="en-GB" sz="2400" dirty="0" smtClean="0"/>
              <a:t>) </a:t>
            </a:r>
            <a:r>
              <a:rPr lang="en-GB" sz="2400" i="1" dirty="0"/>
              <a:t>Principles of Marketing</a:t>
            </a:r>
            <a:r>
              <a:rPr lang="en-GB" sz="2400" dirty="0"/>
              <a:t> (Global ed., 19th ed.). Harlow: Pearson.</a:t>
            </a:r>
          </a:p>
          <a:p>
            <a:r>
              <a:rPr lang="en-GB" sz="2400" dirty="0" smtClean="0"/>
              <a:t>MARKETSCREENER (2026) </a:t>
            </a:r>
            <a:r>
              <a:rPr lang="en-GB" sz="2400" i="1" dirty="0" smtClean="0"/>
              <a:t>NVIDIA Corporation. </a:t>
            </a:r>
            <a:r>
              <a:rPr lang="en-GB" sz="2400" dirty="0"/>
              <a:t>Available at: </a:t>
            </a:r>
            <a:r>
              <a:rPr lang="en-GB" sz="2400" dirty="0">
                <a:hlinkClick r:id="rId2"/>
              </a:rPr>
              <a:t>http://</a:t>
            </a:r>
            <a:r>
              <a:rPr lang="en-GB" sz="2400" dirty="0" smtClean="0">
                <a:hlinkClick r:id="rId2"/>
              </a:rPr>
              <a:t>hk.marketscreener.com/news/nvidia-third-quarter-2026-presentation-ce7d5ed9dd8bff22</a:t>
            </a:r>
            <a:r>
              <a:rPr lang="en-GB" sz="2400" dirty="0" smtClean="0"/>
              <a:t> (Accessed: 10 July 2026)</a:t>
            </a:r>
            <a:endParaRPr lang="en-GB" sz="2400" dirty="0"/>
          </a:p>
        </p:txBody>
      </p:sp>
    </p:spTree>
    <p:extLst>
      <p:ext uri="{BB962C8B-B14F-4D97-AF65-F5344CB8AC3E}">
        <p14:creationId xmlns:p14="http://schemas.microsoft.com/office/powerpoint/2010/main" val="3683516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D115DD-EA30-F876-B97A-126BA360E3BD}"/>
              </a:ext>
            </a:extLst>
          </p:cNvPr>
          <p:cNvSpPr>
            <a:spLocks noGrp="1"/>
          </p:cNvSpPr>
          <p:nvPr>
            <p:ph idx="1"/>
          </p:nvPr>
        </p:nvSpPr>
        <p:spPr>
          <a:xfrm>
            <a:off x="804672" y="2640692"/>
            <a:ext cx="5925310" cy="3255252"/>
          </a:xfrm>
        </p:spPr>
        <p:txBody>
          <a:bodyPr vert="horz" lIns="91440" tIns="45720" rIns="91440" bIns="45720" rtlCol="0" anchor="t">
            <a:normAutofit/>
          </a:bodyPr>
          <a:lstStyle/>
          <a:p>
            <a:pPr marL="0" indent="0">
              <a:buNone/>
            </a:pPr>
            <a:r>
              <a:rPr lang="en-US" sz="6000"/>
              <a:t>Thank you for your listening!</a:t>
            </a:r>
          </a:p>
        </p:txBody>
      </p:sp>
      <p:pic>
        <p:nvPicPr>
          <p:cNvPr id="5" name="Picture 4" descr="Close up image of hands applauding">
            <a:extLst>
              <a:ext uri="{FF2B5EF4-FFF2-40B4-BE49-F238E27FC236}">
                <a16:creationId xmlns:a16="http://schemas.microsoft.com/office/drawing/2014/main" id="{B68F2867-2E0E-ED0B-7655-C28920017707}"/>
              </a:ext>
            </a:extLst>
          </p:cNvPr>
          <p:cNvPicPr>
            <a:picLocks noChangeAspect="1"/>
          </p:cNvPicPr>
          <p:nvPr/>
        </p:nvPicPr>
        <p:blipFill>
          <a:blip r:embed="rId2"/>
          <a:srcRect l="34235" r="20438" b="4"/>
          <a:stretch>
            <a:fillRect/>
          </a:stretch>
        </p:blipFill>
        <p:spPr>
          <a:xfrm>
            <a:off x="7534654" y="10"/>
            <a:ext cx="4657345" cy="6857990"/>
          </a:xfrm>
          <a:prstGeom prst="rect">
            <a:avLst/>
          </a:prstGeom>
        </p:spPr>
      </p:pic>
    </p:spTree>
    <p:extLst>
      <p:ext uri="{BB962C8B-B14F-4D97-AF65-F5344CB8AC3E}">
        <p14:creationId xmlns:p14="http://schemas.microsoft.com/office/powerpoint/2010/main" val="386935217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363</TotalTime>
  <Words>2080</Words>
  <Application>Microsoft Office PowerPoint</Application>
  <PresentationFormat>Widescreen</PresentationFormat>
  <Paragraphs>215</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quote-cjk-patch</vt:lpstr>
      <vt:lpstr>Parcel</vt:lpstr>
      <vt:lpstr>Business plan</vt:lpstr>
      <vt:lpstr>Company Overview</vt:lpstr>
      <vt:lpstr>Business opportunity &amp; growth</vt:lpstr>
      <vt:lpstr>Business Model Canvas</vt:lpstr>
      <vt:lpstr>Swot analysis</vt:lpstr>
      <vt:lpstr>SWOT ANALYSIS</vt:lpstr>
      <vt:lpstr>PESTEL Analysis</vt:lpstr>
      <vt:lpstr>Competitor analysis</vt:lpstr>
      <vt:lpstr>Market Segmentation &amp; 4Ps</vt:lpstr>
      <vt:lpstr>Financial development</vt:lpstr>
      <vt:lpstr>Strategic 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 NVIDIA</dc:title>
  <dc:creator>KENVAL</dc:creator>
  <cp:lastModifiedBy>Dell</cp:lastModifiedBy>
  <cp:revision>38</cp:revision>
  <dcterms:created xsi:type="dcterms:W3CDTF">2026-07-05T10:24:13Z</dcterms:created>
  <dcterms:modified xsi:type="dcterms:W3CDTF">2026-07-11T18:50:28Z</dcterms:modified>
</cp:coreProperties>
</file>