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94660"/>
  </p:normalViewPr>
  <p:slideViewPr>
    <p:cSldViewPr snapToGrid="0">
      <p:cViewPr varScale="1">
        <p:scale>
          <a:sx n="83" d="100"/>
          <a:sy n="83" d="100"/>
        </p:scale>
        <p:origin x="85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ktoriia Yevchuk (2614205)" userId="5dd4cf09-b4b1-4d87-949a-7247c69cb273" providerId="ADAL" clId="{B604D813-A15F-47CD-BC56-E87EDB79CD75}"/>
    <pc:docChg chg="undo custSel addSld delSld modSld">
      <pc:chgData name="Viktoriia Yevchuk (2614205)" userId="5dd4cf09-b4b1-4d87-949a-7247c69cb273" providerId="ADAL" clId="{B604D813-A15F-47CD-BC56-E87EDB79CD75}" dt="2026-10-15T19:58:03.758" v="1014" actId="20577"/>
      <pc:docMkLst>
        <pc:docMk/>
      </pc:docMkLst>
      <pc:sldChg chg="addSp delSp modSp">
        <pc:chgData name="Viktoriia Yevchuk (2614205)" userId="5dd4cf09-b4b1-4d87-949a-7247c69cb273" providerId="ADAL" clId="{B604D813-A15F-47CD-BC56-E87EDB79CD75}" dt="2026-10-10T11:15:09.916" v="4" actId="767"/>
        <pc:sldMkLst>
          <pc:docMk/>
          <pc:sldMk cId="1086020930" sldId="257"/>
        </pc:sldMkLst>
        <pc:spChg chg="add mod">
          <ac:chgData name="Viktoriia Yevchuk (2614205)" userId="5dd4cf09-b4b1-4d87-949a-7247c69cb273" providerId="ADAL" clId="{B604D813-A15F-47CD-BC56-E87EDB79CD75}" dt="2026-10-10T11:15:09.916" v="4" actId="767"/>
          <ac:spMkLst>
            <pc:docMk/>
            <pc:sldMk cId="1086020930" sldId="257"/>
            <ac:spMk id="6" creationId="{D248BB21-4AEA-82D2-070C-A351D28D19E8}"/>
          </ac:spMkLst>
        </pc:spChg>
      </pc:sldChg>
      <pc:sldChg chg="modSp mod">
        <pc:chgData name="Viktoriia Yevchuk (2614205)" userId="5dd4cf09-b4b1-4d87-949a-7247c69cb273" providerId="ADAL" clId="{B604D813-A15F-47CD-BC56-E87EDB79CD75}" dt="2026-10-15T19:25:46.118" v="888" actId="20577"/>
        <pc:sldMkLst>
          <pc:docMk/>
          <pc:sldMk cId="2350438168" sldId="259"/>
        </pc:sldMkLst>
        <pc:spChg chg="mod">
          <ac:chgData name="Viktoriia Yevchuk (2614205)" userId="5dd4cf09-b4b1-4d87-949a-7247c69cb273" providerId="ADAL" clId="{B604D813-A15F-47CD-BC56-E87EDB79CD75}" dt="2026-10-15T19:25:46.118" v="888" actId="20577"/>
          <ac:spMkLst>
            <pc:docMk/>
            <pc:sldMk cId="2350438168" sldId="259"/>
            <ac:spMk id="3" creationId="{C2B1207F-F258-11AA-5E2E-3E11AD55171A}"/>
          </ac:spMkLst>
        </pc:spChg>
      </pc:sldChg>
      <pc:sldChg chg="addSp delSp modSp mod">
        <pc:chgData name="Viktoriia Yevchuk (2614205)" userId="5dd4cf09-b4b1-4d87-949a-7247c69cb273" providerId="ADAL" clId="{B604D813-A15F-47CD-BC56-E87EDB79CD75}" dt="2026-10-15T18:50:28.327" v="735" actId="1076"/>
        <pc:sldMkLst>
          <pc:docMk/>
          <pc:sldMk cId="355965737" sldId="261"/>
        </pc:sldMkLst>
        <pc:spChg chg="mod">
          <ac:chgData name="Viktoriia Yevchuk (2614205)" userId="5dd4cf09-b4b1-4d87-949a-7247c69cb273" providerId="ADAL" clId="{B604D813-A15F-47CD-BC56-E87EDB79CD75}" dt="2026-10-15T18:24:47.812" v="87" actId="20577"/>
          <ac:spMkLst>
            <pc:docMk/>
            <pc:sldMk cId="355965737" sldId="261"/>
            <ac:spMk id="2" creationId="{BEBF7DAC-4F29-AA5B-3BC6-E81D7409F569}"/>
          </ac:spMkLst>
        </pc:spChg>
        <pc:spChg chg="mod">
          <ac:chgData name="Viktoriia Yevchuk (2614205)" userId="5dd4cf09-b4b1-4d87-949a-7247c69cb273" providerId="ADAL" clId="{B604D813-A15F-47CD-BC56-E87EDB79CD75}" dt="2026-10-15T18:50:28.327" v="735" actId="1076"/>
          <ac:spMkLst>
            <pc:docMk/>
            <pc:sldMk cId="355965737" sldId="261"/>
            <ac:spMk id="3" creationId="{53D0A228-E86C-7E7B-B5CE-CFACAD216B21}"/>
          </ac:spMkLst>
        </pc:spChg>
        <pc:spChg chg="add del mod">
          <ac:chgData name="Viktoriia Yevchuk (2614205)" userId="5dd4cf09-b4b1-4d87-949a-7247c69cb273" providerId="ADAL" clId="{B604D813-A15F-47CD-BC56-E87EDB79CD75}" dt="2026-10-15T18:18:16.529" v="49"/>
          <ac:spMkLst>
            <pc:docMk/>
            <pc:sldMk cId="355965737" sldId="261"/>
            <ac:spMk id="4" creationId="{544352A1-A33C-C077-B7B8-E5E27C3BB748}"/>
          </ac:spMkLst>
        </pc:spChg>
        <pc:spChg chg="add mod">
          <ac:chgData name="Viktoriia Yevchuk (2614205)" userId="5dd4cf09-b4b1-4d87-949a-7247c69cb273" providerId="ADAL" clId="{B604D813-A15F-47CD-BC56-E87EDB79CD75}" dt="2026-10-15T18:49:58.631" v="733" actId="1076"/>
          <ac:spMkLst>
            <pc:docMk/>
            <pc:sldMk cId="355965737" sldId="261"/>
            <ac:spMk id="6" creationId="{BCAFE151-E38B-CC74-FB5B-0A669B91B4FA}"/>
          </ac:spMkLst>
        </pc:spChg>
        <pc:spChg chg="add mod">
          <ac:chgData name="Viktoriia Yevchuk (2614205)" userId="5dd4cf09-b4b1-4d87-949a-7247c69cb273" providerId="ADAL" clId="{B604D813-A15F-47CD-BC56-E87EDB79CD75}" dt="2026-10-15T18:50:07.239" v="734" actId="1076"/>
          <ac:spMkLst>
            <pc:docMk/>
            <pc:sldMk cId="355965737" sldId="261"/>
            <ac:spMk id="8" creationId="{F8F2C23D-2A8B-7EA4-6441-0FA376C9D04F}"/>
          </ac:spMkLst>
        </pc:spChg>
        <pc:spChg chg="add del mod">
          <ac:chgData name="Viktoriia Yevchuk (2614205)" userId="5dd4cf09-b4b1-4d87-949a-7247c69cb273" providerId="ADAL" clId="{B604D813-A15F-47CD-BC56-E87EDB79CD75}" dt="2026-10-15T18:21:36.829" v="63"/>
          <ac:spMkLst>
            <pc:docMk/>
            <pc:sldMk cId="355965737" sldId="261"/>
            <ac:spMk id="9" creationId="{AD533DD0-37E0-F1E9-09AF-53B739A0A6C4}"/>
          </ac:spMkLst>
        </pc:spChg>
        <pc:spChg chg="add del mod">
          <ac:chgData name="Viktoriia Yevchuk (2614205)" userId="5dd4cf09-b4b1-4d87-949a-7247c69cb273" providerId="ADAL" clId="{B604D813-A15F-47CD-BC56-E87EDB79CD75}" dt="2026-10-15T18:48:02.485" v="715"/>
          <ac:spMkLst>
            <pc:docMk/>
            <pc:sldMk cId="355965737" sldId="261"/>
            <ac:spMk id="10" creationId="{C8B0D0C1-9D47-3309-089C-CAD253409049}"/>
          </ac:spMkLst>
        </pc:spChg>
        <pc:spChg chg="add mod">
          <ac:chgData name="Viktoriia Yevchuk (2614205)" userId="5dd4cf09-b4b1-4d87-949a-7247c69cb273" providerId="ADAL" clId="{B604D813-A15F-47CD-BC56-E87EDB79CD75}" dt="2026-10-15T18:49:47.588" v="732" actId="255"/>
          <ac:spMkLst>
            <pc:docMk/>
            <pc:sldMk cId="355965737" sldId="261"/>
            <ac:spMk id="11" creationId="{D4ECD769-F48C-5540-CA51-4CDCEFB8FB0F}"/>
          </ac:spMkLst>
        </pc:spChg>
      </pc:sldChg>
      <pc:sldChg chg="modSp mod">
        <pc:chgData name="Viktoriia Yevchuk (2614205)" userId="5dd4cf09-b4b1-4d87-949a-7247c69cb273" providerId="ADAL" clId="{B604D813-A15F-47CD-BC56-E87EDB79CD75}" dt="2026-10-15T19:58:03.758" v="1014" actId="20577"/>
        <pc:sldMkLst>
          <pc:docMk/>
          <pc:sldMk cId="2139153214" sldId="262"/>
        </pc:sldMkLst>
        <pc:spChg chg="mod">
          <ac:chgData name="Viktoriia Yevchuk (2614205)" userId="5dd4cf09-b4b1-4d87-949a-7247c69cb273" providerId="ADAL" clId="{B604D813-A15F-47CD-BC56-E87EDB79CD75}" dt="2026-10-15T19:13:23.253" v="858" actId="14100"/>
          <ac:spMkLst>
            <pc:docMk/>
            <pc:sldMk cId="2139153214" sldId="262"/>
            <ac:spMk id="2" creationId="{077B2C61-282B-5E52-EFE5-1429F3E6803E}"/>
          </ac:spMkLst>
        </pc:spChg>
        <pc:spChg chg="mod">
          <ac:chgData name="Viktoriia Yevchuk (2614205)" userId="5dd4cf09-b4b1-4d87-949a-7247c69cb273" providerId="ADAL" clId="{B604D813-A15F-47CD-BC56-E87EDB79CD75}" dt="2026-10-15T19:58:03.758" v="1014" actId="20577"/>
          <ac:spMkLst>
            <pc:docMk/>
            <pc:sldMk cId="2139153214" sldId="262"/>
            <ac:spMk id="3" creationId="{023A782A-85B0-33AE-3E2C-45110FEADC80}"/>
          </ac:spMkLst>
        </pc:spChg>
      </pc:sldChg>
      <pc:sldChg chg="addSp delSp modSp mod">
        <pc:chgData name="Viktoriia Yevchuk (2614205)" userId="5dd4cf09-b4b1-4d87-949a-7247c69cb273" providerId="ADAL" clId="{B604D813-A15F-47CD-BC56-E87EDB79CD75}" dt="2026-10-15T19:49:52.445" v="988" actId="1076"/>
        <pc:sldMkLst>
          <pc:docMk/>
          <pc:sldMk cId="2956559953" sldId="263"/>
        </pc:sldMkLst>
        <pc:spChg chg="mod">
          <ac:chgData name="Viktoriia Yevchuk (2614205)" userId="5dd4cf09-b4b1-4d87-949a-7247c69cb273" providerId="ADAL" clId="{B604D813-A15F-47CD-BC56-E87EDB79CD75}" dt="2026-10-15T19:31:39.038" v="923" actId="14100"/>
          <ac:spMkLst>
            <pc:docMk/>
            <pc:sldMk cId="2956559953" sldId="263"/>
            <ac:spMk id="2" creationId="{1846681A-2616-CE26-8293-C2992DFA71D0}"/>
          </ac:spMkLst>
        </pc:spChg>
        <pc:spChg chg="add del mod">
          <ac:chgData name="Viktoriia Yevchuk (2614205)" userId="5dd4cf09-b4b1-4d87-949a-7247c69cb273" providerId="ADAL" clId="{B604D813-A15F-47CD-BC56-E87EDB79CD75}" dt="2026-10-15T19:29:02.398" v="891"/>
          <ac:spMkLst>
            <pc:docMk/>
            <pc:sldMk cId="2956559953" sldId="263"/>
            <ac:spMk id="3" creationId="{5FF2BE23-F8DB-2034-0FA7-F339248DDD6E}"/>
          </ac:spMkLst>
        </pc:spChg>
        <pc:spChg chg="mod">
          <ac:chgData name="Viktoriia Yevchuk (2614205)" userId="5dd4cf09-b4b1-4d87-949a-7247c69cb273" providerId="ADAL" clId="{B604D813-A15F-47CD-BC56-E87EDB79CD75}" dt="2026-10-15T19:34:45.180" v="955" actId="12"/>
          <ac:spMkLst>
            <pc:docMk/>
            <pc:sldMk cId="2956559953" sldId="263"/>
            <ac:spMk id="4" creationId="{B86ECB9F-5F3A-5C72-52EE-57A0A16DB2C1}"/>
          </ac:spMkLst>
        </pc:spChg>
        <pc:spChg chg="mod">
          <ac:chgData name="Viktoriia Yevchuk (2614205)" userId="5dd4cf09-b4b1-4d87-949a-7247c69cb273" providerId="ADAL" clId="{B604D813-A15F-47CD-BC56-E87EDB79CD75}" dt="2026-10-15T19:34:54.727" v="958" actId="12"/>
          <ac:spMkLst>
            <pc:docMk/>
            <pc:sldMk cId="2956559953" sldId="263"/>
            <ac:spMk id="6" creationId="{D07E4A80-9D9D-A22E-0F24-C4271664A364}"/>
          </ac:spMkLst>
        </pc:spChg>
        <pc:spChg chg="mod">
          <ac:chgData name="Viktoriia Yevchuk (2614205)" userId="5dd4cf09-b4b1-4d87-949a-7247c69cb273" providerId="ADAL" clId="{B604D813-A15F-47CD-BC56-E87EDB79CD75}" dt="2026-10-15T19:35:00.320" v="960" actId="12"/>
          <ac:spMkLst>
            <pc:docMk/>
            <pc:sldMk cId="2956559953" sldId="263"/>
            <ac:spMk id="7" creationId="{B4B3BEB8-20BC-C403-6ED8-F1C5E1D1657E}"/>
          </ac:spMkLst>
        </pc:spChg>
        <pc:spChg chg="mod">
          <ac:chgData name="Viktoriia Yevchuk (2614205)" userId="5dd4cf09-b4b1-4d87-949a-7247c69cb273" providerId="ADAL" clId="{B604D813-A15F-47CD-BC56-E87EDB79CD75}" dt="2026-10-15T19:34:57.727" v="959" actId="12"/>
          <ac:spMkLst>
            <pc:docMk/>
            <pc:sldMk cId="2956559953" sldId="263"/>
            <ac:spMk id="8" creationId="{BDD4BEBF-AE16-FA04-02E2-C13B5BBC057C}"/>
          </ac:spMkLst>
        </pc:spChg>
        <pc:spChg chg="mod">
          <ac:chgData name="Viktoriia Yevchuk (2614205)" userId="5dd4cf09-b4b1-4d87-949a-7247c69cb273" providerId="ADAL" clId="{B604D813-A15F-47CD-BC56-E87EDB79CD75}" dt="2026-10-15T19:34:48.352" v="956" actId="12"/>
          <ac:spMkLst>
            <pc:docMk/>
            <pc:sldMk cId="2956559953" sldId="263"/>
            <ac:spMk id="9" creationId="{04F3845F-30D7-CAE2-EA94-82A47F6EF956}"/>
          </ac:spMkLst>
        </pc:spChg>
        <pc:spChg chg="mod">
          <ac:chgData name="Viktoriia Yevchuk (2614205)" userId="5dd4cf09-b4b1-4d87-949a-7247c69cb273" providerId="ADAL" clId="{B604D813-A15F-47CD-BC56-E87EDB79CD75}" dt="2026-10-15T19:34:41.789" v="954" actId="12"/>
          <ac:spMkLst>
            <pc:docMk/>
            <pc:sldMk cId="2956559953" sldId="263"/>
            <ac:spMk id="10" creationId="{85A65156-5010-BE01-10AD-182249823074}"/>
          </ac:spMkLst>
        </pc:spChg>
        <pc:spChg chg="mod">
          <ac:chgData name="Viktoriia Yevchuk (2614205)" userId="5dd4cf09-b4b1-4d87-949a-7247c69cb273" providerId="ADAL" clId="{B604D813-A15F-47CD-BC56-E87EDB79CD75}" dt="2026-10-15T19:34:51.305" v="957" actId="12"/>
          <ac:spMkLst>
            <pc:docMk/>
            <pc:sldMk cId="2956559953" sldId="263"/>
            <ac:spMk id="11" creationId="{A4F715EA-A937-EE4C-ED8B-DA813C957C0E}"/>
          </ac:spMkLst>
        </pc:spChg>
        <pc:spChg chg="add del mod">
          <ac:chgData name="Viktoriia Yevchuk (2614205)" userId="5dd4cf09-b4b1-4d87-949a-7247c69cb273" providerId="ADAL" clId="{B604D813-A15F-47CD-BC56-E87EDB79CD75}" dt="2026-10-15T19:31:41.320" v="925"/>
          <ac:spMkLst>
            <pc:docMk/>
            <pc:sldMk cId="2956559953" sldId="263"/>
            <ac:spMk id="12" creationId="{5EA444B8-C4A6-E013-137B-E7E2BA14C85A}"/>
          </ac:spMkLst>
        </pc:spChg>
        <pc:spChg chg="add mod">
          <ac:chgData name="Viktoriia Yevchuk (2614205)" userId="5dd4cf09-b4b1-4d87-949a-7247c69cb273" providerId="ADAL" clId="{B604D813-A15F-47CD-BC56-E87EDB79CD75}" dt="2026-10-15T19:42:02.820" v="986" actId="20577"/>
          <ac:spMkLst>
            <pc:docMk/>
            <pc:sldMk cId="2956559953" sldId="263"/>
            <ac:spMk id="14" creationId="{8B32EDD1-B3FC-0567-462E-3A53C0C4F667}"/>
          </ac:spMkLst>
        </pc:spChg>
        <pc:spChg chg="add mod">
          <ac:chgData name="Viktoriia Yevchuk (2614205)" userId="5dd4cf09-b4b1-4d87-949a-7247c69cb273" providerId="ADAL" clId="{B604D813-A15F-47CD-BC56-E87EDB79CD75}" dt="2026-10-15T19:49:52.445" v="988" actId="1076"/>
          <ac:spMkLst>
            <pc:docMk/>
            <pc:sldMk cId="2956559953" sldId="263"/>
            <ac:spMk id="16" creationId="{65E770F8-9EBF-A6F7-4969-85357FB3062A}"/>
          </ac:spMkLst>
        </pc:spChg>
        <pc:picChg chg="mod">
          <ac:chgData name="Viktoriia Yevchuk (2614205)" userId="5dd4cf09-b4b1-4d87-949a-7247c69cb273" providerId="ADAL" clId="{B604D813-A15F-47CD-BC56-E87EDB79CD75}" dt="2026-10-15T19:41:36.101" v="977" actId="14100"/>
          <ac:picMkLst>
            <pc:docMk/>
            <pc:sldMk cId="2956559953" sldId="263"/>
            <ac:picMk id="5" creationId="{527770AD-A022-562A-4188-3182A14576B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lajd tytuł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pl-PL"/>
              <a:t>Kliknij, aby edytować styl wzorca podtytułu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64866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ytuł i zawartoś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08390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Nagłówek sekcj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6176245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wa elementy zawartośc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7816367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ównan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785863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ylko tytuł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670720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us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41334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Zawartość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3354680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az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36228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az panoramiczny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0362620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ytuł i po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7041280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ferta z podpis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pl-PL"/>
              <a:t>Kliknij, aby edytować style wzorca tekstu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567876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Karta naz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99956773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olumn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1147327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kolumna obraz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pl-PL"/>
              <a:t>Kliknij, aby edytować style wzorca tekstu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25861432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ytuł i tekst pionow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4498744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ytuł pionowy i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8843207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pl-PL"/>
              <a:t>Kliknij, aby edytować styl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pl-PL"/>
              <a:t>Kliknij, aby edytować style wzorca tekstu</a:t>
            </a:r>
          </a:p>
          <a:p>
            <a:pPr lvl="1"/>
            <a:r>
              <a:rPr lang="pl-PL"/>
              <a:t>Drugi poziom</a:t>
            </a:r>
          </a:p>
          <a:p>
            <a:pPr lvl="2"/>
            <a:r>
              <a:rPr lang="pl-PL"/>
              <a:t>Trzeci poziom</a:t>
            </a:r>
          </a:p>
          <a:p>
            <a:pPr lvl="3"/>
            <a:r>
              <a:rPr lang="pl-PL"/>
              <a:t>Czwarty poziom</a:t>
            </a:r>
          </a:p>
          <a:p>
            <a:pPr lvl="4"/>
            <a:r>
              <a:rPr lang="pl-PL"/>
              <a:t>Piąty poziom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5C6290BA-9731-428F-A29B-60DC1FCD26D4}" type="datetimeFigureOut">
              <a:rPr lang="pl-PL" smtClean="0"/>
              <a:t>14.10.2026</a:t>
            </a:fld>
            <a:endParaRPr lang="pl-PL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pl-PL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677CC0-1A38-41C7-817C-9AA0D0D25F4A}" type="slidenum">
              <a:rPr lang="pl-PL" smtClean="0"/>
              <a:t>‹#›</a:t>
            </a:fld>
            <a:endParaRPr lang="pl-PL"/>
          </a:p>
        </p:txBody>
      </p:sp>
    </p:spTree>
    <p:extLst>
      <p:ext uri="{BB962C8B-B14F-4D97-AF65-F5344CB8AC3E}">
        <p14:creationId xmlns:p14="http://schemas.microsoft.com/office/powerpoint/2010/main" val="3547612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igitalhealth.net/2025/10/major-nhs-trial-of-ai-powered-productivity-tool-delivers-cost-savings/" TargetMode="External"/><Relationship Id="rId2" Type="http://schemas.openxmlformats.org/officeDocument/2006/relationships/hyperlink" Target="https://www.gov.uk/government/news/major-nhs-ai-trial-delivers-unprecedented-time-and-cost-saving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igital.nhs.uk/data-and-information/information-governance/guidance/information-sharing-in-multidisciplinary-teams" TargetMode="External"/><Relationship Id="rId2" Type="http://schemas.openxmlformats.org/officeDocument/2006/relationships/hyperlink" Target="https://www.england.nhs.uk/long-read/improving%20patient-safety-culture-a%20-practical-guid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igital.nhs.uk/data-and-information/information-governance/guidance/use-and-share-information-with-confid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9A13DAB2-CA90-4119-7E3B-9DE7B69428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Staff Communication and Daily Updates</a:t>
            </a:r>
            <a:br>
              <a:rPr lang="en-GB" dirty="0"/>
            </a:br>
            <a:r>
              <a:rPr lang="en-GB" dirty="0"/>
              <a:t>Ashford Community Care Service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0AC72B2-2FC3-29AE-BC5A-5FA79723B8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780" y="2500132"/>
            <a:ext cx="9309073" cy="3748267"/>
          </a:xfrm>
        </p:spPr>
        <p:txBody>
          <a:bodyPr/>
          <a:lstStyle/>
          <a:p>
            <a:r>
              <a:rPr lang="en-GB" dirty="0"/>
              <a:t>Inform</a:t>
            </a:r>
          </a:p>
          <a:p>
            <a:pPr marL="0" indent="0">
              <a:buNone/>
            </a:pPr>
            <a:r>
              <a:rPr lang="en-GB" dirty="0"/>
              <a:t>Share daily updates and essential client information</a:t>
            </a:r>
          </a:p>
          <a:p>
            <a:r>
              <a:rPr lang="en-GB" dirty="0"/>
              <a:t>Coordinate</a:t>
            </a:r>
          </a:p>
          <a:p>
            <a:pPr marL="0" indent="0">
              <a:buNone/>
            </a:pPr>
            <a:r>
              <a:rPr lang="en-GB" dirty="0"/>
              <a:t>Align rotas, tasks, and cross-team activities</a:t>
            </a:r>
          </a:p>
          <a:p>
            <a:r>
              <a:rPr lang="en-GB" dirty="0"/>
              <a:t>Deliver</a:t>
            </a:r>
          </a:p>
          <a:p>
            <a:pPr marL="0" indent="0">
              <a:buNone/>
            </a:pPr>
            <a:r>
              <a:rPr lang="en-GB" dirty="0"/>
              <a:t>Providing consistent, person-centred care </a:t>
            </a:r>
            <a:endParaRPr lang="pl-PL" dirty="0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D248BB21-4AEA-82D2-070C-A351D28D19E8}"/>
              </a:ext>
            </a:extLst>
          </p:cNvPr>
          <p:cNvSpPr txBox="1"/>
          <p:nvPr/>
        </p:nvSpPr>
        <p:spPr>
          <a:xfrm>
            <a:off x="8160152" y="6248399"/>
            <a:ext cx="31726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Viktoriia  Yevchuk  2614205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1086020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4CA8EFD9-6B74-80C5-2FEA-5FA33CFF6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current problems at Ashford Community Care Service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2C726319-3FF2-56F4-0F61-D07AAF0E03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Missed  daily updates</a:t>
            </a:r>
            <a:endParaRPr lang="en-GB" sz="1600" dirty="0"/>
          </a:p>
          <a:p>
            <a:r>
              <a:rPr lang="en-GB" dirty="0"/>
              <a:t>Inconsistent  records</a:t>
            </a:r>
          </a:p>
          <a:p>
            <a:r>
              <a:rPr lang="en-GB" dirty="0"/>
              <a:t>Duplicated work</a:t>
            </a:r>
          </a:p>
          <a:p>
            <a:r>
              <a:rPr lang="en-GB" dirty="0"/>
              <a:t>Unclear staff rotas</a:t>
            </a:r>
          </a:p>
          <a:p>
            <a:r>
              <a:rPr lang="en-GB" dirty="0"/>
              <a:t>Poor communication and inefficient workflows</a:t>
            </a:r>
          </a:p>
          <a:p>
            <a:pPr marL="0" indent="0">
              <a:buNone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9041558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29996E72-5C7C-8F0C-D245-5E03D160AE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Daily Communication Should Include: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2B1207F-F258-11AA-5E2E-3E11AD5517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eriod"/>
            </a:pPr>
            <a:r>
              <a:rPr lang="en-GB" dirty="0"/>
              <a:t>Important Updates </a:t>
            </a:r>
          </a:p>
          <a:p>
            <a:pPr marL="514350" indent="-514350">
              <a:buFont typeface="+mj-lt"/>
              <a:buAutoNum type="alphaLcPeriod"/>
            </a:pPr>
            <a:r>
              <a:rPr lang="en-GB" dirty="0"/>
              <a:t>Staff instructions </a:t>
            </a:r>
          </a:p>
          <a:p>
            <a:pPr marL="514350" indent="-514350">
              <a:buFont typeface="+mj-lt"/>
              <a:buAutoNum type="alphaLcPeriod"/>
            </a:pPr>
            <a:r>
              <a:rPr lang="en-GB" dirty="0"/>
              <a:t>Daily Tasks and responsibilities</a:t>
            </a:r>
          </a:p>
          <a:p>
            <a:pPr marL="457200" indent="-457200">
              <a:buFont typeface="+mj-lt"/>
              <a:buAutoNum type="alphaLcPeriod"/>
            </a:pPr>
            <a:r>
              <a:rPr lang="en-GB" dirty="0"/>
              <a:t>Changes  Information</a:t>
            </a:r>
          </a:p>
          <a:p>
            <a:pPr marL="457200" indent="-457200">
              <a:buFont typeface="+mj-lt"/>
              <a:buAutoNum type="alphaLcPeriod"/>
            </a:pPr>
            <a:r>
              <a:rPr lang="en-GB" dirty="0"/>
              <a:t>Information for colleagues</a:t>
            </a:r>
          </a:p>
          <a:p>
            <a:pPr marL="0" indent="0">
              <a:buNone/>
            </a:pPr>
            <a:endParaRPr lang="en-GB" dirty="0"/>
          </a:p>
          <a:p>
            <a:pPr marL="457200" indent="-457200">
              <a:buFont typeface="+mj-lt"/>
              <a:buAutoNum type="alphaLcPeriod"/>
            </a:pPr>
            <a:endParaRPr lang="en-GB" dirty="0"/>
          </a:p>
          <a:p>
            <a:pPr marL="0" indent="0">
              <a:buNone/>
            </a:pP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3504381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75BBBED-58B8-3921-C02E-E9CB2A1AC8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Microsoft Word for Daily Updates 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C200222D-39DD-BC97-5FB3-7C2A42414A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71868"/>
            <a:ext cx="11234195" cy="4786132"/>
          </a:xfrm>
        </p:spPr>
        <p:txBody>
          <a:bodyPr/>
          <a:lstStyle/>
          <a:p>
            <a:pPr algn="just"/>
            <a:r>
              <a:rPr lang="en-GB" dirty="0"/>
              <a:t>Create a daily update document in Microsoft Word</a:t>
            </a:r>
          </a:p>
          <a:p>
            <a:pPr algn="just"/>
            <a:r>
              <a:rPr lang="en-GB" dirty="0"/>
              <a:t>Record key information ,task and changes.</a:t>
            </a:r>
          </a:p>
          <a:p>
            <a:pPr algn="just"/>
            <a:r>
              <a:rPr lang="en-GB" dirty="0"/>
              <a:t>Use headings and bullet points to make information easy to find.</a:t>
            </a:r>
          </a:p>
          <a:p>
            <a:pPr algn="just"/>
            <a:r>
              <a:rPr lang="en-GB" dirty="0"/>
              <a:t>Share the document with relevant staff securely.</a:t>
            </a:r>
          </a:p>
          <a:p>
            <a:pPr algn="just"/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784702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BEBF7DAC-4F29-AA5B-3BC6-E81D7409F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833" y="186500"/>
            <a:ext cx="9404723" cy="1400530"/>
          </a:xfrm>
        </p:spPr>
        <p:txBody>
          <a:bodyPr/>
          <a:lstStyle/>
          <a:p>
            <a:r>
              <a:rPr lang="en-GB" dirty="0"/>
              <a:t>Using Microsoft Word 365 we can: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53D0A228-E86C-7E7B-B5CE-CFACAD216B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56" y="1276897"/>
            <a:ext cx="10515600" cy="2834230"/>
          </a:xfrm>
        </p:spPr>
        <p:txBody>
          <a:bodyPr/>
          <a:lstStyle/>
          <a:p>
            <a:r>
              <a:rPr lang="en-GB" dirty="0" err="1"/>
              <a:t>Crieates</a:t>
            </a:r>
            <a:r>
              <a:rPr lang="en-GB" dirty="0"/>
              <a:t> Clinical Documentation(patient care plants, progress notes, referral letters, staff instructions, organise information, update information clearly)</a:t>
            </a:r>
          </a:p>
          <a:p>
            <a:r>
              <a:rPr lang="en-GB" dirty="0"/>
              <a:t>Compliance and Security:(protect sensitive data with built-in encryption ,data loss prevention, and compliance features designed to meet standards.</a:t>
            </a:r>
          </a:p>
          <a:p>
            <a:r>
              <a:rPr lang="en-GB" dirty="0"/>
              <a:t>Integration with Workflows:(combine Word documents with Microsoft Teams and share point to store files securely and share them across hospital, care homes departments or GP practices.</a:t>
            </a:r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BCAFE151-E38B-CC74-FB5B-0A669B91B4FA}"/>
              </a:ext>
            </a:extLst>
          </p:cNvPr>
          <p:cNvSpPr txBox="1"/>
          <p:nvPr/>
        </p:nvSpPr>
        <p:spPr>
          <a:xfrm>
            <a:off x="91634" y="5202971"/>
            <a:ext cx="609407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 err="1"/>
              <a:t>Government</a:t>
            </a:r>
            <a:r>
              <a:rPr lang="pl-PL" dirty="0"/>
              <a:t> </a:t>
            </a:r>
            <a:r>
              <a:rPr lang="en-GB" dirty="0"/>
              <a:t> </a:t>
            </a:r>
            <a:r>
              <a:rPr lang="pl-PL" dirty="0" err="1"/>
              <a:t>announcement</a:t>
            </a:r>
            <a:r>
              <a:rPr lang="pl-PL" dirty="0"/>
              <a:t> on NHS AI </a:t>
            </a:r>
            <a:r>
              <a:rPr lang="pl-PL" dirty="0" err="1"/>
              <a:t>trial</a:t>
            </a:r>
            <a:r>
              <a:rPr lang="pl-PL" dirty="0"/>
              <a:t> and Microsoft 365 </a:t>
            </a:r>
            <a:r>
              <a:rPr lang="pl-PL" dirty="0" err="1"/>
              <a:t>Copilot</a:t>
            </a:r>
            <a:r>
              <a:rPr lang="pl-PL" dirty="0"/>
              <a:t> </a:t>
            </a:r>
            <a:r>
              <a:rPr lang="en-GB" dirty="0"/>
              <a:t> </a:t>
            </a:r>
            <a:r>
              <a:rPr lang="pl-PL" dirty="0" err="1"/>
              <a:t>integration</a:t>
            </a:r>
            <a:r>
              <a:rPr lang="pl-PL" dirty="0"/>
              <a:t> with </a:t>
            </a:r>
            <a:r>
              <a:rPr lang="pl-PL" dirty="0" err="1"/>
              <a:t>daily</a:t>
            </a:r>
            <a:r>
              <a:rPr lang="pl-PL" dirty="0"/>
              <a:t> </a:t>
            </a:r>
            <a:r>
              <a:rPr lang="pl-PL" dirty="0" err="1"/>
              <a:t>office</a:t>
            </a:r>
            <a:r>
              <a:rPr lang="pl-PL" dirty="0"/>
              <a:t> software </a:t>
            </a:r>
            <a:r>
              <a:rPr lang="pl-PL" dirty="0" err="1"/>
              <a:t>including</a:t>
            </a:r>
            <a:r>
              <a:rPr lang="pl-PL" dirty="0"/>
              <a:t> Word: </a:t>
            </a:r>
            <a:r>
              <a:rPr lang="pl-PL" sz="1800" b="0" u="none" strike="noStrike" dirty="0">
                <a:effectLst/>
                <a:latin typeface="+mn-lt"/>
                <a:hlinkClick r:id="rId2"/>
              </a:rPr>
              <a:t>UK </a:t>
            </a:r>
            <a:r>
              <a:rPr lang="pl-PL" sz="1800" b="0" u="none" strike="noStrike" dirty="0" err="1">
                <a:effectLst/>
                <a:latin typeface="+mn-lt"/>
                <a:hlinkClick r:id="rId2"/>
              </a:rPr>
              <a:t>Government</a:t>
            </a:r>
            <a:r>
              <a:rPr lang="pl-PL" sz="1800" b="0" u="none" strike="noStrike" dirty="0">
                <a:effectLst/>
                <a:latin typeface="+mn-lt"/>
                <a:hlinkClick r:id="rId2"/>
              </a:rPr>
              <a:t> News</a:t>
            </a:r>
            <a:r>
              <a:rPr lang="pl-PL" dirty="0"/>
              <a:t> (</a:t>
            </a:r>
            <a:r>
              <a:rPr lang="pl-PL" dirty="0" err="1"/>
              <a:t>October</a:t>
            </a:r>
            <a:r>
              <a:rPr lang="pl-PL" dirty="0"/>
              <a:t> 2025).</a:t>
            </a:r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F8F2C23D-2A8B-7EA4-6441-0FA376C9D04F}"/>
              </a:ext>
            </a:extLst>
          </p:cNvPr>
          <p:cNvSpPr txBox="1"/>
          <p:nvPr/>
        </p:nvSpPr>
        <p:spPr>
          <a:xfrm>
            <a:off x="6096000" y="5202971"/>
            <a:ext cx="609407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/>
              <a:t>Digital </a:t>
            </a:r>
            <a:r>
              <a:rPr lang="pl-PL" dirty="0" err="1"/>
              <a:t>Health</a:t>
            </a:r>
            <a:r>
              <a:rPr lang="pl-PL" dirty="0"/>
              <a:t> </a:t>
            </a:r>
            <a:r>
              <a:rPr lang="pl-PL" dirty="0" err="1"/>
              <a:t>coverage</a:t>
            </a:r>
            <a:r>
              <a:rPr lang="pl-PL" dirty="0"/>
              <a:t> of the Microsoft 365 </a:t>
            </a:r>
            <a:r>
              <a:rPr lang="pl-PL" dirty="0" err="1"/>
              <a:t>productivity</a:t>
            </a:r>
            <a:r>
              <a:rPr lang="pl-PL" dirty="0"/>
              <a:t> and AI </a:t>
            </a:r>
            <a:r>
              <a:rPr lang="pl-PL" dirty="0" err="1"/>
              <a:t>tools</a:t>
            </a:r>
            <a:r>
              <a:rPr lang="pl-PL" dirty="0"/>
              <a:t> </a:t>
            </a:r>
            <a:r>
              <a:rPr lang="pl-PL" dirty="0" err="1"/>
              <a:t>trial</a:t>
            </a:r>
            <a:r>
              <a:rPr lang="pl-PL" dirty="0"/>
              <a:t> </a:t>
            </a:r>
            <a:r>
              <a:rPr lang="pl-PL" dirty="0" err="1"/>
              <a:t>saving</a:t>
            </a:r>
            <a:r>
              <a:rPr lang="pl-PL" dirty="0"/>
              <a:t> admin </a:t>
            </a:r>
            <a:r>
              <a:rPr lang="pl-PL" dirty="0" err="1"/>
              <a:t>time</a:t>
            </a:r>
            <a:r>
              <a:rPr lang="pl-PL" dirty="0"/>
              <a:t>: </a:t>
            </a:r>
            <a:r>
              <a:rPr lang="pl-PL" sz="1800" b="0" u="none" strike="noStrike" dirty="0">
                <a:effectLst/>
                <a:latin typeface="+mn-lt"/>
                <a:hlinkClick r:id="rId3"/>
              </a:rPr>
              <a:t>Digital </a:t>
            </a:r>
            <a:r>
              <a:rPr lang="pl-PL" sz="1800" b="0" u="none" strike="noStrike" dirty="0" err="1">
                <a:effectLst/>
                <a:latin typeface="+mn-lt"/>
                <a:hlinkClick r:id="rId3"/>
              </a:rPr>
              <a:t>Health</a:t>
            </a:r>
            <a:r>
              <a:rPr lang="pl-PL" dirty="0"/>
              <a:t> (</a:t>
            </a:r>
            <a:r>
              <a:rPr lang="pl-PL" dirty="0" err="1"/>
              <a:t>October</a:t>
            </a:r>
            <a:r>
              <a:rPr lang="pl-PL" dirty="0"/>
              <a:t> 2025).</a:t>
            </a:r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D4ECD769-F48C-5540-CA51-4CDCEFB8FB0F}"/>
              </a:ext>
            </a:extLst>
          </p:cNvPr>
          <p:cNvSpPr txBox="1"/>
          <p:nvPr/>
        </p:nvSpPr>
        <p:spPr>
          <a:xfrm>
            <a:off x="1944548" y="4388126"/>
            <a:ext cx="14782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Citations</a:t>
            </a:r>
            <a:endParaRPr lang="pl-PL" sz="2400" b="1" dirty="0"/>
          </a:p>
        </p:txBody>
      </p:sp>
    </p:spTree>
    <p:extLst>
      <p:ext uri="{BB962C8B-B14F-4D97-AF65-F5344CB8AC3E}">
        <p14:creationId xmlns:p14="http://schemas.microsoft.com/office/powerpoint/2010/main" val="3559657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077B2C61-282B-5E52-EFE5-1429F3E68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047" y="105761"/>
            <a:ext cx="9780606" cy="1919809"/>
          </a:xfrm>
        </p:spPr>
        <p:txBody>
          <a:bodyPr/>
          <a:lstStyle/>
          <a:p>
            <a:r>
              <a:rPr lang="en-GB" dirty="0"/>
              <a:t>How Microsoft Word Improves Efficiency and Communication at Ashford  Care Centre</a:t>
            </a:r>
            <a:br>
              <a:rPr lang="en-GB" sz="2400" dirty="0"/>
            </a:br>
            <a:r>
              <a:rPr lang="en-US" sz="2000" b="1" dirty="0"/>
              <a:t>Microsoft Word (as part of the broader Microsoft 365 and AI-enabled ecosystem) helps  staff streamline documentation, cut down administrative burdens, and improve inter-departmental communication.</a:t>
            </a:r>
            <a:endParaRPr lang="pl-PL" sz="2000" b="1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023A782A-85B0-33AE-3E2C-45110FEADC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7242" y="3138046"/>
            <a:ext cx="9141239" cy="4901878"/>
          </a:xfrm>
        </p:spPr>
        <p:txBody>
          <a:bodyPr/>
          <a:lstStyle/>
          <a:p>
            <a:r>
              <a:rPr lang="en-GB" dirty="0"/>
              <a:t>Information is organised in one place.</a:t>
            </a:r>
          </a:p>
          <a:p>
            <a:r>
              <a:rPr lang="en-GB" dirty="0"/>
              <a:t>Staff can find important updates quickly.</a:t>
            </a:r>
          </a:p>
          <a:p>
            <a:r>
              <a:rPr lang="en-GB" dirty="0"/>
              <a:t>Clear formatting reduces confusion.</a:t>
            </a:r>
          </a:p>
          <a:p>
            <a:r>
              <a:rPr lang="en-GB" dirty="0"/>
              <a:t>Updates can be edited without rewriting the whole document.</a:t>
            </a:r>
          </a:p>
          <a:p>
            <a:r>
              <a:rPr lang="en-GB" dirty="0"/>
              <a:t>A consistent format supports professional communication</a:t>
            </a:r>
          </a:p>
          <a:p>
            <a:r>
              <a:rPr lang="en-GB" dirty="0"/>
              <a:t>Savings time on Admin(</a:t>
            </a:r>
            <a:r>
              <a:rPr lang="en-US" dirty="0"/>
              <a:t>save staff an average of 43 minutes per day on administrative tasks, freeing up more time for direct patient care).</a:t>
            </a:r>
            <a:endParaRPr lang="en-GB" dirty="0"/>
          </a:p>
          <a:p>
            <a:pPr marL="0" indent="0">
              <a:buNone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entury Gothic" panose="020B0502020202020204"/>
                <a:ea typeface="+mj-ea"/>
                <a:cs typeface="+mj-cs"/>
              </a:rPr>
              <a:t>(NHS England Digital https://healthindustryleaders.com/major-nhs-ai-trial-saves-hundreds-of-thousands-of-hours-boosting-patient-care/ n.d.).</a:t>
            </a:r>
            <a:endParaRPr lang="pl-PL" dirty="0"/>
          </a:p>
        </p:txBody>
      </p:sp>
    </p:spTree>
    <p:extLst>
      <p:ext uri="{BB962C8B-B14F-4D97-AF65-F5344CB8AC3E}">
        <p14:creationId xmlns:p14="http://schemas.microsoft.com/office/powerpoint/2010/main" val="2139153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1846681A-2616-CE26-8293-C2992DFA7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628" y="150471"/>
            <a:ext cx="11094172" cy="855498"/>
          </a:xfrm>
        </p:spPr>
        <p:txBody>
          <a:bodyPr>
            <a:normAutofit/>
          </a:bodyPr>
          <a:lstStyle/>
          <a:p>
            <a:r>
              <a:rPr lang="en-US" sz="3600" dirty="0"/>
              <a:t>Key Benefits of Microsoft Word:</a:t>
            </a:r>
            <a:endParaRPr lang="pl-PL" sz="3600" dirty="0"/>
          </a:p>
        </p:txBody>
      </p:sp>
      <p:pic>
        <p:nvPicPr>
          <p:cNvPr id="5" name="Symbol zastępczy zawartości 4" descr="Osoba korzystająca z tabletu iPad">
            <a:extLst>
              <a:ext uri="{FF2B5EF4-FFF2-40B4-BE49-F238E27FC236}">
                <a16:creationId xmlns:a16="http://schemas.microsoft.com/office/drawing/2014/main" id="{527770AD-A022-562A-4188-3182A14576B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34988" y="952244"/>
            <a:ext cx="5137100" cy="2442076"/>
          </a:xfrm>
        </p:spPr>
      </p:pic>
      <p:sp>
        <p:nvSpPr>
          <p:cNvPr id="7" name="pole tekstowe 6">
            <a:extLst>
              <a:ext uri="{FF2B5EF4-FFF2-40B4-BE49-F238E27FC236}">
                <a16:creationId xmlns:a16="http://schemas.microsoft.com/office/drawing/2014/main" id="{B4B3BEB8-20BC-C403-6ED8-F1C5E1D1657E}"/>
              </a:ext>
            </a:extLst>
          </p:cNvPr>
          <p:cNvSpPr txBox="1"/>
          <p:nvPr/>
        </p:nvSpPr>
        <p:spPr>
          <a:xfrm>
            <a:off x="79209" y="801542"/>
            <a:ext cx="31902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Clearer Communication</a:t>
            </a:r>
          </a:p>
          <a:p>
            <a:endParaRPr lang="pl-PL" dirty="0"/>
          </a:p>
        </p:txBody>
      </p:sp>
      <p:sp>
        <p:nvSpPr>
          <p:cNvPr id="8" name="pole tekstowe 7">
            <a:extLst>
              <a:ext uri="{FF2B5EF4-FFF2-40B4-BE49-F238E27FC236}">
                <a16:creationId xmlns:a16="http://schemas.microsoft.com/office/drawing/2014/main" id="{BDD4BEBF-AE16-FA04-02E2-C13B5BBC057C}"/>
              </a:ext>
            </a:extLst>
          </p:cNvPr>
          <p:cNvSpPr txBox="1"/>
          <p:nvPr/>
        </p:nvSpPr>
        <p:spPr>
          <a:xfrm>
            <a:off x="93548" y="1263944"/>
            <a:ext cx="26452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Supports Teamwork</a:t>
            </a:r>
          </a:p>
          <a:p>
            <a:endParaRPr lang="pl-PL" dirty="0"/>
          </a:p>
        </p:txBody>
      </p:sp>
      <p:sp>
        <p:nvSpPr>
          <p:cNvPr id="9" name="pole tekstowe 8">
            <a:extLst>
              <a:ext uri="{FF2B5EF4-FFF2-40B4-BE49-F238E27FC236}">
                <a16:creationId xmlns:a16="http://schemas.microsoft.com/office/drawing/2014/main" id="{04F3845F-30D7-CAE2-EA94-82A47F6EF956}"/>
              </a:ext>
            </a:extLst>
          </p:cNvPr>
          <p:cNvSpPr txBox="1"/>
          <p:nvPr/>
        </p:nvSpPr>
        <p:spPr>
          <a:xfrm>
            <a:off x="79209" y="2439791"/>
            <a:ext cx="24994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Consistent Format</a:t>
            </a:r>
            <a:endParaRPr lang="pl-PL" dirty="0"/>
          </a:p>
        </p:txBody>
      </p:sp>
      <p:sp>
        <p:nvSpPr>
          <p:cNvPr id="4" name="pole tekstowe 3">
            <a:extLst>
              <a:ext uri="{FF2B5EF4-FFF2-40B4-BE49-F238E27FC236}">
                <a16:creationId xmlns:a16="http://schemas.microsoft.com/office/drawing/2014/main" id="{B86ECB9F-5F3A-5C72-52EE-57A0A16DB2C1}"/>
              </a:ext>
            </a:extLst>
          </p:cNvPr>
          <p:cNvSpPr txBox="1"/>
          <p:nvPr/>
        </p:nvSpPr>
        <p:spPr>
          <a:xfrm>
            <a:off x="79209" y="2809123"/>
            <a:ext cx="36503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Better organised information</a:t>
            </a:r>
          </a:p>
          <a:p>
            <a:endParaRPr lang="pl-PL" dirty="0"/>
          </a:p>
        </p:txBody>
      </p:sp>
      <p:sp>
        <p:nvSpPr>
          <p:cNvPr id="6" name="pole tekstowe 5">
            <a:extLst>
              <a:ext uri="{FF2B5EF4-FFF2-40B4-BE49-F238E27FC236}">
                <a16:creationId xmlns:a16="http://schemas.microsoft.com/office/drawing/2014/main" id="{D07E4A80-9D9D-A22E-0F24-C4271664A364}"/>
              </a:ext>
            </a:extLst>
          </p:cNvPr>
          <p:cNvSpPr txBox="1"/>
          <p:nvPr/>
        </p:nvSpPr>
        <p:spPr>
          <a:xfrm>
            <a:off x="93548" y="1653237"/>
            <a:ext cx="20569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Less confusion</a:t>
            </a:r>
            <a:endParaRPr lang="pl-PL" dirty="0"/>
          </a:p>
        </p:txBody>
      </p:sp>
      <p:sp>
        <p:nvSpPr>
          <p:cNvPr id="10" name="pole tekstowe 9">
            <a:extLst>
              <a:ext uri="{FF2B5EF4-FFF2-40B4-BE49-F238E27FC236}">
                <a16:creationId xmlns:a16="http://schemas.microsoft.com/office/drawing/2014/main" id="{85A65156-5010-BE01-10AD-182249823074}"/>
              </a:ext>
            </a:extLst>
          </p:cNvPr>
          <p:cNvSpPr txBox="1"/>
          <p:nvPr/>
        </p:nvSpPr>
        <p:spPr>
          <a:xfrm>
            <a:off x="93548" y="3178455"/>
            <a:ext cx="1670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Saves time</a:t>
            </a:r>
            <a:endParaRPr lang="pl-PL" dirty="0"/>
          </a:p>
        </p:txBody>
      </p:sp>
      <p:sp>
        <p:nvSpPr>
          <p:cNvPr id="11" name="pole tekstowe 10">
            <a:extLst>
              <a:ext uri="{FF2B5EF4-FFF2-40B4-BE49-F238E27FC236}">
                <a16:creationId xmlns:a16="http://schemas.microsoft.com/office/drawing/2014/main" id="{A4F715EA-A937-EE4C-ED8B-DA813C957C0E}"/>
              </a:ext>
            </a:extLst>
          </p:cNvPr>
          <p:cNvSpPr txBox="1"/>
          <p:nvPr/>
        </p:nvSpPr>
        <p:spPr>
          <a:xfrm>
            <a:off x="79209" y="2070459"/>
            <a:ext cx="29610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More efficient working</a:t>
            </a:r>
            <a:endParaRPr lang="pl-PL" dirty="0"/>
          </a:p>
        </p:txBody>
      </p:sp>
      <p:sp>
        <p:nvSpPr>
          <p:cNvPr id="14" name="pole tekstowe 13">
            <a:extLst>
              <a:ext uri="{FF2B5EF4-FFF2-40B4-BE49-F238E27FC236}">
                <a16:creationId xmlns:a16="http://schemas.microsoft.com/office/drawing/2014/main" id="{8B32EDD1-B3FC-0567-462E-3A53C0C4F667}"/>
              </a:ext>
            </a:extLst>
          </p:cNvPr>
          <p:cNvSpPr txBox="1"/>
          <p:nvPr/>
        </p:nvSpPr>
        <p:spPr>
          <a:xfrm>
            <a:off x="93548" y="3635102"/>
            <a:ext cx="8631820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Medical Transcription &amp; Reporting: Improves department productivity by streamlining the creation and editing of clinical notes, discharge summaries, and operational reports. </a:t>
            </a:r>
          </a:p>
          <a:p>
            <a:r>
              <a:rPr lang="en-US" dirty="0"/>
              <a:t>Standardized Templates: Allows clinics and hospitals to build and enforce uniform templates for patient intake forms, consent forms, policies, and referral letters.</a:t>
            </a:r>
          </a:p>
          <a:p>
            <a:r>
              <a:rPr lang="en-US" dirty="0"/>
              <a:t>Mail Merge Capabilities: Enables administrative staff to send bulk, personalized correspondence, appointment reminders, or public health notices efficiently. </a:t>
            </a:r>
          </a:p>
          <a:p>
            <a:r>
              <a:rPr lang="en-US" dirty="0"/>
              <a:t>Time Savings: Reduces the hours spent on manual paperwork, freeing up staff to focus more on direct patient care.</a:t>
            </a:r>
          </a:p>
        </p:txBody>
      </p:sp>
      <p:sp>
        <p:nvSpPr>
          <p:cNvPr id="16" name="pole tekstowe 15">
            <a:extLst>
              <a:ext uri="{FF2B5EF4-FFF2-40B4-BE49-F238E27FC236}">
                <a16:creationId xmlns:a16="http://schemas.microsoft.com/office/drawing/2014/main" id="{65E770F8-9EBF-A6F7-4969-85357FB3062A}"/>
              </a:ext>
            </a:extLst>
          </p:cNvPr>
          <p:cNvSpPr txBox="1"/>
          <p:nvPr/>
        </p:nvSpPr>
        <p:spPr>
          <a:xfrm>
            <a:off x="6241649" y="6488668"/>
            <a:ext cx="609407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pl-PL" dirty="0"/>
              <a:t>https://pmc.ncbi.nlm.nih.gov/articles/PMC2580376/</a:t>
            </a:r>
          </a:p>
        </p:txBody>
      </p:sp>
    </p:spTree>
    <p:extLst>
      <p:ext uri="{BB962C8B-B14F-4D97-AF65-F5344CB8AC3E}">
        <p14:creationId xmlns:p14="http://schemas.microsoft.com/office/powerpoint/2010/main" val="29565599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ytuł 1">
            <a:extLst>
              <a:ext uri="{FF2B5EF4-FFF2-40B4-BE49-F238E27FC236}">
                <a16:creationId xmlns:a16="http://schemas.microsoft.com/office/drawing/2014/main" id="{D92983AE-813B-A322-E748-FE3372AE47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pl-PL" dirty="0"/>
          </a:p>
        </p:txBody>
      </p:sp>
      <p:sp>
        <p:nvSpPr>
          <p:cNvPr id="3" name="Symbol zastępczy zawartości 2">
            <a:extLst>
              <a:ext uri="{FF2B5EF4-FFF2-40B4-BE49-F238E27FC236}">
                <a16:creationId xmlns:a16="http://schemas.microsoft.com/office/drawing/2014/main" id="{71B3FF60-6DB8-24F1-1569-FF4E7DEFD9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640" y="1476397"/>
            <a:ext cx="9829934" cy="4928885"/>
          </a:xfrm>
        </p:spPr>
        <p:txBody>
          <a:bodyPr/>
          <a:lstStyle/>
          <a:p>
            <a:r>
              <a:rPr lang="en-GB" dirty="0"/>
              <a:t>NHS England (2023) </a:t>
            </a:r>
            <a:r>
              <a:rPr lang="en-GB" i="1" dirty="0"/>
              <a:t>Improving patient safety culture – a practical guide</a:t>
            </a:r>
            <a:r>
              <a:rPr lang="en-GB" dirty="0"/>
              <a:t>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https://www.england.nhs.uk/long-read/improving patient-safety-culture-a -practical-guide/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8 October 2026).</a:t>
            </a:r>
          </a:p>
          <a:p>
            <a:r>
              <a:rPr lang="en-GB" dirty="0"/>
              <a:t>NHS England Digital (n.d.) </a:t>
            </a:r>
            <a:r>
              <a:rPr lang="en-GB" i="1" dirty="0"/>
              <a:t>Information sharing in multidisciplinary teams.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https://digital.nhs.uk/data-and-information/information-governance/guidance/information-sharing-in-multidisciplinary-teams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8 October 2026).</a:t>
            </a:r>
          </a:p>
          <a:p>
            <a:r>
              <a:rPr lang="en-GB" dirty="0"/>
              <a:t>NHS England Digital (n.d.) </a:t>
            </a:r>
            <a:r>
              <a:rPr lang="en-GB" i="1" dirty="0"/>
              <a:t>Use and share  information with confidence.</a:t>
            </a:r>
          </a:p>
          <a:p>
            <a:pPr marL="0" indent="0">
              <a:buNone/>
            </a:pP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https://digital.nhs.uk/data-and-information/information-governance/guidance/use-and-share-information-with-confidence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(Accessed: 8 October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19153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on">
  <a:themeElements>
    <a:clrScheme name="J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J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J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4EB4A572E33BD41B9E3BB45B6C4FE48" ma:contentTypeVersion="5" ma:contentTypeDescription="Create a new document." ma:contentTypeScope="" ma:versionID="35d3cf65688cae0473696b88d1e2e7a5">
  <xsd:schema xmlns:xsd="http://www.w3.org/2001/XMLSchema" xmlns:xs="http://www.w3.org/2001/XMLSchema" xmlns:p="http://schemas.microsoft.com/office/2006/metadata/properties" xmlns:ns3="577751d0-6084-4994-a202-0c32fc3287d3" targetNamespace="http://schemas.microsoft.com/office/2006/metadata/properties" ma:root="true" ma:fieldsID="06039e8f5a450bef3f4b2b049ec93280" ns3:_="">
    <xsd:import namespace="577751d0-6084-4994-a202-0c32fc3287d3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_activity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751d0-6084-4994-a202-0c32fc3287d3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_activity" ma:index="9" nillable="true" ma:displayName="_activity" ma:hidden="true" ma:internalName="_activity">
      <xsd:simpleType>
        <xsd:restriction base="dms:Note"/>
      </xsd:simpleType>
    </xsd:element>
    <xsd:element name="MediaServiceMetadata" ma:index="10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2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577751d0-6084-4994-a202-0c32fc3287d3" xsi:nil="true"/>
  </documentManagement>
</p:properties>
</file>

<file path=customXml/itemProps1.xml><?xml version="1.0" encoding="utf-8"?>
<ds:datastoreItem xmlns:ds="http://schemas.openxmlformats.org/officeDocument/2006/customXml" ds:itemID="{4D90DBE9-100B-4FE4-A1C5-6F1F827FFC6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77751d0-6084-4994-a202-0c32fc3287d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CEEF899-C00B-45C0-A1C7-6E596893468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A6029E-AF22-40D3-90E9-9AEE83A101AD}">
  <ds:schemaRefs>
    <ds:schemaRef ds:uri="http://schemas.microsoft.com/office/2006/documentManagement/types"/>
    <ds:schemaRef ds:uri="http://www.w3.org/XML/1998/namespace"/>
    <ds:schemaRef ds:uri="http://purl.org/dc/dcmitype/"/>
    <ds:schemaRef ds:uri="http://purl.org/dc/elements/1.1/"/>
    <ds:schemaRef ds:uri="577751d0-6084-4994-a202-0c32fc3287d3"/>
    <ds:schemaRef ds:uri="http://schemas.openxmlformats.org/package/2006/metadata/core-properties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1705</TotalTime>
  <Words>627</Words>
  <Application>Microsoft Office PowerPoint</Application>
  <PresentationFormat>Panoramiczny</PresentationFormat>
  <Paragraphs>63</Paragraphs>
  <Slides>8</Slides>
  <Notes>0</Notes>
  <HiddenSlides>0</HiddenSlides>
  <MMClips>0</MMClips>
  <ScaleCrop>false</ScaleCrop>
  <HeadingPairs>
    <vt:vector size="6" baseType="variant">
      <vt:variant>
        <vt:lpstr>Używane czcionki</vt:lpstr>
      </vt:variant>
      <vt:variant>
        <vt:i4>3</vt:i4>
      </vt:variant>
      <vt:variant>
        <vt:lpstr>Motyw</vt:lpstr>
      </vt:variant>
      <vt:variant>
        <vt:i4>1</vt:i4>
      </vt:variant>
      <vt:variant>
        <vt:lpstr>Tytuły slajdów</vt:lpstr>
      </vt:variant>
      <vt:variant>
        <vt:i4>8</vt:i4>
      </vt:variant>
    </vt:vector>
  </HeadingPairs>
  <TitlesOfParts>
    <vt:vector size="12" baseType="lpstr">
      <vt:lpstr>Arial</vt:lpstr>
      <vt:lpstr>Century Gothic</vt:lpstr>
      <vt:lpstr>Wingdings 3</vt:lpstr>
      <vt:lpstr>Jon</vt:lpstr>
      <vt:lpstr>Staff Communication and Daily Updates Ashford Community Care Service</vt:lpstr>
      <vt:lpstr>The current problems at Ashford Community Care Service</vt:lpstr>
      <vt:lpstr>What Daily Communication Should Include:</vt:lpstr>
      <vt:lpstr>Why Microsoft Word for Daily Updates </vt:lpstr>
      <vt:lpstr>Using Microsoft Word 365 we can:</vt:lpstr>
      <vt:lpstr>How Microsoft Word Improves Efficiency and Communication at Ashford  Care Centre Microsoft Word (as part of the broader Microsoft 365 and AI-enabled ecosystem) helps  staff streamline documentation, cut down administrative burdens, and improve inter-departmental communication.</vt:lpstr>
      <vt:lpstr>Key Benefits of Microsoft Word: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PAE_HP</dc:creator>
  <cp:lastModifiedBy>Viktoriia Yevchuk (2614205)</cp:lastModifiedBy>
  <cp:revision>5</cp:revision>
  <dcterms:created xsi:type="dcterms:W3CDTF">2026-10-04T23:09:14Z</dcterms:created>
  <dcterms:modified xsi:type="dcterms:W3CDTF">2026-10-15T20:00:01Z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0x01010044EB4A572E33BD41B9E3BB45B6C4FE48</vt:lpwstr>
  </property>
</Properties>
</file>