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7" r:id="rId6"/>
    <p:sldId id="260" r:id="rId7"/>
    <p:sldId id="268" r:id="rId8"/>
    <p:sldId id="269" r:id="rId9"/>
    <p:sldId id="261" r:id="rId10"/>
    <p:sldId id="270" r:id="rId11"/>
    <p:sldId id="264" r:id="rId12"/>
    <p:sldId id="265" r:id="rId13"/>
    <p:sldId id="266" r:id="rId14"/>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7" d="100"/>
          <a:sy n="67" d="100"/>
        </p:scale>
        <p:origin x="1392"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E9320F88-64E1-4281-B7F2-183ECE9D2B2B}"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D4C1F218-CDA3-48F8-A11F-3B779B0E7EF1}"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521396FD-227C-4166-A16D-6F9F0203D7E9}"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054E5422-C11B-4356-A167-32662F87609E}"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CE642B9D-46B4-4AB4-8DE5-61BA8D04CC67}"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3C148AE-75BB-4537-9FA7-AFFDD86993B2}"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3C5FCEEC-14B9-4C5A-AA0E-275232E83A12}"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A74BA03C-BC25-4F57-8E43-C10221AC79A9}"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25D8FAE-EE78-4D11-9509-DC9DC2C2F6A9}"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09003A3-31B9-4C9B-9708-A3C10B053D3F}"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09CFDDA4-223A-439C-9D00-4C7329D39839}"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a:defRPr/>
            </a:pPr>
            <a:fld id="{4D69E7FD-C302-4511-B239-6022C9626B46}"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323850" y="1052513"/>
            <a:ext cx="8458200" cy="2619375"/>
          </a:xfrm>
        </p:spPr>
        <p:txBody>
          <a:bodyPr/>
          <a:lstStyle/>
          <a:p>
            <a:pPr eaLnBrk="1" hangingPunct="1"/>
            <a:r>
              <a:rPr lang="en-GB" sz="5400" b="1" smtClean="0">
                <a:solidFill>
                  <a:schemeClr val="bg1"/>
                </a:solidFill>
              </a:rPr>
              <a:t>CORPORATE</a:t>
            </a:r>
            <a:r>
              <a:rPr lang="en-GB" sz="5400" b="1" smtClean="0"/>
              <a:t> </a:t>
            </a:r>
            <a:r>
              <a:rPr lang="en-GB" sz="5400" b="1" smtClean="0">
                <a:solidFill>
                  <a:schemeClr val="bg1"/>
                </a:solidFill>
              </a:rPr>
              <a:t>GOVERNANCE</a:t>
            </a:r>
          </a:p>
        </p:txBody>
      </p:sp>
      <p:sp>
        <p:nvSpPr>
          <p:cNvPr id="2051" name="Rectangle 3"/>
          <p:cNvSpPr>
            <a:spLocks noGrp="1" noChangeArrowheads="1"/>
          </p:cNvSpPr>
          <p:nvPr>
            <p:ph type="subTitle" idx="1"/>
          </p:nvPr>
        </p:nvSpPr>
        <p:spPr/>
        <p:txBody>
          <a:bodyPr/>
          <a:lstStyle/>
          <a:p>
            <a:pPr eaLnBrk="1" hangingPunct="1"/>
            <a:r>
              <a:rPr lang="en-GB" smtClean="0">
                <a:solidFill>
                  <a:schemeClr val="bg1"/>
                </a:solidFill>
              </a:rPr>
              <a:t>THEORY &amp; PRACTICE</a:t>
            </a:r>
          </a:p>
          <a:p>
            <a:pPr eaLnBrk="1" hangingPunct="1"/>
            <a:r>
              <a:rPr lang="en-GB" smtClean="0">
                <a:solidFill>
                  <a:schemeClr val="bg1"/>
                </a:solidFill>
              </a:rPr>
              <a:t>Regulation </a:t>
            </a:r>
          </a:p>
        </p:txBody>
      </p:sp>
      <p:pic>
        <p:nvPicPr>
          <p:cNvPr id="2052" name="Picture 5"/>
          <p:cNvPicPr>
            <a:picLocks noChangeAspect="1" noChangeArrowheads="1"/>
          </p:cNvPicPr>
          <p:nvPr/>
        </p:nvPicPr>
        <p:blipFill>
          <a:blip r:embed="rId2" cstate="print"/>
          <a:srcRect/>
          <a:stretch>
            <a:fillRect/>
          </a:stretch>
        </p:blipFill>
        <p:spPr bwMode="auto">
          <a:xfrm>
            <a:off x="0" y="0"/>
            <a:ext cx="2339975" cy="1598613"/>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cap="small" dirty="0" smtClean="0">
                <a:solidFill>
                  <a:schemeClr val="bg1"/>
                </a:solidFill>
              </a:rPr>
              <a:t>learning objectives</a:t>
            </a:r>
            <a:endParaRPr lang="en-GB" cap="small" dirty="0">
              <a:solidFill>
                <a:schemeClr val="bg1"/>
              </a:solidFill>
            </a:endParaRPr>
          </a:p>
        </p:txBody>
      </p:sp>
      <p:sp>
        <p:nvSpPr>
          <p:cNvPr id="3" name="Content Placeholder 2"/>
          <p:cNvSpPr>
            <a:spLocks noGrp="1"/>
          </p:cNvSpPr>
          <p:nvPr>
            <p:ph idx="1"/>
          </p:nvPr>
        </p:nvSpPr>
        <p:spPr/>
        <p:txBody>
          <a:bodyPr/>
          <a:lstStyle/>
          <a:p>
            <a:pPr>
              <a:defRPr/>
            </a:pPr>
            <a:r>
              <a:rPr lang="en-GB" sz="2400" cap="all" dirty="0" smtClean="0">
                <a:solidFill>
                  <a:schemeClr val="bg1"/>
                </a:solidFill>
              </a:rPr>
              <a:t>T</a:t>
            </a:r>
            <a:r>
              <a:rPr lang="en-GB" sz="2400" dirty="0" smtClean="0">
                <a:solidFill>
                  <a:schemeClr val="bg1"/>
                </a:solidFill>
              </a:rPr>
              <a:t>o appreciate the variety of laws and regulations that affect corporate governance </a:t>
            </a:r>
          </a:p>
          <a:p>
            <a:pPr>
              <a:defRPr/>
            </a:pPr>
            <a:r>
              <a:rPr lang="en-GB" sz="2400" dirty="0" smtClean="0">
                <a:solidFill>
                  <a:schemeClr val="bg1"/>
                </a:solidFill>
              </a:rPr>
              <a:t>To understand why codes based on the comply or explain principle have become so popular</a:t>
            </a:r>
          </a:p>
          <a:p>
            <a:pPr>
              <a:defRPr/>
            </a:pPr>
            <a:r>
              <a:rPr lang="en-GB" sz="2400" dirty="0" smtClean="0">
                <a:solidFill>
                  <a:schemeClr val="bg1"/>
                </a:solidFill>
              </a:rPr>
              <a:t>To appreciate the similarities and differences between the codes issued in different countries</a:t>
            </a:r>
          </a:p>
          <a:p>
            <a:pPr>
              <a:defRPr/>
            </a:pPr>
            <a:r>
              <a:rPr lang="en-GB" sz="2400" dirty="0" smtClean="0">
                <a:solidFill>
                  <a:schemeClr val="bg1"/>
                </a:solidFill>
              </a:rPr>
              <a:t>To understand the implications of the Sarbanes–Oxley Act 2002 for the governance of companies listed in the US</a:t>
            </a:r>
          </a:p>
          <a:p>
            <a:pPr>
              <a:defRPr/>
            </a:pPr>
            <a:r>
              <a:rPr lang="en-GB" sz="2400" dirty="0" smtClean="0">
                <a:solidFill>
                  <a:schemeClr val="bg1"/>
                </a:solidFill>
              </a:rPr>
              <a:t>To appreciate the empirical evidence on the impact of codes and laws on companies </a:t>
            </a:r>
          </a:p>
          <a:p>
            <a:pPr>
              <a:defRPr/>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pPr>
              <a:defRPr/>
            </a:pPr>
            <a:r>
              <a:rPr lang="en-GB" sz="4000" cap="small" dirty="0" smtClean="0">
                <a:solidFill>
                  <a:schemeClr val="bg1"/>
                </a:solidFill>
              </a:rPr>
              <a:t>the plethora of law and regulation</a:t>
            </a:r>
          </a:p>
        </p:txBody>
      </p:sp>
      <p:sp>
        <p:nvSpPr>
          <p:cNvPr id="4099" name="TextBox 3"/>
          <p:cNvSpPr txBox="1">
            <a:spLocks noChangeArrowheads="1"/>
          </p:cNvSpPr>
          <p:nvPr/>
        </p:nvSpPr>
        <p:spPr bwMode="auto">
          <a:xfrm>
            <a:off x="642938" y="1857375"/>
            <a:ext cx="7424737" cy="4154488"/>
          </a:xfrm>
          <a:prstGeom prst="rect">
            <a:avLst/>
          </a:prstGeom>
          <a:noFill/>
          <a:ln w="9525">
            <a:noFill/>
            <a:miter lim="800000"/>
            <a:headEnd/>
            <a:tailEnd/>
          </a:ln>
        </p:spPr>
        <p:txBody>
          <a:bodyPr wrap="none">
            <a:spAutoFit/>
          </a:bodyPr>
          <a:lstStyle/>
          <a:p>
            <a:r>
              <a:rPr lang="en-GB" sz="2400">
                <a:solidFill>
                  <a:schemeClr val="bg1"/>
                </a:solidFill>
              </a:rPr>
              <a:t>If we define corporate governance in terms of the </a:t>
            </a:r>
          </a:p>
          <a:p>
            <a:r>
              <a:rPr lang="en-GB" sz="2400">
                <a:solidFill>
                  <a:schemeClr val="bg1"/>
                </a:solidFill>
              </a:rPr>
              <a:t>relationships between the corporate stakeholders</a:t>
            </a:r>
          </a:p>
          <a:p>
            <a:r>
              <a:rPr lang="en-GB" sz="2400">
                <a:solidFill>
                  <a:schemeClr val="bg1"/>
                </a:solidFill>
              </a:rPr>
              <a:t>it is subject to a variety of laws and regulations:</a:t>
            </a:r>
          </a:p>
          <a:p>
            <a:pPr>
              <a:buFont typeface="Arial" charset="0"/>
              <a:buChar char="•"/>
            </a:pPr>
            <a:r>
              <a:rPr lang="en-GB" sz="2400">
                <a:solidFill>
                  <a:schemeClr val="bg1"/>
                </a:solidFill>
              </a:rPr>
              <a:t> securities law</a:t>
            </a:r>
          </a:p>
          <a:p>
            <a:pPr>
              <a:buFont typeface="Arial" charset="0"/>
              <a:buChar char="•"/>
            </a:pPr>
            <a:r>
              <a:rPr lang="en-GB" sz="2400">
                <a:solidFill>
                  <a:schemeClr val="bg1"/>
                </a:solidFill>
              </a:rPr>
              <a:t> takeover law</a:t>
            </a:r>
          </a:p>
          <a:p>
            <a:pPr>
              <a:buFont typeface="Arial" charset="0"/>
              <a:buChar char="•"/>
            </a:pPr>
            <a:r>
              <a:rPr lang="en-GB" sz="2400">
                <a:solidFill>
                  <a:schemeClr val="bg1"/>
                </a:solidFill>
              </a:rPr>
              <a:t> bankruptcy law</a:t>
            </a:r>
          </a:p>
          <a:p>
            <a:pPr>
              <a:buFont typeface="Arial" charset="0"/>
              <a:buChar char="•"/>
            </a:pPr>
            <a:r>
              <a:rPr lang="en-GB" sz="2400">
                <a:solidFill>
                  <a:schemeClr val="bg1"/>
                </a:solidFill>
              </a:rPr>
              <a:t> employment law</a:t>
            </a:r>
          </a:p>
          <a:p>
            <a:pPr>
              <a:buFont typeface="Arial" charset="0"/>
              <a:buChar char="•"/>
            </a:pPr>
            <a:r>
              <a:rPr lang="en-GB" sz="2400">
                <a:solidFill>
                  <a:schemeClr val="bg1"/>
                </a:solidFill>
              </a:rPr>
              <a:t> consumer protection law</a:t>
            </a:r>
          </a:p>
          <a:p>
            <a:pPr>
              <a:buFont typeface="Arial" charset="0"/>
              <a:buChar char="•"/>
            </a:pPr>
            <a:endParaRPr lang="en-GB" sz="2400">
              <a:solidFill>
                <a:schemeClr val="bg1"/>
              </a:solidFill>
            </a:endParaRPr>
          </a:p>
          <a:p>
            <a:r>
              <a:rPr lang="en-GB" sz="2400">
                <a:solidFill>
                  <a:schemeClr val="bg1"/>
                </a:solidFill>
              </a:rPr>
              <a:t>Here the focus is on voluntary corporate governance </a:t>
            </a:r>
          </a:p>
          <a:p>
            <a:r>
              <a:rPr lang="en-GB" sz="2400">
                <a:solidFill>
                  <a:schemeClr val="bg1"/>
                </a:solidFill>
              </a:rPr>
              <a:t>codes and governance law</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a:defRPr/>
            </a:pPr>
            <a:r>
              <a:rPr lang="en-GB" cap="small" dirty="0" smtClean="0">
                <a:solidFill>
                  <a:schemeClr val="bg1"/>
                </a:solidFill>
              </a:rPr>
              <a:t>codes and ‘comply or explain’</a:t>
            </a:r>
          </a:p>
        </p:txBody>
      </p:sp>
      <p:sp>
        <p:nvSpPr>
          <p:cNvPr id="5123" name="TextBox 3"/>
          <p:cNvSpPr txBox="1">
            <a:spLocks noChangeArrowheads="1"/>
          </p:cNvSpPr>
          <p:nvPr/>
        </p:nvSpPr>
        <p:spPr bwMode="auto">
          <a:xfrm>
            <a:off x="571500" y="1643063"/>
            <a:ext cx="8328025" cy="4524375"/>
          </a:xfrm>
          <a:prstGeom prst="rect">
            <a:avLst/>
          </a:prstGeom>
          <a:noFill/>
          <a:ln w="9525">
            <a:noFill/>
            <a:miter lim="800000"/>
            <a:headEnd/>
            <a:tailEnd/>
          </a:ln>
        </p:spPr>
        <p:txBody>
          <a:bodyPr wrap="none">
            <a:spAutoFit/>
          </a:bodyPr>
          <a:lstStyle/>
          <a:p>
            <a:r>
              <a:rPr lang="en-GB" sz="2400">
                <a:solidFill>
                  <a:schemeClr val="bg1"/>
                </a:solidFill>
              </a:rPr>
              <a:t>Codes of corporate governance have been issued</a:t>
            </a:r>
          </a:p>
          <a:p>
            <a:r>
              <a:rPr lang="en-GB" sz="2400">
                <a:solidFill>
                  <a:schemeClr val="bg1"/>
                </a:solidFill>
              </a:rPr>
              <a:t>by regulators, stock exchanges and institutes of directors</a:t>
            </a:r>
          </a:p>
          <a:p>
            <a:r>
              <a:rPr lang="en-GB" sz="2400">
                <a:solidFill>
                  <a:schemeClr val="bg1"/>
                </a:solidFill>
              </a:rPr>
              <a:t>across the world. They are not mandatory, instead they</a:t>
            </a:r>
          </a:p>
          <a:p>
            <a:r>
              <a:rPr lang="en-GB" sz="2400">
                <a:solidFill>
                  <a:schemeClr val="bg1"/>
                </a:solidFill>
              </a:rPr>
              <a:t>operate on a comply or explain</a:t>
            </a:r>
            <a:r>
              <a:rPr lang="en-GB" sz="2400" i="1">
                <a:solidFill>
                  <a:schemeClr val="bg1"/>
                </a:solidFill>
              </a:rPr>
              <a:t> </a:t>
            </a:r>
            <a:r>
              <a:rPr lang="en-GB" sz="2400">
                <a:solidFill>
                  <a:schemeClr val="bg1"/>
                </a:solidFill>
              </a:rPr>
              <a:t>basis. This gives companies</a:t>
            </a:r>
          </a:p>
          <a:p>
            <a:r>
              <a:rPr lang="en-GB" sz="2400">
                <a:solidFill>
                  <a:schemeClr val="bg1"/>
                </a:solidFill>
              </a:rPr>
              <a:t>the choice to:</a:t>
            </a:r>
          </a:p>
          <a:p>
            <a:endParaRPr lang="en-GB" sz="2400">
              <a:solidFill>
                <a:schemeClr val="bg1"/>
              </a:solidFill>
            </a:endParaRPr>
          </a:p>
          <a:p>
            <a:pPr>
              <a:buFont typeface="Arial" charset="0"/>
              <a:buChar char="•"/>
            </a:pPr>
            <a:r>
              <a:rPr lang="en-GB" sz="2400">
                <a:solidFill>
                  <a:schemeClr val="bg1"/>
                </a:solidFill>
              </a:rPr>
              <a:t> do everything in accordance with the code, and make</a:t>
            </a:r>
          </a:p>
          <a:p>
            <a:r>
              <a:rPr lang="en-GB" sz="2400">
                <a:solidFill>
                  <a:schemeClr val="bg1"/>
                </a:solidFill>
              </a:rPr>
              <a:t>a statement of compliance in the annual report or other</a:t>
            </a:r>
          </a:p>
          <a:p>
            <a:r>
              <a:rPr lang="en-GB" sz="2400">
                <a:solidFill>
                  <a:schemeClr val="bg1"/>
                </a:solidFill>
              </a:rPr>
              <a:t>formal document - comply</a:t>
            </a:r>
          </a:p>
          <a:p>
            <a:pPr>
              <a:buFont typeface="Arial" charset="0"/>
              <a:buChar char="•"/>
            </a:pPr>
            <a:r>
              <a:rPr lang="en-GB" sz="2400">
                <a:solidFill>
                  <a:schemeClr val="bg1"/>
                </a:solidFill>
              </a:rPr>
              <a:t> choose some practices which are not prescribed in the</a:t>
            </a:r>
          </a:p>
          <a:p>
            <a:r>
              <a:rPr lang="en-GB" sz="2400">
                <a:solidFill>
                  <a:schemeClr val="bg1"/>
                </a:solidFill>
              </a:rPr>
              <a:t>code, and justify this in the annual report or other</a:t>
            </a:r>
          </a:p>
          <a:p>
            <a:r>
              <a:rPr lang="en-GB" sz="2400">
                <a:solidFill>
                  <a:schemeClr val="bg1"/>
                </a:solidFill>
              </a:rPr>
              <a:t>formal document - explain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GB" cap="small" dirty="0" smtClean="0">
                <a:solidFill>
                  <a:schemeClr val="bg1"/>
                </a:solidFill>
              </a:rPr>
              <a:t>codes vs. laws</a:t>
            </a:r>
            <a:endParaRPr lang="en-GB" cap="small" dirty="0">
              <a:solidFill>
                <a:schemeClr val="bg1"/>
              </a:solidFill>
            </a:endParaRPr>
          </a:p>
        </p:txBody>
      </p:sp>
      <p:sp>
        <p:nvSpPr>
          <p:cNvPr id="6147" name="Text Placeholder 3"/>
          <p:cNvSpPr>
            <a:spLocks noGrp="1"/>
          </p:cNvSpPr>
          <p:nvPr>
            <p:ph type="body" idx="1"/>
          </p:nvPr>
        </p:nvSpPr>
        <p:spPr/>
        <p:txBody>
          <a:bodyPr/>
          <a:lstStyle/>
          <a:p>
            <a:r>
              <a:rPr lang="en-GB" smtClean="0">
                <a:solidFill>
                  <a:schemeClr val="bg1"/>
                </a:solidFill>
              </a:rPr>
              <a:t>Codes</a:t>
            </a:r>
          </a:p>
        </p:txBody>
      </p:sp>
      <p:sp>
        <p:nvSpPr>
          <p:cNvPr id="6148" name="Content Placeholder 4"/>
          <p:cNvSpPr>
            <a:spLocks noGrp="1"/>
          </p:cNvSpPr>
          <p:nvPr>
            <p:ph sz="half" idx="2"/>
          </p:nvPr>
        </p:nvSpPr>
        <p:spPr/>
        <p:txBody>
          <a:bodyPr/>
          <a:lstStyle/>
          <a:p>
            <a:r>
              <a:rPr lang="en-GB" dirty="0" smtClean="0">
                <a:solidFill>
                  <a:schemeClr val="bg1"/>
                </a:solidFill>
              </a:rPr>
              <a:t>Allow companies to choose governance mechanisms</a:t>
            </a:r>
          </a:p>
          <a:p>
            <a:r>
              <a:rPr lang="en-GB" dirty="0" smtClean="0">
                <a:solidFill>
                  <a:schemeClr val="bg1"/>
                </a:solidFill>
              </a:rPr>
              <a:t>Allow the market (investors) to judge the importance of departures from the code</a:t>
            </a:r>
          </a:p>
          <a:p>
            <a:r>
              <a:rPr lang="en-GB" dirty="0" smtClean="0">
                <a:solidFill>
                  <a:schemeClr val="bg1"/>
                </a:solidFill>
              </a:rPr>
              <a:t>Can be changed relatively quickly</a:t>
            </a:r>
          </a:p>
        </p:txBody>
      </p:sp>
      <p:sp>
        <p:nvSpPr>
          <p:cNvPr id="6149" name="Text Placeholder 5"/>
          <p:cNvSpPr>
            <a:spLocks noGrp="1"/>
          </p:cNvSpPr>
          <p:nvPr>
            <p:ph type="body" sz="quarter" idx="3"/>
          </p:nvPr>
        </p:nvSpPr>
        <p:spPr/>
        <p:txBody>
          <a:bodyPr/>
          <a:lstStyle/>
          <a:p>
            <a:r>
              <a:rPr lang="en-GB" smtClean="0">
                <a:solidFill>
                  <a:schemeClr val="bg1"/>
                </a:solidFill>
              </a:rPr>
              <a:t>Laws</a:t>
            </a:r>
          </a:p>
        </p:txBody>
      </p:sp>
      <p:sp>
        <p:nvSpPr>
          <p:cNvPr id="6150" name="Content Placeholder 6"/>
          <p:cNvSpPr>
            <a:spLocks noGrp="1"/>
          </p:cNvSpPr>
          <p:nvPr>
            <p:ph sz="quarter" idx="4"/>
          </p:nvPr>
        </p:nvSpPr>
        <p:spPr/>
        <p:txBody>
          <a:bodyPr/>
          <a:lstStyle/>
          <a:p>
            <a:r>
              <a:rPr lang="en-GB" smtClean="0">
                <a:solidFill>
                  <a:schemeClr val="bg1"/>
                </a:solidFill>
              </a:rPr>
              <a:t>Ensure that investors are certain about corporate governance mechanisms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a:defRPr/>
            </a:pPr>
            <a:r>
              <a:rPr lang="en-GB" sz="4000" cap="small" dirty="0" smtClean="0">
                <a:solidFill>
                  <a:schemeClr val="bg1"/>
                </a:solidFill>
              </a:rPr>
              <a:t>the uk code of corporate governance</a:t>
            </a:r>
          </a:p>
        </p:txBody>
      </p:sp>
      <p:sp>
        <p:nvSpPr>
          <p:cNvPr id="7171" name="Content Placeholder 2"/>
          <p:cNvSpPr>
            <a:spLocks noGrp="1"/>
          </p:cNvSpPr>
          <p:nvPr>
            <p:ph idx="1"/>
          </p:nvPr>
        </p:nvSpPr>
        <p:spPr/>
        <p:txBody>
          <a:bodyPr/>
          <a:lstStyle/>
          <a:p>
            <a:pPr>
              <a:buFontTx/>
              <a:buNone/>
            </a:pPr>
            <a:r>
              <a:rPr lang="en-US" dirty="0" smtClean="0"/>
              <a:t> 	</a:t>
            </a:r>
            <a:r>
              <a:rPr lang="en-US" sz="2800" dirty="0" smtClean="0">
                <a:solidFill>
                  <a:schemeClr val="bg1"/>
                </a:solidFill>
              </a:rPr>
              <a:t>Applies to all companies listed on the London Stock Exchange, but the requirements for small companies (sub FTSE 350 index) are slightly different. It includes sections on:</a:t>
            </a:r>
          </a:p>
          <a:p>
            <a:r>
              <a:rPr lang="en-US" sz="2800" dirty="0" smtClean="0">
                <a:solidFill>
                  <a:schemeClr val="bg1"/>
                </a:solidFill>
              </a:rPr>
              <a:t>Leadership</a:t>
            </a:r>
          </a:p>
          <a:p>
            <a:r>
              <a:rPr lang="en-US" sz="2800" dirty="0" smtClean="0">
                <a:solidFill>
                  <a:schemeClr val="bg1"/>
                </a:solidFill>
              </a:rPr>
              <a:t>Effectiveness</a:t>
            </a:r>
          </a:p>
          <a:p>
            <a:r>
              <a:rPr lang="en-US" sz="2800" dirty="0" smtClean="0">
                <a:solidFill>
                  <a:schemeClr val="bg1"/>
                </a:solidFill>
              </a:rPr>
              <a:t>Accountability</a:t>
            </a:r>
          </a:p>
          <a:p>
            <a:r>
              <a:rPr lang="en-US" sz="2800" dirty="0" smtClean="0">
                <a:solidFill>
                  <a:schemeClr val="bg1"/>
                </a:solidFill>
              </a:rPr>
              <a:t>Remuneration</a:t>
            </a:r>
          </a:p>
          <a:p>
            <a:r>
              <a:rPr lang="en-US" sz="2800" dirty="0" smtClean="0">
                <a:solidFill>
                  <a:schemeClr val="bg1"/>
                </a:solidFill>
              </a:rPr>
              <a:t>Relations with shareholders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4000" cap="small" dirty="0" smtClean="0">
                <a:solidFill>
                  <a:schemeClr val="bg1"/>
                </a:solidFill>
              </a:rPr>
              <a:t>Key recommendations of the UK code</a:t>
            </a:r>
            <a:endParaRPr lang="en-GB" sz="4000" cap="small" dirty="0">
              <a:solidFill>
                <a:schemeClr val="bg1"/>
              </a:solidFill>
            </a:endParaRPr>
          </a:p>
        </p:txBody>
      </p:sp>
      <p:sp>
        <p:nvSpPr>
          <p:cNvPr id="8195" name="Content Placeholder 2"/>
          <p:cNvSpPr>
            <a:spLocks noGrp="1"/>
          </p:cNvSpPr>
          <p:nvPr>
            <p:ph idx="1"/>
          </p:nvPr>
        </p:nvSpPr>
        <p:spPr/>
        <p:txBody>
          <a:bodyPr/>
          <a:lstStyle/>
          <a:p>
            <a:r>
              <a:rPr lang="en-GB" sz="2800" dirty="0" smtClean="0">
                <a:solidFill>
                  <a:schemeClr val="bg1"/>
                </a:solidFill>
              </a:rPr>
              <a:t>The CEO should not be the chair of the board</a:t>
            </a:r>
          </a:p>
          <a:p>
            <a:r>
              <a:rPr lang="en-GB" sz="2800" dirty="0" smtClean="0">
                <a:solidFill>
                  <a:schemeClr val="bg1"/>
                </a:solidFill>
              </a:rPr>
              <a:t>The chair should be independent</a:t>
            </a:r>
          </a:p>
          <a:p>
            <a:r>
              <a:rPr lang="en-GB" sz="2800" dirty="0" smtClean="0">
                <a:solidFill>
                  <a:schemeClr val="bg1"/>
                </a:solidFill>
              </a:rPr>
              <a:t>The majority of other board members (apart from chair) should be independent</a:t>
            </a:r>
          </a:p>
          <a:p>
            <a:r>
              <a:rPr lang="en-GB" sz="2800" dirty="0" smtClean="0">
                <a:solidFill>
                  <a:schemeClr val="bg1"/>
                </a:solidFill>
              </a:rPr>
              <a:t>One director should be the senior independent director</a:t>
            </a:r>
          </a:p>
          <a:p>
            <a:r>
              <a:rPr lang="en-GB" sz="2800" dirty="0" smtClean="0">
                <a:solidFill>
                  <a:schemeClr val="bg1"/>
                </a:solidFill>
              </a:rPr>
              <a:t>The board should create 3 subcommittees</a:t>
            </a:r>
          </a:p>
          <a:p>
            <a:r>
              <a:rPr lang="en-GB" sz="2800" dirty="0" smtClean="0">
                <a:solidFill>
                  <a:schemeClr val="bg1"/>
                </a:solidFill>
              </a:rPr>
              <a:t>The board should be evaluated each year</a:t>
            </a:r>
          </a:p>
        </p:txBody>
      </p:sp>
      <p:sp>
        <p:nvSpPr>
          <p:cNvPr id="4" name="Rectangle 3"/>
          <p:cNvSpPr/>
          <p:nvPr/>
        </p:nvSpPr>
        <p:spPr>
          <a:xfrm>
            <a:off x="6429375" y="3071813"/>
            <a:ext cx="2357438" cy="642937"/>
          </a:xfrm>
          <a:prstGeom prst="rect">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r>
              <a:rPr lang="en-GB" sz="1400" dirty="0">
                <a:solidFill>
                  <a:schemeClr val="tx1"/>
                </a:solidFill>
              </a:rPr>
              <a:t>Small companies can have 2 independent directors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GB" smtClean="0"/>
              <a:t>Board subcommittees</a:t>
            </a:r>
          </a:p>
        </p:txBody>
      </p:sp>
      <p:sp>
        <p:nvSpPr>
          <p:cNvPr id="9219" name="Content Placeholder 2"/>
          <p:cNvSpPr>
            <a:spLocks noGrp="1"/>
          </p:cNvSpPr>
          <p:nvPr>
            <p:ph idx="1"/>
          </p:nvPr>
        </p:nvSpPr>
        <p:spPr/>
        <p:txBody>
          <a:bodyPr/>
          <a:lstStyle/>
          <a:p>
            <a:pPr>
              <a:buFontTx/>
              <a:buNone/>
            </a:pPr>
            <a:r>
              <a:rPr lang="en-GB" sz="2800" smtClean="0">
                <a:solidFill>
                  <a:schemeClr val="bg1"/>
                </a:solidFill>
              </a:rPr>
              <a:t>	Each subcommittee should have at least 3 members</a:t>
            </a:r>
          </a:p>
          <a:p>
            <a:r>
              <a:rPr lang="en-GB" sz="2800" b="1" smtClean="0">
                <a:solidFill>
                  <a:schemeClr val="bg1"/>
                </a:solidFill>
              </a:rPr>
              <a:t>Audit</a:t>
            </a:r>
            <a:r>
              <a:rPr lang="en-GB" sz="2800" smtClean="0">
                <a:solidFill>
                  <a:schemeClr val="bg1"/>
                </a:solidFill>
              </a:rPr>
              <a:t>: manages relationships with auditors, reviews internal controls. All members should be independent</a:t>
            </a:r>
          </a:p>
          <a:p>
            <a:r>
              <a:rPr lang="en-GB" sz="2800" b="1" smtClean="0">
                <a:solidFill>
                  <a:schemeClr val="bg1"/>
                </a:solidFill>
              </a:rPr>
              <a:t>Remuneration</a:t>
            </a:r>
            <a:r>
              <a:rPr lang="en-GB" sz="2800" smtClean="0">
                <a:solidFill>
                  <a:schemeClr val="bg1"/>
                </a:solidFill>
              </a:rPr>
              <a:t>: determines remuneration packages of executive directors. All members should be independent</a:t>
            </a:r>
          </a:p>
          <a:p>
            <a:r>
              <a:rPr lang="en-GB" sz="2800" b="1" smtClean="0">
                <a:solidFill>
                  <a:schemeClr val="bg1"/>
                </a:solidFill>
              </a:rPr>
              <a:t>Nomination</a:t>
            </a:r>
            <a:r>
              <a:rPr lang="en-GB" sz="2800" smtClean="0">
                <a:solidFill>
                  <a:schemeClr val="bg1"/>
                </a:solidFill>
              </a:rPr>
              <a:t>: finds new independent directors. The majority of members should be independent</a:t>
            </a:r>
          </a:p>
          <a:p>
            <a:endParaRPr lang="en-GB" smtClean="0"/>
          </a:p>
        </p:txBody>
      </p:sp>
      <p:sp>
        <p:nvSpPr>
          <p:cNvPr id="4" name="Rectangle 3"/>
          <p:cNvSpPr/>
          <p:nvPr/>
        </p:nvSpPr>
        <p:spPr>
          <a:xfrm>
            <a:off x="3071813" y="2071688"/>
            <a:ext cx="3143250" cy="500062"/>
          </a:xfrm>
          <a:prstGeom prst="rect">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r>
              <a:rPr lang="en-GB" dirty="0">
                <a:solidFill>
                  <a:schemeClr val="tx1"/>
                </a:solidFill>
              </a:rPr>
              <a:t>Fewer in small companies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a:defRPr/>
            </a:pPr>
            <a:r>
              <a:rPr lang="en-GB" cap="small" dirty="0" smtClean="0">
                <a:solidFill>
                  <a:schemeClr val="bg1"/>
                </a:solidFill>
              </a:rPr>
              <a:t>codes around the world</a:t>
            </a:r>
          </a:p>
        </p:txBody>
      </p:sp>
      <p:sp>
        <p:nvSpPr>
          <p:cNvPr id="10243" name="Rectangle 3"/>
          <p:cNvSpPr>
            <a:spLocks noChangeArrowheads="1"/>
          </p:cNvSpPr>
          <p:nvPr/>
        </p:nvSpPr>
        <p:spPr bwMode="auto">
          <a:xfrm>
            <a:off x="1000125" y="1571625"/>
            <a:ext cx="7429500" cy="3786188"/>
          </a:xfrm>
          <a:prstGeom prst="rect">
            <a:avLst/>
          </a:prstGeom>
          <a:noFill/>
          <a:ln w="9525">
            <a:noFill/>
            <a:miter lim="800000"/>
            <a:headEnd/>
            <a:tailEnd/>
          </a:ln>
        </p:spPr>
        <p:txBody>
          <a:bodyPr>
            <a:spAutoFit/>
          </a:bodyPr>
          <a:lstStyle/>
          <a:p>
            <a:r>
              <a:rPr lang="en-GB" sz="2400">
                <a:solidFill>
                  <a:schemeClr val="bg1"/>
                </a:solidFill>
              </a:rPr>
              <a:t>Zattoni and Cuomo (2008) note that most codes:</a:t>
            </a:r>
          </a:p>
          <a:p>
            <a:pPr>
              <a:buFont typeface="Arial" charset="0"/>
              <a:buChar char="•"/>
            </a:pPr>
            <a:r>
              <a:rPr lang="en-GB" sz="2400">
                <a:solidFill>
                  <a:schemeClr val="bg1"/>
                </a:solidFill>
              </a:rPr>
              <a:t> discourage duality </a:t>
            </a:r>
          </a:p>
          <a:p>
            <a:pPr>
              <a:buFont typeface="Arial" charset="0"/>
              <a:buChar char="•"/>
            </a:pPr>
            <a:r>
              <a:rPr lang="en-GB" sz="2400">
                <a:solidFill>
                  <a:schemeClr val="bg1"/>
                </a:solidFill>
              </a:rPr>
              <a:t> encourage the use of non-executive directors</a:t>
            </a:r>
          </a:p>
          <a:p>
            <a:pPr>
              <a:buFont typeface="Arial" charset="0"/>
              <a:buChar char="•"/>
            </a:pPr>
            <a:r>
              <a:rPr lang="en-GB" sz="2400">
                <a:solidFill>
                  <a:schemeClr val="bg1"/>
                </a:solidFill>
              </a:rPr>
              <a:t> create subcommittees dominated by non-executives</a:t>
            </a:r>
          </a:p>
          <a:p>
            <a:pPr>
              <a:buFont typeface="Arial" charset="0"/>
              <a:buChar char="•"/>
            </a:pPr>
            <a:r>
              <a:rPr lang="en-GB" sz="2400">
                <a:solidFill>
                  <a:schemeClr val="bg1"/>
                </a:solidFill>
              </a:rPr>
              <a:t> introduce board evaluation</a:t>
            </a:r>
          </a:p>
          <a:p>
            <a:pPr>
              <a:buFont typeface="Arial" charset="0"/>
              <a:buChar char="•"/>
            </a:pPr>
            <a:endParaRPr lang="en-GB" sz="2400">
              <a:solidFill>
                <a:schemeClr val="bg1"/>
              </a:solidFill>
            </a:endParaRPr>
          </a:p>
          <a:p>
            <a:r>
              <a:rPr lang="en-GB" sz="2400">
                <a:solidFill>
                  <a:schemeClr val="bg1"/>
                </a:solidFill>
              </a:rPr>
              <a:t>Many codes issued by regulators in Europe, Asia and the Middle east and North Africa do this. They vary over whether they make recommendations in terms of independent or nonexecutive members.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3600" cap="small" dirty="0" smtClean="0">
                <a:solidFill>
                  <a:schemeClr val="bg1"/>
                </a:solidFill>
              </a:rPr>
              <a:t>Codes with different requirements</a:t>
            </a:r>
            <a:endParaRPr lang="en-GB" sz="3600" cap="small" dirty="0">
              <a:solidFill>
                <a:schemeClr val="bg1"/>
              </a:solidFill>
            </a:endParaRPr>
          </a:p>
        </p:txBody>
      </p:sp>
      <p:sp>
        <p:nvSpPr>
          <p:cNvPr id="11267" name="TextBox 2"/>
          <p:cNvSpPr txBox="1">
            <a:spLocks noChangeArrowheads="1"/>
          </p:cNvSpPr>
          <p:nvPr/>
        </p:nvSpPr>
        <p:spPr bwMode="auto">
          <a:xfrm>
            <a:off x="571500" y="1785938"/>
            <a:ext cx="8248650" cy="4708525"/>
          </a:xfrm>
          <a:prstGeom prst="rect">
            <a:avLst/>
          </a:prstGeom>
          <a:noFill/>
          <a:ln w="9525">
            <a:noFill/>
            <a:miter lim="800000"/>
            <a:headEnd/>
            <a:tailEnd/>
          </a:ln>
        </p:spPr>
        <p:txBody>
          <a:bodyPr wrap="none">
            <a:spAutoFit/>
          </a:bodyPr>
          <a:lstStyle/>
          <a:p>
            <a:pPr>
              <a:buFont typeface="Arial" charset="0"/>
              <a:buChar char="•"/>
            </a:pPr>
            <a:r>
              <a:rPr lang="en-GB" sz="2000">
                <a:solidFill>
                  <a:schemeClr val="bg1"/>
                </a:solidFill>
              </a:rPr>
              <a:t> Duality permitted in: Greece, Pakistan, Romania, Russia, Spain, </a:t>
            </a:r>
          </a:p>
          <a:p>
            <a:r>
              <a:rPr lang="en-GB" sz="2000">
                <a:solidFill>
                  <a:schemeClr val="bg1"/>
                </a:solidFill>
              </a:rPr>
              <a:t>Switzerland, The Philippines, US</a:t>
            </a:r>
          </a:p>
          <a:p>
            <a:endParaRPr lang="en-GB" sz="2000">
              <a:solidFill>
                <a:schemeClr val="bg1"/>
              </a:solidFill>
            </a:endParaRPr>
          </a:p>
          <a:p>
            <a:pPr>
              <a:buFont typeface="Arial" charset="0"/>
              <a:buChar char="•"/>
            </a:pPr>
            <a:r>
              <a:rPr lang="en-GB" sz="2000">
                <a:solidFill>
                  <a:schemeClr val="bg1"/>
                </a:solidFill>
              </a:rPr>
              <a:t> No independence/non-executive requirement in: Greece,</a:t>
            </a:r>
          </a:p>
          <a:p>
            <a:r>
              <a:rPr lang="en-GB" sz="2000">
                <a:solidFill>
                  <a:schemeClr val="bg1"/>
                </a:solidFill>
              </a:rPr>
              <a:t>Hong Kong, Kenya, Luxembourg, Malaysia, Malta, Nigeria, Pakistan, </a:t>
            </a:r>
          </a:p>
          <a:p>
            <a:r>
              <a:rPr lang="en-GB" sz="2000">
                <a:solidFill>
                  <a:schemeClr val="bg1"/>
                </a:solidFill>
              </a:rPr>
              <a:t>Romania, Russia, Singapore, Spain, Sri Lanka, Saudi Arabia, Taiwan, </a:t>
            </a:r>
          </a:p>
          <a:p>
            <a:r>
              <a:rPr lang="en-GB" sz="2000">
                <a:solidFill>
                  <a:schemeClr val="bg1"/>
                </a:solidFill>
              </a:rPr>
              <a:t>Thailand, The Philippines, Tunisia</a:t>
            </a:r>
          </a:p>
          <a:p>
            <a:endParaRPr lang="en-GB" sz="2000">
              <a:solidFill>
                <a:schemeClr val="bg1"/>
              </a:solidFill>
            </a:endParaRPr>
          </a:p>
          <a:p>
            <a:pPr>
              <a:buFont typeface="Arial" charset="0"/>
              <a:buChar char="•"/>
            </a:pPr>
            <a:r>
              <a:rPr lang="en-GB" sz="2000">
                <a:solidFill>
                  <a:schemeClr val="bg1"/>
                </a:solidFill>
              </a:rPr>
              <a:t> Fewer than 3 subcommittees:  Bangladesh, Egypt, Greece, Malta, </a:t>
            </a:r>
          </a:p>
          <a:p>
            <a:r>
              <a:rPr lang="en-GB" sz="2000">
                <a:solidFill>
                  <a:schemeClr val="bg1"/>
                </a:solidFill>
              </a:rPr>
              <a:t>New Zealand, Nigeria, Pakistan, Russia, Sri Lanka, Taiwan, </a:t>
            </a:r>
          </a:p>
          <a:p>
            <a:r>
              <a:rPr lang="en-GB" sz="2000">
                <a:solidFill>
                  <a:schemeClr val="bg1"/>
                </a:solidFill>
              </a:rPr>
              <a:t>The Philippines, United Arab Emirates</a:t>
            </a:r>
          </a:p>
          <a:p>
            <a:endParaRPr lang="en-GB" sz="2000">
              <a:solidFill>
                <a:schemeClr val="bg1"/>
              </a:solidFill>
            </a:endParaRPr>
          </a:p>
          <a:p>
            <a:pPr>
              <a:buFont typeface="Arial" charset="0"/>
              <a:buChar char="•"/>
            </a:pPr>
            <a:r>
              <a:rPr lang="en-GB" sz="2000">
                <a:solidFill>
                  <a:schemeClr val="bg1"/>
                </a:solidFill>
              </a:rPr>
              <a:t> No board evaluation: Canada, Egypt, Greece,  Hong Kong, Malaysia, </a:t>
            </a:r>
          </a:p>
          <a:p>
            <a:r>
              <a:rPr lang="en-GB" sz="2000">
                <a:solidFill>
                  <a:schemeClr val="bg1"/>
                </a:solidFill>
              </a:rPr>
              <a:t>Nigeria, Pakistan, Saudi Arabia, Sri Lanka, Taiwan, Tunisia, </a:t>
            </a:r>
          </a:p>
          <a:p>
            <a:r>
              <a:rPr lang="en-GB" sz="2000">
                <a:solidFill>
                  <a:schemeClr val="bg1"/>
                </a:solidFill>
              </a:rPr>
              <a:t>United Arab Emirates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pPr>
              <a:defRPr/>
            </a:pPr>
            <a:r>
              <a:rPr lang="en-GB" cap="small" dirty="0" smtClean="0">
                <a:solidFill>
                  <a:schemeClr val="bg1"/>
                </a:solidFill>
              </a:rPr>
              <a:t>the implementation of codes</a:t>
            </a:r>
          </a:p>
        </p:txBody>
      </p:sp>
      <p:sp>
        <p:nvSpPr>
          <p:cNvPr id="12291" name="Content Placeholder 2"/>
          <p:cNvSpPr>
            <a:spLocks noGrp="1"/>
          </p:cNvSpPr>
          <p:nvPr>
            <p:ph idx="1"/>
          </p:nvPr>
        </p:nvSpPr>
        <p:spPr/>
        <p:txBody>
          <a:bodyPr/>
          <a:lstStyle/>
          <a:p>
            <a:r>
              <a:rPr lang="en-US" sz="2800" dirty="0" smtClean="0">
                <a:solidFill>
                  <a:schemeClr val="bg1"/>
                </a:solidFill>
              </a:rPr>
              <a:t>Compliance: most companies in the </a:t>
            </a:r>
            <a:r>
              <a:rPr lang="en-US" sz="2800" dirty="0" smtClean="0">
                <a:solidFill>
                  <a:schemeClr val="bg1"/>
                </a:solidFill>
              </a:rPr>
              <a:t>UK </a:t>
            </a:r>
            <a:r>
              <a:rPr lang="en-US" sz="2800" dirty="0" smtClean="0">
                <a:solidFill>
                  <a:schemeClr val="bg1"/>
                </a:solidFill>
              </a:rPr>
              <a:t>choose to comply </a:t>
            </a:r>
            <a:r>
              <a:rPr lang="en-US" sz="2800" dirty="0" smtClean="0">
                <a:solidFill>
                  <a:schemeClr val="bg1"/>
                </a:solidFill>
              </a:rPr>
              <a:t>and </a:t>
            </a:r>
            <a:r>
              <a:rPr lang="en-US" sz="2800" dirty="0" smtClean="0">
                <a:solidFill>
                  <a:schemeClr val="bg1"/>
                </a:solidFill>
              </a:rPr>
              <a:t>in Portugal compliance increases over </a:t>
            </a:r>
            <a:r>
              <a:rPr lang="en-US" sz="2800" dirty="0" smtClean="0">
                <a:solidFill>
                  <a:schemeClr val="bg1"/>
                </a:solidFill>
              </a:rPr>
              <a:t>time.</a:t>
            </a:r>
            <a:endParaRPr lang="en-GB" sz="2800" dirty="0" smtClean="0">
              <a:solidFill>
                <a:schemeClr val="bg1"/>
              </a:solidFill>
            </a:endParaRPr>
          </a:p>
          <a:p>
            <a:pPr>
              <a:buFontTx/>
              <a:buNone/>
            </a:pPr>
            <a:endParaRPr lang="en-GB" sz="2800" dirty="0" smtClean="0">
              <a:solidFill>
                <a:schemeClr val="bg1"/>
              </a:solidFill>
            </a:endParaRPr>
          </a:p>
          <a:p>
            <a:r>
              <a:rPr lang="en-GB" sz="2800" dirty="0" smtClean="0">
                <a:solidFill>
                  <a:schemeClr val="bg1"/>
                </a:solidFill>
              </a:rPr>
              <a:t>Compliance and value: value increases with compliance in </a:t>
            </a:r>
            <a:r>
              <a:rPr lang="en-GB" sz="2800" dirty="0" smtClean="0">
                <a:solidFill>
                  <a:schemeClr val="bg1"/>
                </a:solidFill>
              </a:rPr>
              <a:t>Malaysia, Switzerland, Thailand, and </a:t>
            </a:r>
            <a:r>
              <a:rPr lang="en-GB" sz="2800" dirty="0" smtClean="0">
                <a:solidFill>
                  <a:schemeClr val="bg1"/>
                </a:solidFill>
              </a:rPr>
              <a:t>the </a:t>
            </a:r>
            <a:r>
              <a:rPr lang="en-GB" sz="2800" dirty="0" smtClean="0">
                <a:solidFill>
                  <a:schemeClr val="bg1"/>
                </a:solidFill>
              </a:rPr>
              <a:t>UK.</a:t>
            </a:r>
            <a:endParaRPr lang="en-US" sz="2800" dirty="0" smtClean="0">
              <a:solidFill>
                <a:schemeClr val="bg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pPr>
              <a:defRPr/>
            </a:pPr>
            <a:r>
              <a:rPr lang="en-GB" sz="4000" cap="small" dirty="0" smtClean="0">
                <a:solidFill>
                  <a:schemeClr val="bg1"/>
                </a:solidFill>
              </a:rPr>
              <a:t>the Sarbanes-Oxley Act, 2002</a:t>
            </a:r>
          </a:p>
        </p:txBody>
      </p:sp>
      <p:sp>
        <p:nvSpPr>
          <p:cNvPr id="13315" name="Content Placeholder 2"/>
          <p:cNvSpPr>
            <a:spLocks noGrp="1"/>
          </p:cNvSpPr>
          <p:nvPr>
            <p:ph idx="1"/>
          </p:nvPr>
        </p:nvSpPr>
        <p:spPr>
          <a:xfrm>
            <a:off x="428625" y="1643063"/>
            <a:ext cx="8229600" cy="4525962"/>
          </a:xfrm>
        </p:spPr>
        <p:txBody>
          <a:bodyPr/>
          <a:lstStyle/>
          <a:p>
            <a:r>
              <a:rPr lang="en-GB" sz="2800" dirty="0" smtClean="0">
                <a:solidFill>
                  <a:schemeClr val="bg1"/>
                </a:solidFill>
              </a:rPr>
              <a:t>Established the Public Company Accounting Oversight Board (PCAOB) </a:t>
            </a:r>
          </a:p>
          <a:p>
            <a:r>
              <a:rPr lang="en-GB" sz="2800" dirty="0" smtClean="0">
                <a:solidFill>
                  <a:schemeClr val="bg1"/>
                </a:solidFill>
              </a:rPr>
              <a:t>Introduced new rules governing the relationship between companies and their auditors</a:t>
            </a:r>
          </a:p>
          <a:p>
            <a:r>
              <a:rPr lang="en-GB" sz="2800" dirty="0" smtClean="0">
                <a:solidFill>
                  <a:schemeClr val="bg1"/>
                </a:solidFill>
              </a:rPr>
              <a:t>Improved disclosure of off-balance sheet items</a:t>
            </a:r>
          </a:p>
          <a:p>
            <a:r>
              <a:rPr lang="en-GB" sz="2800" dirty="0" smtClean="0">
                <a:solidFill>
                  <a:schemeClr val="bg1"/>
                </a:solidFill>
              </a:rPr>
              <a:t>Introduced greater accountability of top management for fraud in their companies</a:t>
            </a:r>
            <a:endParaRPr lang="en-US" dirty="0" smtClean="0">
              <a:solidFill>
                <a:schemeClr val="bg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a:defRPr/>
            </a:pPr>
            <a:r>
              <a:rPr lang="en-GB" sz="4000" cap="small" dirty="0" smtClean="0">
                <a:solidFill>
                  <a:schemeClr val="bg1"/>
                </a:solidFill>
              </a:rPr>
              <a:t>the effects of Sarbanes-Oxley</a:t>
            </a:r>
          </a:p>
        </p:txBody>
      </p:sp>
      <p:sp>
        <p:nvSpPr>
          <p:cNvPr id="14339" name="Content Placeholder 2"/>
          <p:cNvSpPr>
            <a:spLocks noGrp="1"/>
          </p:cNvSpPr>
          <p:nvPr>
            <p:ph idx="1"/>
          </p:nvPr>
        </p:nvSpPr>
        <p:spPr/>
        <p:txBody>
          <a:bodyPr/>
          <a:lstStyle/>
          <a:p>
            <a:r>
              <a:rPr lang="en-GB" sz="2800" dirty="0" smtClean="0">
                <a:solidFill>
                  <a:schemeClr val="bg1"/>
                </a:solidFill>
              </a:rPr>
              <a:t>More </a:t>
            </a:r>
            <a:r>
              <a:rPr lang="en-GB" sz="2800" dirty="0" smtClean="0">
                <a:solidFill>
                  <a:schemeClr val="bg1"/>
                </a:solidFill>
              </a:rPr>
              <a:t>companies have separated the roles of CEO and </a:t>
            </a:r>
            <a:r>
              <a:rPr lang="en-GB" sz="2800" dirty="0" smtClean="0">
                <a:solidFill>
                  <a:schemeClr val="bg1"/>
                </a:solidFill>
              </a:rPr>
              <a:t>Chair.</a:t>
            </a:r>
            <a:endParaRPr lang="en-GB" sz="2800" dirty="0" smtClean="0">
              <a:solidFill>
                <a:schemeClr val="bg1"/>
              </a:solidFill>
            </a:endParaRPr>
          </a:p>
          <a:p>
            <a:r>
              <a:rPr lang="en-GB" sz="2800" dirty="0" smtClean="0">
                <a:solidFill>
                  <a:schemeClr val="bg1"/>
                </a:solidFill>
              </a:rPr>
              <a:t>Some </a:t>
            </a:r>
            <a:r>
              <a:rPr lang="en-GB" sz="2800" dirty="0" smtClean="0">
                <a:solidFill>
                  <a:schemeClr val="bg1"/>
                </a:solidFill>
              </a:rPr>
              <a:t>evidence of greater </a:t>
            </a:r>
            <a:r>
              <a:rPr lang="en-GB" sz="2800" dirty="0" smtClean="0">
                <a:solidFill>
                  <a:schemeClr val="bg1"/>
                </a:solidFill>
              </a:rPr>
              <a:t>independence.</a:t>
            </a:r>
            <a:endParaRPr lang="en-US" sz="2800" dirty="0" smtClean="0">
              <a:solidFill>
                <a:schemeClr val="bg1"/>
              </a:solidFill>
            </a:endParaRP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325</TotalTime>
  <Words>666</Words>
  <Application>Microsoft Office PowerPoint</Application>
  <PresentationFormat>On-screen Show (4:3)</PresentationFormat>
  <Paragraphs>98</Paragraphs>
  <Slides>13</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13</vt:i4>
      </vt:variant>
    </vt:vector>
  </HeadingPairs>
  <TitlesOfParts>
    <vt:vector size="15" baseType="lpstr">
      <vt:lpstr>Arial</vt:lpstr>
      <vt:lpstr>Default Design</vt:lpstr>
      <vt:lpstr>CORPORATE GOVERNANCE</vt:lpstr>
      <vt:lpstr>learning objectives</vt:lpstr>
      <vt:lpstr>the plethora of law and regulation</vt:lpstr>
      <vt:lpstr>codes and ‘comply or explain’</vt:lpstr>
      <vt:lpstr>codes vs. laws</vt:lpstr>
      <vt:lpstr>the uk code of corporate governance</vt:lpstr>
      <vt:lpstr>Key recommendations of the UK code</vt:lpstr>
      <vt:lpstr>Board subcommittees</vt:lpstr>
      <vt:lpstr>codes around the world</vt:lpstr>
      <vt:lpstr>Codes with different requirements</vt:lpstr>
      <vt:lpstr>the implementation of codes</vt:lpstr>
      <vt:lpstr>the Sarbanes-Oxley Act, 2002</vt:lpstr>
      <vt:lpstr>the effects of Sarbanes-Oxley</vt:lpstr>
    </vt:vector>
  </TitlesOfParts>
  <Company>Macmillan Publishers LTD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CORPORATE GOVERNANCE</dc:title>
  <dc:creator>C.Griffiths</dc:creator>
  <cp:lastModifiedBy>Economist</cp:lastModifiedBy>
  <cp:revision>33</cp:revision>
  <dcterms:created xsi:type="dcterms:W3CDTF">2011-08-23T16:14:30Z</dcterms:created>
  <dcterms:modified xsi:type="dcterms:W3CDTF">2021-02-05T11:59:38Z</dcterms:modified>
</cp:coreProperties>
</file>