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1.xml" ContentType="application/vnd.openxmlformats-officedocument.presentationml.tags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60" r:id="rId5"/>
    <p:sldId id="460" r:id="rId6"/>
    <p:sldId id="452" r:id="rId7"/>
    <p:sldId id="450" r:id="rId8"/>
    <p:sldId id="445" r:id="rId9"/>
    <p:sldId id="652" r:id="rId10"/>
    <p:sldId id="375" r:id="rId11"/>
    <p:sldId id="500" r:id="rId12"/>
    <p:sldId id="503" r:id="rId13"/>
    <p:sldId id="468" r:id="rId14"/>
    <p:sldId id="414" r:id="rId15"/>
    <p:sldId id="453" r:id="rId16"/>
    <p:sldId id="650" r:id="rId17"/>
    <p:sldId id="456" r:id="rId18"/>
    <p:sldId id="633" r:id="rId19"/>
    <p:sldId id="651" r:id="rId20"/>
    <p:sldId id="458" r:id="rId21"/>
    <p:sldId id="642" r:id="rId22"/>
    <p:sldId id="45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247" autoAdjust="0"/>
  </p:normalViewPr>
  <p:slideViewPr>
    <p:cSldViewPr snapToGrid="0">
      <p:cViewPr varScale="1">
        <p:scale>
          <a:sx n="90" d="100"/>
          <a:sy n="90" d="100"/>
        </p:scale>
        <p:origin x="124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57E77E40-CE06-446B-B0D2-22DA026FB82A}"/>
    <pc:docChg chg="modSld">
      <pc:chgData name="Aishat Bakre" userId="839b68a6-4a2b-45ef-9a5a-14f954bfea5f" providerId="ADAL" clId="{57E77E40-CE06-446B-B0D2-22DA026FB82A}" dt="2026-01-05T10:47:48.740" v="17" actId="34135"/>
      <pc:docMkLst>
        <pc:docMk/>
      </pc:docMkLst>
      <pc:sldChg chg="modSp mod">
        <pc:chgData name="Aishat Bakre" userId="839b68a6-4a2b-45ef-9a5a-14f954bfea5f" providerId="ADAL" clId="{57E77E40-CE06-446B-B0D2-22DA026FB82A}" dt="2026-01-05T10:47:48.740" v="17" actId="34135"/>
        <pc:sldMkLst>
          <pc:docMk/>
          <pc:sldMk cId="1395684286" sldId="260"/>
        </pc:sldMkLst>
        <pc:spChg chg="mod">
          <ac:chgData name="Aishat Bakre" userId="839b68a6-4a2b-45ef-9a5a-14f954bfea5f" providerId="ADAL" clId="{57E77E40-CE06-446B-B0D2-22DA026FB82A}" dt="2026-01-05T10:45:34.592" v="13" actId="20577"/>
          <ac:spMkLst>
            <pc:docMk/>
            <pc:sldMk cId="1395684286" sldId="260"/>
            <ac:spMk id="2" creationId="{00000000-0000-0000-0000-000000000000}"/>
          </ac:spMkLst>
        </pc:spChg>
        <pc:spChg chg="mod">
          <ac:chgData name="Aishat Bakre" userId="839b68a6-4a2b-45ef-9a5a-14f954bfea5f" providerId="ADAL" clId="{57E77E40-CE06-446B-B0D2-22DA026FB82A}" dt="2026-01-05T10:47:48.740" v="17" actId="34135"/>
          <ac:spMkLst>
            <pc:docMk/>
            <pc:sldMk cId="1395684286" sldId="260"/>
            <ac:spMk id="5" creationId="{ADFE276F-6869-41C6-B887-3EC4A210430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academic-and-infoskills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u.alma.exlibrisgroup.com/leganto/nui/lists/8457131930002421?auth=SAML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dirty="0">
                <a:hlinkClick r:id="rId3"/>
              </a:rPr>
              <a:t>Academic and </a:t>
            </a:r>
            <a:r>
              <a:rPr lang="en-GB" b="1" dirty="0" err="1">
                <a:hlinkClick r:id="rId3"/>
              </a:rPr>
              <a:t>InfoSkills</a:t>
            </a:r>
            <a:r>
              <a:rPr lang="en-GB" b="1" dirty="0">
                <a:hlinkClick r:id="rId3"/>
              </a:rPr>
              <a:t> | UWTSD Intranet</a:t>
            </a:r>
            <a:endParaRPr lang="en-GB" b="1" dirty="0"/>
          </a:p>
          <a:p>
            <a:pPr marL="228600" indent="-228600">
              <a:buFont typeface="+mj-lt"/>
              <a:buAutoNum type="arabicPeriod"/>
            </a:pPr>
            <a:endParaRPr lang="en-GB" b="1" dirty="0"/>
          </a:p>
          <a:p>
            <a:pPr marL="228600" marR="0" lvl="0" indent="-2286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GB" b="1" dirty="0"/>
              <a:t>Demonstrate where it is located within the Moodle page. </a:t>
            </a:r>
          </a:p>
          <a:p>
            <a:pPr marL="228600" marR="0" lvl="0" indent="-2286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lang="en-GB" b="1" dirty="0"/>
          </a:p>
          <a:p>
            <a:pPr marL="228600" indent="-228600">
              <a:buFont typeface="+mj-lt"/>
              <a:buAutoNum type="arabicPeriod"/>
            </a:pPr>
            <a:r>
              <a:rPr lang="en-GB" b="1" dirty="0"/>
              <a:t>Have the students open up the link on the Moodle page and to register themselves to begin the units within the portal.  It is essential that you promote the </a:t>
            </a:r>
            <a:r>
              <a:rPr lang="en-GB" b="1" dirty="0" err="1"/>
              <a:t>InfoSkills</a:t>
            </a:r>
            <a:r>
              <a:rPr lang="en-GB" b="1" dirty="0"/>
              <a:t> to support students learning and enquiry skills. </a:t>
            </a:r>
          </a:p>
          <a:p>
            <a:pPr marL="228600" indent="-228600">
              <a:buFont typeface="+mj-lt"/>
              <a:buAutoNum type="arabicPeriod"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648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dirty="0"/>
              <a:t>This is the different units within the academic and </a:t>
            </a:r>
            <a:r>
              <a:rPr lang="en-GB" b="1" dirty="0" err="1"/>
              <a:t>infoskills</a:t>
            </a:r>
            <a:r>
              <a:rPr lang="en-GB" b="1" dirty="0"/>
              <a:t> module which runs along side the teaching input modules.</a:t>
            </a:r>
          </a:p>
          <a:p>
            <a:pPr marL="228600" indent="-228600">
              <a:buFont typeface="+mj-lt"/>
              <a:buAutoNum type="arabicPeriod"/>
            </a:pPr>
            <a:endParaRPr lang="en-GB" b="1" dirty="0"/>
          </a:p>
          <a:p>
            <a:pPr marL="228600" indent="-228600">
              <a:buFont typeface="+mj-lt"/>
              <a:buAutoNum type="arabicPeriod"/>
            </a:pPr>
            <a:r>
              <a:rPr lang="en-GB" b="1" dirty="0"/>
              <a:t>Students work their way through each of the modules to help aid them in academic writing.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3416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b="1" dirty="0"/>
              <a:t>This is a slide to remind students that there is a librarian service available to support them in their work and to help them with referencing.  </a:t>
            </a:r>
          </a:p>
          <a:p>
            <a:pPr marL="228600" indent="-228600">
              <a:buFont typeface="+mj-lt"/>
              <a:buAutoNum type="arabicPeriod"/>
            </a:pPr>
            <a:endParaRPr lang="en-GB" b="1" dirty="0"/>
          </a:p>
          <a:p>
            <a:pPr marL="228600" indent="-228600">
              <a:buFont typeface="+mj-lt"/>
              <a:buAutoNum type="arabicPeriod"/>
            </a:pPr>
            <a:r>
              <a:rPr lang="en-GB" b="1" dirty="0"/>
              <a:t>It provides the range of services on offer, the link Birmingham campus librarian and the important week link details.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6853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Community Care and Management of Longer-term Conditions (LCHS7003_BIRM)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9043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504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6</a:t>
            </a:r>
            <a:r>
              <a:rPr lang="en-GB" baseline="30000"/>
              <a:t>th</a:t>
            </a:r>
            <a:r>
              <a:rPr lang="en-GB"/>
              <a:t> week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569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23">
            <a:extLst>
              <a:ext uri="{FF2B5EF4-FFF2-40B4-BE49-F238E27FC236}">
                <a16:creationId xmlns:a16="http://schemas.microsoft.com/office/drawing/2014/main" id="{E90710C3-BF7A-F548-B418-3A0A821363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97154" y="4811315"/>
            <a:ext cx="2635793" cy="597434"/>
          </a:xfrm>
        </p:spPr>
        <p:txBody>
          <a:bodyPr/>
          <a:lstStyle>
            <a:lvl1pPr marL="0" indent="0">
              <a:buNone/>
              <a:defRPr b="0" i="0">
                <a:solidFill>
                  <a:srgbClr val="0F3758"/>
                </a:solidFill>
                <a:latin typeface="+mn-lt"/>
              </a:defRPr>
            </a:lvl1pPr>
          </a:lstStyle>
          <a:p>
            <a:pPr lvl="0"/>
            <a:r>
              <a:rPr lang="en-US"/>
              <a:t>Caption of image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A060D27-FA01-9B46-B9F6-9222EF682582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897007" y="1774903"/>
            <a:ext cx="2436086" cy="2815289"/>
          </a:xfrm>
        </p:spPr>
        <p:txBody>
          <a:bodyPr>
            <a:normAutofit/>
          </a:bodyPr>
          <a:lstStyle>
            <a:lvl1pPr algn="l">
              <a:defRPr sz="1800" b="1" i="0">
                <a:latin typeface="Montserrat SemiBold" pitchFamily="2" charset="77"/>
              </a:defRPr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endParaRPr lang="en-US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46B7075-00A2-0F41-81C1-8D5FEDEBC8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04794" y="1364061"/>
            <a:ext cx="2949178" cy="4382677"/>
          </a:xfrm>
        </p:spPr>
        <p:txBody>
          <a:bodyPr>
            <a:normAutofit/>
          </a:bodyPr>
          <a:lstStyle>
            <a:lvl1pPr marL="0" indent="0">
              <a:buNone/>
              <a:defRPr sz="1800" b="0">
                <a:solidFill>
                  <a:srgbClr val="0F3758"/>
                </a:solidFill>
                <a:latin typeface="+mn-lt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text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EB215AE-78AD-A54E-BE54-BA055DAA7055}"/>
              </a:ext>
            </a:extLst>
          </p:cNvPr>
          <p:cNvCxnSpPr>
            <a:cxnSpLocks/>
          </p:cNvCxnSpPr>
          <p:nvPr userDrawn="1"/>
        </p:nvCxnSpPr>
        <p:spPr>
          <a:xfrm>
            <a:off x="592865" y="1274922"/>
            <a:ext cx="7910557" cy="0"/>
          </a:xfrm>
          <a:prstGeom prst="line">
            <a:avLst/>
          </a:prstGeom>
          <a:ln w="31750" cmpd="sng">
            <a:solidFill>
              <a:srgbClr val="0F37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73D6E85-05C5-F149-BE2A-4CE3C338CD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865" y="111353"/>
            <a:ext cx="7886700" cy="1325563"/>
          </a:xfrm>
        </p:spPr>
        <p:txBody>
          <a:bodyPr/>
          <a:lstStyle/>
          <a:p>
            <a:r>
              <a:rPr lang="en-GB"/>
              <a:t>Title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7917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05/01/2026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u.alma.exlibrisgroup.com/leganto/nui/lists/8457131930002421?auth=SA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2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Care and Management of Longer-term Conditions</a:t>
            </a: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 i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600" b="1" i="1">
                <a:solidFill>
                  <a:schemeClr val="bg1"/>
                </a:solidFill>
              </a:rPr>
              <a:t>LCHS7003</a:t>
            </a:r>
            <a:br>
              <a:rPr lang="en-GB" sz="3600" b="1">
                <a:solidFill>
                  <a:schemeClr val="bg1"/>
                </a:solidFill>
              </a:rPr>
            </a:br>
            <a:br>
              <a:rPr lang="en-GB" sz="3600" b="1">
                <a:solidFill>
                  <a:schemeClr val="bg1"/>
                </a:solidFill>
              </a:rPr>
            </a:br>
            <a:r>
              <a:rPr lang="en-GB" sz="3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Term 1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187624" y="3064605"/>
            <a:ext cx="74168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51520" y="5445224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©Dr Aishat Bakre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89E28-BC23-4F61-68DE-6A53DEADA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Ground Rules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A881C-07D7-C689-D57D-D4216892D9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Punctuality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Attendance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Respect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Class activities/discussion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Distractions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Phone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Food/Drinks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more you will like to add? </a:t>
            </a:r>
          </a:p>
          <a:p>
            <a:pPr lvl="1">
              <a:buFont typeface="Wingdings" panose="05000000000000000000" pitchFamily="2" charset="2"/>
              <a:buChar char="ü"/>
            </a:pPr>
            <a:endParaRPr lang="en-GB" dirty="0"/>
          </a:p>
          <a:p>
            <a:pPr lvl="1">
              <a:buFont typeface="Wingdings" panose="05000000000000000000" pitchFamily="2" charset="2"/>
              <a:buChar char="ü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3831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400" y="1556792"/>
            <a:ext cx="7715200" cy="3917032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Introduce module aim and Learning outcomes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assessment requirements of the module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80969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Upon successful completion of this module, student should be able to: 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physical, psychological, and social impact on individuals and families living with a long-term condition(s) and its treatment.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assess the key areas of local and national political, health and social care agendas and initiatives relating to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evaluate the skills, values and behaviours required to provide co-productive and traditional models of care as appropriate.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15000"/>
              </a:lnSpc>
              <a:spcAft>
                <a:spcPts val="1000"/>
              </a:spcAft>
              <a:buFont typeface="Wingdings" panose="05000000000000000000" pitchFamily="2" charset="2"/>
              <a:buChar char="§"/>
            </a:pPr>
            <a:r>
              <a:rPr lang="en-GB" sz="180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Critically analyse the contribution of empirical evidence and local, national, and international guidelines to informing the delivery of ‘whole person’ care and self-management support for individuals with long term conditions.</a:t>
            </a:r>
            <a:endParaRPr lang="en-GB" sz="180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The module aims overall to develop student understanding of the theories, values and policies in managing patients with longer term conditions in different healthcare settings.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600">
                <a:latin typeface="Arial" panose="020B0604020202020204" pitchFamily="34" charset="0"/>
                <a:cs typeface="Arial" panose="020B0604020202020204" pitchFamily="34" charset="0"/>
              </a:rPr>
              <a:t>To gain an understanding of healthcare work across traditional primary/secondary/social care boundaries and collaborate with patients/carers and other professionals within the NHS, social and private/voluntary sector to continuously improve the information, support, care, and person-centred approaches to treatment of people living with long term conditions. 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63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7D410-D726-11BC-E6C2-DC903615A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Getting to know each other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345D3-0819-7151-0379-986E2DE0A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Introduce yourself</a:t>
            </a:r>
          </a:p>
          <a:p>
            <a:r>
              <a:rPr lang="en-GB"/>
              <a:t>What is your background before coming to this programme?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8919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2C92B-3EA9-4886-A95F-119A362CA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Learning 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DCF47-892F-4190-8B77-901F53EC8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Reading list on Moodle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Tutor may provide additional materials 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 can also source your choice of materials from the library </a:t>
            </a:r>
          </a:p>
        </p:txBody>
      </p:sp>
    </p:spTree>
    <p:extLst>
      <p:ext uri="{BB962C8B-B14F-4D97-AF65-F5344CB8AC3E}">
        <p14:creationId xmlns:p14="http://schemas.microsoft.com/office/powerpoint/2010/main" val="18822868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19BFB-C282-6BD4-053D-8ADB7B2F0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and </a:t>
            </a:r>
            <a:r>
              <a:rPr lang="en-GB" b="1" dirty="0" err="1"/>
              <a:t>InfoSkills</a:t>
            </a:r>
            <a:endParaRPr lang="en-GB" b="1" dirty="0"/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075B2CF4-92F6-73E7-A6F9-C6F7F4C2C9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557" t="11818" r="2730" b="8183"/>
          <a:stretch/>
        </p:blipFill>
        <p:spPr bwMode="auto">
          <a:xfrm>
            <a:off x="457200" y="1603384"/>
            <a:ext cx="3682752" cy="390999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FAB3E-832B-9FB6-690F-FED201EFA597}"/>
              </a:ext>
            </a:extLst>
          </p:cNvPr>
          <p:cNvSpPr txBox="1">
            <a:spLocks/>
          </p:cNvSpPr>
          <p:nvPr/>
        </p:nvSpPr>
        <p:spPr>
          <a:xfrm>
            <a:off x="4355976" y="1596346"/>
            <a:ext cx="4464496" cy="3917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Access information about Academic Skills</a:t>
            </a:r>
          </a:p>
          <a:p>
            <a:r>
              <a:rPr lang="en-GB" dirty="0"/>
              <a:t>Assignment Skills via the Moodle site.</a:t>
            </a:r>
          </a:p>
          <a:p>
            <a:endParaRPr lang="en-GB" dirty="0"/>
          </a:p>
          <a:p>
            <a:r>
              <a:rPr lang="en-GB" dirty="0"/>
              <a:t>Get badges as you work through the different stages to build up your academic skill base. </a:t>
            </a:r>
          </a:p>
        </p:txBody>
      </p:sp>
    </p:spTree>
    <p:extLst>
      <p:ext uri="{BB962C8B-B14F-4D97-AF65-F5344CB8AC3E}">
        <p14:creationId xmlns:p14="http://schemas.microsoft.com/office/powerpoint/2010/main" val="22326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93E80B62-1910-8E0F-C2C7-9B3DD97B08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9644" t="28703" r="13043" b="18956"/>
          <a:stretch/>
        </p:blipFill>
        <p:spPr bwMode="auto">
          <a:xfrm>
            <a:off x="611561" y="980728"/>
            <a:ext cx="7992888" cy="288032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03D5294-DF71-AA03-E9A0-E8A31755B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Academic and </a:t>
            </a:r>
            <a:r>
              <a:rPr lang="en-GB" b="1" dirty="0" err="1"/>
              <a:t>InfoSkills</a:t>
            </a:r>
            <a:endParaRPr lang="en-GB" b="1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30026432-8B42-9D57-2DBC-E4E629FD528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597" t="29886" r="13729" b="29726"/>
          <a:stretch/>
        </p:blipFill>
        <p:spPr bwMode="auto">
          <a:xfrm>
            <a:off x="611560" y="3861049"/>
            <a:ext cx="7992887" cy="165618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643089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7F9B3-B590-8C4D-5C1B-4285D3F7B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Student Essentials and Support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421C90C4-4EB8-D30A-D146-AA7AF09EB2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3827" t="18200" r="21959" b="16328"/>
          <a:stretch/>
        </p:blipFill>
        <p:spPr bwMode="auto">
          <a:xfrm>
            <a:off x="323528" y="1124745"/>
            <a:ext cx="4104456" cy="302433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ACFADF08-0405-5CA2-E936-570831606D8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896" t="16309" r="25947" b="22946"/>
          <a:stretch/>
        </p:blipFill>
        <p:spPr bwMode="auto">
          <a:xfrm>
            <a:off x="4572000" y="1124744"/>
            <a:ext cx="4248472" cy="44644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8585AC5D-6024-8B02-A7C2-7EB3462B98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225" t="26709" r="42167" b="39255"/>
          <a:stretch/>
        </p:blipFill>
        <p:spPr bwMode="auto">
          <a:xfrm>
            <a:off x="327348" y="4368564"/>
            <a:ext cx="4028628" cy="109728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31852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215F0-2BB7-247C-91B7-5A32340A3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Indicative Reading List 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40ED35-188A-2812-DB80-A85BD0535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66" y="5182808"/>
            <a:ext cx="8112868" cy="556511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https://eu.alma.exlibrisgroup.com/leganto/nui/lists/8457131930002421?auth=SAML</a:t>
            </a:r>
            <a:endParaRPr lang="en-GB" dirty="0"/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BDD0527-81E0-EE25-D6B3-C3738E37B1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650" y="904671"/>
            <a:ext cx="8540885" cy="4367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8546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7CC15-77EA-F61D-354E-2790AF57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Assessment 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8ECA7-F5C6-F032-4AAB-87D8F0C346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Two Assessment components</a:t>
            </a:r>
          </a:p>
          <a:p>
            <a:pPr marL="0" indent="0" algn="ctr">
              <a:buNone/>
            </a:pP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Booklet of Long-term Condition Management</a:t>
            </a:r>
            <a:endParaRPr lang="en-GB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50% weighting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Component 2:</a:t>
            </a:r>
            <a:r>
              <a:rPr lang="en-GB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 </a:t>
            </a:r>
          </a:p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50% weighting</a:t>
            </a:r>
          </a:p>
          <a:p>
            <a:endParaRPr lang="en-GB" b="1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1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>
            <a:normAutofit lnSpcReduction="10000"/>
          </a:bodyPr>
          <a:lstStyle/>
          <a:p>
            <a:pPr defTabSz="685800">
              <a:spcBef>
                <a:spcPts val="0"/>
              </a:spcBef>
              <a:defRPr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Your task is to produce an </a:t>
            </a:r>
            <a:r>
              <a:rPr lang="en-GB" sz="2400" b="1" i="1">
                <a:latin typeface="Arial" panose="020B0604020202020204" pitchFamily="34" charset="0"/>
                <a:cs typeface="Arial" panose="020B0604020202020204" pitchFamily="34" charset="0"/>
              </a:rPr>
              <a:t>information booklet of long-term health conditions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and the management of these conditions to health and care service users and/or professionals in the UK. </a:t>
            </a:r>
          </a:p>
          <a:p>
            <a:pPr defTabSz="685800">
              <a:spcBef>
                <a:spcPts val="0"/>
              </a:spcBef>
              <a:defRPr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spcBef>
                <a:spcPts val="0"/>
              </a:spcBef>
              <a:defRPr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You are free to choose the specific long-term condition you will focus on for the information booklet. Options will be discussed and decided through the taught content in class. </a:t>
            </a:r>
          </a:p>
          <a:p>
            <a:pPr marL="0" indent="0">
              <a:buNone/>
            </a:pPr>
            <a:endParaRPr lang="en-GB" sz="2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4664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Component 1 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en-GB" sz="36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Booklet</a:t>
            </a:r>
          </a:p>
        </p:txBody>
      </p:sp>
    </p:spTree>
    <p:extLst>
      <p:ext uri="{BB962C8B-B14F-4D97-AF65-F5344CB8AC3E}">
        <p14:creationId xmlns:p14="http://schemas.microsoft.com/office/powerpoint/2010/main" val="1994493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6DD1A-B8E9-2812-9FB2-E6C7E0D84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/>
              <a:t>Component 1- </a:t>
            </a:r>
            <a:r>
              <a:rPr lang="en-GB" sz="3200" b="1">
                <a:solidFill>
                  <a:srgbClr val="FF0000"/>
                </a:solidFill>
              </a:rPr>
              <a:t>Information Booklet </a:t>
            </a:r>
            <a:r>
              <a:rPr lang="en-GB" sz="3200" b="1"/>
              <a:t>Assessment brief unpacking/workshop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DBF89-46D0-8A73-39E0-8844E8956F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Week 3- Week 6</a:t>
            </a:r>
          </a:p>
          <a:p>
            <a:endParaRPr lang="en-GB" dirty="0"/>
          </a:p>
          <a:p>
            <a:r>
              <a:rPr lang="en-GB" dirty="0"/>
              <a:t>Workshop/formative assessment feedback</a:t>
            </a:r>
          </a:p>
          <a:p>
            <a:endParaRPr lang="en-GB" dirty="0"/>
          </a:p>
          <a:p>
            <a:r>
              <a:rPr lang="en-GB" dirty="0"/>
              <a:t>Submission due in </a:t>
            </a:r>
            <a:r>
              <a:rPr lang="en-GB" b="1" i="1" dirty="0">
                <a:solidFill>
                  <a:srgbClr val="FF0000"/>
                </a:solidFill>
              </a:rPr>
              <a:t>Week 6 or Week 7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2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the Assessment Brief for Date &amp;Time</a:t>
            </a:r>
            <a:r>
              <a:rPr lang="en-GB" b="1" i="1" dirty="0">
                <a:solidFill>
                  <a:srgbClr val="FF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899759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352" y="197767"/>
            <a:ext cx="8579296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b="1"/>
              <a:t>Component 1: </a:t>
            </a:r>
            <a:r>
              <a:rPr lang="en-GB" b="1">
                <a:solidFill>
                  <a:srgbClr val="FF0000"/>
                </a:solidFill>
              </a:rPr>
              <a:t>Information Booklet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Word count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3,000 words (+/- 10%)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Submission deadline </a:t>
            </a:r>
          </a:p>
          <a:p>
            <a:pPr marL="0" indent="0" algn="ctr">
              <a:buNone/>
            </a:pPr>
            <a:r>
              <a:rPr lang="en-GB" sz="32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3200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sz="32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3200" b="1" i="1" baseline="30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endParaRPr lang="en-GB" sz="32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2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Information Booklet to Turnitin-</a:t>
            </a:r>
          </a:p>
          <a:p>
            <a:pPr marL="0" indent="0" algn="ctr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Check the Assessment Brief for Date &amp;Time</a:t>
            </a:r>
            <a:r>
              <a:rPr kumimoji="0" lang="en-GB" sz="3000" b="1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884682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BF7B6-F2E6-6636-3195-515288545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Component 2: </a:t>
            </a:r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Individual Presentation</a:t>
            </a:r>
            <a:endParaRPr lang="en-GB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BBF27-3710-C72D-60A0-F5A9A0A0C5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increase the awareness of a specific long- term condition, your task is to prepare an </a:t>
            </a:r>
            <a:r>
              <a:rPr lang="en-GB" sz="2600" b="1" i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individual presentation focusing on the diagnosis, assessment, treatment, management, and prevention</a:t>
            </a:r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a specific long term health conditions in the UK. </a:t>
            </a:r>
          </a:p>
          <a:p>
            <a:pPr marL="0" indent="0">
              <a:buNone/>
            </a:pPr>
            <a:endParaRPr lang="en-GB" sz="260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Your audience is a specific group of health/social care professionals, and your presentation should be pitched to meet their needs. Highlight in a sentence your chosen group of health/social care professionals.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4721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B4BA-1461-C380-FFEA-F7BCDD89C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Assessment C-2 brief unpacking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F99D3-2852-69A8-C7A3-26A839F035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Week 6- Unpacking Assessment C-2 brief/formative feedback workshop for C1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Week 7- Teaching/Workshop for assessment C-2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Week 8- Teaching/Workshop for assessment C-2 Week 9- Recap/formative feedback for assessment C-2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10-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Submission- </a:t>
            </a:r>
            <a:r>
              <a:rPr lang="en-GB" sz="3200" b="1" i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the Assessment Brief </a:t>
            </a:r>
            <a:endParaRPr lang="en-GB" b="1" i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893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FCB2F-BE92-987F-18E1-A693D3F99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53616"/>
            <a:ext cx="8640960" cy="1143000"/>
          </a:xfrm>
        </p:spPr>
        <p:txBody>
          <a:bodyPr>
            <a:noAutofit/>
          </a:bodyPr>
          <a:lstStyle/>
          <a:p>
            <a:pPr algn="l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Component 2: </a:t>
            </a:r>
            <a:r>
              <a:rPr lang="en-GB" sz="36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4D532-5BD1-0F44-5A00-888BAD927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27165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Word count: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10mins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Submission deadline </a:t>
            </a:r>
          </a:p>
          <a:p>
            <a:pPr marL="0" indent="0" algn="ctr">
              <a:buNone/>
            </a:pPr>
            <a:r>
              <a:rPr lang="en-GB" sz="3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Individual presentations </a:t>
            </a: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</a:p>
          <a:p>
            <a:pPr marL="0" indent="0" algn="ctr">
              <a:buNone/>
            </a:pP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</a:t>
            </a:r>
            <a:r>
              <a:rPr lang="en-GB" sz="3200" b="1" i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eek 10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Submit individual presentation slides to Turnitin-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10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the Assessment Brief for Date &amp;Time</a:t>
            </a:r>
          </a:p>
          <a:p>
            <a:endParaRPr lang="en-GB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5AEA50-0186-4D18-909E-0575A1A79D28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554510" y="515325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2651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BBCA36B-8696-BE3D-C4E5-3D89D5B301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6672"/>
            <a:ext cx="8963025" cy="50417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106619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858</Words>
  <Application>Microsoft Office PowerPoint</Application>
  <PresentationFormat>On-screen Show (4:3)</PresentationFormat>
  <Paragraphs>115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Myriad Pro</vt:lpstr>
      <vt:lpstr>Arial</vt:lpstr>
      <vt:lpstr>Calibri</vt:lpstr>
      <vt:lpstr>Montserrat SemiBold</vt:lpstr>
      <vt:lpstr>Wingdings</vt:lpstr>
      <vt:lpstr>20140311PresentationUWTSDTemplate</vt:lpstr>
      <vt:lpstr>  Community Care and Management of Longer-term Conditions    LCHS7003  Term 1</vt:lpstr>
      <vt:lpstr>Ground Rules </vt:lpstr>
      <vt:lpstr>Aims of the Session</vt:lpstr>
      <vt:lpstr>Learning outcomes</vt:lpstr>
      <vt:lpstr>Module Summary</vt:lpstr>
      <vt:lpstr>Getting to know each other</vt:lpstr>
      <vt:lpstr>Learning Resources </vt:lpstr>
      <vt:lpstr>Academic and InfoSkills</vt:lpstr>
      <vt:lpstr>Academic and InfoSkills</vt:lpstr>
      <vt:lpstr>Student Essentials and Support</vt:lpstr>
      <vt:lpstr>Indicative Reading List </vt:lpstr>
      <vt:lpstr>Assessment Task </vt:lpstr>
      <vt:lpstr>Component 1 –Information Booklet</vt:lpstr>
      <vt:lpstr>Component 1- Information Booklet Assessment brief unpacking/workshop </vt:lpstr>
      <vt:lpstr>Component 1: Information Booklet</vt:lpstr>
      <vt:lpstr>Component 2: Individual Presentation</vt:lpstr>
      <vt:lpstr>Assessment C-2 brief unpacking </vt:lpstr>
      <vt:lpstr>Component 2: Individual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Aishat Bakre</cp:lastModifiedBy>
  <cp:revision>4</cp:revision>
  <dcterms:created xsi:type="dcterms:W3CDTF">2015-04-14T15:21:28Z</dcterms:created>
  <dcterms:modified xsi:type="dcterms:W3CDTF">2026-01-05T10:47:49Z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