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908" autoAdjust="0"/>
  </p:normalViewPr>
  <p:slideViewPr>
    <p:cSldViewPr snapToGrid="0">
      <p:cViewPr varScale="1">
        <p:scale>
          <a:sx n="66" d="100"/>
          <a:sy n="66" d="100"/>
        </p:scale>
        <p:origin x="1330"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abela Dobre" userId="303d20a5e376c11c" providerId="LiveId" clId="{D1B7B4A7-C0AF-4601-B36B-7A4726BF1D1C}"/>
    <pc:docChg chg="custSel modSld">
      <pc:chgData name="Mirabela Dobre" userId="303d20a5e376c11c" providerId="LiveId" clId="{D1B7B4A7-C0AF-4601-B36B-7A4726BF1D1C}" dt="2026-03-24T12:25:10.946" v="67" actId="20577"/>
      <pc:docMkLst>
        <pc:docMk/>
      </pc:docMkLst>
      <pc:sldChg chg="modSp mod">
        <pc:chgData name="Mirabela Dobre" userId="303d20a5e376c11c" providerId="LiveId" clId="{D1B7B4A7-C0AF-4601-B36B-7A4726BF1D1C}" dt="2026-03-24T12:25:10.946" v="67" actId="20577"/>
        <pc:sldMkLst>
          <pc:docMk/>
          <pc:sldMk cId="3857332446" sldId="256"/>
        </pc:sldMkLst>
        <pc:spChg chg="mod">
          <ac:chgData name="Mirabela Dobre" userId="303d20a5e376c11c" providerId="LiveId" clId="{D1B7B4A7-C0AF-4601-B36B-7A4726BF1D1C}" dt="2026-03-24T12:25:10.946" v="67" actId="20577"/>
          <ac:spMkLst>
            <pc:docMk/>
            <pc:sldMk cId="3857332446" sldId="256"/>
            <ac:spMk id="3" creationId="{232B431A-1A00-926B-A054-6558782A8808}"/>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B5F965A9-7A8E-42AE-8D22-83D9F30ECA7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7B832C81-036C-4462-B8D4-6AB01753BBCC}">
      <dgm:prSet/>
      <dgm:spPr/>
      <dgm:t>
        <a:bodyPr/>
        <a:lstStyle/>
        <a:p>
          <a:r>
            <a:rPr lang="en-IN" b="1"/>
            <a:t>Four dimensions of Cultural Intelligence (</a:t>
          </a:r>
          <a:r>
            <a:rPr lang="en-GB" b="1"/>
            <a:t>Rush, 2023</a:t>
          </a:r>
          <a:r>
            <a:rPr lang="en-IN" b="1"/>
            <a:t>):</a:t>
          </a:r>
          <a:endParaRPr lang="en-US"/>
        </a:p>
      </dgm:t>
    </dgm:pt>
    <dgm:pt modelId="{E96EC297-44EF-4F4A-AC35-A12C8CBDAFE7}" type="parTrans" cxnId="{8A3C545D-106D-48D2-B901-B67388F5F379}">
      <dgm:prSet/>
      <dgm:spPr/>
      <dgm:t>
        <a:bodyPr/>
        <a:lstStyle/>
        <a:p>
          <a:endParaRPr lang="en-US"/>
        </a:p>
      </dgm:t>
    </dgm:pt>
    <dgm:pt modelId="{544070DE-1E82-48D5-ADA9-1307F9F57A4F}" type="sibTrans" cxnId="{8A3C545D-106D-48D2-B901-B67388F5F379}">
      <dgm:prSet/>
      <dgm:spPr/>
      <dgm:t>
        <a:bodyPr/>
        <a:lstStyle/>
        <a:p>
          <a:endParaRPr lang="en-US"/>
        </a:p>
      </dgm:t>
    </dgm:pt>
    <dgm:pt modelId="{CFCBF369-04EC-49BC-8A28-17A42ADFC162}">
      <dgm:prSet/>
      <dgm:spPr/>
      <dgm:t>
        <a:bodyPr/>
        <a:lstStyle/>
        <a:p>
          <a:r>
            <a:rPr lang="en-IN"/>
            <a:t>Cognitive</a:t>
          </a:r>
          <a:endParaRPr lang="en-US"/>
        </a:p>
      </dgm:t>
    </dgm:pt>
    <dgm:pt modelId="{45E41C72-FB2F-4534-BEDC-404571A61B50}" type="parTrans" cxnId="{60DB8E80-85A5-4A82-939D-814053C87C31}">
      <dgm:prSet/>
      <dgm:spPr/>
      <dgm:t>
        <a:bodyPr/>
        <a:lstStyle/>
        <a:p>
          <a:endParaRPr lang="en-US"/>
        </a:p>
      </dgm:t>
    </dgm:pt>
    <dgm:pt modelId="{FB34076E-2271-4296-97F9-FDC8C23D2A85}" type="sibTrans" cxnId="{60DB8E80-85A5-4A82-939D-814053C87C31}">
      <dgm:prSet/>
      <dgm:spPr/>
      <dgm:t>
        <a:bodyPr/>
        <a:lstStyle/>
        <a:p>
          <a:endParaRPr lang="en-US"/>
        </a:p>
      </dgm:t>
    </dgm:pt>
    <dgm:pt modelId="{FD2F4872-9446-4890-B705-A43F7FD816AC}">
      <dgm:prSet/>
      <dgm:spPr/>
      <dgm:t>
        <a:bodyPr/>
        <a:lstStyle/>
        <a:p>
          <a:r>
            <a:rPr lang="en-IN"/>
            <a:t>Metacognitive</a:t>
          </a:r>
          <a:endParaRPr lang="en-US"/>
        </a:p>
      </dgm:t>
    </dgm:pt>
    <dgm:pt modelId="{F94BB833-FB85-4331-BF80-6F6BD65CF91F}" type="parTrans" cxnId="{85574A6C-36A5-4F76-AE45-55AF27CF0DCF}">
      <dgm:prSet/>
      <dgm:spPr/>
      <dgm:t>
        <a:bodyPr/>
        <a:lstStyle/>
        <a:p>
          <a:endParaRPr lang="en-US"/>
        </a:p>
      </dgm:t>
    </dgm:pt>
    <dgm:pt modelId="{E9FBD480-D390-4324-8672-A9B00AA9CA41}" type="sibTrans" cxnId="{85574A6C-36A5-4F76-AE45-55AF27CF0DCF}">
      <dgm:prSet/>
      <dgm:spPr/>
      <dgm:t>
        <a:bodyPr/>
        <a:lstStyle/>
        <a:p>
          <a:endParaRPr lang="en-US"/>
        </a:p>
      </dgm:t>
    </dgm:pt>
    <dgm:pt modelId="{7FB214FF-8799-43FA-B253-F1E520379E6D}">
      <dgm:prSet/>
      <dgm:spPr/>
      <dgm:t>
        <a:bodyPr/>
        <a:lstStyle/>
        <a:p>
          <a:r>
            <a:rPr lang="en-IN"/>
            <a:t>Motivational</a:t>
          </a:r>
          <a:endParaRPr lang="en-US"/>
        </a:p>
      </dgm:t>
    </dgm:pt>
    <dgm:pt modelId="{C0ACD374-890C-4FB8-8DC0-30886B32170D}" type="parTrans" cxnId="{010D8753-1AAD-4AE8-9530-BC69AE66E8B5}">
      <dgm:prSet/>
      <dgm:spPr/>
      <dgm:t>
        <a:bodyPr/>
        <a:lstStyle/>
        <a:p>
          <a:endParaRPr lang="en-US"/>
        </a:p>
      </dgm:t>
    </dgm:pt>
    <dgm:pt modelId="{E673DA02-0D73-469F-BC37-73265068B911}" type="sibTrans" cxnId="{010D8753-1AAD-4AE8-9530-BC69AE66E8B5}">
      <dgm:prSet/>
      <dgm:spPr/>
      <dgm:t>
        <a:bodyPr/>
        <a:lstStyle/>
        <a:p>
          <a:endParaRPr lang="en-US"/>
        </a:p>
      </dgm:t>
    </dgm:pt>
    <dgm:pt modelId="{778449C8-BAFB-4ABA-8E7F-2674B7AB4226}">
      <dgm:prSet/>
      <dgm:spPr/>
      <dgm:t>
        <a:bodyPr/>
        <a:lstStyle/>
        <a:p>
          <a:r>
            <a:rPr lang="en-IN"/>
            <a:t>Behavioural</a:t>
          </a:r>
          <a:endParaRPr lang="en-US"/>
        </a:p>
      </dgm:t>
    </dgm:pt>
    <dgm:pt modelId="{A8B7F757-B99A-468A-A88F-FE965B8C4B99}" type="parTrans" cxnId="{7179A0AF-31C7-40FA-9A1C-244252302BE7}">
      <dgm:prSet/>
      <dgm:spPr/>
      <dgm:t>
        <a:bodyPr/>
        <a:lstStyle/>
        <a:p>
          <a:endParaRPr lang="en-US"/>
        </a:p>
      </dgm:t>
    </dgm:pt>
    <dgm:pt modelId="{6000CB5C-8030-4344-B01F-4A56238DC2FE}" type="sibTrans" cxnId="{7179A0AF-31C7-40FA-9A1C-244252302BE7}">
      <dgm:prSet/>
      <dgm:spPr/>
      <dgm:t>
        <a:bodyPr/>
        <a:lstStyle/>
        <a:p>
          <a:endParaRPr lang="en-US"/>
        </a:p>
      </dgm:t>
    </dgm:pt>
    <dgm:pt modelId="{421AFB06-A485-41AE-9698-574B0E64102B}" type="pres">
      <dgm:prSet presAssocID="{B5F965A9-7A8E-42AE-8D22-83D9F30ECA75}" presName="outerComposite" presStyleCnt="0">
        <dgm:presLayoutVars>
          <dgm:chMax val="5"/>
          <dgm:dir/>
          <dgm:resizeHandles val="exact"/>
        </dgm:presLayoutVars>
      </dgm:prSet>
      <dgm:spPr/>
    </dgm:pt>
    <dgm:pt modelId="{9336FD78-F7F0-4D6E-A9BA-90EEAC3CF8D8}" type="pres">
      <dgm:prSet presAssocID="{B5F965A9-7A8E-42AE-8D22-83D9F30ECA75}" presName="dummyMaxCanvas" presStyleCnt="0">
        <dgm:presLayoutVars/>
      </dgm:prSet>
      <dgm:spPr/>
    </dgm:pt>
    <dgm:pt modelId="{D5327F16-FD92-4C25-AB1B-ECAABB32B586}" type="pres">
      <dgm:prSet presAssocID="{B5F965A9-7A8E-42AE-8D22-83D9F30ECA75}" presName="FiveNodes_1" presStyleLbl="node1" presStyleIdx="0" presStyleCnt="5">
        <dgm:presLayoutVars>
          <dgm:bulletEnabled val="1"/>
        </dgm:presLayoutVars>
      </dgm:prSet>
      <dgm:spPr/>
    </dgm:pt>
    <dgm:pt modelId="{21F3CF1E-AEAB-419A-BC99-0EC28CA829B9}" type="pres">
      <dgm:prSet presAssocID="{B5F965A9-7A8E-42AE-8D22-83D9F30ECA75}" presName="FiveNodes_2" presStyleLbl="node1" presStyleIdx="1" presStyleCnt="5">
        <dgm:presLayoutVars>
          <dgm:bulletEnabled val="1"/>
        </dgm:presLayoutVars>
      </dgm:prSet>
      <dgm:spPr/>
    </dgm:pt>
    <dgm:pt modelId="{775F70D3-806E-4C4C-B2AE-EA57D49B6273}" type="pres">
      <dgm:prSet presAssocID="{B5F965A9-7A8E-42AE-8D22-83D9F30ECA75}" presName="FiveNodes_3" presStyleLbl="node1" presStyleIdx="2" presStyleCnt="5">
        <dgm:presLayoutVars>
          <dgm:bulletEnabled val="1"/>
        </dgm:presLayoutVars>
      </dgm:prSet>
      <dgm:spPr/>
    </dgm:pt>
    <dgm:pt modelId="{C19E6CE6-A20A-42D7-B802-A61232D19984}" type="pres">
      <dgm:prSet presAssocID="{B5F965A9-7A8E-42AE-8D22-83D9F30ECA75}" presName="FiveNodes_4" presStyleLbl="node1" presStyleIdx="3" presStyleCnt="5">
        <dgm:presLayoutVars>
          <dgm:bulletEnabled val="1"/>
        </dgm:presLayoutVars>
      </dgm:prSet>
      <dgm:spPr/>
    </dgm:pt>
    <dgm:pt modelId="{6617A2B5-0B17-4B6E-B53E-44E3ADB97ED2}" type="pres">
      <dgm:prSet presAssocID="{B5F965A9-7A8E-42AE-8D22-83D9F30ECA75}" presName="FiveNodes_5" presStyleLbl="node1" presStyleIdx="4" presStyleCnt="5">
        <dgm:presLayoutVars>
          <dgm:bulletEnabled val="1"/>
        </dgm:presLayoutVars>
      </dgm:prSet>
      <dgm:spPr/>
    </dgm:pt>
    <dgm:pt modelId="{3773A1F6-7A1C-497D-A641-EB86A21A95C1}" type="pres">
      <dgm:prSet presAssocID="{B5F965A9-7A8E-42AE-8D22-83D9F30ECA75}" presName="FiveConn_1-2" presStyleLbl="fgAccFollowNode1" presStyleIdx="0" presStyleCnt="4">
        <dgm:presLayoutVars>
          <dgm:bulletEnabled val="1"/>
        </dgm:presLayoutVars>
      </dgm:prSet>
      <dgm:spPr/>
    </dgm:pt>
    <dgm:pt modelId="{71154F32-E888-48EF-97FD-FC648EAFBA3F}" type="pres">
      <dgm:prSet presAssocID="{B5F965A9-7A8E-42AE-8D22-83D9F30ECA75}" presName="FiveConn_2-3" presStyleLbl="fgAccFollowNode1" presStyleIdx="1" presStyleCnt="4">
        <dgm:presLayoutVars>
          <dgm:bulletEnabled val="1"/>
        </dgm:presLayoutVars>
      </dgm:prSet>
      <dgm:spPr/>
    </dgm:pt>
    <dgm:pt modelId="{4571686C-22DC-4262-8530-75CB16769261}" type="pres">
      <dgm:prSet presAssocID="{B5F965A9-7A8E-42AE-8D22-83D9F30ECA75}" presName="FiveConn_3-4" presStyleLbl="fgAccFollowNode1" presStyleIdx="2" presStyleCnt="4">
        <dgm:presLayoutVars>
          <dgm:bulletEnabled val="1"/>
        </dgm:presLayoutVars>
      </dgm:prSet>
      <dgm:spPr/>
    </dgm:pt>
    <dgm:pt modelId="{3E36A4A6-CAE6-4446-A4DE-ECA558E7D848}" type="pres">
      <dgm:prSet presAssocID="{B5F965A9-7A8E-42AE-8D22-83D9F30ECA75}" presName="FiveConn_4-5" presStyleLbl="fgAccFollowNode1" presStyleIdx="3" presStyleCnt="4">
        <dgm:presLayoutVars>
          <dgm:bulletEnabled val="1"/>
        </dgm:presLayoutVars>
      </dgm:prSet>
      <dgm:spPr/>
    </dgm:pt>
    <dgm:pt modelId="{112869E1-C141-4480-ACDA-2A18A39CCA76}" type="pres">
      <dgm:prSet presAssocID="{B5F965A9-7A8E-42AE-8D22-83D9F30ECA75}" presName="FiveNodes_1_text" presStyleLbl="node1" presStyleIdx="4" presStyleCnt="5">
        <dgm:presLayoutVars>
          <dgm:bulletEnabled val="1"/>
        </dgm:presLayoutVars>
      </dgm:prSet>
      <dgm:spPr/>
    </dgm:pt>
    <dgm:pt modelId="{BFBDB069-5EBE-4A23-B411-1E5DD9B449EC}" type="pres">
      <dgm:prSet presAssocID="{B5F965A9-7A8E-42AE-8D22-83D9F30ECA75}" presName="FiveNodes_2_text" presStyleLbl="node1" presStyleIdx="4" presStyleCnt="5">
        <dgm:presLayoutVars>
          <dgm:bulletEnabled val="1"/>
        </dgm:presLayoutVars>
      </dgm:prSet>
      <dgm:spPr/>
    </dgm:pt>
    <dgm:pt modelId="{C88A04AE-54CD-457F-A57C-CE12F0887047}" type="pres">
      <dgm:prSet presAssocID="{B5F965A9-7A8E-42AE-8D22-83D9F30ECA75}" presName="FiveNodes_3_text" presStyleLbl="node1" presStyleIdx="4" presStyleCnt="5">
        <dgm:presLayoutVars>
          <dgm:bulletEnabled val="1"/>
        </dgm:presLayoutVars>
      </dgm:prSet>
      <dgm:spPr/>
    </dgm:pt>
    <dgm:pt modelId="{F7D24094-A113-4BCB-BCFB-B296DCB6D6D3}" type="pres">
      <dgm:prSet presAssocID="{B5F965A9-7A8E-42AE-8D22-83D9F30ECA75}" presName="FiveNodes_4_text" presStyleLbl="node1" presStyleIdx="4" presStyleCnt="5">
        <dgm:presLayoutVars>
          <dgm:bulletEnabled val="1"/>
        </dgm:presLayoutVars>
      </dgm:prSet>
      <dgm:spPr/>
    </dgm:pt>
    <dgm:pt modelId="{54C84295-B049-405F-8F7B-828E38DF33E4}" type="pres">
      <dgm:prSet presAssocID="{B5F965A9-7A8E-42AE-8D22-83D9F30ECA75}" presName="FiveNodes_5_text" presStyleLbl="node1" presStyleIdx="4" presStyleCnt="5">
        <dgm:presLayoutVars>
          <dgm:bulletEnabled val="1"/>
        </dgm:presLayoutVars>
      </dgm:prSet>
      <dgm:spPr/>
    </dgm:pt>
  </dgm:ptLst>
  <dgm:cxnLst>
    <dgm:cxn modelId="{93A44409-4D63-4E7B-B929-AE6D2B8D16B0}" type="presOf" srcId="{778449C8-BAFB-4ABA-8E7F-2674B7AB4226}" destId="{54C84295-B049-405F-8F7B-828E38DF33E4}" srcOrd="1" destOrd="0" presId="urn:microsoft.com/office/officeart/2005/8/layout/vProcess5"/>
    <dgm:cxn modelId="{8A3C545D-106D-48D2-B901-B67388F5F379}" srcId="{B5F965A9-7A8E-42AE-8D22-83D9F30ECA75}" destId="{7B832C81-036C-4462-B8D4-6AB01753BBCC}" srcOrd="0" destOrd="0" parTransId="{E96EC297-44EF-4F4A-AC35-A12C8CBDAFE7}" sibTransId="{544070DE-1E82-48D5-ADA9-1307F9F57A4F}"/>
    <dgm:cxn modelId="{29362062-49A8-46CA-8ED5-369FB0B3900E}" type="presOf" srcId="{7FB214FF-8799-43FA-B253-F1E520379E6D}" destId="{F7D24094-A113-4BCB-BCFB-B296DCB6D6D3}" srcOrd="1" destOrd="0" presId="urn:microsoft.com/office/officeart/2005/8/layout/vProcess5"/>
    <dgm:cxn modelId="{A0CA1D45-2BD3-49DD-9042-E051C5B603BE}" type="presOf" srcId="{7B832C81-036C-4462-B8D4-6AB01753BBCC}" destId="{112869E1-C141-4480-ACDA-2A18A39CCA76}" srcOrd="1" destOrd="0" presId="urn:microsoft.com/office/officeart/2005/8/layout/vProcess5"/>
    <dgm:cxn modelId="{DB101269-341E-4473-9CE0-693B8F3B7DF1}" type="presOf" srcId="{7FB214FF-8799-43FA-B253-F1E520379E6D}" destId="{C19E6CE6-A20A-42D7-B802-A61232D19984}" srcOrd="0" destOrd="0" presId="urn:microsoft.com/office/officeart/2005/8/layout/vProcess5"/>
    <dgm:cxn modelId="{85574A6C-36A5-4F76-AE45-55AF27CF0DCF}" srcId="{B5F965A9-7A8E-42AE-8D22-83D9F30ECA75}" destId="{FD2F4872-9446-4890-B705-A43F7FD816AC}" srcOrd="2" destOrd="0" parTransId="{F94BB833-FB85-4331-BF80-6F6BD65CF91F}" sibTransId="{E9FBD480-D390-4324-8672-A9B00AA9CA41}"/>
    <dgm:cxn modelId="{427A1F6E-98C6-4351-AB6B-BB5BB39AA768}" type="presOf" srcId="{CFCBF369-04EC-49BC-8A28-17A42ADFC162}" destId="{21F3CF1E-AEAB-419A-BC99-0EC28CA829B9}" srcOrd="0" destOrd="0" presId="urn:microsoft.com/office/officeart/2005/8/layout/vProcess5"/>
    <dgm:cxn modelId="{010D8753-1AAD-4AE8-9530-BC69AE66E8B5}" srcId="{B5F965A9-7A8E-42AE-8D22-83D9F30ECA75}" destId="{7FB214FF-8799-43FA-B253-F1E520379E6D}" srcOrd="3" destOrd="0" parTransId="{C0ACD374-890C-4FB8-8DC0-30886B32170D}" sibTransId="{E673DA02-0D73-469F-BC37-73265068B911}"/>
    <dgm:cxn modelId="{A72E1076-FBC7-445A-8D56-B68BA914EE4C}" type="presOf" srcId="{7B832C81-036C-4462-B8D4-6AB01753BBCC}" destId="{D5327F16-FD92-4C25-AB1B-ECAABB32B586}" srcOrd="0" destOrd="0" presId="urn:microsoft.com/office/officeart/2005/8/layout/vProcess5"/>
    <dgm:cxn modelId="{8C337D78-6F0F-4016-B53B-3B1DE798F4C9}" type="presOf" srcId="{B5F965A9-7A8E-42AE-8D22-83D9F30ECA75}" destId="{421AFB06-A485-41AE-9698-574B0E64102B}" srcOrd="0" destOrd="0" presId="urn:microsoft.com/office/officeart/2005/8/layout/vProcess5"/>
    <dgm:cxn modelId="{60DB8E80-85A5-4A82-939D-814053C87C31}" srcId="{B5F965A9-7A8E-42AE-8D22-83D9F30ECA75}" destId="{CFCBF369-04EC-49BC-8A28-17A42ADFC162}" srcOrd="1" destOrd="0" parTransId="{45E41C72-FB2F-4534-BEDC-404571A61B50}" sibTransId="{FB34076E-2271-4296-97F9-FDC8C23D2A85}"/>
    <dgm:cxn modelId="{D8F9DD86-2AE5-4B4C-9F13-DEDC8063541E}" type="presOf" srcId="{FD2F4872-9446-4890-B705-A43F7FD816AC}" destId="{C88A04AE-54CD-457F-A57C-CE12F0887047}" srcOrd="1" destOrd="0" presId="urn:microsoft.com/office/officeart/2005/8/layout/vProcess5"/>
    <dgm:cxn modelId="{5367D996-4F33-43F5-A9A9-DCD513EEE64A}" type="presOf" srcId="{778449C8-BAFB-4ABA-8E7F-2674B7AB4226}" destId="{6617A2B5-0B17-4B6E-B53E-44E3ADB97ED2}" srcOrd="0" destOrd="0" presId="urn:microsoft.com/office/officeart/2005/8/layout/vProcess5"/>
    <dgm:cxn modelId="{2FCC27A5-9DD6-4B06-9742-17E7D213EA3E}" type="presOf" srcId="{544070DE-1E82-48D5-ADA9-1307F9F57A4F}" destId="{3773A1F6-7A1C-497D-A641-EB86A21A95C1}" srcOrd="0" destOrd="0" presId="urn:microsoft.com/office/officeart/2005/8/layout/vProcess5"/>
    <dgm:cxn modelId="{26B853A5-DFD7-4B46-9BD6-C0D254FB78C7}" type="presOf" srcId="{FD2F4872-9446-4890-B705-A43F7FD816AC}" destId="{775F70D3-806E-4C4C-B2AE-EA57D49B6273}" srcOrd="0" destOrd="0" presId="urn:microsoft.com/office/officeart/2005/8/layout/vProcess5"/>
    <dgm:cxn modelId="{7179A0AF-31C7-40FA-9A1C-244252302BE7}" srcId="{B5F965A9-7A8E-42AE-8D22-83D9F30ECA75}" destId="{778449C8-BAFB-4ABA-8E7F-2674B7AB4226}" srcOrd="4" destOrd="0" parTransId="{A8B7F757-B99A-468A-A88F-FE965B8C4B99}" sibTransId="{6000CB5C-8030-4344-B01F-4A56238DC2FE}"/>
    <dgm:cxn modelId="{6EB7C4CE-BAA4-4BF5-91C2-6514EEC5D8AD}" type="presOf" srcId="{CFCBF369-04EC-49BC-8A28-17A42ADFC162}" destId="{BFBDB069-5EBE-4A23-B411-1E5DD9B449EC}" srcOrd="1" destOrd="0" presId="urn:microsoft.com/office/officeart/2005/8/layout/vProcess5"/>
    <dgm:cxn modelId="{358932DD-0215-4184-B61B-4F7637FBBDD2}" type="presOf" srcId="{FB34076E-2271-4296-97F9-FDC8C23D2A85}" destId="{71154F32-E888-48EF-97FD-FC648EAFBA3F}" srcOrd="0" destOrd="0" presId="urn:microsoft.com/office/officeart/2005/8/layout/vProcess5"/>
    <dgm:cxn modelId="{1CECA0E5-6CF0-4433-AC45-ECB56F6A48E8}" type="presOf" srcId="{E673DA02-0D73-469F-BC37-73265068B911}" destId="{3E36A4A6-CAE6-4446-A4DE-ECA558E7D848}" srcOrd="0" destOrd="0" presId="urn:microsoft.com/office/officeart/2005/8/layout/vProcess5"/>
    <dgm:cxn modelId="{7525E7F5-B05E-4202-9056-28D00A3A9DA0}" type="presOf" srcId="{E9FBD480-D390-4324-8672-A9B00AA9CA41}" destId="{4571686C-22DC-4262-8530-75CB16769261}" srcOrd="0" destOrd="0" presId="urn:microsoft.com/office/officeart/2005/8/layout/vProcess5"/>
    <dgm:cxn modelId="{47083418-B84E-44CC-A83B-7A388F1CA09C}" type="presParOf" srcId="{421AFB06-A485-41AE-9698-574B0E64102B}" destId="{9336FD78-F7F0-4D6E-A9BA-90EEAC3CF8D8}" srcOrd="0" destOrd="0" presId="urn:microsoft.com/office/officeart/2005/8/layout/vProcess5"/>
    <dgm:cxn modelId="{BCACFF66-3812-4D8C-B713-8DD1B484126D}" type="presParOf" srcId="{421AFB06-A485-41AE-9698-574B0E64102B}" destId="{D5327F16-FD92-4C25-AB1B-ECAABB32B586}" srcOrd="1" destOrd="0" presId="urn:microsoft.com/office/officeart/2005/8/layout/vProcess5"/>
    <dgm:cxn modelId="{3E0B52F5-D99F-4673-B77F-0601A4983390}" type="presParOf" srcId="{421AFB06-A485-41AE-9698-574B0E64102B}" destId="{21F3CF1E-AEAB-419A-BC99-0EC28CA829B9}" srcOrd="2" destOrd="0" presId="urn:microsoft.com/office/officeart/2005/8/layout/vProcess5"/>
    <dgm:cxn modelId="{8275600B-AF48-4DAA-B329-60570630FDB9}" type="presParOf" srcId="{421AFB06-A485-41AE-9698-574B0E64102B}" destId="{775F70D3-806E-4C4C-B2AE-EA57D49B6273}" srcOrd="3" destOrd="0" presId="urn:microsoft.com/office/officeart/2005/8/layout/vProcess5"/>
    <dgm:cxn modelId="{2F3EB45B-AC70-4F3C-B195-DF47E9EA711F}" type="presParOf" srcId="{421AFB06-A485-41AE-9698-574B0E64102B}" destId="{C19E6CE6-A20A-42D7-B802-A61232D19984}" srcOrd="4" destOrd="0" presId="urn:microsoft.com/office/officeart/2005/8/layout/vProcess5"/>
    <dgm:cxn modelId="{40A8386E-D95D-4030-A6F6-674F2A03C224}" type="presParOf" srcId="{421AFB06-A485-41AE-9698-574B0E64102B}" destId="{6617A2B5-0B17-4B6E-B53E-44E3ADB97ED2}" srcOrd="5" destOrd="0" presId="urn:microsoft.com/office/officeart/2005/8/layout/vProcess5"/>
    <dgm:cxn modelId="{1DBC8A03-2662-4D77-A49E-BF02A4FA653C}" type="presParOf" srcId="{421AFB06-A485-41AE-9698-574B0E64102B}" destId="{3773A1F6-7A1C-497D-A641-EB86A21A95C1}" srcOrd="6" destOrd="0" presId="urn:microsoft.com/office/officeart/2005/8/layout/vProcess5"/>
    <dgm:cxn modelId="{1362FCA9-F9DF-4293-BB91-CA097E44E580}" type="presParOf" srcId="{421AFB06-A485-41AE-9698-574B0E64102B}" destId="{71154F32-E888-48EF-97FD-FC648EAFBA3F}" srcOrd="7" destOrd="0" presId="urn:microsoft.com/office/officeart/2005/8/layout/vProcess5"/>
    <dgm:cxn modelId="{82ED2FDA-3270-4AED-8887-7190A4C5D1F3}" type="presParOf" srcId="{421AFB06-A485-41AE-9698-574B0E64102B}" destId="{4571686C-22DC-4262-8530-75CB16769261}" srcOrd="8" destOrd="0" presId="urn:microsoft.com/office/officeart/2005/8/layout/vProcess5"/>
    <dgm:cxn modelId="{2C3E0852-428E-41A9-A032-F7E6F5E10828}" type="presParOf" srcId="{421AFB06-A485-41AE-9698-574B0E64102B}" destId="{3E36A4A6-CAE6-4446-A4DE-ECA558E7D848}" srcOrd="9" destOrd="0" presId="urn:microsoft.com/office/officeart/2005/8/layout/vProcess5"/>
    <dgm:cxn modelId="{2EE78C30-0B48-40B8-928A-56D8349E67CB}" type="presParOf" srcId="{421AFB06-A485-41AE-9698-574B0E64102B}" destId="{112869E1-C141-4480-ACDA-2A18A39CCA76}" srcOrd="10" destOrd="0" presId="urn:microsoft.com/office/officeart/2005/8/layout/vProcess5"/>
    <dgm:cxn modelId="{7C60679F-7AB2-457D-A2B1-628A849F76F9}" type="presParOf" srcId="{421AFB06-A485-41AE-9698-574B0E64102B}" destId="{BFBDB069-5EBE-4A23-B411-1E5DD9B449EC}" srcOrd="11" destOrd="0" presId="urn:microsoft.com/office/officeart/2005/8/layout/vProcess5"/>
    <dgm:cxn modelId="{745C91D2-47C9-4491-9FDC-6417890D8CCD}" type="presParOf" srcId="{421AFB06-A485-41AE-9698-574B0E64102B}" destId="{C88A04AE-54CD-457F-A57C-CE12F0887047}" srcOrd="12" destOrd="0" presId="urn:microsoft.com/office/officeart/2005/8/layout/vProcess5"/>
    <dgm:cxn modelId="{33A987FF-5A51-46C4-93A8-4CBF6DE68B92}" type="presParOf" srcId="{421AFB06-A485-41AE-9698-574B0E64102B}" destId="{F7D24094-A113-4BCB-BCFB-B296DCB6D6D3}" srcOrd="13" destOrd="0" presId="urn:microsoft.com/office/officeart/2005/8/layout/vProcess5"/>
    <dgm:cxn modelId="{EE6394EC-1E0B-49CF-8611-8D7E5EE9F470}" type="presParOf" srcId="{421AFB06-A485-41AE-9698-574B0E64102B}" destId="{54C84295-B049-405F-8F7B-828E38DF33E4}"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C9ABA6-955A-4DBA-85BA-18CC290DE298}"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DF245B2-D665-443F-B9C4-D49032DD2CFC}">
      <dgm:prSet/>
      <dgm:spPr/>
      <dgm:t>
        <a:bodyPr/>
        <a:lstStyle/>
        <a:p>
          <a:pPr>
            <a:defRPr cap="all"/>
          </a:pPr>
          <a:r>
            <a:rPr lang="en-IN"/>
            <a:t>Emotional intelligence improves relationships and communication.</a:t>
          </a:r>
          <a:endParaRPr lang="en-US"/>
        </a:p>
      </dgm:t>
    </dgm:pt>
    <dgm:pt modelId="{10EBAF63-A771-4C8B-BB3F-BA61DB6CCA45}" type="parTrans" cxnId="{B2A68DDA-7EB3-4FA1-A59E-5E02DF28ECA5}">
      <dgm:prSet/>
      <dgm:spPr/>
      <dgm:t>
        <a:bodyPr/>
        <a:lstStyle/>
        <a:p>
          <a:endParaRPr lang="en-US"/>
        </a:p>
      </dgm:t>
    </dgm:pt>
    <dgm:pt modelId="{E0A4EDF4-3073-40C8-BE86-340831D6130A}" type="sibTrans" cxnId="{B2A68DDA-7EB3-4FA1-A59E-5E02DF28ECA5}">
      <dgm:prSet/>
      <dgm:spPr/>
      <dgm:t>
        <a:bodyPr/>
        <a:lstStyle/>
        <a:p>
          <a:endParaRPr lang="en-US"/>
        </a:p>
      </dgm:t>
    </dgm:pt>
    <dgm:pt modelId="{B1DA3C9F-19CF-4394-A247-2AAF2ECAF64C}">
      <dgm:prSet/>
      <dgm:spPr/>
      <dgm:t>
        <a:bodyPr/>
        <a:lstStyle/>
        <a:p>
          <a:pPr>
            <a:defRPr cap="all"/>
          </a:pPr>
          <a:r>
            <a:rPr lang="en-IN"/>
            <a:t>Cultural intelligence helps leaders manage diverse teams.</a:t>
          </a:r>
          <a:endParaRPr lang="en-US"/>
        </a:p>
      </dgm:t>
    </dgm:pt>
    <dgm:pt modelId="{E77459DB-82FD-4793-9E06-87F8BAB3D8B0}" type="parTrans" cxnId="{D4D7B601-211E-466B-BEDB-C5BD27C1C035}">
      <dgm:prSet/>
      <dgm:spPr/>
      <dgm:t>
        <a:bodyPr/>
        <a:lstStyle/>
        <a:p>
          <a:endParaRPr lang="en-US"/>
        </a:p>
      </dgm:t>
    </dgm:pt>
    <dgm:pt modelId="{A6896E70-4893-4691-A017-3193B65E2C4C}" type="sibTrans" cxnId="{D4D7B601-211E-466B-BEDB-C5BD27C1C035}">
      <dgm:prSet/>
      <dgm:spPr/>
      <dgm:t>
        <a:bodyPr/>
        <a:lstStyle/>
        <a:p>
          <a:endParaRPr lang="en-US"/>
        </a:p>
      </dgm:t>
    </dgm:pt>
    <dgm:pt modelId="{C0F12EFC-2033-4674-8636-313BB29E32F8}">
      <dgm:prSet/>
      <dgm:spPr/>
      <dgm:t>
        <a:bodyPr/>
        <a:lstStyle/>
        <a:p>
          <a:pPr>
            <a:defRPr cap="all"/>
          </a:pPr>
          <a:r>
            <a:rPr lang="en-IN"/>
            <a:t>Both capabilities are essential for modern leadership.</a:t>
          </a:r>
          <a:endParaRPr lang="en-US"/>
        </a:p>
      </dgm:t>
    </dgm:pt>
    <dgm:pt modelId="{458B3C95-D88A-4928-9F2F-78C1659B1B69}" type="parTrans" cxnId="{0D34F304-C8BF-4646-8DB4-F738E18EF11B}">
      <dgm:prSet/>
      <dgm:spPr/>
      <dgm:t>
        <a:bodyPr/>
        <a:lstStyle/>
        <a:p>
          <a:endParaRPr lang="en-US"/>
        </a:p>
      </dgm:t>
    </dgm:pt>
    <dgm:pt modelId="{A50F0AC3-4BA8-4096-B904-1B41E2196C98}" type="sibTrans" cxnId="{0D34F304-C8BF-4646-8DB4-F738E18EF11B}">
      <dgm:prSet/>
      <dgm:spPr/>
      <dgm:t>
        <a:bodyPr/>
        <a:lstStyle/>
        <a:p>
          <a:endParaRPr lang="en-US"/>
        </a:p>
      </dgm:t>
    </dgm:pt>
    <dgm:pt modelId="{02DC9B99-41A0-4559-8A8E-816F41EC9B13}" type="pres">
      <dgm:prSet presAssocID="{B6C9ABA6-955A-4DBA-85BA-18CC290DE298}" presName="root" presStyleCnt="0">
        <dgm:presLayoutVars>
          <dgm:dir/>
          <dgm:resizeHandles val="exact"/>
        </dgm:presLayoutVars>
      </dgm:prSet>
      <dgm:spPr/>
    </dgm:pt>
    <dgm:pt modelId="{4239E725-98C6-4244-8101-91ECCAE41D3B}" type="pres">
      <dgm:prSet presAssocID="{EDF245B2-D665-443F-B9C4-D49032DD2CFC}" presName="compNode" presStyleCnt="0"/>
      <dgm:spPr/>
    </dgm:pt>
    <dgm:pt modelId="{E9B1861C-56F2-4716-A3F6-14E87D56A5A5}" type="pres">
      <dgm:prSet presAssocID="{EDF245B2-D665-443F-B9C4-D49032DD2CFC}" presName="iconBgRect" presStyleLbl="bgShp" presStyleIdx="0" presStyleCnt="3"/>
      <dgm:spPr>
        <a:prstGeom prst="round2DiagRect">
          <a:avLst>
            <a:gd name="adj1" fmla="val 29727"/>
            <a:gd name="adj2" fmla="val 0"/>
          </a:avLst>
        </a:prstGeom>
      </dgm:spPr>
    </dgm:pt>
    <dgm:pt modelId="{ACB15149-86D4-4722-AF00-B2F6B72B5B04}" type="pres">
      <dgm:prSet presAssocID="{EDF245B2-D665-443F-B9C4-D49032DD2CF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ocial Network"/>
        </a:ext>
      </dgm:extLst>
    </dgm:pt>
    <dgm:pt modelId="{A5770698-FBCF-41A1-89F3-9432D6CBE8B9}" type="pres">
      <dgm:prSet presAssocID="{EDF245B2-D665-443F-B9C4-D49032DD2CFC}" presName="spaceRect" presStyleCnt="0"/>
      <dgm:spPr/>
    </dgm:pt>
    <dgm:pt modelId="{E953D9DC-4FDC-42DA-BB84-A0F11EF79FA9}" type="pres">
      <dgm:prSet presAssocID="{EDF245B2-D665-443F-B9C4-D49032DD2CFC}" presName="textRect" presStyleLbl="revTx" presStyleIdx="0" presStyleCnt="3">
        <dgm:presLayoutVars>
          <dgm:chMax val="1"/>
          <dgm:chPref val="1"/>
        </dgm:presLayoutVars>
      </dgm:prSet>
      <dgm:spPr/>
    </dgm:pt>
    <dgm:pt modelId="{4C9A39F0-4859-4755-8150-1F1CA265EB84}" type="pres">
      <dgm:prSet presAssocID="{E0A4EDF4-3073-40C8-BE86-340831D6130A}" presName="sibTrans" presStyleCnt="0"/>
      <dgm:spPr/>
    </dgm:pt>
    <dgm:pt modelId="{BB8EC2F0-25F3-4442-A7D9-E6428F020A09}" type="pres">
      <dgm:prSet presAssocID="{B1DA3C9F-19CF-4394-A247-2AAF2ECAF64C}" presName="compNode" presStyleCnt="0"/>
      <dgm:spPr/>
    </dgm:pt>
    <dgm:pt modelId="{FF74A47D-305A-44B9-AEFB-F9AD45202D25}" type="pres">
      <dgm:prSet presAssocID="{B1DA3C9F-19CF-4394-A247-2AAF2ECAF64C}" presName="iconBgRect" presStyleLbl="bgShp" presStyleIdx="1" presStyleCnt="3"/>
      <dgm:spPr>
        <a:prstGeom prst="round2DiagRect">
          <a:avLst>
            <a:gd name="adj1" fmla="val 29727"/>
            <a:gd name="adj2" fmla="val 0"/>
          </a:avLst>
        </a:prstGeom>
      </dgm:spPr>
    </dgm:pt>
    <dgm:pt modelId="{92056482-0761-40FC-A389-C4CA0234BF06}" type="pres">
      <dgm:prSet presAssocID="{B1DA3C9F-19CF-4394-A247-2AAF2ECAF64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DE6E3D7D-FD81-4B9C-929B-7209D66DCA16}" type="pres">
      <dgm:prSet presAssocID="{B1DA3C9F-19CF-4394-A247-2AAF2ECAF64C}" presName="spaceRect" presStyleCnt="0"/>
      <dgm:spPr/>
    </dgm:pt>
    <dgm:pt modelId="{5CF18C6A-5436-41C1-B4C4-33E33E066D71}" type="pres">
      <dgm:prSet presAssocID="{B1DA3C9F-19CF-4394-A247-2AAF2ECAF64C}" presName="textRect" presStyleLbl="revTx" presStyleIdx="1" presStyleCnt="3">
        <dgm:presLayoutVars>
          <dgm:chMax val="1"/>
          <dgm:chPref val="1"/>
        </dgm:presLayoutVars>
      </dgm:prSet>
      <dgm:spPr/>
    </dgm:pt>
    <dgm:pt modelId="{9DD7F9B0-4716-4E7D-B1B9-6DDD7B194C19}" type="pres">
      <dgm:prSet presAssocID="{A6896E70-4893-4691-A017-3193B65E2C4C}" presName="sibTrans" presStyleCnt="0"/>
      <dgm:spPr/>
    </dgm:pt>
    <dgm:pt modelId="{718295D6-A92E-42E3-8AC9-3C9D518DDDD0}" type="pres">
      <dgm:prSet presAssocID="{C0F12EFC-2033-4674-8636-313BB29E32F8}" presName="compNode" presStyleCnt="0"/>
      <dgm:spPr/>
    </dgm:pt>
    <dgm:pt modelId="{1B24AD28-FDB8-435C-B2BD-C93D78D5DB27}" type="pres">
      <dgm:prSet presAssocID="{C0F12EFC-2033-4674-8636-313BB29E32F8}" presName="iconBgRect" presStyleLbl="bgShp" presStyleIdx="2" presStyleCnt="3"/>
      <dgm:spPr>
        <a:prstGeom prst="round2DiagRect">
          <a:avLst>
            <a:gd name="adj1" fmla="val 29727"/>
            <a:gd name="adj2" fmla="val 0"/>
          </a:avLst>
        </a:prstGeom>
      </dgm:spPr>
    </dgm:pt>
    <dgm:pt modelId="{D0D5E2BE-E102-48D4-A5F9-6854EEA603E2}" type="pres">
      <dgm:prSet presAssocID="{C0F12EFC-2033-4674-8636-313BB29E32F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A8C7A27B-E7C3-4E3F-B258-BE0F632236C4}" type="pres">
      <dgm:prSet presAssocID="{C0F12EFC-2033-4674-8636-313BB29E32F8}" presName="spaceRect" presStyleCnt="0"/>
      <dgm:spPr/>
    </dgm:pt>
    <dgm:pt modelId="{16133D28-25A8-444D-AA1D-ECED6318C73D}" type="pres">
      <dgm:prSet presAssocID="{C0F12EFC-2033-4674-8636-313BB29E32F8}" presName="textRect" presStyleLbl="revTx" presStyleIdx="2" presStyleCnt="3">
        <dgm:presLayoutVars>
          <dgm:chMax val="1"/>
          <dgm:chPref val="1"/>
        </dgm:presLayoutVars>
      </dgm:prSet>
      <dgm:spPr/>
    </dgm:pt>
  </dgm:ptLst>
  <dgm:cxnLst>
    <dgm:cxn modelId="{D4D7B601-211E-466B-BEDB-C5BD27C1C035}" srcId="{B6C9ABA6-955A-4DBA-85BA-18CC290DE298}" destId="{B1DA3C9F-19CF-4394-A247-2AAF2ECAF64C}" srcOrd="1" destOrd="0" parTransId="{E77459DB-82FD-4793-9E06-87F8BAB3D8B0}" sibTransId="{A6896E70-4893-4691-A017-3193B65E2C4C}"/>
    <dgm:cxn modelId="{0D34F304-C8BF-4646-8DB4-F738E18EF11B}" srcId="{B6C9ABA6-955A-4DBA-85BA-18CC290DE298}" destId="{C0F12EFC-2033-4674-8636-313BB29E32F8}" srcOrd="2" destOrd="0" parTransId="{458B3C95-D88A-4928-9F2F-78C1659B1B69}" sibTransId="{A50F0AC3-4BA8-4096-B904-1B41E2196C98}"/>
    <dgm:cxn modelId="{7044004A-391D-4E7D-A496-7FE5F4A1E404}" type="presOf" srcId="{C0F12EFC-2033-4674-8636-313BB29E32F8}" destId="{16133D28-25A8-444D-AA1D-ECED6318C73D}" srcOrd="0" destOrd="0" presId="urn:microsoft.com/office/officeart/2018/5/layout/IconLeafLabelList"/>
    <dgm:cxn modelId="{33E83A6A-022F-4354-B47D-31BCDB957913}" type="presOf" srcId="{B6C9ABA6-955A-4DBA-85BA-18CC290DE298}" destId="{02DC9B99-41A0-4559-8A8E-816F41EC9B13}" srcOrd="0" destOrd="0" presId="urn:microsoft.com/office/officeart/2018/5/layout/IconLeafLabelList"/>
    <dgm:cxn modelId="{C9C0234B-9B22-49CE-9628-18C26ECA82C5}" type="presOf" srcId="{B1DA3C9F-19CF-4394-A247-2AAF2ECAF64C}" destId="{5CF18C6A-5436-41C1-B4C4-33E33E066D71}" srcOrd="0" destOrd="0" presId="urn:microsoft.com/office/officeart/2018/5/layout/IconLeafLabelList"/>
    <dgm:cxn modelId="{787E3F97-AD41-4991-AF42-0ED6A482F269}" type="presOf" srcId="{EDF245B2-D665-443F-B9C4-D49032DD2CFC}" destId="{E953D9DC-4FDC-42DA-BB84-A0F11EF79FA9}" srcOrd="0" destOrd="0" presId="urn:microsoft.com/office/officeart/2018/5/layout/IconLeafLabelList"/>
    <dgm:cxn modelId="{B2A68DDA-7EB3-4FA1-A59E-5E02DF28ECA5}" srcId="{B6C9ABA6-955A-4DBA-85BA-18CC290DE298}" destId="{EDF245B2-D665-443F-B9C4-D49032DD2CFC}" srcOrd="0" destOrd="0" parTransId="{10EBAF63-A771-4C8B-BB3F-BA61DB6CCA45}" sibTransId="{E0A4EDF4-3073-40C8-BE86-340831D6130A}"/>
    <dgm:cxn modelId="{4494B8E1-3CE9-46C8-B455-EDE8D105E5B8}" type="presParOf" srcId="{02DC9B99-41A0-4559-8A8E-816F41EC9B13}" destId="{4239E725-98C6-4244-8101-91ECCAE41D3B}" srcOrd="0" destOrd="0" presId="urn:microsoft.com/office/officeart/2018/5/layout/IconLeafLabelList"/>
    <dgm:cxn modelId="{9158A4C2-AB46-4ACA-93E7-4117A9DC79D1}" type="presParOf" srcId="{4239E725-98C6-4244-8101-91ECCAE41D3B}" destId="{E9B1861C-56F2-4716-A3F6-14E87D56A5A5}" srcOrd="0" destOrd="0" presId="urn:microsoft.com/office/officeart/2018/5/layout/IconLeafLabelList"/>
    <dgm:cxn modelId="{61D39E3F-E7D6-4269-A657-B8C53706BF4B}" type="presParOf" srcId="{4239E725-98C6-4244-8101-91ECCAE41D3B}" destId="{ACB15149-86D4-4722-AF00-B2F6B72B5B04}" srcOrd="1" destOrd="0" presId="urn:microsoft.com/office/officeart/2018/5/layout/IconLeafLabelList"/>
    <dgm:cxn modelId="{E8F3F2DC-E16B-4C26-81A5-1CC923DAE732}" type="presParOf" srcId="{4239E725-98C6-4244-8101-91ECCAE41D3B}" destId="{A5770698-FBCF-41A1-89F3-9432D6CBE8B9}" srcOrd="2" destOrd="0" presId="urn:microsoft.com/office/officeart/2018/5/layout/IconLeafLabelList"/>
    <dgm:cxn modelId="{5BAC003F-02E4-44A6-A0B1-C59FC98234BA}" type="presParOf" srcId="{4239E725-98C6-4244-8101-91ECCAE41D3B}" destId="{E953D9DC-4FDC-42DA-BB84-A0F11EF79FA9}" srcOrd="3" destOrd="0" presId="urn:microsoft.com/office/officeart/2018/5/layout/IconLeafLabelList"/>
    <dgm:cxn modelId="{9680C99D-F9B2-45DC-B676-443EAA661AC2}" type="presParOf" srcId="{02DC9B99-41A0-4559-8A8E-816F41EC9B13}" destId="{4C9A39F0-4859-4755-8150-1F1CA265EB84}" srcOrd="1" destOrd="0" presId="urn:microsoft.com/office/officeart/2018/5/layout/IconLeafLabelList"/>
    <dgm:cxn modelId="{AC1DBA4C-7B21-4D07-93B9-A7BB47E733A9}" type="presParOf" srcId="{02DC9B99-41A0-4559-8A8E-816F41EC9B13}" destId="{BB8EC2F0-25F3-4442-A7D9-E6428F020A09}" srcOrd="2" destOrd="0" presId="urn:microsoft.com/office/officeart/2018/5/layout/IconLeafLabelList"/>
    <dgm:cxn modelId="{2C656884-2103-4C6E-8CCA-C6A78C170ECD}" type="presParOf" srcId="{BB8EC2F0-25F3-4442-A7D9-E6428F020A09}" destId="{FF74A47D-305A-44B9-AEFB-F9AD45202D25}" srcOrd="0" destOrd="0" presId="urn:microsoft.com/office/officeart/2018/5/layout/IconLeafLabelList"/>
    <dgm:cxn modelId="{328D3564-B034-403A-86BE-34B041BCB09A}" type="presParOf" srcId="{BB8EC2F0-25F3-4442-A7D9-E6428F020A09}" destId="{92056482-0761-40FC-A389-C4CA0234BF06}" srcOrd="1" destOrd="0" presId="urn:microsoft.com/office/officeart/2018/5/layout/IconLeafLabelList"/>
    <dgm:cxn modelId="{1920A049-373F-4DDC-BAF1-CE610B1A3C23}" type="presParOf" srcId="{BB8EC2F0-25F3-4442-A7D9-E6428F020A09}" destId="{DE6E3D7D-FD81-4B9C-929B-7209D66DCA16}" srcOrd="2" destOrd="0" presId="urn:microsoft.com/office/officeart/2018/5/layout/IconLeafLabelList"/>
    <dgm:cxn modelId="{D771D2AA-8418-4DCA-9608-24105D35622E}" type="presParOf" srcId="{BB8EC2F0-25F3-4442-A7D9-E6428F020A09}" destId="{5CF18C6A-5436-41C1-B4C4-33E33E066D71}" srcOrd="3" destOrd="0" presId="urn:microsoft.com/office/officeart/2018/5/layout/IconLeafLabelList"/>
    <dgm:cxn modelId="{BC193947-0B4B-47B9-B753-C75FE4F567C8}" type="presParOf" srcId="{02DC9B99-41A0-4559-8A8E-816F41EC9B13}" destId="{9DD7F9B0-4716-4E7D-B1B9-6DDD7B194C19}" srcOrd="3" destOrd="0" presId="urn:microsoft.com/office/officeart/2018/5/layout/IconLeafLabelList"/>
    <dgm:cxn modelId="{7D2BAA57-B782-448F-B0B6-1152D78C9BDF}" type="presParOf" srcId="{02DC9B99-41A0-4559-8A8E-816F41EC9B13}" destId="{718295D6-A92E-42E3-8AC9-3C9D518DDDD0}" srcOrd="4" destOrd="0" presId="urn:microsoft.com/office/officeart/2018/5/layout/IconLeafLabelList"/>
    <dgm:cxn modelId="{9B54361B-1BFE-4206-8473-96FBF922C7F1}" type="presParOf" srcId="{718295D6-A92E-42E3-8AC9-3C9D518DDDD0}" destId="{1B24AD28-FDB8-435C-B2BD-C93D78D5DB27}" srcOrd="0" destOrd="0" presId="urn:microsoft.com/office/officeart/2018/5/layout/IconLeafLabelList"/>
    <dgm:cxn modelId="{96365009-FCDE-44FE-96EE-9F50D9C7ECCF}" type="presParOf" srcId="{718295D6-A92E-42E3-8AC9-3C9D518DDDD0}" destId="{D0D5E2BE-E102-48D4-A5F9-6854EEA603E2}" srcOrd="1" destOrd="0" presId="urn:microsoft.com/office/officeart/2018/5/layout/IconLeafLabelList"/>
    <dgm:cxn modelId="{97FE698A-112E-47C7-97D3-91B03F0E82E6}" type="presParOf" srcId="{718295D6-A92E-42E3-8AC9-3C9D518DDDD0}" destId="{A8C7A27B-E7C3-4E3F-B258-BE0F632236C4}" srcOrd="2" destOrd="0" presId="urn:microsoft.com/office/officeart/2018/5/layout/IconLeafLabelList"/>
    <dgm:cxn modelId="{625DBDC0-21DF-4500-BCB3-84E74DDF0090}" type="presParOf" srcId="{718295D6-A92E-42E3-8AC9-3C9D518DDDD0}" destId="{16133D28-25A8-444D-AA1D-ECED6318C73D}"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27F16-FD92-4C25-AB1B-ECAABB32B586}">
      <dsp:nvSpPr>
        <dsp:cNvPr id="0" name=""/>
        <dsp:cNvSpPr/>
      </dsp:nvSpPr>
      <dsp:spPr>
        <a:xfrm>
          <a:off x="0" y="0"/>
          <a:ext cx="5302902" cy="6640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b="1" kern="1200"/>
            <a:t>Four dimensions of Cultural Intelligence (</a:t>
          </a:r>
          <a:r>
            <a:rPr lang="en-GB" sz="1700" b="1" kern="1200"/>
            <a:t>Rush, 2023</a:t>
          </a:r>
          <a:r>
            <a:rPr lang="en-IN" sz="1700" b="1" kern="1200"/>
            <a:t>):</a:t>
          </a:r>
          <a:endParaRPr lang="en-US" sz="1700" kern="1200"/>
        </a:p>
      </dsp:txBody>
      <dsp:txXfrm>
        <a:off x="19451" y="19451"/>
        <a:ext cx="4508595" cy="625190"/>
      </dsp:txXfrm>
    </dsp:sp>
    <dsp:sp modelId="{21F3CF1E-AEAB-419A-BC99-0EC28CA829B9}">
      <dsp:nvSpPr>
        <dsp:cNvPr id="0" name=""/>
        <dsp:cNvSpPr/>
      </dsp:nvSpPr>
      <dsp:spPr>
        <a:xfrm>
          <a:off x="395996" y="756328"/>
          <a:ext cx="5302902" cy="6640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Cognitive</a:t>
          </a:r>
          <a:endParaRPr lang="en-US" sz="1700" kern="1200"/>
        </a:p>
      </dsp:txBody>
      <dsp:txXfrm>
        <a:off x="415447" y="775779"/>
        <a:ext cx="4436344" cy="625190"/>
      </dsp:txXfrm>
    </dsp:sp>
    <dsp:sp modelId="{775F70D3-806E-4C4C-B2AE-EA57D49B6273}">
      <dsp:nvSpPr>
        <dsp:cNvPr id="0" name=""/>
        <dsp:cNvSpPr/>
      </dsp:nvSpPr>
      <dsp:spPr>
        <a:xfrm>
          <a:off x="791992" y="1512656"/>
          <a:ext cx="5302902" cy="66409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Metacognitive</a:t>
          </a:r>
          <a:endParaRPr lang="en-US" sz="1700" kern="1200"/>
        </a:p>
      </dsp:txBody>
      <dsp:txXfrm>
        <a:off x="811443" y="1532107"/>
        <a:ext cx="4436344" cy="625190"/>
      </dsp:txXfrm>
    </dsp:sp>
    <dsp:sp modelId="{C19E6CE6-A20A-42D7-B802-A61232D19984}">
      <dsp:nvSpPr>
        <dsp:cNvPr id="0" name=""/>
        <dsp:cNvSpPr/>
      </dsp:nvSpPr>
      <dsp:spPr>
        <a:xfrm>
          <a:off x="1187988" y="2268984"/>
          <a:ext cx="5302902" cy="66409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Motivational</a:t>
          </a:r>
          <a:endParaRPr lang="en-US" sz="1700" kern="1200"/>
        </a:p>
      </dsp:txBody>
      <dsp:txXfrm>
        <a:off x="1207439" y="2288435"/>
        <a:ext cx="4436344" cy="625190"/>
      </dsp:txXfrm>
    </dsp:sp>
    <dsp:sp modelId="{6617A2B5-0B17-4B6E-B53E-44E3ADB97ED2}">
      <dsp:nvSpPr>
        <dsp:cNvPr id="0" name=""/>
        <dsp:cNvSpPr/>
      </dsp:nvSpPr>
      <dsp:spPr>
        <a:xfrm>
          <a:off x="1583984" y="3025312"/>
          <a:ext cx="5302902" cy="664092"/>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Behavioural</a:t>
          </a:r>
          <a:endParaRPr lang="en-US" sz="1700" kern="1200"/>
        </a:p>
      </dsp:txBody>
      <dsp:txXfrm>
        <a:off x="1603435" y="3044763"/>
        <a:ext cx="4436344" cy="625190"/>
      </dsp:txXfrm>
    </dsp:sp>
    <dsp:sp modelId="{3773A1F6-7A1C-497D-A641-EB86A21A95C1}">
      <dsp:nvSpPr>
        <dsp:cNvPr id="0" name=""/>
        <dsp:cNvSpPr/>
      </dsp:nvSpPr>
      <dsp:spPr>
        <a:xfrm>
          <a:off x="4871242"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968365" y="485156"/>
        <a:ext cx="237414" cy="324824"/>
      </dsp:txXfrm>
    </dsp:sp>
    <dsp:sp modelId="{71154F32-E888-48EF-97FD-FC648EAFBA3F}">
      <dsp:nvSpPr>
        <dsp:cNvPr id="0" name=""/>
        <dsp:cNvSpPr/>
      </dsp:nvSpPr>
      <dsp:spPr>
        <a:xfrm>
          <a:off x="5267238" y="1241484"/>
          <a:ext cx="431660" cy="431660"/>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364361" y="1241484"/>
        <a:ext cx="237414" cy="324824"/>
      </dsp:txXfrm>
    </dsp:sp>
    <dsp:sp modelId="{4571686C-22DC-4262-8530-75CB16769261}">
      <dsp:nvSpPr>
        <dsp:cNvPr id="0" name=""/>
        <dsp:cNvSpPr/>
      </dsp:nvSpPr>
      <dsp:spPr>
        <a:xfrm>
          <a:off x="5663234" y="1986744"/>
          <a:ext cx="431660" cy="431660"/>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760357" y="1986744"/>
        <a:ext cx="237414" cy="324824"/>
      </dsp:txXfrm>
    </dsp:sp>
    <dsp:sp modelId="{3E36A4A6-CAE6-4446-A4DE-ECA558E7D848}">
      <dsp:nvSpPr>
        <dsp:cNvPr id="0" name=""/>
        <dsp:cNvSpPr/>
      </dsp:nvSpPr>
      <dsp:spPr>
        <a:xfrm>
          <a:off x="6059230" y="2750451"/>
          <a:ext cx="431660" cy="43166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156353" y="2750451"/>
        <a:ext cx="237414" cy="324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B1861C-56F2-4716-A3F6-14E87D56A5A5}">
      <dsp:nvSpPr>
        <dsp:cNvPr id="0" name=""/>
        <dsp:cNvSpPr/>
      </dsp:nvSpPr>
      <dsp:spPr>
        <a:xfrm>
          <a:off x="718664" y="453902"/>
          <a:ext cx="1955812" cy="195581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15149-86D4-4722-AF00-B2F6B72B5B04}">
      <dsp:nvSpPr>
        <dsp:cNvPr id="0" name=""/>
        <dsp:cNvSpPr/>
      </dsp:nvSpPr>
      <dsp:spPr>
        <a:xfrm>
          <a:off x="1135476" y="8707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53D9DC-4FDC-42DA-BB84-A0F11EF79FA9}">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IN" sz="1700" kern="1200"/>
            <a:t>Emotional intelligence improves relationships and communication.</a:t>
          </a:r>
          <a:endParaRPr lang="en-US" sz="1700" kern="1200"/>
        </a:p>
      </dsp:txBody>
      <dsp:txXfrm>
        <a:off x="93445" y="3018902"/>
        <a:ext cx="3206250" cy="720000"/>
      </dsp:txXfrm>
    </dsp:sp>
    <dsp:sp modelId="{FF74A47D-305A-44B9-AEFB-F9AD45202D25}">
      <dsp:nvSpPr>
        <dsp:cNvPr id="0" name=""/>
        <dsp:cNvSpPr/>
      </dsp:nvSpPr>
      <dsp:spPr>
        <a:xfrm>
          <a:off x="4486008" y="453902"/>
          <a:ext cx="1955812" cy="195581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056482-0761-40FC-A389-C4CA0234BF06}">
      <dsp:nvSpPr>
        <dsp:cNvPr id="0" name=""/>
        <dsp:cNvSpPr/>
      </dsp:nvSpPr>
      <dsp:spPr>
        <a:xfrm>
          <a:off x="4902820" y="8707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F18C6A-5436-41C1-B4C4-33E33E066D71}">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IN" sz="1700" kern="1200"/>
            <a:t>Cultural intelligence helps leaders manage diverse teams.</a:t>
          </a:r>
          <a:endParaRPr lang="en-US" sz="1700" kern="1200"/>
        </a:p>
      </dsp:txBody>
      <dsp:txXfrm>
        <a:off x="3860789" y="3018902"/>
        <a:ext cx="3206250" cy="720000"/>
      </dsp:txXfrm>
    </dsp:sp>
    <dsp:sp modelId="{1B24AD28-FDB8-435C-B2BD-C93D78D5DB27}">
      <dsp:nvSpPr>
        <dsp:cNvPr id="0" name=""/>
        <dsp:cNvSpPr/>
      </dsp:nvSpPr>
      <dsp:spPr>
        <a:xfrm>
          <a:off x="8253352" y="453902"/>
          <a:ext cx="1955812" cy="195581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D5E2BE-E102-48D4-A5F9-6854EEA603E2}">
      <dsp:nvSpPr>
        <dsp:cNvPr id="0" name=""/>
        <dsp:cNvSpPr/>
      </dsp:nvSpPr>
      <dsp:spPr>
        <a:xfrm>
          <a:off x="8670164" y="8707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133D28-25A8-444D-AA1D-ECED6318C73D}">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IN" sz="1700" kern="1200"/>
            <a:t>Both capabilities are essential for modern leadership.</a:t>
          </a:r>
          <a:endParaRPr lang="en-US" sz="1700" kern="1200"/>
        </a:p>
      </dsp:txBody>
      <dsp:txXfrm>
        <a:off x="7628133" y="301890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687DB0-B14F-43F0-B97F-47CE5819EFD8}" type="datetimeFigureOut">
              <a:rPr lang="en-GB" smtClean="0"/>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2FC63D-1957-49B2-80DA-BC601BCCAF3E}" type="slidenum">
              <a:rPr lang="en-GB" smtClean="0"/>
              <a:t>‹#›</a:t>
            </a:fld>
            <a:endParaRPr lang="en-GB"/>
          </a:p>
        </p:txBody>
      </p:sp>
    </p:spTree>
    <p:extLst>
      <p:ext uri="{BB962C8B-B14F-4D97-AF65-F5344CB8AC3E}">
        <p14:creationId xmlns:p14="http://schemas.microsoft.com/office/powerpoint/2010/main" val="2772575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Leadership plays a crucial role in the success of an organisation because it shapes the culture, teams, and employees (Benmira and Agboola, 2021). In comparison with the traditional leadership, which was more about authority and control, modern organisations need more interpersonal skills because of globalisation and the diversity of the workforce. Leaders should acquire emotional and cultural intelligence to be able to work with different teams (Muhammad, Ali, and Sorooshian, 2024). Emotional intelligence aids in controlling emotions, establishing trust, and conflict resolution, whereas cultural intelligence allows leaders to comprehend and adapt to cultural differences to enhance communication and teamwork in different organisational settings.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2</a:t>
            </a:fld>
            <a:endParaRPr lang="en-GB"/>
          </a:p>
        </p:txBody>
      </p:sp>
    </p:spTree>
    <p:extLst>
      <p:ext uri="{BB962C8B-B14F-4D97-AF65-F5344CB8AC3E}">
        <p14:creationId xmlns:p14="http://schemas.microsoft.com/office/powerpoint/2010/main" val="1388290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Modern organisations are more complicated in terms of leadership because of globalisation and workforce diversity. Leaders have to deal with teams that have various cultural values, expectations and communication styles (Bolden, Gosling, and Hawkins, 2023). One of the major problems is to learn and adjusting to these cultural differences. Empathy and understanding of individual needs are also necessary to motivate different employees. Also, it is necessary to build good relations through effective communication and diversity respect. Leaders who contribute to the well-being and inclusivity of employees have more chances to establish collaborative and productive work environments.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3</a:t>
            </a:fld>
            <a:endParaRPr lang="en-GB"/>
          </a:p>
        </p:txBody>
      </p:sp>
    </p:spTree>
    <p:extLst>
      <p:ext uri="{BB962C8B-B14F-4D97-AF65-F5344CB8AC3E}">
        <p14:creationId xmlns:p14="http://schemas.microsoft.com/office/powerpoint/2010/main" val="2768135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Emotional intelligence is a major leadership skill that entails the ability to recognise, comprehend and control emotions in oneself and others. It helps leaders to be responsive to the needs, motivations and problems of employees (While et al., 2022). Highly emotionally intelligent leaders can resolve conflict situations by listening to others, remaining calm, and promoting constructive dialogue. Trust also develops with this skill since the employees feel valued and respected. Consequently, emotional intelligence promotes engagement, motivation and job satisfaction among employees in organisations.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4</a:t>
            </a:fld>
            <a:endParaRPr lang="en-GB"/>
          </a:p>
        </p:txBody>
      </p:sp>
    </p:spTree>
    <p:extLst>
      <p:ext uri="{BB962C8B-B14F-4D97-AF65-F5344CB8AC3E}">
        <p14:creationId xmlns:p14="http://schemas.microsoft.com/office/powerpoint/2010/main" val="96116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emotional intelligence model by Daniel Goleman defines the effectiveness of leaders in five components. Self-awareness assists leaders in comprehending their feelings and behaviour, whereas self-regulation allows them to be in control in difficult circumstances. Leaders are motivated to be persistent in the attainment of goals. Empathy helps one to know how others are feeling, which helps in building good relationships. Social skills entail proper communication, teamwork and influence (Benouadah Senouci, 2023). All these aspects work together to improve leadership by making decisions, relationships, and the overall team performance in organisations.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5</a:t>
            </a:fld>
            <a:endParaRPr lang="en-GB"/>
          </a:p>
        </p:txBody>
      </p:sp>
    </p:spTree>
    <p:extLst>
      <p:ext uri="{BB962C8B-B14F-4D97-AF65-F5344CB8AC3E}">
        <p14:creationId xmlns:p14="http://schemas.microsoft.com/office/powerpoint/2010/main" val="3235431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Emotional intelligence provides useful information on leadership by focusing on empathy, communication, and good interpersonal relations, which can be used to create a team of collaborators and to resolve conflicts in the workplace. Understanding leaders have a higher chance of being trusted by employees, and they create good environments (Legood et al., 2021). Nevertheless, emotional intelligence possesses certain flaws, as it can hardly be measured objectively, and it can differ in individuals. Critics believe that it relies on personality aspects and not on acquired skills, but it is still necessary to comprehend the effectiveness of leadership.</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6</a:t>
            </a:fld>
            <a:endParaRPr lang="en-GB"/>
          </a:p>
        </p:txBody>
      </p:sp>
    </p:spTree>
    <p:extLst>
      <p:ext uri="{BB962C8B-B14F-4D97-AF65-F5344CB8AC3E}">
        <p14:creationId xmlns:p14="http://schemas.microsoft.com/office/powerpoint/2010/main" val="9220918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example of emotional intelligence in leadership at Microsoft can be seen in the leadership style of Satya Nadella since 2014. He emphasised empathy, fostering teamwork, free communication and learning (Chowdhury, 2025). The culture of internal rivalry was changed to cooperation, which made the employees feel more appreciated and able to exchange ideas. This made the environment more innovative and inclusive. This led to increased employee engagement and performance by the organisation. The leadership of Nadella shows that emotional intelligence is able to change the workplace culture and improve the overall leadership approach.</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7</a:t>
            </a:fld>
            <a:endParaRPr lang="en-GB"/>
          </a:p>
        </p:txBody>
      </p:sp>
    </p:spTree>
    <p:extLst>
      <p:ext uri="{BB962C8B-B14F-4D97-AF65-F5344CB8AC3E}">
        <p14:creationId xmlns:p14="http://schemas.microsoft.com/office/powerpoint/2010/main" val="1691891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Cultural intelligence can help leaders to comprehend and be flexible to cultural differences in diverse teams. Global organisations tend to employ diverse employees in terms of nationality and culture, and this demands adaptable leadership styles (Eden, Chisom, and Adeniyi, 2024). High cultural intelligence leaders are aware of the communication differences, including direct and indirect communication, and adapt to them. This minimises misunderstandings and conflicts at work. Culturally intelligent leaders build positive conditions that foster teamwork, employee engagement, and organisational performance by embracing different viewpoints and encouraging inclusion.</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8</a:t>
            </a:fld>
            <a:endParaRPr lang="en-GB"/>
          </a:p>
        </p:txBody>
      </p:sp>
    </p:spTree>
    <p:extLst>
      <p:ext uri="{BB962C8B-B14F-4D97-AF65-F5344CB8AC3E}">
        <p14:creationId xmlns:p14="http://schemas.microsoft.com/office/powerpoint/2010/main" val="27345941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Earley and Ang's cultural intelligence framework identifies four dimensions that facilitate successful operations in multicultural settings (Rush, 2023). The CQ of cognition deals with culture and social norms, and the metacognitive CQ deals with awareness and reflection during cross-cultural interaction. The willingness to work with different cultures is captured in motivational CQ, and the adjustment of actions and communication styles is captured in behavioural CQ. These dimensions combined allow the leaders to handle cultural differences and establish good cross-cultural relationships.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9</a:t>
            </a:fld>
            <a:endParaRPr lang="en-GB"/>
          </a:p>
        </p:txBody>
      </p:sp>
    </p:spTree>
    <p:extLst>
      <p:ext uri="{BB962C8B-B14F-4D97-AF65-F5344CB8AC3E}">
        <p14:creationId xmlns:p14="http://schemas.microsoft.com/office/powerpoint/2010/main" val="2072962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Cultural intelligence is a useful model for explaining leadership within global organisations, as it brings out the importance of adjusting behaviour to suit various cultural settings (Altinay et al., 2021). High cultural intelligence leaders are better at handling international teams and enhancing teamwork. This capability is, however, developed with a lot of experience, training and exposure to different cultures. Also, the cultural differences are multifaceted and dynamic, so even culturally intelligent leaders can encounter misunderstandings in cross-cultural relationships.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10</a:t>
            </a:fld>
            <a:endParaRPr lang="en-GB"/>
          </a:p>
        </p:txBody>
      </p:sp>
    </p:spTree>
    <p:extLst>
      <p:ext uri="{BB962C8B-B14F-4D97-AF65-F5344CB8AC3E}">
        <p14:creationId xmlns:p14="http://schemas.microsoft.com/office/powerpoint/2010/main" val="31489333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Indra Nooyi, the former CEO of PepsiCo, is a good example of culturally intelligent leadership (</a:t>
            </a:r>
            <a:r>
              <a:rPr lang="en-GB" sz="1200" kern="1200" dirty="0">
                <a:solidFill>
                  <a:schemeClr val="tx1"/>
                </a:solidFill>
                <a:effectLst/>
                <a:latin typeface="+mn-lt"/>
                <a:ea typeface="+mn-ea"/>
                <a:cs typeface="+mn-cs"/>
              </a:rPr>
              <a:t>George and Clayton, 2022</a:t>
            </a:r>
            <a:r>
              <a:rPr lang="en-IN" sz="1200" kern="1200" dirty="0">
                <a:solidFill>
                  <a:schemeClr val="tx1"/>
                </a:solidFill>
                <a:effectLst/>
                <a:latin typeface="+mn-lt"/>
                <a:ea typeface="+mn-ea"/>
                <a:cs typeface="+mn-cs"/>
              </a:rPr>
              <a:t>). PepsiCo has numerous countries of operation and has people of different cultures. Nooyi focused on inclusive leadership and asked workers to express their views. She felt that cultural diversity had the potential of enhancing decision making in organisations by uniting divergent opinions. Her leadership style contributed to the development of a positive and inclusive organisational culture in which the employees felt appreciated, irrespective of their background. This helped PepsiCo to achieve high performance and reputation on the global front.</a:t>
            </a: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11</a:t>
            </a:fld>
            <a:endParaRPr lang="en-GB"/>
          </a:p>
        </p:txBody>
      </p:sp>
    </p:spTree>
    <p:extLst>
      <p:ext uri="{BB962C8B-B14F-4D97-AF65-F5344CB8AC3E}">
        <p14:creationId xmlns:p14="http://schemas.microsoft.com/office/powerpoint/2010/main" val="3746876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It is well known that Google has adopted a culture of psychological safety whereby employees are free to share ideas and voice their opinions (</a:t>
            </a:r>
            <a:r>
              <a:rPr lang="en-GB" sz="1200" kern="1200" dirty="0">
                <a:solidFill>
                  <a:schemeClr val="tx1"/>
                </a:solidFill>
                <a:effectLst/>
                <a:latin typeface="+mn-lt"/>
                <a:ea typeface="+mn-ea"/>
                <a:cs typeface="+mn-cs"/>
              </a:rPr>
              <a:t>Lechner and Tobias Mortlock, 2022</a:t>
            </a:r>
            <a:r>
              <a:rPr lang="en-IN" sz="1200" kern="1200" dirty="0">
                <a:solidFill>
                  <a:schemeClr val="tx1"/>
                </a:solidFill>
                <a:effectLst/>
                <a:latin typeface="+mn-lt"/>
                <a:ea typeface="+mn-ea"/>
                <a:cs typeface="+mn-cs"/>
              </a:rPr>
              <a:t>). Leaders promote free communication and appreciation of different opinions in teams. This leadership style involves emotional intelligence and cultural intelligence. Leaders should know how employees feel and how they perceive culture so that they can establish inclusive environments under which innovation can thrive.</a:t>
            </a: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12</a:t>
            </a:fld>
            <a:endParaRPr lang="en-GB"/>
          </a:p>
        </p:txBody>
      </p:sp>
    </p:spTree>
    <p:extLst>
      <p:ext uri="{BB962C8B-B14F-4D97-AF65-F5344CB8AC3E}">
        <p14:creationId xmlns:p14="http://schemas.microsoft.com/office/powerpoint/2010/main" val="9059086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Starbucks has branches in over 80 countries, and this implies that leaders should be aware of the cultural differences of the employees and customers (</a:t>
            </a:r>
            <a:r>
              <a:rPr lang="en-GB" sz="1200" kern="1200" dirty="0">
                <a:solidFill>
                  <a:schemeClr val="tx1"/>
                </a:solidFill>
                <a:effectLst/>
                <a:latin typeface="+mn-lt"/>
                <a:ea typeface="+mn-ea"/>
                <a:cs typeface="+mn-cs"/>
              </a:rPr>
              <a:t>Zhang and He, 2024</a:t>
            </a:r>
            <a:r>
              <a:rPr lang="en-IN" sz="1200" kern="1200" dirty="0">
                <a:solidFill>
                  <a:schemeClr val="tx1"/>
                </a:solidFill>
                <a:effectLst/>
                <a:latin typeface="+mn-lt"/>
                <a:ea typeface="+mn-ea"/>
                <a:cs typeface="+mn-cs"/>
              </a:rPr>
              <a:t>). Diversity and inclusion in the organisation are encouraged by the leadership training programmes, which focus on cultural awareness and empathy. These leadership behaviours have contributed to Starbucks establishing a good relationship with customers and a good organisational culture across the globe.</a:t>
            </a: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13</a:t>
            </a:fld>
            <a:endParaRPr lang="en-GB"/>
          </a:p>
        </p:txBody>
      </p:sp>
    </p:spTree>
    <p:extLst>
      <p:ext uri="{BB962C8B-B14F-4D97-AF65-F5344CB8AC3E}">
        <p14:creationId xmlns:p14="http://schemas.microsoft.com/office/powerpoint/2010/main" val="27721692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Cultural intelligence and emotional intelligence collaborate to help in effective leadership. Such leaders have the potential to handle diverse teams and establish effective relationships in organisations because they have both of these capabilities.</a:t>
            </a: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14</a:t>
            </a:fld>
            <a:endParaRPr lang="en-GB"/>
          </a:p>
        </p:txBody>
      </p:sp>
    </p:spTree>
    <p:extLst>
      <p:ext uri="{BB962C8B-B14F-4D97-AF65-F5344CB8AC3E}">
        <p14:creationId xmlns:p14="http://schemas.microsoft.com/office/powerpoint/2010/main" val="8164516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Emotional and cultural intelligence are not developed without constant learning, self-reflection, and experience. Training programmes and international work opportunities are some of the ways that organisations can promote leadership development (</a:t>
            </a:r>
            <a:r>
              <a:rPr lang="en-GB" sz="1200" kern="1200" dirty="0">
                <a:solidFill>
                  <a:schemeClr val="tx1"/>
                </a:solidFill>
                <a:effectLst/>
                <a:latin typeface="+mn-lt"/>
                <a:ea typeface="+mn-ea"/>
                <a:cs typeface="+mn-cs"/>
              </a:rPr>
              <a:t>Bachkirova, Jackson, and Clutterbuck, 2021</a:t>
            </a:r>
            <a:r>
              <a:rPr lang="en-IN" sz="1200" kern="1200" dirty="0">
                <a:solidFill>
                  <a:schemeClr val="tx1"/>
                </a:solidFill>
                <a:effectLst/>
                <a:latin typeface="+mn-lt"/>
                <a:ea typeface="+mn-ea"/>
                <a:cs typeface="+mn-cs"/>
              </a:rPr>
              <a:t>).</a:t>
            </a:r>
          </a:p>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15</a:t>
            </a:fld>
            <a:endParaRPr lang="en-GB"/>
          </a:p>
        </p:txBody>
      </p:sp>
    </p:spTree>
    <p:extLst>
      <p:ext uri="{BB962C8B-B14F-4D97-AF65-F5344CB8AC3E}">
        <p14:creationId xmlns:p14="http://schemas.microsoft.com/office/powerpoint/2010/main" val="1867027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To sum it up, emotional intelligence and cultural intelligence are critical skills in effective leadership in contemporary organisations. By building these skills, such leaders will be in a better position to handle diverse teams, conflict management, and inclusive workplaces.</a:t>
            </a:r>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16</a:t>
            </a:fld>
            <a:endParaRPr lang="en-GB"/>
          </a:p>
        </p:txBody>
      </p:sp>
    </p:spTree>
    <p:extLst>
      <p:ext uri="{BB962C8B-B14F-4D97-AF65-F5344CB8AC3E}">
        <p14:creationId xmlns:p14="http://schemas.microsoft.com/office/powerpoint/2010/main" val="2542459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17</a:t>
            </a:fld>
            <a:endParaRPr lang="en-GB"/>
          </a:p>
        </p:txBody>
      </p:sp>
    </p:spTree>
    <p:extLst>
      <p:ext uri="{BB962C8B-B14F-4D97-AF65-F5344CB8AC3E}">
        <p14:creationId xmlns:p14="http://schemas.microsoft.com/office/powerpoint/2010/main" val="17505853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2FC63D-1957-49B2-80DA-BC601BCCAF3E}" type="slidenum">
              <a:rPr lang="en-GB" smtClean="0"/>
              <a:t>18</a:t>
            </a:fld>
            <a:endParaRPr lang="en-GB"/>
          </a:p>
        </p:txBody>
      </p:sp>
    </p:spTree>
    <p:extLst>
      <p:ext uri="{BB962C8B-B14F-4D97-AF65-F5344CB8AC3E}">
        <p14:creationId xmlns:p14="http://schemas.microsoft.com/office/powerpoint/2010/main" val="284689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4A83-DEDA-CDCF-75EC-D1995E83D1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0D1EA9-CFED-AE94-B244-163016D8E6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235671-9ED9-0268-5851-1212F2EC4107}"/>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5" name="Footer Placeholder 4">
            <a:extLst>
              <a:ext uri="{FF2B5EF4-FFF2-40B4-BE49-F238E27FC236}">
                <a16:creationId xmlns:a16="http://schemas.microsoft.com/office/drawing/2014/main" id="{62567EDE-2C12-7460-E433-63429918A3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DA8D89-8BB4-EEC6-C195-4CD6EADA7E8E}"/>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1047676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06800-41D7-3E3A-BB56-C1528E9F77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A50068-14DC-C83C-A2E7-AF79E7F028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E24425-5606-6612-2D29-02A75276E3DD}"/>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5" name="Footer Placeholder 4">
            <a:extLst>
              <a:ext uri="{FF2B5EF4-FFF2-40B4-BE49-F238E27FC236}">
                <a16:creationId xmlns:a16="http://schemas.microsoft.com/office/drawing/2014/main" id="{91935112-B489-9F29-F63B-3749E393E3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F25DDA-688F-83EC-6BA5-7F2E8BF402F9}"/>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496633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8BD59-6A0A-D31E-D2C5-961647BCB7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2F23C6-4B75-698E-600E-5B89591A38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004F43-82B0-BA74-67DF-19FB517B3D83}"/>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5" name="Footer Placeholder 4">
            <a:extLst>
              <a:ext uri="{FF2B5EF4-FFF2-40B4-BE49-F238E27FC236}">
                <a16:creationId xmlns:a16="http://schemas.microsoft.com/office/drawing/2014/main" id="{EACB5524-BE22-D3EA-63F2-20322853A6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829D86-FFFB-1135-9DA2-69ECF86ABB3B}"/>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3505060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5908E-C377-DF93-152B-CE8D790189B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C58C4E-F412-05ED-9036-464F33E115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89A56A3-6176-CCB7-921D-4A2DC60CAB3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2583E7-C9CE-296E-5929-14C9D0F943A3}"/>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6" name="Footer Placeholder 5">
            <a:extLst>
              <a:ext uri="{FF2B5EF4-FFF2-40B4-BE49-F238E27FC236}">
                <a16:creationId xmlns:a16="http://schemas.microsoft.com/office/drawing/2014/main" id="{F71A0A74-FD83-77FE-1C78-E058EC9A54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BDEB37-010B-3D28-AE29-92928C20E602}"/>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395349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BE96D-E6A7-5A37-435B-9F9B502CECA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4A6B1F-E5FC-5D64-04F7-2831BB396F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9330AE-A320-2289-A6BB-FD5F91F7AE5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5B740F-68A3-59B5-B005-D8C16402F5B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BCE9F49-2D75-88B1-7A03-A14C2821E9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7FA3CC9-B36F-9430-C6CD-4699BE1FDEBE}"/>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8" name="Footer Placeholder 7">
            <a:extLst>
              <a:ext uri="{FF2B5EF4-FFF2-40B4-BE49-F238E27FC236}">
                <a16:creationId xmlns:a16="http://schemas.microsoft.com/office/drawing/2014/main" id="{742BEB1A-16E5-C551-FB78-7E8682484A3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3D953F-68F9-680F-568D-5A2BF8F8F03C}"/>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336783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1B1A3-94EA-86FC-A9A1-75B7222AEE1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DBB3ECA-DEA0-CC81-810A-FF3D72B31644}"/>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4" name="Footer Placeholder 3">
            <a:extLst>
              <a:ext uri="{FF2B5EF4-FFF2-40B4-BE49-F238E27FC236}">
                <a16:creationId xmlns:a16="http://schemas.microsoft.com/office/drawing/2014/main" id="{F711B704-020F-71F9-CFA7-B3A9711EA6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4B4112-146A-A2BC-CFF6-93EC851E9113}"/>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697765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1FF515-AE8E-2B46-E015-CF6F201BD730}"/>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3" name="Footer Placeholder 2">
            <a:extLst>
              <a:ext uri="{FF2B5EF4-FFF2-40B4-BE49-F238E27FC236}">
                <a16:creationId xmlns:a16="http://schemas.microsoft.com/office/drawing/2014/main" id="{54C00C67-F46B-C8F6-3FFD-8774F27A48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4BFD9E-AF39-339A-3FBF-C81AFC9809DD}"/>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732891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73DD6-F199-6A2F-8932-840A503B78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9E475FD-5285-DC68-BDDC-4E09095475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A24767A-71EA-C847-AB47-62A5D158A2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8EF69D-F081-4BAF-0BC7-CE117BCEA64A}"/>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6" name="Footer Placeholder 5">
            <a:extLst>
              <a:ext uri="{FF2B5EF4-FFF2-40B4-BE49-F238E27FC236}">
                <a16:creationId xmlns:a16="http://schemas.microsoft.com/office/drawing/2014/main" id="{32C9D84F-C6BE-5FBE-2312-4E4A42496F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EC94D1-209A-309C-60E6-A680A0AA1C20}"/>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762296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B2EB7-DDEF-56E8-4C24-7DFC262ABA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DF1E2D1-BF0F-98D4-0101-711F3B88CF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A0EAD38-C30F-C610-4A45-73A596FC3C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244C45-D0EF-B6CC-4C7E-D7E1100ACACC}"/>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6" name="Footer Placeholder 5">
            <a:extLst>
              <a:ext uri="{FF2B5EF4-FFF2-40B4-BE49-F238E27FC236}">
                <a16:creationId xmlns:a16="http://schemas.microsoft.com/office/drawing/2014/main" id="{CAB08D8B-AA1B-B607-FFDE-8F60C2A5BC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E855C2-65CE-C368-5025-E35D1BB7B752}"/>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2896314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4E33F-3317-4C87-24DD-0E8D52552C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892099-E485-8ADA-7FB4-83C779BD97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922AE0-4A0F-2330-74DD-75D5C3EF6A1A}"/>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5" name="Footer Placeholder 4">
            <a:extLst>
              <a:ext uri="{FF2B5EF4-FFF2-40B4-BE49-F238E27FC236}">
                <a16:creationId xmlns:a16="http://schemas.microsoft.com/office/drawing/2014/main" id="{5F049431-D41C-45F8-AC1C-3949D55C7D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F1C30F-E49F-19B7-D1EC-DB309FB9ADE0}"/>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800111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3160D4-E0C4-0F54-6729-3C627BC56E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7A3369-D90D-6750-BBA8-8D58683193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24F9D6-06FE-1555-054E-AD4026B51FE5}"/>
              </a:ext>
            </a:extLst>
          </p:cNvPr>
          <p:cNvSpPr>
            <a:spLocks noGrp="1"/>
          </p:cNvSpPr>
          <p:nvPr>
            <p:ph type="dt" sz="half" idx="10"/>
          </p:nvPr>
        </p:nvSpPr>
        <p:spPr/>
        <p:txBody>
          <a:bodyPr/>
          <a:lstStyle/>
          <a:p>
            <a:fld id="{FE46DF69-408E-4CAF-97A4-EA110D2FDD12}" type="datetimeFigureOut">
              <a:rPr lang="en-GB" smtClean="0"/>
              <a:t>24/03/2026</a:t>
            </a:fld>
            <a:endParaRPr lang="en-GB"/>
          </a:p>
        </p:txBody>
      </p:sp>
      <p:sp>
        <p:nvSpPr>
          <p:cNvPr id="5" name="Footer Placeholder 4">
            <a:extLst>
              <a:ext uri="{FF2B5EF4-FFF2-40B4-BE49-F238E27FC236}">
                <a16:creationId xmlns:a16="http://schemas.microsoft.com/office/drawing/2014/main" id="{85566660-46E1-AABE-F5FB-BB431C1C12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DF2A5B-D55A-F9B0-1644-20E154C4A1BE}"/>
              </a:ext>
            </a:extLst>
          </p:cNvPr>
          <p:cNvSpPr>
            <a:spLocks noGrp="1"/>
          </p:cNvSpPr>
          <p:nvPr>
            <p:ph type="sldNum" sz="quarter" idx="12"/>
          </p:nvPr>
        </p:nvSpPr>
        <p:spPr/>
        <p:txBody>
          <a:bodyPr/>
          <a:lstStyle/>
          <a:p>
            <a:fld id="{3C43C50D-F1FA-499E-8EA1-BE5CFBFEE112}" type="slidenum">
              <a:rPr lang="en-GB" smtClean="0"/>
              <a:t>‹#›</a:t>
            </a:fld>
            <a:endParaRPr lang="en-GB"/>
          </a:p>
        </p:txBody>
      </p:sp>
    </p:spTree>
    <p:extLst>
      <p:ext uri="{BB962C8B-B14F-4D97-AF65-F5344CB8AC3E}">
        <p14:creationId xmlns:p14="http://schemas.microsoft.com/office/powerpoint/2010/main" val="2111025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9CC6A1-FB0B-2D83-202B-3B3D14BAB4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41344E-B734-F02E-DE77-E52A4A54A5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A249F2-E134-F2AE-4FE5-C7EF37FD97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46DF69-408E-4CAF-97A4-EA110D2FDD12}" type="datetimeFigureOut">
              <a:rPr lang="en-GB" smtClean="0"/>
              <a:t>24/03/2026</a:t>
            </a:fld>
            <a:endParaRPr lang="en-GB"/>
          </a:p>
        </p:txBody>
      </p:sp>
      <p:sp>
        <p:nvSpPr>
          <p:cNvPr id="5" name="Footer Placeholder 4">
            <a:extLst>
              <a:ext uri="{FF2B5EF4-FFF2-40B4-BE49-F238E27FC236}">
                <a16:creationId xmlns:a16="http://schemas.microsoft.com/office/drawing/2014/main" id="{E61BA994-092D-A147-AACD-41FCCBB983A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ADC073D-6500-BA43-61D1-640E2B583FD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43C50D-F1FA-499E-8EA1-BE5CFBFEE112}" type="slidenum">
              <a:rPr lang="en-GB" smtClean="0"/>
              <a:t>‹#›</a:t>
            </a:fld>
            <a:endParaRPr lang="en-GB"/>
          </a:p>
        </p:txBody>
      </p:sp>
    </p:spTree>
    <p:extLst>
      <p:ext uri="{BB962C8B-B14F-4D97-AF65-F5344CB8AC3E}">
        <p14:creationId xmlns:p14="http://schemas.microsoft.com/office/powerpoint/2010/main" val="30681961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D63188B-C92D-4606-95DB-0601ED0EC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2927A7B7-1B6D-432E-B2C4-E71C6C361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E27DBEE0-99A4-4464-9371-C89D97E7A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custGeom>
            <a:avLst/>
            <a:gdLst>
              <a:gd name="connsiteX0" fmla="*/ 0 w 12192000"/>
              <a:gd name="connsiteY0" fmla="*/ 0 h 6858000"/>
              <a:gd name="connsiteX1" fmla="*/ 7136182 w 12192000"/>
              <a:gd name="connsiteY1" fmla="*/ 0 h 6858000"/>
              <a:gd name="connsiteX2" fmla="*/ 7136182 w 12192000"/>
              <a:gd name="connsiteY2" fmla="*/ 335 h 6858000"/>
              <a:gd name="connsiteX3" fmla="*/ 7215619 w 12192000"/>
              <a:gd name="connsiteY3" fmla="*/ 2368586 h 6858000"/>
              <a:gd name="connsiteX4" fmla="*/ 7295436 w 12192000"/>
              <a:gd name="connsiteY4" fmla="*/ 3753611 h 6858000"/>
              <a:gd name="connsiteX5" fmla="*/ 7397299 w 12192000"/>
              <a:gd name="connsiteY5" fmla="*/ 4072305 h 6858000"/>
              <a:gd name="connsiteX6" fmla="*/ 7445569 w 12192000"/>
              <a:gd name="connsiteY6" fmla="*/ 4526719 h 6858000"/>
              <a:gd name="connsiteX7" fmla="*/ 7531468 w 12192000"/>
              <a:gd name="connsiteY7" fmla="*/ 5116854 h 6858000"/>
              <a:gd name="connsiteX8" fmla="*/ 7590760 w 12192000"/>
              <a:gd name="connsiteY8" fmla="*/ 5630249 h 6858000"/>
              <a:gd name="connsiteX9" fmla="*/ 7884185 w 12192000"/>
              <a:gd name="connsiteY9" fmla="*/ 5724081 h 6858000"/>
              <a:gd name="connsiteX10" fmla="*/ 8115655 w 12192000"/>
              <a:gd name="connsiteY10" fmla="*/ 5424488 h 6858000"/>
              <a:gd name="connsiteX11" fmla="*/ 8264267 w 12192000"/>
              <a:gd name="connsiteY11" fmla="*/ 5616845 h 6858000"/>
              <a:gd name="connsiteX12" fmla="*/ 8453928 w 12192000"/>
              <a:gd name="connsiteY12" fmla="*/ 5348754 h 6858000"/>
              <a:gd name="connsiteX13" fmla="*/ 8615844 w 12192000"/>
              <a:gd name="connsiteY13" fmla="*/ 5190580 h 6858000"/>
              <a:gd name="connsiteX14" fmla="*/ 8701363 w 12192000"/>
              <a:gd name="connsiteY14" fmla="*/ 4645684 h 6858000"/>
              <a:gd name="connsiteX15" fmla="*/ 8801704 w 12192000"/>
              <a:gd name="connsiteY15" fmla="*/ 4490862 h 6858000"/>
              <a:gd name="connsiteX16" fmla="*/ 8859097 w 12192000"/>
              <a:gd name="connsiteY16" fmla="*/ 4649036 h 6858000"/>
              <a:gd name="connsiteX17" fmla="*/ 8816528 w 12192000"/>
              <a:gd name="connsiteY17" fmla="*/ 5258608 h 6858000"/>
              <a:gd name="connsiteX18" fmla="*/ 8908507 w 12192000"/>
              <a:gd name="connsiteY18" fmla="*/ 5148354 h 6858000"/>
              <a:gd name="connsiteX19" fmla="*/ 9112612 w 12192000"/>
              <a:gd name="connsiteY19" fmla="*/ 4460032 h 6858000"/>
              <a:gd name="connsiteX20" fmla="*/ 9242220 w 12192000"/>
              <a:gd name="connsiteY20" fmla="*/ 4342071 h 6858000"/>
              <a:gd name="connsiteX21" fmla="*/ 9341422 w 12192000"/>
              <a:gd name="connsiteY21" fmla="*/ 4562911 h 6858000"/>
              <a:gd name="connsiteX22" fmla="*/ 9480152 w 12192000"/>
              <a:gd name="connsiteY22" fmla="*/ 5150031 h 6858000"/>
              <a:gd name="connsiteX23" fmla="*/ 9561110 w 12192000"/>
              <a:gd name="connsiteY23" fmla="*/ 4866524 h 6858000"/>
              <a:gd name="connsiteX24" fmla="*/ 9881520 w 12192000"/>
              <a:gd name="connsiteY24" fmla="*/ 4313922 h 6858000"/>
              <a:gd name="connsiteX25" fmla="*/ 10094366 w 12192000"/>
              <a:gd name="connsiteY25" fmla="*/ 4813241 h 6858000"/>
              <a:gd name="connsiteX26" fmla="*/ 10237276 w 12192000"/>
              <a:gd name="connsiteY26" fmla="*/ 4416132 h 6858000"/>
              <a:gd name="connsiteX27" fmla="*/ 10324315 w 12192000"/>
              <a:gd name="connsiteY27" fmla="*/ 4322299 h 6858000"/>
              <a:gd name="connsiteX28" fmla="*/ 10344080 w 12192000"/>
              <a:gd name="connsiteY28" fmla="*/ 4373907 h 6858000"/>
              <a:gd name="connsiteX29" fmla="*/ 10527280 w 12192000"/>
              <a:gd name="connsiteY29" fmla="*/ 3490211 h 6858000"/>
              <a:gd name="connsiteX30" fmla="*/ 10594174 w 12192000"/>
              <a:gd name="connsiteY30" fmla="*/ 3861183 h 6858000"/>
              <a:gd name="connsiteX31" fmla="*/ 11258180 w 12192000"/>
              <a:gd name="connsiteY31" fmla="*/ 1488576 h 6858000"/>
              <a:gd name="connsiteX32" fmla="*/ 11362322 w 12192000"/>
              <a:gd name="connsiteY32" fmla="*/ 0 h 6858000"/>
              <a:gd name="connsiteX33" fmla="*/ 12192000 w 12192000"/>
              <a:gd name="connsiteY33" fmla="*/ 0 h 6858000"/>
              <a:gd name="connsiteX34" fmla="*/ 12192000 w 12192000"/>
              <a:gd name="connsiteY34" fmla="*/ 6858000 h 6858000"/>
              <a:gd name="connsiteX35" fmla="*/ 0 w 12192000"/>
              <a:gd name="connsiteY3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192000" h="6858000">
                <a:moveTo>
                  <a:pt x="0" y="0"/>
                </a:moveTo>
                <a:lnTo>
                  <a:pt x="7136182" y="0"/>
                </a:lnTo>
                <a:lnTo>
                  <a:pt x="7136182" y="335"/>
                </a:lnTo>
                <a:cubicBezTo>
                  <a:pt x="7149485" y="1194346"/>
                  <a:pt x="7215999" y="2368586"/>
                  <a:pt x="7215619" y="2368586"/>
                </a:cubicBezTo>
                <a:cubicBezTo>
                  <a:pt x="7215999" y="2370261"/>
                  <a:pt x="7261609" y="3524058"/>
                  <a:pt x="7295436" y="3753611"/>
                </a:cubicBezTo>
                <a:cubicBezTo>
                  <a:pt x="7329643" y="3986516"/>
                  <a:pt x="7366892" y="3841746"/>
                  <a:pt x="7397299" y="4072305"/>
                </a:cubicBezTo>
                <a:cubicBezTo>
                  <a:pt x="7410602" y="4226792"/>
                  <a:pt x="7396538" y="4381615"/>
                  <a:pt x="7445569" y="4526719"/>
                </a:cubicBezTo>
                <a:cubicBezTo>
                  <a:pt x="7442148" y="4749905"/>
                  <a:pt x="7507522" y="4896349"/>
                  <a:pt x="7531468" y="5116854"/>
                </a:cubicBezTo>
                <a:cubicBezTo>
                  <a:pt x="7542490" y="5292454"/>
                  <a:pt x="7518165" y="5467049"/>
                  <a:pt x="7590760" y="5630249"/>
                </a:cubicBezTo>
                <a:cubicBezTo>
                  <a:pt x="7648913" y="5755916"/>
                  <a:pt x="7723029" y="5854440"/>
                  <a:pt x="7884185" y="5724081"/>
                </a:cubicBezTo>
                <a:cubicBezTo>
                  <a:pt x="7883045" y="5562555"/>
                  <a:pt x="8152523" y="5586684"/>
                  <a:pt x="8115655" y="5424488"/>
                </a:cubicBezTo>
                <a:cubicBezTo>
                  <a:pt x="8237281" y="5459341"/>
                  <a:pt x="8173428" y="5573280"/>
                  <a:pt x="8264267" y="5616845"/>
                </a:cubicBezTo>
                <a:cubicBezTo>
                  <a:pt x="8342565" y="5535411"/>
                  <a:pt x="8290493" y="5372882"/>
                  <a:pt x="8453928" y="5348754"/>
                </a:cubicBezTo>
                <a:cubicBezTo>
                  <a:pt x="8621165" y="5384611"/>
                  <a:pt x="8603300" y="5278045"/>
                  <a:pt x="8615844" y="5190580"/>
                </a:cubicBezTo>
                <a:cubicBezTo>
                  <a:pt x="8640930" y="4983479"/>
                  <a:pt x="8661074" y="4848093"/>
                  <a:pt x="8701363" y="4645684"/>
                </a:cubicBezTo>
                <a:cubicBezTo>
                  <a:pt x="8712764" y="4595082"/>
                  <a:pt x="8689960" y="4479468"/>
                  <a:pt x="8801704" y="4490862"/>
                </a:cubicBezTo>
                <a:cubicBezTo>
                  <a:pt x="8887983" y="4501920"/>
                  <a:pt x="8855296" y="4593407"/>
                  <a:pt x="8859097" y="4649036"/>
                </a:cubicBezTo>
                <a:cubicBezTo>
                  <a:pt x="8892544" y="4963372"/>
                  <a:pt x="8818808" y="4944941"/>
                  <a:pt x="8816528" y="5258608"/>
                </a:cubicBezTo>
                <a:cubicBezTo>
                  <a:pt x="8816147" y="5271006"/>
                  <a:pt x="8871260" y="5282066"/>
                  <a:pt x="8908507" y="5148354"/>
                </a:cubicBezTo>
                <a:cubicBezTo>
                  <a:pt x="8981484" y="4884620"/>
                  <a:pt x="9068522" y="4676850"/>
                  <a:pt x="9112612" y="4460032"/>
                </a:cubicBezTo>
                <a:cubicBezTo>
                  <a:pt x="9165063" y="4506612"/>
                  <a:pt x="9210294" y="4296495"/>
                  <a:pt x="9242220" y="4342071"/>
                </a:cubicBezTo>
                <a:cubicBezTo>
                  <a:pt x="9257044" y="4418812"/>
                  <a:pt x="9283648" y="4492872"/>
                  <a:pt x="9341422" y="4562911"/>
                </a:cubicBezTo>
                <a:cubicBezTo>
                  <a:pt x="9391213" y="4774703"/>
                  <a:pt x="9336860" y="4972085"/>
                  <a:pt x="9480152" y="5150031"/>
                </a:cubicBezTo>
                <a:cubicBezTo>
                  <a:pt x="9480152" y="5150031"/>
                  <a:pt x="9482432" y="5095407"/>
                  <a:pt x="9561110" y="4866524"/>
                </a:cubicBezTo>
                <a:cubicBezTo>
                  <a:pt x="9624583" y="4682212"/>
                  <a:pt x="9705921" y="4777385"/>
                  <a:pt x="9881520" y="4313922"/>
                </a:cubicBezTo>
                <a:cubicBezTo>
                  <a:pt x="9929790" y="4492202"/>
                  <a:pt x="9821466" y="4720414"/>
                  <a:pt x="10094366" y="4813241"/>
                </a:cubicBezTo>
                <a:cubicBezTo>
                  <a:pt x="10147197" y="4677855"/>
                  <a:pt x="10106528" y="4511974"/>
                  <a:pt x="10237276" y="4416132"/>
                </a:cubicBezTo>
                <a:cubicBezTo>
                  <a:pt x="10275285" y="4388317"/>
                  <a:pt x="10302651" y="4356481"/>
                  <a:pt x="10324315" y="4322299"/>
                </a:cubicBezTo>
                <a:cubicBezTo>
                  <a:pt x="10330777" y="4339726"/>
                  <a:pt x="10337619" y="4357821"/>
                  <a:pt x="10344080" y="4373907"/>
                </a:cubicBezTo>
                <a:cubicBezTo>
                  <a:pt x="10370306" y="4346763"/>
                  <a:pt x="10519678" y="3662796"/>
                  <a:pt x="10527280" y="3490211"/>
                </a:cubicBezTo>
                <a:cubicBezTo>
                  <a:pt x="10565288" y="3612863"/>
                  <a:pt x="10594174" y="3861183"/>
                  <a:pt x="10594174" y="3861183"/>
                </a:cubicBezTo>
                <a:cubicBezTo>
                  <a:pt x="10594174" y="3861183"/>
                  <a:pt x="10758371" y="3809910"/>
                  <a:pt x="11258180" y="1488576"/>
                </a:cubicBezTo>
                <a:cubicBezTo>
                  <a:pt x="11297708" y="1305268"/>
                  <a:pt x="11334195" y="675255"/>
                  <a:pt x="11362322" y="0"/>
                </a:cubicBez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BC42123-D548-6DB3-E565-F09BDF8D4775}"/>
              </a:ext>
            </a:extLst>
          </p:cNvPr>
          <p:cNvSpPr>
            <a:spLocks noGrp="1"/>
          </p:cNvSpPr>
          <p:nvPr>
            <p:ph type="ctrTitle"/>
          </p:nvPr>
        </p:nvSpPr>
        <p:spPr>
          <a:xfrm>
            <a:off x="6096000" y="1406005"/>
            <a:ext cx="5257800" cy="1491472"/>
          </a:xfrm>
        </p:spPr>
        <p:txBody>
          <a:bodyPr anchor="b">
            <a:normAutofit fontScale="90000"/>
          </a:bodyPr>
          <a:lstStyle/>
          <a:p>
            <a:pPr algn="l"/>
            <a:r>
              <a:rPr lang="en-IN" sz="4400" b="1">
                <a:latin typeface="Calibri"/>
                <a:ea typeface="Calibri"/>
                <a:cs typeface="Calibri"/>
              </a:rPr>
              <a:t>Leadership and Management Theory and Practice</a:t>
            </a:r>
            <a:br>
              <a:rPr lang="en-IN" sz="4400" dirty="0">
                <a:latin typeface="Calibri"/>
                <a:ea typeface="Calibri"/>
                <a:cs typeface="Calibri"/>
              </a:rPr>
            </a:br>
            <a:r>
              <a:rPr lang="en-IN" sz="4400" b="1">
                <a:latin typeface="Calibri"/>
                <a:ea typeface="Calibri"/>
                <a:cs typeface="Calibri"/>
              </a:rPr>
              <a:t>LCBB6022</a:t>
            </a:r>
            <a:endParaRPr lang="en-GB" sz="4400">
              <a:latin typeface="Calibri"/>
              <a:ea typeface="Calibri"/>
              <a:cs typeface="Calibri"/>
            </a:endParaRPr>
          </a:p>
        </p:txBody>
      </p:sp>
      <p:sp>
        <p:nvSpPr>
          <p:cNvPr id="3" name="Subtitle 2">
            <a:extLst>
              <a:ext uri="{FF2B5EF4-FFF2-40B4-BE49-F238E27FC236}">
                <a16:creationId xmlns:a16="http://schemas.microsoft.com/office/drawing/2014/main" id="{232B431A-1A00-926B-A054-6558782A8808}"/>
              </a:ext>
            </a:extLst>
          </p:cNvPr>
          <p:cNvSpPr>
            <a:spLocks noGrp="1"/>
          </p:cNvSpPr>
          <p:nvPr>
            <p:ph type="subTitle" idx="1"/>
          </p:nvPr>
        </p:nvSpPr>
        <p:spPr>
          <a:xfrm>
            <a:off x="6096001" y="3131568"/>
            <a:ext cx="5257800" cy="2616092"/>
          </a:xfrm>
        </p:spPr>
        <p:txBody>
          <a:bodyPr vert="horz" lIns="91440" tIns="45720" rIns="91440" bIns="45720" rtlCol="0" anchor="t">
            <a:normAutofit lnSpcReduction="10000"/>
          </a:bodyPr>
          <a:lstStyle/>
          <a:p>
            <a:pPr algn="l"/>
            <a:r>
              <a:rPr lang="en-GB" sz="2000" b="1" dirty="0">
                <a:latin typeface="Calibri"/>
                <a:ea typeface="Calibri"/>
                <a:cs typeface="Calibri"/>
              </a:rPr>
              <a:t>“The Role of Emotional and Cultural Intelligence in Effective Leadership”</a:t>
            </a:r>
            <a:endParaRPr lang="en-IN" sz="2000" dirty="0">
              <a:latin typeface="Calibri"/>
              <a:ea typeface="Calibri"/>
              <a:cs typeface="Calibri"/>
            </a:endParaRPr>
          </a:p>
          <a:p>
            <a:pPr algn="l"/>
            <a:endParaRPr lang="en-IN" sz="2000" b="1" dirty="0">
              <a:latin typeface="Calibri"/>
              <a:ea typeface="Calibri"/>
              <a:cs typeface="Calibri"/>
            </a:endParaRPr>
          </a:p>
          <a:p>
            <a:pPr algn="l"/>
            <a:endParaRPr lang="en-IN" sz="2000" b="1" dirty="0">
              <a:latin typeface="Calibri"/>
              <a:ea typeface="Calibri"/>
              <a:cs typeface="Calibri"/>
            </a:endParaRPr>
          </a:p>
          <a:p>
            <a:pPr algn="l"/>
            <a:r>
              <a:rPr lang="en-IN" sz="2000" b="1" dirty="0">
                <a:latin typeface="Calibri"/>
                <a:ea typeface="Calibri"/>
                <a:cs typeface="Calibri"/>
              </a:rPr>
              <a:t>Student Name: Mirabela Laura Dobre</a:t>
            </a:r>
            <a:endParaRPr lang="en-IN" sz="2000" dirty="0">
              <a:latin typeface="Calibri"/>
              <a:ea typeface="Calibri"/>
              <a:cs typeface="Calibri"/>
            </a:endParaRPr>
          </a:p>
          <a:p>
            <a:pPr algn="l"/>
            <a:r>
              <a:rPr lang="en-IN" sz="2000" b="1" dirty="0">
                <a:latin typeface="Calibri"/>
                <a:ea typeface="Calibri"/>
                <a:cs typeface="Calibri"/>
              </a:rPr>
              <a:t>Student ID: 2315966</a:t>
            </a:r>
          </a:p>
          <a:p>
            <a:pPr algn="l"/>
            <a:r>
              <a:rPr lang="en-IN" sz="2000" b="1" dirty="0">
                <a:latin typeface="Calibri"/>
                <a:ea typeface="Calibri"/>
                <a:cs typeface="Calibri"/>
              </a:rPr>
              <a:t>Lecturer: Dr. </a:t>
            </a:r>
            <a:r>
              <a:rPr lang="en-IN" sz="2000" b="1" dirty="0" err="1">
                <a:latin typeface="Calibri"/>
                <a:ea typeface="Calibri"/>
                <a:cs typeface="Calibri"/>
              </a:rPr>
              <a:t>Faizu</a:t>
            </a:r>
            <a:r>
              <a:rPr lang="en-IN" sz="2000" b="1">
                <a:latin typeface="Calibri"/>
                <a:ea typeface="Calibri"/>
                <a:cs typeface="Calibri"/>
              </a:rPr>
              <a:t> Edu</a:t>
            </a:r>
            <a:endParaRPr lang="en-GB" sz="2000" dirty="0">
              <a:latin typeface="Calibri"/>
              <a:ea typeface="Calibri"/>
              <a:cs typeface="Calibri"/>
            </a:endParaRPr>
          </a:p>
        </p:txBody>
      </p:sp>
      <p:pic>
        <p:nvPicPr>
          <p:cNvPr id="4" name="Picture 3">
            <a:extLst>
              <a:ext uri="{FF2B5EF4-FFF2-40B4-BE49-F238E27FC236}">
                <a16:creationId xmlns:a16="http://schemas.microsoft.com/office/drawing/2014/main" id="{0C3AC32F-EAF3-5B95-AD49-4BC439201FDA}"/>
              </a:ext>
            </a:extLst>
          </p:cNvPr>
          <p:cNvPicPr>
            <a:picLocks noChangeAspect="1"/>
          </p:cNvPicPr>
          <p:nvPr/>
        </p:nvPicPr>
        <p:blipFill>
          <a:blip r:embed="rId2"/>
          <a:stretch>
            <a:fillRect/>
          </a:stretch>
        </p:blipFill>
        <p:spPr>
          <a:xfrm>
            <a:off x="1846791" y="1555933"/>
            <a:ext cx="2743201" cy="983883"/>
          </a:xfrm>
          <a:prstGeom prst="rect">
            <a:avLst/>
          </a:prstGeom>
        </p:spPr>
      </p:pic>
    </p:spTree>
    <p:extLst>
      <p:ext uri="{BB962C8B-B14F-4D97-AF65-F5344CB8AC3E}">
        <p14:creationId xmlns:p14="http://schemas.microsoft.com/office/powerpoint/2010/main" val="3857332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94F02-3EC3-0110-949A-2A2B1D594387}"/>
              </a:ext>
            </a:extLst>
          </p:cNvPr>
          <p:cNvSpPr>
            <a:spLocks noGrp="1"/>
          </p:cNvSpPr>
          <p:nvPr>
            <p:ph type="title"/>
          </p:nvPr>
        </p:nvSpPr>
        <p:spPr>
          <a:xfrm>
            <a:off x="6115317" y="405685"/>
            <a:ext cx="5464968" cy="1559301"/>
          </a:xfrm>
        </p:spPr>
        <p:txBody>
          <a:bodyPr>
            <a:normAutofit/>
          </a:bodyPr>
          <a:lstStyle/>
          <a:p>
            <a:r>
              <a:rPr lang="en-IN" sz="4000" b="1" dirty="0"/>
              <a:t>Introduction</a:t>
            </a:r>
            <a:endParaRPr lang="en-GB" sz="4000" dirty="0"/>
          </a:p>
        </p:txBody>
      </p:sp>
      <p:sp>
        <p:nvSpPr>
          <p:cNvPr id="3" name="Content Placeholder 2">
            <a:extLst>
              <a:ext uri="{FF2B5EF4-FFF2-40B4-BE49-F238E27FC236}">
                <a16:creationId xmlns:a16="http://schemas.microsoft.com/office/drawing/2014/main" id="{5AD1D779-56D1-DCAA-9C95-25D7A616DEF4}"/>
              </a:ext>
            </a:extLst>
          </p:cNvPr>
          <p:cNvSpPr>
            <a:spLocks noGrp="1"/>
          </p:cNvSpPr>
          <p:nvPr>
            <p:ph idx="1"/>
          </p:nvPr>
        </p:nvSpPr>
        <p:spPr>
          <a:xfrm>
            <a:off x="6115317" y="1744579"/>
            <a:ext cx="5247340" cy="4495499"/>
          </a:xfrm>
        </p:spPr>
        <p:txBody>
          <a:bodyPr anchor="ctr">
            <a:normAutofit/>
          </a:bodyPr>
          <a:lstStyle/>
          <a:p>
            <a:pPr lvl="0"/>
            <a:r>
              <a:rPr lang="en-IN" sz="2000" dirty="0"/>
              <a:t>Leadership is the ability to influence individuals to achieve organisational goals (</a:t>
            </a:r>
            <a:r>
              <a:rPr lang="en-GB" sz="2000" dirty="0"/>
              <a:t>Benmira and Agboola, 2021</a:t>
            </a:r>
            <a:r>
              <a:rPr lang="en-IN" sz="2000" dirty="0"/>
              <a:t>).</a:t>
            </a:r>
          </a:p>
          <a:p>
            <a:pPr lvl="0"/>
            <a:r>
              <a:rPr lang="en-IN" sz="2000" dirty="0"/>
              <a:t>Modern organisations operate in global and multicultural environments.</a:t>
            </a:r>
          </a:p>
          <a:p>
            <a:pPr lvl="0"/>
            <a:r>
              <a:rPr lang="en-IN" sz="2000" dirty="0"/>
              <a:t>Leaders, therefore, require emotional intelligence and cultural intelligence (</a:t>
            </a:r>
            <a:r>
              <a:rPr lang="en-GB" sz="2000" dirty="0"/>
              <a:t>Muhammad, Ali, and Sorooshian, 2024</a:t>
            </a:r>
            <a:r>
              <a:rPr lang="en-IN" sz="2000" dirty="0"/>
              <a:t>).</a:t>
            </a:r>
          </a:p>
          <a:p>
            <a:pPr lvl="0"/>
            <a:r>
              <a:rPr lang="en-IN" sz="2000" dirty="0"/>
              <a:t>These skills help leaders understand employees, manage relationships, and improve collaboration.</a:t>
            </a:r>
          </a:p>
          <a:p>
            <a:pPr lvl="0"/>
            <a:r>
              <a:rPr lang="en-IN" sz="2000" dirty="0"/>
              <a:t>This presentation analyses their importance using theories and business examples.</a:t>
            </a:r>
          </a:p>
          <a:p>
            <a:endParaRPr lang="en-GB" sz="2000" dirty="0"/>
          </a:p>
        </p:txBody>
      </p:sp>
      <p:pic>
        <p:nvPicPr>
          <p:cNvPr id="8202" name="Picture 10" descr="Leadership Development guide for future leaders">
            <a:extLst>
              <a:ext uri="{FF2B5EF4-FFF2-40B4-BE49-F238E27FC236}">
                <a16:creationId xmlns:a16="http://schemas.microsoft.com/office/drawing/2014/main" id="{8081D50B-4DBF-50FF-7D2B-D48723CDFC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554" y="974558"/>
            <a:ext cx="6090238" cy="4054642"/>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BBEE5A5C-423D-DFC8-4AE8-6CA538958A6C}"/>
              </a:ext>
            </a:extLst>
          </p:cNvPr>
          <p:cNvSpPr/>
          <p:nvPr/>
        </p:nvSpPr>
        <p:spPr>
          <a:xfrm>
            <a:off x="0" y="5317958"/>
            <a:ext cx="5897689" cy="9221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Figure 1: Leadership</a:t>
            </a:r>
          </a:p>
          <a:p>
            <a:pPr algn="ctr"/>
            <a:r>
              <a:rPr lang="en-GB" dirty="0"/>
              <a:t>Source: (</a:t>
            </a:r>
            <a:r>
              <a:rPr lang="en-GB" dirty="0" err="1"/>
              <a:t>TalentSprint</a:t>
            </a:r>
            <a:r>
              <a:rPr lang="en-GB" dirty="0"/>
              <a:t>, 2025)</a:t>
            </a:r>
          </a:p>
        </p:txBody>
      </p:sp>
    </p:spTree>
    <p:extLst>
      <p:ext uri="{BB962C8B-B14F-4D97-AF65-F5344CB8AC3E}">
        <p14:creationId xmlns:p14="http://schemas.microsoft.com/office/powerpoint/2010/main" val="3426381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46A876-3926-48BD-5F0A-7D6EFCDB0A40}"/>
              </a:ext>
            </a:extLst>
          </p:cNvPr>
          <p:cNvSpPr>
            <a:spLocks noGrp="1"/>
          </p:cNvSpPr>
          <p:nvPr>
            <p:ph type="title"/>
          </p:nvPr>
        </p:nvSpPr>
        <p:spPr>
          <a:xfrm>
            <a:off x="640080" y="325369"/>
            <a:ext cx="4368602" cy="1956841"/>
          </a:xfrm>
        </p:spPr>
        <p:txBody>
          <a:bodyPr anchor="b">
            <a:normAutofit/>
          </a:bodyPr>
          <a:lstStyle/>
          <a:p>
            <a:r>
              <a:rPr lang="en-IN" sz="4200" b="1"/>
              <a:t>Leadership in Modern Organisations</a:t>
            </a:r>
            <a:endParaRPr lang="en-GB"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9C90B8-68A7-5A3A-5836-F59DA559FCEA}"/>
              </a:ext>
            </a:extLst>
          </p:cNvPr>
          <p:cNvSpPr>
            <a:spLocks noGrp="1"/>
          </p:cNvSpPr>
          <p:nvPr>
            <p:ph idx="1"/>
          </p:nvPr>
        </p:nvSpPr>
        <p:spPr>
          <a:xfrm>
            <a:off x="640080" y="2872899"/>
            <a:ext cx="5086952" cy="3659732"/>
          </a:xfrm>
        </p:spPr>
        <p:txBody>
          <a:bodyPr>
            <a:normAutofit/>
          </a:bodyPr>
          <a:lstStyle/>
          <a:p>
            <a:pPr marL="0" indent="0">
              <a:buNone/>
            </a:pPr>
            <a:r>
              <a:rPr lang="en-IN" sz="2000" b="1" dirty="0"/>
              <a:t>Characteristics of modern leadership:</a:t>
            </a:r>
            <a:endParaRPr lang="en-IN" sz="2000" dirty="0"/>
          </a:p>
          <a:p>
            <a:pPr lvl="0"/>
            <a:r>
              <a:rPr lang="en-IN" sz="2000" dirty="0"/>
              <a:t>Global workforce</a:t>
            </a:r>
          </a:p>
          <a:p>
            <a:pPr lvl="0"/>
            <a:r>
              <a:rPr lang="en-IN" sz="2000" dirty="0"/>
              <a:t>Diverse organisational cultures</a:t>
            </a:r>
          </a:p>
          <a:p>
            <a:pPr lvl="0"/>
            <a:r>
              <a:rPr lang="en-IN" sz="2000" dirty="0"/>
              <a:t>Increasing collaboration across teams (</a:t>
            </a:r>
            <a:r>
              <a:rPr lang="en-GB" sz="2000" dirty="0"/>
              <a:t>Bolden, Gosling, and Hawkins, 2023</a:t>
            </a:r>
            <a:r>
              <a:rPr lang="en-IN" sz="2000" dirty="0"/>
              <a:t>)</a:t>
            </a:r>
          </a:p>
          <a:p>
            <a:pPr marL="0" indent="0">
              <a:buNone/>
            </a:pPr>
            <a:r>
              <a:rPr lang="en-IN" sz="2000" b="1" dirty="0"/>
              <a:t>Challenges for leaders:</a:t>
            </a:r>
            <a:endParaRPr lang="en-IN" sz="2000" dirty="0"/>
          </a:p>
          <a:p>
            <a:pPr lvl="0"/>
            <a:r>
              <a:rPr lang="en-IN" sz="2000" dirty="0"/>
              <a:t>Managing cultural differences</a:t>
            </a:r>
          </a:p>
          <a:p>
            <a:pPr lvl="0"/>
            <a:r>
              <a:rPr lang="en-IN" sz="2000" dirty="0"/>
              <a:t>Motivating diverse employees</a:t>
            </a:r>
          </a:p>
          <a:p>
            <a:pPr lvl="0"/>
            <a:r>
              <a:rPr lang="en-IN" sz="2000" dirty="0"/>
              <a:t>Building strong relationships</a:t>
            </a:r>
          </a:p>
          <a:p>
            <a:endParaRPr lang="en-GB" sz="2000" dirty="0"/>
          </a:p>
        </p:txBody>
      </p:sp>
      <p:pic>
        <p:nvPicPr>
          <p:cNvPr id="5" name="Picture 4" descr="One in a crowd">
            <a:extLst>
              <a:ext uri="{FF2B5EF4-FFF2-40B4-BE49-F238E27FC236}">
                <a16:creationId xmlns:a16="http://schemas.microsoft.com/office/drawing/2014/main" id="{07FDA34A-FCA2-5244-86FF-6C23913D8D01}"/>
              </a:ext>
            </a:extLst>
          </p:cNvPr>
          <p:cNvPicPr>
            <a:picLocks noChangeAspect="1"/>
          </p:cNvPicPr>
          <p:nvPr/>
        </p:nvPicPr>
        <p:blipFill>
          <a:blip r:embed="rId3"/>
          <a:srcRect l="16025" r="8751" b="4"/>
          <a:stretch>
            <a:fillRect/>
          </a:stretch>
        </p:blipFill>
        <p:spPr>
          <a:xfrm>
            <a:off x="6244389" y="10"/>
            <a:ext cx="5946088"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84903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62B15A2-619B-2C51-2102-493E38E0A344}"/>
              </a:ext>
            </a:extLst>
          </p:cNvPr>
          <p:cNvSpPr>
            <a:spLocks noGrp="1"/>
          </p:cNvSpPr>
          <p:nvPr>
            <p:ph type="title"/>
          </p:nvPr>
        </p:nvSpPr>
        <p:spPr>
          <a:xfrm>
            <a:off x="838200" y="365125"/>
            <a:ext cx="10515600" cy="1325563"/>
          </a:xfrm>
        </p:spPr>
        <p:txBody>
          <a:bodyPr>
            <a:normAutofit/>
          </a:bodyPr>
          <a:lstStyle/>
          <a:p>
            <a:r>
              <a:rPr lang="en-IN" b="1" dirty="0"/>
              <a:t>Emotional Intelligence (EI)</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FFA4A3A-2A90-37E5-67B3-7F284C630F86}"/>
              </a:ext>
            </a:extLst>
          </p:cNvPr>
          <p:cNvSpPr>
            <a:spLocks noGrp="1"/>
          </p:cNvSpPr>
          <p:nvPr>
            <p:ph idx="1"/>
          </p:nvPr>
        </p:nvSpPr>
        <p:spPr>
          <a:xfrm>
            <a:off x="838200" y="1825625"/>
            <a:ext cx="7247021" cy="4351338"/>
          </a:xfrm>
        </p:spPr>
        <p:txBody>
          <a:bodyPr>
            <a:normAutofit/>
          </a:bodyPr>
          <a:lstStyle/>
          <a:p>
            <a:pPr marL="0" indent="0">
              <a:buNone/>
            </a:pPr>
            <a:r>
              <a:rPr lang="en-IN" b="1" dirty="0"/>
              <a:t>Emotional Intelligence refers to:</a:t>
            </a:r>
            <a:endParaRPr lang="en-IN" dirty="0"/>
          </a:p>
          <a:p>
            <a:pPr lvl="0"/>
            <a:r>
              <a:rPr lang="en-IN" dirty="0"/>
              <a:t>Understanding emotions in oneself and others</a:t>
            </a:r>
          </a:p>
          <a:p>
            <a:pPr lvl="0"/>
            <a:r>
              <a:rPr lang="en-IN" dirty="0"/>
              <a:t>Managing emotional responses effectively (</a:t>
            </a:r>
            <a:r>
              <a:rPr lang="en-GB" dirty="0"/>
              <a:t>While et al., 2022</a:t>
            </a:r>
            <a:r>
              <a:rPr lang="en-IN" dirty="0"/>
              <a:t>)</a:t>
            </a:r>
          </a:p>
          <a:p>
            <a:pPr marL="0" indent="0">
              <a:buNone/>
            </a:pPr>
            <a:r>
              <a:rPr lang="en-IN" b="1" dirty="0"/>
              <a:t>Importance in leadership:</a:t>
            </a:r>
            <a:endParaRPr lang="en-IN" dirty="0"/>
          </a:p>
          <a:p>
            <a:pPr lvl="0"/>
            <a:r>
              <a:rPr lang="en-IN" dirty="0"/>
              <a:t>Improves communication</a:t>
            </a:r>
          </a:p>
          <a:p>
            <a:pPr lvl="0"/>
            <a:r>
              <a:rPr lang="en-IN" dirty="0"/>
              <a:t>Builds trust with employees</a:t>
            </a:r>
          </a:p>
          <a:p>
            <a:pPr lvl="0"/>
            <a:r>
              <a:rPr lang="en-IN" dirty="0"/>
              <a:t>Helps manage workplace conflict</a:t>
            </a:r>
          </a:p>
          <a:p>
            <a:endParaRPr lang="en-GB" dirty="0"/>
          </a:p>
        </p:txBody>
      </p:sp>
      <p:pic>
        <p:nvPicPr>
          <p:cNvPr id="1026" name="Picture 2" descr="6 Best Emotional Intelligence Books for Leadership Success">
            <a:extLst>
              <a:ext uri="{FF2B5EF4-FFF2-40B4-BE49-F238E27FC236}">
                <a16:creationId xmlns:a16="http://schemas.microsoft.com/office/drawing/2014/main" id="{C047AC96-EA05-F95E-8F2A-C77A0FEF65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0457" y="2135243"/>
            <a:ext cx="4083434" cy="272228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E26AC2B-8939-56C6-563B-08D0090EACBA}"/>
              </a:ext>
            </a:extLst>
          </p:cNvPr>
          <p:cNvSpPr/>
          <p:nvPr/>
        </p:nvSpPr>
        <p:spPr>
          <a:xfrm>
            <a:off x="7870457" y="4764505"/>
            <a:ext cx="4083433" cy="90236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Figure 2: Emotional Intelligence</a:t>
            </a:r>
          </a:p>
          <a:p>
            <a:pPr algn="ctr"/>
            <a:r>
              <a:rPr lang="en-GB" dirty="0"/>
              <a:t>Source: (Maryna Shevchuk</a:t>
            </a:r>
            <a:r>
              <a:rPr lang="en-IN" dirty="0">
                <a:solidFill>
                  <a:schemeClr val="bg1"/>
                </a:solidFill>
              </a:rPr>
              <a:t>, 2025</a:t>
            </a:r>
            <a:r>
              <a:rPr lang="en-GB" dirty="0"/>
              <a:t>)</a:t>
            </a:r>
          </a:p>
        </p:txBody>
      </p:sp>
    </p:spTree>
    <p:extLst>
      <p:ext uri="{BB962C8B-B14F-4D97-AF65-F5344CB8AC3E}">
        <p14:creationId xmlns:p14="http://schemas.microsoft.com/office/powerpoint/2010/main" val="1796158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86AE645-66E7-0DDB-8E2D-F98C10F626C5}"/>
              </a:ext>
            </a:extLst>
          </p:cNvPr>
          <p:cNvSpPr>
            <a:spLocks noGrp="1"/>
          </p:cNvSpPr>
          <p:nvPr>
            <p:ph type="title"/>
          </p:nvPr>
        </p:nvSpPr>
        <p:spPr>
          <a:xfrm>
            <a:off x="479394" y="1070800"/>
            <a:ext cx="3939688" cy="5583126"/>
          </a:xfrm>
        </p:spPr>
        <p:txBody>
          <a:bodyPr>
            <a:normAutofit/>
          </a:bodyPr>
          <a:lstStyle/>
          <a:p>
            <a:pPr algn="r"/>
            <a:r>
              <a:rPr lang="en-IN" sz="6200" b="1"/>
              <a:t>Goleman’s Emotional Intelligence Model</a:t>
            </a:r>
            <a:endParaRPr lang="en-GB" sz="6200"/>
          </a:p>
        </p:txBody>
      </p:sp>
      <p:cxnSp>
        <p:nvCxnSpPr>
          <p:cNvPr id="21" name="Straight Connector 2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C8F1A5EF-D083-14C3-CA2A-B9BAABDE812F}"/>
              </a:ext>
            </a:extLst>
          </p:cNvPr>
          <p:cNvPicPr>
            <a:picLocks noChangeAspect="1"/>
          </p:cNvPicPr>
          <p:nvPr/>
        </p:nvPicPr>
        <p:blipFill>
          <a:blip r:embed="rId3"/>
          <a:stretch>
            <a:fillRect/>
          </a:stretch>
        </p:blipFill>
        <p:spPr>
          <a:xfrm>
            <a:off x="4957737" y="1127501"/>
            <a:ext cx="6551222" cy="5440845"/>
          </a:xfrm>
          <a:prstGeom prst="rect">
            <a:avLst/>
          </a:prstGeom>
        </p:spPr>
      </p:pic>
    </p:spTree>
    <p:extLst>
      <p:ext uri="{BB962C8B-B14F-4D97-AF65-F5344CB8AC3E}">
        <p14:creationId xmlns:p14="http://schemas.microsoft.com/office/powerpoint/2010/main" val="3166156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2013A-E100-D6AF-4021-AC95E395B2D1}"/>
              </a:ext>
            </a:extLst>
          </p:cNvPr>
          <p:cNvSpPr>
            <a:spLocks noGrp="1"/>
          </p:cNvSpPr>
          <p:nvPr>
            <p:ph type="title"/>
          </p:nvPr>
        </p:nvSpPr>
        <p:spPr>
          <a:xfrm>
            <a:off x="686834" y="1153572"/>
            <a:ext cx="3200400" cy="4461163"/>
          </a:xfrm>
        </p:spPr>
        <p:txBody>
          <a:bodyPr>
            <a:normAutofit/>
          </a:bodyPr>
          <a:lstStyle/>
          <a:p>
            <a:r>
              <a:rPr lang="en-IN" b="1">
                <a:solidFill>
                  <a:srgbClr val="FFFFFF"/>
                </a:solidFill>
              </a:rPr>
              <a:t>Critical Evaluation of Emotional Intelligence</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73A649E-24E0-60CB-4531-9E265905865F}"/>
              </a:ext>
            </a:extLst>
          </p:cNvPr>
          <p:cNvSpPr>
            <a:spLocks noGrp="1"/>
          </p:cNvSpPr>
          <p:nvPr>
            <p:ph idx="1"/>
          </p:nvPr>
        </p:nvSpPr>
        <p:spPr>
          <a:xfrm>
            <a:off x="4447308" y="591344"/>
            <a:ext cx="6906491" cy="5585619"/>
          </a:xfrm>
        </p:spPr>
        <p:txBody>
          <a:bodyPr anchor="ctr">
            <a:normAutofit/>
          </a:bodyPr>
          <a:lstStyle/>
          <a:p>
            <a:pPr marL="0" indent="0">
              <a:buNone/>
            </a:pPr>
            <a:r>
              <a:rPr lang="en-IN" b="1" dirty="0"/>
              <a:t>Strengths</a:t>
            </a:r>
            <a:endParaRPr lang="en-IN" dirty="0"/>
          </a:p>
          <a:p>
            <a:pPr lvl="0"/>
            <a:r>
              <a:rPr lang="en-IN" dirty="0"/>
              <a:t>Improves leadership effectiveness</a:t>
            </a:r>
          </a:p>
          <a:p>
            <a:pPr lvl="0"/>
            <a:r>
              <a:rPr lang="en-IN" dirty="0"/>
              <a:t>Enhances employee relationships</a:t>
            </a:r>
          </a:p>
          <a:p>
            <a:pPr lvl="0"/>
            <a:r>
              <a:rPr lang="en-IN" dirty="0"/>
              <a:t>Encourages teamwork (</a:t>
            </a:r>
            <a:r>
              <a:rPr lang="en-GB" dirty="0"/>
              <a:t>Legood et al., 2021</a:t>
            </a:r>
            <a:r>
              <a:rPr lang="en-IN" dirty="0"/>
              <a:t>)</a:t>
            </a:r>
          </a:p>
          <a:p>
            <a:pPr marL="0" indent="0">
              <a:buNone/>
            </a:pPr>
            <a:r>
              <a:rPr lang="en-IN" b="1" dirty="0"/>
              <a:t>Limitations</a:t>
            </a:r>
            <a:endParaRPr lang="en-IN" dirty="0"/>
          </a:p>
          <a:p>
            <a:pPr lvl="0"/>
            <a:r>
              <a:rPr lang="en-IN" dirty="0"/>
              <a:t>Difficult to measure scientifically</a:t>
            </a:r>
          </a:p>
          <a:p>
            <a:pPr lvl="0"/>
            <a:r>
              <a:rPr lang="en-IN" dirty="0"/>
              <a:t>Depends on individual personality traits</a:t>
            </a:r>
          </a:p>
          <a:p>
            <a:endParaRPr lang="en-GB" dirty="0"/>
          </a:p>
        </p:txBody>
      </p:sp>
    </p:spTree>
    <p:extLst>
      <p:ext uri="{BB962C8B-B14F-4D97-AF65-F5344CB8AC3E}">
        <p14:creationId xmlns:p14="http://schemas.microsoft.com/office/powerpoint/2010/main" val="1605445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FE404A-2C31-058D-E45F-FBD13520158B}"/>
              </a:ext>
            </a:extLst>
          </p:cNvPr>
          <p:cNvSpPr>
            <a:spLocks noGrp="1"/>
          </p:cNvSpPr>
          <p:nvPr>
            <p:ph type="title"/>
          </p:nvPr>
        </p:nvSpPr>
        <p:spPr>
          <a:xfrm>
            <a:off x="761803" y="350196"/>
            <a:ext cx="4646904" cy="1624520"/>
          </a:xfrm>
        </p:spPr>
        <p:txBody>
          <a:bodyPr anchor="ctr">
            <a:normAutofit/>
          </a:bodyPr>
          <a:lstStyle/>
          <a:p>
            <a:r>
              <a:rPr lang="en-IN" sz="4000" b="1" dirty="0"/>
              <a:t>Business Example: Microsoft</a:t>
            </a:r>
            <a:endParaRPr lang="en-GB" sz="4000" dirty="0"/>
          </a:p>
        </p:txBody>
      </p:sp>
      <p:sp>
        <p:nvSpPr>
          <p:cNvPr id="3" name="Content Placeholder 2">
            <a:extLst>
              <a:ext uri="{FF2B5EF4-FFF2-40B4-BE49-F238E27FC236}">
                <a16:creationId xmlns:a16="http://schemas.microsoft.com/office/drawing/2014/main" id="{16172EE4-E69E-2538-9FF7-5D7B754D16F9}"/>
              </a:ext>
            </a:extLst>
          </p:cNvPr>
          <p:cNvSpPr>
            <a:spLocks noGrp="1"/>
          </p:cNvSpPr>
          <p:nvPr>
            <p:ph idx="1"/>
          </p:nvPr>
        </p:nvSpPr>
        <p:spPr>
          <a:xfrm>
            <a:off x="761802" y="2636195"/>
            <a:ext cx="4646905" cy="3720154"/>
          </a:xfrm>
        </p:spPr>
        <p:txBody>
          <a:bodyPr anchor="ctr">
            <a:normAutofit fontScale="92500" lnSpcReduction="20000"/>
          </a:bodyPr>
          <a:lstStyle/>
          <a:p>
            <a:pPr marL="0" indent="0">
              <a:buNone/>
            </a:pPr>
            <a:r>
              <a:rPr lang="en-IN" b="1" dirty="0"/>
              <a:t>Leader: Satya Nadella</a:t>
            </a:r>
            <a:endParaRPr lang="en-IN" dirty="0"/>
          </a:p>
          <a:p>
            <a:pPr marL="0" indent="0">
              <a:buNone/>
            </a:pPr>
            <a:r>
              <a:rPr lang="en-IN" b="1" dirty="0"/>
              <a:t>Leadership approach:</a:t>
            </a:r>
            <a:endParaRPr lang="en-IN" dirty="0"/>
          </a:p>
          <a:p>
            <a:pPr lvl="0"/>
            <a:r>
              <a:rPr lang="en-IN" dirty="0"/>
              <a:t>Empathy-driven leadership</a:t>
            </a:r>
          </a:p>
          <a:p>
            <a:pPr lvl="0"/>
            <a:r>
              <a:rPr lang="en-IN" dirty="0"/>
              <a:t>Encouraged collaboration and learning culture (</a:t>
            </a:r>
            <a:r>
              <a:rPr lang="en-GB" dirty="0"/>
              <a:t>Chowdhury, 2025</a:t>
            </a:r>
            <a:r>
              <a:rPr lang="en-IN" dirty="0"/>
              <a:t>)</a:t>
            </a:r>
          </a:p>
          <a:p>
            <a:pPr marL="0" indent="0">
              <a:buNone/>
            </a:pPr>
            <a:r>
              <a:rPr lang="en-IN" b="1" dirty="0"/>
              <a:t>Impact:</a:t>
            </a:r>
            <a:endParaRPr lang="en-IN" dirty="0"/>
          </a:p>
          <a:p>
            <a:pPr lvl="0"/>
            <a:r>
              <a:rPr lang="en-IN" dirty="0"/>
              <a:t>Improved innovation</a:t>
            </a:r>
          </a:p>
          <a:p>
            <a:pPr lvl="0"/>
            <a:r>
              <a:rPr lang="en-IN" dirty="0"/>
              <a:t>Increased employee engagement</a:t>
            </a:r>
          </a:p>
          <a:p>
            <a:endParaRPr lang="en-GB" dirty="0"/>
          </a:p>
        </p:txBody>
      </p:sp>
      <p:pic>
        <p:nvPicPr>
          <p:cNvPr id="2050" name="Picture 2" descr="SATYA NADELLA, 22 YEARS OF FORCE BEHIND MICROSOFT">
            <a:extLst>
              <a:ext uri="{FF2B5EF4-FFF2-40B4-BE49-F238E27FC236}">
                <a16:creationId xmlns:a16="http://schemas.microsoft.com/office/drawing/2014/main" id="{333118B9-55B9-5381-463E-5BA58EC4D4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98" y="1183632"/>
            <a:ext cx="5731044" cy="364160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EFE9EED-6742-E99F-0EBB-2E37190996B8}"/>
              </a:ext>
            </a:extLst>
          </p:cNvPr>
          <p:cNvSpPr/>
          <p:nvPr/>
        </p:nvSpPr>
        <p:spPr>
          <a:xfrm>
            <a:off x="6095998" y="5029199"/>
            <a:ext cx="5731044" cy="97966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Figure 3: CEO of Microsoft </a:t>
            </a:r>
          </a:p>
          <a:p>
            <a:pPr algn="ctr"/>
            <a:r>
              <a:rPr lang="en-GB" dirty="0"/>
              <a:t>Source: (The CEO Magazine, 2025)</a:t>
            </a:r>
          </a:p>
        </p:txBody>
      </p:sp>
    </p:spTree>
    <p:extLst>
      <p:ext uri="{BB962C8B-B14F-4D97-AF65-F5344CB8AC3E}">
        <p14:creationId xmlns:p14="http://schemas.microsoft.com/office/powerpoint/2010/main" val="117316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136F8-E74F-D8AF-A84B-6C12AC3860CE}"/>
              </a:ext>
            </a:extLst>
          </p:cNvPr>
          <p:cNvSpPr>
            <a:spLocks noGrp="1"/>
          </p:cNvSpPr>
          <p:nvPr>
            <p:ph type="title"/>
          </p:nvPr>
        </p:nvSpPr>
        <p:spPr>
          <a:xfrm>
            <a:off x="1371599" y="294538"/>
            <a:ext cx="9895951" cy="1033669"/>
          </a:xfrm>
        </p:spPr>
        <p:txBody>
          <a:bodyPr>
            <a:normAutofit/>
          </a:bodyPr>
          <a:lstStyle/>
          <a:p>
            <a:r>
              <a:rPr lang="en-IN" sz="4000" b="1" dirty="0">
                <a:solidFill>
                  <a:srgbClr val="FFFFFF"/>
                </a:solidFill>
              </a:rPr>
              <a:t>Cultural Intelligence (CQ)</a:t>
            </a:r>
            <a:endParaRPr lang="en-GB" sz="4000" dirty="0">
              <a:solidFill>
                <a:srgbClr val="FFFFFF"/>
              </a:solidFill>
            </a:endParaRPr>
          </a:p>
        </p:txBody>
      </p:sp>
      <p:sp>
        <p:nvSpPr>
          <p:cNvPr id="3" name="Content Placeholder 2">
            <a:extLst>
              <a:ext uri="{FF2B5EF4-FFF2-40B4-BE49-F238E27FC236}">
                <a16:creationId xmlns:a16="http://schemas.microsoft.com/office/drawing/2014/main" id="{28C71FD7-3AB0-855F-1CD6-C4B0B9952DC2}"/>
              </a:ext>
            </a:extLst>
          </p:cNvPr>
          <p:cNvSpPr>
            <a:spLocks noGrp="1"/>
          </p:cNvSpPr>
          <p:nvPr>
            <p:ph idx="1"/>
          </p:nvPr>
        </p:nvSpPr>
        <p:spPr>
          <a:xfrm>
            <a:off x="463924" y="1937197"/>
            <a:ext cx="6021098" cy="3683358"/>
          </a:xfrm>
        </p:spPr>
        <p:txBody>
          <a:bodyPr anchor="ctr">
            <a:normAutofit/>
          </a:bodyPr>
          <a:lstStyle/>
          <a:p>
            <a:pPr marL="0" indent="0">
              <a:buNone/>
            </a:pPr>
            <a:r>
              <a:rPr lang="en-IN" sz="2000" b="1" dirty="0"/>
              <a:t>Cultural Intelligence refers to:</a:t>
            </a:r>
            <a:endParaRPr lang="en-IN" sz="2000" dirty="0"/>
          </a:p>
          <a:p>
            <a:pPr lvl="0"/>
            <a:r>
              <a:rPr lang="en-IN" sz="2000" dirty="0"/>
              <a:t>Understanding cultural differences</a:t>
            </a:r>
          </a:p>
          <a:p>
            <a:pPr lvl="0"/>
            <a:r>
              <a:rPr lang="en-IN" sz="2000" dirty="0"/>
              <a:t>Adapting behaviour in multicultural environments (</a:t>
            </a:r>
            <a:r>
              <a:rPr lang="en-GB" sz="2000" dirty="0"/>
              <a:t>Eden, Chisom, and Adeniyi, 2024</a:t>
            </a:r>
            <a:r>
              <a:rPr lang="en-IN" sz="2000" dirty="0"/>
              <a:t>)</a:t>
            </a:r>
          </a:p>
          <a:p>
            <a:pPr marL="0" indent="0">
              <a:buNone/>
            </a:pPr>
            <a:r>
              <a:rPr lang="en-IN" sz="2000" b="1" dirty="0"/>
              <a:t>Importance:</a:t>
            </a:r>
            <a:endParaRPr lang="en-IN" sz="2000" dirty="0"/>
          </a:p>
          <a:p>
            <a:pPr lvl="0"/>
            <a:r>
              <a:rPr lang="en-IN" sz="2000" dirty="0"/>
              <a:t>Supports global leadership</a:t>
            </a:r>
          </a:p>
          <a:p>
            <a:pPr lvl="0"/>
            <a:r>
              <a:rPr lang="en-IN" sz="2000" dirty="0"/>
              <a:t>Reduces cultural misunderstandings</a:t>
            </a:r>
          </a:p>
          <a:p>
            <a:pPr lvl="0"/>
            <a:r>
              <a:rPr lang="en-IN" sz="2000" dirty="0"/>
              <a:t>Encourages inclusive workplaces</a:t>
            </a:r>
          </a:p>
          <a:p>
            <a:endParaRPr lang="en-GB" sz="2000" dirty="0"/>
          </a:p>
        </p:txBody>
      </p:sp>
      <p:pic>
        <p:nvPicPr>
          <p:cNvPr id="3074" name="Picture 2" descr="CQ is especially important as our workplaces become more diverse and collaborative.">
            <a:extLst>
              <a:ext uri="{FF2B5EF4-FFF2-40B4-BE49-F238E27FC236}">
                <a16:creationId xmlns:a16="http://schemas.microsoft.com/office/drawing/2014/main" id="{6AE216F7-C6B5-AB32-04C1-F442076293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9674" y="1776666"/>
            <a:ext cx="3412708" cy="350270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57BDD4C-03B4-4C39-876B-FE82F759CBC7}"/>
              </a:ext>
            </a:extLst>
          </p:cNvPr>
          <p:cNvSpPr/>
          <p:nvPr/>
        </p:nvSpPr>
        <p:spPr>
          <a:xfrm>
            <a:off x="6319574" y="5426242"/>
            <a:ext cx="5230742" cy="10467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Figure 4: The Four Components of CQ</a:t>
            </a:r>
          </a:p>
          <a:p>
            <a:pPr algn="ctr"/>
            <a:r>
              <a:rPr lang="en-GB" dirty="0"/>
              <a:t>Source: (</a:t>
            </a:r>
            <a:r>
              <a:rPr lang="en-IN" dirty="0"/>
              <a:t>Mushroomhead</a:t>
            </a:r>
            <a:r>
              <a:rPr lang="en-GB" dirty="0"/>
              <a:t>, 2023)</a:t>
            </a:r>
          </a:p>
        </p:txBody>
      </p:sp>
    </p:spTree>
    <p:extLst>
      <p:ext uri="{BB962C8B-B14F-4D97-AF65-F5344CB8AC3E}">
        <p14:creationId xmlns:p14="http://schemas.microsoft.com/office/powerpoint/2010/main" val="1450509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199496-0042-9FEC-A142-B06654283F98}"/>
              </a:ext>
            </a:extLst>
          </p:cNvPr>
          <p:cNvSpPr>
            <a:spLocks noGrp="1"/>
          </p:cNvSpPr>
          <p:nvPr>
            <p:ph type="title"/>
          </p:nvPr>
        </p:nvSpPr>
        <p:spPr>
          <a:xfrm>
            <a:off x="1383564" y="348865"/>
            <a:ext cx="9718111" cy="1576446"/>
          </a:xfrm>
        </p:spPr>
        <p:txBody>
          <a:bodyPr anchor="ctr">
            <a:normAutofit/>
          </a:bodyPr>
          <a:lstStyle/>
          <a:p>
            <a:r>
              <a:rPr lang="en-IN" sz="4000" b="1" dirty="0">
                <a:solidFill>
                  <a:srgbClr val="FFFFFF"/>
                </a:solidFill>
              </a:rPr>
              <a:t>Cultural Intelligence Model</a:t>
            </a:r>
            <a:endParaRPr lang="en-GB" sz="4000" dirty="0">
              <a:solidFill>
                <a:srgbClr val="FFFFFF"/>
              </a:solidFill>
            </a:endParaRPr>
          </a:p>
        </p:txBody>
      </p:sp>
      <p:graphicFrame>
        <p:nvGraphicFramePr>
          <p:cNvPr id="12" name="Content Placeholder 2">
            <a:extLst>
              <a:ext uri="{FF2B5EF4-FFF2-40B4-BE49-F238E27FC236}">
                <a16:creationId xmlns:a16="http://schemas.microsoft.com/office/drawing/2014/main" id="{D972C191-AA53-4680-9556-B951DA2CAEC0}"/>
              </a:ext>
            </a:extLst>
          </p:cNvPr>
          <p:cNvGraphicFramePr>
            <a:graphicFrameLocks noGrp="1"/>
          </p:cNvGraphicFramePr>
          <p:nvPr>
            <p:ph idx="1"/>
            <p:extLst>
              <p:ext uri="{D42A27DB-BD31-4B8C-83A1-F6EECF244321}">
                <p14:modId xmlns:p14="http://schemas.microsoft.com/office/powerpoint/2010/main" val="1549170689"/>
              </p:ext>
            </p:extLst>
          </p:nvPr>
        </p:nvGraphicFramePr>
        <p:xfrm>
          <a:off x="632850" y="2391861"/>
          <a:ext cx="6886887"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CB953FCA-9223-9B7F-83CE-4D6EE0503A54}"/>
              </a:ext>
            </a:extLst>
          </p:cNvPr>
          <p:cNvSpPr/>
          <p:nvPr/>
        </p:nvSpPr>
        <p:spPr>
          <a:xfrm>
            <a:off x="7603958" y="5050945"/>
            <a:ext cx="4561529" cy="84221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Figure 5: Cultural Intelligence Model</a:t>
            </a:r>
          </a:p>
          <a:p>
            <a:pPr algn="ctr"/>
            <a:r>
              <a:rPr lang="en-GB" dirty="0"/>
              <a:t>Source: (Rosenberg, 2025)</a:t>
            </a:r>
          </a:p>
        </p:txBody>
      </p:sp>
      <p:pic>
        <p:nvPicPr>
          <p:cNvPr id="4100" name="Picture 4" descr="4 components of cq">
            <a:extLst>
              <a:ext uri="{FF2B5EF4-FFF2-40B4-BE49-F238E27FC236}">
                <a16:creationId xmlns:a16="http://schemas.microsoft.com/office/drawing/2014/main" id="{AF32959B-EBE2-5E12-60CA-FF09DF47C98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40198" y="2273574"/>
            <a:ext cx="4725289" cy="2654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9735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35D1C6-4B5C-E970-C8B0-625552512866}"/>
              </a:ext>
            </a:extLst>
          </p:cNvPr>
          <p:cNvSpPr>
            <a:spLocks noGrp="1"/>
          </p:cNvSpPr>
          <p:nvPr>
            <p:ph type="title"/>
          </p:nvPr>
        </p:nvSpPr>
        <p:spPr>
          <a:xfrm>
            <a:off x="1115568" y="548640"/>
            <a:ext cx="10168128" cy="1179576"/>
          </a:xfrm>
        </p:spPr>
        <p:txBody>
          <a:bodyPr>
            <a:normAutofit/>
          </a:bodyPr>
          <a:lstStyle/>
          <a:p>
            <a:r>
              <a:rPr lang="en-IN" sz="4000" b="1"/>
              <a:t>Critical Evaluation of Cultural Intelligence</a:t>
            </a:r>
            <a:endParaRPr lang="en-GB" sz="400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A870039-559E-3F85-079A-F7CB02C2603C}"/>
              </a:ext>
            </a:extLst>
          </p:cNvPr>
          <p:cNvSpPr>
            <a:spLocks noGrp="1"/>
          </p:cNvSpPr>
          <p:nvPr>
            <p:ph idx="1"/>
          </p:nvPr>
        </p:nvSpPr>
        <p:spPr>
          <a:xfrm>
            <a:off x="1057868" y="2276856"/>
            <a:ext cx="10168128" cy="3695020"/>
          </a:xfrm>
        </p:spPr>
        <p:txBody>
          <a:bodyPr>
            <a:normAutofit/>
          </a:bodyPr>
          <a:lstStyle/>
          <a:p>
            <a:pPr marL="0" indent="0">
              <a:buNone/>
            </a:pPr>
            <a:r>
              <a:rPr lang="en-IN" sz="2200" b="1" dirty="0"/>
              <a:t>Strengths</a:t>
            </a:r>
            <a:endParaRPr lang="en-IN" sz="2200" dirty="0"/>
          </a:p>
          <a:p>
            <a:pPr lvl="0"/>
            <a:r>
              <a:rPr lang="en-IN" sz="2200" dirty="0"/>
              <a:t>Useful for global leadership</a:t>
            </a:r>
          </a:p>
          <a:p>
            <a:pPr lvl="0"/>
            <a:r>
              <a:rPr lang="en-IN" sz="2200" dirty="0"/>
              <a:t>Improves cross-cultural communication (</a:t>
            </a:r>
            <a:r>
              <a:rPr lang="en-GB" sz="2200" dirty="0"/>
              <a:t>Altinay et al., 2021</a:t>
            </a:r>
            <a:r>
              <a:rPr lang="en-IN" sz="2200" dirty="0"/>
              <a:t>)</a:t>
            </a:r>
          </a:p>
          <a:p>
            <a:pPr marL="0" indent="0">
              <a:buNone/>
            </a:pPr>
            <a:r>
              <a:rPr lang="en-IN" sz="2200" b="1" dirty="0"/>
              <a:t>Limitations</a:t>
            </a:r>
            <a:endParaRPr lang="en-IN" sz="2200" dirty="0"/>
          </a:p>
          <a:p>
            <a:pPr lvl="0"/>
            <a:r>
              <a:rPr lang="en-IN" sz="2200" dirty="0"/>
              <a:t>Requires training and experience</a:t>
            </a:r>
          </a:p>
          <a:p>
            <a:pPr lvl="0"/>
            <a:r>
              <a:rPr lang="en-IN" sz="2200" dirty="0"/>
              <a:t>Cultural differences remain complex</a:t>
            </a:r>
          </a:p>
          <a:p>
            <a:endParaRPr lang="en-GB" sz="2200" dirty="0"/>
          </a:p>
        </p:txBody>
      </p:sp>
    </p:spTree>
    <p:extLst>
      <p:ext uri="{BB962C8B-B14F-4D97-AF65-F5344CB8AC3E}">
        <p14:creationId xmlns:p14="http://schemas.microsoft.com/office/powerpoint/2010/main" val="1777868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DD6EB1-7B4D-DFB3-F28A-1FA604043D42}"/>
              </a:ext>
            </a:extLst>
          </p:cNvPr>
          <p:cNvSpPr>
            <a:spLocks noGrp="1"/>
          </p:cNvSpPr>
          <p:nvPr>
            <p:ph type="title"/>
          </p:nvPr>
        </p:nvSpPr>
        <p:spPr>
          <a:xfrm>
            <a:off x="640080" y="325369"/>
            <a:ext cx="4368602" cy="1956841"/>
          </a:xfrm>
        </p:spPr>
        <p:txBody>
          <a:bodyPr anchor="b">
            <a:normAutofit/>
          </a:bodyPr>
          <a:lstStyle/>
          <a:p>
            <a:r>
              <a:rPr lang="en-IN" sz="4600" b="1"/>
              <a:t>Business Example: PepsiCo</a:t>
            </a:r>
            <a:endParaRPr lang="en-GB" sz="46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DCD60F-2ECD-F6E1-CD6A-8CBCA308E794}"/>
              </a:ext>
            </a:extLst>
          </p:cNvPr>
          <p:cNvSpPr>
            <a:spLocks noGrp="1"/>
          </p:cNvSpPr>
          <p:nvPr>
            <p:ph idx="1"/>
          </p:nvPr>
        </p:nvSpPr>
        <p:spPr>
          <a:xfrm>
            <a:off x="640080" y="2872899"/>
            <a:ext cx="4243589" cy="3320668"/>
          </a:xfrm>
        </p:spPr>
        <p:txBody>
          <a:bodyPr>
            <a:normAutofit/>
          </a:bodyPr>
          <a:lstStyle/>
          <a:p>
            <a:pPr marL="0" indent="0">
              <a:buNone/>
            </a:pPr>
            <a:r>
              <a:rPr lang="en-IN" sz="1900" b="1"/>
              <a:t>Leader: Indra Nooyi</a:t>
            </a:r>
            <a:endParaRPr lang="en-IN" sz="1900"/>
          </a:p>
          <a:p>
            <a:pPr marL="0" indent="0">
              <a:buNone/>
            </a:pPr>
            <a:r>
              <a:rPr lang="en-IN" sz="1900" b="1"/>
              <a:t>Leadership practices:</a:t>
            </a:r>
            <a:endParaRPr lang="en-IN" sz="1900"/>
          </a:p>
          <a:p>
            <a:pPr lvl="0"/>
            <a:r>
              <a:rPr lang="en-IN" sz="1900"/>
              <a:t>Promoted inclusive leadership</a:t>
            </a:r>
          </a:p>
          <a:p>
            <a:pPr lvl="0"/>
            <a:r>
              <a:rPr lang="en-IN" sz="1900"/>
              <a:t>Respected cultural diversity (</a:t>
            </a:r>
            <a:r>
              <a:rPr lang="en-GB" sz="1900"/>
              <a:t>George and Clayton, 2022</a:t>
            </a:r>
            <a:r>
              <a:rPr lang="en-IN" sz="1900"/>
              <a:t>)</a:t>
            </a:r>
          </a:p>
          <a:p>
            <a:pPr marL="0" indent="0">
              <a:buNone/>
            </a:pPr>
            <a:r>
              <a:rPr lang="en-IN" sz="1900" b="1"/>
              <a:t>Impact:</a:t>
            </a:r>
            <a:endParaRPr lang="en-IN" sz="1900"/>
          </a:p>
          <a:p>
            <a:pPr lvl="0"/>
            <a:r>
              <a:rPr lang="en-IN" sz="1900"/>
              <a:t>Strong global workforce collaboration</a:t>
            </a:r>
          </a:p>
          <a:p>
            <a:pPr lvl="0"/>
            <a:r>
              <a:rPr lang="en-IN" sz="1900"/>
              <a:t>Improved organisational culture</a:t>
            </a:r>
          </a:p>
          <a:p>
            <a:endParaRPr lang="en-GB" sz="1900"/>
          </a:p>
        </p:txBody>
      </p:sp>
      <p:pic>
        <p:nvPicPr>
          <p:cNvPr id="5124" name="Picture 4">
            <a:extLst>
              <a:ext uri="{FF2B5EF4-FFF2-40B4-BE49-F238E27FC236}">
                <a16:creationId xmlns:a16="http://schemas.microsoft.com/office/drawing/2014/main" id="{9FE95F85-79B1-66C5-EA96-0B8F819271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3320" y="325369"/>
            <a:ext cx="4411272" cy="4411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3815F47-D15C-F2B9-4853-EE5727A8E998}"/>
              </a:ext>
            </a:extLst>
          </p:cNvPr>
          <p:cNvSpPr/>
          <p:nvPr/>
        </p:nvSpPr>
        <p:spPr>
          <a:xfrm>
            <a:off x="6913829" y="4824663"/>
            <a:ext cx="4805776" cy="7218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Figure 6: CEO of PepsiCo</a:t>
            </a:r>
          </a:p>
          <a:p>
            <a:pPr algn="ctr"/>
            <a:r>
              <a:rPr lang="en-GB" dirty="0"/>
              <a:t>Source: (</a:t>
            </a:r>
            <a:r>
              <a:rPr lang="en-GB" dirty="0" err="1"/>
              <a:t>GeniusU</a:t>
            </a:r>
            <a:r>
              <a:rPr lang="en-GB" dirty="0"/>
              <a:t>, 2023)</a:t>
            </a:r>
          </a:p>
        </p:txBody>
      </p:sp>
    </p:spTree>
    <p:extLst>
      <p:ext uri="{BB962C8B-B14F-4D97-AF65-F5344CB8AC3E}">
        <p14:creationId xmlns:p14="http://schemas.microsoft.com/office/powerpoint/2010/main" val="1724941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48392D-6081-493D-E32E-E392ADB752D3}"/>
              </a:ext>
            </a:extLst>
          </p:cNvPr>
          <p:cNvSpPr>
            <a:spLocks noGrp="1"/>
          </p:cNvSpPr>
          <p:nvPr>
            <p:ph type="title"/>
          </p:nvPr>
        </p:nvSpPr>
        <p:spPr>
          <a:xfrm>
            <a:off x="761800" y="762001"/>
            <a:ext cx="5334197" cy="1708242"/>
          </a:xfrm>
        </p:spPr>
        <p:txBody>
          <a:bodyPr anchor="ctr">
            <a:normAutofit/>
          </a:bodyPr>
          <a:lstStyle/>
          <a:p>
            <a:r>
              <a:rPr lang="en-IN" sz="4000" b="1"/>
              <a:t>Business Example: Google</a:t>
            </a:r>
            <a:endParaRPr lang="en-GB" sz="4000"/>
          </a:p>
        </p:txBody>
      </p:sp>
      <p:sp>
        <p:nvSpPr>
          <p:cNvPr id="3" name="Content Placeholder 2">
            <a:extLst>
              <a:ext uri="{FF2B5EF4-FFF2-40B4-BE49-F238E27FC236}">
                <a16:creationId xmlns:a16="http://schemas.microsoft.com/office/drawing/2014/main" id="{5C1E55D2-42FF-E0DA-4AE5-E6C1DBC2FFEC}"/>
              </a:ext>
            </a:extLst>
          </p:cNvPr>
          <p:cNvSpPr>
            <a:spLocks noGrp="1"/>
          </p:cNvSpPr>
          <p:nvPr>
            <p:ph idx="1"/>
          </p:nvPr>
        </p:nvSpPr>
        <p:spPr>
          <a:xfrm>
            <a:off x="761800" y="2470244"/>
            <a:ext cx="5334197" cy="3769835"/>
          </a:xfrm>
        </p:spPr>
        <p:txBody>
          <a:bodyPr anchor="ctr">
            <a:normAutofit lnSpcReduction="10000"/>
          </a:bodyPr>
          <a:lstStyle/>
          <a:p>
            <a:pPr marL="0" indent="0">
              <a:buNone/>
            </a:pPr>
            <a:r>
              <a:rPr lang="en-IN" b="1" dirty="0"/>
              <a:t>Leadership approach:</a:t>
            </a:r>
            <a:endParaRPr lang="en-IN" dirty="0"/>
          </a:p>
          <a:p>
            <a:pPr lvl="0"/>
            <a:r>
              <a:rPr lang="en-IN" dirty="0"/>
              <a:t>Diverse global workforce</a:t>
            </a:r>
          </a:p>
          <a:p>
            <a:pPr lvl="0"/>
            <a:r>
              <a:rPr lang="en-IN" dirty="0"/>
              <a:t>Psychological safety in teams (</a:t>
            </a:r>
            <a:r>
              <a:rPr lang="en-GB" dirty="0"/>
              <a:t>Lechner and Tobias Mortlock, 2022</a:t>
            </a:r>
            <a:r>
              <a:rPr lang="en-IN" dirty="0"/>
              <a:t>)</a:t>
            </a:r>
          </a:p>
          <a:p>
            <a:pPr marL="0" indent="0">
              <a:buNone/>
            </a:pPr>
            <a:r>
              <a:rPr lang="en-IN" b="1" dirty="0"/>
              <a:t>Impact:</a:t>
            </a:r>
            <a:endParaRPr lang="en-IN" dirty="0"/>
          </a:p>
          <a:p>
            <a:pPr lvl="0"/>
            <a:r>
              <a:rPr lang="en-IN" dirty="0"/>
              <a:t>Encourages creativity</a:t>
            </a:r>
          </a:p>
          <a:p>
            <a:pPr lvl="0"/>
            <a:r>
              <a:rPr lang="en-IN" dirty="0"/>
              <a:t>Strengthens innovation</a:t>
            </a:r>
          </a:p>
          <a:p>
            <a:endParaRPr lang="en-GB" dirty="0"/>
          </a:p>
        </p:txBody>
      </p:sp>
      <p:pic>
        <p:nvPicPr>
          <p:cNvPr id="6" name="Picture 5">
            <a:extLst>
              <a:ext uri="{FF2B5EF4-FFF2-40B4-BE49-F238E27FC236}">
                <a16:creationId xmlns:a16="http://schemas.microsoft.com/office/drawing/2014/main" id="{BFADC9EF-CC3F-CDA5-C29B-5CDC08F36250}"/>
              </a:ext>
            </a:extLst>
          </p:cNvPr>
          <p:cNvPicPr>
            <a:picLocks noChangeAspect="1"/>
          </p:cNvPicPr>
          <p:nvPr/>
        </p:nvPicPr>
        <p:blipFill>
          <a:blip r:embed="rId3"/>
          <a:stretch>
            <a:fillRect/>
          </a:stretch>
        </p:blipFill>
        <p:spPr>
          <a:xfrm>
            <a:off x="8042904" y="615202"/>
            <a:ext cx="3387296" cy="4726819"/>
          </a:xfrm>
          <a:prstGeom prst="rect">
            <a:avLst/>
          </a:prstGeom>
        </p:spPr>
      </p:pic>
      <p:sp>
        <p:nvSpPr>
          <p:cNvPr id="7" name="Rectangle 6">
            <a:extLst>
              <a:ext uri="{FF2B5EF4-FFF2-40B4-BE49-F238E27FC236}">
                <a16:creationId xmlns:a16="http://schemas.microsoft.com/office/drawing/2014/main" id="{8586FF9E-C3D8-2270-C0F6-D0F8F37B6FC0}"/>
              </a:ext>
            </a:extLst>
          </p:cNvPr>
          <p:cNvSpPr/>
          <p:nvPr/>
        </p:nvSpPr>
        <p:spPr>
          <a:xfrm>
            <a:off x="7555832" y="5630779"/>
            <a:ext cx="4235115" cy="92643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Figure 7: Google Logo</a:t>
            </a:r>
          </a:p>
          <a:p>
            <a:pPr algn="ctr"/>
            <a:r>
              <a:rPr lang="en-GB" dirty="0"/>
              <a:t>Source: (</a:t>
            </a:r>
            <a:r>
              <a:rPr lang="en-US" dirty="0"/>
              <a:t>Pompe, 2015</a:t>
            </a:r>
            <a:r>
              <a:rPr lang="en-GB" dirty="0"/>
              <a:t>) </a:t>
            </a:r>
          </a:p>
        </p:txBody>
      </p:sp>
    </p:spTree>
    <p:extLst>
      <p:ext uri="{BB962C8B-B14F-4D97-AF65-F5344CB8AC3E}">
        <p14:creationId xmlns:p14="http://schemas.microsoft.com/office/powerpoint/2010/main" val="923335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74A364-C749-7136-FC96-1562C8A167B0}"/>
              </a:ext>
            </a:extLst>
          </p:cNvPr>
          <p:cNvSpPr>
            <a:spLocks noGrp="1"/>
          </p:cNvSpPr>
          <p:nvPr>
            <p:ph type="title"/>
          </p:nvPr>
        </p:nvSpPr>
        <p:spPr>
          <a:xfrm>
            <a:off x="640080" y="325369"/>
            <a:ext cx="4368602" cy="1956841"/>
          </a:xfrm>
        </p:spPr>
        <p:txBody>
          <a:bodyPr anchor="b">
            <a:normAutofit/>
          </a:bodyPr>
          <a:lstStyle/>
          <a:p>
            <a:r>
              <a:rPr lang="en-IN" sz="4200" b="1"/>
              <a:t>Business Example: Starbucks</a:t>
            </a:r>
            <a:endParaRPr lang="en-GB"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815F82-AD68-5002-75B5-762B98027797}"/>
              </a:ext>
            </a:extLst>
          </p:cNvPr>
          <p:cNvSpPr>
            <a:spLocks noGrp="1"/>
          </p:cNvSpPr>
          <p:nvPr>
            <p:ph idx="1"/>
          </p:nvPr>
        </p:nvSpPr>
        <p:spPr>
          <a:xfrm>
            <a:off x="640080" y="2872899"/>
            <a:ext cx="5455920" cy="3320668"/>
          </a:xfrm>
        </p:spPr>
        <p:txBody>
          <a:bodyPr>
            <a:normAutofit lnSpcReduction="10000"/>
          </a:bodyPr>
          <a:lstStyle/>
          <a:p>
            <a:pPr marL="0" indent="0">
              <a:buNone/>
            </a:pPr>
            <a:r>
              <a:rPr lang="en-IN" b="1" dirty="0"/>
              <a:t>Leadership focus:</a:t>
            </a:r>
            <a:endParaRPr lang="en-IN" dirty="0"/>
          </a:p>
          <a:p>
            <a:pPr lvl="0"/>
            <a:r>
              <a:rPr lang="en-IN" dirty="0"/>
              <a:t>Diversity and inclusion</a:t>
            </a:r>
          </a:p>
          <a:p>
            <a:pPr lvl="0"/>
            <a:r>
              <a:rPr lang="en-IN" dirty="0"/>
              <a:t>Cultural awareness training (</a:t>
            </a:r>
            <a:r>
              <a:rPr lang="en-GB" dirty="0"/>
              <a:t>Zhang and He, 2024</a:t>
            </a:r>
            <a:r>
              <a:rPr lang="en-IN" dirty="0"/>
              <a:t>)</a:t>
            </a:r>
          </a:p>
          <a:p>
            <a:pPr marL="0" indent="0">
              <a:buNone/>
            </a:pPr>
            <a:r>
              <a:rPr lang="en-IN" b="1" dirty="0"/>
              <a:t>Impact:</a:t>
            </a:r>
            <a:endParaRPr lang="en-IN" dirty="0"/>
          </a:p>
          <a:p>
            <a:pPr lvl="0"/>
            <a:r>
              <a:rPr lang="en-IN" dirty="0"/>
              <a:t>Strong customer relationships</a:t>
            </a:r>
          </a:p>
          <a:p>
            <a:pPr lvl="0"/>
            <a:r>
              <a:rPr lang="en-IN" dirty="0"/>
              <a:t>Positive organisational culture</a:t>
            </a:r>
          </a:p>
          <a:p>
            <a:endParaRPr lang="en-GB" dirty="0"/>
          </a:p>
        </p:txBody>
      </p:sp>
      <p:pic>
        <p:nvPicPr>
          <p:cNvPr id="7170" name="Picture 2" descr="Tennis player James Blake">
            <a:extLst>
              <a:ext uri="{FF2B5EF4-FFF2-40B4-BE49-F238E27FC236}">
                <a16:creationId xmlns:a16="http://schemas.microsoft.com/office/drawing/2014/main" id="{F0D7C58A-F6C8-317F-1CC4-265C68F861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6703" y="931178"/>
            <a:ext cx="5592221" cy="418514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65841D17-889A-4129-37D1-69E8DAB1B8AD}"/>
              </a:ext>
            </a:extLst>
          </p:cNvPr>
          <p:cNvSpPr/>
          <p:nvPr/>
        </p:nvSpPr>
        <p:spPr>
          <a:xfrm>
            <a:off x="6845968" y="5116324"/>
            <a:ext cx="4944979" cy="93117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Figure 8: Starbucks Logo</a:t>
            </a:r>
          </a:p>
          <a:p>
            <a:pPr algn="ctr"/>
            <a:r>
              <a:rPr lang="en-GB" dirty="0"/>
              <a:t>Source</a:t>
            </a:r>
            <a:r>
              <a:rPr lang="en-GB" dirty="0">
                <a:sym typeface="Wingdings" panose="05000000000000000000" pitchFamily="2" charset="2"/>
              </a:rPr>
              <a:t>: (Business Standard, 2021)</a:t>
            </a:r>
            <a:endParaRPr lang="en-GB" dirty="0"/>
          </a:p>
        </p:txBody>
      </p:sp>
    </p:spTree>
    <p:extLst>
      <p:ext uri="{BB962C8B-B14F-4D97-AF65-F5344CB8AC3E}">
        <p14:creationId xmlns:p14="http://schemas.microsoft.com/office/powerpoint/2010/main" val="1065654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B671E0-94FD-7695-FD66-3C7A057ED836}"/>
              </a:ext>
            </a:extLst>
          </p:cNvPr>
          <p:cNvSpPr>
            <a:spLocks noGrp="1"/>
          </p:cNvSpPr>
          <p:nvPr>
            <p:ph type="title"/>
          </p:nvPr>
        </p:nvSpPr>
        <p:spPr>
          <a:xfrm>
            <a:off x="686834" y="1153572"/>
            <a:ext cx="3200400" cy="4461163"/>
          </a:xfrm>
        </p:spPr>
        <p:txBody>
          <a:bodyPr>
            <a:normAutofit/>
          </a:bodyPr>
          <a:lstStyle/>
          <a:p>
            <a:r>
              <a:rPr lang="en-IN" b="1">
                <a:solidFill>
                  <a:srgbClr val="FFFFFF"/>
                </a:solidFill>
              </a:rPr>
              <a:t>EI and CQ in Multicultural Leadership</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99C0FD0-01F2-3824-35DA-91CB1957DCBE}"/>
              </a:ext>
            </a:extLst>
          </p:cNvPr>
          <p:cNvSpPr>
            <a:spLocks noGrp="1"/>
          </p:cNvSpPr>
          <p:nvPr>
            <p:ph idx="1"/>
          </p:nvPr>
        </p:nvSpPr>
        <p:spPr>
          <a:xfrm>
            <a:off x="4447308" y="591344"/>
            <a:ext cx="6906491" cy="5585619"/>
          </a:xfrm>
        </p:spPr>
        <p:txBody>
          <a:bodyPr anchor="ctr">
            <a:normAutofit/>
          </a:bodyPr>
          <a:lstStyle/>
          <a:p>
            <a:pPr marL="0" indent="0">
              <a:buNone/>
            </a:pPr>
            <a:r>
              <a:rPr lang="en-IN" sz="3600" b="1" dirty="0"/>
              <a:t>Combined benefits:</a:t>
            </a:r>
            <a:endParaRPr lang="en-IN" sz="3600" dirty="0"/>
          </a:p>
          <a:p>
            <a:pPr lvl="0"/>
            <a:r>
              <a:rPr lang="en-IN" sz="3600" dirty="0"/>
              <a:t>Stronger teamwork</a:t>
            </a:r>
          </a:p>
          <a:p>
            <a:pPr lvl="0"/>
            <a:r>
              <a:rPr lang="en-IN" sz="3600" dirty="0"/>
              <a:t>Better communication</a:t>
            </a:r>
          </a:p>
          <a:p>
            <a:pPr lvl="0"/>
            <a:r>
              <a:rPr lang="en-IN" sz="3600" dirty="0"/>
              <a:t>Reduced workplace conflict</a:t>
            </a:r>
          </a:p>
          <a:p>
            <a:endParaRPr lang="en-GB" sz="3600" dirty="0"/>
          </a:p>
        </p:txBody>
      </p:sp>
    </p:spTree>
    <p:extLst>
      <p:ext uri="{BB962C8B-B14F-4D97-AF65-F5344CB8AC3E}">
        <p14:creationId xmlns:p14="http://schemas.microsoft.com/office/powerpoint/2010/main" val="3594863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puzzle piece">
            <a:extLst>
              <a:ext uri="{FF2B5EF4-FFF2-40B4-BE49-F238E27FC236}">
                <a16:creationId xmlns:a16="http://schemas.microsoft.com/office/drawing/2014/main" id="{CDADB8DD-CEBD-3ACE-4789-583DFE9392AB}"/>
              </a:ext>
            </a:extLst>
          </p:cNvPr>
          <p:cNvPicPr>
            <a:picLocks noChangeAspect="1"/>
          </p:cNvPicPr>
          <p:nvPr/>
        </p:nvPicPr>
        <p:blipFill>
          <a:blip r:embed="rId3"/>
          <a:srcRect l="23435" r="23219" b="8"/>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02E2A3-E586-8DD9-18E8-DD7F022DE4BF}"/>
              </a:ext>
            </a:extLst>
          </p:cNvPr>
          <p:cNvSpPr>
            <a:spLocks noGrp="1"/>
          </p:cNvSpPr>
          <p:nvPr>
            <p:ph type="title"/>
          </p:nvPr>
        </p:nvSpPr>
        <p:spPr>
          <a:xfrm>
            <a:off x="6115317" y="405685"/>
            <a:ext cx="5464968" cy="1559301"/>
          </a:xfrm>
        </p:spPr>
        <p:txBody>
          <a:bodyPr>
            <a:normAutofit/>
          </a:bodyPr>
          <a:lstStyle/>
          <a:p>
            <a:r>
              <a:rPr lang="en-IN" sz="4000" b="1"/>
              <a:t>Leadership Development</a:t>
            </a:r>
            <a:endParaRPr lang="en-GB" sz="4000"/>
          </a:p>
        </p:txBody>
      </p:sp>
      <p:sp>
        <p:nvSpPr>
          <p:cNvPr id="3" name="Content Placeholder 2">
            <a:extLst>
              <a:ext uri="{FF2B5EF4-FFF2-40B4-BE49-F238E27FC236}">
                <a16:creationId xmlns:a16="http://schemas.microsoft.com/office/drawing/2014/main" id="{6986F877-A623-2521-A51E-DF1477DE87E2}"/>
              </a:ext>
            </a:extLst>
          </p:cNvPr>
          <p:cNvSpPr>
            <a:spLocks noGrp="1"/>
          </p:cNvSpPr>
          <p:nvPr>
            <p:ph idx="1"/>
          </p:nvPr>
        </p:nvSpPr>
        <p:spPr>
          <a:xfrm>
            <a:off x="6096000" y="2165684"/>
            <a:ext cx="5247340" cy="3496878"/>
          </a:xfrm>
        </p:spPr>
        <p:txBody>
          <a:bodyPr anchor="ctr">
            <a:normAutofit lnSpcReduction="10000"/>
          </a:bodyPr>
          <a:lstStyle/>
          <a:p>
            <a:pPr marL="0" indent="0">
              <a:buNone/>
            </a:pPr>
            <a:r>
              <a:rPr lang="en-IN" sz="3200" b="1" dirty="0"/>
              <a:t>Leaders should develop:</a:t>
            </a:r>
            <a:endParaRPr lang="en-IN" sz="3200" dirty="0"/>
          </a:p>
          <a:p>
            <a:pPr lvl="0"/>
            <a:r>
              <a:rPr lang="en-IN" sz="3200" dirty="0"/>
              <a:t>Emotional awareness</a:t>
            </a:r>
          </a:p>
          <a:p>
            <a:pPr lvl="0"/>
            <a:r>
              <a:rPr lang="en-IN" sz="3200" dirty="0"/>
              <a:t>Cross-cultural communication skills</a:t>
            </a:r>
          </a:p>
          <a:p>
            <a:pPr lvl="0"/>
            <a:r>
              <a:rPr lang="en-IN" sz="3200" dirty="0"/>
              <a:t>Adaptable leadership styles (</a:t>
            </a:r>
            <a:r>
              <a:rPr lang="en-GB" sz="3200" dirty="0"/>
              <a:t>Bachkirova, Jackson, and Clutterbuck, 2021</a:t>
            </a:r>
            <a:r>
              <a:rPr lang="en-IN" sz="3200" dirty="0"/>
              <a:t>)</a:t>
            </a:r>
          </a:p>
          <a:p>
            <a:endParaRPr lang="en-GB" sz="3200" dirty="0"/>
          </a:p>
        </p:txBody>
      </p:sp>
    </p:spTree>
    <p:extLst>
      <p:ext uri="{BB962C8B-B14F-4D97-AF65-F5344CB8AC3E}">
        <p14:creationId xmlns:p14="http://schemas.microsoft.com/office/powerpoint/2010/main" val="23187217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1133DA-7CF7-1494-9A7D-7EC49F91382D}"/>
              </a:ext>
            </a:extLst>
          </p:cNvPr>
          <p:cNvSpPr>
            <a:spLocks noGrp="1"/>
          </p:cNvSpPr>
          <p:nvPr>
            <p:ph type="title"/>
          </p:nvPr>
        </p:nvSpPr>
        <p:spPr>
          <a:xfrm>
            <a:off x="1371597" y="348865"/>
            <a:ext cx="10044023" cy="877729"/>
          </a:xfrm>
        </p:spPr>
        <p:txBody>
          <a:bodyPr anchor="ctr">
            <a:normAutofit/>
          </a:bodyPr>
          <a:lstStyle/>
          <a:p>
            <a:r>
              <a:rPr lang="en-IN" sz="4000" b="1">
                <a:solidFill>
                  <a:srgbClr val="FFFFFF"/>
                </a:solidFill>
              </a:rPr>
              <a:t>Conclusion</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6ED5223F-F268-F80B-34EE-0C91EDFBDCCF}"/>
              </a:ext>
            </a:extLst>
          </p:cNvPr>
          <p:cNvGraphicFramePr>
            <a:graphicFrameLocks noGrp="1"/>
          </p:cNvGraphicFramePr>
          <p:nvPr>
            <p:ph idx="1"/>
            <p:extLst>
              <p:ext uri="{D42A27DB-BD31-4B8C-83A1-F6EECF244321}">
                <p14:modId xmlns:p14="http://schemas.microsoft.com/office/powerpoint/2010/main" val="302759793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0392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FD9ED-031F-86B5-12F9-47A4B5C67AEE}"/>
              </a:ext>
            </a:extLst>
          </p:cNvPr>
          <p:cNvSpPr>
            <a:spLocks noGrp="1"/>
          </p:cNvSpPr>
          <p:nvPr>
            <p:ph type="title"/>
          </p:nvPr>
        </p:nvSpPr>
        <p:spPr>
          <a:xfrm>
            <a:off x="277904" y="280904"/>
            <a:ext cx="11524130" cy="1088977"/>
          </a:xfrm>
          <a:solidFill>
            <a:schemeClr val="accent5">
              <a:lumMod val="75000"/>
            </a:schemeClr>
          </a:solidFill>
          <a:ln>
            <a:solidFill>
              <a:srgbClr val="4472C4"/>
            </a:solidFill>
          </a:ln>
        </p:spPr>
        <p:txBody>
          <a:bodyPr/>
          <a:lstStyle/>
          <a:p>
            <a:r>
              <a:rPr lang="en-GB" b="1" dirty="0"/>
              <a:t>References</a:t>
            </a:r>
            <a:endParaRPr lang="en-GB" dirty="0"/>
          </a:p>
        </p:txBody>
      </p:sp>
      <p:pic>
        <p:nvPicPr>
          <p:cNvPr id="5" name="Picture 4">
            <a:extLst>
              <a:ext uri="{FF2B5EF4-FFF2-40B4-BE49-F238E27FC236}">
                <a16:creationId xmlns:a16="http://schemas.microsoft.com/office/drawing/2014/main" id="{6D948851-C304-FF88-3691-CAE6B9C97D37}"/>
              </a:ext>
            </a:extLst>
          </p:cNvPr>
          <p:cNvPicPr>
            <a:picLocks noChangeAspect="1"/>
          </p:cNvPicPr>
          <p:nvPr/>
        </p:nvPicPr>
        <p:blipFill>
          <a:blip r:embed="rId3"/>
          <a:stretch>
            <a:fillRect/>
          </a:stretch>
        </p:blipFill>
        <p:spPr>
          <a:xfrm>
            <a:off x="122145" y="1662507"/>
            <a:ext cx="11551956" cy="4914589"/>
          </a:xfrm>
          <a:prstGeom prst="rect">
            <a:avLst/>
          </a:prstGeom>
        </p:spPr>
      </p:pic>
    </p:spTree>
    <p:extLst>
      <p:ext uri="{BB962C8B-B14F-4D97-AF65-F5344CB8AC3E}">
        <p14:creationId xmlns:p14="http://schemas.microsoft.com/office/powerpoint/2010/main" val="15961199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33C25D5-EA80-C7B7-8011-3ABE21346689}"/>
              </a:ext>
            </a:extLst>
          </p:cNvPr>
          <p:cNvPicPr>
            <a:picLocks noChangeAspect="1"/>
          </p:cNvPicPr>
          <p:nvPr/>
        </p:nvPicPr>
        <p:blipFill>
          <a:blip r:embed="rId3"/>
          <a:stretch>
            <a:fillRect/>
          </a:stretch>
        </p:blipFill>
        <p:spPr>
          <a:xfrm>
            <a:off x="193006" y="497765"/>
            <a:ext cx="11805988" cy="5862470"/>
          </a:xfrm>
          <a:prstGeom prst="rect">
            <a:avLst/>
          </a:prstGeom>
        </p:spPr>
      </p:pic>
    </p:spTree>
    <p:extLst>
      <p:ext uri="{BB962C8B-B14F-4D97-AF65-F5344CB8AC3E}">
        <p14:creationId xmlns:p14="http://schemas.microsoft.com/office/powerpoint/2010/main" val="5674015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1924</Words>
  <Application>Microsoft Office PowerPoint</Application>
  <PresentationFormat>Widescreen</PresentationFormat>
  <Paragraphs>153</Paragraphs>
  <Slides>18</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Wingdings</vt:lpstr>
      <vt:lpstr>Office Theme</vt:lpstr>
      <vt:lpstr>Leadership and Management Theory and Practice LCBB6022</vt:lpstr>
      <vt:lpstr>Introduction</vt:lpstr>
      <vt:lpstr>Leadership in Modern Organisations</vt:lpstr>
      <vt:lpstr>Emotional Intelligence (EI)</vt:lpstr>
      <vt:lpstr>Goleman’s Emotional Intelligence Model</vt:lpstr>
      <vt:lpstr>Critical Evaluation of Emotional Intelligence</vt:lpstr>
      <vt:lpstr>Business Example: Microsoft</vt:lpstr>
      <vt:lpstr>Cultural Intelligence (CQ)</vt:lpstr>
      <vt:lpstr>Cultural Intelligence Model</vt:lpstr>
      <vt:lpstr>Critical Evaluation of Cultural Intelligence</vt:lpstr>
      <vt:lpstr>Business Example: PepsiCo</vt:lpstr>
      <vt:lpstr>Business Example: Google</vt:lpstr>
      <vt:lpstr>Business Example: Starbucks</vt:lpstr>
      <vt:lpstr>EI and CQ in Multicultural Leadership</vt:lpstr>
      <vt:lpstr>Leadership Development</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Mirabela Dobre</cp:lastModifiedBy>
  <cp:revision>3</cp:revision>
  <dcterms:created xsi:type="dcterms:W3CDTF">2026-03-17T10:38:12Z</dcterms:created>
  <dcterms:modified xsi:type="dcterms:W3CDTF">2026-03-24T12:25:14Z</dcterms:modified>
</cp:coreProperties>
</file>