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83" r:id="rId4"/>
    <p:sldId id="258" r:id="rId5"/>
    <p:sldId id="260" r:id="rId6"/>
    <p:sldId id="261" r:id="rId7"/>
    <p:sldId id="263" r:id="rId8"/>
    <p:sldId id="259" r:id="rId9"/>
    <p:sldId id="262" r:id="rId10"/>
    <p:sldId id="265" r:id="rId11"/>
    <p:sldId id="284" r:id="rId12"/>
    <p:sldId id="266" r:id="rId13"/>
    <p:sldId id="286" r:id="rId14"/>
    <p:sldId id="285" r:id="rId15"/>
    <p:sldId id="269" r:id="rId16"/>
    <p:sldId id="272" r:id="rId17"/>
    <p:sldId id="271" r:id="rId18"/>
    <p:sldId id="274" r:id="rId19"/>
    <p:sldId id="273" r:id="rId20"/>
    <p:sldId id="275" r:id="rId21"/>
    <p:sldId id="276" r:id="rId22"/>
    <p:sldId id="277" r:id="rId23"/>
    <p:sldId id="278" r:id="rId24"/>
    <p:sldId id="279" r:id="rId25"/>
    <p:sldId id="280" r:id="rId26"/>
    <p:sldId id="287" r:id="rId27"/>
    <p:sldId id="270" r:id="rId28"/>
    <p:sldId id="282" r:id="rId29"/>
    <p:sldId id="264"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48" d="100"/>
          <a:sy n="48" d="100"/>
        </p:scale>
        <p:origin x="902" y="4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2/8/2020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2/8/2020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2/8/2020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2/8/2020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2/8/2020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2/8/2020</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hyperlink" Target="https://www.youtube.com/watch?v=T_4PhA3XC8o"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12" descr="Image result for reflec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37024" y="2802196"/>
            <a:ext cx="3632178" cy="2263718"/>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ctrTitle"/>
          </p:nvPr>
        </p:nvSpPr>
        <p:spPr>
          <a:xfrm>
            <a:off x="1508125" y="-376719"/>
            <a:ext cx="8689976" cy="2509213"/>
          </a:xfrm>
        </p:spPr>
        <p:txBody>
          <a:bodyPr>
            <a:normAutofit/>
          </a:bodyPr>
          <a:lstStyle/>
          <a:p>
            <a:r>
              <a:rPr lang="en-GB" sz="6600" cap="none" dirty="0"/>
              <a:t>Reflection</a:t>
            </a:r>
          </a:p>
        </p:txBody>
      </p:sp>
    </p:spTree>
    <p:extLst>
      <p:ext uri="{BB962C8B-B14F-4D97-AF65-F5344CB8AC3E}">
        <p14:creationId xmlns:p14="http://schemas.microsoft.com/office/powerpoint/2010/main" val="17798784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3015" y="0"/>
            <a:ext cx="10364451" cy="1596177"/>
          </a:xfrm>
        </p:spPr>
        <p:txBody>
          <a:bodyPr>
            <a:normAutofit/>
          </a:bodyPr>
          <a:lstStyle/>
          <a:p>
            <a:r>
              <a:rPr lang="en-GB" sz="4000" cap="none" dirty="0"/>
              <a:t>Aims</a:t>
            </a:r>
          </a:p>
        </p:txBody>
      </p:sp>
      <p:sp>
        <p:nvSpPr>
          <p:cNvPr id="3" name="Content Placeholder 2"/>
          <p:cNvSpPr>
            <a:spLocks noGrp="1"/>
          </p:cNvSpPr>
          <p:nvPr>
            <p:ph sz="quarter" idx="13"/>
          </p:nvPr>
        </p:nvSpPr>
        <p:spPr>
          <a:xfrm>
            <a:off x="823622" y="1826180"/>
            <a:ext cx="10363826" cy="3424107"/>
          </a:xfrm>
        </p:spPr>
        <p:txBody>
          <a:bodyPr>
            <a:normAutofit fontScale="92500" lnSpcReduction="10000"/>
          </a:bodyPr>
          <a:lstStyle/>
          <a:p>
            <a:r>
              <a:rPr lang="en-GB" sz="3600" cap="none" dirty="0"/>
              <a:t>To understand the term ‘Reflection’ and how to do it.</a:t>
            </a:r>
          </a:p>
          <a:p>
            <a:r>
              <a:rPr lang="en-GB" sz="3600" cap="none" dirty="0"/>
              <a:t>To become familiar with some Reflective theorists.</a:t>
            </a:r>
          </a:p>
          <a:p>
            <a:r>
              <a:rPr lang="en-GB" sz="3600" cap="none" dirty="0"/>
              <a:t>To actively reflect on previous experiences of completing assessments and realise the benefits of reflection.</a:t>
            </a:r>
          </a:p>
          <a:p>
            <a:r>
              <a:rPr lang="en-GB" sz="3600" cap="none" dirty="0"/>
              <a:t>To plan for future development.</a:t>
            </a:r>
          </a:p>
          <a:p>
            <a:endParaRPr lang="en-GB" sz="3600" cap="none" dirty="0"/>
          </a:p>
        </p:txBody>
      </p:sp>
    </p:spTree>
    <p:extLst>
      <p:ext uri="{BB962C8B-B14F-4D97-AF65-F5344CB8AC3E}">
        <p14:creationId xmlns:p14="http://schemas.microsoft.com/office/powerpoint/2010/main" val="4173604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1960D41-6E27-4152-8336-A5519423AA79}"/>
              </a:ext>
            </a:extLst>
          </p:cNvPr>
          <p:cNvSpPr>
            <a:spLocks noGrp="1"/>
          </p:cNvSpPr>
          <p:nvPr>
            <p:ph sz="quarter" idx="13"/>
          </p:nvPr>
        </p:nvSpPr>
        <p:spPr/>
        <p:txBody>
          <a:bodyPr>
            <a:normAutofit/>
          </a:bodyPr>
          <a:lstStyle/>
          <a:p>
            <a:pPr marL="0" indent="0" algn="ctr">
              <a:buNone/>
            </a:pPr>
            <a:r>
              <a:rPr lang="en-GB" sz="5400" cap="none" dirty="0"/>
              <a:t>What does reflection mean to you?</a:t>
            </a:r>
          </a:p>
        </p:txBody>
      </p:sp>
    </p:spTree>
    <p:extLst>
      <p:ext uri="{BB962C8B-B14F-4D97-AF65-F5344CB8AC3E}">
        <p14:creationId xmlns:p14="http://schemas.microsoft.com/office/powerpoint/2010/main" val="1819160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206865"/>
            <a:ext cx="10364451" cy="1596177"/>
          </a:xfrm>
        </p:spPr>
        <p:txBody>
          <a:bodyPr>
            <a:normAutofit/>
          </a:bodyPr>
          <a:lstStyle/>
          <a:p>
            <a:r>
              <a:rPr lang="en-GB" sz="4000" cap="none" dirty="0"/>
              <a:t>What is reflection?</a:t>
            </a:r>
          </a:p>
        </p:txBody>
      </p:sp>
      <p:sp>
        <p:nvSpPr>
          <p:cNvPr id="3" name="Content Placeholder 2"/>
          <p:cNvSpPr>
            <a:spLocks noGrp="1"/>
          </p:cNvSpPr>
          <p:nvPr>
            <p:ph sz="quarter" idx="13"/>
          </p:nvPr>
        </p:nvSpPr>
        <p:spPr>
          <a:xfrm>
            <a:off x="913774" y="1803042"/>
            <a:ext cx="10363826" cy="3988157"/>
          </a:xfrm>
        </p:spPr>
        <p:txBody>
          <a:bodyPr>
            <a:normAutofit fontScale="85000" lnSpcReduction="20000"/>
          </a:bodyPr>
          <a:lstStyle/>
          <a:p>
            <a:r>
              <a:rPr lang="en-GB" sz="3600" cap="none" dirty="0"/>
              <a:t>Reflective Practice has 3 basic components (</a:t>
            </a:r>
            <a:r>
              <a:rPr lang="en-GB" sz="3600" b="1" cap="none" dirty="0"/>
              <a:t>ERA</a:t>
            </a:r>
            <a:r>
              <a:rPr lang="en-GB" sz="3600" cap="none" dirty="0"/>
              <a:t>).</a:t>
            </a:r>
          </a:p>
          <a:p>
            <a:r>
              <a:rPr lang="en-GB" sz="3600" b="1" cap="none" dirty="0"/>
              <a:t>Experiences</a:t>
            </a:r>
            <a:r>
              <a:rPr lang="en-GB" sz="3600" cap="none" dirty="0"/>
              <a:t> – things that happen to a person, the doing or feeling of something.</a:t>
            </a:r>
          </a:p>
          <a:p>
            <a:r>
              <a:rPr lang="en-GB" sz="3600" b="1" cap="none" dirty="0"/>
              <a:t>Reflective Process </a:t>
            </a:r>
            <a:r>
              <a:rPr lang="en-GB" sz="3600" cap="none" dirty="0"/>
              <a:t>– this enables the person to learn from those experiences, they are stages of thoughtful activity that allow conscious exploration of an experience.</a:t>
            </a:r>
          </a:p>
          <a:p>
            <a:r>
              <a:rPr lang="en-GB" sz="3600" b="1" cap="none" dirty="0"/>
              <a:t>Action</a:t>
            </a:r>
            <a:r>
              <a:rPr lang="en-GB" sz="3600" cap="none" dirty="0"/>
              <a:t> – what is the person going to do next time.</a:t>
            </a:r>
          </a:p>
          <a:p>
            <a:endParaRPr lang="en-GB" sz="3600" cap="none" dirty="0"/>
          </a:p>
          <a:p>
            <a:endParaRPr lang="en-GB" sz="3600" cap="none" dirty="0"/>
          </a:p>
        </p:txBody>
      </p:sp>
    </p:spTree>
    <p:extLst>
      <p:ext uri="{BB962C8B-B14F-4D97-AF65-F5344CB8AC3E}">
        <p14:creationId xmlns:p14="http://schemas.microsoft.com/office/powerpoint/2010/main" val="9349896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206865"/>
            <a:ext cx="10364451" cy="1596177"/>
          </a:xfrm>
        </p:spPr>
        <p:txBody>
          <a:bodyPr>
            <a:normAutofit/>
          </a:bodyPr>
          <a:lstStyle/>
          <a:p>
            <a:r>
              <a:rPr lang="en-GB" sz="4000" cap="none" dirty="0"/>
              <a:t>Reflection</a:t>
            </a:r>
          </a:p>
        </p:txBody>
      </p:sp>
      <p:sp>
        <p:nvSpPr>
          <p:cNvPr id="3" name="Content Placeholder 2"/>
          <p:cNvSpPr>
            <a:spLocks noGrp="1"/>
          </p:cNvSpPr>
          <p:nvPr>
            <p:ph sz="quarter" idx="13"/>
          </p:nvPr>
        </p:nvSpPr>
        <p:spPr>
          <a:xfrm>
            <a:off x="404523" y="1661375"/>
            <a:ext cx="10363826" cy="5054958"/>
          </a:xfrm>
        </p:spPr>
        <p:txBody>
          <a:bodyPr>
            <a:normAutofit/>
          </a:bodyPr>
          <a:lstStyle/>
          <a:p>
            <a:r>
              <a:rPr lang="en-GB" altLang="en-US" sz="3200" b="1" cap="none" dirty="0"/>
              <a:t>Reflection – </a:t>
            </a:r>
            <a:r>
              <a:rPr lang="en-GB" altLang="en-US" sz="3200" cap="none" dirty="0"/>
              <a:t>involves behaviours such as feeling and thinking about thoughts and experiences. Reflection will help identify issues and develop new understanding / insight.</a:t>
            </a:r>
          </a:p>
          <a:p>
            <a:r>
              <a:rPr lang="en-GB" altLang="en-US" sz="3200" b="1" cap="none" dirty="0"/>
              <a:t>Reflective learning – </a:t>
            </a:r>
            <a:r>
              <a:rPr lang="en-GB" altLang="en-US" sz="3200" cap="none" dirty="0"/>
              <a:t>implies a sense of ‘open exploration’. </a:t>
            </a:r>
          </a:p>
          <a:p>
            <a:r>
              <a:rPr lang="en-GB" altLang="en-US" sz="3200" b="1" cap="none" dirty="0"/>
              <a:t>Reflective thinking – </a:t>
            </a:r>
            <a:r>
              <a:rPr lang="en-GB" altLang="en-US" sz="3200" cap="none" dirty="0"/>
              <a:t>a</a:t>
            </a:r>
            <a:r>
              <a:rPr lang="en-GB" altLang="en-US" sz="3200" b="1" cap="none" dirty="0"/>
              <a:t> </a:t>
            </a:r>
            <a:r>
              <a:rPr lang="en-GB" altLang="en-US" sz="3200" cap="none" dirty="0"/>
              <a:t>purpose either consciously or subconsciously.</a:t>
            </a:r>
          </a:p>
          <a:p>
            <a:endParaRPr lang="en-GB" sz="3000" cap="none" dirty="0"/>
          </a:p>
          <a:p>
            <a:pPr marL="0" indent="0">
              <a:buNone/>
            </a:pPr>
            <a:endParaRPr lang="en-GB" sz="3000" cap="none" dirty="0"/>
          </a:p>
          <a:p>
            <a:pPr algn="r"/>
            <a:endParaRPr lang="en-GB" sz="3600" cap="none" dirty="0"/>
          </a:p>
          <a:p>
            <a:endParaRPr lang="en-GB" sz="3600" cap="none" dirty="0"/>
          </a:p>
        </p:txBody>
      </p:sp>
    </p:spTree>
    <p:extLst>
      <p:ext uri="{BB962C8B-B14F-4D97-AF65-F5344CB8AC3E}">
        <p14:creationId xmlns:p14="http://schemas.microsoft.com/office/powerpoint/2010/main" val="34919308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206865"/>
            <a:ext cx="10364451" cy="1596177"/>
          </a:xfrm>
        </p:spPr>
        <p:txBody>
          <a:bodyPr>
            <a:normAutofit/>
          </a:bodyPr>
          <a:lstStyle/>
          <a:p>
            <a:r>
              <a:rPr lang="en-GB" sz="4000" cap="none" dirty="0"/>
              <a:t>Reflection</a:t>
            </a:r>
          </a:p>
        </p:txBody>
      </p:sp>
      <p:sp>
        <p:nvSpPr>
          <p:cNvPr id="3" name="Content Placeholder 2"/>
          <p:cNvSpPr>
            <a:spLocks noGrp="1"/>
          </p:cNvSpPr>
          <p:nvPr>
            <p:ph sz="quarter" idx="13"/>
          </p:nvPr>
        </p:nvSpPr>
        <p:spPr>
          <a:xfrm>
            <a:off x="404523" y="1661375"/>
            <a:ext cx="10363826" cy="5054958"/>
          </a:xfrm>
        </p:spPr>
        <p:txBody>
          <a:bodyPr>
            <a:normAutofit/>
          </a:bodyPr>
          <a:lstStyle/>
          <a:p>
            <a:pPr marL="365760" indent="-256032">
              <a:defRPr/>
            </a:pPr>
            <a:r>
              <a:rPr lang="en-GB" sz="3200" b="1" cap="none" dirty="0"/>
              <a:t>Reflective writing – </a:t>
            </a:r>
            <a:r>
              <a:rPr lang="en-GB" sz="3200" cap="none" dirty="0"/>
              <a:t>mode of reflective thinking, expression and representation, and is a stimulus for further thinking.</a:t>
            </a:r>
          </a:p>
          <a:p>
            <a:pPr marL="365760" indent="-256032">
              <a:defRPr/>
            </a:pPr>
            <a:r>
              <a:rPr lang="en-GB" sz="3200" b="1" cap="none" dirty="0"/>
              <a:t>Reflective action – </a:t>
            </a:r>
            <a:r>
              <a:rPr lang="en-GB" sz="3200" cap="none" dirty="0"/>
              <a:t>informs and is informed by the other processes, in-action.</a:t>
            </a:r>
          </a:p>
          <a:p>
            <a:pPr marL="365760" indent="-256032">
              <a:defRPr/>
            </a:pPr>
            <a:endParaRPr lang="en-GB" sz="3200" cap="none" dirty="0"/>
          </a:p>
          <a:p>
            <a:endParaRPr lang="en-GB" sz="3000" cap="none" dirty="0"/>
          </a:p>
          <a:p>
            <a:pPr marL="0" indent="0">
              <a:buNone/>
            </a:pPr>
            <a:endParaRPr lang="en-GB" sz="3000" cap="none" dirty="0"/>
          </a:p>
          <a:p>
            <a:pPr algn="r"/>
            <a:endParaRPr lang="en-GB" sz="3600" cap="none" dirty="0"/>
          </a:p>
          <a:p>
            <a:endParaRPr lang="en-GB" sz="3600" cap="none" dirty="0"/>
          </a:p>
        </p:txBody>
      </p:sp>
    </p:spTree>
    <p:extLst>
      <p:ext uri="{BB962C8B-B14F-4D97-AF65-F5344CB8AC3E}">
        <p14:creationId xmlns:p14="http://schemas.microsoft.com/office/powerpoint/2010/main" val="30359730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Reflection</a:t>
            </a:r>
          </a:p>
        </p:txBody>
      </p:sp>
      <p:sp>
        <p:nvSpPr>
          <p:cNvPr id="3" name="Content Placeholder 2"/>
          <p:cNvSpPr>
            <a:spLocks noGrp="1"/>
          </p:cNvSpPr>
          <p:nvPr>
            <p:ph sz="quarter" idx="13"/>
          </p:nvPr>
        </p:nvSpPr>
        <p:spPr>
          <a:xfrm>
            <a:off x="404523" y="1378039"/>
            <a:ext cx="11315252" cy="5338294"/>
          </a:xfrm>
        </p:spPr>
        <p:txBody>
          <a:bodyPr>
            <a:normAutofit lnSpcReduction="10000"/>
          </a:bodyPr>
          <a:lstStyle/>
          <a:p>
            <a:pPr marL="0" indent="0">
              <a:buNone/>
            </a:pPr>
            <a:r>
              <a:rPr lang="en-GB" sz="3200" cap="none" dirty="0"/>
              <a:t>Over the years, reflective practice is believed to be tremendously important in higher education. Students who fully understand the reflection process, are able to use reflective strategies to improve their academic experience (Smith and Jack, 2005)</a:t>
            </a:r>
          </a:p>
          <a:p>
            <a:pPr marL="0" indent="0">
              <a:buNone/>
            </a:pPr>
            <a:endParaRPr lang="en-GB" sz="3200" cap="none" dirty="0"/>
          </a:p>
          <a:p>
            <a:pPr marL="0" indent="0">
              <a:buNone/>
            </a:pPr>
            <a:r>
              <a:rPr lang="en-GB" sz="3200" cap="none" dirty="0"/>
              <a:t>Reflection is a key component in theory and practice, however there is no evidence to show whether an individual’s reflective skills are predominantly genetic, or whether reflective skills are acquired through theoretical knowledge (</a:t>
            </a:r>
            <a:r>
              <a:rPr lang="en-GB" sz="3200" cap="none" dirty="0" err="1"/>
              <a:t>Hartlevic</a:t>
            </a:r>
            <a:r>
              <a:rPr lang="en-GB" sz="3200" cap="none" dirty="0"/>
              <a:t>, 2012).</a:t>
            </a:r>
          </a:p>
          <a:p>
            <a:pPr marL="0" indent="0">
              <a:buNone/>
            </a:pPr>
            <a:endParaRPr lang="en-GB" sz="3000" cap="none" dirty="0"/>
          </a:p>
          <a:p>
            <a:pPr marL="0" indent="0">
              <a:buNone/>
            </a:pPr>
            <a:endParaRPr lang="en-GB" sz="3000" cap="none" dirty="0"/>
          </a:p>
          <a:p>
            <a:pPr algn="r"/>
            <a:endParaRPr lang="en-GB" sz="3600" cap="none" dirty="0"/>
          </a:p>
          <a:p>
            <a:endParaRPr lang="en-GB" sz="3600" cap="none" dirty="0"/>
          </a:p>
        </p:txBody>
      </p:sp>
    </p:spTree>
    <p:extLst>
      <p:ext uri="{BB962C8B-B14F-4D97-AF65-F5344CB8AC3E}">
        <p14:creationId xmlns:p14="http://schemas.microsoft.com/office/powerpoint/2010/main" val="23387540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13149" y="206865"/>
            <a:ext cx="10364451" cy="1596177"/>
          </a:xfrm>
        </p:spPr>
        <p:txBody>
          <a:bodyPr>
            <a:normAutofit/>
          </a:bodyPr>
          <a:lstStyle/>
          <a:p>
            <a:r>
              <a:rPr lang="en-GB" sz="4000" cap="none" dirty="0"/>
              <a:t>Reflection</a:t>
            </a:r>
          </a:p>
        </p:txBody>
      </p:sp>
      <p:sp>
        <p:nvSpPr>
          <p:cNvPr id="3" name="Content Placeholder 2"/>
          <p:cNvSpPr>
            <a:spLocks noGrp="1"/>
          </p:cNvSpPr>
          <p:nvPr>
            <p:ph sz="quarter" idx="13"/>
          </p:nvPr>
        </p:nvSpPr>
        <p:spPr>
          <a:xfrm>
            <a:off x="404523" y="1661375"/>
            <a:ext cx="10363826" cy="5054958"/>
          </a:xfrm>
        </p:spPr>
        <p:txBody>
          <a:bodyPr>
            <a:normAutofit/>
          </a:bodyPr>
          <a:lstStyle/>
          <a:p>
            <a:r>
              <a:rPr lang="en-GB" sz="3000" cap="none" dirty="0"/>
              <a:t>Reflection is an important stage of effective learning, and these days reflection is seen as an integral part of Continuing Professional Development (CPD).</a:t>
            </a:r>
          </a:p>
          <a:p>
            <a:endParaRPr lang="en-GB" sz="3000" cap="none" dirty="0"/>
          </a:p>
          <a:p>
            <a:pPr marL="0" indent="0">
              <a:buNone/>
            </a:pPr>
            <a:endParaRPr lang="en-GB" sz="3000" cap="none" dirty="0"/>
          </a:p>
          <a:p>
            <a:pPr algn="r"/>
            <a:endParaRPr lang="en-GB" sz="3600" cap="none" dirty="0"/>
          </a:p>
          <a:p>
            <a:endParaRPr lang="en-GB" sz="3600" cap="none" dirty="0"/>
          </a:p>
        </p:txBody>
      </p:sp>
      <p:pic>
        <p:nvPicPr>
          <p:cNvPr id="1026" name="Picture 2" descr="Image result for reflection"/>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01747" y="3709116"/>
            <a:ext cx="3187254" cy="2276611"/>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Image result for reflectiv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descr="Image result for how to reflect students"/>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1826226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5175" y="0"/>
            <a:ext cx="10364451" cy="1596177"/>
          </a:xfrm>
        </p:spPr>
        <p:txBody>
          <a:bodyPr>
            <a:normAutofit/>
          </a:bodyPr>
          <a:lstStyle/>
          <a:p>
            <a:r>
              <a:rPr lang="en-GB" sz="4000" cap="none" dirty="0"/>
              <a:t>How to reflect</a:t>
            </a:r>
          </a:p>
        </p:txBody>
      </p:sp>
      <p:sp>
        <p:nvSpPr>
          <p:cNvPr id="3" name="Content Placeholder 2"/>
          <p:cNvSpPr>
            <a:spLocks noGrp="1"/>
          </p:cNvSpPr>
          <p:nvPr>
            <p:ph sz="quarter" idx="13"/>
          </p:nvPr>
        </p:nvSpPr>
        <p:spPr>
          <a:xfrm>
            <a:off x="404523" y="1661375"/>
            <a:ext cx="10363826" cy="5054958"/>
          </a:xfrm>
        </p:spPr>
        <p:txBody>
          <a:bodyPr>
            <a:normAutofit/>
          </a:bodyPr>
          <a:lstStyle/>
          <a:p>
            <a:pPr marL="533400" indent="-533400">
              <a:buNone/>
            </a:pPr>
            <a:r>
              <a:rPr lang="en-GB" altLang="en-US" sz="3200" cap="none" dirty="0"/>
              <a:t>     In order to reflect properly, individuals need to create time from their busy personal and professional life and think about and evaluate their actions. We need to ask ourselves reflective questions.</a:t>
            </a:r>
          </a:p>
          <a:p>
            <a:pPr marL="533400" indent="-533400">
              <a:buNone/>
            </a:pPr>
            <a:endParaRPr lang="en-GB" altLang="en-US" sz="3200" cap="none" dirty="0"/>
          </a:p>
          <a:p>
            <a:pPr marL="533400" indent="-533400">
              <a:buNone/>
            </a:pPr>
            <a:endParaRPr lang="en-US" altLang="en-US" sz="3200" cap="none" dirty="0"/>
          </a:p>
          <a:p>
            <a:endParaRPr lang="en-GB" sz="3000" cap="none" dirty="0"/>
          </a:p>
          <a:p>
            <a:pPr marL="0" indent="0">
              <a:buNone/>
            </a:pPr>
            <a:endParaRPr lang="en-GB" sz="3000" cap="none" dirty="0"/>
          </a:p>
          <a:p>
            <a:pPr algn="r"/>
            <a:endParaRPr lang="en-GB" sz="3600" cap="none" dirty="0"/>
          </a:p>
          <a:p>
            <a:endParaRPr lang="en-GB" sz="3600" cap="none" dirty="0"/>
          </a:p>
        </p:txBody>
      </p:sp>
      <p:sp>
        <p:nvSpPr>
          <p:cNvPr id="4" name="AutoShape 2" descr="Image result for reflective practic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4" descr="Image result for reflective practice"/>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8" name="AutoShape 6" descr="Image result for reflective practice"/>
          <p:cNvSpPr>
            <a:spLocks noChangeAspect="1" noChangeArrowheads="1"/>
          </p:cNvSpPr>
          <p:nvPr/>
        </p:nvSpPr>
        <p:spPr bwMode="auto">
          <a:xfrm>
            <a:off x="460375" y="1603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9" name="AutoShape 8" descr="Image result for reflective"/>
          <p:cNvSpPr>
            <a:spLocks noChangeAspect="1" noChangeArrowheads="1"/>
          </p:cNvSpPr>
          <p:nvPr/>
        </p:nvSpPr>
        <p:spPr bwMode="auto">
          <a:xfrm>
            <a:off x="307975" y="117554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1" name="AutoShape 12" descr="Image result for reflective"/>
          <p:cNvSpPr>
            <a:spLocks noChangeAspect="1" noChangeArrowheads="1"/>
          </p:cNvSpPr>
          <p:nvPr/>
        </p:nvSpPr>
        <p:spPr bwMode="auto">
          <a:xfrm>
            <a:off x="612775" y="3127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13" name="AutoShape 16" descr="Image result for reflective"/>
          <p:cNvSpPr>
            <a:spLocks noChangeAspect="1" noChangeArrowheads="1"/>
          </p:cNvSpPr>
          <p:nvPr/>
        </p:nvSpPr>
        <p:spPr bwMode="auto">
          <a:xfrm>
            <a:off x="917575" y="6175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15" name="Picture 14"/>
          <p:cNvPicPr>
            <a:picLocks noChangeAspect="1"/>
          </p:cNvPicPr>
          <p:nvPr/>
        </p:nvPicPr>
        <p:blipFill>
          <a:blip r:embed="rId2"/>
          <a:stretch>
            <a:fillRect/>
          </a:stretch>
        </p:blipFill>
        <p:spPr>
          <a:xfrm>
            <a:off x="7642406" y="3738093"/>
            <a:ext cx="3307002" cy="2153120"/>
          </a:xfrm>
          <a:prstGeom prst="rect">
            <a:avLst/>
          </a:prstGeom>
        </p:spPr>
      </p:pic>
    </p:spTree>
    <p:extLst>
      <p:ext uri="{BB962C8B-B14F-4D97-AF65-F5344CB8AC3E}">
        <p14:creationId xmlns:p14="http://schemas.microsoft.com/office/powerpoint/2010/main" val="26409965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Reflection – Alternative Views</a:t>
            </a:r>
          </a:p>
        </p:txBody>
      </p:sp>
      <p:sp>
        <p:nvSpPr>
          <p:cNvPr id="3" name="Content Placeholder 2"/>
          <p:cNvSpPr>
            <a:spLocks noGrp="1"/>
          </p:cNvSpPr>
          <p:nvPr>
            <p:ph sz="quarter" idx="13"/>
          </p:nvPr>
        </p:nvSpPr>
        <p:spPr>
          <a:xfrm>
            <a:off x="404523" y="1858297"/>
            <a:ext cx="11315252" cy="4858036"/>
          </a:xfrm>
        </p:spPr>
        <p:txBody>
          <a:bodyPr>
            <a:normAutofit/>
          </a:bodyPr>
          <a:lstStyle/>
          <a:p>
            <a:pPr marL="0" indent="0">
              <a:buNone/>
            </a:pPr>
            <a:r>
              <a:rPr lang="en-GB" sz="3200" cap="none" dirty="0"/>
              <a:t>Although reflection is deemed to be a beneficial tool in everyday life and education, there are academics who disagree…</a:t>
            </a:r>
          </a:p>
          <a:p>
            <a:pPr marL="0" indent="0">
              <a:buNone/>
            </a:pPr>
            <a:endParaRPr lang="en-GB" sz="3200" cap="none" dirty="0"/>
          </a:p>
          <a:p>
            <a:pPr marL="0" indent="0">
              <a:buNone/>
            </a:pPr>
            <a:r>
              <a:rPr lang="en-GB" sz="3200" cap="none" dirty="0"/>
              <a:t>That there are times when individuals oversimplify reflective practice, leading the individual to criticise themselves on lacking theoretical sophistication on the subject (Thompson and Pascal, 2012) . </a:t>
            </a:r>
          </a:p>
          <a:p>
            <a:pPr marL="0" indent="0">
              <a:buNone/>
            </a:pPr>
            <a:endParaRPr lang="en-GB" sz="3000" cap="none" dirty="0"/>
          </a:p>
          <a:p>
            <a:pPr marL="0" indent="0">
              <a:buNone/>
            </a:pPr>
            <a:endParaRPr lang="en-GB" sz="3000" cap="none" dirty="0"/>
          </a:p>
          <a:p>
            <a:pPr algn="r"/>
            <a:endParaRPr lang="en-GB" sz="3600" cap="none" dirty="0"/>
          </a:p>
          <a:p>
            <a:endParaRPr lang="en-GB" sz="3600" cap="none" dirty="0"/>
          </a:p>
        </p:txBody>
      </p:sp>
    </p:spTree>
    <p:extLst>
      <p:ext uri="{BB962C8B-B14F-4D97-AF65-F5344CB8AC3E}">
        <p14:creationId xmlns:p14="http://schemas.microsoft.com/office/powerpoint/2010/main" val="9637033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B22054-6E07-434C-B504-A224590D3461}"/>
              </a:ext>
            </a:extLst>
          </p:cNvPr>
          <p:cNvSpPr>
            <a:spLocks noGrp="1"/>
          </p:cNvSpPr>
          <p:nvPr>
            <p:ph type="title"/>
          </p:nvPr>
        </p:nvSpPr>
        <p:spPr/>
        <p:txBody>
          <a:bodyPr/>
          <a:lstStyle/>
          <a:p>
            <a:r>
              <a:rPr lang="en-GB" cap="none" dirty="0"/>
              <a:t>Reflection – Alternative Views</a:t>
            </a:r>
            <a:endParaRPr lang="en-GB" dirty="0"/>
          </a:p>
        </p:txBody>
      </p:sp>
      <p:sp>
        <p:nvSpPr>
          <p:cNvPr id="3" name="Content Placeholder 2">
            <a:extLst>
              <a:ext uri="{FF2B5EF4-FFF2-40B4-BE49-F238E27FC236}">
                <a16:creationId xmlns:a16="http://schemas.microsoft.com/office/drawing/2014/main" id="{EB1D03E9-67FB-4052-8BA9-DF073F84C27D}"/>
              </a:ext>
            </a:extLst>
          </p:cNvPr>
          <p:cNvSpPr>
            <a:spLocks noGrp="1"/>
          </p:cNvSpPr>
          <p:nvPr>
            <p:ph sz="quarter" idx="13"/>
          </p:nvPr>
        </p:nvSpPr>
        <p:spPr>
          <a:xfrm>
            <a:off x="914400" y="2352344"/>
            <a:ext cx="10363826" cy="3424107"/>
          </a:xfrm>
        </p:spPr>
        <p:txBody>
          <a:bodyPr/>
          <a:lstStyle/>
          <a:p>
            <a:pPr marL="0" indent="0">
              <a:buNone/>
            </a:pPr>
            <a:r>
              <a:rPr lang="en-GB" sz="3200" cap="none" dirty="0"/>
              <a:t>Individuals often engage in wishful thinking, which is likely to result in unreliable conclusions. Reflection is not something that is able to provide a solution. Individuals who wish to have a more accurate understanding of the world, should consequently stop reflecting (</a:t>
            </a:r>
            <a:r>
              <a:rPr lang="en-GB" sz="3200" cap="none" dirty="0" err="1"/>
              <a:t>Kornblith</a:t>
            </a:r>
            <a:r>
              <a:rPr lang="en-GB" sz="3200" cap="none" dirty="0"/>
              <a:t>, 2012).</a:t>
            </a:r>
          </a:p>
          <a:p>
            <a:pPr marL="0" indent="0">
              <a:buNone/>
            </a:pPr>
            <a:endParaRPr lang="en-GB" sz="3200" cap="none" dirty="0"/>
          </a:p>
          <a:p>
            <a:endParaRPr lang="en-GB" dirty="0"/>
          </a:p>
        </p:txBody>
      </p:sp>
    </p:spTree>
    <p:extLst>
      <p:ext uri="{BB962C8B-B14F-4D97-AF65-F5344CB8AC3E}">
        <p14:creationId xmlns:p14="http://schemas.microsoft.com/office/powerpoint/2010/main" val="12217506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Reflection – Alternative Views</a:t>
            </a:r>
          </a:p>
        </p:txBody>
      </p:sp>
      <p:sp>
        <p:nvSpPr>
          <p:cNvPr id="3" name="Content Placeholder 2"/>
          <p:cNvSpPr>
            <a:spLocks noGrp="1"/>
          </p:cNvSpPr>
          <p:nvPr>
            <p:ph sz="quarter" idx="13"/>
          </p:nvPr>
        </p:nvSpPr>
        <p:spPr>
          <a:xfrm>
            <a:off x="404523" y="1596177"/>
            <a:ext cx="11315252" cy="5120156"/>
          </a:xfrm>
        </p:spPr>
        <p:txBody>
          <a:bodyPr>
            <a:normAutofit lnSpcReduction="10000"/>
          </a:bodyPr>
          <a:lstStyle/>
          <a:p>
            <a:pPr marL="0" indent="0">
              <a:buNone/>
            </a:pPr>
            <a:r>
              <a:rPr lang="en-GB" sz="3200" cap="none" dirty="0"/>
              <a:t>Refection is a way of analysing an individual’s beliefs, therefore it is subject to errors and biases, and this is likely to make reflecting inaccurate and unreliable. </a:t>
            </a:r>
          </a:p>
          <a:p>
            <a:pPr marL="0" indent="0">
              <a:buNone/>
            </a:pPr>
            <a:endParaRPr lang="en-GB" sz="3200" cap="none" dirty="0"/>
          </a:p>
          <a:p>
            <a:pPr marL="0" indent="0">
              <a:buNone/>
            </a:pPr>
            <a:r>
              <a:rPr lang="en-GB" sz="3200" cap="none" dirty="0"/>
              <a:t>Individuals are unable to solve problems through using reflection and that reflection is more problematic than worthy.</a:t>
            </a:r>
          </a:p>
          <a:p>
            <a:pPr marL="0" indent="0">
              <a:buNone/>
            </a:pPr>
            <a:endParaRPr lang="en-GB" sz="3200" cap="none" dirty="0"/>
          </a:p>
          <a:p>
            <a:pPr marL="0" indent="0" algn="r">
              <a:buNone/>
            </a:pPr>
            <a:r>
              <a:rPr lang="en-GB" sz="3200" cap="none" dirty="0"/>
              <a:t>(Kornblith, 2012).</a:t>
            </a:r>
          </a:p>
          <a:p>
            <a:pPr marL="0" indent="0">
              <a:buNone/>
            </a:pPr>
            <a:endParaRPr lang="en-GB" sz="3000" cap="none" dirty="0"/>
          </a:p>
          <a:p>
            <a:pPr algn="r"/>
            <a:endParaRPr lang="en-GB" sz="3600" cap="none" dirty="0"/>
          </a:p>
          <a:p>
            <a:endParaRPr lang="en-GB" sz="3600" cap="none" dirty="0"/>
          </a:p>
        </p:txBody>
      </p:sp>
    </p:spTree>
    <p:extLst>
      <p:ext uri="{BB962C8B-B14F-4D97-AF65-F5344CB8AC3E}">
        <p14:creationId xmlns:p14="http://schemas.microsoft.com/office/powerpoint/2010/main" val="4161353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2E4A7-DD93-4C93-831E-2A245E67DB3A}"/>
              </a:ext>
            </a:extLst>
          </p:cNvPr>
          <p:cNvSpPr>
            <a:spLocks noGrp="1"/>
          </p:cNvSpPr>
          <p:nvPr>
            <p:ph type="title"/>
          </p:nvPr>
        </p:nvSpPr>
        <p:spPr/>
        <p:txBody>
          <a:bodyPr/>
          <a:lstStyle/>
          <a:p>
            <a:r>
              <a:rPr lang="en-GB" cap="none" dirty="0"/>
              <a:t>Importance of Reflective Practice in University – </a:t>
            </a:r>
            <a:br>
              <a:rPr lang="en-GB" cap="none" dirty="0"/>
            </a:br>
            <a:r>
              <a:rPr lang="en-GB" cap="none" dirty="0"/>
              <a:t>Video Clip</a:t>
            </a:r>
          </a:p>
        </p:txBody>
      </p:sp>
      <p:pic>
        <p:nvPicPr>
          <p:cNvPr id="5" name="Content Placeholder 4">
            <a:hlinkClick r:id="rId2"/>
            <a:extLst>
              <a:ext uri="{FF2B5EF4-FFF2-40B4-BE49-F238E27FC236}">
                <a16:creationId xmlns:a16="http://schemas.microsoft.com/office/drawing/2014/main" id="{A2822BA4-47A2-453E-848B-2B50D4B16694}"/>
              </a:ext>
            </a:extLst>
          </p:cNvPr>
          <p:cNvPicPr>
            <a:picLocks noGrp="1" noChangeAspect="1"/>
          </p:cNvPicPr>
          <p:nvPr>
            <p:ph sz="quarter" idx="13"/>
          </p:nvPr>
        </p:nvPicPr>
        <p:blipFill>
          <a:blip r:embed="rId3"/>
          <a:stretch>
            <a:fillRect/>
          </a:stretch>
        </p:blipFill>
        <p:spPr>
          <a:xfrm>
            <a:off x="3591078" y="2214694"/>
            <a:ext cx="5009843" cy="3925034"/>
          </a:xfrm>
        </p:spPr>
      </p:pic>
    </p:spTree>
    <p:extLst>
      <p:ext uri="{BB962C8B-B14F-4D97-AF65-F5344CB8AC3E}">
        <p14:creationId xmlns:p14="http://schemas.microsoft.com/office/powerpoint/2010/main" val="34594991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8050B76-A587-47BA-A722-4029C154B581}"/>
              </a:ext>
            </a:extLst>
          </p:cNvPr>
          <p:cNvSpPr>
            <a:spLocks noGrp="1"/>
          </p:cNvSpPr>
          <p:nvPr>
            <p:ph type="title"/>
          </p:nvPr>
        </p:nvSpPr>
        <p:spPr>
          <a:xfrm>
            <a:off x="913774" y="2417821"/>
            <a:ext cx="10364451" cy="1596177"/>
          </a:xfrm>
        </p:spPr>
        <p:txBody>
          <a:bodyPr>
            <a:normAutofit/>
          </a:bodyPr>
          <a:lstStyle/>
          <a:p>
            <a:r>
              <a:rPr lang="en-GB" sz="5400" cap="none" dirty="0"/>
              <a:t>Models of Reflection</a:t>
            </a:r>
          </a:p>
        </p:txBody>
      </p:sp>
    </p:spTree>
    <p:extLst>
      <p:ext uri="{BB962C8B-B14F-4D97-AF65-F5344CB8AC3E}">
        <p14:creationId xmlns:p14="http://schemas.microsoft.com/office/powerpoint/2010/main" val="11503044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359805"/>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2" y="1236372"/>
            <a:ext cx="11315252" cy="5235263"/>
          </a:xfrm>
        </p:spPr>
        <p:txBody>
          <a:bodyPr>
            <a:normAutofit fontScale="92500" lnSpcReduction="20000"/>
          </a:bodyPr>
          <a:lstStyle/>
          <a:p>
            <a:pPr marL="0" indent="0">
              <a:buNone/>
            </a:pPr>
            <a:r>
              <a:rPr lang="en-GB" altLang="en-US" sz="3600" b="1" cap="none" dirty="0"/>
              <a:t>Learning through reflection is more potent </a:t>
            </a:r>
            <a:r>
              <a:rPr lang="en-GB" altLang="en-US" sz="3600" cap="none" dirty="0"/>
              <a:t>if there is an understanding of frameworks that encourage a structural process to guide the act of reflection (Cress et al, 2013).</a:t>
            </a:r>
          </a:p>
          <a:p>
            <a:pPr marL="0" indent="0">
              <a:buNone/>
            </a:pPr>
            <a:endParaRPr lang="en-GB" altLang="en-US" sz="3600" cap="none" dirty="0"/>
          </a:p>
          <a:p>
            <a:r>
              <a:rPr lang="en-GB" altLang="en-US" sz="3600" cap="none" dirty="0"/>
              <a:t>Models help you to engage in the process of reflection. </a:t>
            </a:r>
          </a:p>
          <a:p>
            <a:r>
              <a:rPr lang="en-GB" altLang="en-US" sz="3600" cap="none" dirty="0"/>
              <a:t>There is no right one. </a:t>
            </a:r>
          </a:p>
          <a:p>
            <a:r>
              <a:rPr lang="en-GB" altLang="en-US" sz="3600" cap="none" dirty="0"/>
              <a:t>It is important you choose the framework that feels most comfortable for you and best assists you in learning from your experiences.</a:t>
            </a:r>
          </a:p>
          <a:p>
            <a:pPr marL="0" indent="0">
              <a:buNone/>
            </a:pPr>
            <a:endParaRPr lang="en-GB" altLang="en-US" sz="3600" cap="none" dirty="0"/>
          </a:p>
          <a:p>
            <a:endParaRPr lang="en-GB" sz="3600" cap="none" dirty="0"/>
          </a:p>
        </p:txBody>
      </p:sp>
    </p:spTree>
    <p:extLst>
      <p:ext uri="{BB962C8B-B14F-4D97-AF65-F5344CB8AC3E}">
        <p14:creationId xmlns:p14="http://schemas.microsoft.com/office/powerpoint/2010/main" val="31469011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2" y="-102228"/>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2" y="1378039"/>
            <a:ext cx="11315252" cy="5479961"/>
          </a:xfrm>
        </p:spPr>
        <p:txBody>
          <a:bodyPr>
            <a:normAutofit fontScale="85000" lnSpcReduction="20000"/>
          </a:bodyPr>
          <a:lstStyle/>
          <a:p>
            <a:r>
              <a:rPr lang="en-GB" altLang="en-US" sz="3600" cap="none" dirty="0"/>
              <a:t>The process of reflective writing leads to more than just a gain in your knowledge, it should also challenge how you make sense of that knowledge.</a:t>
            </a:r>
          </a:p>
          <a:p>
            <a:endParaRPr lang="en-GB" altLang="en-US" sz="3600" cap="none" dirty="0"/>
          </a:p>
          <a:p>
            <a:r>
              <a:rPr lang="en-GB" altLang="en-US" sz="3600" cap="none" dirty="0"/>
              <a:t>When you reflect on a situation you do not simply see more, you see differently. </a:t>
            </a:r>
          </a:p>
          <a:p>
            <a:endParaRPr lang="en-GB" altLang="en-US" sz="3600" cap="none" dirty="0"/>
          </a:p>
          <a:p>
            <a:r>
              <a:rPr lang="en-GB" altLang="en-US" sz="3600" cap="none" dirty="0"/>
              <a:t>This different way of viewing a situation is reflected in statements about a commitment to action. Action is the final stage of reflection        </a:t>
            </a:r>
            <a:r>
              <a:rPr lang="en-GB" altLang="en-US" sz="3300" cap="none" dirty="0"/>
              <a:t>(Cress et al, 2013).</a:t>
            </a:r>
          </a:p>
          <a:p>
            <a:endParaRPr lang="en-GB" altLang="en-US" sz="3600" cap="none" dirty="0"/>
          </a:p>
          <a:p>
            <a:pPr marL="0" indent="0">
              <a:buNone/>
            </a:pPr>
            <a:endParaRPr lang="en-GB" altLang="en-US" sz="3600" cap="none" dirty="0"/>
          </a:p>
          <a:p>
            <a:endParaRPr lang="en-GB" sz="3600" cap="none" dirty="0"/>
          </a:p>
        </p:txBody>
      </p:sp>
    </p:spTree>
    <p:extLst>
      <p:ext uri="{BB962C8B-B14F-4D97-AF65-F5344CB8AC3E}">
        <p14:creationId xmlns:p14="http://schemas.microsoft.com/office/powerpoint/2010/main" val="15836565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3" y="1236372"/>
            <a:ext cx="11315252" cy="5479961"/>
          </a:xfrm>
        </p:spPr>
        <p:txBody>
          <a:bodyPr>
            <a:normAutofit/>
          </a:bodyPr>
          <a:lstStyle/>
          <a:p>
            <a:pPr marL="0" indent="0">
              <a:buNone/>
            </a:pPr>
            <a:r>
              <a:rPr lang="en-GB" sz="3600" cap="none" dirty="0"/>
              <a:t>KOLB’s Learning Cycle 1984</a:t>
            </a:r>
          </a:p>
          <a:p>
            <a:r>
              <a:rPr lang="en-GB" altLang="en-US" sz="2800" cap="none" dirty="0"/>
              <a:t>For learning to be effective, KOLB (1984) proposed that learners must pass through four distinct stages…</a:t>
            </a:r>
          </a:p>
          <a:p>
            <a:pPr marL="0" indent="0">
              <a:buNone/>
            </a:pPr>
            <a:endParaRPr lang="en-GB" sz="3600" cap="none" dirty="0"/>
          </a:p>
          <a:p>
            <a:endParaRPr lang="en-GB" sz="3600" cap="none" dirty="0"/>
          </a:p>
        </p:txBody>
      </p:sp>
      <p:pic>
        <p:nvPicPr>
          <p:cNvPr id="6" name="Picture 5"/>
          <p:cNvPicPr>
            <a:picLocks noChangeAspect="1"/>
          </p:cNvPicPr>
          <p:nvPr/>
        </p:nvPicPr>
        <p:blipFill>
          <a:blip r:embed="rId2"/>
          <a:stretch>
            <a:fillRect/>
          </a:stretch>
        </p:blipFill>
        <p:spPr>
          <a:xfrm>
            <a:off x="3045397" y="3102936"/>
            <a:ext cx="6033501" cy="3613397"/>
          </a:xfrm>
          <a:prstGeom prst="rect">
            <a:avLst/>
          </a:prstGeom>
        </p:spPr>
      </p:pic>
    </p:spTree>
    <p:extLst>
      <p:ext uri="{BB962C8B-B14F-4D97-AF65-F5344CB8AC3E}">
        <p14:creationId xmlns:p14="http://schemas.microsoft.com/office/powerpoint/2010/main" val="14624060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3" y="1236372"/>
            <a:ext cx="11315252" cy="5479961"/>
          </a:xfrm>
        </p:spPr>
        <p:txBody>
          <a:bodyPr>
            <a:normAutofit lnSpcReduction="10000"/>
          </a:bodyPr>
          <a:lstStyle/>
          <a:p>
            <a:pPr marL="0" indent="0">
              <a:buNone/>
            </a:pPr>
            <a:r>
              <a:rPr lang="en-GB" sz="3600" cap="none" dirty="0"/>
              <a:t>KOLB…</a:t>
            </a:r>
          </a:p>
          <a:p>
            <a:pPr marL="109728" indent="0" fontAlgn="auto">
              <a:spcAft>
                <a:spcPts val="0"/>
              </a:spcAft>
              <a:buNone/>
              <a:defRPr/>
            </a:pPr>
            <a:r>
              <a:rPr lang="en-GB" sz="3200" cap="none" dirty="0"/>
              <a:t>Kolb suggested that experience alone does not provide a sufficient learning experience in many situations. He said that there are many examples where experience alone is not sufficient for meeting particular learning goals.  </a:t>
            </a:r>
          </a:p>
          <a:p>
            <a:pPr marL="109728" indent="0" fontAlgn="auto">
              <a:spcAft>
                <a:spcPts val="0"/>
              </a:spcAft>
              <a:buNone/>
              <a:defRPr/>
            </a:pPr>
            <a:r>
              <a:rPr lang="en-GB" sz="3200" cap="none" dirty="0"/>
              <a:t>In such situations, it seems to work better if the raw experience is packaged together with facilitated exercises, which involve thinking, discussing, or creatively processing cognitions and emotions related to the raw experience.</a:t>
            </a:r>
          </a:p>
        </p:txBody>
      </p:sp>
    </p:spTree>
    <p:extLst>
      <p:ext uri="{BB962C8B-B14F-4D97-AF65-F5344CB8AC3E}">
        <p14:creationId xmlns:p14="http://schemas.microsoft.com/office/powerpoint/2010/main" val="41079489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3" y="1236372"/>
            <a:ext cx="11315252" cy="5479961"/>
          </a:xfrm>
        </p:spPr>
        <p:txBody>
          <a:bodyPr>
            <a:normAutofit fontScale="77500" lnSpcReduction="20000"/>
          </a:bodyPr>
          <a:lstStyle/>
          <a:p>
            <a:pPr marL="0" indent="0">
              <a:buNone/>
            </a:pPr>
            <a:endParaRPr lang="en-GB" sz="3000" cap="none" dirty="0"/>
          </a:p>
          <a:p>
            <a:pPr marL="0" indent="0">
              <a:buNone/>
            </a:pPr>
            <a:r>
              <a:rPr lang="en-GB" sz="3600" cap="none" dirty="0"/>
              <a:t>Graham Gibbs created a reflective model in 1988 which was developed from KOLB. Gibbs added additional steps so that individuals could reflect on the event more accurately.</a:t>
            </a:r>
            <a:endParaRPr lang="en-GB" sz="3600" b="1" cap="none" dirty="0"/>
          </a:p>
          <a:p>
            <a:pPr marL="365760" indent="-256032" fontAlgn="auto">
              <a:spcAft>
                <a:spcPts val="0"/>
              </a:spcAft>
              <a:buFont typeface="Wingdings 3"/>
              <a:buChar char=""/>
              <a:defRPr/>
            </a:pPr>
            <a:r>
              <a:rPr lang="en-GB" sz="3600" b="1" cap="none" dirty="0"/>
              <a:t>Description:</a:t>
            </a:r>
            <a:r>
              <a:rPr lang="en-GB" sz="3600" cap="none" dirty="0"/>
              <a:t>  what happened?</a:t>
            </a:r>
          </a:p>
          <a:p>
            <a:pPr marL="365760" indent="-256032" fontAlgn="auto">
              <a:spcAft>
                <a:spcPts val="0"/>
              </a:spcAft>
              <a:buFont typeface="Wingdings 3"/>
              <a:buChar char=""/>
              <a:defRPr/>
            </a:pPr>
            <a:r>
              <a:rPr lang="en-GB" sz="3600" b="1" cap="none" dirty="0"/>
              <a:t>Feelings:  </a:t>
            </a:r>
            <a:r>
              <a:rPr lang="en-GB" sz="3600" cap="none" dirty="0"/>
              <a:t>what were your feelings?</a:t>
            </a:r>
          </a:p>
          <a:p>
            <a:pPr marL="365760" indent="-256032" fontAlgn="auto">
              <a:spcAft>
                <a:spcPts val="0"/>
              </a:spcAft>
              <a:buFont typeface="Wingdings 3"/>
              <a:buChar char=""/>
              <a:defRPr/>
            </a:pPr>
            <a:r>
              <a:rPr lang="en-GB" sz="3600" b="1" cap="none" dirty="0"/>
              <a:t>Evaluation:</a:t>
            </a:r>
            <a:r>
              <a:rPr lang="en-GB" sz="3600" cap="none" dirty="0"/>
              <a:t>  what was good and bad about the experience?</a:t>
            </a:r>
          </a:p>
          <a:p>
            <a:pPr marL="365760" indent="-256032" fontAlgn="auto">
              <a:spcAft>
                <a:spcPts val="0"/>
              </a:spcAft>
              <a:buFont typeface="Wingdings 3"/>
              <a:buChar char=""/>
              <a:defRPr/>
            </a:pPr>
            <a:r>
              <a:rPr lang="en-GB" sz="3600" b="1" cap="none" dirty="0"/>
              <a:t>Analysis:  </a:t>
            </a:r>
            <a:r>
              <a:rPr lang="en-GB" sz="3600" cap="none" dirty="0"/>
              <a:t>what can you learn from the event?</a:t>
            </a:r>
          </a:p>
          <a:p>
            <a:pPr marL="365760" indent="-256032" fontAlgn="auto">
              <a:spcAft>
                <a:spcPts val="0"/>
              </a:spcAft>
              <a:buFont typeface="Wingdings 3"/>
              <a:buChar char=""/>
              <a:defRPr/>
            </a:pPr>
            <a:r>
              <a:rPr lang="en-GB" sz="3600" b="1" cap="none" dirty="0"/>
              <a:t>Conclusion:</a:t>
            </a:r>
            <a:r>
              <a:rPr lang="en-GB" sz="3600" cap="none" dirty="0"/>
              <a:t> what could you have done differently or in addition?</a:t>
            </a:r>
          </a:p>
          <a:p>
            <a:pPr marL="365760" indent="-256032" fontAlgn="auto">
              <a:spcAft>
                <a:spcPts val="0"/>
              </a:spcAft>
              <a:buFont typeface="Wingdings 3"/>
              <a:buChar char=""/>
              <a:defRPr/>
            </a:pPr>
            <a:r>
              <a:rPr lang="en-GB" sz="3600" b="1" cap="none" dirty="0"/>
              <a:t>Action plan: </a:t>
            </a:r>
            <a:r>
              <a:rPr lang="en-GB" sz="3600" cap="none" dirty="0"/>
              <a:t>if it happens again what would you do?</a:t>
            </a:r>
          </a:p>
          <a:p>
            <a:pPr marL="0" indent="0">
              <a:buNone/>
            </a:pPr>
            <a:endParaRPr lang="en-GB" sz="3600" cap="none" dirty="0"/>
          </a:p>
          <a:p>
            <a:endParaRPr lang="en-GB" sz="3600" cap="none" dirty="0"/>
          </a:p>
        </p:txBody>
      </p:sp>
    </p:spTree>
    <p:extLst>
      <p:ext uri="{BB962C8B-B14F-4D97-AF65-F5344CB8AC3E}">
        <p14:creationId xmlns:p14="http://schemas.microsoft.com/office/powerpoint/2010/main" val="34927893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3" y="1236372"/>
            <a:ext cx="11315252" cy="5479961"/>
          </a:xfrm>
        </p:spPr>
        <p:txBody>
          <a:bodyPr>
            <a:normAutofit/>
          </a:bodyPr>
          <a:lstStyle/>
          <a:p>
            <a:pPr marL="0" indent="0">
              <a:buNone/>
            </a:pPr>
            <a:r>
              <a:rPr lang="en-GB" sz="3000" cap="none" dirty="0"/>
              <a:t>   GIBBS (1988)</a:t>
            </a:r>
          </a:p>
          <a:p>
            <a:endParaRPr lang="en-GB" sz="3600" cap="none" dirty="0"/>
          </a:p>
        </p:txBody>
      </p:sp>
      <p:pic>
        <p:nvPicPr>
          <p:cNvPr id="4" name="Content Placeholder 3" descr="gibbs 2.gif"/>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a:xfrm>
            <a:off x="3292698" y="1596177"/>
            <a:ext cx="5660016" cy="4551597"/>
          </a:xfrm>
          <a:prstGeom prst="rect">
            <a:avLst/>
          </a:prstGeom>
        </p:spPr>
      </p:pic>
    </p:spTree>
    <p:extLst>
      <p:ext uri="{BB962C8B-B14F-4D97-AF65-F5344CB8AC3E}">
        <p14:creationId xmlns:p14="http://schemas.microsoft.com/office/powerpoint/2010/main" val="16595135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3" y="1236372"/>
            <a:ext cx="11315252" cy="5479961"/>
          </a:xfrm>
        </p:spPr>
        <p:txBody>
          <a:bodyPr>
            <a:normAutofit/>
          </a:bodyPr>
          <a:lstStyle/>
          <a:p>
            <a:pPr marL="0" indent="0">
              <a:buNone/>
            </a:pPr>
            <a:r>
              <a:rPr lang="en-GB" sz="3000" cap="none" dirty="0"/>
              <a:t>   GIBBS (1988)</a:t>
            </a:r>
          </a:p>
          <a:p>
            <a:r>
              <a:rPr lang="en-GB" altLang="en-US" sz="2800" b="1" cap="none" dirty="0"/>
              <a:t>1</a:t>
            </a:r>
            <a:r>
              <a:rPr lang="en-GB" altLang="en-US" sz="2800" b="1" cap="none" baseline="30000" dirty="0"/>
              <a:t>st</a:t>
            </a:r>
            <a:r>
              <a:rPr lang="en-GB" altLang="en-US" sz="2800" cap="none" dirty="0"/>
              <a:t> -  Something must occur, an event, often referred to as critical incident. What happened? </a:t>
            </a:r>
          </a:p>
          <a:p>
            <a:r>
              <a:rPr lang="en-GB" altLang="en-US" sz="2800" b="1" cap="none" dirty="0"/>
              <a:t>2</a:t>
            </a:r>
            <a:r>
              <a:rPr lang="en-GB" altLang="en-US" sz="2800" b="1" cap="none" baseline="30000" dirty="0"/>
              <a:t>nd</a:t>
            </a:r>
            <a:r>
              <a:rPr lang="en-GB" altLang="en-US" sz="2800" cap="none" dirty="0"/>
              <a:t> - The feelings that this event produced are acknowledged. These include negative as well as positive feelings.</a:t>
            </a:r>
          </a:p>
          <a:p>
            <a:r>
              <a:rPr lang="en-GB" altLang="en-US" sz="2800" b="1" cap="none" dirty="0"/>
              <a:t>3</a:t>
            </a:r>
            <a:r>
              <a:rPr lang="en-GB" altLang="en-US" sz="2800" b="1" cap="none" baseline="30000" dirty="0"/>
              <a:t>rd</a:t>
            </a:r>
            <a:r>
              <a:rPr lang="en-GB" altLang="en-US" sz="2800" cap="none" dirty="0"/>
              <a:t> - The feelings are then analysed and the outcome, in terms of your feelings, evaluated.</a:t>
            </a:r>
          </a:p>
          <a:p>
            <a:pPr marL="0" indent="0">
              <a:buNone/>
            </a:pPr>
            <a:endParaRPr lang="en-GB" sz="3000" cap="none" dirty="0"/>
          </a:p>
          <a:p>
            <a:endParaRPr lang="en-GB" sz="3600" cap="none" dirty="0"/>
          </a:p>
        </p:txBody>
      </p:sp>
    </p:spTree>
    <p:extLst>
      <p:ext uri="{BB962C8B-B14F-4D97-AF65-F5344CB8AC3E}">
        <p14:creationId xmlns:p14="http://schemas.microsoft.com/office/powerpoint/2010/main" val="59463948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3" y="1236372"/>
            <a:ext cx="11315252" cy="5479961"/>
          </a:xfrm>
        </p:spPr>
        <p:txBody>
          <a:bodyPr>
            <a:normAutofit/>
          </a:bodyPr>
          <a:lstStyle/>
          <a:p>
            <a:pPr marL="0" indent="0">
              <a:buNone/>
            </a:pPr>
            <a:r>
              <a:rPr lang="en-GB" sz="3000" cap="none" dirty="0"/>
              <a:t>   GIBBS (1988)</a:t>
            </a:r>
          </a:p>
          <a:p>
            <a:r>
              <a:rPr lang="en-GB" altLang="en-US" sz="2800" b="1" cap="none" dirty="0"/>
              <a:t>4</a:t>
            </a:r>
            <a:r>
              <a:rPr lang="en-GB" altLang="en-US" sz="2800" b="1" cap="none" baseline="30000" dirty="0"/>
              <a:t>th</a:t>
            </a:r>
            <a:r>
              <a:rPr lang="en-GB" altLang="en-US" sz="2800" cap="none" dirty="0"/>
              <a:t> – Need to make sense of the situation - why did this occur?</a:t>
            </a:r>
          </a:p>
          <a:p>
            <a:r>
              <a:rPr lang="en-GB" altLang="en-US" sz="2800" b="1" cap="none" dirty="0"/>
              <a:t>5th</a:t>
            </a:r>
            <a:r>
              <a:rPr lang="en-GB" altLang="en-US" sz="2800" cap="none" dirty="0"/>
              <a:t> – What else could have been done to alter the outcome of the situation? Circumstances of the event are considered and any alternative courses of action explored.</a:t>
            </a:r>
          </a:p>
          <a:p>
            <a:r>
              <a:rPr lang="en-GB" altLang="en-US" sz="2800" b="1" cap="none" dirty="0"/>
              <a:t>6th </a:t>
            </a:r>
            <a:r>
              <a:rPr lang="en-GB" altLang="en-US" sz="2800" cap="none" dirty="0"/>
              <a:t>- Consideration of possible future actions if a similar event occurred is examined.</a:t>
            </a:r>
          </a:p>
          <a:p>
            <a:pPr marL="0" indent="0">
              <a:buNone/>
            </a:pPr>
            <a:r>
              <a:rPr lang="en-GB" altLang="en-US" sz="2800" b="1" cap="none" dirty="0"/>
              <a:t>Gibbs’ cycle allows for self-development and exploration of alternative ways of thinking and behaving in the future, should a similar event occur.</a:t>
            </a:r>
          </a:p>
          <a:p>
            <a:endParaRPr lang="en-GB" altLang="en-US" sz="2800" cap="none" dirty="0"/>
          </a:p>
          <a:p>
            <a:pPr marL="0" indent="0">
              <a:buNone/>
            </a:pPr>
            <a:endParaRPr lang="en-GB" sz="3000" cap="none" dirty="0"/>
          </a:p>
          <a:p>
            <a:endParaRPr lang="en-GB" sz="3600" cap="none" dirty="0"/>
          </a:p>
        </p:txBody>
      </p:sp>
    </p:spTree>
    <p:extLst>
      <p:ext uri="{BB962C8B-B14F-4D97-AF65-F5344CB8AC3E}">
        <p14:creationId xmlns:p14="http://schemas.microsoft.com/office/powerpoint/2010/main" val="38616901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3" y="1236372"/>
            <a:ext cx="11315252" cy="5479961"/>
          </a:xfrm>
        </p:spPr>
        <p:txBody>
          <a:bodyPr>
            <a:normAutofit/>
          </a:bodyPr>
          <a:lstStyle/>
          <a:p>
            <a:pPr marL="0" indent="0">
              <a:buNone/>
            </a:pPr>
            <a:r>
              <a:rPr lang="en-GB" sz="3000" cap="none" dirty="0"/>
              <a:t>   </a:t>
            </a:r>
            <a:r>
              <a:rPr lang="en-GB" sz="3000" b="1" cap="none" dirty="0"/>
              <a:t>Schön </a:t>
            </a:r>
          </a:p>
          <a:p>
            <a:pPr marL="0" indent="0">
              <a:buNone/>
            </a:pPr>
            <a:r>
              <a:rPr lang="en-GB" sz="3000" cap="none" dirty="0"/>
              <a:t>Donald Schön’s analysis of reflection has influenced training, development and conceptions in many professions.</a:t>
            </a:r>
          </a:p>
          <a:p>
            <a:pPr marL="0" indent="0">
              <a:buNone/>
            </a:pPr>
            <a:r>
              <a:rPr lang="en-GB" sz="3000" cap="none" dirty="0"/>
              <a:t>Schön realised that reflecting after an event was important, however he also built a theory that individuals reflect during the event.</a:t>
            </a:r>
          </a:p>
          <a:p>
            <a:pPr marL="0" indent="0">
              <a:buNone/>
            </a:pPr>
            <a:endParaRPr lang="en-GB" sz="3000" cap="none" dirty="0"/>
          </a:p>
          <a:p>
            <a:pPr marL="0" indent="0" algn="ctr">
              <a:buNone/>
            </a:pPr>
            <a:r>
              <a:rPr lang="en-GB" sz="3000" b="1" cap="none" dirty="0"/>
              <a:t>‘Reflection in action’</a:t>
            </a:r>
          </a:p>
          <a:p>
            <a:pPr marL="0" indent="0">
              <a:buNone/>
            </a:pPr>
            <a:endParaRPr lang="en-GB" sz="3000" cap="none" dirty="0"/>
          </a:p>
          <a:p>
            <a:pPr marL="0" indent="0">
              <a:buNone/>
            </a:pPr>
            <a:endParaRPr lang="en-GB" sz="3000" cap="none" dirty="0"/>
          </a:p>
          <a:p>
            <a:pPr marL="0" indent="0">
              <a:buNone/>
            </a:pPr>
            <a:endParaRPr lang="en-GB" sz="3000" cap="none" dirty="0"/>
          </a:p>
          <a:p>
            <a:pPr marL="0" indent="0">
              <a:buNone/>
            </a:pPr>
            <a:endParaRPr lang="en-GB" sz="3000" cap="none" dirty="0"/>
          </a:p>
          <a:p>
            <a:pPr marL="0" indent="0">
              <a:buNone/>
            </a:pPr>
            <a:endParaRPr lang="en-GB" sz="3000" cap="none" dirty="0"/>
          </a:p>
          <a:p>
            <a:endParaRPr lang="en-GB" sz="3600" cap="none" dirty="0"/>
          </a:p>
        </p:txBody>
      </p:sp>
    </p:spTree>
    <p:extLst>
      <p:ext uri="{BB962C8B-B14F-4D97-AF65-F5344CB8AC3E}">
        <p14:creationId xmlns:p14="http://schemas.microsoft.com/office/powerpoint/2010/main" val="31685164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3" y="1236372"/>
            <a:ext cx="11315252" cy="5479961"/>
          </a:xfrm>
        </p:spPr>
        <p:txBody>
          <a:bodyPr>
            <a:normAutofit/>
          </a:bodyPr>
          <a:lstStyle/>
          <a:p>
            <a:pPr marL="0" indent="0">
              <a:buNone/>
            </a:pPr>
            <a:r>
              <a:rPr lang="en-GB" sz="3000" b="1" cap="none" dirty="0"/>
              <a:t>    Schön </a:t>
            </a:r>
          </a:p>
          <a:p>
            <a:pPr marL="623888" indent="-514350">
              <a:buFont typeface="Wingdings 3" panose="05040102010807070707" pitchFamily="18" charset="2"/>
              <a:buAutoNum type="arabicPeriod"/>
            </a:pPr>
            <a:r>
              <a:rPr lang="en-GB" sz="3000" b="1" cap="none" dirty="0"/>
              <a:t>Reflection in action </a:t>
            </a:r>
            <a:r>
              <a:rPr lang="en-GB" sz="3000" cap="none" dirty="0"/>
              <a:t>– </a:t>
            </a:r>
            <a:r>
              <a:rPr lang="en-GB" altLang="en-US" sz="3200" cap="none" dirty="0"/>
              <a:t>This is reflecting on the hoof, where you reflect on your actions during an event.... This isn't going well, what can I do now to improve things ? </a:t>
            </a:r>
          </a:p>
          <a:p>
            <a:pPr marL="623888" indent="-514350">
              <a:buFont typeface="Wingdings 3" panose="05040102010807070707" pitchFamily="18" charset="2"/>
              <a:buAutoNum type="arabicPeriod"/>
            </a:pPr>
            <a:r>
              <a:rPr lang="en-GB" altLang="en-US" sz="3200" cap="none" dirty="0"/>
              <a:t>This is going well; how can I maintain the momentum ? </a:t>
            </a:r>
          </a:p>
          <a:p>
            <a:pPr marL="109538" indent="0">
              <a:buNone/>
            </a:pPr>
            <a:endParaRPr lang="en-GB" altLang="en-US" sz="3200" cap="none" dirty="0"/>
          </a:p>
          <a:p>
            <a:pPr marL="109538" indent="0">
              <a:buNone/>
            </a:pPr>
            <a:r>
              <a:rPr lang="en-GB" altLang="en-US" sz="3200" cap="none" dirty="0"/>
              <a:t>You are hawk like; sharp eyed, making informed decisions based on spontaneous, split second reflections. </a:t>
            </a:r>
            <a:endParaRPr lang="en-GB" sz="3000" cap="none" dirty="0"/>
          </a:p>
          <a:p>
            <a:pPr marL="0" indent="0">
              <a:buNone/>
            </a:pPr>
            <a:endParaRPr lang="en-GB" sz="3000" cap="none" dirty="0"/>
          </a:p>
          <a:p>
            <a:pPr marL="0" indent="0">
              <a:buNone/>
            </a:pPr>
            <a:endParaRPr lang="en-GB" sz="3000" cap="none" dirty="0"/>
          </a:p>
          <a:p>
            <a:pPr marL="0" indent="0">
              <a:buNone/>
            </a:pPr>
            <a:endParaRPr lang="en-GB" sz="3000" cap="none" dirty="0"/>
          </a:p>
          <a:p>
            <a:pPr marL="0" indent="0">
              <a:buNone/>
            </a:pPr>
            <a:endParaRPr lang="en-GB" sz="3000" cap="none" dirty="0"/>
          </a:p>
          <a:p>
            <a:pPr marL="0" indent="0">
              <a:buNone/>
            </a:pPr>
            <a:endParaRPr lang="en-GB" sz="3000" cap="none" dirty="0"/>
          </a:p>
          <a:p>
            <a:endParaRPr lang="en-GB" sz="3600" cap="none" dirty="0"/>
          </a:p>
        </p:txBody>
      </p:sp>
    </p:spTree>
    <p:extLst>
      <p:ext uri="{BB962C8B-B14F-4D97-AF65-F5344CB8AC3E}">
        <p14:creationId xmlns:p14="http://schemas.microsoft.com/office/powerpoint/2010/main" val="164436434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9923" y="0"/>
            <a:ext cx="10364451" cy="1596177"/>
          </a:xfrm>
        </p:spPr>
        <p:txBody>
          <a:bodyPr>
            <a:normAutofit/>
          </a:bodyPr>
          <a:lstStyle/>
          <a:p>
            <a:r>
              <a:rPr lang="en-GB" sz="4000" cap="none" dirty="0"/>
              <a:t>Models of Reflection</a:t>
            </a:r>
          </a:p>
        </p:txBody>
      </p:sp>
      <p:sp>
        <p:nvSpPr>
          <p:cNvPr id="3" name="Content Placeholder 2"/>
          <p:cNvSpPr>
            <a:spLocks noGrp="1"/>
          </p:cNvSpPr>
          <p:nvPr>
            <p:ph sz="quarter" idx="13"/>
          </p:nvPr>
        </p:nvSpPr>
        <p:spPr>
          <a:xfrm>
            <a:off x="404523" y="1236372"/>
            <a:ext cx="11315252" cy="5479961"/>
          </a:xfrm>
        </p:spPr>
        <p:txBody>
          <a:bodyPr>
            <a:normAutofit/>
          </a:bodyPr>
          <a:lstStyle/>
          <a:p>
            <a:pPr marL="0" indent="0">
              <a:buNone/>
            </a:pPr>
            <a:r>
              <a:rPr lang="en-GB" sz="3000" b="1" cap="none" dirty="0"/>
              <a:t>    Schön </a:t>
            </a:r>
          </a:p>
          <a:p>
            <a:r>
              <a:rPr lang="en-GB" sz="3000" b="1" cap="none" dirty="0"/>
              <a:t>Reflection on action </a:t>
            </a:r>
            <a:r>
              <a:rPr lang="en-GB" sz="3000" cap="none" dirty="0"/>
              <a:t>– </a:t>
            </a:r>
            <a:r>
              <a:rPr lang="en-GB" altLang="en-US" sz="3200" cap="none" dirty="0"/>
              <a:t>You recall incidents after the event has passed, ruminating in depth on how you can improve your practice. </a:t>
            </a:r>
          </a:p>
          <a:p>
            <a:r>
              <a:rPr lang="en-GB" altLang="en-US" sz="3200" cap="none" dirty="0"/>
              <a:t>You may mull something over spontaneously while travelling or resting or you may put specific time aside and formally structure your reflections.</a:t>
            </a:r>
          </a:p>
          <a:p>
            <a:pPr marL="623888" indent="-514350">
              <a:buFont typeface="Wingdings 3" panose="05040102010807070707" pitchFamily="18" charset="2"/>
              <a:buAutoNum type="arabicPeriod"/>
            </a:pPr>
            <a:endParaRPr lang="en-GB" sz="3000" cap="none" dirty="0"/>
          </a:p>
          <a:p>
            <a:pPr marL="0" indent="0">
              <a:buNone/>
            </a:pPr>
            <a:endParaRPr lang="en-GB" sz="3000" cap="none" dirty="0"/>
          </a:p>
          <a:p>
            <a:pPr marL="0" indent="0">
              <a:buNone/>
            </a:pPr>
            <a:endParaRPr lang="en-GB" sz="3000" cap="none" dirty="0"/>
          </a:p>
          <a:p>
            <a:pPr marL="0" indent="0">
              <a:buNone/>
            </a:pPr>
            <a:endParaRPr lang="en-GB" sz="3000" cap="none" dirty="0"/>
          </a:p>
          <a:p>
            <a:pPr marL="0" indent="0">
              <a:buNone/>
            </a:pPr>
            <a:endParaRPr lang="en-GB" sz="3000" cap="none" dirty="0"/>
          </a:p>
          <a:p>
            <a:endParaRPr lang="en-GB" sz="3600" cap="none" dirty="0"/>
          </a:p>
        </p:txBody>
      </p:sp>
    </p:spTree>
    <p:extLst>
      <p:ext uri="{BB962C8B-B14F-4D97-AF65-F5344CB8AC3E}">
        <p14:creationId xmlns:p14="http://schemas.microsoft.com/office/powerpoint/2010/main" val="39799832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CCFC4-9CE3-47E2-A2A8-29A12E48F67B}"/>
              </a:ext>
            </a:extLst>
          </p:cNvPr>
          <p:cNvSpPr>
            <a:spLocks noGrp="1"/>
          </p:cNvSpPr>
          <p:nvPr>
            <p:ph type="title"/>
          </p:nvPr>
        </p:nvSpPr>
        <p:spPr/>
        <p:txBody>
          <a:bodyPr>
            <a:normAutofit/>
          </a:bodyPr>
          <a:lstStyle/>
          <a:p>
            <a:r>
              <a:rPr lang="en-GB" sz="4000" cap="none" dirty="0"/>
              <a:t>Class Activities</a:t>
            </a:r>
          </a:p>
        </p:txBody>
      </p:sp>
      <p:sp>
        <p:nvSpPr>
          <p:cNvPr id="3" name="Content Placeholder 2">
            <a:extLst>
              <a:ext uri="{FF2B5EF4-FFF2-40B4-BE49-F238E27FC236}">
                <a16:creationId xmlns:a16="http://schemas.microsoft.com/office/drawing/2014/main" id="{E7703B0C-0F24-4D2F-A460-2EA0332F05EB}"/>
              </a:ext>
            </a:extLst>
          </p:cNvPr>
          <p:cNvSpPr>
            <a:spLocks noGrp="1"/>
          </p:cNvSpPr>
          <p:nvPr>
            <p:ph sz="quarter" idx="13"/>
          </p:nvPr>
        </p:nvSpPr>
        <p:spPr/>
        <p:txBody>
          <a:bodyPr>
            <a:normAutofit/>
          </a:bodyPr>
          <a:lstStyle/>
          <a:p>
            <a:r>
              <a:rPr lang="en-GB" sz="3600" cap="none" dirty="0"/>
              <a:t>Complete the reflection quiz activity. Check out your score.</a:t>
            </a:r>
          </a:p>
          <a:p>
            <a:r>
              <a:rPr lang="en-GB" sz="3600" cap="none" dirty="0"/>
              <a:t>Complete the Reflection Task 2 and prepare to feedback.</a:t>
            </a:r>
          </a:p>
        </p:txBody>
      </p:sp>
    </p:spTree>
    <p:extLst>
      <p:ext uri="{BB962C8B-B14F-4D97-AF65-F5344CB8AC3E}">
        <p14:creationId xmlns:p14="http://schemas.microsoft.com/office/powerpoint/2010/main" val="42503915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249976" y="4578171"/>
            <a:ext cx="11315252" cy="1751527"/>
          </a:xfrm>
        </p:spPr>
        <p:txBody>
          <a:bodyPr>
            <a:normAutofit/>
          </a:bodyPr>
          <a:lstStyle/>
          <a:p>
            <a:pPr marL="0" indent="0" algn="ctr">
              <a:buNone/>
            </a:pPr>
            <a:r>
              <a:rPr lang="en-GB" sz="6000" cap="none" dirty="0"/>
              <a:t>Oral Reflection Preparation Task </a:t>
            </a:r>
          </a:p>
          <a:p>
            <a:pPr marL="0" indent="0">
              <a:buNone/>
            </a:pPr>
            <a:endParaRPr lang="en-GB" sz="3000" cap="none" dirty="0"/>
          </a:p>
          <a:p>
            <a:pPr algn="r"/>
            <a:endParaRPr lang="en-GB" sz="3600" cap="none" dirty="0"/>
          </a:p>
          <a:p>
            <a:endParaRPr lang="en-GB" sz="3600" cap="none" dirty="0"/>
          </a:p>
        </p:txBody>
      </p:sp>
      <p:pic>
        <p:nvPicPr>
          <p:cNvPr id="6" name="Picture 5"/>
          <p:cNvPicPr>
            <a:picLocks noChangeAspect="1"/>
          </p:cNvPicPr>
          <p:nvPr/>
        </p:nvPicPr>
        <p:blipFill>
          <a:blip r:embed="rId2"/>
          <a:stretch>
            <a:fillRect/>
          </a:stretch>
        </p:blipFill>
        <p:spPr>
          <a:xfrm>
            <a:off x="3420739" y="341293"/>
            <a:ext cx="4973726" cy="4236878"/>
          </a:xfrm>
          <a:prstGeom prst="rect">
            <a:avLst/>
          </a:prstGeom>
        </p:spPr>
      </p:pic>
    </p:spTree>
    <p:extLst>
      <p:ext uri="{BB962C8B-B14F-4D97-AF65-F5344CB8AC3E}">
        <p14:creationId xmlns:p14="http://schemas.microsoft.com/office/powerpoint/2010/main" val="231634510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4533364" y="2189408"/>
            <a:ext cx="3902298" cy="2640169"/>
          </a:xfrm>
        </p:spPr>
        <p:txBody>
          <a:bodyPr>
            <a:normAutofit/>
          </a:bodyPr>
          <a:lstStyle/>
          <a:p>
            <a:pPr marL="0" indent="0">
              <a:buNone/>
            </a:pPr>
            <a:endParaRPr lang="en-GB" sz="3200" cap="none" dirty="0"/>
          </a:p>
          <a:p>
            <a:pPr marL="0" indent="0">
              <a:buNone/>
            </a:pPr>
            <a:r>
              <a:rPr lang="en-GB" sz="3600" b="1" cap="none" dirty="0"/>
              <a:t>Any Questions?</a:t>
            </a:r>
            <a:endParaRPr lang="en-GB" sz="3600" cap="none" dirty="0"/>
          </a:p>
        </p:txBody>
      </p:sp>
      <p:sp>
        <p:nvSpPr>
          <p:cNvPr id="4" name="AutoShape 2" descr="Image result for smart criteria"/>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Image result for smart criteria"/>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89575091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67426" y="128789"/>
            <a:ext cx="11887200" cy="6606861"/>
          </a:xfrm>
        </p:spPr>
        <p:txBody>
          <a:bodyPr/>
          <a:lstStyle/>
          <a:p>
            <a:pPr marL="0" indent="0" algn="ctr">
              <a:buNone/>
            </a:pPr>
            <a:r>
              <a:rPr lang="en-GB" cap="none" dirty="0"/>
              <a:t>References</a:t>
            </a:r>
          </a:p>
          <a:p>
            <a:pPr marL="0" indent="0">
              <a:buNone/>
            </a:pPr>
            <a:r>
              <a:rPr lang="en-GB" sz="2400" cap="none" dirty="0"/>
              <a:t>Smith, A. and Jack, K. (2005) ‘Reflective Practice: A Meaningful Task For Students’. </a:t>
            </a:r>
            <a:r>
              <a:rPr lang="en-US" sz="2400" i="1" cap="none" dirty="0"/>
              <a:t>Nursing Standard.</a:t>
            </a:r>
            <a:r>
              <a:rPr lang="en-US" sz="2400" cap="none" dirty="0"/>
              <a:t> Vol.19 (26) pp.33-7.</a:t>
            </a:r>
          </a:p>
          <a:p>
            <a:pPr marL="0" indent="0">
              <a:buNone/>
            </a:pPr>
            <a:r>
              <a:rPr lang="en-GB" sz="2400" cap="none" dirty="0" err="1"/>
              <a:t>Hartlevic</a:t>
            </a:r>
            <a:r>
              <a:rPr lang="en-GB" sz="2400" cap="none" dirty="0"/>
              <a:t>, I. K. R. (2012) ‘The Theory-practice Relationship: Reflective Skills and Theoretical Knowledge as Key Factors in Bridging the Gap Between Theory and Practice in Initial Nursing Education’.</a:t>
            </a:r>
            <a:r>
              <a:rPr lang="en-GB" sz="2400" i="1" cap="none" dirty="0"/>
              <a:t> Journal of Advanced Nursing.</a:t>
            </a:r>
            <a:r>
              <a:rPr lang="en-GB" sz="2400" cap="none" dirty="0"/>
              <a:t> Vol. 68 (4) pp. 868-877.</a:t>
            </a:r>
          </a:p>
          <a:p>
            <a:pPr marL="0" indent="0">
              <a:buNone/>
            </a:pPr>
            <a:r>
              <a:rPr lang="en-GB" sz="2400" cap="none" dirty="0"/>
              <a:t>Kornblith, H. (2012) </a:t>
            </a:r>
            <a:r>
              <a:rPr lang="en-GB" sz="2400" i="1" cap="none" dirty="0"/>
              <a:t>On Reflection.</a:t>
            </a:r>
            <a:r>
              <a:rPr lang="en-GB" sz="2400" cap="none" dirty="0"/>
              <a:t> Oxford: Oxford University Press.</a:t>
            </a:r>
          </a:p>
          <a:p>
            <a:pPr marL="0" indent="0">
              <a:buNone/>
            </a:pPr>
            <a:r>
              <a:rPr lang="en-GB" sz="2400" cap="none" dirty="0"/>
              <a:t>Thompson, N. and Pascal, J. (2012) ‘Developing Critically Reflective Practice’. </a:t>
            </a:r>
            <a:r>
              <a:rPr lang="en-GB" sz="2400" i="1" cap="none" dirty="0"/>
              <a:t>Reflective Practice: International and Multidisciplinary Perspectives. </a:t>
            </a:r>
            <a:r>
              <a:rPr lang="en-GB" sz="2400" cap="none" dirty="0"/>
              <a:t>Vol. 13 (2) pp. 311-325.</a:t>
            </a:r>
          </a:p>
          <a:p>
            <a:pPr marL="0" indent="0">
              <a:buNone/>
            </a:pPr>
            <a:r>
              <a:rPr lang="en-GB" sz="2400" cap="none" dirty="0"/>
              <a:t>Cress, C. M., Collier, P. J. and </a:t>
            </a:r>
            <a:r>
              <a:rPr lang="en-GB" sz="2400" cap="none" dirty="0" err="1"/>
              <a:t>Reitenauer</a:t>
            </a:r>
            <a:r>
              <a:rPr lang="en-GB" sz="2400" cap="none" dirty="0"/>
              <a:t>, V. L. (2013) </a:t>
            </a:r>
            <a:r>
              <a:rPr lang="en-GB" sz="2400" i="1" cap="none" dirty="0"/>
              <a:t>Learning Through Serving: A Student Guidebook for Service Learning and Civil Engagement Across Academic Disciplines and Cultural Communities</a:t>
            </a:r>
            <a:r>
              <a:rPr lang="en-GB" sz="2400" cap="none" dirty="0"/>
              <a:t>. 2</a:t>
            </a:r>
            <a:r>
              <a:rPr lang="en-GB" sz="2400" cap="none" baseline="30000" dirty="0"/>
              <a:t>nd</a:t>
            </a:r>
            <a:r>
              <a:rPr lang="en-GB" sz="2400" cap="none" dirty="0"/>
              <a:t> Edition. </a:t>
            </a:r>
            <a:r>
              <a:rPr lang="en-GB" sz="2400" cap="none" dirty="0" err="1"/>
              <a:t>Sterling:Virginia</a:t>
            </a:r>
            <a:r>
              <a:rPr lang="en-GB" sz="2400" cap="none" dirty="0"/>
              <a:t>: Stylus Publishing.</a:t>
            </a:r>
          </a:p>
          <a:p>
            <a:pPr marL="0" indent="0">
              <a:buNone/>
            </a:pPr>
            <a:endParaRPr lang="en-GB" sz="1400" cap="none" dirty="0"/>
          </a:p>
          <a:p>
            <a:endParaRPr lang="en-GB" dirty="0"/>
          </a:p>
        </p:txBody>
      </p:sp>
    </p:spTree>
    <p:extLst>
      <p:ext uri="{BB962C8B-B14F-4D97-AF65-F5344CB8AC3E}">
        <p14:creationId xmlns:p14="http://schemas.microsoft.com/office/powerpoint/2010/main" val="4286489040"/>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1C647B"/>
      </a:dk2>
      <a:lt2>
        <a:srgbClr val="98B7D3"/>
      </a:lt2>
      <a:accent1>
        <a:srgbClr val="274FA4"/>
      </a:accent1>
      <a:accent2>
        <a:srgbClr val="48A8D0"/>
      </a:accent2>
      <a:accent3>
        <a:srgbClr val="53B18F"/>
      </a:accent3>
      <a:accent4>
        <a:srgbClr val="D78D38"/>
      </a:accent4>
      <a:accent5>
        <a:srgbClr val="BA3F51"/>
      </a:accent5>
      <a:accent6>
        <a:srgbClr val="AE52D9"/>
      </a:accent6>
      <a:hlink>
        <a:srgbClr val="2AA2DA"/>
      </a:hlink>
      <a:folHlink>
        <a:srgbClr val="76A3B8"/>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docProps/app.xml><?xml version="1.0" encoding="utf-8"?>
<Properties xmlns="http://schemas.openxmlformats.org/officeDocument/2006/extended-properties" xmlns:vt="http://schemas.openxmlformats.org/officeDocument/2006/docPropsVTypes">
  <Template>TM04033925[[fn=Droplet]]</Template>
  <TotalTime>2541</TotalTime>
  <Words>1439</Words>
  <Application>Microsoft Office PowerPoint</Application>
  <PresentationFormat>Widescreen</PresentationFormat>
  <Paragraphs>141</Paragraphs>
  <Slides>29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29</vt:i4>
      </vt:variant>
    </vt:vector>
  </HeadingPairs>
  <TitlesOfParts>
    <vt:vector size="33" baseType="lpstr">
      <vt:lpstr>Arial</vt:lpstr>
      <vt:lpstr>Tw Cen MT</vt:lpstr>
      <vt:lpstr>Wingdings 3</vt:lpstr>
      <vt:lpstr>Droplet</vt:lpstr>
      <vt:lpstr>Reflection</vt:lpstr>
      <vt:lpstr>Aims</vt:lpstr>
      <vt:lpstr>PowerPoint Presentation</vt:lpstr>
      <vt:lpstr>What is reflection?</vt:lpstr>
      <vt:lpstr>Reflection</vt:lpstr>
      <vt:lpstr>Reflection</vt:lpstr>
      <vt:lpstr>Reflection</vt:lpstr>
      <vt:lpstr>Reflection</vt:lpstr>
      <vt:lpstr>How to reflect</vt:lpstr>
      <vt:lpstr>Reflection – Alternative Views</vt:lpstr>
      <vt:lpstr>Reflection – Alternative Views</vt:lpstr>
      <vt:lpstr>Reflection – Alternative Views</vt:lpstr>
      <vt:lpstr>Importance of Reflective Practice in University –  Video Clip</vt:lpstr>
      <vt:lpstr>Models of Reflection</vt:lpstr>
      <vt:lpstr>Models of Reflection</vt:lpstr>
      <vt:lpstr>Models of Reflection</vt:lpstr>
      <vt:lpstr>Models of Reflection</vt:lpstr>
      <vt:lpstr>Models of Reflection</vt:lpstr>
      <vt:lpstr>Models of Reflection</vt:lpstr>
      <vt:lpstr>Models of Reflection</vt:lpstr>
      <vt:lpstr>Models of Reflection</vt:lpstr>
      <vt:lpstr>Models of Reflection</vt:lpstr>
      <vt:lpstr>Models of Reflection</vt:lpstr>
      <vt:lpstr>Models of Reflection</vt:lpstr>
      <vt:lpstr>Models of Reflection</vt:lpstr>
      <vt:lpstr>Class Activities</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Reflection</dc:title>
  <dc:creator>Gemma Davies</dc:creator>
  <cp:lastModifiedBy>Karen Hudson</cp:lastModifiedBy>
  <cp:revision>40</cp:revision>
  <dcterms:created xsi:type="dcterms:W3CDTF">2018-02-13T21:25:05Z</dcterms:created>
  <dcterms:modified xsi:type="dcterms:W3CDTF">2020-02-08T12:38:46Z</dcterms:modified>
</cp:coreProperties>
</file>