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291" r:id="rId2"/>
    <p:sldId id="292" r:id="rId3"/>
    <p:sldId id="258" r:id="rId4"/>
    <p:sldId id="259" r:id="rId5"/>
    <p:sldId id="293" r:id="rId6"/>
    <p:sldId id="303" r:id="rId7"/>
    <p:sldId id="304" r:id="rId8"/>
    <p:sldId id="261" r:id="rId9"/>
    <p:sldId id="262" r:id="rId10"/>
    <p:sldId id="305" r:id="rId11"/>
    <p:sldId id="306" r:id="rId12"/>
    <p:sldId id="307" r:id="rId13"/>
    <p:sldId id="308" r:id="rId14"/>
    <p:sldId id="309" r:id="rId15"/>
    <p:sldId id="310" r:id="rId16"/>
    <p:sldId id="294" r:id="rId17"/>
    <p:sldId id="264" r:id="rId18"/>
    <p:sldId id="296" r:id="rId19"/>
    <p:sldId id="265" r:id="rId20"/>
    <p:sldId id="297" r:id="rId21"/>
    <p:sldId id="311" r:id="rId22"/>
    <p:sldId id="266" r:id="rId23"/>
    <p:sldId id="312" r:id="rId24"/>
    <p:sldId id="313" r:id="rId25"/>
    <p:sldId id="314" r:id="rId26"/>
    <p:sldId id="315" r:id="rId27"/>
    <p:sldId id="302" r:id="rId28"/>
    <p:sldId id="316" r:id="rId29"/>
    <p:sldId id="317" r:id="rId30"/>
    <p:sldId id="318" r:id="rId31"/>
    <p:sldId id="298" r:id="rId32"/>
    <p:sldId id="268" r:id="rId33"/>
    <p:sldId id="270" r:id="rId34"/>
    <p:sldId id="271" r:id="rId35"/>
    <p:sldId id="272" r:id="rId36"/>
    <p:sldId id="273" r:id="rId37"/>
    <p:sldId id="274" r:id="rId38"/>
    <p:sldId id="275" r:id="rId39"/>
    <p:sldId id="300" r:id="rId40"/>
    <p:sldId id="276" r:id="rId41"/>
    <p:sldId id="277" r:id="rId42"/>
    <p:sldId id="278" r:id="rId43"/>
    <p:sldId id="279" r:id="rId44"/>
    <p:sldId id="280" r:id="rId45"/>
    <p:sldId id="281" r:id="rId46"/>
    <p:sldId id="282" r:id="rId47"/>
    <p:sldId id="283" r:id="rId48"/>
    <p:sldId id="284" r:id="rId49"/>
    <p:sldId id="285" r:id="rId50"/>
    <p:sldId id="288" r:id="rId51"/>
    <p:sldId id="289" r:id="rId52"/>
    <p:sldId id="290" r:id="rId53"/>
    <p:sldId id="260" r:id="rId54"/>
    <p:sldId id="295" r:id="rId55"/>
    <p:sldId id="299" r:id="rId56"/>
    <p:sldId id="267" r:id="rId57"/>
    <p:sldId id="286"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0" autoAdjust="0"/>
    <p:restoredTop sz="94660"/>
  </p:normalViewPr>
  <p:slideViewPr>
    <p:cSldViewPr snapToGrid="0">
      <p:cViewPr varScale="1">
        <p:scale>
          <a:sx n="58" d="100"/>
          <a:sy n="58" d="100"/>
        </p:scale>
        <p:origin x="33"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A2323A-DE92-4CE0-933D-1C2334E3C6F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0D5BA8B-556C-4704-A4D5-1BF1C227C658}">
      <dgm:prSet/>
      <dgm:spPr/>
      <dgm:t>
        <a:bodyPr/>
        <a:lstStyle/>
        <a:p>
          <a:r>
            <a:rPr lang="en-US"/>
            <a:t>These assessments aren't simply academic exercises—they're developing the reflexive, philosophically aware, critically engaged researcher you need to become. </a:t>
          </a:r>
        </a:p>
      </dgm:t>
    </dgm:pt>
    <dgm:pt modelId="{920045E8-AAC4-49F7-8767-224EF60E13D6}" type="parTrans" cxnId="{693963D7-3B31-4DB7-8802-7620DD6112FA}">
      <dgm:prSet/>
      <dgm:spPr/>
      <dgm:t>
        <a:bodyPr/>
        <a:lstStyle/>
        <a:p>
          <a:endParaRPr lang="en-US"/>
        </a:p>
      </dgm:t>
    </dgm:pt>
    <dgm:pt modelId="{94A6DD59-7F11-481F-8050-116EC3CF4829}" type="sibTrans" cxnId="{693963D7-3B31-4DB7-8802-7620DD6112FA}">
      <dgm:prSet/>
      <dgm:spPr/>
      <dgm:t>
        <a:bodyPr/>
        <a:lstStyle/>
        <a:p>
          <a:endParaRPr lang="en-US"/>
        </a:p>
      </dgm:t>
    </dgm:pt>
    <dgm:pt modelId="{03A96956-F940-416F-843B-209EEA5C2E22}">
      <dgm:prSet/>
      <dgm:spPr/>
      <dgm:t>
        <a:bodyPr/>
        <a:lstStyle/>
        <a:p>
          <a:r>
            <a:rPr lang="en-US"/>
            <a:t>Doctoral research in business and management requires you to:</a:t>
          </a:r>
        </a:p>
      </dgm:t>
    </dgm:pt>
    <dgm:pt modelId="{047A1077-06D8-44E1-BBEF-CFD8CC1CF72E}" type="parTrans" cxnId="{CBC8577A-4E56-4A88-9141-CA2C2B186C9D}">
      <dgm:prSet/>
      <dgm:spPr/>
      <dgm:t>
        <a:bodyPr/>
        <a:lstStyle/>
        <a:p>
          <a:endParaRPr lang="en-US"/>
        </a:p>
      </dgm:t>
    </dgm:pt>
    <dgm:pt modelId="{166B0146-F503-48A2-B76B-F250F4694E15}" type="sibTrans" cxnId="{CBC8577A-4E56-4A88-9141-CA2C2B186C9D}">
      <dgm:prSet/>
      <dgm:spPr/>
      <dgm:t>
        <a:bodyPr/>
        <a:lstStyle/>
        <a:p>
          <a:endParaRPr lang="en-US"/>
        </a:p>
      </dgm:t>
    </dgm:pt>
    <dgm:pt modelId="{FB89A672-52BD-40F0-A1FC-5368C3FD17AB}" type="pres">
      <dgm:prSet presAssocID="{88A2323A-DE92-4CE0-933D-1C2334E3C6F5}" presName="hierChild1" presStyleCnt="0">
        <dgm:presLayoutVars>
          <dgm:chPref val="1"/>
          <dgm:dir/>
          <dgm:animOne val="branch"/>
          <dgm:animLvl val="lvl"/>
          <dgm:resizeHandles/>
        </dgm:presLayoutVars>
      </dgm:prSet>
      <dgm:spPr/>
    </dgm:pt>
    <dgm:pt modelId="{CE955AD6-3D42-49AE-9CE0-DDAD2B13FEF1}" type="pres">
      <dgm:prSet presAssocID="{60D5BA8B-556C-4704-A4D5-1BF1C227C658}" presName="hierRoot1" presStyleCnt="0"/>
      <dgm:spPr/>
    </dgm:pt>
    <dgm:pt modelId="{78994DFA-6504-4E0F-9D34-3BD48EE05654}" type="pres">
      <dgm:prSet presAssocID="{60D5BA8B-556C-4704-A4D5-1BF1C227C658}" presName="composite" presStyleCnt="0"/>
      <dgm:spPr/>
    </dgm:pt>
    <dgm:pt modelId="{34EAF427-18D3-4241-A3D8-6FAF8DC1D20D}" type="pres">
      <dgm:prSet presAssocID="{60D5BA8B-556C-4704-A4D5-1BF1C227C658}" presName="background" presStyleLbl="node0" presStyleIdx="0" presStyleCnt="2"/>
      <dgm:spPr/>
    </dgm:pt>
    <dgm:pt modelId="{FD4022D2-9ABE-4DF1-8EA0-6AF6109F6C52}" type="pres">
      <dgm:prSet presAssocID="{60D5BA8B-556C-4704-A4D5-1BF1C227C658}" presName="text" presStyleLbl="fgAcc0" presStyleIdx="0" presStyleCnt="2">
        <dgm:presLayoutVars>
          <dgm:chPref val="3"/>
        </dgm:presLayoutVars>
      </dgm:prSet>
      <dgm:spPr/>
    </dgm:pt>
    <dgm:pt modelId="{8CB11B55-BAC1-4879-A7B7-71BAD95021A5}" type="pres">
      <dgm:prSet presAssocID="{60D5BA8B-556C-4704-A4D5-1BF1C227C658}" presName="hierChild2" presStyleCnt="0"/>
      <dgm:spPr/>
    </dgm:pt>
    <dgm:pt modelId="{4B698848-16E1-4496-A450-0AF3416B2A93}" type="pres">
      <dgm:prSet presAssocID="{03A96956-F940-416F-843B-209EEA5C2E22}" presName="hierRoot1" presStyleCnt="0"/>
      <dgm:spPr/>
    </dgm:pt>
    <dgm:pt modelId="{C69E148C-ED1A-4CEE-A229-BD226F62CB58}" type="pres">
      <dgm:prSet presAssocID="{03A96956-F940-416F-843B-209EEA5C2E22}" presName="composite" presStyleCnt="0"/>
      <dgm:spPr/>
    </dgm:pt>
    <dgm:pt modelId="{F32BEAB8-624B-4A6F-813C-68DA8F59EC8F}" type="pres">
      <dgm:prSet presAssocID="{03A96956-F940-416F-843B-209EEA5C2E22}" presName="background" presStyleLbl="node0" presStyleIdx="1" presStyleCnt="2"/>
      <dgm:spPr/>
    </dgm:pt>
    <dgm:pt modelId="{A03275E1-4A38-4E89-BEF8-E1E6AEF4FA3A}" type="pres">
      <dgm:prSet presAssocID="{03A96956-F940-416F-843B-209EEA5C2E22}" presName="text" presStyleLbl="fgAcc0" presStyleIdx="1" presStyleCnt="2">
        <dgm:presLayoutVars>
          <dgm:chPref val="3"/>
        </dgm:presLayoutVars>
      </dgm:prSet>
      <dgm:spPr/>
    </dgm:pt>
    <dgm:pt modelId="{65020D3E-CEFA-4A78-B3BB-71D157625C86}" type="pres">
      <dgm:prSet presAssocID="{03A96956-F940-416F-843B-209EEA5C2E22}" presName="hierChild2" presStyleCnt="0"/>
      <dgm:spPr/>
    </dgm:pt>
  </dgm:ptLst>
  <dgm:cxnLst>
    <dgm:cxn modelId="{A44D3A6C-CDE4-4E3C-932C-3C1AE5B94206}" type="presOf" srcId="{88A2323A-DE92-4CE0-933D-1C2334E3C6F5}" destId="{FB89A672-52BD-40F0-A1FC-5368C3FD17AB}" srcOrd="0" destOrd="0" presId="urn:microsoft.com/office/officeart/2005/8/layout/hierarchy1"/>
    <dgm:cxn modelId="{CBC8577A-4E56-4A88-9141-CA2C2B186C9D}" srcId="{88A2323A-DE92-4CE0-933D-1C2334E3C6F5}" destId="{03A96956-F940-416F-843B-209EEA5C2E22}" srcOrd="1" destOrd="0" parTransId="{047A1077-06D8-44E1-BBEF-CFD8CC1CF72E}" sibTransId="{166B0146-F503-48A2-B76B-F250F4694E15}"/>
    <dgm:cxn modelId="{B50BAB93-1E35-4D7B-852D-1848EEC65695}" type="presOf" srcId="{60D5BA8B-556C-4704-A4D5-1BF1C227C658}" destId="{FD4022D2-9ABE-4DF1-8EA0-6AF6109F6C52}" srcOrd="0" destOrd="0" presId="urn:microsoft.com/office/officeart/2005/8/layout/hierarchy1"/>
    <dgm:cxn modelId="{98C4F4CE-CFC3-426D-B775-BCF72AC506F6}" type="presOf" srcId="{03A96956-F940-416F-843B-209EEA5C2E22}" destId="{A03275E1-4A38-4E89-BEF8-E1E6AEF4FA3A}" srcOrd="0" destOrd="0" presId="urn:microsoft.com/office/officeart/2005/8/layout/hierarchy1"/>
    <dgm:cxn modelId="{693963D7-3B31-4DB7-8802-7620DD6112FA}" srcId="{88A2323A-DE92-4CE0-933D-1C2334E3C6F5}" destId="{60D5BA8B-556C-4704-A4D5-1BF1C227C658}" srcOrd="0" destOrd="0" parTransId="{920045E8-AAC4-49F7-8767-224EF60E13D6}" sibTransId="{94A6DD59-7F11-481F-8050-116EC3CF4829}"/>
    <dgm:cxn modelId="{EF410117-DC2D-42BE-808A-284DC8C60267}" type="presParOf" srcId="{FB89A672-52BD-40F0-A1FC-5368C3FD17AB}" destId="{CE955AD6-3D42-49AE-9CE0-DDAD2B13FEF1}" srcOrd="0" destOrd="0" presId="urn:microsoft.com/office/officeart/2005/8/layout/hierarchy1"/>
    <dgm:cxn modelId="{C0174F77-A68B-47DA-B47E-40203ED8F0C2}" type="presParOf" srcId="{CE955AD6-3D42-49AE-9CE0-DDAD2B13FEF1}" destId="{78994DFA-6504-4E0F-9D34-3BD48EE05654}" srcOrd="0" destOrd="0" presId="urn:microsoft.com/office/officeart/2005/8/layout/hierarchy1"/>
    <dgm:cxn modelId="{CABBCBE3-0425-4852-9B58-3C935795A2EF}" type="presParOf" srcId="{78994DFA-6504-4E0F-9D34-3BD48EE05654}" destId="{34EAF427-18D3-4241-A3D8-6FAF8DC1D20D}" srcOrd="0" destOrd="0" presId="urn:microsoft.com/office/officeart/2005/8/layout/hierarchy1"/>
    <dgm:cxn modelId="{512F5F15-E3CE-4EDA-A6D2-3FB23598EBF8}" type="presParOf" srcId="{78994DFA-6504-4E0F-9D34-3BD48EE05654}" destId="{FD4022D2-9ABE-4DF1-8EA0-6AF6109F6C52}" srcOrd="1" destOrd="0" presId="urn:microsoft.com/office/officeart/2005/8/layout/hierarchy1"/>
    <dgm:cxn modelId="{B57924E1-43C9-4CFC-9FF7-D481C0951885}" type="presParOf" srcId="{CE955AD6-3D42-49AE-9CE0-DDAD2B13FEF1}" destId="{8CB11B55-BAC1-4879-A7B7-71BAD95021A5}" srcOrd="1" destOrd="0" presId="urn:microsoft.com/office/officeart/2005/8/layout/hierarchy1"/>
    <dgm:cxn modelId="{B1128C3C-72AC-47F3-82B3-F01792706A27}" type="presParOf" srcId="{FB89A672-52BD-40F0-A1FC-5368C3FD17AB}" destId="{4B698848-16E1-4496-A450-0AF3416B2A93}" srcOrd="1" destOrd="0" presId="urn:microsoft.com/office/officeart/2005/8/layout/hierarchy1"/>
    <dgm:cxn modelId="{4FFDDE88-CF46-4FBD-A02E-910AFEE900D7}" type="presParOf" srcId="{4B698848-16E1-4496-A450-0AF3416B2A93}" destId="{C69E148C-ED1A-4CEE-A229-BD226F62CB58}" srcOrd="0" destOrd="0" presId="urn:microsoft.com/office/officeart/2005/8/layout/hierarchy1"/>
    <dgm:cxn modelId="{C52DE2E7-7BA7-4001-B84A-E914F49E9019}" type="presParOf" srcId="{C69E148C-ED1A-4CEE-A229-BD226F62CB58}" destId="{F32BEAB8-624B-4A6F-813C-68DA8F59EC8F}" srcOrd="0" destOrd="0" presId="urn:microsoft.com/office/officeart/2005/8/layout/hierarchy1"/>
    <dgm:cxn modelId="{EBC5C87E-E0A0-41FF-9C2B-DE2A757F9871}" type="presParOf" srcId="{C69E148C-ED1A-4CEE-A229-BD226F62CB58}" destId="{A03275E1-4A38-4E89-BEF8-E1E6AEF4FA3A}" srcOrd="1" destOrd="0" presId="urn:microsoft.com/office/officeart/2005/8/layout/hierarchy1"/>
    <dgm:cxn modelId="{0DBA2BE6-1499-4740-9DEB-AE463DD4DD4A}" type="presParOf" srcId="{4B698848-16E1-4496-A450-0AF3416B2A93}" destId="{65020D3E-CEFA-4A78-B3BB-71D157625C8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AF427-18D3-4241-A3D8-6FAF8DC1D20D}">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4022D2-9ABE-4DF1-8EA0-6AF6109F6C52}">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These assessments aren't simply academic exercises—they're developing the reflexive, philosophically aware, critically engaged researcher you need to become. </a:t>
          </a:r>
        </a:p>
      </dsp:txBody>
      <dsp:txXfrm>
        <a:off x="608661" y="692298"/>
        <a:ext cx="4508047" cy="2799040"/>
      </dsp:txXfrm>
    </dsp:sp>
    <dsp:sp modelId="{F32BEAB8-624B-4A6F-813C-68DA8F59EC8F}">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3275E1-4A38-4E89-BEF8-E1E6AEF4FA3A}">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Doctoral research in business and management requires you to:</a:t>
          </a:r>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F3BE89-54B0-45FB-9C8C-8470781C859E}"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BF311C-8C03-4C5A-98E3-DE8FE95D8507}" type="slidenum">
              <a:rPr lang="en-GB" smtClean="0"/>
              <a:t>‹#›</a:t>
            </a:fld>
            <a:endParaRPr lang="en-GB"/>
          </a:p>
        </p:txBody>
      </p:sp>
    </p:spTree>
    <p:extLst>
      <p:ext uri="{BB962C8B-B14F-4D97-AF65-F5344CB8AC3E}">
        <p14:creationId xmlns:p14="http://schemas.microsoft.com/office/powerpoint/2010/main" val="1749606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791E836-AAFA-49B7-8FB2-7FC726271AD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04765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D0DB-8F24-09BB-A66F-532E6F83E8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9BFB90-8E65-978D-B389-0C81E55ACB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10E33F6-D484-4E31-536A-83F12999109D}"/>
              </a:ext>
            </a:extLst>
          </p:cNvPr>
          <p:cNvSpPr>
            <a:spLocks noGrp="1"/>
          </p:cNvSpPr>
          <p:nvPr>
            <p:ph type="dt" sz="half" idx="10"/>
          </p:nvPr>
        </p:nvSpPr>
        <p:spPr/>
        <p:txBody>
          <a:bodyPr/>
          <a:lstStyle/>
          <a:p>
            <a:fld id="{46F250E2-EE71-48DD-83A5-E42033BAD292}" type="datetimeFigureOut">
              <a:rPr lang="en-GB" smtClean="0"/>
              <a:t>15/10/2025</a:t>
            </a:fld>
            <a:endParaRPr lang="en-GB"/>
          </a:p>
        </p:txBody>
      </p:sp>
      <p:sp>
        <p:nvSpPr>
          <p:cNvPr id="5" name="Footer Placeholder 4">
            <a:extLst>
              <a:ext uri="{FF2B5EF4-FFF2-40B4-BE49-F238E27FC236}">
                <a16:creationId xmlns:a16="http://schemas.microsoft.com/office/drawing/2014/main" id="{C4D53535-6017-43A5-0AEF-860D5F04F3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E4639-6D36-E623-7DAB-3CFCAF7D6A6E}"/>
              </a:ext>
            </a:extLst>
          </p:cNvPr>
          <p:cNvSpPr>
            <a:spLocks noGrp="1"/>
          </p:cNvSpPr>
          <p:nvPr>
            <p:ph type="sldNum" sz="quarter" idx="12"/>
          </p:nvPr>
        </p:nvSpPr>
        <p:spPr/>
        <p:txBody>
          <a:bodyPr/>
          <a:lstStyle/>
          <a:p>
            <a:fld id="{60611C9B-7729-464F-A7C3-CB1A85F317B7}" type="slidenum">
              <a:rPr lang="en-GB" smtClean="0"/>
              <a:t>‹#›</a:t>
            </a:fld>
            <a:endParaRPr lang="en-GB"/>
          </a:p>
        </p:txBody>
      </p:sp>
    </p:spTree>
    <p:extLst>
      <p:ext uri="{BB962C8B-B14F-4D97-AF65-F5344CB8AC3E}">
        <p14:creationId xmlns:p14="http://schemas.microsoft.com/office/powerpoint/2010/main" val="513734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663BF-083F-F45F-D02C-802188C2BB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D2CDCC-BABA-CBAF-D995-1EEFDC56D9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2C8921-4E2F-AC9D-71E3-EA6AF9CA6FA8}"/>
              </a:ext>
            </a:extLst>
          </p:cNvPr>
          <p:cNvSpPr>
            <a:spLocks noGrp="1"/>
          </p:cNvSpPr>
          <p:nvPr>
            <p:ph type="dt" sz="half" idx="10"/>
          </p:nvPr>
        </p:nvSpPr>
        <p:spPr/>
        <p:txBody>
          <a:bodyPr/>
          <a:lstStyle/>
          <a:p>
            <a:fld id="{46F250E2-EE71-48DD-83A5-E42033BAD292}" type="datetimeFigureOut">
              <a:rPr lang="en-GB" smtClean="0"/>
              <a:t>15/10/2025</a:t>
            </a:fld>
            <a:endParaRPr lang="en-GB"/>
          </a:p>
        </p:txBody>
      </p:sp>
      <p:sp>
        <p:nvSpPr>
          <p:cNvPr id="5" name="Footer Placeholder 4">
            <a:extLst>
              <a:ext uri="{FF2B5EF4-FFF2-40B4-BE49-F238E27FC236}">
                <a16:creationId xmlns:a16="http://schemas.microsoft.com/office/drawing/2014/main" id="{BDBD1857-2EB4-7A3F-4BF7-70F206E073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5013D6-4DFC-ACF7-5874-36C6B98C0393}"/>
              </a:ext>
            </a:extLst>
          </p:cNvPr>
          <p:cNvSpPr>
            <a:spLocks noGrp="1"/>
          </p:cNvSpPr>
          <p:nvPr>
            <p:ph type="sldNum" sz="quarter" idx="12"/>
          </p:nvPr>
        </p:nvSpPr>
        <p:spPr/>
        <p:txBody>
          <a:bodyPr/>
          <a:lstStyle/>
          <a:p>
            <a:fld id="{60611C9B-7729-464F-A7C3-CB1A85F317B7}" type="slidenum">
              <a:rPr lang="en-GB" smtClean="0"/>
              <a:t>‹#›</a:t>
            </a:fld>
            <a:endParaRPr lang="en-GB"/>
          </a:p>
        </p:txBody>
      </p:sp>
    </p:spTree>
    <p:extLst>
      <p:ext uri="{BB962C8B-B14F-4D97-AF65-F5344CB8AC3E}">
        <p14:creationId xmlns:p14="http://schemas.microsoft.com/office/powerpoint/2010/main" val="3639443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689AF-FB39-0EB5-FBBA-52D7783B48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2B5C9E-0BC6-A7A1-30A6-BAE941E19C1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04FEC5-4FA1-39DD-AC6B-AE358791593A}"/>
              </a:ext>
            </a:extLst>
          </p:cNvPr>
          <p:cNvSpPr>
            <a:spLocks noGrp="1"/>
          </p:cNvSpPr>
          <p:nvPr>
            <p:ph type="dt" sz="half" idx="10"/>
          </p:nvPr>
        </p:nvSpPr>
        <p:spPr/>
        <p:txBody>
          <a:bodyPr/>
          <a:lstStyle/>
          <a:p>
            <a:fld id="{46F250E2-EE71-48DD-83A5-E42033BAD292}" type="datetimeFigureOut">
              <a:rPr lang="en-GB" smtClean="0"/>
              <a:t>15/10/2025</a:t>
            </a:fld>
            <a:endParaRPr lang="en-GB"/>
          </a:p>
        </p:txBody>
      </p:sp>
      <p:sp>
        <p:nvSpPr>
          <p:cNvPr id="5" name="Footer Placeholder 4">
            <a:extLst>
              <a:ext uri="{FF2B5EF4-FFF2-40B4-BE49-F238E27FC236}">
                <a16:creationId xmlns:a16="http://schemas.microsoft.com/office/drawing/2014/main" id="{C464AB3D-6FF1-08E6-4162-30C76E3983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10B603-FC3C-2321-3957-9BF5C33BC059}"/>
              </a:ext>
            </a:extLst>
          </p:cNvPr>
          <p:cNvSpPr>
            <a:spLocks noGrp="1"/>
          </p:cNvSpPr>
          <p:nvPr>
            <p:ph type="sldNum" sz="quarter" idx="12"/>
          </p:nvPr>
        </p:nvSpPr>
        <p:spPr/>
        <p:txBody>
          <a:bodyPr/>
          <a:lstStyle/>
          <a:p>
            <a:fld id="{60611C9B-7729-464F-A7C3-CB1A85F317B7}" type="slidenum">
              <a:rPr lang="en-GB" smtClean="0"/>
              <a:t>‹#›</a:t>
            </a:fld>
            <a:endParaRPr lang="en-GB"/>
          </a:p>
        </p:txBody>
      </p:sp>
    </p:spTree>
    <p:extLst>
      <p:ext uri="{BB962C8B-B14F-4D97-AF65-F5344CB8AC3E}">
        <p14:creationId xmlns:p14="http://schemas.microsoft.com/office/powerpoint/2010/main" val="164403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5EC87-7B73-FB97-7E41-DB40786C7A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79EDDF-6D1D-1B0C-B6B2-3320514348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6A5352-4B27-BC5A-0E7F-8BF67A127E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E2F5F6-96C0-3B9A-9811-707C7C2DFDDF}"/>
              </a:ext>
            </a:extLst>
          </p:cNvPr>
          <p:cNvSpPr>
            <a:spLocks noGrp="1"/>
          </p:cNvSpPr>
          <p:nvPr>
            <p:ph type="dt" sz="half" idx="10"/>
          </p:nvPr>
        </p:nvSpPr>
        <p:spPr/>
        <p:txBody>
          <a:bodyPr/>
          <a:lstStyle/>
          <a:p>
            <a:fld id="{46F250E2-EE71-48DD-83A5-E42033BAD292}" type="datetimeFigureOut">
              <a:rPr lang="en-GB" smtClean="0"/>
              <a:t>15/10/2025</a:t>
            </a:fld>
            <a:endParaRPr lang="en-GB"/>
          </a:p>
        </p:txBody>
      </p:sp>
      <p:sp>
        <p:nvSpPr>
          <p:cNvPr id="6" name="Footer Placeholder 5">
            <a:extLst>
              <a:ext uri="{FF2B5EF4-FFF2-40B4-BE49-F238E27FC236}">
                <a16:creationId xmlns:a16="http://schemas.microsoft.com/office/drawing/2014/main" id="{66BD00EE-1408-5885-6C16-BB873B41CA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A0CE2F-3853-69A0-A19D-B13B234E4650}"/>
              </a:ext>
            </a:extLst>
          </p:cNvPr>
          <p:cNvSpPr>
            <a:spLocks noGrp="1"/>
          </p:cNvSpPr>
          <p:nvPr>
            <p:ph type="sldNum" sz="quarter" idx="12"/>
          </p:nvPr>
        </p:nvSpPr>
        <p:spPr/>
        <p:txBody>
          <a:bodyPr/>
          <a:lstStyle/>
          <a:p>
            <a:fld id="{60611C9B-7729-464F-A7C3-CB1A85F317B7}" type="slidenum">
              <a:rPr lang="en-GB" smtClean="0"/>
              <a:t>‹#›</a:t>
            </a:fld>
            <a:endParaRPr lang="en-GB"/>
          </a:p>
        </p:txBody>
      </p:sp>
    </p:spTree>
    <p:extLst>
      <p:ext uri="{BB962C8B-B14F-4D97-AF65-F5344CB8AC3E}">
        <p14:creationId xmlns:p14="http://schemas.microsoft.com/office/powerpoint/2010/main" val="1581074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D8B2F-2340-7D0E-8372-B36D30A060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D68062-93C7-360B-3F9A-1A010667DA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0E3297-271D-DF40-1BCA-F8C9F73453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2AF7A2-9AA0-5C98-A874-8A157AD3C5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43EBE0-F9D3-B5B4-EBEC-DADA5C75F88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21E3F3-148D-0794-E2A5-79E60CCF10D3}"/>
              </a:ext>
            </a:extLst>
          </p:cNvPr>
          <p:cNvSpPr>
            <a:spLocks noGrp="1"/>
          </p:cNvSpPr>
          <p:nvPr>
            <p:ph type="dt" sz="half" idx="10"/>
          </p:nvPr>
        </p:nvSpPr>
        <p:spPr/>
        <p:txBody>
          <a:bodyPr/>
          <a:lstStyle/>
          <a:p>
            <a:fld id="{46F250E2-EE71-48DD-83A5-E42033BAD292}" type="datetimeFigureOut">
              <a:rPr lang="en-GB" smtClean="0"/>
              <a:t>15/10/2025</a:t>
            </a:fld>
            <a:endParaRPr lang="en-GB"/>
          </a:p>
        </p:txBody>
      </p:sp>
      <p:sp>
        <p:nvSpPr>
          <p:cNvPr id="8" name="Footer Placeholder 7">
            <a:extLst>
              <a:ext uri="{FF2B5EF4-FFF2-40B4-BE49-F238E27FC236}">
                <a16:creationId xmlns:a16="http://schemas.microsoft.com/office/drawing/2014/main" id="{A3EB96AD-9DCA-8355-EB51-4E1FABF3CC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7B16F7-B645-C270-4060-489612F8749C}"/>
              </a:ext>
            </a:extLst>
          </p:cNvPr>
          <p:cNvSpPr>
            <a:spLocks noGrp="1"/>
          </p:cNvSpPr>
          <p:nvPr>
            <p:ph type="sldNum" sz="quarter" idx="12"/>
          </p:nvPr>
        </p:nvSpPr>
        <p:spPr/>
        <p:txBody>
          <a:bodyPr/>
          <a:lstStyle/>
          <a:p>
            <a:fld id="{60611C9B-7729-464F-A7C3-CB1A85F317B7}" type="slidenum">
              <a:rPr lang="en-GB" smtClean="0"/>
              <a:t>‹#›</a:t>
            </a:fld>
            <a:endParaRPr lang="en-GB"/>
          </a:p>
        </p:txBody>
      </p:sp>
    </p:spTree>
    <p:extLst>
      <p:ext uri="{BB962C8B-B14F-4D97-AF65-F5344CB8AC3E}">
        <p14:creationId xmlns:p14="http://schemas.microsoft.com/office/powerpoint/2010/main" val="1901637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9A259-CA12-B87E-26A6-DB1BBD1E44A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EAF53E-10B7-DD6C-BAD3-0E1E83ED2605}"/>
              </a:ext>
            </a:extLst>
          </p:cNvPr>
          <p:cNvSpPr>
            <a:spLocks noGrp="1"/>
          </p:cNvSpPr>
          <p:nvPr>
            <p:ph type="dt" sz="half" idx="10"/>
          </p:nvPr>
        </p:nvSpPr>
        <p:spPr/>
        <p:txBody>
          <a:bodyPr/>
          <a:lstStyle/>
          <a:p>
            <a:fld id="{46F250E2-EE71-48DD-83A5-E42033BAD292}" type="datetimeFigureOut">
              <a:rPr lang="en-GB" smtClean="0"/>
              <a:t>15/10/2025</a:t>
            </a:fld>
            <a:endParaRPr lang="en-GB"/>
          </a:p>
        </p:txBody>
      </p:sp>
      <p:sp>
        <p:nvSpPr>
          <p:cNvPr id="4" name="Footer Placeholder 3">
            <a:extLst>
              <a:ext uri="{FF2B5EF4-FFF2-40B4-BE49-F238E27FC236}">
                <a16:creationId xmlns:a16="http://schemas.microsoft.com/office/drawing/2014/main" id="{9DDDB96B-9FAD-65FF-2CD8-EF71A6B44C0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FB6686-2E0F-584F-5852-2F8E0DC4BDEC}"/>
              </a:ext>
            </a:extLst>
          </p:cNvPr>
          <p:cNvSpPr>
            <a:spLocks noGrp="1"/>
          </p:cNvSpPr>
          <p:nvPr>
            <p:ph type="sldNum" sz="quarter" idx="12"/>
          </p:nvPr>
        </p:nvSpPr>
        <p:spPr/>
        <p:txBody>
          <a:bodyPr/>
          <a:lstStyle/>
          <a:p>
            <a:fld id="{60611C9B-7729-464F-A7C3-CB1A85F317B7}" type="slidenum">
              <a:rPr lang="en-GB" smtClean="0"/>
              <a:t>‹#›</a:t>
            </a:fld>
            <a:endParaRPr lang="en-GB"/>
          </a:p>
        </p:txBody>
      </p:sp>
    </p:spTree>
    <p:extLst>
      <p:ext uri="{BB962C8B-B14F-4D97-AF65-F5344CB8AC3E}">
        <p14:creationId xmlns:p14="http://schemas.microsoft.com/office/powerpoint/2010/main" val="738702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8A4159-C7D3-0AF5-6A94-83D38533D1FB}"/>
              </a:ext>
            </a:extLst>
          </p:cNvPr>
          <p:cNvSpPr>
            <a:spLocks noGrp="1"/>
          </p:cNvSpPr>
          <p:nvPr>
            <p:ph type="dt" sz="half" idx="10"/>
          </p:nvPr>
        </p:nvSpPr>
        <p:spPr/>
        <p:txBody>
          <a:bodyPr/>
          <a:lstStyle/>
          <a:p>
            <a:fld id="{46F250E2-EE71-48DD-83A5-E42033BAD292}" type="datetimeFigureOut">
              <a:rPr lang="en-GB" smtClean="0"/>
              <a:t>15/10/2025</a:t>
            </a:fld>
            <a:endParaRPr lang="en-GB"/>
          </a:p>
        </p:txBody>
      </p:sp>
      <p:sp>
        <p:nvSpPr>
          <p:cNvPr id="3" name="Footer Placeholder 2">
            <a:extLst>
              <a:ext uri="{FF2B5EF4-FFF2-40B4-BE49-F238E27FC236}">
                <a16:creationId xmlns:a16="http://schemas.microsoft.com/office/drawing/2014/main" id="{1BA8EBBE-B897-0DA7-FC6B-F028DA8582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5D83B2-EBE3-F64C-B7CD-C9A0513DAC72}"/>
              </a:ext>
            </a:extLst>
          </p:cNvPr>
          <p:cNvSpPr>
            <a:spLocks noGrp="1"/>
          </p:cNvSpPr>
          <p:nvPr>
            <p:ph type="sldNum" sz="quarter" idx="12"/>
          </p:nvPr>
        </p:nvSpPr>
        <p:spPr/>
        <p:txBody>
          <a:bodyPr/>
          <a:lstStyle/>
          <a:p>
            <a:fld id="{60611C9B-7729-464F-A7C3-CB1A85F317B7}" type="slidenum">
              <a:rPr lang="en-GB" smtClean="0"/>
              <a:t>‹#›</a:t>
            </a:fld>
            <a:endParaRPr lang="en-GB"/>
          </a:p>
        </p:txBody>
      </p:sp>
    </p:spTree>
    <p:extLst>
      <p:ext uri="{BB962C8B-B14F-4D97-AF65-F5344CB8AC3E}">
        <p14:creationId xmlns:p14="http://schemas.microsoft.com/office/powerpoint/2010/main" val="1659811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696E0-CBFF-270D-D625-A0326FB309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EF6712-763A-3FBC-7C03-CB2E830820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7292C7-213A-068A-52E8-CF19627C93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7EA7B0-1664-CDE6-E089-A2B8FCD8687A}"/>
              </a:ext>
            </a:extLst>
          </p:cNvPr>
          <p:cNvSpPr>
            <a:spLocks noGrp="1"/>
          </p:cNvSpPr>
          <p:nvPr>
            <p:ph type="dt" sz="half" idx="10"/>
          </p:nvPr>
        </p:nvSpPr>
        <p:spPr/>
        <p:txBody>
          <a:bodyPr/>
          <a:lstStyle/>
          <a:p>
            <a:fld id="{46F250E2-EE71-48DD-83A5-E42033BAD292}" type="datetimeFigureOut">
              <a:rPr lang="en-GB" smtClean="0"/>
              <a:t>15/10/2025</a:t>
            </a:fld>
            <a:endParaRPr lang="en-GB"/>
          </a:p>
        </p:txBody>
      </p:sp>
      <p:sp>
        <p:nvSpPr>
          <p:cNvPr id="6" name="Footer Placeholder 5">
            <a:extLst>
              <a:ext uri="{FF2B5EF4-FFF2-40B4-BE49-F238E27FC236}">
                <a16:creationId xmlns:a16="http://schemas.microsoft.com/office/drawing/2014/main" id="{4E22FA84-A00F-D308-733A-64F0A4541B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F393D9-53AC-E766-60F9-4D81F8A6BE97}"/>
              </a:ext>
            </a:extLst>
          </p:cNvPr>
          <p:cNvSpPr>
            <a:spLocks noGrp="1"/>
          </p:cNvSpPr>
          <p:nvPr>
            <p:ph type="sldNum" sz="quarter" idx="12"/>
          </p:nvPr>
        </p:nvSpPr>
        <p:spPr/>
        <p:txBody>
          <a:bodyPr/>
          <a:lstStyle/>
          <a:p>
            <a:fld id="{60611C9B-7729-464F-A7C3-CB1A85F317B7}" type="slidenum">
              <a:rPr lang="en-GB" smtClean="0"/>
              <a:t>‹#›</a:t>
            </a:fld>
            <a:endParaRPr lang="en-GB"/>
          </a:p>
        </p:txBody>
      </p:sp>
    </p:spTree>
    <p:extLst>
      <p:ext uri="{BB962C8B-B14F-4D97-AF65-F5344CB8AC3E}">
        <p14:creationId xmlns:p14="http://schemas.microsoft.com/office/powerpoint/2010/main" val="2395016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1A4C8-BAE0-0D1C-65AB-FD1E36A209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747F9C-3FB5-4A47-547E-74E5089170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A9BE54-5DAC-60C1-6413-FB6E8917EA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D5CAE7-974F-3BBC-D0EF-C4785CE11744}"/>
              </a:ext>
            </a:extLst>
          </p:cNvPr>
          <p:cNvSpPr>
            <a:spLocks noGrp="1"/>
          </p:cNvSpPr>
          <p:nvPr>
            <p:ph type="dt" sz="half" idx="10"/>
          </p:nvPr>
        </p:nvSpPr>
        <p:spPr/>
        <p:txBody>
          <a:bodyPr/>
          <a:lstStyle/>
          <a:p>
            <a:fld id="{46F250E2-EE71-48DD-83A5-E42033BAD292}" type="datetimeFigureOut">
              <a:rPr lang="en-GB" smtClean="0"/>
              <a:t>15/10/2025</a:t>
            </a:fld>
            <a:endParaRPr lang="en-GB"/>
          </a:p>
        </p:txBody>
      </p:sp>
      <p:sp>
        <p:nvSpPr>
          <p:cNvPr id="6" name="Footer Placeholder 5">
            <a:extLst>
              <a:ext uri="{FF2B5EF4-FFF2-40B4-BE49-F238E27FC236}">
                <a16:creationId xmlns:a16="http://schemas.microsoft.com/office/drawing/2014/main" id="{9F723300-7522-FC86-6282-2770AE9644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B68896-7C0E-919A-A5E5-2C02102CE64B}"/>
              </a:ext>
            </a:extLst>
          </p:cNvPr>
          <p:cNvSpPr>
            <a:spLocks noGrp="1"/>
          </p:cNvSpPr>
          <p:nvPr>
            <p:ph type="sldNum" sz="quarter" idx="12"/>
          </p:nvPr>
        </p:nvSpPr>
        <p:spPr/>
        <p:txBody>
          <a:bodyPr/>
          <a:lstStyle/>
          <a:p>
            <a:fld id="{60611C9B-7729-464F-A7C3-CB1A85F317B7}" type="slidenum">
              <a:rPr lang="en-GB" smtClean="0"/>
              <a:t>‹#›</a:t>
            </a:fld>
            <a:endParaRPr lang="en-GB"/>
          </a:p>
        </p:txBody>
      </p:sp>
    </p:spTree>
    <p:extLst>
      <p:ext uri="{BB962C8B-B14F-4D97-AF65-F5344CB8AC3E}">
        <p14:creationId xmlns:p14="http://schemas.microsoft.com/office/powerpoint/2010/main" val="2637562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56D2-E763-4DAF-7E82-0750B6B0F1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F960B6-C7B4-D711-6833-424C1A44B4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D99056-7CCC-92F3-DD30-AFFA4F5870CB}"/>
              </a:ext>
            </a:extLst>
          </p:cNvPr>
          <p:cNvSpPr>
            <a:spLocks noGrp="1"/>
          </p:cNvSpPr>
          <p:nvPr>
            <p:ph type="dt" sz="half" idx="10"/>
          </p:nvPr>
        </p:nvSpPr>
        <p:spPr/>
        <p:txBody>
          <a:bodyPr/>
          <a:lstStyle/>
          <a:p>
            <a:fld id="{46F250E2-EE71-48DD-83A5-E42033BAD292}" type="datetimeFigureOut">
              <a:rPr lang="en-GB" smtClean="0"/>
              <a:t>15/10/2025</a:t>
            </a:fld>
            <a:endParaRPr lang="en-GB"/>
          </a:p>
        </p:txBody>
      </p:sp>
      <p:sp>
        <p:nvSpPr>
          <p:cNvPr id="5" name="Footer Placeholder 4">
            <a:extLst>
              <a:ext uri="{FF2B5EF4-FFF2-40B4-BE49-F238E27FC236}">
                <a16:creationId xmlns:a16="http://schemas.microsoft.com/office/drawing/2014/main" id="{EDB40B46-7CE6-45A2-DE4A-B1B36A094D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DC9FB-41D9-4EED-AA3B-75E268EAE54B}"/>
              </a:ext>
            </a:extLst>
          </p:cNvPr>
          <p:cNvSpPr>
            <a:spLocks noGrp="1"/>
          </p:cNvSpPr>
          <p:nvPr>
            <p:ph type="sldNum" sz="quarter" idx="12"/>
          </p:nvPr>
        </p:nvSpPr>
        <p:spPr/>
        <p:txBody>
          <a:bodyPr/>
          <a:lstStyle/>
          <a:p>
            <a:fld id="{60611C9B-7729-464F-A7C3-CB1A85F317B7}" type="slidenum">
              <a:rPr lang="en-GB" smtClean="0"/>
              <a:t>‹#›</a:t>
            </a:fld>
            <a:endParaRPr lang="en-GB"/>
          </a:p>
        </p:txBody>
      </p:sp>
    </p:spTree>
    <p:extLst>
      <p:ext uri="{BB962C8B-B14F-4D97-AF65-F5344CB8AC3E}">
        <p14:creationId xmlns:p14="http://schemas.microsoft.com/office/powerpoint/2010/main" val="2028268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ECEA0B-4471-3979-D8C9-15FA0D89B8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446F17-3D62-C970-9ABD-49BB57919D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1723F0-6865-70CC-6F49-515B48020BE0}"/>
              </a:ext>
            </a:extLst>
          </p:cNvPr>
          <p:cNvSpPr>
            <a:spLocks noGrp="1"/>
          </p:cNvSpPr>
          <p:nvPr>
            <p:ph type="dt" sz="half" idx="10"/>
          </p:nvPr>
        </p:nvSpPr>
        <p:spPr/>
        <p:txBody>
          <a:bodyPr/>
          <a:lstStyle/>
          <a:p>
            <a:fld id="{46F250E2-EE71-48DD-83A5-E42033BAD292}" type="datetimeFigureOut">
              <a:rPr lang="en-GB" smtClean="0"/>
              <a:t>15/10/2025</a:t>
            </a:fld>
            <a:endParaRPr lang="en-GB"/>
          </a:p>
        </p:txBody>
      </p:sp>
      <p:sp>
        <p:nvSpPr>
          <p:cNvPr id="5" name="Footer Placeholder 4">
            <a:extLst>
              <a:ext uri="{FF2B5EF4-FFF2-40B4-BE49-F238E27FC236}">
                <a16:creationId xmlns:a16="http://schemas.microsoft.com/office/drawing/2014/main" id="{7DCE6A2C-0F85-4BA0-9E75-303CB2EBAF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47DB21-9AF0-0C55-4D5D-64F579D7B3A1}"/>
              </a:ext>
            </a:extLst>
          </p:cNvPr>
          <p:cNvSpPr>
            <a:spLocks noGrp="1"/>
          </p:cNvSpPr>
          <p:nvPr>
            <p:ph type="sldNum" sz="quarter" idx="12"/>
          </p:nvPr>
        </p:nvSpPr>
        <p:spPr/>
        <p:txBody>
          <a:bodyPr/>
          <a:lstStyle/>
          <a:p>
            <a:fld id="{60611C9B-7729-464F-A7C3-CB1A85F317B7}" type="slidenum">
              <a:rPr lang="en-GB" smtClean="0"/>
              <a:t>‹#›</a:t>
            </a:fld>
            <a:endParaRPr lang="en-GB"/>
          </a:p>
        </p:txBody>
      </p:sp>
    </p:spTree>
    <p:extLst>
      <p:ext uri="{BB962C8B-B14F-4D97-AF65-F5344CB8AC3E}">
        <p14:creationId xmlns:p14="http://schemas.microsoft.com/office/powerpoint/2010/main" val="1969570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677ED7-D4E6-58B1-BA0D-3600A6104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3D8966-2359-62B8-A92D-F0F2C9D5E2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4E1075-FDFE-AA80-D388-8CD8C912F2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F250E2-EE71-48DD-83A5-E42033BAD292}" type="datetimeFigureOut">
              <a:rPr lang="en-GB" smtClean="0"/>
              <a:t>15/10/2025</a:t>
            </a:fld>
            <a:endParaRPr lang="en-GB"/>
          </a:p>
        </p:txBody>
      </p:sp>
      <p:sp>
        <p:nvSpPr>
          <p:cNvPr id="5" name="Footer Placeholder 4">
            <a:extLst>
              <a:ext uri="{FF2B5EF4-FFF2-40B4-BE49-F238E27FC236}">
                <a16:creationId xmlns:a16="http://schemas.microsoft.com/office/drawing/2014/main" id="{18128E8E-0B22-03B0-B229-26DAA3B652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8B6B670-C7C9-E8AF-F921-FB07B2C2E2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611C9B-7729-464F-A7C3-CB1A85F317B7}" type="slidenum">
              <a:rPr lang="en-GB" smtClean="0"/>
              <a:t>‹#›</a:t>
            </a:fld>
            <a:endParaRPr lang="en-GB"/>
          </a:p>
        </p:txBody>
      </p:sp>
    </p:spTree>
    <p:extLst>
      <p:ext uri="{BB962C8B-B14F-4D97-AF65-F5344CB8AC3E}">
        <p14:creationId xmlns:p14="http://schemas.microsoft.com/office/powerpoint/2010/main" val="2127234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A large room with a dome ceiling&#10;&#10;AI-generated content may be incorrect.">
            <a:extLst>
              <a:ext uri="{FF2B5EF4-FFF2-40B4-BE49-F238E27FC236}">
                <a16:creationId xmlns:a16="http://schemas.microsoft.com/office/drawing/2014/main" id="{35CDA0BB-3471-7C62-98CD-1259691BEB96}"/>
              </a:ext>
            </a:extLst>
          </p:cNvPr>
          <p:cNvPicPr>
            <a:picLocks noChangeAspect="1"/>
          </p:cNvPicPr>
          <p:nvPr/>
        </p:nvPicPr>
        <p:blipFill>
          <a:blip r:embed="rId3">
            <a:extLst>
              <a:ext uri="{28A0092B-C50C-407E-A947-70E740481C1C}">
                <a14:useLocalDpi xmlns:a14="http://schemas.microsoft.com/office/drawing/2010/main" val="0"/>
              </a:ext>
            </a:extLst>
          </a:blip>
          <a:srcRect t="15413"/>
          <a:stretch>
            <a:fillRect/>
          </a:stretch>
        </p:blipFill>
        <p:spPr>
          <a:xfrm>
            <a:off x="20" y="-22"/>
            <a:ext cx="12191977" cy="6858022"/>
          </a:xfrm>
          <a:prstGeom prst="rect">
            <a:avLst/>
          </a:prstGeom>
        </p:spPr>
      </p:pic>
      <p:sp>
        <p:nvSpPr>
          <p:cNvPr id="1043" name="Rectangle 104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643466" y="643467"/>
            <a:ext cx="5452529" cy="3569242"/>
          </a:xfrm>
        </p:spPr>
        <p:txBody>
          <a:bodyPr anchor="t">
            <a:normAutofit/>
          </a:bodyPr>
          <a:lstStyle/>
          <a:p>
            <a:pPr algn="l"/>
            <a:r>
              <a:rPr lang="en-GB" sz="4800" b="1">
                <a:solidFill>
                  <a:srgbClr val="FFFFFF"/>
                </a:solidFill>
              </a:rPr>
              <a:t>LCDB7012 </a:t>
            </a:r>
            <a:br>
              <a:rPr lang="en-GB" sz="4800" b="1">
                <a:solidFill>
                  <a:srgbClr val="FFFFFF"/>
                </a:solidFill>
              </a:rPr>
            </a:br>
            <a:r>
              <a:rPr lang="en-GB" sz="4800" b="1">
                <a:solidFill>
                  <a:srgbClr val="FFFFFF"/>
                </a:solidFill>
              </a:rPr>
              <a:t>ADVANCING TO THE DOCTORAL RESEARCH STAGE</a:t>
            </a:r>
            <a:br>
              <a:rPr lang="en-GB" sz="4800">
                <a:solidFill>
                  <a:srgbClr val="FFFFFF"/>
                </a:solidFill>
              </a:rPr>
            </a:br>
            <a:endParaRPr lang="en-GB" sz="4800">
              <a:solidFill>
                <a:srgbClr val="FFFFFF"/>
              </a:solidFill>
            </a:endParaRPr>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643466" y="4551037"/>
            <a:ext cx="5449479" cy="1578054"/>
          </a:xfrm>
        </p:spPr>
        <p:txBody>
          <a:bodyPr anchor="b">
            <a:normAutofit/>
          </a:bodyPr>
          <a:lstStyle/>
          <a:p>
            <a:pPr algn="l"/>
            <a:r>
              <a:rPr lang="en-GB">
                <a:solidFill>
                  <a:srgbClr val="FFFFFF"/>
                </a:solidFill>
              </a:rPr>
              <a:t>DR CAROLINE JAWAD 2025</a:t>
            </a:r>
          </a:p>
        </p:txBody>
      </p:sp>
      <p:sp>
        <p:nvSpPr>
          <p:cNvPr id="1045" name="Rectangle 1044">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3190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500"/>
              <a:t>This presentation  will introduce you to some aspects of research methods – but it is NOT intended to replace key reading, such as Bryman, Crotty, Creswell, Maxwell, Denscombe, Denzin, Guba and Lincoln and Cohen.  </a:t>
            </a:r>
          </a:p>
          <a:p>
            <a:r>
              <a:rPr lang="en-GB" sz="1500"/>
              <a:t>You must read key texts and beyond at doctoral level that cover the method and for this you may have to go beyond your modules reading list.</a:t>
            </a:r>
          </a:p>
          <a:p>
            <a:r>
              <a:rPr lang="en-GB" sz="1500"/>
              <a:t>Some slides will not be focused on and you are expected at this doctoral level to be motivated, engaged and understand the areas you need to explore.</a:t>
            </a:r>
          </a:p>
          <a:p>
            <a:endParaRPr lang="en-GB" sz="15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fontScale="90000"/>
          </a:bodyPr>
          <a:lstStyle/>
          <a:p>
            <a:pPr>
              <a:spcAft>
                <a:spcPts val="600"/>
              </a:spcAft>
              <a:defRPr sz="1800">
                <a:latin typeface="Calibri"/>
              </a:defRPr>
            </a:pPr>
            <a:r>
              <a:rPr lang="en-US" sz="5400" dirty="0"/>
              <a:t>PART TWO: ASSIGNMENT 2 </a:t>
            </a:r>
            <a:br>
              <a:rPr lang="en-US" sz="5400" dirty="0"/>
            </a:br>
            <a:r>
              <a:rPr lang="en-US" sz="5400" dirty="0"/>
              <a:t>KUHN'S PARADIGM PRESENTATION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3600" dirty="0"/>
              <a:t>Understanding the Task </a:t>
            </a:r>
          </a:p>
          <a:p>
            <a:pPr indent="-228600">
              <a:lnSpc>
                <a:spcPct val="90000"/>
              </a:lnSpc>
              <a:spcAft>
                <a:spcPts val="600"/>
              </a:spcAft>
              <a:buFont typeface="Arial" panose="020B0604020202020204" pitchFamily="34" charset="0"/>
              <a:buChar char="•"/>
              <a:defRPr sz="1800">
                <a:latin typeface="Calibri"/>
              </a:defRPr>
            </a:pPr>
            <a:r>
              <a:rPr lang="en-US" sz="3600" dirty="0"/>
              <a:t>Key requirements:</a:t>
            </a:r>
          </a:p>
          <a:p>
            <a:pPr indent="-228600">
              <a:lnSpc>
                <a:spcPct val="90000"/>
              </a:lnSpc>
              <a:spcAft>
                <a:spcPts val="600"/>
              </a:spcAft>
              <a:buFont typeface="Arial" panose="020B0604020202020204" pitchFamily="34" charset="0"/>
              <a:buChar char="•"/>
              <a:defRPr sz="1800">
                <a:latin typeface="Calibri"/>
              </a:defRPr>
            </a:pPr>
            <a:r>
              <a:rPr lang="en-US" sz="3600" dirty="0"/>
              <a:t>18-minute presentation</a:t>
            </a:r>
          </a:p>
          <a:p>
            <a:pPr indent="-228600">
              <a:lnSpc>
                <a:spcPct val="90000"/>
              </a:lnSpc>
              <a:spcAft>
                <a:spcPts val="600"/>
              </a:spcAft>
              <a:buFont typeface="Arial" panose="020B0604020202020204" pitchFamily="34" charset="0"/>
              <a:buChar char="•"/>
              <a:defRPr sz="1800">
                <a:latin typeface="Calibri"/>
              </a:defRPr>
            </a:pPr>
            <a:r>
              <a:rPr lang="en-US" sz="3600" dirty="0"/>
              <a:t>Worth 40% of module assessment</a:t>
            </a:r>
          </a:p>
          <a:p>
            <a:pPr indent="-228600">
              <a:lnSpc>
                <a:spcPct val="90000"/>
              </a:lnSpc>
              <a:spcAft>
                <a:spcPts val="600"/>
              </a:spcAft>
              <a:buFont typeface="Arial" panose="020B0604020202020204" pitchFamily="34" charset="0"/>
              <a:buChar char="•"/>
              <a:defRPr sz="1800">
                <a:latin typeface="Calibri"/>
              </a:defRPr>
            </a:pPr>
            <a:r>
              <a:rPr lang="en-US" sz="3600" dirty="0"/>
              <a:t>Focus: How Thomas Kuhn's concept of paradigm helps understand and position your doctoral research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dirty="0"/>
              <a:t>Important theoretical context</a:t>
            </a:r>
            <a:endParaRPr lang="en-US" sz="5400" kern="1200" dirty="0">
              <a:solidFill>
                <a:schemeClr val="tx1"/>
              </a:solidFill>
              <a:latin typeface="+mj-lt"/>
              <a:ea typeface="+mj-ea"/>
              <a:cs typeface="+mj-cs"/>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900" dirty="0"/>
          </a:p>
          <a:p>
            <a:pPr indent="-228600">
              <a:lnSpc>
                <a:spcPct val="90000"/>
              </a:lnSpc>
              <a:spcAft>
                <a:spcPts val="600"/>
              </a:spcAft>
              <a:buFont typeface="Arial" panose="020B0604020202020204" pitchFamily="34" charset="0"/>
              <a:buChar char="•"/>
              <a:defRPr sz="1800">
                <a:latin typeface="Calibri"/>
              </a:defRPr>
            </a:pPr>
            <a:r>
              <a:rPr lang="en-US" sz="3200" dirty="0"/>
              <a:t>Thomas Kuhn's The Structure of Scientific Revolutions (1962/2012) was written about natural sciences, particularly physics. </a:t>
            </a:r>
          </a:p>
          <a:p>
            <a:pPr indent="-228600">
              <a:lnSpc>
                <a:spcPct val="90000"/>
              </a:lnSpc>
              <a:spcAft>
                <a:spcPts val="600"/>
              </a:spcAft>
              <a:buFont typeface="Arial" panose="020B0604020202020204" pitchFamily="34" charset="0"/>
              <a:buChar char="•"/>
              <a:defRPr sz="1800">
                <a:latin typeface="Calibri"/>
              </a:defRPr>
            </a:pPr>
            <a:r>
              <a:rPr lang="en-US" sz="3200" dirty="0"/>
              <a:t>Its application to social sciences, including business and management research, is contested (Hassard, 1991). As Hassard (1991, p.276) notes, "the social sciences differ from the natural sciences in fundamental ways that make direct application of Kuhn's framework problematic."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8D2DF9DF-A8AB-C73B-E350-F0F30781970D}"/>
              </a:ext>
            </a:extLst>
          </p:cNvPr>
          <p:cNvSpPr>
            <a:spLocks noGrp="1"/>
          </p:cNvSpPr>
          <p:nvPr>
            <p:ph type="title"/>
          </p:nvPr>
        </p:nvSpPr>
        <p:spPr>
          <a:xfrm>
            <a:off x="1115568" y="548640"/>
            <a:ext cx="10168128" cy="1179576"/>
          </a:xfrm>
        </p:spPr>
        <p:txBody>
          <a:bodyPr>
            <a:normAutofit fontScale="90000"/>
          </a:bodyPr>
          <a:lstStyle/>
          <a:p>
            <a:r>
              <a:rPr lang="en-GB" sz="4000" b="1" dirty="0"/>
              <a:t>The Evolution of Paradigm Thinking in Social Science Research</a:t>
            </a:r>
            <a:endParaRPr lang="en-GB" sz="4000" dirty="0"/>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242FEAB9-9353-9FEB-0835-D0406C202881}"/>
              </a:ext>
            </a:extLst>
          </p:cNvPr>
          <p:cNvSpPr>
            <a:spLocks noGrp="1"/>
          </p:cNvSpPr>
          <p:nvPr>
            <p:ph idx="1"/>
          </p:nvPr>
        </p:nvSpPr>
        <p:spPr>
          <a:xfrm>
            <a:off x="1115568" y="2481943"/>
            <a:ext cx="10168128" cy="3695020"/>
          </a:xfrm>
        </p:spPr>
        <p:txBody>
          <a:bodyPr>
            <a:normAutofit/>
          </a:bodyPr>
          <a:lstStyle/>
          <a:p>
            <a:r>
              <a:rPr lang="en-GB" sz="3200" b="1" dirty="0"/>
              <a:t>Kuhn (1962):</a:t>
            </a:r>
            <a:r>
              <a:rPr lang="en-GB" sz="3200" dirty="0"/>
              <a:t> </a:t>
            </a:r>
            <a:r>
              <a:rPr lang="en-GB" sz="3200" i="1" dirty="0"/>
              <a:t>The Structure of Scientific Revolutions</a:t>
            </a:r>
            <a:r>
              <a:rPr lang="en-GB" sz="3200" dirty="0"/>
              <a:t> fundamentally challenged positivist dominance in science. Though focused on natural sciences, Kuhn's work </a:t>
            </a:r>
            <a:r>
              <a:rPr lang="en-GB" sz="3200" b="1" dirty="0"/>
              <a:t>legitimised qualitative approaches</a:t>
            </a:r>
            <a:r>
              <a:rPr lang="en-GB" sz="3200" dirty="0"/>
              <a:t> by showing that all observation is theory-laden and that scientific knowledge is socially constructed by research communities.</a:t>
            </a:r>
          </a:p>
          <a:p>
            <a:endParaRPr lang="en-GB" sz="3200" dirty="0"/>
          </a:p>
          <a:p>
            <a:pPr>
              <a:spcAft>
                <a:spcPts val="600"/>
              </a:spcAft>
              <a:defRPr sz="1800">
                <a:latin typeface="Calibri"/>
              </a:defRPr>
            </a:pPr>
            <a:endParaRPr lang="en-US" sz="3200" dirty="0"/>
          </a:p>
          <a:p>
            <a:pPr marL="0" indent="0">
              <a:buNone/>
            </a:pPr>
            <a:endParaRPr lang="en-GB" sz="2200" dirty="0"/>
          </a:p>
        </p:txBody>
      </p:sp>
    </p:spTree>
    <p:extLst>
      <p:ext uri="{BB962C8B-B14F-4D97-AF65-F5344CB8AC3E}">
        <p14:creationId xmlns:p14="http://schemas.microsoft.com/office/powerpoint/2010/main" val="1866660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9DDB1-D96E-B5C9-ABE1-20224560CE1F}"/>
              </a:ext>
            </a:extLst>
          </p:cNvPr>
          <p:cNvSpPr>
            <a:spLocks noGrp="1"/>
          </p:cNvSpPr>
          <p:nvPr>
            <p:ph type="title"/>
          </p:nvPr>
        </p:nvSpPr>
        <p:spPr/>
        <p:txBody>
          <a:bodyPr/>
          <a:lstStyle/>
          <a:p>
            <a:r>
              <a:rPr lang="en-GB" dirty="0"/>
              <a:t>Then</a:t>
            </a:r>
          </a:p>
        </p:txBody>
      </p:sp>
      <p:sp>
        <p:nvSpPr>
          <p:cNvPr id="3" name="Content Placeholder 2">
            <a:extLst>
              <a:ext uri="{FF2B5EF4-FFF2-40B4-BE49-F238E27FC236}">
                <a16:creationId xmlns:a16="http://schemas.microsoft.com/office/drawing/2014/main" id="{D5044666-C714-D8E5-8DB3-84A6EA428895}"/>
              </a:ext>
            </a:extLst>
          </p:cNvPr>
          <p:cNvSpPr>
            <a:spLocks noGrp="1"/>
          </p:cNvSpPr>
          <p:nvPr>
            <p:ph idx="1"/>
          </p:nvPr>
        </p:nvSpPr>
        <p:spPr/>
        <p:txBody>
          <a:bodyPr/>
          <a:lstStyle/>
          <a:p>
            <a:r>
              <a:rPr lang="en-GB" b="1" dirty="0"/>
              <a:t>Masterman (1970):</a:t>
            </a:r>
            <a:r>
              <a:rPr lang="en-GB" dirty="0"/>
              <a:t> Challenged Kuhn's inconsistent use of 'paradigm' (identified 21 different uses). Kuhn responded by refining his definition: paradigms as 'disciplinary matrices'—shared commitments of research communities.</a:t>
            </a:r>
          </a:p>
        </p:txBody>
      </p:sp>
    </p:spTree>
    <p:extLst>
      <p:ext uri="{BB962C8B-B14F-4D97-AF65-F5344CB8AC3E}">
        <p14:creationId xmlns:p14="http://schemas.microsoft.com/office/powerpoint/2010/main" val="1290058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C9493-046B-13B7-1B8C-D8AD1E976B87}"/>
              </a:ext>
            </a:extLst>
          </p:cNvPr>
          <p:cNvSpPr>
            <a:spLocks noGrp="1"/>
          </p:cNvSpPr>
          <p:nvPr>
            <p:ph type="title"/>
          </p:nvPr>
        </p:nvSpPr>
        <p:spPr/>
        <p:txBody>
          <a:bodyPr/>
          <a:lstStyle/>
          <a:p>
            <a:r>
              <a:rPr lang="en-GB" dirty="0"/>
              <a:t>And </a:t>
            </a:r>
          </a:p>
        </p:txBody>
      </p:sp>
      <p:sp>
        <p:nvSpPr>
          <p:cNvPr id="3" name="Content Placeholder 2">
            <a:extLst>
              <a:ext uri="{FF2B5EF4-FFF2-40B4-BE49-F238E27FC236}">
                <a16:creationId xmlns:a16="http://schemas.microsoft.com/office/drawing/2014/main" id="{E4868CF3-5A22-D19B-BF70-3981A4563371}"/>
              </a:ext>
            </a:extLst>
          </p:cNvPr>
          <p:cNvSpPr>
            <a:spLocks noGrp="1"/>
          </p:cNvSpPr>
          <p:nvPr>
            <p:ph idx="1"/>
          </p:nvPr>
        </p:nvSpPr>
        <p:spPr/>
        <p:txBody>
          <a:bodyPr>
            <a:normAutofit fontScale="92500" lnSpcReduction="10000"/>
          </a:bodyPr>
          <a:lstStyle/>
          <a:p>
            <a:r>
              <a:rPr lang="en-GB" b="1" dirty="0"/>
              <a:t>Guba &amp; Lincoln (1994):</a:t>
            </a:r>
            <a:r>
              <a:rPr lang="en-GB" dirty="0"/>
              <a:t> Developed </a:t>
            </a:r>
            <a:r>
              <a:rPr lang="en-GB" b="1" dirty="0"/>
              <a:t>comprehensive paradigm framework</a:t>
            </a:r>
            <a:r>
              <a:rPr lang="en-GB" dirty="0"/>
              <a:t> for social research. A paradigm comprises interconnected assumptions across </a:t>
            </a:r>
            <a:r>
              <a:rPr lang="en-GB" b="1" dirty="0"/>
              <a:t>four dimensions:</a:t>
            </a:r>
            <a:endParaRPr lang="en-GB" dirty="0"/>
          </a:p>
          <a:p>
            <a:r>
              <a:rPr lang="en-GB" b="1" dirty="0"/>
              <a:t>Ontology</a:t>
            </a:r>
            <a:r>
              <a:rPr lang="en-GB" dirty="0"/>
              <a:t>: What is the nature of reality?</a:t>
            </a:r>
          </a:p>
          <a:p>
            <a:r>
              <a:rPr lang="en-GB" b="1" dirty="0"/>
              <a:t>Epistemology</a:t>
            </a:r>
            <a:r>
              <a:rPr lang="en-GB" dirty="0"/>
              <a:t>: What is the relationship between knower and known?</a:t>
            </a:r>
          </a:p>
          <a:p>
            <a:r>
              <a:rPr lang="en-GB" b="1" dirty="0"/>
              <a:t>Axiology</a:t>
            </a:r>
            <a:r>
              <a:rPr lang="en-GB" dirty="0"/>
              <a:t>: What is the role of values in research?</a:t>
            </a:r>
          </a:p>
          <a:p>
            <a:r>
              <a:rPr lang="en-GB" b="1" dirty="0"/>
              <a:t>Methodology</a:t>
            </a:r>
            <a:r>
              <a:rPr lang="en-GB" dirty="0"/>
              <a:t>: How should the inquirer go about finding out knowledge?</a:t>
            </a:r>
          </a:p>
          <a:p>
            <a:r>
              <a:rPr lang="en-GB" b="1" dirty="0"/>
              <a:t>Your assignment requires you to articulate your position across ALL FOUR dimensions</a:t>
            </a:r>
            <a:r>
              <a:rPr lang="en-GB" dirty="0"/>
              <a:t> (Guba &amp; Lincoln, 1994)—this is doctoral-level paradigmatic thinking."</a:t>
            </a:r>
          </a:p>
          <a:p>
            <a:endParaRPr lang="en-GB" dirty="0"/>
          </a:p>
        </p:txBody>
      </p:sp>
    </p:spTree>
    <p:extLst>
      <p:ext uri="{BB962C8B-B14F-4D97-AF65-F5344CB8AC3E}">
        <p14:creationId xmlns:p14="http://schemas.microsoft.com/office/powerpoint/2010/main" val="3432158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vert="horz" lIns="91440" tIns="45720" rIns="91440" bIns="45720" rtlCol="0" anchor="ctr">
            <a:normAutofit/>
          </a:bodyPr>
          <a:lstStyle/>
          <a:p>
            <a:pPr>
              <a:spcAft>
                <a:spcPts val="600"/>
              </a:spcAft>
              <a:defRPr sz="1800">
                <a:latin typeface="Calibri"/>
              </a:defRPr>
            </a:pPr>
            <a:r>
              <a:rPr lang="en-US" sz="4000" kern="1200">
                <a:solidFill>
                  <a:schemeClr val="tx1"/>
                </a:solidFill>
                <a:latin typeface="+mj-lt"/>
                <a:ea typeface="+mj-ea"/>
                <a:cs typeface="+mj-cs"/>
              </a:rPr>
              <a:t>Critical relationship to Assignment 1</a:t>
            </a:r>
          </a:p>
        </p:txBody>
      </p:sp>
      <p:sp>
        <p:nvSpPr>
          <p:cNvPr id="21" name="Rectangle 20">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p:cNvSpPr txBox="1"/>
          <p:nvPr/>
        </p:nvSpPr>
        <p:spPr>
          <a:xfrm>
            <a:off x="1115568" y="2481943"/>
            <a:ext cx="10168128" cy="36950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800" dirty="0"/>
              <a:t>The portfolio explores reflexivity broadly</a:t>
            </a:r>
          </a:p>
          <a:p>
            <a:pPr indent="-228600">
              <a:lnSpc>
                <a:spcPct val="90000"/>
              </a:lnSpc>
              <a:spcAft>
                <a:spcPts val="600"/>
              </a:spcAft>
              <a:buFont typeface="Arial" panose="020B0604020202020204" pitchFamily="34" charset="0"/>
              <a:buChar char="•"/>
              <a:defRPr sz="1800">
                <a:latin typeface="Calibri"/>
              </a:defRPr>
            </a:pPr>
            <a:r>
              <a:rPr lang="en-US" sz="2800" dirty="0"/>
              <a:t>This presentation examines philosophical foundations specifically</a:t>
            </a:r>
          </a:p>
          <a:p>
            <a:pPr indent="-228600">
              <a:lnSpc>
                <a:spcPct val="90000"/>
              </a:lnSpc>
              <a:spcAft>
                <a:spcPts val="600"/>
              </a:spcAft>
              <a:buFont typeface="Arial" panose="020B0604020202020204" pitchFamily="34" charset="0"/>
              <a:buChar char="•"/>
              <a:defRPr sz="1800">
                <a:latin typeface="Calibri"/>
              </a:defRPr>
            </a:pPr>
            <a:r>
              <a:rPr lang="en-US" sz="2800" dirty="0"/>
              <a:t>Build upon, rather than repeat, portfolio reflections</a:t>
            </a:r>
          </a:p>
          <a:p>
            <a:pPr indent="-228600">
              <a:lnSpc>
                <a:spcPct val="90000"/>
              </a:lnSpc>
              <a:spcAft>
                <a:spcPts val="600"/>
              </a:spcAft>
              <a:buFont typeface="Arial" panose="020B0604020202020204" pitchFamily="34" charset="0"/>
              <a:buChar char="•"/>
              <a:defRPr sz="1800">
                <a:latin typeface="Calibri"/>
              </a:defRPr>
            </a:pPr>
            <a:r>
              <a:rPr lang="en-US" sz="2800" dirty="0"/>
              <a:t>Go deeper into the philosophical underpinnings through a paradigmatic lens</a:t>
            </a:r>
          </a:p>
          <a:p>
            <a:pPr indent="-228600">
              <a:lnSpc>
                <a:spcPct val="90000"/>
              </a:lnSpc>
              <a:spcAft>
                <a:spcPts val="600"/>
              </a:spcAft>
              <a:buFont typeface="Arial" panose="020B0604020202020204" pitchFamily="34" charset="0"/>
              <a:buChar char="•"/>
              <a:defRPr sz="1800">
                <a:latin typeface="Calibri"/>
              </a:defRPr>
            </a:pPr>
            <a:r>
              <a:rPr lang="en-US" sz="2800" dirty="0"/>
              <a:t>The Six Required Sections Section 1: Understanding Kuhn's Core Ideas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vert="horz" lIns="91440" tIns="45720" rIns="91440" bIns="45720" rtlCol="0" anchor="ctr">
            <a:normAutofit/>
          </a:bodyPr>
          <a:lstStyle/>
          <a:p>
            <a:pPr>
              <a:spcAft>
                <a:spcPts val="600"/>
              </a:spcAft>
              <a:defRPr sz="1800">
                <a:latin typeface="Calibri"/>
              </a:defRPr>
            </a:pPr>
            <a:r>
              <a:rPr lang="en-US" sz="4000" kern="1200">
                <a:solidFill>
                  <a:schemeClr val="tx1"/>
                </a:solidFill>
                <a:latin typeface="+mj-lt"/>
                <a:ea typeface="+mj-ea"/>
                <a:cs typeface="+mj-cs"/>
              </a:rPr>
              <a:t>What to cover</a:t>
            </a:r>
          </a:p>
        </p:txBody>
      </p:sp>
      <p:sp>
        <p:nvSpPr>
          <p:cNvPr id="21" name="Rectangle 20">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p:cNvSpPr txBox="1"/>
          <p:nvPr/>
        </p:nvSpPr>
        <p:spPr>
          <a:xfrm>
            <a:off x="1115568" y="2481943"/>
            <a:ext cx="10168128" cy="3695020"/>
          </a:xfrm>
          <a:prstGeom prst="rect">
            <a:avLst/>
          </a:prstGeom>
        </p:spPr>
        <p:txBody>
          <a:bodyPr vert="horz" lIns="91440" tIns="45720" rIns="91440" bIns="45720" rtlCol="0">
            <a:noAutofit/>
          </a:bodyPr>
          <a:lstStyle/>
          <a:p>
            <a:r>
              <a:rPr lang="en-GB" sz="2400" dirty="0"/>
              <a:t>A research paradigm is 'the basic belief system or worldview that guides the investigator' (Guba &amp; Lincoln, 1994, p.105). </a:t>
            </a:r>
          </a:p>
          <a:p>
            <a:endParaRPr lang="en-GB" sz="2400" dirty="0"/>
          </a:p>
          <a:p>
            <a:r>
              <a:rPr lang="en-GB" sz="2400" dirty="0"/>
              <a:t>It comprises </a:t>
            </a:r>
            <a:r>
              <a:rPr lang="en-GB" sz="2400" b="1" dirty="0"/>
              <a:t>four interconnected sets of assumptions</a:t>
            </a:r>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5209D9-02B1-8CE2-573E-9FF8DFA0A737}"/>
              </a:ext>
            </a:extLst>
          </p:cNvPr>
          <p:cNvSpPr>
            <a:spLocks noGrp="1"/>
          </p:cNvSpPr>
          <p:nvPr>
            <p:ph type="title"/>
          </p:nvPr>
        </p:nvSpPr>
        <p:spPr/>
        <p:txBody>
          <a:bodyPr/>
          <a:lstStyle/>
          <a:p>
            <a:r>
              <a:rPr lang="en-GB" dirty="0"/>
              <a:t>O E A M</a:t>
            </a:r>
          </a:p>
        </p:txBody>
      </p:sp>
      <p:sp>
        <p:nvSpPr>
          <p:cNvPr id="4" name="Content Placeholder 3">
            <a:extLst>
              <a:ext uri="{FF2B5EF4-FFF2-40B4-BE49-F238E27FC236}">
                <a16:creationId xmlns:a16="http://schemas.microsoft.com/office/drawing/2014/main" id="{EF44C9F1-EE3C-B00F-21AD-506E3BB5949F}"/>
              </a:ext>
            </a:extLst>
          </p:cNvPr>
          <p:cNvSpPr>
            <a:spLocks noGrp="1"/>
          </p:cNvSpPr>
          <p:nvPr>
            <p:ph idx="1"/>
          </p:nvPr>
        </p:nvSpPr>
        <p:spPr/>
        <p:txBody>
          <a:bodyPr>
            <a:normAutofit fontScale="55000" lnSpcReduction="20000"/>
          </a:bodyPr>
          <a:lstStyle/>
          <a:p>
            <a:r>
              <a:rPr lang="en-GB" b="1" dirty="0"/>
              <a:t>1. ONTOLOGY</a:t>
            </a:r>
            <a:r>
              <a:rPr lang="en-GB" dirty="0"/>
              <a:t> (nature of reality)</a:t>
            </a:r>
          </a:p>
          <a:p>
            <a:r>
              <a:rPr lang="en-GB" dirty="0"/>
              <a:t>Is reality objective and measurable? (Realism)</a:t>
            </a:r>
          </a:p>
          <a:p>
            <a:r>
              <a:rPr lang="en-GB" dirty="0"/>
              <a:t>Is reality socially constructed? (Relativism)</a:t>
            </a:r>
          </a:p>
          <a:p>
            <a:r>
              <a:rPr lang="en-GB" dirty="0"/>
              <a:t>Is reality shaped by historical/social structures? (Historical realism)</a:t>
            </a:r>
          </a:p>
          <a:p>
            <a:r>
              <a:rPr lang="en-GB" b="1" dirty="0"/>
              <a:t>2. EPISTEMOLOGY</a:t>
            </a:r>
            <a:r>
              <a:rPr lang="en-GB" dirty="0"/>
              <a:t> (nature of knowledge)</a:t>
            </a:r>
          </a:p>
          <a:p>
            <a:r>
              <a:rPr lang="en-GB" dirty="0"/>
              <a:t>Can researcher be separate from researched? (Objectivist)</a:t>
            </a:r>
          </a:p>
          <a:p>
            <a:r>
              <a:rPr lang="en-GB" dirty="0"/>
              <a:t>Is knowledge co-created through interaction? (Subjectivist/Transactional)</a:t>
            </a:r>
          </a:p>
          <a:p>
            <a:r>
              <a:rPr lang="en-GB" b="1" dirty="0"/>
              <a:t>3. AXIOLOGY</a:t>
            </a:r>
            <a:r>
              <a:rPr lang="en-GB" dirty="0"/>
              <a:t> (role of values)</a:t>
            </a:r>
          </a:p>
          <a:p>
            <a:r>
              <a:rPr lang="en-GB" dirty="0"/>
              <a:t>Should research be value-free? (Value-neutral stance)</a:t>
            </a:r>
          </a:p>
          <a:p>
            <a:r>
              <a:rPr lang="en-GB" dirty="0"/>
              <a:t>Are researcher values integral to inquiry? (Value-conscious stance)</a:t>
            </a:r>
          </a:p>
          <a:p>
            <a:r>
              <a:rPr lang="en-GB" dirty="0"/>
              <a:t>Should research pursue social justice? (Value-committed stance)</a:t>
            </a:r>
          </a:p>
          <a:p>
            <a:r>
              <a:rPr lang="en-GB" b="1" dirty="0"/>
              <a:t>4. METHODOLOGY</a:t>
            </a:r>
            <a:r>
              <a:rPr lang="en-GB" dirty="0"/>
              <a:t> (process of inquiry)</a:t>
            </a:r>
          </a:p>
          <a:p>
            <a:r>
              <a:rPr lang="en-GB" dirty="0"/>
              <a:t>Experimental/quantitative methods</a:t>
            </a:r>
          </a:p>
          <a:p>
            <a:r>
              <a:rPr lang="en-GB" dirty="0"/>
              <a:t>Interpretive/qualitative methods</a:t>
            </a:r>
          </a:p>
          <a:p>
            <a:r>
              <a:rPr lang="en-GB" dirty="0"/>
              <a:t>Dialectical/critical methods</a:t>
            </a:r>
          </a:p>
          <a:p>
            <a:endParaRPr lang="en-GB" dirty="0"/>
          </a:p>
        </p:txBody>
      </p:sp>
    </p:spTree>
    <p:extLst>
      <p:ext uri="{BB962C8B-B14F-4D97-AF65-F5344CB8AC3E}">
        <p14:creationId xmlns:p14="http://schemas.microsoft.com/office/powerpoint/2010/main" val="1509254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DCA44-560D-0095-B169-49C0E3D51813}"/>
              </a:ext>
            </a:extLst>
          </p:cNvPr>
          <p:cNvSpPr>
            <a:spLocks noGrp="1"/>
          </p:cNvSpPr>
          <p:nvPr>
            <p:ph type="title"/>
          </p:nvPr>
        </p:nvSpPr>
        <p:spPr/>
        <p:txBody>
          <a:bodyPr/>
          <a:lstStyle/>
          <a:p>
            <a:r>
              <a:rPr lang="en-GB" dirty="0"/>
              <a:t>All 4 matter</a:t>
            </a:r>
          </a:p>
        </p:txBody>
      </p:sp>
      <p:sp>
        <p:nvSpPr>
          <p:cNvPr id="3" name="Content Placeholder 2">
            <a:extLst>
              <a:ext uri="{FF2B5EF4-FFF2-40B4-BE49-F238E27FC236}">
                <a16:creationId xmlns:a16="http://schemas.microsoft.com/office/drawing/2014/main" id="{0BC76FD5-BAA5-DBBD-88E6-BA76E34B9C4F}"/>
              </a:ext>
            </a:extLst>
          </p:cNvPr>
          <p:cNvSpPr>
            <a:spLocks noGrp="1"/>
          </p:cNvSpPr>
          <p:nvPr>
            <p:ph idx="1"/>
          </p:nvPr>
        </p:nvSpPr>
        <p:spPr/>
        <p:txBody>
          <a:bodyPr/>
          <a:lstStyle/>
          <a:p>
            <a:r>
              <a:rPr lang="en-GB" b="1" dirty="0"/>
              <a:t>Why all four matter</a:t>
            </a:r>
          </a:p>
          <a:p>
            <a:r>
              <a:rPr lang="en-GB" dirty="0"/>
              <a:t>Your ontological beliefs constrain your epistemological options, which constrain your axiological stance, which constrain your methodological choices (Guba &amp; Lincoln, 1994).</a:t>
            </a:r>
          </a:p>
        </p:txBody>
      </p:sp>
    </p:spTree>
    <p:extLst>
      <p:ext uri="{BB962C8B-B14F-4D97-AF65-F5344CB8AC3E}">
        <p14:creationId xmlns:p14="http://schemas.microsoft.com/office/powerpoint/2010/main" val="1185189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F5381-C14E-3C32-AFD7-095A3327617D}"/>
              </a:ext>
            </a:extLst>
          </p:cNvPr>
          <p:cNvSpPr>
            <a:spLocks noGrp="1"/>
          </p:cNvSpPr>
          <p:nvPr>
            <p:ph type="title"/>
          </p:nvPr>
        </p:nvSpPr>
        <p:spPr>
          <a:xfrm>
            <a:off x="556532" y="643467"/>
            <a:ext cx="11210925" cy="744836"/>
          </a:xfrm>
        </p:spPr>
        <p:txBody>
          <a:bodyPr>
            <a:normAutofit/>
          </a:bodyPr>
          <a:lstStyle/>
          <a:p>
            <a:pPr algn="ctr"/>
            <a:r>
              <a:rPr lang="en-GB" sz="3200">
                <a:solidFill>
                  <a:schemeClr val="bg1"/>
                </a:solidFill>
              </a:rPr>
              <a:t>Guba &amp; Lincoln's (1994) Four Paradigm Positions</a:t>
            </a:r>
          </a:p>
        </p:txBody>
      </p:sp>
      <p:graphicFrame>
        <p:nvGraphicFramePr>
          <p:cNvPr id="4" name="Table 3">
            <a:extLst>
              <a:ext uri="{FF2B5EF4-FFF2-40B4-BE49-F238E27FC236}">
                <a16:creationId xmlns:a16="http://schemas.microsoft.com/office/drawing/2014/main" id="{E2071215-6DE3-7B1A-8CDC-83FE6A848CC6}"/>
              </a:ext>
            </a:extLst>
          </p:cNvPr>
          <p:cNvGraphicFramePr>
            <a:graphicFrameLocks noGrp="1"/>
          </p:cNvGraphicFramePr>
          <p:nvPr>
            <p:extLst>
              <p:ext uri="{D42A27DB-BD31-4B8C-83A1-F6EECF244321}">
                <p14:modId xmlns:p14="http://schemas.microsoft.com/office/powerpoint/2010/main" val="3743415573"/>
              </p:ext>
            </p:extLst>
          </p:nvPr>
        </p:nvGraphicFramePr>
        <p:xfrm>
          <a:off x="643467" y="1800808"/>
          <a:ext cx="10905068" cy="4143040"/>
        </p:xfrm>
        <a:graphic>
          <a:graphicData uri="http://schemas.openxmlformats.org/drawingml/2006/table">
            <a:tbl>
              <a:tblPr>
                <a:noFill/>
              </a:tblPr>
              <a:tblGrid>
                <a:gridCol w="1764315">
                  <a:extLst>
                    <a:ext uri="{9D8B030D-6E8A-4147-A177-3AD203B41FA5}">
                      <a16:colId xmlns:a16="http://schemas.microsoft.com/office/drawing/2014/main" val="3907210012"/>
                    </a:ext>
                  </a:extLst>
                </a:gridCol>
                <a:gridCol w="2506436">
                  <a:extLst>
                    <a:ext uri="{9D8B030D-6E8A-4147-A177-3AD203B41FA5}">
                      <a16:colId xmlns:a16="http://schemas.microsoft.com/office/drawing/2014/main" val="2029818041"/>
                    </a:ext>
                  </a:extLst>
                </a:gridCol>
                <a:gridCol w="1911152">
                  <a:extLst>
                    <a:ext uri="{9D8B030D-6E8A-4147-A177-3AD203B41FA5}">
                      <a16:colId xmlns:a16="http://schemas.microsoft.com/office/drawing/2014/main" val="3715328976"/>
                    </a:ext>
                  </a:extLst>
                </a:gridCol>
                <a:gridCol w="2365551">
                  <a:extLst>
                    <a:ext uri="{9D8B030D-6E8A-4147-A177-3AD203B41FA5}">
                      <a16:colId xmlns:a16="http://schemas.microsoft.com/office/drawing/2014/main" val="4234797607"/>
                    </a:ext>
                  </a:extLst>
                </a:gridCol>
                <a:gridCol w="2357614">
                  <a:extLst>
                    <a:ext uri="{9D8B030D-6E8A-4147-A177-3AD203B41FA5}">
                      <a16:colId xmlns:a16="http://schemas.microsoft.com/office/drawing/2014/main" val="425060368"/>
                    </a:ext>
                  </a:extLst>
                </a:gridCol>
              </a:tblGrid>
              <a:tr h="371430">
                <a:tc>
                  <a:txBody>
                    <a:bodyPr/>
                    <a:lstStyle/>
                    <a:p>
                      <a:pPr>
                        <a:buNone/>
                      </a:pPr>
                      <a:r>
                        <a:rPr lang="en-GB" sz="1500" b="1" cap="none" spc="0">
                          <a:solidFill>
                            <a:schemeClr val="tx1"/>
                          </a:solidFill>
                        </a:rPr>
                        <a:t>Dimension</a:t>
                      </a:r>
                      <a:endParaRPr lang="en-GB" sz="1500" cap="none" spc="0">
                        <a:solidFill>
                          <a:schemeClr val="tx1"/>
                        </a:solidFill>
                      </a:endParaRPr>
                    </a:p>
                  </a:txBody>
                  <a:tcPr marL="0" marR="97123" marT="48561" marB="4856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1500" b="1" cap="none" spc="0">
                          <a:solidFill>
                            <a:schemeClr val="tx1"/>
                          </a:solidFill>
                        </a:rPr>
                        <a:t>Positivism</a:t>
                      </a:r>
                      <a:endParaRPr lang="en-GB" sz="1500" cap="none" spc="0">
                        <a:solidFill>
                          <a:schemeClr val="tx1"/>
                        </a:solidFill>
                      </a:endParaRPr>
                    </a:p>
                  </a:txBody>
                  <a:tcPr marL="0" marR="97123" marT="48561" marB="4856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1500" b="1" cap="none" spc="0">
                          <a:solidFill>
                            <a:schemeClr val="tx1"/>
                          </a:solidFill>
                        </a:rPr>
                        <a:t>Post-positivism</a:t>
                      </a:r>
                      <a:endParaRPr lang="en-GB" sz="1500" cap="none" spc="0">
                        <a:solidFill>
                          <a:schemeClr val="tx1"/>
                        </a:solidFill>
                      </a:endParaRPr>
                    </a:p>
                  </a:txBody>
                  <a:tcPr marL="0" marR="97123" marT="48561" marB="4856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1500" b="1" cap="none" spc="0">
                          <a:solidFill>
                            <a:schemeClr val="tx1"/>
                          </a:solidFill>
                        </a:rPr>
                        <a:t>Critical Theory</a:t>
                      </a:r>
                      <a:endParaRPr lang="en-GB" sz="1500" cap="none" spc="0">
                        <a:solidFill>
                          <a:schemeClr val="tx1"/>
                        </a:solidFill>
                      </a:endParaRPr>
                    </a:p>
                  </a:txBody>
                  <a:tcPr marL="0" marR="97123" marT="48561" marB="4856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tc>
                  <a:txBody>
                    <a:bodyPr/>
                    <a:lstStyle/>
                    <a:p>
                      <a:pPr>
                        <a:buNone/>
                      </a:pPr>
                      <a:r>
                        <a:rPr lang="en-GB" sz="1500" b="1" cap="none" spc="0">
                          <a:solidFill>
                            <a:schemeClr val="tx1"/>
                          </a:solidFill>
                        </a:rPr>
                        <a:t>Constructivism</a:t>
                      </a:r>
                      <a:endParaRPr lang="en-GB" sz="1500" cap="none" spc="0">
                        <a:solidFill>
                          <a:schemeClr val="tx1"/>
                        </a:solidFill>
                      </a:endParaRPr>
                    </a:p>
                  </a:txBody>
                  <a:tcPr marL="0" marR="97123" marT="48561" marB="48561" anchor="ctr">
                    <a:lnL w="12700" cmpd="sng">
                      <a:noFill/>
                      <a:prstDash val="solid"/>
                    </a:lnL>
                    <a:lnR w="12700" cmpd="sng">
                      <a:noFill/>
                      <a:prstDash val="solid"/>
                    </a:lnR>
                    <a:lnT w="9525" cap="flat" cmpd="sng" algn="ctr">
                      <a:solidFill>
                        <a:schemeClr val="accent1"/>
                      </a:solidFill>
                      <a:prstDash val="solid"/>
                    </a:lnT>
                    <a:lnB w="12700" cmpd="sng">
                      <a:noFill/>
                      <a:prstDash val="solid"/>
                    </a:lnB>
                    <a:noFill/>
                  </a:tcPr>
                </a:tc>
                <a:extLst>
                  <a:ext uri="{0D108BD9-81ED-4DB2-BD59-A6C34878D82A}">
                    <a16:rowId xmlns:a16="http://schemas.microsoft.com/office/drawing/2014/main" val="3737760015"/>
                  </a:ext>
                </a:extLst>
              </a:tr>
              <a:tr h="1057197">
                <a:tc>
                  <a:txBody>
                    <a:bodyPr/>
                    <a:lstStyle/>
                    <a:p>
                      <a:pPr>
                        <a:buNone/>
                      </a:pPr>
                      <a:r>
                        <a:rPr lang="en-GB" sz="1500" b="1" cap="none" spc="0">
                          <a:solidFill>
                            <a:schemeClr val="tx1"/>
                          </a:solidFill>
                        </a:rPr>
                        <a:t>ONTOLOGY</a:t>
                      </a:r>
                      <a:endParaRPr lang="en-GB" sz="1500" cap="none" spc="0">
                        <a:solidFill>
                          <a:schemeClr val="tx1"/>
                        </a:solidFill>
                      </a:endParaRP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Naïve realism (reality is real and apprehensible)</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Critical realism (reality is real but only imperfectly apprehensible)</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Historical realism (virtual reality shaped by social/historical forces)</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Relativism (multiple, socially constructed realities)</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659198718"/>
                  </a:ext>
                </a:extLst>
              </a:tr>
              <a:tr h="1057197">
                <a:tc>
                  <a:txBody>
                    <a:bodyPr/>
                    <a:lstStyle/>
                    <a:p>
                      <a:pPr>
                        <a:buNone/>
                      </a:pPr>
                      <a:r>
                        <a:rPr lang="en-GB" sz="1500" b="1" cap="none" spc="0">
                          <a:solidFill>
                            <a:schemeClr val="tx1"/>
                          </a:solidFill>
                        </a:rPr>
                        <a:t>EPISTEMOLOGY</a:t>
                      </a:r>
                      <a:endParaRPr lang="en-GB" sz="1500" cap="none" spc="0">
                        <a:solidFill>
                          <a:schemeClr val="tx1"/>
                        </a:solidFill>
                      </a:endParaRP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Dualist/objectivist (findings are true)</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Modified dualist/objectivist (findings probably true)</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Transactional/subjectivist (value-mediated findings)</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Transactional/subjectivist (co-created findings)</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841352037"/>
                  </a:ext>
                </a:extLst>
              </a:tr>
              <a:tr h="600019">
                <a:tc>
                  <a:txBody>
                    <a:bodyPr/>
                    <a:lstStyle/>
                    <a:p>
                      <a:pPr>
                        <a:buNone/>
                      </a:pPr>
                      <a:r>
                        <a:rPr lang="en-GB" sz="1500" b="1" cap="none" spc="0">
                          <a:solidFill>
                            <a:schemeClr val="tx1"/>
                          </a:solidFill>
                        </a:rPr>
                        <a:t>AXIOLOGY</a:t>
                      </a:r>
                      <a:endParaRPr lang="en-GB" sz="1500" cap="none" spc="0">
                        <a:solidFill>
                          <a:schemeClr val="tx1"/>
                        </a:solidFill>
                      </a:endParaRP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Value-free inquiry</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Value-aware inquiry</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Value-committed inquiry (ideology critique)</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Value-conscious inquiry</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34091060"/>
                  </a:ext>
                </a:extLst>
              </a:tr>
              <a:tr h="1057197">
                <a:tc>
                  <a:txBody>
                    <a:bodyPr/>
                    <a:lstStyle/>
                    <a:p>
                      <a:pPr>
                        <a:buNone/>
                      </a:pPr>
                      <a:r>
                        <a:rPr lang="en-GB" sz="1500" b="1" cap="none" spc="0">
                          <a:solidFill>
                            <a:schemeClr val="tx1"/>
                          </a:solidFill>
                        </a:rPr>
                        <a:t>METHODOLOGY</a:t>
                      </a:r>
                      <a:endParaRPr lang="en-GB" sz="1500" cap="none" spc="0">
                        <a:solidFill>
                          <a:schemeClr val="tx1"/>
                        </a:solidFill>
                      </a:endParaRP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Experimental/manipulative (verification of hypotheses)</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Modified experimental (falsification of hypotheses)</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fr-FR" sz="1500" cap="none" spc="0">
                          <a:solidFill>
                            <a:schemeClr val="tx1"/>
                          </a:solidFill>
                        </a:rPr>
                        <a:t>Dialogic/dialectical (critique and transformation)</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500" cap="none" spc="0">
                          <a:solidFill>
                            <a:schemeClr val="tx1"/>
                          </a:solidFill>
                        </a:rPr>
                        <a:t>Hermeneutical/dialectical (understanding and reconstruction)</a:t>
                      </a:r>
                    </a:p>
                  </a:txBody>
                  <a:tcPr marL="0" marR="97123" marT="48561" marB="4856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50834889"/>
                  </a:ext>
                </a:extLst>
              </a:tr>
            </a:tbl>
          </a:graphicData>
        </a:graphic>
      </p:graphicFrame>
    </p:spTree>
    <p:extLst>
      <p:ext uri="{BB962C8B-B14F-4D97-AF65-F5344CB8AC3E}">
        <p14:creationId xmlns:p14="http://schemas.microsoft.com/office/powerpoint/2010/main" val="974616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368877-75C7-CF66-9D32-24CC45C97394}"/>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100" kern="1200">
                <a:solidFill>
                  <a:schemeClr val="tx1"/>
                </a:solidFill>
                <a:latin typeface="+mj-lt"/>
                <a:ea typeface="+mj-ea"/>
                <a:cs typeface="+mj-cs"/>
              </a:rPr>
              <a:t>Caroline’s Super-Friendly Version</a:t>
            </a:r>
          </a:p>
        </p:txBody>
      </p:sp>
      <p:sp>
        <p:nvSpPr>
          <p:cNvPr id="10"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8D0B1327-6FC0-FDD0-D451-4E785CC05DB4}"/>
              </a:ext>
            </a:extLst>
          </p:cNvPr>
          <p:cNvGraphicFramePr>
            <a:graphicFrameLocks noGrp="1"/>
          </p:cNvGraphicFramePr>
          <p:nvPr>
            <p:extLst>
              <p:ext uri="{D42A27DB-BD31-4B8C-83A1-F6EECF244321}">
                <p14:modId xmlns:p14="http://schemas.microsoft.com/office/powerpoint/2010/main" val="3280210707"/>
              </p:ext>
            </p:extLst>
          </p:nvPr>
        </p:nvGraphicFramePr>
        <p:xfrm>
          <a:off x="623611" y="2633472"/>
          <a:ext cx="10941733" cy="3586357"/>
        </p:xfrm>
        <a:graphic>
          <a:graphicData uri="http://schemas.openxmlformats.org/drawingml/2006/table">
            <a:tbl>
              <a:tblPr firstRow="1" firstCol="1" bandRow="1"/>
              <a:tblGrid>
                <a:gridCol w="2069267">
                  <a:extLst>
                    <a:ext uri="{9D8B030D-6E8A-4147-A177-3AD203B41FA5}">
                      <a16:colId xmlns:a16="http://schemas.microsoft.com/office/drawing/2014/main" val="1024713381"/>
                    </a:ext>
                  </a:extLst>
                </a:gridCol>
                <a:gridCol w="1936956">
                  <a:extLst>
                    <a:ext uri="{9D8B030D-6E8A-4147-A177-3AD203B41FA5}">
                      <a16:colId xmlns:a16="http://schemas.microsoft.com/office/drawing/2014/main" val="3361774589"/>
                    </a:ext>
                  </a:extLst>
                </a:gridCol>
                <a:gridCol w="2303818">
                  <a:extLst>
                    <a:ext uri="{9D8B030D-6E8A-4147-A177-3AD203B41FA5}">
                      <a16:colId xmlns:a16="http://schemas.microsoft.com/office/drawing/2014/main" val="669356968"/>
                    </a:ext>
                  </a:extLst>
                </a:gridCol>
                <a:gridCol w="2315846">
                  <a:extLst>
                    <a:ext uri="{9D8B030D-6E8A-4147-A177-3AD203B41FA5}">
                      <a16:colId xmlns:a16="http://schemas.microsoft.com/office/drawing/2014/main" val="3012375353"/>
                    </a:ext>
                  </a:extLst>
                </a:gridCol>
                <a:gridCol w="2315846">
                  <a:extLst>
                    <a:ext uri="{9D8B030D-6E8A-4147-A177-3AD203B41FA5}">
                      <a16:colId xmlns:a16="http://schemas.microsoft.com/office/drawing/2014/main" val="1198391411"/>
                    </a:ext>
                  </a:extLst>
                </a:gridCol>
              </a:tblGrid>
              <a:tr h="313698">
                <a:tc>
                  <a:txBody>
                    <a:bodyPr/>
                    <a:lstStyle/>
                    <a:p>
                      <a:pPr algn="ctr"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Question</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Positivism</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Post-positivism</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Critical Theory</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Constructivism</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97602452"/>
                  </a:ext>
                </a:extLst>
              </a:tr>
              <a:tr h="800603">
                <a:tc>
                  <a:txBody>
                    <a:bodyPr/>
                    <a:lstStyle/>
                    <a:p>
                      <a:pPr algn="l"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What's real?</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Reality is "out there" to discover (like gravity)</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Reality exists but we can only know it imperfectly</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Reality is created by power structures and history</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Reality is socially constructed—different for different people</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43194859"/>
                  </a:ext>
                </a:extLst>
              </a:tr>
              <a:tr h="557151">
                <a:tc>
                  <a:txBody>
                    <a:bodyPr/>
                    <a:lstStyle/>
                    <a:p>
                      <a:pPr algn="l"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How do we create knowledge?</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Objective observation reveals truth</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Careful observation gets us close to truth</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Knowledge created through critical dialogue</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Knowledge created through interpretation and interaction</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03450905"/>
                  </a:ext>
                </a:extLst>
              </a:tr>
              <a:tr h="557151">
                <a:tc>
                  <a:txBody>
                    <a:bodyPr/>
                    <a:lstStyle/>
                    <a:p>
                      <a:pPr algn="l"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What about researcher values?</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Keep values out—be neutral</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Be aware of bias and control it</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Use values to fight injustice</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Acknowledge your values openly</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70177249"/>
                  </a:ext>
                </a:extLst>
              </a:tr>
              <a:tr h="557151">
                <a:tc>
                  <a:txBody>
                    <a:bodyPr/>
                    <a:lstStyle/>
                    <a:p>
                      <a:pPr algn="l"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How to do research?</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Experiments, surveys, measurement</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Careful experiments with humility about findings</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Critical dialogue to expose power</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In-depth conversations to understand meanings</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28399442"/>
                  </a:ext>
                </a:extLst>
              </a:tr>
              <a:tr h="800603">
                <a:tc>
                  <a:txBody>
                    <a:bodyPr/>
                    <a:lstStyle/>
                    <a:p>
                      <a:pPr algn="l" fontAlgn="ctr">
                        <a:lnSpc>
                          <a:spcPct val="115000"/>
                        </a:lnSpc>
                        <a:spcAft>
                          <a:spcPts val="800"/>
                        </a:spcAft>
                        <a:buNone/>
                      </a:pPr>
                      <a:r>
                        <a:rPr lang="en-GB" sz="1400" b="1" i="0" u="none" strike="noStrike">
                          <a:effectLst/>
                          <a:latin typeface="Arial" panose="020B0604020202020204" pitchFamily="34" charset="0"/>
                          <a:ea typeface="Times New Roman" panose="02020603050405020304" pitchFamily="18" charset="0"/>
                          <a:cs typeface="Arial" panose="020B0604020202020204" pitchFamily="34" charset="0"/>
                        </a:rPr>
                        <a:t>Example question</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dirty="0">
                          <a:effectLst/>
                          <a:latin typeface="Arial" panose="020B0604020202020204" pitchFamily="34" charset="0"/>
                          <a:ea typeface="Times New Roman" panose="02020603050405020304" pitchFamily="18" charset="0"/>
                          <a:cs typeface="Arial" panose="020B0604020202020204" pitchFamily="34" charset="0"/>
                        </a:rPr>
                        <a:t>"What causes problem gambling?"</a:t>
                      </a:r>
                      <a:endParaRPr lang="en-GB" sz="2300" b="0" i="0" u="none" strike="noStrike" dirty="0">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"What factors are associated with problem gambling?"</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"How does the gambling industry exploit vulnerable people?"</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400" b="0" i="0" u="none" strike="noStrike">
                          <a:effectLst/>
                          <a:latin typeface="Arial" panose="020B0604020202020204" pitchFamily="34" charset="0"/>
                          <a:ea typeface="Times New Roman" panose="02020603050405020304" pitchFamily="18" charset="0"/>
                          <a:cs typeface="Arial" panose="020B0604020202020204" pitchFamily="34" charset="0"/>
                        </a:rPr>
                        <a:t>"How do gamblers make sense of their experiences?"</a:t>
                      </a:r>
                      <a:endParaRPr lang="en-GB" sz="2300" b="0" i="0" u="none" strike="noStrike">
                        <a:effectLst/>
                        <a:latin typeface="Arial" panose="020B0604020202020204" pitchFamily="34" charset="0"/>
                      </a:endParaRPr>
                    </a:p>
                  </a:txBody>
                  <a:tcPr marL="12028" marR="12028" marT="12028" marB="120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05965374"/>
                  </a:ext>
                </a:extLst>
              </a:tr>
            </a:tbl>
          </a:graphicData>
        </a:graphic>
      </p:graphicFrame>
    </p:spTree>
    <p:extLst>
      <p:ext uri="{BB962C8B-B14F-4D97-AF65-F5344CB8AC3E}">
        <p14:creationId xmlns:p14="http://schemas.microsoft.com/office/powerpoint/2010/main" val="4072325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61E7B-E950-0E67-C876-EDBDA421ECFD}"/>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2600" kern="1200">
                <a:solidFill>
                  <a:schemeClr val="tx1"/>
                </a:solidFill>
                <a:latin typeface="+mj-lt"/>
                <a:ea typeface="+mj-ea"/>
                <a:cs typeface="+mj-cs"/>
              </a:rPr>
              <a:t>You have been taught </a:t>
            </a:r>
            <a:r>
              <a:rPr lang="en-US" sz="2600" b="1" kern="1200">
                <a:solidFill>
                  <a:schemeClr val="tx1"/>
                </a:solidFill>
                <a:latin typeface="+mj-lt"/>
                <a:ea typeface="+mj-ea"/>
                <a:cs typeface="+mj-cs"/>
              </a:rPr>
              <a:t>an expanded Guba &amp; Lincoln Paradigm Table</a:t>
            </a:r>
            <a:br>
              <a:rPr lang="en-US" sz="2600" kern="1200">
                <a:solidFill>
                  <a:schemeClr val="tx1"/>
                </a:solidFill>
                <a:latin typeface="+mj-lt"/>
                <a:ea typeface="+mj-ea"/>
                <a:cs typeface="+mj-cs"/>
              </a:rPr>
            </a:br>
            <a:r>
              <a:rPr lang="en-US" sz="2600" kern="1200">
                <a:solidFill>
                  <a:schemeClr val="tx1"/>
                </a:solidFill>
                <a:latin typeface="+mj-lt"/>
                <a:ea typeface="+mj-ea"/>
                <a:cs typeface="+mj-cs"/>
              </a:rPr>
              <a:t> </a:t>
            </a:r>
          </a:p>
        </p:txBody>
      </p:sp>
      <p:sp>
        <p:nvSpPr>
          <p:cNvPr id="12"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78123BDD-FE66-199F-DA08-EB36881E49D1}"/>
              </a:ext>
            </a:extLst>
          </p:cNvPr>
          <p:cNvGraphicFramePr>
            <a:graphicFrameLocks noGrp="1"/>
          </p:cNvGraphicFramePr>
          <p:nvPr>
            <p:extLst>
              <p:ext uri="{D42A27DB-BD31-4B8C-83A1-F6EECF244321}">
                <p14:modId xmlns:p14="http://schemas.microsoft.com/office/powerpoint/2010/main" val="332400007"/>
              </p:ext>
            </p:extLst>
          </p:nvPr>
        </p:nvGraphicFramePr>
        <p:xfrm>
          <a:off x="515298" y="2633472"/>
          <a:ext cx="11158359" cy="3586357"/>
        </p:xfrm>
        <a:graphic>
          <a:graphicData uri="http://schemas.openxmlformats.org/drawingml/2006/table">
            <a:tbl>
              <a:tblPr firstRow="1" firstCol="1" bandRow="1"/>
              <a:tblGrid>
                <a:gridCol w="1622416">
                  <a:extLst>
                    <a:ext uri="{9D8B030D-6E8A-4147-A177-3AD203B41FA5}">
                      <a16:colId xmlns:a16="http://schemas.microsoft.com/office/drawing/2014/main" val="1565897091"/>
                    </a:ext>
                  </a:extLst>
                </a:gridCol>
                <a:gridCol w="1519935">
                  <a:extLst>
                    <a:ext uri="{9D8B030D-6E8A-4147-A177-3AD203B41FA5}">
                      <a16:colId xmlns:a16="http://schemas.microsoft.com/office/drawing/2014/main" val="2805332647"/>
                    </a:ext>
                  </a:extLst>
                </a:gridCol>
                <a:gridCol w="1620816">
                  <a:extLst>
                    <a:ext uri="{9D8B030D-6E8A-4147-A177-3AD203B41FA5}">
                      <a16:colId xmlns:a16="http://schemas.microsoft.com/office/drawing/2014/main" val="617334554"/>
                    </a:ext>
                  </a:extLst>
                </a:gridCol>
                <a:gridCol w="1604803">
                  <a:extLst>
                    <a:ext uri="{9D8B030D-6E8A-4147-A177-3AD203B41FA5}">
                      <a16:colId xmlns:a16="http://schemas.microsoft.com/office/drawing/2014/main" val="1936939513"/>
                    </a:ext>
                  </a:extLst>
                </a:gridCol>
                <a:gridCol w="1608005">
                  <a:extLst>
                    <a:ext uri="{9D8B030D-6E8A-4147-A177-3AD203B41FA5}">
                      <a16:colId xmlns:a16="http://schemas.microsoft.com/office/drawing/2014/main" val="225838996"/>
                    </a:ext>
                  </a:extLst>
                </a:gridCol>
                <a:gridCol w="1569575">
                  <a:extLst>
                    <a:ext uri="{9D8B030D-6E8A-4147-A177-3AD203B41FA5}">
                      <a16:colId xmlns:a16="http://schemas.microsoft.com/office/drawing/2014/main" val="1405628403"/>
                    </a:ext>
                  </a:extLst>
                </a:gridCol>
                <a:gridCol w="1612809">
                  <a:extLst>
                    <a:ext uri="{9D8B030D-6E8A-4147-A177-3AD203B41FA5}">
                      <a16:colId xmlns:a16="http://schemas.microsoft.com/office/drawing/2014/main" val="4203550597"/>
                    </a:ext>
                  </a:extLst>
                </a:gridCol>
              </a:tblGrid>
              <a:tr h="250569">
                <a:tc>
                  <a:txBody>
                    <a:bodyPr/>
                    <a:lstStyle/>
                    <a:p>
                      <a:pPr algn="ctr" fontAlgn="ctr">
                        <a:lnSpc>
                          <a:spcPct val="115000"/>
                        </a:lnSpc>
                        <a:spcAft>
                          <a:spcPts val="800"/>
                        </a:spcAft>
                        <a:buNone/>
                      </a:pPr>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Question</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Positivism</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Post-positivism</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Interpretivism</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Critical Theory</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Constructivism</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Pragmatism</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07861190"/>
                  </a:ext>
                </a:extLst>
              </a:tr>
              <a:tr h="833947">
                <a:tc>
                  <a:txBody>
                    <a:bodyPr/>
                    <a:lstStyle/>
                    <a:p>
                      <a:pPr algn="l" fontAlgn="ctr">
                        <a:lnSpc>
                          <a:spcPct val="115000"/>
                        </a:lnSpc>
                        <a:spcAft>
                          <a:spcPts val="800"/>
                        </a:spcAft>
                        <a:buNone/>
                      </a:pPr>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ONTOLOGY</a:t>
                      </a: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 (What is real?)</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One true reality exists and we can discover it</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One reality exists but we can't fully know it</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Reality is interpreted through human meanings and social contexts</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Reality is shaped by power, history, and social forces</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Multiple realities exist—people construct different versions</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Reality is what works—focus on practical consequences not abstract truth</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78476371"/>
                  </a:ext>
                </a:extLst>
              </a:tr>
              <a:tr h="833947">
                <a:tc>
                  <a:txBody>
                    <a:bodyPr/>
                    <a:lstStyle/>
                    <a:p>
                      <a:pPr algn="l" fontAlgn="ctr">
                        <a:lnSpc>
                          <a:spcPct val="115000"/>
                        </a:lnSpc>
                        <a:spcAft>
                          <a:spcPts val="800"/>
                        </a:spcAft>
                        <a:buNone/>
                      </a:pPr>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EPISTEMOLOGY</a:t>
                      </a: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 (How do we know?)</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Researcher discovers objective truth</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Researcher gets close to truth but can't be certain</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Knowledge comes from understanding how people interpret their world</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Knowledge created through researcher-participant dialogue about power</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Knowledge co-created between researcher and participants</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Knowledge is what solves practical problems—use whatever methods work</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1132103"/>
                  </a:ext>
                </a:extLst>
              </a:tr>
              <a:tr h="833947">
                <a:tc>
                  <a:txBody>
                    <a:bodyPr/>
                    <a:lstStyle/>
                    <a:p>
                      <a:pPr algn="l" fontAlgn="ctr">
                        <a:lnSpc>
                          <a:spcPct val="115000"/>
                        </a:lnSpc>
                        <a:spcAft>
                          <a:spcPts val="800"/>
                        </a:spcAft>
                        <a:buNone/>
                      </a:pPr>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AXIOLOGY</a:t>
                      </a: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 (Role of values?)</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Research must be value-free and neutral</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Researcher aware of values but tries to minimize bias</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Researcher values shape interpretation but must be acknowledged</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Research openly committed to social justice and challenging inequality</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Researcher acknowledges values shape the research</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Values drive research towards practical solutions—be transparent about them</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29589499"/>
                  </a:ext>
                </a:extLst>
              </a:tr>
              <a:tr h="833947">
                <a:tc>
                  <a:txBody>
                    <a:bodyPr/>
                    <a:lstStyle/>
                    <a:p>
                      <a:pPr algn="l" fontAlgn="ctr">
                        <a:lnSpc>
                          <a:spcPct val="115000"/>
                        </a:lnSpc>
                        <a:spcAft>
                          <a:spcPts val="800"/>
                        </a:spcAft>
                        <a:buNone/>
                      </a:pPr>
                      <a:r>
                        <a:rPr lang="en-GB" sz="1100" b="1" i="0" u="none" strike="noStrike">
                          <a:effectLst/>
                          <a:latin typeface="Arial" panose="020B0604020202020204" pitchFamily="34" charset="0"/>
                          <a:ea typeface="Times New Roman" panose="02020603050405020304" pitchFamily="18" charset="0"/>
                          <a:cs typeface="Arial" panose="020B0604020202020204" pitchFamily="34" charset="0"/>
                        </a:rPr>
                        <a:t>METHODOLOGY</a:t>
                      </a: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 (How to research?)</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Experiments to test hypotheses and prove theories</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Modified experiments to disprove weak theories</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In-depth qualitative methods to understand lived experiences and meanings</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Dialogue and critique to expose hidden power and create change</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a:effectLst/>
                          <a:latin typeface="Arial" panose="020B0604020202020204" pitchFamily="34" charset="0"/>
                          <a:ea typeface="Times New Roman" panose="02020603050405020304" pitchFamily="18" charset="0"/>
                          <a:cs typeface="Arial" panose="020B0604020202020204" pitchFamily="34" charset="0"/>
                        </a:rPr>
                        <a:t>Conversation and interpretation to understand meanings</a:t>
                      </a:r>
                      <a:endParaRPr lang="en-GB" sz="1800" b="0" i="0" u="none" strike="noStrike">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100" b="0" i="0" u="none" strike="noStrike" dirty="0">
                          <a:effectLst/>
                          <a:latin typeface="Arial" panose="020B0604020202020204" pitchFamily="34" charset="0"/>
                          <a:ea typeface="Times New Roman" panose="02020603050405020304" pitchFamily="18" charset="0"/>
                          <a:cs typeface="Arial" panose="020B0604020202020204" pitchFamily="34" charset="0"/>
                        </a:rPr>
                        <a:t>Mixed methods—whatever works best to solve the research problem</a:t>
                      </a:r>
                      <a:endParaRPr lang="en-GB" sz="1800" b="0" i="0" u="none" strike="noStrike" dirty="0">
                        <a:effectLst/>
                        <a:latin typeface="Arial" panose="020B0604020202020204" pitchFamily="34" charset="0"/>
                      </a:endParaRPr>
                    </a:p>
                  </a:txBody>
                  <a:tcPr marL="9608" marR="9608" marT="9608" marB="960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30981118"/>
                  </a:ext>
                </a:extLst>
              </a:tr>
            </a:tbl>
          </a:graphicData>
        </a:graphic>
      </p:graphicFrame>
    </p:spTree>
    <p:extLst>
      <p:ext uri="{BB962C8B-B14F-4D97-AF65-F5344CB8AC3E}">
        <p14:creationId xmlns:p14="http://schemas.microsoft.com/office/powerpoint/2010/main" val="614680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C03A8-ED5E-6645-F3BB-8DAF6D9BCA5C}"/>
              </a:ext>
            </a:extLst>
          </p:cNvPr>
          <p:cNvSpPr>
            <a:spLocks noGrp="1"/>
          </p:cNvSpPr>
          <p:nvPr>
            <p:ph type="title"/>
          </p:nvPr>
        </p:nvSpPr>
        <p:spPr/>
        <p:txBody>
          <a:bodyPr/>
          <a:lstStyle/>
          <a:p>
            <a:r>
              <a:rPr lang="en-GB" dirty="0"/>
              <a:t>Made a bit easier</a:t>
            </a:r>
          </a:p>
        </p:txBody>
      </p:sp>
      <p:graphicFrame>
        <p:nvGraphicFramePr>
          <p:cNvPr id="3" name="Table 2">
            <a:extLst>
              <a:ext uri="{FF2B5EF4-FFF2-40B4-BE49-F238E27FC236}">
                <a16:creationId xmlns:a16="http://schemas.microsoft.com/office/drawing/2014/main" id="{3BB064CF-7C67-AB31-9531-B8426A197C9D}"/>
              </a:ext>
            </a:extLst>
          </p:cNvPr>
          <p:cNvGraphicFramePr>
            <a:graphicFrameLocks noGrp="1"/>
          </p:cNvGraphicFramePr>
          <p:nvPr/>
        </p:nvGraphicFramePr>
        <p:xfrm>
          <a:off x="838199" y="1953038"/>
          <a:ext cx="10515603" cy="4105656"/>
        </p:xfrm>
        <a:graphic>
          <a:graphicData uri="http://schemas.openxmlformats.org/drawingml/2006/table">
            <a:tbl>
              <a:tblPr firstRow="1" firstCol="1" bandRow="1">
                <a:tableStyleId>{5C22544A-7EE6-4342-B048-85BDC9FD1C3A}</a:tableStyleId>
              </a:tblPr>
              <a:tblGrid>
                <a:gridCol w="1502229">
                  <a:extLst>
                    <a:ext uri="{9D8B030D-6E8A-4147-A177-3AD203B41FA5}">
                      <a16:colId xmlns:a16="http://schemas.microsoft.com/office/drawing/2014/main" val="1056607256"/>
                    </a:ext>
                  </a:extLst>
                </a:gridCol>
                <a:gridCol w="1502229">
                  <a:extLst>
                    <a:ext uri="{9D8B030D-6E8A-4147-A177-3AD203B41FA5}">
                      <a16:colId xmlns:a16="http://schemas.microsoft.com/office/drawing/2014/main" val="3837417448"/>
                    </a:ext>
                  </a:extLst>
                </a:gridCol>
                <a:gridCol w="1502229">
                  <a:extLst>
                    <a:ext uri="{9D8B030D-6E8A-4147-A177-3AD203B41FA5}">
                      <a16:colId xmlns:a16="http://schemas.microsoft.com/office/drawing/2014/main" val="2918255146"/>
                    </a:ext>
                  </a:extLst>
                </a:gridCol>
                <a:gridCol w="1502229">
                  <a:extLst>
                    <a:ext uri="{9D8B030D-6E8A-4147-A177-3AD203B41FA5}">
                      <a16:colId xmlns:a16="http://schemas.microsoft.com/office/drawing/2014/main" val="3025264069"/>
                    </a:ext>
                  </a:extLst>
                </a:gridCol>
                <a:gridCol w="1502229">
                  <a:extLst>
                    <a:ext uri="{9D8B030D-6E8A-4147-A177-3AD203B41FA5}">
                      <a16:colId xmlns:a16="http://schemas.microsoft.com/office/drawing/2014/main" val="2936234099"/>
                    </a:ext>
                  </a:extLst>
                </a:gridCol>
                <a:gridCol w="1502229">
                  <a:extLst>
                    <a:ext uri="{9D8B030D-6E8A-4147-A177-3AD203B41FA5}">
                      <a16:colId xmlns:a16="http://schemas.microsoft.com/office/drawing/2014/main" val="4232698534"/>
                    </a:ext>
                  </a:extLst>
                </a:gridCol>
                <a:gridCol w="1502229">
                  <a:extLst>
                    <a:ext uri="{9D8B030D-6E8A-4147-A177-3AD203B41FA5}">
                      <a16:colId xmlns:a16="http://schemas.microsoft.com/office/drawing/2014/main" val="2185624122"/>
                    </a:ext>
                  </a:extLst>
                </a:gridCol>
              </a:tblGrid>
              <a:tr h="200787">
                <a:tc>
                  <a:txBody>
                    <a:bodyPr/>
                    <a:lstStyle/>
                    <a:p>
                      <a:pPr algn="ctr">
                        <a:lnSpc>
                          <a:spcPct val="115000"/>
                        </a:lnSpc>
                        <a:spcAft>
                          <a:spcPts val="800"/>
                        </a:spcAft>
                        <a:buNone/>
                      </a:pPr>
                      <a:r>
                        <a:rPr lang="en-GB" sz="1100" kern="0">
                          <a:effectLst/>
                        </a:rPr>
                        <a:t>Question</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a:effectLst/>
                        </a:rPr>
                        <a:t>Positivism</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a:effectLst/>
                        </a:rPr>
                        <a:t>Post-positivism</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a:effectLst/>
                        </a:rPr>
                        <a:t>Interpretivism</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a:effectLst/>
                        </a:rPr>
                        <a:t>Critical Theory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a:effectLst/>
                        </a:rPr>
                        <a:t>Constructivism</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GB" sz="1100" kern="0">
                          <a:effectLst/>
                        </a:rPr>
                        <a:t>Pragmatism</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458889736"/>
                  </a:ext>
                </a:extLst>
              </a:tr>
              <a:tr h="779145">
                <a:tc>
                  <a:txBody>
                    <a:bodyPr/>
                    <a:lstStyle/>
                    <a:p>
                      <a:pPr>
                        <a:lnSpc>
                          <a:spcPct val="115000"/>
                        </a:lnSpc>
                        <a:spcAft>
                          <a:spcPts val="800"/>
                        </a:spcAft>
                        <a:buNone/>
                      </a:pPr>
                      <a:r>
                        <a:rPr lang="en-GB" sz="1100" kern="0">
                          <a:effectLst/>
                        </a:rPr>
                        <a:t>What's real?</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Reality is "out there" to discover (like gravity)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Reality exists but we can only know it imperfectly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Reality is what people experience and make sense of</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Reality is created by power structures and history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Reality is socially constructed—different for different people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Reality is what makes a practical difference—focus on usefulness not truth</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3855838208"/>
                  </a:ext>
                </a:extLst>
              </a:tr>
              <a:tr h="779145">
                <a:tc>
                  <a:txBody>
                    <a:bodyPr/>
                    <a:lstStyle/>
                    <a:p>
                      <a:pPr>
                        <a:lnSpc>
                          <a:spcPct val="115000"/>
                        </a:lnSpc>
                        <a:spcAft>
                          <a:spcPts val="800"/>
                        </a:spcAft>
                        <a:buNone/>
                      </a:pPr>
                      <a:r>
                        <a:rPr lang="en-GB" sz="1100" kern="0">
                          <a:effectLst/>
                        </a:rPr>
                        <a:t>How do we create knowledge?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Objective observation reveals truth</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Careful observation gets us close to truth</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Understanding people's interpretations and lived experiences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Knowledge created through critical dialogue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Knowledge created through interpretation and interaction</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Knowledge is what solves real problems—use any method that works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60624883"/>
                  </a:ext>
                </a:extLst>
              </a:tr>
              <a:tr h="586359">
                <a:tc>
                  <a:txBody>
                    <a:bodyPr/>
                    <a:lstStyle/>
                    <a:p>
                      <a:pPr>
                        <a:lnSpc>
                          <a:spcPct val="115000"/>
                        </a:lnSpc>
                        <a:spcAft>
                          <a:spcPts val="800"/>
                        </a:spcAft>
                        <a:buNone/>
                      </a:pPr>
                      <a:r>
                        <a:rPr lang="en-GB" sz="1100" kern="0">
                          <a:effectLst/>
                        </a:rPr>
                        <a:t>What about researcher values?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Keep values out—be neutral</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Be aware of bias and control it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Acknowledge values shape what you see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Use values to fight injustice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Acknowledge your values openly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Values guide practical research—be clear about your aims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569015969"/>
                  </a:ext>
                </a:extLst>
              </a:tr>
              <a:tr h="779145">
                <a:tc>
                  <a:txBody>
                    <a:bodyPr/>
                    <a:lstStyle/>
                    <a:p>
                      <a:pPr>
                        <a:lnSpc>
                          <a:spcPct val="115000"/>
                        </a:lnSpc>
                        <a:spcAft>
                          <a:spcPts val="800"/>
                        </a:spcAft>
                        <a:buNone/>
                      </a:pPr>
                      <a:r>
                        <a:rPr lang="en-GB" sz="1100" kern="0">
                          <a:effectLst/>
                        </a:rPr>
                        <a:t>How to do research?</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Experiments, surveys, measurement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Careful experiments with humility about findings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Interviews, ethnography, understanding meanings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Critical dialogue to expose power</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In-depth conversations to understand meanings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Mix qualitative and quantitative—whatever answers the question best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2282157564"/>
                  </a:ext>
                </a:extLst>
              </a:tr>
              <a:tr h="971931">
                <a:tc>
                  <a:txBody>
                    <a:bodyPr/>
                    <a:lstStyle/>
                    <a:p>
                      <a:pPr>
                        <a:lnSpc>
                          <a:spcPct val="115000"/>
                        </a:lnSpc>
                        <a:spcAft>
                          <a:spcPts val="800"/>
                        </a:spcAft>
                        <a:buNone/>
                      </a:pPr>
                      <a:r>
                        <a:rPr lang="en-GB" sz="1100" kern="0">
                          <a:effectLst/>
                        </a:rPr>
                        <a:t>Gambling example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"What causes problem gambling?"</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"What factors are associated with problem gambling?"</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"How do gamblers experience and make sense of gambling in their lives?"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"How does the gambling industry exploit vulnerable people?"</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a:effectLst/>
                        </a:rPr>
                        <a:t>"How do gamblers construct narratives of their experiences?"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100" kern="0" dirty="0">
                          <a:effectLst/>
                        </a:rPr>
                        <a:t>"What interventions actually reduce gambling harm—and how can we improve them?"</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1124637383"/>
                  </a:ext>
                </a:extLst>
              </a:tr>
            </a:tbl>
          </a:graphicData>
        </a:graphic>
      </p:graphicFrame>
    </p:spTree>
    <p:extLst>
      <p:ext uri="{BB962C8B-B14F-4D97-AF65-F5344CB8AC3E}">
        <p14:creationId xmlns:p14="http://schemas.microsoft.com/office/powerpoint/2010/main" val="317368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ADA899-087B-58A8-A217-1F13A7514460}"/>
              </a:ext>
            </a:extLst>
          </p:cNvPr>
          <p:cNvSpPr>
            <a:spLocks noGrp="1"/>
          </p:cNvSpPr>
          <p:nvPr>
            <p:ph type="title"/>
          </p:nvPr>
        </p:nvSpPr>
        <p:spPr/>
        <p:txBody>
          <a:bodyPr/>
          <a:lstStyle/>
          <a:p>
            <a:r>
              <a:rPr lang="en-GB" dirty="0"/>
              <a:t>Key distinction</a:t>
            </a:r>
          </a:p>
        </p:txBody>
      </p:sp>
      <p:sp>
        <p:nvSpPr>
          <p:cNvPr id="4" name="Content Placeholder 3">
            <a:extLst>
              <a:ext uri="{FF2B5EF4-FFF2-40B4-BE49-F238E27FC236}">
                <a16:creationId xmlns:a16="http://schemas.microsoft.com/office/drawing/2014/main" id="{A59C28B9-62A0-E1F0-167A-075D1ABDDA42}"/>
              </a:ext>
            </a:extLst>
          </p:cNvPr>
          <p:cNvSpPr>
            <a:spLocks noGrp="1"/>
          </p:cNvSpPr>
          <p:nvPr>
            <p:ph idx="1"/>
          </p:nvPr>
        </p:nvSpPr>
        <p:spPr/>
        <p:txBody>
          <a:bodyPr/>
          <a:lstStyle/>
          <a:p>
            <a:r>
              <a:rPr lang="en-US" dirty="0"/>
              <a:t>Key distinction to make: "Whilst Kuhn described paradigms as mutually exclusive frameworks that succeed one another, management research is better </a:t>
            </a:r>
            <a:r>
              <a:rPr lang="en-US" dirty="0" err="1"/>
              <a:t>characterised</a:t>
            </a:r>
            <a:r>
              <a:rPr lang="en-US" dirty="0"/>
              <a:t> as 'multiparadigm' (Gioia &amp; Pitre, 1990), where positivist, interpretivist, and critical approaches coexist. I therefore use 'paradigm' in the Burrell and Morgan (1979) sense—as research philosophies grounded in different ontological and epistemological assumptions."</a:t>
            </a:r>
          </a:p>
          <a:p>
            <a:endParaRPr lang="en-GB" dirty="0"/>
          </a:p>
        </p:txBody>
      </p:sp>
    </p:spTree>
    <p:extLst>
      <p:ext uri="{BB962C8B-B14F-4D97-AF65-F5344CB8AC3E}">
        <p14:creationId xmlns:p14="http://schemas.microsoft.com/office/powerpoint/2010/main" val="14323071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Rectangle 29">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vert="horz" lIns="91440" tIns="45720" rIns="91440" bIns="45720" rtlCol="0" anchor="ctr">
            <a:normAutofit/>
          </a:bodyPr>
          <a:lstStyle/>
          <a:p>
            <a:pPr>
              <a:spcAft>
                <a:spcPts val="600"/>
              </a:spcAft>
              <a:defRPr sz="1800">
                <a:latin typeface="Calibri"/>
              </a:defRPr>
            </a:pPr>
            <a:r>
              <a:rPr lang="en-US" sz="3700" kern="1200">
                <a:solidFill>
                  <a:schemeClr val="tx1"/>
                </a:solidFill>
                <a:latin typeface="+mj-lt"/>
                <a:ea typeface="+mj-ea"/>
                <a:cs typeface="+mj-cs"/>
              </a:rPr>
              <a:t>Section 2: Paradigms in Your Research Field</a:t>
            </a:r>
            <a:br>
              <a:rPr lang="en-US" sz="3700" kern="1200">
                <a:solidFill>
                  <a:schemeClr val="tx1"/>
                </a:solidFill>
                <a:latin typeface="+mj-lt"/>
                <a:ea typeface="+mj-ea"/>
                <a:cs typeface="+mj-cs"/>
              </a:rPr>
            </a:br>
            <a:endParaRPr lang="en-US" sz="3700" kern="1200">
              <a:solidFill>
                <a:schemeClr val="tx1"/>
              </a:solidFill>
              <a:latin typeface="+mj-lt"/>
              <a:ea typeface="+mj-ea"/>
              <a:cs typeface="+mj-cs"/>
            </a:endParaRPr>
          </a:p>
        </p:txBody>
      </p:sp>
      <p:sp>
        <p:nvSpPr>
          <p:cNvPr id="32" name="Rectangle 31">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p:cNvSpPr txBox="1"/>
          <p:nvPr/>
        </p:nvSpPr>
        <p:spPr>
          <a:xfrm>
            <a:off x="1115568" y="2481943"/>
            <a:ext cx="10168128" cy="36950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800" dirty="0"/>
          </a:p>
          <a:p>
            <a:pPr indent="-228600">
              <a:lnSpc>
                <a:spcPct val="90000"/>
              </a:lnSpc>
              <a:spcAft>
                <a:spcPts val="600"/>
              </a:spcAft>
              <a:buFont typeface="Arial" panose="020B0604020202020204" pitchFamily="34" charset="0"/>
              <a:buChar char="•"/>
              <a:defRPr sz="1800">
                <a:latin typeface="Calibri"/>
              </a:defRPr>
            </a:pPr>
            <a:r>
              <a:rPr lang="en-US" sz="2800" dirty="0"/>
              <a:t>What to demonstrate:</a:t>
            </a:r>
          </a:p>
          <a:p>
            <a:pPr indent="-228600">
              <a:lnSpc>
                <a:spcPct val="90000"/>
              </a:lnSpc>
              <a:spcAft>
                <a:spcPts val="600"/>
              </a:spcAft>
              <a:buFont typeface="Arial" panose="020B0604020202020204" pitchFamily="34" charset="0"/>
              <a:buChar char="•"/>
              <a:defRPr sz="1800">
                <a:latin typeface="Calibri"/>
              </a:defRPr>
            </a:pPr>
            <a:r>
              <a:rPr lang="en-US" sz="2800" dirty="0"/>
              <a:t>Major theoretical shifts in your field's history</a:t>
            </a:r>
          </a:p>
          <a:p>
            <a:pPr indent="-228600">
              <a:lnSpc>
                <a:spcPct val="90000"/>
              </a:lnSpc>
              <a:spcAft>
                <a:spcPts val="600"/>
              </a:spcAft>
              <a:buFont typeface="Arial" panose="020B0604020202020204" pitchFamily="34" charset="0"/>
              <a:buChar char="•"/>
              <a:defRPr sz="1800">
                <a:latin typeface="Calibri"/>
              </a:defRPr>
            </a:pPr>
            <a:r>
              <a:rPr lang="en-US" sz="2800" dirty="0"/>
              <a:t>Current coexisting paradigmatic approaches and their key assumptions (Shepherd &amp; Challenger, 2013)</a:t>
            </a:r>
          </a:p>
          <a:p>
            <a:pPr indent="-228600">
              <a:lnSpc>
                <a:spcPct val="90000"/>
              </a:lnSpc>
              <a:spcAft>
                <a:spcPts val="600"/>
              </a:spcAft>
              <a:buFont typeface="Arial" panose="020B0604020202020204" pitchFamily="34" charset="0"/>
              <a:buChar char="•"/>
              <a:defRPr sz="1800">
                <a:latin typeface="Calibri"/>
              </a:defRPr>
            </a:pPr>
            <a:r>
              <a:rPr lang="en-US" sz="2800" dirty="0"/>
              <a:t>Emerging challenges or alternative approaches</a:t>
            </a:r>
          </a:p>
          <a:p>
            <a:pPr indent="-228600">
              <a:lnSpc>
                <a:spcPct val="90000"/>
              </a:lnSpc>
              <a:spcAft>
                <a:spcPts val="600"/>
              </a:spcAft>
              <a:buFont typeface="Arial" panose="020B0604020202020204" pitchFamily="34" charset="0"/>
              <a:buChar char="•"/>
              <a:defRPr sz="1800">
                <a:latin typeface="Calibri"/>
              </a:defRPr>
            </a:pPr>
            <a:r>
              <a:rPr lang="en-US" sz="2800" dirty="0"/>
              <a:t>Awareness of paradigm debates in your specific area</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95B8EE04-FE2A-B9A7-A2AE-601296DBD0D3}"/>
              </a:ext>
            </a:extLst>
          </p:cNvPr>
          <p:cNvSpPr>
            <a:spLocks noGrp="1"/>
          </p:cNvSpPr>
          <p:nvPr>
            <p:ph type="title"/>
          </p:nvPr>
        </p:nvSpPr>
        <p:spPr>
          <a:xfrm>
            <a:off x="1115568" y="548640"/>
            <a:ext cx="10168128" cy="1179576"/>
          </a:xfrm>
        </p:spPr>
        <p:txBody>
          <a:bodyPr>
            <a:normAutofit/>
          </a:bodyPr>
          <a:lstStyle/>
          <a:p>
            <a:r>
              <a:rPr lang="en-US" sz="4000"/>
              <a:t>Example for management studies</a:t>
            </a:r>
            <a:endParaRPr lang="en-GB" sz="4000"/>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7857B4B1-6FE1-B513-BAF4-BEB984E21C39}"/>
              </a:ext>
            </a:extLst>
          </p:cNvPr>
          <p:cNvSpPr>
            <a:spLocks noGrp="1"/>
          </p:cNvSpPr>
          <p:nvPr>
            <p:ph idx="1"/>
          </p:nvPr>
        </p:nvSpPr>
        <p:spPr>
          <a:xfrm>
            <a:off x="1115568" y="2481943"/>
            <a:ext cx="10168128" cy="3695020"/>
          </a:xfrm>
        </p:spPr>
        <p:txBody>
          <a:bodyPr>
            <a:normAutofit/>
          </a:bodyPr>
          <a:lstStyle/>
          <a:p>
            <a:pPr>
              <a:spcAft>
                <a:spcPts val="600"/>
              </a:spcAft>
              <a:defRPr sz="1800">
                <a:latin typeface="Calibri"/>
              </a:defRPr>
            </a:pPr>
            <a:r>
              <a:rPr lang="en-US" sz="2200" dirty="0"/>
              <a:t>"Management research has evolved from Classical Management's emphasis on efficiency and rationality (Taylor, 1911) through Human Relations' focus on social factors (Mayo, 1933) to contemporary pluralism. Today, </a:t>
            </a:r>
            <a:r>
              <a:rPr lang="en-US" sz="2200" dirty="0" err="1"/>
              <a:t>organisational</a:t>
            </a:r>
            <a:r>
              <a:rPr lang="en-US" sz="2200" dirty="0"/>
              <a:t> change research encompasses positivist variance models (e.g., Lewin, 1947), interpretivist process studies (e.g., Weick &amp; Quinn, 1999), and critical approaches questioning whose interests change serves (e.g., Grey, 2009). Rather than one paradigm replacing another, these coexist—what Hassard (1991) terms 'paradigm diversity'..."</a:t>
            </a:r>
          </a:p>
          <a:p>
            <a:pPr marL="0" indent="0">
              <a:buNone/>
            </a:pPr>
            <a:endParaRPr lang="en-GB" sz="2200" dirty="0"/>
          </a:p>
        </p:txBody>
      </p:sp>
    </p:spTree>
    <p:extLst>
      <p:ext uri="{BB962C8B-B14F-4D97-AF65-F5344CB8AC3E}">
        <p14:creationId xmlns:p14="http://schemas.microsoft.com/office/powerpoint/2010/main" val="23098703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8" name="Rectangle 1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vert="horz" lIns="91440" tIns="45720" rIns="91440" bIns="45720" rtlCol="0" anchor="ctr">
            <a:normAutofit/>
          </a:bodyPr>
          <a:lstStyle/>
          <a:p>
            <a:pPr>
              <a:spcAft>
                <a:spcPts val="600"/>
              </a:spcAft>
              <a:defRPr sz="1800">
                <a:latin typeface="Calibri"/>
              </a:defRPr>
            </a:pPr>
            <a:r>
              <a:rPr lang="en-US" sz="3700" kern="1200">
                <a:solidFill>
                  <a:schemeClr val="tx1"/>
                </a:solidFill>
                <a:latin typeface="+mj-lt"/>
                <a:ea typeface="+mj-ea"/>
                <a:cs typeface="+mj-cs"/>
              </a:rPr>
              <a:t>Key point: Show that your field is characterised by coexisting paradigms, not sequential revolutions</a:t>
            </a:r>
          </a:p>
        </p:txBody>
      </p:sp>
      <p:sp>
        <p:nvSpPr>
          <p:cNvPr id="3" name="TextBox 2"/>
          <p:cNvSpPr txBox="1"/>
          <p:nvPr/>
        </p:nvSpPr>
        <p:spPr>
          <a:xfrm>
            <a:off x="1045028" y="3017522"/>
            <a:ext cx="9941319" cy="31246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defRPr sz="1800">
                <a:latin typeface="Calibri"/>
              </a:defRPr>
            </a:pPr>
            <a:r>
              <a:rPr lang="en-US" sz="2400" dirty="0"/>
              <a:t>References specific to your field: You should cite paradigm debates specific to your research area (e.g., strategy, HRM, finance, marketing)</a:t>
            </a:r>
          </a:p>
        </p:txBody>
      </p:sp>
      <p:cxnSp>
        <p:nvCxnSpPr>
          <p:cNvPr id="24" name="Straight Connector 23">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7D5A622-58C8-419C-A6D5-B94F38162027}"/>
              </a:ext>
            </a:extLst>
          </p:cNvPr>
          <p:cNvSpPr>
            <a:spLocks noGrp="1"/>
          </p:cNvSpPr>
          <p:nvPr>
            <p:ph type="title"/>
          </p:nvPr>
        </p:nvSpPr>
        <p:spPr/>
        <p:txBody>
          <a:bodyPr/>
          <a:lstStyle/>
          <a:p>
            <a:r>
              <a:rPr lang="en-US" dirty="0"/>
              <a:t>Section 3: Your Research Position</a:t>
            </a:r>
            <a:endParaRPr lang="en-GB" dirty="0"/>
          </a:p>
        </p:txBody>
      </p:sp>
      <p:sp>
        <p:nvSpPr>
          <p:cNvPr id="4" name="Content Placeholder 3">
            <a:extLst>
              <a:ext uri="{FF2B5EF4-FFF2-40B4-BE49-F238E27FC236}">
                <a16:creationId xmlns:a16="http://schemas.microsoft.com/office/drawing/2014/main" id="{8D7E5C4E-4520-A900-2084-9027CD5AA322}"/>
              </a:ext>
            </a:extLst>
          </p:cNvPr>
          <p:cNvSpPr>
            <a:spLocks noGrp="1"/>
          </p:cNvSpPr>
          <p:nvPr>
            <p:ph idx="1"/>
          </p:nvPr>
        </p:nvSpPr>
        <p:spPr/>
        <p:txBody>
          <a:bodyPr>
            <a:normAutofit fontScale="70000" lnSpcReduction="20000"/>
          </a:bodyPr>
          <a:lstStyle/>
          <a:p>
            <a:r>
              <a:rPr lang="en-GB" sz="3200" b="1" dirty="0"/>
              <a:t>What to articulate:</a:t>
            </a:r>
            <a:endParaRPr lang="en-GB" sz="3200" dirty="0"/>
          </a:p>
          <a:p>
            <a:r>
              <a:rPr lang="en-GB" sz="3200" b="1" dirty="0"/>
              <a:t>You must explicitly state your position across ALL FOUR paradigm dimensions</a:t>
            </a:r>
            <a:r>
              <a:rPr lang="en-GB" sz="3200" dirty="0"/>
              <a:t> (Guba &amp; Lincoln, 1994):</a:t>
            </a:r>
          </a:p>
          <a:p>
            <a:r>
              <a:rPr lang="en-GB" sz="3200" b="1" dirty="0"/>
              <a:t>1. ONTOLOGICAL POSITION:</a:t>
            </a:r>
            <a:endParaRPr lang="en-GB" sz="3200" dirty="0"/>
          </a:p>
          <a:p>
            <a:r>
              <a:rPr lang="en-GB" sz="3200" dirty="0"/>
              <a:t>What is the nature of reality in your study?</a:t>
            </a:r>
          </a:p>
          <a:p>
            <a:r>
              <a:rPr lang="en-GB" sz="3200" dirty="0"/>
              <a:t>Example: 'I adopt a relativist ontology—"responsible gambling" is not a fixed reality but constructed differently by casino employees, regulators, and gamblers.'</a:t>
            </a:r>
          </a:p>
          <a:p>
            <a:r>
              <a:rPr lang="en-GB" sz="3200" b="1" dirty="0"/>
              <a:t>2. EPISTEMOLOGICAL POSITION:</a:t>
            </a:r>
            <a:endParaRPr lang="en-GB" sz="3200" dirty="0"/>
          </a:p>
          <a:p>
            <a:r>
              <a:rPr lang="en-GB" sz="3200" dirty="0"/>
              <a:t>How is knowledge created in your research?</a:t>
            </a:r>
          </a:p>
          <a:p>
            <a:r>
              <a:rPr lang="en-GB" sz="3200" dirty="0"/>
              <a:t>Example: 'My epistemology is transactional/subjectivist—knowledge emerges through dialogue between myself and participants, not through objective observation.'</a:t>
            </a:r>
          </a:p>
          <a:p>
            <a:pPr marL="0" indent="0">
              <a:buNone/>
            </a:pPr>
            <a:endParaRPr lang="en-GB" dirty="0"/>
          </a:p>
        </p:txBody>
      </p:sp>
    </p:spTree>
    <p:extLst>
      <p:ext uri="{BB962C8B-B14F-4D97-AF65-F5344CB8AC3E}">
        <p14:creationId xmlns:p14="http://schemas.microsoft.com/office/powerpoint/2010/main" val="16221881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74635-678A-9E3C-C63E-3F06384AF686}"/>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AA3B7EA3-6F25-9C38-24BA-0E272F374C06}"/>
              </a:ext>
            </a:extLst>
          </p:cNvPr>
          <p:cNvSpPr>
            <a:spLocks noGrp="1"/>
          </p:cNvSpPr>
          <p:nvPr>
            <p:ph idx="1"/>
          </p:nvPr>
        </p:nvSpPr>
        <p:spPr/>
        <p:txBody>
          <a:bodyPr>
            <a:normAutofit fontScale="92500"/>
          </a:bodyPr>
          <a:lstStyle/>
          <a:p>
            <a:r>
              <a:rPr lang="en-GB" b="1" dirty="0"/>
              <a:t>3. AXIOLOGICAL POSITION:</a:t>
            </a:r>
            <a:endParaRPr lang="en-GB" dirty="0"/>
          </a:p>
          <a:p>
            <a:r>
              <a:rPr lang="en-GB" dirty="0"/>
              <a:t>What is the role of YOUR values?</a:t>
            </a:r>
          </a:p>
          <a:p>
            <a:r>
              <a:rPr lang="en-GB" dirty="0"/>
              <a:t>Example: 'I adopt a value-conscious stance (Lincoln &amp; Guba, 2000)—my values regarding gambling harm are integral to inquiry, requiring reflexive acknowledgment rather than claims of neutrality.'</a:t>
            </a:r>
          </a:p>
          <a:p>
            <a:r>
              <a:rPr lang="en-GB" b="1" dirty="0"/>
              <a:t>4. METHODOLOGICAL POSITION:</a:t>
            </a:r>
            <a:endParaRPr lang="en-GB" dirty="0"/>
          </a:p>
          <a:p>
            <a:r>
              <a:rPr lang="en-GB" dirty="0"/>
              <a:t>What inquiry approach flows from above?</a:t>
            </a:r>
          </a:p>
          <a:p>
            <a:r>
              <a:rPr lang="en-GB" dirty="0"/>
              <a:t>Example: 'These assumptions necessitate hermeneutical/dialectical methodology—narrative inquiry to understand constructed meanings.'"</a:t>
            </a:r>
          </a:p>
          <a:p>
            <a:endParaRPr lang="en-GB" dirty="0"/>
          </a:p>
        </p:txBody>
      </p:sp>
    </p:spTree>
    <p:extLst>
      <p:ext uri="{BB962C8B-B14F-4D97-AF65-F5344CB8AC3E}">
        <p14:creationId xmlns:p14="http://schemas.microsoft.com/office/powerpoint/2010/main" val="30778789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fontScale="90000"/>
          </a:bodyPr>
          <a:lstStyle/>
          <a:p>
            <a:pPr>
              <a:spcAft>
                <a:spcPts val="600"/>
              </a:spcAft>
              <a:defRPr sz="1800">
                <a:latin typeface="Calibri"/>
              </a:defRPr>
            </a:pPr>
            <a:r>
              <a:rPr lang="en-US" sz="5400" dirty="0"/>
              <a:t>How your research questions emerge from these underlying assumptions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defRPr sz="1800">
                <a:latin typeface="Calibri"/>
              </a:defRPr>
            </a:pPr>
            <a:r>
              <a:rPr lang="en-US" sz="2000" dirty="0"/>
              <a:t>How your research questions emerge from these underlying assumptions</a:t>
            </a:r>
          </a:p>
          <a:p>
            <a:pPr indent="-228600">
              <a:lnSpc>
                <a:spcPct val="90000"/>
              </a:lnSpc>
              <a:spcAft>
                <a:spcPts val="600"/>
              </a:spcAft>
              <a:buFont typeface="Arial" panose="020B0604020202020204" pitchFamily="34" charset="0"/>
              <a:buChar char="•"/>
              <a:defRPr sz="1800">
                <a:latin typeface="Calibri"/>
              </a:defRPr>
            </a:pPr>
            <a:r>
              <a:rPr lang="en-US" sz="2000" dirty="0"/>
              <a:t>Justification for why this approach suits your research goals</a:t>
            </a:r>
          </a:p>
          <a:p>
            <a:pPr indent="-228600">
              <a:lnSpc>
                <a:spcPct val="90000"/>
              </a:lnSpc>
              <a:spcAft>
                <a:spcPts val="600"/>
              </a:spcAft>
              <a:buFont typeface="Arial" panose="020B0604020202020204" pitchFamily="34" charset="0"/>
              <a:buChar char="•"/>
              <a:defRPr sz="1800">
                <a:latin typeface="Calibri"/>
              </a:defRPr>
            </a:pPr>
            <a:r>
              <a:rPr lang="en-US" sz="2000" dirty="0"/>
              <a:t>Whether your work operates within one paradigm or draws on multiple (paradigm interplay; Schultz &amp; Hatch, 1996)</a:t>
            </a:r>
          </a:p>
          <a:p>
            <a:pPr indent="-228600">
              <a:lnSpc>
                <a:spcPct val="90000"/>
              </a:lnSpc>
              <a:spcAft>
                <a:spcPts val="600"/>
              </a:spcAft>
              <a:buFont typeface="Arial" panose="020B0604020202020204" pitchFamily="34" charset="0"/>
              <a:buChar char="•"/>
              <a:defRPr sz="1800">
                <a:latin typeface="Calibri"/>
              </a:defRPr>
            </a:pPr>
            <a:r>
              <a:rPr lang="en-US" sz="2000" dirty="0"/>
              <a:t>Example: "I position my research within an interpretivist paradigm, assuming reality is socially constructed (Berger &amp; </a:t>
            </a:r>
            <a:r>
              <a:rPr lang="en-US" sz="2000" dirty="0" err="1"/>
              <a:t>Luckmann</a:t>
            </a:r>
            <a:r>
              <a:rPr lang="en-US" sz="2000" dirty="0"/>
              <a:t>, 1966) and context-dependent. My ontology is relativist—I believe multiple realities exist. My epistemology is subjectivist—knowledge emerges through interaction. This shapes my research questions—I ask 'How do managers make sense of change?' (Weick, 1995) rather than 'What causes change?' This aligns with my goal of understanding lived experience rather than establishing causal laws (Schwandt, 1994)..."</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866AE4-83A6-8922-F9F1-72F1CA7B7133}"/>
              </a:ext>
            </a:extLst>
          </p:cNvPr>
          <p:cNvSpPr>
            <a:spLocks noGrp="1"/>
          </p:cNvSpPr>
          <p:nvPr>
            <p:ph type="title"/>
          </p:nvPr>
        </p:nvSpPr>
        <p:spPr/>
        <p:txBody>
          <a:bodyPr/>
          <a:lstStyle/>
          <a:p>
            <a:r>
              <a:rPr lang="en-GB" dirty="0"/>
              <a:t>Example </a:t>
            </a:r>
            <a:r>
              <a:rPr lang="en-GB" b="1" dirty="0"/>
              <a:t>Positioning Casino Responsibility Research as Pragmatism</a:t>
            </a:r>
            <a:endParaRPr lang="en-GB" dirty="0"/>
          </a:p>
        </p:txBody>
      </p:sp>
      <p:sp>
        <p:nvSpPr>
          <p:cNvPr id="4" name="Content Placeholder 3">
            <a:extLst>
              <a:ext uri="{FF2B5EF4-FFF2-40B4-BE49-F238E27FC236}">
                <a16:creationId xmlns:a16="http://schemas.microsoft.com/office/drawing/2014/main" id="{5E2B962E-7D59-6651-9CB1-88E233C3BA54}"/>
              </a:ext>
            </a:extLst>
          </p:cNvPr>
          <p:cNvSpPr>
            <a:spLocks noGrp="1"/>
          </p:cNvSpPr>
          <p:nvPr>
            <p:ph idx="1"/>
          </p:nvPr>
        </p:nvSpPr>
        <p:spPr/>
        <p:txBody>
          <a:bodyPr>
            <a:normAutofit fontScale="25000" lnSpcReduction="20000"/>
          </a:bodyPr>
          <a:lstStyle/>
          <a:p>
            <a:pPr marL="0" indent="0">
              <a:buNone/>
            </a:pPr>
            <a:endParaRPr lang="en-GB" dirty="0"/>
          </a:p>
          <a:p>
            <a:r>
              <a:rPr lang="en-GB" dirty="0"/>
              <a:t>'I position my research within a </a:t>
            </a:r>
            <a:r>
              <a:rPr lang="en-GB" b="1" dirty="0"/>
              <a:t>pragmatist paradigm</a:t>
            </a:r>
            <a:r>
              <a:rPr lang="en-GB" dirty="0"/>
              <a:t> (Morgan, 2007; </a:t>
            </a:r>
            <a:r>
              <a:rPr lang="en-GB" dirty="0" err="1"/>
              <a:t>Feilzer</a:t>
            </a:r>
            <a:r>
              <a:rPr lang="en-GB" dirty="0"/>
              <a:t>, 2010), using mixed methods to answer practical questions about gambling harm and responsible gambling tool effectiveness.</a:t>
            </a:r>
          </a:p>
          <a:p>
            <a:r>
              <a:rPr lang="en-GB" b="1" dirty="0"/>
              <a:t>ONTOLOGY (Pragmatist/Pluralist):</a:t>
            </a:r>
            <a:r>
              <a:rPr lang="en-GB" dirty="0"/>
              <a:t> Reality has multiple dimensions. Gambling harm is </a:t>
            </a:r>
            <a:r>
              <a:rPr lang="en-GB" b="1" dirty="0"/>
              <a:t>both structurally real</a:t>
            </a:r>
            <a:r>
              <a:rPr lang="en-GB" dirty="0"/>
              <a:t> (shaped by profit imperatives and regulatory frameworks) </a:t>
            </a:r>
            <a:r>
              <a:rPr lang="en-GB" b="1" dirty="0"/>
              <a:t>AND subjectively experienced</a:t>
            </a:r>
            <a:r>
              <a:rPr lang="en-GB" dirty="0"/>
              <a:t> (understood through individual life stories and constructed meanings). Rather than choose one view, pragmatism asks: </a:t>
            </a:r>
            <a:r>
              <a:rPr lang="en-GB" b="1" dirty="0"/>
              <a:t>"What aspects of reality matter for solving this problem?"</a:t>
            </a:r>
            <a:r>
              <a:rPr lang="en-GB" dirty="0"/>
              <a:t> (Dewey, 1938).</a:t>
            </a:r>
          </a:p>
          <a:p>
            <a:r>
              <a:rPr lang="en-GB" b="1" dirty="0"/>
              <a:t>EPISTEMOLOGY (Pragmatist/Instrumentalist):</a:t>
            </a:r>
            <a:r>
              <a:rPr lang="en-GB" dirty="0"/>
              <a:t> Knowledge is judged by </a:t>
            </a:r>
            <a:r>
              <a:rPr lang="en-GB" b="1" dirty="0"/>
              <a:t>practical consequences and usefulness</a:t>
            </a:r>
            <a:r>
              <a:rPr lang="en-GB" dirty="0"/>
              <a:t> (James, 1907), not abstract truth claims. I use:</a:t>
            </a:r>
          </a:p>
          <a:p>
            <a:r>
              <a:rPr lang="en-GB" b="1" dirty="0"/>
              <a:t>Narrative inquiry</a:t>
            </a:r>
            <a:r>
              <a:rPr lang="en-GB" dirty="0"/>
              <a:t> (</a:t>
            </a:r>
            <a:r>
              <a:rPr lang="en-GB" dirty="0" err="1"/>
              <a:t>Clandinin</a:t>
            </a:r>
            <a:r>
              <a:rPr lang="en-GB" dirty="0"/>
              <a:t> &amp; Connelly, 2000) to understand problem gamblers' lived experiences in treatment—accessing subjective, co-constructed knowledge</a:t>
            </a:r>
          </a:p>
          <a:p>
            <a:r>
              <a:rPr lang="en-GB" b="1" dirty="0"/>
              <a:t>Survey methods</a:t>
            </a:r>
            <a:r>
              <a:rPr lang="en-GB" dirty="0"/>
              <a:t> to measure stakeholder perceptions of responsible gambling tool effectiveness—accessing aggregated, comparative knowledge</a:t>
            </a:r>
          </a:p>
          <a:p>
            <a:r>
              <a:rPr lang="en-GB" dirty="0"/>
              <a:t>These methods answer different questions serving the overarching goal: </a:t>
            </a:r>
            <a:r>
              <a:rPr lang="en-GB" b="1" dirty="0"/>
              <a:t>reducing gambling harm</a:t>
            </a:r>
            <a:r>
              <a:rPr lang="en-GB" dirty="0"/>
              <a:t> (</a:t>
            </a:r>
            <a:r>
              <a:rPr lang="en-GB" dirty="0" err="1"/>
              <a:t>Tashakkori</a:t>
            </a:r>
            <a:r>
              <a:rPr lang="en-GB" dirty="0"/>
              <a:t> &amp; Teddlie, 2010).</a:t>
            </a:r>
          </a:p>
          <a:p>
            <a:r>
              <a:rPr lang="en-GB" b="1" dirty="0"/>
              <a:t>AXIOLOGY (Pragmatist/Problem-Focused):</a:t>
            </a:r>
            <a:r>
              <a:rPr lang="en-GB" dirty="0"/>
              <a:t> My values are explicit and central: </a:t>
            </a:r>
            <a:r>
              <a:rPr lang="en-GB" b="1" dirty="0"/>
              <a:t>I aim to reduce gambling harm and improve responsible gambling interventions</a:t>
            </a:r>
            <a:r>
              <a:rPr lang="en-GB" dirty="0"/>
              <a:t>. Pragmatism embraces value-committed inquiry when values drive practical problem-solving (Cherryholmes, 1992). I maintain reflexivity about how my anti-harm values shape:</a:t>
            </a:r>
          </a:p>
          <a:p>
            <a:r>
              <a:rPr lang="en-GB" dirty="0"/>
              <a:t>Question selection (focusing on tools and narratives, not industry profits)</a:t>
            </a:r>
          </a:p>
          <a:p>
            <a:r>
              <a:rPr lang="en-GB" dirty="0"/>
              <a:t>Participant relationships (positioning as advocate-researcher with problem gamblers)</a:t>
            </a:r>
          </a:p>
          <a:p>
            <a:r>
              <a:rPr lang="en-GB" dirty="0"/>
              <a:t>Interpretation (critical reading of industry "responsible gambling" rhetoric)</a:t>
            </a:r>
          </a:p>
          <a:p>
            <a:r>
              <a:rPr lang="en-GB" b="1" dirty="0"/>
              <a:t>METHODOLOGY (Mixed Methods/Sequential Explanatory):</a:t>
            </a:r>
            <a:r>
              <a:rPr lang="en-GB" dirty="0"/>
              <a:t> Pragmatism justifies </a:t>
            </a:r>
            <a:r>
              <a:rPr lang="en-GB" b="1" dirty="0"/>
              <a:t>methodological pluralism</a:t>
            </a:r>
            <a:r>
              <a:rPr lang="en-GB" dirty="0"/>
              <a:t> (Morgan, 2014)—using methods from different paradigms to address complex problems:</a:t>
            </a:r>
          </a:p>
          <a:p>
            <a:r>
              <a:rPr lang="en-GB" b="1" dirty="0"/>
              <a:t>Narrative inquiry</a:t>
            </a:r>
            <a:r>
              <a:rPr lang="en-GB" dirty="0"/>
              <a:t> (interpretive/constructivist method): Deep understanding of problem gamblers' life stories, treatment experiences, and identity constructions. Provides </a:t>
            </a:r>
            <a:r>
              <a:rPr lang="en-GB" b="1" dirty="0"/>
              <a:t>depth and context</a:t>
            </a:r>
            <a:r>
              <a:rPr lang="en-GB" dirty="0"/>
              <a:t>.</a:t>
            </a:r>
          </a:p>
          <a:p>
            <a:r>
              <a:rPr lang="en-GB" b="1" dirty="0"/>
              <a:t>Cross-stakeholder survey</a:t>
            </a:r>
            <a:r>
              <a:rPr lang="en-GB" dirty="0"/>
              <a:t> (post-positivist method): Measuring perceived effectiveness of responsible gambling tools across gamblers, problem gamblers, operators, counsellors, academics, family/friends. Provides </a:t>
            </a:r>
            <a:r>
              <a:rPr lang="en-GB" b="1" dirty="0"/>
              <a:t>breadth and comparison</a:t>
            </a:r>
            <a:r>
              <a:rPr lang="en-GB" dirty="0"/>
              <a:t>.</a:t>
            </a:r>
          </a:p>
          <a:p>
            <a:r>
              <a:rPr lang="en-GB" b="1" dirty="0"/>
              <a:t>Paradigm integration justified by:</a:t>
            </a:r>
            <a:endParaRPr lang="en-GB" dirty="0"/>
          </a:p>
          <a:p>
            <a:r>
              <a:rPr lang="en-GB" b="1" dirty="0"/>
              <a:t>Practical research problem</a:t>
            </a:r>
            <a:r>
              <a:rPr lang="en-GB" dirty="0"/>
              <a:t>: Need both lived experience understanding AND stakeholder effectiveness measurement</a:t>
            </a:r>
          </a:p>
          <a:p>
            <a:r>
              <a:rPr lang="en-GB" b="1" dirty="0"/>
              <a:t>Complementary strengths</a:t>
            </a:r>
            <a:r>
              <a:rPr lang="en-GB" dirty="0"/>
              <a:t>: Narratives explain </a:t>
            </a:r>
            <a:r>
              <a:rPr lang="en-GB" i="1" dirty="0"/>
              <a:t>why</a:t>
            </a:r>
            <a:r>
              <a:rPr lang="en-GB" dirty="0"/>
              <a:t> tools fail; surveys show </a:t>
            </a:r>
            <a:r>
              <a:rPr lang="en-GB" i="1" dirty="0"/>
              <a:t>which</a:t>
            </a:r>
            <a:r>
              <a:rPr lang="en-GB" dirty="0"/>
              <a:t> tools and </a:t>
            </a:r>
            <a:r>
              <a:rPr lang="en-GB" i="1" dirty="0"/>
              <a:t>for whom</a:t>
            </a:r>
            <a:endParaRPr lang="en-GB" dirty="0"/>
          </a:p>
          <a:p>
            <a:r>
              <a:rPr lang="en-GB" b="1" dirty="0"/>
              <a:t>Action-oriented goal</a:t>
            </a:r>
            <a:r>
              <a:rPr lang="en-GB" dirty="0"/>
              <a:t>: Findings inform improved responsible gambling interventions (</a:t>
            </a:r>
            <a:r>
              <a:rPr lang="en-GB" dirty="0" err="1"/>
              <a:t>Feilzer</a:t>
            </a:r>
            <a:r>
              <a:rPr lang="en-GB" dirty="0"/>
              <a:t>, 2010)</a:t>
            </a:r>
          </a:p>
          <a:p>
            <a:r>
              <a:rPr lang="en-GB" b="1" dirty="0"/>
              <a:t>Addressing paradigm critics:</a:t>
            </a:r>
            <a:r>
              <a:rPr lang="en-GB" dirty="0"/>
              <a:t> Some argue mixing paradigms is philosophically incoherent (Guba &amp; Lincoln, 1994). However, pragmatists counter that paradigm "purity" can sacrifice practical problem-solving (Morgan, 2007). I maintain </a:t>
            </a:r>
            <a:r>
              <a:rPr lang="en-GB" b="1" dirty="0"/>
              <a:t>methodological integrity</a:t>
            </a:r>
            <a:r>
              <a:rPr lang="en-GB" dirty="0"/>
              <a:t> within each strand (Carter &amp; Little, 2007)—conducting rigorous narrative analysis AND rigorous survey analysis—while integrating findings at interpretation stage.'</a:t>
            </a:r>
          </a:p>
          <a:p>
            <a:endParaRPr lang="en-GB" dirty="0"/>
          </a:p>
        </p:txBody>
      </p:sp>
    </p:spTree>
    <p:extLst>
      <p:ext uri="{BB962C8B-B14F-4D97-AF65-F5344CB8AC3E}">
        <p14:creationId xmlns:p14="http://schemas.microsoft.com/office/powerpoint/2010/main" val="3044327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227E78-464B-4EFB-BF7E-4E415C9DB4DF}"/>
              </a:ext>
            </a:extLst>
          </p:cNvPr>
          <p:cNvSpPr>
            <a:spLocks noGrp="1"/>
          </p:cNvSpPr>
          <p:nvPr>
            <p:ph type="title"/>
          </p:nvPr>
        </p:nvSpPr>
        <p:spPr>
          <a:xfrm>
            <a:off x="686834" y="591344"/>
            <a:ext cx="3200400" cy="5585619"/>
          </a:xfrm>
        </p:spPr>
        <p:txBody>
          <a:bodyPr>
            <a:normAutofit/>
          </a:bodyPr>
          <a:lstStyle/>
          <a:p>
            <a:r>
              <a:rPr lang="en-GB" sz="2800" b="1" dirty="0">
                <a:solidFill>
                  <a:srgbClr val="FFFFFF"/>
                </a:solidFill>
              </a:rPr>
              <a:t>My Pragmatist Research Positioning (Morgan, 2007; </a:t>
            </a:r>
            <a:r>
              <a:rPr lang="en-GB" sz="2800" b="1" dirty="0" err="1">
                <a:solidFill>
                  <a:srgbClr val="FFFFFF"/>
                </a:solidFill>
              </a:rPr>
              <a:t>Feilzer</a:t>
            </a:r>
            <a:r>
              <a:rPr lang="en-GB" sz="2800" b="1" dirty="0">
                <a:solidFill>
                  <a:srgbClr val="FFFFFF"/>
                </a:solidFill>
              </a:rPr>
              <a:t>, 2010)</a:t>
            </a:r>
            <a:br>
              <a:rPr lang="en-GB" sz="2800" dirty="0">
                <a:solidFill>
                  <a:srgbClr val="FFFFFF"/>
                </a:solidFill>
              </a:rPr>
            </a:br>
            <a:r>
              <a:rPr lang="en-GB" sz="2800" b="1" dirty="0">
                <a:solidFill>
                  <a:srgbClr val="FFFFFF"/>
                </a:solidFill>
              </a:rPr>
              <a:t>Why Pragmatism?</a:t>
            </a:r>
            <a:r>
              <a:rPr lang="en-GB" sz="2800" dirty="0">
                <a:solidFill>
                  <a:srgbClr val="FFFFFF"/>
                </a:solidFill>
              </a:rPr>
              <a:t> My research asks: </a:t>
            </a:r>
            <a:r>
              <a:rPr lang="en-GB" sz="2800" b="1" dirty="0">
                <a:solidFill>
                  <a:srgbClr val="FFFFFF"/>
                </a:solidFill>
              </a:rPr>
              <a:t>"How can we better understand and reduce gambling harm?"</a:t>
            </a:r>
            <a:r>
              <a:rPr lang="en-GB" sz="2800" dirty="0">
                <a:solidFill>
                  <a:srgbClr val="FFFFFF"/>
                </a:solidFill>
              </a:rPr>
              <a:t> This requires:</a:t>
            </a:r>
            <a:br>
              <a:rPr lang="en-GB" sz="2800" dirty="0">
                <a:solidFill>
                  <a:srgbClr val="FFFFFF"/>
                </a:solidFill>
              </a:rPr>
            </a:br>
            <a:endParaRPr lang="en-GB" sz="28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9211D85-9EFD-E04F-478C-4C1BB6D861E8}"/>
              </a:ext>
            </a:extLst>
          </p:cNvPr>
          <p:cNvSpPr>
            <a:spLocks noGrp="1"/>
          </p:cNvSpPr>
          <p:nvPr>
            <p:ph idx="1"/>
          </p:nvPr>
        </p:nvSpPr>
        <p:spPr>
          <a:xfrm>
            <a:off x="4447308" y="591344"/>
            <a:ext cx="6906491" cy="5585619"/>
          </a:xfrm>
        </p:spPr>
        <p:txBody>
          <a:bodyPr anchor="ctr">
            <a:normAutofit/>
          </a:bodyPr>
          <a:lstStyle/>
          <a:p>
            <a:r>
              <a:rPr lang="en-GB" sz="1500"/>
              <a:t>Understanding </a:t>
            </a:r>
            <a:r>
              <a:rPr lang="en-GB" sz="1500" b="1"/>
              <a:t>lived experience</a:t>
            </a:r>
            <a:r>
              <a:rPr lang="en-GB" sz="1500"/>
              <a:t> → narrative inquiry with problem gamblers</a:t>
            </a:r>
          </a:p>
          <a:p>
            <a:r>
              <a:rPr lang="en-GB" sz="1500"/>
              <a:t>Measuring </a:t>
            </a:r>
            <a:r>
              <a:rPr lang="en-GB" sz="1500" b="1"/>
              <a:t>tool effectiveness</a:t>
            </a:r>
            <a:r>
              <a:rPr lang="en-GB" sz="1500"/>
              <a:t> → survey across stakeholder groups</a:t>
            </a:r>
          </a:p>
          <a:p>
            <a:r>
              <a:rPr lang="en-GB" sz="1500" b="1"/>
              <a:t>THE PRAGMATIST POSITION:</a:t>
            </a:r>
            <a:endParaRPr lang="en-GB" sz="1500"/>
          </a:p>
          <a:p>
            <a:r>
              <a:rPr lang="en-GB" sz="1500" b="1"/>
              <a:t>ONTOLOGY:</a:t>
            </a:r>
            <a:r>
              <a:rPr lang="en-GB" sz="1500"/>
              <a:t> Reality has multiple useful dimensions—both structural and subjective. I study what matters for reducing harm.</a:t>
            </a:r>
          </a:p>
          <a:p>
            <a:r>
              <a:rPr lang="en-GB" sz="1500" b="1"/>
              <a:t>EPISTEMOLOGY:</a:t>
            </a:r>
            <a:r>
              <a:rPr lang="en-GB" sz="1500"/>
              <a:t> Knowledge valued by </a:t>
            </a:r>
            <a:r>
              <a:rPr lang="en-GB" sz="1500" b="1"/>
              <a:t>practical usefulness</a:t>
            </a:r>
            <a:r>
              <a:rPr lang="en-GB" sz="1500"/>
              <a:t>. Narratives give depth; surveys give breadth. Both needed.</a:t>
            </a:r>
          </a:p>
          <a:p>
            <a:r>
              <a:rPr lang="en-GB" sz="1500" b="1"/>
              <a:t>AXIOLOGY:</a:t>
            </a:r>
            <a:r>
              <a:rPr lang="en-GB" sz="1500"/>
              <a:t> Explicitly </a:t>
            </a:r>
            <a:r>
              <a:rPr lang="en-GB" sz="1500" b="1"/>
              <a:t>value-committed to harm reduction</a:t>
            </a:r>
            <a:r>
              <a:rPr lang="en-GB" sz="1500"/>
              <a:t>. My values drive the research problem and shape interpretation (reflexively acknowledged).</a:t>
            </a:r>
          </a:p>
          <a:p>
            <a:r>
              <a:rPr lang="en-GB" sz="1500" b="1"/>
              <a:t>METHODOLOGY:</a:t>
            </a:r>
            <a:r>
              <a:rPr lang="en-GB" sz="1500"/>
              <a:t> </a:t>
            </a:r>
            <a:r>
              <a:rPr lang="en-GB" sz="1500" b="1"/>
              <a:t>Mixed methods sequential design</a:t>
            </a:r>
            <a:r>
              <a:rPr lang="en-GB" sz="1500"/>
              <a:t> (Creswell &amp; Plano Clark, 2018):</a:t>
            </a:r>
          </a:p>
          <a:p>
            <a:r>
              <a:rPr lang="en-GB" sz="1500"/>
              <a:t>Narrative inquiry (interpretive) → understand problem gambler experiences</a:t>
            </a:r>
          </a:p>
          <a:p>
            <a:r>
              <a:rPr lang="en-GB" sz="1500"/>
              <a:t>Survey (post-positivist) → measure stakeholder tool perceptions</a:t>
            </a:r>
          </a:p>
          <a:p>
            <a:r>
              <a:rPr lang="en-GB" sz="1500"/>
              <a:t>Integration → synthesize for improved interventions</a:t>
            </a:r>
          </a:p>
          <a:p>
            <a:r>
              <a:rPr lang="en-GB" sz="1500" b="1"/>
              <a:t>Pragmatist justification:</a:t>
            </a:r>
            <a:r>
              <a:rPr lang="en-GB" sz="1500"/>
              <a:t> Complex social problems require methodological flexibility. Paradigm purity shouldn't prevent practical problem-solving (Morgan, 2014).</a:t>
            </a:r>
          </a:p>
          <a:p>
            <a:r>
              <a:rPr lang="en-GB" sz="1500" b="1"/>
              <a:t>Maintaining rigour:</a:t>
            </a:r>
            <a:r>
              <a:rPr lang="en-GB" sz="1500"/>
              <a:t> Each method conducted with paradigmatic integrity (Carter &amp; Little, 2007); integration at interpretation not data level.</a:t>
            </a:r>
          </a:p>
          <a:p>
            <a:endParaRPr lang="en-GB" sz="1500"/>
          </a:p>
        </p:txBody>
      </p:sp>
    </p:spTree>
    <p:extLst>
      <p:ext uri="{BB962C8B-B14F-4D97-AF65-F5344CB8AC3E}">
        <p14:creationId xmlns:p14="http://schemas.microsoft.com/office/powerpoint/2010/main" val="2158946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5472D9-DBF9-85C3-6A39-C1EE5BDEF1B7}"/>
              </a:ext>
            </a:extLst>
          </p:cNvPr>
          <p:cNvSpPr>
            <a:spLocks noGrp="1"/>
          </p:cNvSpPr>
          <p:nvPr>
            <p:ph type="title"/>
          </p:nvPr>
        </p:nvSpPr>
        <p:spPr>
          <a:xfrm>
            <a:off x="686834" y="591344"/>
            <a:ext cx="3200400" cy="5585619"/>
          </a:xfrm>
        </p:spPr>
        <p:txBody>
          <a:bodyPr>
            <a:normAutofit/>
          </a:bodyPr>
          <a:lstStyle/>
          <a:p>
            <a:r>
              <a:rPr lang="en-GB" sz="3700" b="1" dirty="0">
                <a:solidFill>
                  <a:srgbClr val="FFFFFF"/>
                </a:solidFill>
              </a:rPr>
              <a:t>Defending Pragmatist Mixed Methods</a:t>
            </a:r>
            <a:br>
              <a:rPr lang="en-GB" sz="3700" b="1" dirty="0">
                <a:solidFill>
                  <a:srgbClr val="FFFFFF"/>
                </a:solidFill>
              </a:rPr>
            </a:br>
            <a:r>
              <a:rPr lang="en-GB" sz="3700" b="1" dirty="0">
                <a:solidFill>
                  <a:srgbClr val="FFFFFF"/>
                </a:solidFill>
              </a:rPr>
              <a:t>Anticipated Criticisms and Pragmatist Responses</a:t>
            </a:r>
            <a:br>
              <a:rPr lang="en-GB" sz="3700" dirty="0">
                <a:solidFill>
                  <a:srgbClr val="FFFFFF"/>
                </a:solidFill>
              </a:rPr>
            </a:br>
            <a:endParaRPr lang="en-GB" sz="37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BD25426-5B23-F7C2-5BE3-A18A57AC56E4}"/>
              </a:ext>
            </a:extLst>
          </p:cNvPr>
          <p:cNvSpPr>
            <a:spLocks noGrp="1"/>
          </p:cNvSpPr>
          <p:nvPr>
            <p:ph idx="1"/>
          </p:nvPr>
        </p:nvSpPr>
        <p:spPr>
          <a:xfrm>
            <a:off x="4447308" y="591344"/>
            <a:ext cx="6906491" cy="5585619"/>
          </a:xfrm>
        </p:spPr>
        <p:txBody>
          <a:bodyPr anchor="ctr">
            <a:normAutofit/>
          </a:bodyPr>
          <a:lstStyle/>
          <a:p>
            <a:r>
              <a:rPr lang="en-GB" sz="1300" b="1"/>
              <a:t>Purist Critique (Guba &amp; Lincoln, 1994; Denzin, 2010):</a:t>
            </a:r>
            <a:r>
              <a:rPr lang="en-GB" sz="1300"/>
              <a:t> </a:t>
            </a:r>
            <a:r>
              <a:rPr lang="en-GB" sz="1300" i="1"/>
              <a:t>"You can't mix paradigms—narrative inquiry assumes relativist ontology; surveys assume realist ontology. This is incoherent."</a:t>
            </a:r>
            <a:endParaRPr lang="en-GB" sz="1300"/>
          </a:p>
          <a:p>
            <a:r>
              <a:rPr lang="en-GB" sz="1300" b="1"/>
              <a:t>My Pragmatist Response:</a:t>
            </a:r>
            <a:endParaRPr lang="en-GB" sz="1300"/>
          </a:p>
          <a:p>
            <a:r>
              <a:rPr lang="en-GB" sz="1300" b="1"/>
              <a:t>Paradigms as tools not religions</a:t>
            </a:r>
            <a:r>
              <a:rPr lang="en-GB" sz="1300"/>
              <a:t> (Biesta, 2010): I use appropriate paradigmatic assumptions </a:t>
            </a:r>
            <a:r>
              <a:rPr lang="en-GB" sz="1300" i="1"/>
              <a:t>within</a:t>
            </a:r>
            <a:r>
              <a:rPr lang="en-GB" sz="1300"/>
              <a:t> each method strand, not randomly mixing ontologies.</a:t>
            </a:r>
          </a:p>
          <a:p>
            <a:r>
              <a:rPr lang="en-GB" sz="1300" b="1"/>
              <a:t>Problem-focused coherence</a:t>
            </a:r>
            <a:r>
              <a:rPr lang="en-GB" sz="1300"/>
              <a:t> (Morgan, 2007): Coherence comes from addressing the same research problem (understanding and improving responsible gambling), not from philosophical uniformity.</a:t>
            </a:r>
          </a:p>
          <a:p>
            <a:r>
              <a:rPr lang="en-GB" sz="1300" b="1"/>
              <a:t>Complementary not contradictory</a:t>
            </a:r>
            <a:r>
              <a:rPr lang="en-GB" sz="1300"/>
              <a:t> (Greene, 2007): Narrative inquiry answers </a:t>
            </a:r>
            <a:r>
              <a:rPr lang="en-GB" sz="1300" i="1"/>
              <a:t>"What are problem gamblers' lived experiences?"</a:t>
            </a:r>
            <a:r>
              <a:rPr lang="en-GB" sz="1300"/>
              <a:t> Survey answers </a:t>
            </a:r>
            <a:r>
              <a:rPr lang="en-GB" sz="1300" i="1"/>
              <a:t>"Which stakeholders rate which tools as most effective?"</a:t>
            </a:r>
            <a:r>
              <a:rPr lang="en-GB" sz="1300"/>
              <a:t> Different questions, different methods, integrated insights.</a:t>
            </a:r>
          </a:p>
          <a:p>
            <a:r>
              <a:rPr lang="en-GB" sz="1300" b="1"/>
              <a:t>Practical consequences matter</a:t>
            </a:r>
            <a:r>
              <a:rPr lang="en-GB" sz="1300"/>
              <a:t> (Dewey, 1938): If mixing methods produces actionable knowledge that reduces harm, philosophical objections become abstract debates disconnected from real suffering.</a:t>
            </a:r>
          </a:p>
          <a:p>
            <a:r>
              <a:rPr lang="en-GB" sz="1300" b="1"/>
              <a:t>Maintaining Quality:</a:t>
            </a:r>
            <a:endParaRPr lang="en-GB" sz="1300"/>
          </a:p>
          <a:p>
            <a:r>
              <a:rPr lang="en-GB" sz="1300" b="1"/>
              <a:t>Within-paradigm rigour</a:t>
            </a:r>
            <a:r>
              <a:rPr lang="en-GB" sz="1300"/>
              <a:t>: Trustworthiness criteria for narratives (Lincoln &amp; Guba, 1985); validity/reliability for survey</a:t>
            </a:r>
          </a:p>
          <a:p>
            <a:r>
              <a:rPr lang="en-GB" sz="1300" b="1"/>
              <a:t>Explicit integration strategy</a:t>
            </a:r>
            <a:r>
              <a:rPr lang="en-GB" sz="1300"/>
              <a:t>: Joint displays showing where narrative and survey findings converge/diverge (Fetters et al., 2013)</a:t>
            </a:r>
          </a:p>
          <a:p>
            <a:r>
              <a:rPr lang="en-GB" sz="1300" b="1"/>
              <a:t>Reflexive transparency</a:t>
            </a:r>
            <a:r>
              <a:rPr lang="en-GB" sz="1300"/>
              <a:t>: Acknowledging tensions and how I navigated them</a:t>
            </a:r>
          </a:p>
          <a:p>
            <a:endParaRPr lang="en-GB" sz="1300"/>
          </a:p>
        </p:txBody>
      </p:sp>
    </p:spTree>
    <p:extLst>
      <p:ext uri="{BB962C8B-B14F-4D97-AF65-F5344CB8AC3E}">
        <p14:creationId xmlns:p14="http://schemas.microsoft.com/office/powerpoint/2010/main" val="21403932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E09DE-497B-7056-398A-575149C91F10}"/>
              </a:ext>
            </a:extLst>
          </p:cNvPr>
          <p:cNvSpPr>
            <a:spLocks noGrp="1"/>
          </p:cNvSpPr>
          <p:nvPr>
            <p:ph type="title"/>
          </p:nvPr>
        </p:nvSpPr>
        <p:spPr/>
        <p:txBody>
          <a:bodyPr>
            <a:normAutofit/>
          </a:bodyPr>
          <a:lstStyle/>
          <a:p>
            <a:r>
              <a:rPr lang="en-GB" b="1" dirty="0"/>
              <a:t>If you're using mixed methods, pragmatism is your friend</a:t>
            </a:r>
            <a:endParaRPr lang="en-GB" dirty="0"/>
          </a:p>
        </p:txBody>
      </p:sp>
      <p:sp>
        <p:nvSpPr>
          <p:cNvPr id="3" name="Content Placeholder 2">
            <a:extLst>
              <a:ext uri="{FF2B5EF4-FFF2-40B4-BE49-F238E27FC236}">
                <a16:creationId xmlns:a16="http://schemas.microsoft.com/office/drawing/2014/main" id="{E73878DA-8A7B-9BA3-67BD-8962697FFBAA}"/>
              </a:ext>
            </a:extLst>
          </p:cNvPr>
          <p:cNvSpPr>
            <a:spLocks noGrp="1"/>
          </p:cNvSpPr>
          <p:nvPr>
            <p:ph idx="1"/>
          </p:nvPr>
        </p:nvSpPr>
        <p:spPr/>
        <p:txBody>
          <a:bodyPr>
            <a:normAutofit/>
          </a:bodyPr>
          <a:lstStyle/>
          <a:p>
            <a:r>
              <a:rPr lang="en-GB" dirty="0"/>
              <a:t>✓ Legitimizes combining qualitative and quantitative approaches ✓ Focuses on practical problem-solving over philosophical purity</a:t>
            </a:r>
            <a:br>
              <a:rPr lang="en-GB" dirty="0"/>
            </a:br>
            <a:r>
              <a:rPr lang="en-GB" dirty="0"/>
              <a:t>✓ Values knowledge by usefulness, not abstract truth claims ✓ BUT you still need rigour within each method strand ✓ AND you must explicitly justify and explain integration strategy ✓ AND acknowledge paradigm critics (Guba &amp; Lincoln, Denzin) while defending your choice</a:t>
            </a:r>
          </a:p>
          <a:p>
            <a:r>
              <a:rPr lang="en-GB" b="1" dirty="0"/>
              <a:t>Bottom line:</a:t>
            </a:r>
            <a:r>
              <a:rPr lang="en-GB" dirty="0"/>
              <a:t> Pragmatism is philosophically defensible for applied, intervention-focused gambling/CSR research where the goal is reducing real-world harm</a:t>
            </a:r>
          </a:p>
          <a:p>
            <a:endParaRPr lang="en-GB" dirty="0"/>
          </a:p>
        </p:txBody>
      </p:sp>
    </p:spTree>
    <p:extLst>
      <p:ext uri="{BB962C8B-B14F-4D97-AF65-F5344CB8AC3E}">
        <p14:creationId xmlns:p14="http://schemas.microsoft.com/office/powerpoint/2010/main" val="4217763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ople Discussing">
            <a:extLst>
              <a:ext uri="{FF2B5EF4-FFF2-40B4-BE49-F238E27FC236}">
                <a16:creationId xmlns:a16="http://schemas.microsoft.com/office/drawing/2014/main" id="{F4A87564-D6D5-A055-27E0-C7737DF83DC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201D0-AA9B-C475-DC0A-C88416599C5C}"/>
              </a:ext>
            </a:extLst>
          </p:cNvPr>
          <p:cNvSpPr>
            <a:spLocks noGrp="1"/>
          </p:cNvSpPr>
          <p:nvPr>
            <p:ph type="title"/>
          </p:nvPr>
        </p:nvSpPr>
        <p:spPr>
          <a:xfrm>
            <a:off x="321733" y="554845"/>
            <a:ext cx="10656891" cy="3902673"/>
          </a:xfrm>
        </p:spPr>
        <p:txBody>
          <a:bodyPr vert="horz" lIns="91440" tIns="45720" rIns="91440" bIns="45720" rtlCol="0" anchor="t">
            <a:normAutofit/>
          </a:bodyPr>
          <a:lstStyle/>
          <a:p>
            <a:pPr indent="-228600">
              <a:spcAft>
                <a:spcPts val="600"/>
              </a:spcAft>
              <a:defRPr sz="1800">
                <a:latin typeface="Calibri"/>
              </a:defRPr>
            </a:pPr>
            <a:br>
              <a:rPr lang="en-US" sz="5200" dirty="0">
                <a:solidFill>
                  <a:srgbClr val="FFFFFF"/>
                </a:solidFill>
              </a:rPr>
            </a:br>
            <a:r>
              <a:rPr lang="en-US" sz="5200" dirty="0">
                <a:solidFill>
                  <a:srgbClr val="FFFFFF"/>
                </a:solidFill>
              </a:rPr>
              <a:t>Critical point: Be explicit about your philosophical assumptions, not just your methods</a:t>
            </a:r>
            <a:br>
              <a:rPr lang="en-US" sz="5200" dirty="0">
                <a:solidFill>
                  <a:srgbClr val="FFFFFF"/>
                </a:solidFill>
              </a:rPr>
            </a:br>
            <a:endParaRPr lang="en-US" sz="5200" dirty="0">
              <a:solidFill>
                <a:srgbClr val="FFFFFF"/>
              </a:solidFill>
            </a:endParaRPr>
          </a:p>
        </p:txBody>
      </p:sp>
      <p:sp>
        <p:nvSpPr>
          <p:cNvPr id="12" name="Rectangle 11">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9798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4470939-4BF5-6784-9206-2FBA51689956}"/>
              </a:ext>
            </a:extLst>
          </p:cNvPr>
          <p:cNvSpPr>
            <a:spLocks noGrp="1"/>
          </p:cNvSpPr>
          <p:nvPr>
            <p:ph type="title"/>
          </p:nvPr>
        </p:nvSpPr>
        <p:spPr>
          <a:xfrm>
            <a:off x="1285240" y="1050595"/>
            <a:ext cx="8074815" cy="1618489"/>
          </a:xfrm>
        </p:spPr>
        <p:txBody>
          <a:bodyPr anchor="ctr">
            <a:normAutofit/>
          </a:bodyPr>
          <a:lstStyle/>
          <a:p>
            <a:r>
              <a:rPr lang="en-GB" sz="5000"/>
              <a:t>Use </a:t>
            </a:r>
            <a:r>
              <a:rPr lang="en-GB" sz="5000" b="1"/>
              <a:t>Guba &amp; Lincoln (1994) as your primary framework</a:t>
            </a:r>
            <a:endParaRPr lang="en-GB" sz="5000"/>
          </a:p>
        </p:txBody>
      </p:sp>
      <p:sp>
        <p:nvSpPr>
          <p:cNvPr id="4" name="Content Placeholder 3">
            <a:extLst>
              <a:ext uri="{FF2B5EF4-FFF2-40B4-BE49-F238E27FC236}">
                <a16:creationId xmlns:a16="http://schemas.microsoft.com/office/drawing/2014/main" id="{E7DC6E17-BC19-F2FA-BAF0-BF5B95678D9E}"/>
              </a:ext>
            </a:extLst>
          </p:cNvPr>
          <p:cNvSpPr>
            <a:spLocks noGrp="1"/>
          </p:cNvSpPr>
          <p:nvPr>
            <p:ph idx="1"/>
          </p:nvPr>
        </p:nvSpPr>
        <p:spPr>
          <a:xfrm>
            <a:off x="1285240" y="2969469"/>
            <a:ext cx="8074815" cy="2800395"/>
          </a:xfrm>
        </p:spPr>
        <p:txBody>
          <a:bodyPr anchor="t">
            <a:normAutofit/>
          </a:bodyPr>
          <a:lstStyle/>
          <a:p>
            <a:r>
              <a:rPr lang="en-GB" sz="2400" dirty="0"/>
              <a:t>Crotty (1998) offers a useful hierarchy (epistemology → methodology → methods) BUT omits ontology and axiology. </a:t>
            </a:r>
          </a:p>
          <a:p>
            <a:r>
              <a:rPr lang="en-GB" sz="2400" dirty="0"/>
              <a:t>Use </a:t>
            </a:r>
            <a:r>
              <a:rPr lang="en-GB" sz="2400" b="1" dirty="0"/>
              <a:t>Guba &amp; Lincoln (1994) as your primary framework</a:t>
            </a:r>
            <a:r>
              <a:rPr lang="en-GB" sz="2400" dirty="0"/>
              <a:t> for complete paradigmatic positioning."</a:t>
            </a:r>
          </a:p>
        </p:txBody>
      </p:sp>
    </p:spTree>
    <p:extLst>
      <p:ext uri="{BB962C8B-B14F-4D97-AF65-F5344CB8AC3E}">
        <p14:creationId xmlns:p14="http://schemas.microsoft.com/office/powerpoint/2010/main" val="29827110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3D44B-500E-B833-C7C1-776B4C404D48}"/>
              </a:ext>
            </a:extLst>
          </p:cNvPr>
          <p:cNvSpPr>
            <a:spLocks noGrp="1"/>
          </p:cNvSpPr>
          <p:nvPr>
            <p:ph type="title"/>
          </p:nvPr>
        </p:nvSpPr>
        <p:spPr>
          <a:xfrm>
            <a:off x="762001" y="1138265"/>
            <a:ext cx="3056625" cy="2909296"/>
          </a:xfrm>
        </p:spPr>
        <p:txBody>
          <a:bodyPr anchor="t">
            <a:normAutofit/>
          </a:bodyPr>
          <a:lstStyle/>
          <a:p>
            <a:r>
              <a:rPr lang="en-GB" sz="3200"/>
              <a:t>Because</a:t>
            </a:r>
          </a:p>
        </p:txBody>
      </p:sp>
      <p:cxnSp>
        <p:nvCxnSpPr>
          <p:cNvPr id="20" name="Straight Connector 19">
            <a:extLst>
              <a:ext uri="{FF2B5EF4-FFF2-40B4-BE49-F238E27FC236}">
                <a16:creationId xmlns:a16="http://schemas.microsoft.com/office/drawing/2014/main" id="{00CD8E7C-C23B-A3B9-B18A-838AED877A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5C4D952-8A95-585B-D140-2842439AAB02}"/>
              </a:ext>
            </a:extLst>
          </p:cNvPr>
          <p:cNvSpPr>
            <a:spLocks noGrp="1"/>
          </p:cNvSpPr>
          <p:nvPr>
            <p:ph idx="1"/>
          </p:nvPr>
        </p:nvSpPr>
        <p:spPr>
          <a:xfrm>
            <a:off x="4600755" y="753376"/>
            <a:ext cx="6661029" cy="5434637"/>
          </a:xfrm>
        </p:spPr>
        <p:txBody>
          <a:bodyPr>
            <a:normAutofit/>
          </a:bodyPr>
          <a:lstStyle/>
          <a:p>
            <a:r>
              <a:rPr lang="en-GB" sz="1600" b="1"/>
              <a:t>ONTOLOGY is foundational:</a:t>
            </a:r>
            <a:endParaRPr lang="en-GB" sz="1600"/>
          </a:p>
          <a:p>
            <a:r>
              <a:rPr lang="en-GB" sz="1600"/>
              <a:t>Your beliefs about reality determine what kinds of knowledge claims are possible</a:t>
            </a:r>
          </a:p>
          <a:p>
            <a:r>
              <a:rPr lang="en-GB" sz="1600"/>
              <a:t>Realist ontology → causal claims possible</a:t>
            </a:r>
          </a:p>
          <a:p>
            <a:r>
              <a:rPr lang="en-GB" sz="1600"/>
              <a:t>Relativist ontology → causal claims impossible, only interpretive understanding</a:t>
            </a:r>
          </a:p>
          <a:p>
            <a:r>
              <a:rPr lang="en-GB" sz="1600"/>
              <a:t>Skipping ontology leaves your epistemology incoherent (Guba &amp; Lincoln, 1994)</a:t>
            </a:r>
          </a:p>
          <a:p>
            <a:r>
              <a:rPr lang="en-GB" sz="1600" b="1"/>
              <a:t>AXIOLOGY is essential for doctoral reflexivity:</a:t>
            </a:r>
            <a:endParaRPr lang="en-GB" sz="1600"/>
          </a:p>
          <a:p>
            <a:r>
              <a:rPr lang="en-GB" sz="1600"/>
              <a:t>All research is value-laden (Guba &amp; Lincoln, 1994; Denzin &amp; Lincoln, 2018)</a:t>
            </a:r>
          </a:p>
          <a:p>
            <a:r>
              <a:rPr lang="en-GB" sz="1600"/>
              <a:t>Claiming value-neutrality is epistemologically naïve</a:t>
            </a:r>
          </a:p>
          <a:p>
            <a:r>
              <a:rPr lang="en-GB" sz="1600"/>
              <a:t>Doctoral research requires explicit acknowledgment of how YOUR values shape: </a:t>
            </a:r>
          </a:p>
          <a:p>
            <a:pPr lvl="1"/>
            <a:r>
              <a:rPr lang="en-GB" sz="1600"/>
              <a:t>Topic selection</a:t>
            </a:r>
          </a:p>
          <a:p>
            <a:pPr lvl="1"/>
            <a:r>
              <a:rPr lang="en-GB" sz="1600"/>
              <a:t>Question framing</a:t>
            </a:r>
          </a:p>
          <a:p>
            <a:pPr lvl="1"/>
            <a:r>
              <a:rPr lang="en-GB" sz="1600"/>
              <a:t>Interpretation of data</a:t>
            </a:r>
          </a:p>
          <a:p>
            <a:pPr lvl="1"/>
            <a:r>
              <a:rPr lang="en-GB" sz="1600"/>
              <a:t>Presentation of findings</a:t>
            </a:r>
          </a:p>
          <a:p>
            <a:endParaRPr lang="en-GB" sz="1600"/>
          </a:p>
        </p:txBody>
      </p:sp>
    </p:spTree>
    <p:extLst>
      <p:ext uri="{BB962C8B-B14F-4D97-AF65-F5344CB8AC3E}">
        <p14:creationId xmlns:p14="http://schemas.microsoft.com/office/powerpoint/2010/main" val="24843487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45712-8F2E-F06B-4E3C-6F07A8BBDCB8}"/>
              </a:ext>
            </a:extLst>
          </p:cNvPr>
          <p:cNvSpPr>
            <a:spLocks noGrp="1"/>
          </p:cNvSpPr>
          <p:nvPr>
            <p:ph type="title"/>
          </p:nvPr>
        </p:nvSpPr>
        <p:spPr>
          <a:xfrm>
            <a:off x="686834" y="1153572"/>
            <a:ext cx="3200400" cy="4461163"/>
          </a:xfrm>
        </p:spPr>
        <p:txBody>
          <a:bodyPr>
            <a:normAutofit/>
          </a:bodyPr>
          <a:lstStyle/>
          <a:p>
            <a:r>
              <a:rPr lang="en-GB" b="1">
                <a:solidFill>
                  <a:srgbClr val="FFFFFF"/>
                </a:solidFill>
              </a:rPr>
              <a:t>Applying Pragmatism to Gambling Research Practice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7C79107-FED1-6ADF-2D5C-E4A375F30446}"/>
              </a:ext>
            </a:extLst>
          </p:cNvPr>
          <p:cNvSpPr>
            <a:spLocks noGrp="1"/>
          </p:cNvSpPr>
          <p:nvPr>
            <p:ph idx="1"/>
          </p:nvPr>
        </p:nvSpPr>
        <p:spPr>
          <a:xfrm>
            <a:off x="4447308" y="591344"/>
            <a:ext cx="6906491" cy="5585619"/>
          </a:xfrm>
        </p:spPr>
        <p:txBody>
          <a:bodyPr anchor="ctr">
            <a:normAutofit/>
          </a:bodyPr>
          <a:lstStyle/>
          <a:p>
            <a:r>
              <a:rPr lang="en-GB" sz="2000" b="1"/>
              <a:t>ONTOLOGY → Questions:</a:t>
            </a:r>
            <a:r>
              <a:rPr lang="en-GB" sz="2000"/>
              <a:t> Pluralist ontology = multiple question types. Interpretive: </a:t>
            </a:r>
            <a:r>
              <a:rPr lang="en-GB" sz="2000" i="1"/>
              <a:t>"How do problem gamblers narrate recovery?"</a:t>
            </a:r>
            <a:r>
              <a:rPr lang="en-GB" sz="2000"/>
              <a:t> Comparative: </a:t>
            </a:r>
            <a:r>
              <a:rPr lang="en-GB" sz="2000" i="1"/>
              <a:t>"Which tools work for whom?"</a:t>
            </a:r>
            <a:endParaRPr lang="en-GB" sz="2000"/>
          </a:p>
          <a:p>
            <a:r>
              <a:rPr lang="en-GB" sz="2000" b="1"/>
              <a:t>EPISTEMOLOGY → Methods:</a:t>
            </a:r>
            <a:r>
              <a:rPr lang="en-GB" sz="2000"/>
              <a:t> Instrumentalist epistemology = value knowledge by usefulness. Narrative inquiry gives depth; survey gives breadth. Both needed for harm reduction.</a:t>
            </a:r>
          </a:p>
          <a:p>
            <a:r>
              <a:rPr lang="en-GB" sz="2000" b="1"/>
              <a:t>AXIOLOGY → Interpretation:</a:t>
            </a:r>
            <a:r>
              <a:rPr lang="en-GB" sz="2000"/>
              <a:t> Value-committed to harm reduction. Shapes focus (tool effectiveness, lived experience), participant prioritization (problem gambler voices), and critical reading of industry discourse. Reflexively acknowledged.</a:t>
            </a:r>
          </a:p>
          <a:p>
            <a:r>
              <a:rPr lang="en-GB" sz="2000" b="1"/>
              <a:t>METHODOLOGY → Quality:</a:t>
            </a:r>
            <a:r>
              <a:rPr lang="en-GB" sz="2000"/>
              <a:t> Mixed criteria: Trustworthiness for narratives (Lincoln &amp; Guba, 1985), validity/reliability for survey, practical utility for integration (Greene, 2007). Rigour within each strand + transparent integration strategy."</a:t>
            </a:r>
          </a:p>
          <a:p>
            <a:endParaRPr lang="en-GB" sz="2000"/>
          </a:p>
        </p:txBody>
      </p:sp>
    </p:spTree>
    <p:extLst>
      <p:ext uri="{BB962C8B-B14F-4D97-AF65-F5344CB8AC3E}">
        <p14:creationId xmlns:p14="http://schemas.microsoft.com/office/powerpoint/2010/main" val="2522457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17095C4-670F-47E7-1532-4E22CD479766}"/>
              </a:ext>
            </a:extLst>
          </p:cNvPr>
          <p:cNvSpPr>
            <a:spLocks noGrp="1"/>
          </p:cNvSpPr>
          <p:nvPr>
            <p:ph type="title"/>
          </p:nvPr>
        </p:nvSpPr>
        <p:spPr>
          <a:xfrm>
            <a:off x="1043631" y="809898"/>
            <a:ext cx="9942716" cy="1554480"/>
          </a:xfrm>
        </p:spPr>
        <p:txBody>
          <a:bodyPr anchor="ctr">
            <a:normAutofit/>
          </a:bodyPr>
          <a:lstStyle/>
          <a:p>
            <a:r>
              <a:rPr lang="en-US" sz="3700"/>
              <a:t>Section 4: Application to Your Research Practice</a:t>
            </a:r>
            <a:br>
              <a:rPr lang="en-US" sz="3700"/>
            </a:br>
            <a:endParaRPr lang="en-GB" sz="3700"/>
          </a:p>
        </p:txBody>
      </p:sp>
      <p:sp>
        <p:nvSpPr>
          <p:cNvPr id="4" name="Content Placeholder 3">
            <a:extLst>
              <a:ext uri="{FF2B5EF4-FFF2-40B4-BE49-F238E27FC236}">
                <a16:creationId xmlns:a16="http://schemas.microsoft.com/office/drawing/2014/main" id="{7AE6B35C-43A3-379C-63B4-99E19B4B0F1F}"/>
              </a:ext>
            </a:extLst>
          </p:cNvPr>
          <p:cNvSpPr>
            <a:spLocks noGrp="1"/>
          </p:cNvSpPr>
          <p:nvPr>
            <p:ph idx="1"/>
          </p:nvPr>
        </p:nvSpPr>
        <p:spPr>
          <a:xfrm>
            <a:off x="1045028" y="3017522"/>
            <a:ext cx="9941319" cy="3124658"/>
          </a:xfrm>
        </p:spPr>
        <p:txBody>
          <a:bodyPr anchor="ctr">
            <a:normAutofit/>
          </a:bodyPr>
          <a:lstStyle/>
          <a:p>
            <a:pPr>
              <a:spcAft>
                <a:spcPts val="600"/>
              </a:spcAft>
              <a:defRPr sz="1800">
                <a:latin typeface="Calibri"/>
              </a:defRPr>
            </a:pPr>
            <a:r>
              <a:rPr lang="en-US" sz="1900" dirty="0"/>
              <a:t>What to demonstrate with specific examples:</a:t>
            </a:r>
          </a:p>
          <a:p>
            <a:pPr>
              <a:spcAft>
                <a:spcPts val="600"/>
              </a:spcAft>
              <a:defRPr sz="1800">
                <a:latin typeface="Calibri"/>
              </a:defRPr>
            </a:pPr>
            <a:r>
              <a:rPr lang="en-US" sz="1900" dirty="0"/>
              <a:t>Research Questions: How underlying ontological/epistemological beliefs shape what you investigate (Alvesson &amp; Sandberg, 2013)</a:t>
            </a:r>
          </a:p>
          <a:p>
            <a:pPr>
              <a:spcAft>
                <a:spcPts val="600"/>
              </a:spcAft>
              <a:defRPr sz="1800">
                <a:latin typeface="Calibri"/>
              </a:defRPr>
            </a:pPr>
            <a:r>
              <a:rPr lang="en-US" sz="1900" dirty="0"/>
              <a:t>Methodology: How your paradigm determines appropriate methods (Morgan &amp; </a:t>
            </a:r>
            <a:r>
              <a:rPr lang="en-US" sz="1900" dirty="0" err="1"/>
              <a:t>Smircich</a:t>
            </a:r>
            <a:r>
              <a:rPr lang="en-US" sz="1900" dirty="0"/>
              <a:t>, 1980)</a:t>
            </a:r>
          </a:p>
          <a:p>
            <a:pPr>
              <a:spcAft>
                <a:spcPts val="600"/>
              </a:spcAft>
              <a:defRPr sz="1800">
                <a:latin typeface="Calibri"/>
              </a:defRPr>
            </a:pPr>
            <a:r>
              <a:rPr lang="en-US" sz="1900" dirty="0"/>
              <a:t>Analysis Approach: How your theoretical lens influences interpretation (Gioia et al., 2013)</a:t>
            </a:r>
          </a:p>
          <a:p>
            <a:pPr>
              <a:spcAft>
                <a:spcPts val="600"/>
              </a:spcAft>
              <a:defRPr sz="1800">
                <a:latin typeface="Calibri"/>
              </a:defRPr>
            </a:pPr>
            <a:r>
              <a:rPr lang="en-US" sz="1900" dirty="0"/>
              <a:t>Quality Criteria: How you judge </a:t>
            </a:r>
            <a:r>
              <a:rPr lang="en-US" sz="1900" dirty="0" err="1"/>
              <a:t>rigour</a:t>
            </a:r>
            <a:r>
              <a:rPr lang="en-US" sz="1900" dirty="0"/>
              <a:t> within your paradigm (Lincoln &amp; Guba, 1985; Tracy, 2010)</a:t>
            </a:r>
          </a:p>
          <a:p>
            <a:pPr>
              <a:spcAft>
                <a:spcPts val="600"/>
              </a:spcAft>
              <a:defRPr sz="1800">
                <a:latin typeface="Calibri"/>
              </a:defRPr>
            </a:pPr>
            <a:r>
              <a:rPr lang="en-US" sz="1900" dirty="0"/>
              <a:t>Expected Contribution: How your work advances knowledge within your chosen approach</a:t>
            </a:r>
          </a:p>
          <a:p>
            <a:pPr marL="0" indent="0">
              <a:spcAft>
                <a:spcPts val="600"/>
              </a:spcAft>
              <a:buNone/>
              <a:defRPr sz="1800">
                <a:latin typeface="Calibri"/>
              </a:defRPr>
            </a:pPr>
            <a:endParaRPr lang="en-US" sz="1900" dirty="0"/>
          </a:p>
          <a:p>
            <a:endParaRPr lang="en-GB" sz="1900" dirty="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32369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Presentation Content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200" dirty="0"/>
              <a:t>Example: "My interpretivist position means:</a:t>
            </a:r>
          </a:p>
          <a:p>
            <a:pPr indent="-228600">
              <a:lnSpc>
                <a:spcPct val="90000"/>
              </a:lnSpc>
              <a:spcAft>
                <a:spcPts val="600"/>
              </a:spcAft>
              <a:buFont typeface="Arial" panose="020B0604020202020204" pitchFamily="34" charset="0"/>
              <a:buChar char="•"/>
              <a:defRPr sz="1800">
                <a:latin typeface="Calibri"/>
              </a:defRPr>
            </a:pPr>
            <a:r>
              <a:rPr lang="en-US" sz="2200" dirty="0"/>
              <a:t>RQs focus on meaning-making and sensemaking (Weick, 1995), not causal prediction</a:t>
            </a:r>
          </a:p>
          <a:p>
            <a:pPr indent="-228600">
              <a:lnSpc>
                <a:spcPct val="90000"/>
              </a:lnSpc>
              <a:spcAft>
                <a:spcPts val="600"/>
              </a:spcAft>
              <a:buFont typeface="Arial" panose="020B0604020202020204" pitchFamily="34" charset="0"/>
              <a:buChar char="•"/>
              <a:defRPr sz="1800">
                <a:latin typeface="Calibri"/>
              </a:defRPr>
            </a:pPr>
            <a:r>
              <a:rPr lang="en-US" sz="2200" dirty="0"/>
              <a:t>Methods: Semi-structured interviews are appropriate (Kvale &amp; Brinkmann, 2015), not experiments</a:t>
            </a:r>
          </a:p>
          <a:p>
            <a:pPr indent="-228600">
              <a:lnSpc>
                <a:spcPct val="90000"/>
              </a:lnSpc>
              <a:spcAft>
                <a:spcPts val="600"/>
              </a:spcAft>
              <a:buFont typeface="Arial" panose="020B0604020202020204" pitchFamily="34" charset="0"/>
              <a:buChar char="•"/>
              <a:defRPr sz="1800">
                <a:latin typeface="Calibri"/>
              </a:defRPr>
            </a:pPr>
            <a:r>
              <a:rPr lang="en-US" sz="2200" dirty="0"/>
              <a:t>Analysis: Thematic analysis (Braun &amp; Clarke, 2006) seeks patterns in subjective experience</a:t>
            </a:r>
          </a:p>
          <a:p>
            <a:pPr indent="-228600">
              <a:lnSpc>
                <a:spcPct val="90000"/>
              </a:lnSpc>
              <a:spcAft>
                <a:spcPts val="600"/>
              </a:spcAft>
              <a:buFont typeface="Arial" panose="020B0604020202020204" pitchFamily="34" charset="0"/>
              <a:buChar char="•"/>
              <a:defRPr sz="1800">
                <a:latin typeface="Calibri"/>
              </a:defRPr>
            </a:pPr>
            <a:r>
              <a:rPr lang="en-US" sz="2200" dirty="0"/>
              <a:t>Quality: I evaluate trustworthiness (Lincoln &amp; Guba, 1985)—credibility, transferability, dependability—not validity/reliability</a:t>
            </a:r>
          </a:p>
          <a:p>
            <a:pPr indent="-228600">
              <a:lnSpc>
                <a:spcPct val="90000"/>
              </a:lnSpc>
              <a:spcAft>
                <a:spcPts val="600"/>
              </a:spcAft>
              <a:buFont typeface="Arial" panose="020B0604020202020204" pitchFamily="34" charset="0"/>
              <a:buChar char="•"/>
              <a:defRPr sz="1800">
                <a:latin typeface="Calibri"/>
              </a:defRPr>
            </a:pPr>
            <a:r>
              <a:rPr lang="en-US" sz="2200" dirty="0"/>
              <a:t>Contribution: Rich understanding of context-specific phenomena, not </a:t>
            </a:r>
            <a:r>
              <a:rPr lang="en-US" sz="2200" dirty="0" err="1"/>
              <a:t>generalisable</a:t>
            </a:r>
            <a:r>
              <a:rPr lang="en-US" sz="2200" dirty="0"/>
              <a:t> laws"</a:t>
            </a:r>
          </a:p>
          <a:p>
            <a:pPr indent="-228600">
              <a:lnSpc>
                <a:spcPct val="90000"/>
              </a:lnSpc>
              <a:spcAft>
                <a:spcPts val="600"/>
              </a:spcAft>
              <a:buFont typeface="Arial" panose="020B0604020202020204" pitchFamily="34" charset="0"/>
              <a:buChar char="•"/>
              <a:defRPr sz="1800">
                <a:latin typeface="Calibri"/>
              </a:defRPr>
            </a:pPr>
            <a:endParaRPr lang="en-US" sz="22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3D Graphs">
            <a:extLst>
              <a:ext uri="{FF2B5EF4-FFF2-40B4-BE49-F238E27FC236}">
                <a16:creationId xmlns:a16="http://schemas.microsoft.com/office/drawing/2014/main" id="{0BC91986-24FA-AA97-4D2C-102D2BC1C965}"/>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spcAft>
                <a:spcPts val="600"/>
              </a:spcAft>
            </a:pPr>
            <a:r>
              <a:rPr lang="en-US" sz="5200">
                <a:solidFill>
                  <a:srgbClr val="FFFFFF"/>
                </a:solidFill>
              </a:rPr>
              <a:t>Most important section: Use concrete examples from YOUR research</a:t>
            </a:r>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spcAft>
                <a:spcPts val="600"/>
              </a:spcAft>
              <a:defRPr sz="1800">
                <a:latin typeface="Calibri"/>
              </a:defRPr>
            </a:pPr>
            <a:r>
              <a:rPr lang="en-US" sz="5400" dirty="0"/>
              <a:t>Section 5: Critical Reflection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defRPr sz="1800">
                <a:latin typeface="Calibri"/>
              </a:defRPr>
            </a:pPr>
            <a:r>
              <a:rPr lang="en-US" sz="2200"/>
              <a:t>What to acknowledge:</a:t>
            </a:r>
          </a:p>
          <a:p>
            <a:pPr indent="-228600">
              <a:lnSpc>
                <a:spcPct val="90000"/>
              </a:lnSpc>
              <a:spcAft>
                <a:spcPts val="600"/>
              </a:spcAft>
              <a:buFont typeface="Arial" panose="020B0604020202020204" pitchFamily="34" charset="0"/>
              <a:buChar char="•"/>
              <a:defRPr sz="1800">
                <a:latin typeface="Calibri"/>
              </a:defRPr>
            </a:pPr>
            <a:r>
              <a:rPr lang="en-US" sz="2200"/>
              <a:t>What your chosen paradigm prevents you from exploring (incommensurability debate; Jackson &amp; Carter, 1991)</a:t>
            </a:r>
          </a:p>
          <a:p>
            <a:pPr indent="-228600">
              <a:lnSpc>
                <a:spcPct val="90000"/>
              </a:lnSpc>
              <a:spcAft>
                <a:spcPts val="600"/>
              </a:spcAft>
              <a:buFont typeface="Arial" panose="020B0604020202020204" pitchFamily="34" charset="0"/>
              <a:buChar char="•"/>
              <a:defRPr sz="1800">
                <a:latin typeface="Calibri"/>
              </a:defRPr>
            </a:pPr>
            <a:r>
              <a:rPr lang="en-US" sz="2200"/>
              <a:t>Alternative approaches you rejected and why</a:t>
            </a:r>
          </a:p>
          <a:p>
            <a:pPr indent="-228600">
              <a:lnSpc>
                <a:spcPct val="90000"/>
              </a:lnSpc>
              <a:spcAft>
                <a:spcPts val="600"/>
              </a:spcAft>
              <a:buFont typeface="Arial" panose="020B0604020202020204" pitchFamily="34" charset="0"/>
              <a:buChar char="•"/>
              <a:defRPr sz="1800">
                <a:latin typeface="Calibri"/>
              </a:defRPr>
            </a:pPr>
            <a:r>
              <a:rPr lang="en-US" sz="2200"/>
              <a:t>Trade-offs in your paradigmatic choice (Shepherd &amp; Challenger, 2013)</a:t>
            </a:r>
          </a:p>
          <a:p>
            <a:pPr indent="-228600">
              <a:lnSpc>
                <a:spcPct val="90000"/>
              </a:lnSpc>
              <a:spcAft>
                <a:spcPts val="600"/>
              </a:spcAft>
              <a:buFont typeface="Arial" panose="020B0604020202020204" pitchFamily="34" charset="0"/>
              <a:buChar char="•"/>
              <a:defRPr sz="1800">
                <a:latin typeface="Calibri"/>
              </a:defRPr>
            </a:pPr>
            <a:r>
              <a:rPr lang="en-US" sz="2200"/>
              <a:t>Whether paradigm debates matter for your research (pragmatist position; Feilzer, 2010)</a:t>
            </a:r>
          </a:p>
          <a:p>
            <a:pPr indent="-228600">
              <a:lnSpc>
                <a:spcPct val="90000"/>
              </a:lnSpc>
              <a:spcAft>
                <a:spcPts val="600"/>
              </a:spcAft>
              <a:buFont typeface="Arial" panose="020B0604020202020204" pitchFamily="34" charset="0"/>
              <a:buChar char="•"/>
              <a:defRPr sz="1800">
                <a:latin typeface="Calibri"/>
              </a:defRPr>
            </a:pPr>
            <a:r>
              <a:rPr lang="en-US" sz="2200"/>
              <a:t>Recognition that all approaches have boundaries and limitations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kern="1200">
                <a:solidFill>
                  <a:schemeClr val="tx1"/>
                </a:solidFill>
                <a:latin typeface="+mj-lt"/>
                <a:ea typeface="+mj-ea"/>
                <a:cs typeface="+mj-cs"/>
              </a:rPr>
              <a:t>Example</a:t>
            </a:r>
          </a:p>
        </p:txBody>
      </p:sp>
      <p:sp>
        <p:nvSpPr>
          <p:cNvPr id="21" name="Rectangle 20">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p:cNvSpPr txBox="1"/>
          <p:nvPr/>
        </p:nvSpPr>
        <p:spPr>
          <a:xfrm>
            <a:off x="1115568" y="2481943"/>
            <a:ext cx="10168128" cy="3695020"/>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defRPr sz="1800">
                <a:latin typeface="Calibri"/>
              </a:defRPr>
            </a:pPr>
            <a:r>
              <a:rPr lang="en-US" sz="2400" dirty="0"/>
              <a:t>"By adopting interpretivism, I gain depth but sacrifice breadth. I cannot make claims about prevalence or causation, what Guba and Lincoln (1994, p.106) call the 'impossibility of </a:t>
            </a:r>
            <a:r>
              <a:rPr lang="en-US" sz="2400" dirty="0" err="1"/>
              <a:t>generalisation</a:t>
            </a:r>
            <a:r>
              <a:rPr lang="en-US" sz="2400" dirty="0"/>
              <a:t>'. A positivist might critique my findings as 'merely subjective' (Bryman, 1984). However, this trade-off is intentional, I </a:t>
            </a:r>
            <a:r>
              <a:rPr lang="en-US" sz="2400" dirty="0" err="1"/>
              <a:t>prioritise</a:t>
            </a:r>
            <a:r>
              <a:rPr lang="en-US" sz="2400" dirty="0"/>
              <a:t> understanding complexity over prediction. Some scholars argue for paradigm integration (Gioia &amp; Pitre, 1990), but I follow Burrell and Morgan's (1979) view that paradigms rest on mutually exclusive assumptions. Alternative approaches (positivist surveys, critical action research) would address different questions..."</a:t>
            </a:r>
          </a:p>
          <a:p>
            <a:pPr indent="-228600">
              <a:lnSpc>
                <a:spcPct val="90000"/>
              </a:lnSpc>
              <a:spcAft>
                <a:spcPts val="600"/>
              </a:spcAft>
              <a:buFont typeface="Arial" panose="020B0604020202020204" pitchFamily="34" charset="0"/>
              <a:buChar char="•"/>
              <a:defRPr sz="1800">
                <a:latin typeface="Calibri"/>
              </a:defRPr>
            </a:pPr>
            <a:r>
              <a:rPr lang="en-US" sz="2400" dirty="0"/>
              <a:t>Show intellectual maturity: No paradigm is perfect; all involve trade-offs</a:t>
            </a:r>
          </a:p>
          <a:p>
            <a:pPr>
              <a:lnSpc>
                <a:spcPct val="90000"/>
              </a:lnSpc>
              <a:spcAft>
                <a:spcPts val="600"/>
              </a:spcAft>
              <a:defRPr sz="1800">
                <a:latin typeface="Calibri"/>
              </a:defRPr>
            </a:pPr>
            <a:endParaRPr lang="en-US" sz="22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spcAft>
                <a:spcPts val="600"/>
              </a:spcAft>
              <a:defRPr sz="1800">
                <a:latin typeface="Calibri"/>
              </a:defRPr>
            </a:pPr>
            <a:r>
              <a:rPr lang="en-US" sz="5400" dirty="0"/>
              <a:t>Section 6: Conclusions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800" dirty="0"/>
              <a:t>What to </a:t>
            </a:r>
            <a:r>
              <a:rPr lang="en-US" sz="2800" dirty="0" err="1"/>
              <a:t>summarise</a:t>
            </a:r>
            <a:r>
              <a:rPr lang="en-US" sz="2800" dirty="0"/>
              <a:t>:</a:t>
            </a:r>
          </a:p>
          <a:p>
            <a:pPr indent="-228600">
              <a:lnSpc>
                <a:spcPct val="90000"/>
              </a:lnSpc>
              <a:spcAft>
                <a:spcPts val="600"/>
              </a:spcAft>
              <a:buFont typeface="Arial" panose="020B0604020202020204" pitchFamily="34" charset="0"/>
              <a:buChar char="•"/>
              <a:defRPr sz="1800">
                <a:latin typeface="Calibri"/>
              </a:defRPr>
            </a:pPr>
            <a:r>
              <a:rPr lang="en-US" sz="2800" dirty="0"/>
              <a:t>Main lessons from paradigm thinking (not specifically Kuhn, given limitations) for your doctoral journey</a:t>
            </a:r>
          </a:p>
          <a:p>
            <a:pPr indent="-228600">
              <a:lnSpc>
                <a:spcPct val="90000"/>
              </a:lnSpc>
              <a:spcAft>
                <a:spcPts val="600"/>
              </a:spcAft>
              <a:buFont typeface="Arial" panose="020B0604020202020204" pitchFamily="34" charset="0"/>
              <a:buChar char="•"/>
              <a:defRPr sz="1800">
                <a:latin typeface="Calibri"/>
              </a:defRPr>
            </a:pPr>
            <a:r>
              <a:rPr lang="en-US" sz="2800" dirty="0"/>
              <a:t>How understanding research philosophies strengthens research design (Easterby-Smith et al., 2021)</a:t>
            </a:r>
          </a:p>
          <a:p>
            <a:pPr indent="-228600">
              <a:lnSpc>
                <a:spcPct val="90000"/>
              </a:lnSpc>
              <a:spcAft>
                <a:spcPts val="600"/>
              </a:spcAft>
              <a:buFont typeface="Arial" panose="020B0604020202020204" pitchFamily="34" charset="0"/>
              <a:buChar char="•"/>
              <a:defRPr sz="1800">
                <a:latin typeface="Calibri"/>
              </a:defRPr>
            </a:pPr>
            <a:r>
              <a:rPr lang="en-US" sz="2800" dirty="0"/>
              <a:t>Connection to your ongoing development as a reflexive, philosophically aware researcher</a:t>
            </a:r>
          </a:p>
          <a:p>
            <a:pPr indent="-228600">
              <a:lnSpc>
                <a:spcPct val="90000"/>
              </a:lnSpc>
              <a:spcAft>
                <a:spcPts val="600"/>
              </a:spcAft>
              <a:buFont typeface="Arial" panose="020B0604020202020204" pitchFamily="34" charset="0"/>
              <a:buChar char="•"/>
              <a:defRPr sz="1800">
                <a:latin typeface="Calibri"/>
              </a:defRPr>
            </a:pPr>
            <a:r>
              <a:rPr lang="en-US" sz="2800" dirty="0"/>
              <a:t>End strongly: Connect philosophical awareness to research quality</a:t>
            </a:r>
          </a:p>
          <a:p>
            <a:pPr indent="-228600">
              <a:lnSpc>
                <a:spcPct val="90000"/>
              </a:lnSpc>
              <a:spcAft>
                <a:spcPts val="600"/>
              </a:spcAft>
              <a:buFont typeface="Arial" panose="020B0604020202020204" pitchFamily="34" charset="0"/>
              <a:buChar char="•"/>
              <a:defRPr sz="1800">
                <a:latin typeface="Calibri"/>
              </a:defRPr>
            </a:pPr>
            <a:endParaRPr lang="en-US" sz="22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vert="horz" lIns="91440" tIns="45720" rIns="91440" bIns="45720" rtlCol="0" anchor="ctr">
            <a:normAutofit/>
          </a:bodyPr>
          <a:lstStyle/>
          <a:p>
            <a:pPr>
              <a:spcAft>
                <a:spcPts val="600"/>
              </a:spcAft>
              <a:defRPr sz="1800">
                <a:latin typeface="Calibri"/>
              </a:defRPr>
            </a:pPr>
            <a:r>
              <a:rPr lang="en-US" sz="3700" kern="1200" dirty="0">
                <a:solidFill>
                  <a:schemeClr val="tx1"/>
                </a:solidFill>
                <a:latin typeface="+mj-lt"/>
                <a:ea typeface="+mj-ea"/>
                <a:cs typeface="+mj-cs"/>
              </a:rPr>
              <a:t>Assessment Criteria for the Presentation</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Five key areas</a:t>
            </a:r>
          </a:p>
        </p:txBody>
      </p:sp>
      <p:sp>
        <p:nvSpPr>
          <p:cNvPr id="21" name="Rectangle 20">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p:cNvSpPr txBox="1"/>
          <p:nvPr/>
        </p:nvSpPr>
        <p:spPr>
          <a:xfrm>
            <a:off x="1115568" y="2481943"/>
            <a:ext cx="10168128" cy="36950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defRPr sz="1800">
                <a:latin typeface="Calibri"/>
              </a:defRPr>
            </a:pPr>
            <a:r>
              <a:rPr lang="en-US" sz="2200" dirty="0"/>
              <a:t>1. Depth of philosophical understanding</a:t>
            </a:r>
          </a:p>
          <a:p>
            <a:pPr indent="-228600">
              <a:lnSpc>
                <a:spcPct val="90000"/>
              </a:lnSpc>
              <a:spcAft>
                <a:spcPts val="600"/>
              </a:spcAft>
              <a:buFont typeface="Arial" panose="020B0604020202020204" pitchFamily="34" charset="0"/>
              <a:buChar char="•"/>
              <a:defRPr sz="1800">
                <a:latin typeface="Calibri"/>
              </a:defRPr>
            </a:pPr>
            <a:r>
              <a:rPr lang="en-US" sz="2200" dirty="0"/>
              <a:t>Clear grasp of paradigm concepts (acknowledging Kuhn's limited applicability)</a:t>
            </a:r>
          </a:p>
          <a:p>
            <a:pPr indent="-228600">
              <a:lnSpc>
                <a:spcPct val="90000"/>
              </a:lnSpc>
              <a:spcAft>
                <a:spcPts val="600"/>
              </a:spcAft>
              <a:buFont typeface="Arial" panose="020B0604020202020204" pitchFamily="34" charset="0"/>
              <a:buChar char="•"/>
              <a:defRPr sz="1800">
                <a:latin typeface="Calibri"/>
              </a:defRPr>
            </a:pPr>
            <a:r>
              <a:rPr lang="en-US" sz="2200" dirty="0"/>
              <a:t>Understanding of how paradigms operate in management research specifically</a:t>
            </a:r>
          </a:p>
          <a:p>
            <a:pPr indent="-228600">
              <a:lnSpc>
                <a:spcPct val="90000"/>
              </a:lnSpc>
              <a:spcAft>
                <a:spcPts val="600"/>
              </a:spcAft>
              <a:buFont typeface="Arial" panose="020B0604020202020204" pitchFamily="34" charset="0"/>
              <a:buChar char="•"/>
              <a:defRPr sz="1800">
                <a:latin typeface="Calibri"/>
              </a:defRPr>
            </a:pPr>
            <a:r>
              <a:rPr lang="en-US" sz="2200" dirty="0"/>
              <a:t>Sophisticated engagement with debates (Hassard, 1991; Shepherd &amp; Challenger, 2013)</a:t>
            </a:r>
          </a:p>
          <a:p>
            <a:pPr indent="-228600">
              <a:lnSpc>
                <a:spcPct val="90000"/>
              </a:lnSpc>
              <a:spcAft>
                <a:spcPts val="600"/>
              </a:spcAft>
              <a:buFont typeface="Arial" panose="020B0604020202020204" pitchFamily="34" charset="0"/>
              <a:buChar char="•"/>
              <a:defRPr sz="1800">
                <a:latin typeface="Calibri"/>
              </a:defRPr>
            </a:pPr>
            <a:r>
              <a:rPr lang="en-US" sz="2200" dirty="0"/>
              <a:t>2. Integration of philosophy with methodology</a:t>
            </a:r>
          </a:p>
          <a:p>
            <a:pPr indent="-228600">
              <a:lnSpc>
                <a:spcPct val="90000"/>
              </a:lnSpc>
              <a:spcAft>
                <a:spcPts val="600"/>
              </a:spcAft>
              <a:buFont typeface="Arial" panose="020B0604020202020204" pitchFamily="34" charset="0"/>
              <a:buChar char="•"/>
              <a:defRPr sz="1800">
                <a:latin typeface="Calibri"/>
              </a:defRPr>
            </a:pPr>
            <a:r>
              <a:rPr lang="en-US" sz="2200" dirty="0"/>
              <a:t>Explicit connections between ontology, epistemology, and methods (Crotty, 1998)</a:t>
            </a:r>
          </a:p>
          <a:p>
            <a:pPr indent="-228600">
              <a:lnSpc>
                <a:spcPct val="90000"/>
              </a:lnSpc>
              <a:spcAft>
                <a:spcPts val="600"/>
              </a:spcAft>
              <a:buFont typeface="Arial" panose="020B0604020202020204" pitchFamily="34" charset="0"/>
              <a:buChar char="•"/>
              <a:defRPr sz="1800">
                <a:latin typeface="Calibri"/>
              </a:defRPr>
            </a:pPr>
            <a:r>
              <a:rPr lang="en-US" sz="2200" dirty="0"/>
              <a:t>Clear articulation of paradigm's influence on research design</a:t>
            </a:r>
          </a:p>
          <a:p>
            <a:pPr indent="-228600">
              <a:lnSpc>
                <a:spcPct val="90000"/>
              </a:lnSpc>
              <a:spcAft>
                <a:spcPts val="600"/>
              </a:spcAft>
              <a:buFont typeface="Arial" panose="020B0604020202020204" pitchFamily="34" charset="0"/>
              <a:buChar char="•"/>
              <a:defRPr sz="1800">
                <a:latin typeface="Calibri"/>
              </a:defRPr>
            </a:pPr>
            <a:endParaRPr lang="en-US" sz="22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Presentation Content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200" dirty="0"/>
              <a:t>Clear grasp of paradigm concepts (acknowledging Kuhn's limited applicability)</a:t>
            </a:r>
          </a:p>
          <a:p>
            <a:pPr indent="-228600">
              <a:lnSpc>
                <a:spcPct val="90000"/>
              </a:lnSpc>
              <a:spcAft>
                <a:spcPts val="600"/>
              </a:spcAft>
              <a:buFont typeface="Arial" panose="020B0604020202020204" pitchFamily="34" charset="0"/>
              <a:buChar char="•"/>
              <a:defRPr sz="1800">
                <a:latin typeface="Calibri"/>
              </a:defRPr>
            </a:pPr>
            <a:r>
              <a:rPr lang="en-US" sz="2200" dirty="0"/>
              <a:t>Understanding of how paradigms operate in management research specifically</a:t>
            </a:r>
          </a:p>
          <a:p>
            <a:pPr indent="-228600">
              <a:lnSpc>
                <a:spcPct val="90000"/>
              </a:lnSpc>
              <a:spcAft>
                <a:spcPts val="600"/>
              </a:spcAft>
              <a:buFont typeface="Arial" panose="020B0604020202020204" pitchFamily="34" charset="0"/>
              <a:buChar char="•"/>
              <a:defRPr sz="1800">
                <a:latin typeface="Calibri"/>
              </a:defRPr>
            </a:pPr>
            <a:r>
              <a:rPr lang="en-US" sz="2200" dirty="0"/>
              <a:t>Sophisticated engagement with debates (Hassard, 1991; Shepherd &amp; Challenger, 2013)</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A468582E-050F-E31D-D6AC-A7E9096D0A77}"/>
              </a:ext>
            </a:extLst>
          </p:cNvPr>
          <p:cNvSpPr>
            <a:spLocks noGrp="1"/>
          </p:cNvSpPr>
          <p:nvPr>
            <p:ph type="title"/>
          </p:nvPr>
        </p:nvSpPr>
        <p:spPr>
          <a:xfrm>
            <a:off x="1115568" y="548640"/>
            <a:ext cx="10168128" cy="1179576"/>
          </a:xfrm>
        </p:spPr>
        <p:txBody>
          <a:bodyPr>
            <a:normAutofit/>
          </a:bodyPr>
          <a:lstStyle/>
          <a:p>
            <a:r>
              <a:rPr lang="en-US" sz="3700" dirty="0"/>
              <a:t>Integration of philosophy with methodology</a:t>
            </a:r>
            <a:br>
              <a:rPr lang="en-US" sz="3700" dirty="0"/>
            </a:br>
            <a:endParaRPr lang="en-GB" sz="3700" dirty="0"/>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A51B7BFF-7F12-F993-9B72-789E555179C3}"/>
              </a:ext>
            </a:extLst>
          </p:cNvPr>
          <p:cNvSpPr>
            <a:spLocks noGrp="1"/>
          </p:cNvSpPr>
          <p:nvPr>
            <p:ph idx="1"/>
          </p:nvPr>
        </p:nvSpPr>
        <p:spPr>
          <a:xfrm>
            <a:off x="1115568" y="2481943"/>
            <a:ext cx="10168128" cy="3695020"/>
          </a:xfrm>
        </p:spPr>
        <p:txBody>
          <a:bodyPr>
            <a:normAutofit/>
          </a:bodyPr>
          <a:lstStyle/>
          <a:p>
            <a:pPr>
              <a:spcAft>
                <a:spcPts val="600"/>
              </a:spcAft>
              <a:defRPr sz="1800">
                <a:latin typeface="Calibri"/>
              </a:defRPr>
            </a:pPr>
            <a:r>
              <a:rPr lang="en-US" sz="2200"/>
              <a:t>Explicit connections between ontology, epistemology, and methods (Crotty, 1998)</a:t>
            </a:r>
          </a:p>
          <a:p>
            <a:pPr>
              <a:spcAft>
                <a:spcPts val="600"/>
              </a:spcAft>
              <a:defRPr sz="1800">
                <a:latin typeface="Calibri"/>
              </a:defRPr>
            </a:pPr>
            <a:r>
              <a:rPr lang="en-US" sz="2200"/>
              <a:t>Clear articulation of paradigm's influence on research design</a:t>
            </a:r>
          </a:p>
          <a:p>
            <a:pPr>
              <a:spcAft>
                <a:spcPts val="600"/>
              </a:spcAft>
              <a:defRPr sz="1800">
                <a:latin typeface="Calibri"/>
              </a:defRPr>
            </a:pPr>
            <a:r>
              <a:rPr lang="en-US" sz="2200"/>
              <a:t>Coherent philosophical positioning (Saunders et al., 2019)</a:t>
            </a:r>
          </a:p>
          <a:p>
            <a:endParaRPr lang="en-GB" sz="2200"/>
          </a:p>
        </p:txBody>
      </p:sp>
    </p:spTree>
    <p:extLst>
      <p:ext uri="{BB962C8B-B14F-4D97-AF65-F5344CB8AC3E}">
        <p14:creationId xmlns:p14="http://schemas.microsoft.com/office/powerpoint/2010/main" val="11005640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spcAft>
                <a:spcPts val="600"/>
              </a:spcAft>
              <a:defRPr sz="1800">
                <a:latin typeface="Calibri"/>
              </a:defRPr>
            </a:pPr>
            <a:r>
              <a:rPr lang="en-US" sz="5400" dirty="0"/>
              <a:t>Critical analysis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200" dirty="0"/>
              <a:t>Evaluation of different paradigmatic approaches</a:t>
            </a:r>
          </a:p>
          <a:p>
            <a:pPr indent="-228600">
              <a:lnSpc>
                <a:spcPct val="90000"/>
              </a:lnSpc>
              <a:spcAft>
                <a:spcPts val="600"/>
              </a:spcAft>
              <a:buFont typeface="Arial" panose="020B0604020202020204" pitchFamily="34" charset="0"/>
              <a:buChar char="•"/>
              <a:defRPr sz="1800">
                <a:latin typeface="Calibri"/>
              </a:defRPr>
            </a:pPr>
            <a:r>
              <a:rPr lang="en-US" sz="2200" dirty="0"/>
              <a:t>Acknowledgement of limitations and trade-offs</a:t>
            </a:r>
          </a:p>
          <a:p>
            <a:pPr indent="-228600">
              <a:lnSpc>
                <a:spcPct val="90000"/>
              </a:lnSpc>
              <a:spcAft>
                <a:spcPts val="600"/>
              </a:spcAft>
              <a:buFont typeface="Arial" panose="020B0604020202020204" pitchFamily="34" charset="0"/>
              <a:buChar char="•"/>
              <a:defRPr sz="1800">
                <a:latin typeface="Calibri"/>
              </a:defRPr>
            </a:pPr>
            <a:r>
              <a:rPr lang="en-US" sz="2200" dirty="0"/>
              <a:t>Reasoned justification for choices</a:t>
            </a:r>
          </a:p>
          <a:p>
            <a:pPr indent="-228600">
              <a:lnSpc>
                <a:spcPct val="90000"/>
              </a:lnSpc>
              <a:spcAft>
                <a:spcPts val="600"/>
              </a:spcAft>
              <a:buFont typeface="Arial" panose="020B0604020202020204" pitchFamily="34" charset="0"/>
              <a:buChar char="•"/>
              <a:defRPr sz="1800">
                <a:latin typeface="Calibri"/>
              </a:defRPr>
            </a:pPr>
            <a:r>
              <a:rPr lang="en-US" sz="2200" dirty="0"/>
              <a:t>Awareness of paradigm debates in your field</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spcAft>
                <a:spcPts val="600"/>
              </a:spcAft>
            </a:pPr>
            <a:r>
              <a:rPr lang="en-US" sz="5400" dirty="0"/>
              <a:t>Professional presentation quality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defRPr sz="1800">
                <a:latin typeface="Calibri"/>
              </a:defRPr>
            </a:pPr>
            <a:r>
              <a:rPr lang="en-US" sz="3200" dirty="0"/>
              <a:t>Clear articulation of complex philosophical concepts</a:t>
            </a:r>
          </a:p>
          <a:p>
            <a:pPr indent="-228600">
              <a:lnSpc>
                <a:spcPct val="90000"/>
              </a:lnSpc>
              <a:spcAft>
                <a:spcPts val="600"/>
              </a:spcAft>
              <a:buFont typeface="Arial" panose="020B0604020202020204" pitchFamily="34" charset="0"/>
              <a:buChar char="•"/>
              <a:defRPr sz="1800">
                <a:latin typeface="Calibri"/>
              </a:defRPr>
            </a:pPr>
            <a:r>
              <a:rPr lang="en-US" sz="3200" dirty="0"/>
              <a:t>Logical structure and flow</a:t>
            </a:r>
          </a:p>
          <a:p>
            <a:pPr indent="-228600">
              <a:lnSpc>
                <a:spcPct val="90000"/>
              </a:lnSpc>
              <a:spcAft>
                <a:spcPts val="600"/>
              </a:spcAft>
              <a:buFont typeface="Arial" panose="020B0604020202020204" pitchFamily="34" charset="0"/>
              <a:buChar char="•"/>
              <a:defRPr sz="1800">
                <a:latin typeface="Calibri"/>
              </a:defRPr>
            </a:pPr>
            <a:r>
              <a:rPr lang="en-US" sz="3200" dirty="0"/>
              <a:t>Effective visual aids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spcAft>
                <a:spcPts val="600"/>
              </a:spcAft>
              <a:defRPr sz="1800">
                <a:latin typeface="Calibri"/>
              </a:defRPr>
            </a:pPr>
            <a:r>
              <a:rPr lang="en-US" sz="5400" dirty="0"/>
              <a:t>Alignment with doctoral practice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200" dirty="0"/>
              <a:t>Grounded in YOUR research context</a:t>
            </a:r>
          </a:p>
          <a:p>
            <a:pPr indent="-228600">
              <a:lnSpc>
                <a:spcPct val="90000"/>
              </a:lnSpc>
              <a:spcAft>
                <a:spcPts val="600"/>
              </a:spcAft>
              <a:buFont typeface="Arial" panose="020B0604020202020204" pitchFamily="34" charset="0"/>
              <a:buChar char="•"/>
              <a:defRPr sz="1800">
                <a:latin typeface="Calibri"/>
              </a:defRPr>
            </a:pPr>
            <a:r>
              <a:rPr lang="en-US" sz="2200" dirty="0"/>
              <a:t>Demonstrates practical application</a:t>
            </a:r>
          </a:p>
          <a:p>
            <a:pPr indent="-228600">
              <a:lnSpc>
                <a:spcPct val="90000"/>
              </a:lnSpc>
              <a:spcAft>
                <a:spcPts val="600"/>
              </a:spcAft>
              <a:buFont typeface="Arial" panose="020B0604020202020204" pitchFamily="34" charset="0"/>
              <a:buChar char="•"/>
              <a:defRPr sz="1800">
                <a:latin typeface="Calibri"/>
              </a:defRPr>
            </a:pPr>
            <a:r>
              <a:rPr lang="en-US" sz="2200" dirty="0"/>
              <a:t>Shows how philosophical awareness improves research quality</a:t>
            </a:r>
          </a:p>
          <a:p>
            <a:pPr>
              <a:lnSpc>
                <a:spcPct val="90000"/>
              </a:lnSpc>
              <a:spcAft>
                <a:spcPts val="600"/>
              </a:spcAft>
              <a:defRPr sz="1800">
                <a:latin typeface="Calibri"/>
              </a:defRP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200" dirty="0"/>
              <a:t>Practical Presentation Tips </a:t>
            </a:r>
          </a:p>
          <a:p>
            <a:pPr indent="-228600">
              <a:lnSpc>
                <a:spcPct val="90000"/>
              </a:lnSpc>
              <a:spcAft>
                <a:spcPts val="600"/>
              </a:spcAft>
              <a:buFont typeface="Arial" panose="020B0604020202020204" pitchFamily="34" charset="0"/>
              <a:buChar char="•"/>
              <a:defRPr sz="1800">
                <a:latin typeface="Calibri"/>
              </a:defRPr>
            </a:pPr>
            <a:r>
              <a:rPr lang="en-US" sz="2200" dirty="0"/>
              <a:t>Structure:</a:t>
            </a:r>
          </a:p>
          <a:p>
            <a:pPr indent="-228600">
              <a:lnSpc>
                <a:spcPct val="90000"/>
              </a:lnSpc>
              <a:spcAft>
                <a:spcPts val="600"/>
              </a:spcAft>
              <a:buFont typeface="Arial" panose="020B0604020202020204" pitchFamily="34" charset="0"/>
              <a:buChar char="•"/>
              <a:defRPr sz="1800">
                <a:latin typeface="Calibri"/>
              </a:defRPr>
            </a:pPr>
            <a:r>
              <a:rPr lang="en-US" sz="2200" dirty="0"/>
              <a:t>Clear signposting between sections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Presentation Content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800" dirty="0"/>
              <a:t>Logical flow of philosophical argument</a:t>
            </a:r>
          </a:p>
          <a:p>
            <a:pPr indent="-228600">
              <a:lnSpc>
                <a:spcPct val="90000"/>
              </a:lnSpc>
              <a:spcAft>
                <a:spcPts val="600"/>
              </a:spcAft>
              <a:buFont typeface="Arial" panose="020B0604020202020204" pitchFamily="34" charset="0"/>
              <a:buChar char="•"/>
              <a:defRPr sz="1800">
                <a:latin typeface="Calibri"/>
              </a:defRPr>
            </a:pPr>
            <a:r>
              <a:rPr lang="en-US" sz="2800" dirty="0"/>
              <a:t>Visual representations </a:t>
            </a:r>
          </a:p>
          <a:p>
            <a:pPr indent="-228600">
              <a:lnSpc>
                <a:spcPct val="90000"/>
              </a:lnSpc>
              <a:spcAft>
                <a:spcPts val="600"/>
              </a:spcAft>
              <a:buFont typeface="Arial" panose="020B0604020202020204" pitchFamily="34" charset="0"/>
              <a:buChar char="•"/>
              <a:defRPr sz="1800">
                <a:latin typeface="Calibri"/>
              </a:defRPr>
            </a:pPr>
            <a:r>
              <a:rPr lang="en-US" sz="2800" dirty="0"/>
              <a:t>Precise use of philosophical terminology</a:t>
            </a:r>
          </a:p>
          <a:p>
            <a:pPr indent="-228600">
              <a:lnSpc>
                <a:spcPct val="90000"/>
              </a:lnSpc>
              <a:spcAft>
                <a:spcPts val="600"/>
              </a:spcAft>
              <a:buFont typeface="Arial" panose="020B0604020202020204" pitchFamily="34" charset="0"/>
              <a:buChar char="•"/>
              <a:defRPr sz="1800">
                <a:latin typeface="Calibri"/>
              </a:defRPr>
            </a:pPr>
            <a:endParaRPr lang="en-US" sz="2800" dirty="0"/>
          </a:p>
          <a:p>
            <a:pPr indent="-228600">
              <a:lnSpc>
                <a:spcPct val="90000"/>
              </a:lnSpc>
              <a:spcAft>
                <a:spcPts val="600"/>
              </a:spcAft>
              <a:buFont typeface="Arial" panose="020B0604020202020204" pitchFamily="34" charset="0"/>
              <a:buChar char="•"/>
              <a:defRPr sz="1800">
                <a:latin typeface="Calibri"/>
              </a:defRPr>
            </a:pPr>
            <a:r>
              <a:rPr lang="en-US" sz="2800" dirty="0"/>
              <a:t>Delivery:</a:t>
            </a:r>
          </a:p>
          <a:p>
            <a:pPr indent="-228600">
              <a:lnSpc>
                <a:spcPct val="90000"/>
              </a:lnSpc>
              <a:spcAft>
                <a:spcPts val="600"/>
              </a:spcAft>
              <a:buFont typeface="Arial" panose="020B0604020202020204" pitchFamily="34" charset="0"/>
              <a:buChar char="•"/>
              <a:defRPr sz="1800">
                <a:latin typeface="Calibri"/>
              </a:defRPr>
            </a:pPr>
            <a:r>
              <a:rPr lang="en-US" sz="2800" dirty="0"/>
              <a:t>Practice to ensure 18-minute timing</a:t>
            </a:r>
          </a:p>
          <a:p>
            <a:pPr indent="-228600">
              <a:lnSpc>
                <a:spcPct val="90000"/>
              </a:lnSpc>
              <a:spcAft>
                <a:spcPts val="600"/>
              </a:spcAft>
              <a:buFont typeface="Arial" panose="020B0604020202020204" pitchFamily="34" charset="0"/>
              <a:buChar char="•"/>
              <a:defRPr sz="1800">
                <a:latin typeface="Calibri"/>
              </a:defRPr>
            </a:pPr>
            <a:r>
              <a:rPr lang="en-US" sz="2800" dirty="0"/>
              <a:t>Use visual aids strategically</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Presentation Content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200" dirty="0"/>
              <a:t>Prepare for questions on philosophical positions and paradigm debates</a:t>
            </a:r>
          </a:p>
          <a:p>
            <a:pPr indent="-228600">
              <a:lnSpc>
                <a:spcPct val="90000"/>
              </a:lnSpc>
              <a:spcAft>
                <a:spcPts val="600"/>
              </a:spcAft>
              <a:buFont typeface="Arial" panose="020B0604020202020204" pitchFamily="34" charset="0"/>
              <a:buChar char="•"/>
              <a:defRPr sz="1800">
                <a:latin typeface="Calibri"/>
              </a:defRPr>
            </a:pPr>
            <a:r>
              <a:rPr lang="en-US" sz="2200" dirty="0"/>
              <a:t>Speak to an academic audience (your peers and supervisors)</a:t>
            </a:r>
          </a:p>
          <a:p>
            <a:pPr indent="-228600">
              <a:lnSpc>
                <a:spcPct val="90000"/>
              </a:lnSpc>
              <a:spcAft>
                <a:spcPts val="600"/>
              </a:spcAft>
              <a:buFont typeface="Arial" panose="020B0604020202020204" pitchFamily="34" charset="0"/>
              <a:buChar char="•"/>
              <a:defRPr sz="1800">
                <a:latin typeface="Calibri"/>
              </a:defRPr>
            </a:pPr>
            <a:r>
              <a:rPr lang="en-US" sz="2200" dirty="0"/>
              <a:t>What to avoid:</a:t>
            </a:r>
          </a:p>
          <a:p>
            <a:pPr indent="-228600">
              <a:lnSpc>
                <a:spcPct val="90000"/>
              </a:lnSpc>
              <a:spcAft>
                <a:spcPts val="600"/>
              </a:spcAft>
              <a:buFont typeface="Arial" panose="020B0604020202020204" pitchFamily="34" charset="0"/>
              <a:buChar char="•"/>
              <a:defRPr sz="1800">
                <a:latin typeface="Calibri"/>
              </a:defRPr>
            </a:pPr>
            <a:r>
              <a:rPr lang="en-US" sz="2200" dirty="0"/>
              <a:t>Reading slides verbatim</a:t>
            </a:r>
          </a:p>
          <a:p>
            <a:pPr indent="-228600">
              <a:lnSpc>
                <a:spcPct val="90000"/>
              </a:lnSpc>
              <a:spcAft>
                <a:spcPts val="600"/>
              </a:spcAft>
              <a:buFont typeface="Arial" panose="020B0604020202020204" pitchFamily="34" charset="0"/>
              <a:buChar char="•"/>
              <a:defRPr sz="1800">
                <a:latin typeface="Calibri"/>
              </a:defRPr>
            </a:pPr>
            <a:r>
              <a:rPr lang="en-US" sz="2200" dirty="0"/>
              <a:t>Treating Kuhn's model as directly applicable without acknowledging debates</a:t>
            </a:r>
          </a:p>
          <a:p>
            <a:pPr indent="-228600">
              <a:lnSpc>
                <a:spcPct val="90000"/>
              </a:lnSpc>
              <a:spcAft>
                <a:spcPts val="600"/>
              </a:spcAft>
              <a:buFont typeface="Arial" panose="020B0604020202020204" pitchFamily="34" charset="0"/>
              <a:buChar char="•"/>
              <a:defRPr sz="1800">
                <a:latin typeface="Calibri"/>
              </a:defRPr>
            </a:pPr>
            <a:r>
              <a:rPr lang="en-US" sz="2200" dirty="0"/>
              <a:t>Excessive jargon without explanation</a:t>
            </a:r>
          </a:p>
          <a:p>
            <a:pPr indent="-228600">
              <a:lnSpc>
                <a:spcPct val="90000"/>
              </a:lnSpc>
              <a:spcAft>
                <a:spcPts val="600"/>
              </a:spcAft>
              <a:buFont typeface="Arial" panose="020B0604020202020204" pitchFamily="34" charset="0"/>
              <a:buChar char="•"/>
              <a:defRPr sz="1800">
                <a:latin typeface="Calibri"/>
              </a:defRPr>
            </a:pPr>
            <a:r>
              <a:rPr lang="en-US" sz="2200" dirty="0"/>
              <a:t>Repeating your portfolio content</a:t>
            </a:r>
          </a:p>
          <a:p>
            <a:pPr indent="-228600">
              <a:lnSpc>
                <a:spcPct val="90000"/>
              </a:lnSpc>
              <a:spcAft>
                <a:spcPts val="600"/>
              </a:spcAft>
              <a:buFont typeface="Arial" panose="020B0604020202020204" pitchFamily="34" charset="0"/>
              <a:buChar char="•"/>
              <a:defRPr sz="1800">
                <a:latin typeface="Calibri"/>
              </a:defRPr>
            </a:pPr>
            <a:r>
              <a:rPr lang="en-US" sz="2200" dirty="0"/>
              <a:t>Going over time</a:t>
            </a:r>
          </a:p>
          <a:p>
            <a:pPr>
              <a:lnSpc>
                <a:spcPct val="90000"/>
              </a:lnSpc>
              <a:spcAft>
                <a:spcPts val="600"/>
              </a:spcAft>
              <a:defRPr sz="1800">
                <a:latin typeface="Calibri"/>
              </a:defRPr>
            </a:pPr>
            <a:endParaRPr lang="en-US" sz="22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fontScale="90000"/>
          </a:bodyPr>
          <a:lstStyle/>
          <a:p>
            <a:pPr>
              <a:spcAft>
                <a:spcPts val="600"/>
              </a:spcAft>
              <a:defRPr sz="1800">
                <a:latin typeface="Calibri"/>
              </a:defRPr>
            </a:pPr>
            <a:r>
              <a:rPr lang="en-US" sz="5400" dirty="0"/>
              <a:t>Bringing It All Together - How the Two Assignments Connect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800" dirty="0"/>
          </a:p>
          <a:p>
            <a:pPr indent="-228600">
              <a:lnSpc>
                <a:spcPct val="90000"/>
              </a:lnSpc>
              <a:spcAft>
                <a:spcPts val="600"/>
              </a:spcAft>
              <a:buFont typeface="Arial" panose="020B0604020202020204" pitchFamily="34" charset="0"/>
              <a:buChar char="•"/>
              <a:defRPr sz="1800">
                <a:latin typeface="Calibri"/>
              </a:defRPr>
            </a:pPr>
            <a:r>
              <a:rPr lang="en-US" sz="2800" dirty="0"/>
              <a:t>Assignment 1 (Portfolio): Broad reflexivity across your entire research journey—who you are, how you think, how you've evolved (Cunliffe, 2003)</a:t>
            </a:r>
          </a:p>
          <a:p>
            <a:pPr indent="-228600">
              <a:lnSpc>
                <a:spcPct val="90000"/>
              </a:lnSpc>
              <a:spcAft>
                <a:spcPts val="600"/>
              </a:spcAft>
              <a:buFont typeface="Arial" panose="020B0604020202020204" pitchFamily="34" charset="0"/>
              <a:buChar char="•"/>
              <a:defRPr sz="1800">
                <a:latin typeface="Calibri"/>
              </a:defRPr>
            </a:pPr>
            <a:r>
              <a:rPr lang="en-US" sz="2800" dirty="0"/>
              <a:t>Assignment 2 (Presentation): Focused philosophical analysis—specifically examining paradigmatic positioning and its implications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spcAft>
                <a:spcPts val="600"/>
              </a:spcAft>
              <a:defRPr sz="1800">
                <a:latin typeface="Calibri"/>
              </a:defRPr>
            </a:pPr>
            <a:r>
              <a:rPr lang="en-US" sz="5400" dirty="0"/>
              <a:t>Together they develop</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800" dirty="0"/>
              <a:t>Self-awareness (Portfolio)</a:t>
            </a:r>
          </a:p>
          <a:p>
            <a:pPr indent="-228600">
              <a:lnSpc>
                <a:spcPct val="90000"/>
              </a:lnSpc>
              <a:spcAft>
                <a:spcPts val="600"/>
              </a:spcAft>
              <a:buFont typeface="Arial" panose="020B0604020202020204" pitchFamily="34" charset="0"/>
              <a:buChar char="•"/>
              <a:defRPr sz="1800">
                <a:latin typeface="Calibri"/>
              </a:defRPr>
            </a:pPr>
            <a:r>
              <a:rPr lang="en-US" sz="2800" dirty="0"/>
              <a:t>Philosophical sophistication (Presentation)</a:t>
            </a:r>
          </a:p>
          <a:p>
            <a:pPr indent="-228600">
              <a:lnSpc>
                <a:spcPct val="90000"/>
              </a:lnSpc>
              <a:spcAft>
                <a:spcPts val="600"/>
              </a:spcAft>
              <a:buFont typeface="Arial" panose="020B0604020202020204" pitchFamily="34" charset="0"/>
              <a:buChar char="•"/>
              <a:defRPr sz="1800">
                <a:latin typeface="Calibri"/>
              </a:defRPr>
            </a:pPr>
            <a:r>
              <a:rPr lang="en-US" sz="2800" dirty="0"/>
              <a:t>Research quality (Both)</a:t>
            </a:r>
          </a:p>
          <a:p>
            <a:pPr indent="-228600">
              <a:lnSpc>
                <a:spcPct val="90000"/>
              </a:lnSpc>
              <a:spcAft>
                <a:spcPts val="600"/>
              </a:spcAft>
              <a:buFont typeface="Arial" panose="020B0604020202020204" pitchFamily="34" charset="0"/>
              <a:buChar char="•"/>
              <a:defRPr sz="1800">
                <a:latin typeface="Calibri"/>
              </a:defRPr>
            </a:pPr>
            <a:r>
              <a:rPr lang="en-US" sz="2800" dirty="0"/>
              <a:t>As Easterby-Smith et al. (2021, p.49) argue: "being aware of the philosophical position you are adopting can help you to recognize which designs will work (for you) and which will not."</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spcAft>
                <a:spcPts val="600"/>
              </a:spcAft>
              <a:defRPr sz="1800">
                <a:latin typeface="Calibri"/>
              </a:defRPr>
            </a:pPr>
            <a:r>
              <a:rPr lang="en-US" sz="5400" dirty="0"/>
              <a:t>Critical Success Factors for Both</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200" dirty="0"/>
              <a:t>Move beyond description to analysis (Alvesson &amp; </a:t>
            </a:r>
            <a:r>
              <a:rPr lang="en-US" sz="2200" dirty="0" err="1"/>
              <a:t>Sköldberg</a:t>
            </a:r>
            <a:r>
              <a:rPr lang="en-US" sz="2200" dirty="0"/>
              <a:t>, 2018)</a:t>
            </a:r>
          </a:p>
          <a:p>
            <a:pPr indent="-228600">
              <a:lnSpc>
                <a:spcPct val="90000"/>
              </a:lnSpc>
              <a:spcAft>
                <a:spcPts val="600"/>
              </a:spcAft>
              <a:buFont typeface="Arial" panose="020B0604020202020204" pitchFamily="34" charset="0"/>
              <a:buChar char="•"/>
              <a:defRPr sz="1800">
                <a:latin typeface="Calibri"/>
              </a:defRPr>
            </a:pPr>
            <a:r>
              <a:rPr lang="en-US" sz="2200" dirty="0"/>
              <a:t>Ground everything in scholarly literature (minimum 80 sources for portfolio)</a:t>
            </a:r>
          </a:p>
          <a:p>
            <a:pPr indent="-228600">
              <a:lnSpc>
                <a:spcPct val="90000"/>
              </a:lnSpc>
              <a:spcAft>
                <a:spcPts val="600"/>
              </a:spcAft>
              <a:buFont typeface="Arial" panose="020B0604020202020204" pitchFamily="34" charset="0"/>
              <a:buChar char="•"/>
              <a:defRPr sz="1800">
                <a:latin typeface="Calibri"/>
              </a:defRPr>
            </a:pPr>
            <a:r>
              <a:rPr lang="en-US" sz="2200" dirty="0"/>
              <a:t>Be honest about limitations and biases (Pillow, 2003)</a:t>
            </a:r>
          </a:p>
          <a:p>
            <a:pPr indent="-228600">
              <a:lnSpc>
                <a:spcPct val="90000"/>
              </a:lnSpc>
              <a:spcAft>
                <a:spcPts val="600"/>
              </a:spcAft>
              <a:buFont typeface="Arial" panose="020B0604020202020204" pitchFamily="34" charset="0"/>
              <a:buChar char="•"/>
              <a:defRPr sz="1800">
                <a:latin typeface="Calibri"/>
              </a:defRPr>
            </a:pPr>
            <a:r>
              <a:rPr lang="en-US" sz="2200" dirty="0"/>
              <a:t>Demonstrate doctoral-level criticality (Trafford &amp; Leshem, 2008)</a:t>
            </a:r>
          </a:p>
          <a:p>
            <a:pPr indent="-228600">
              <a:lnSpc>
                <a:spcPct val="90000"/>
              </a:lnSpc>
              <a:spcAft>
                <a:spcPts val="600"/>
              </a:spcAft>
              <a:buFont typeface="Arial" panose="020B0604020202020204" pitchFamily="34" charset="0"/>
              <a:buChar char="•"/>
              <a:defRPr sz="1800">
                <a:latin typeface="Calibri"/>
              </a:defRPr>
            </a:pPr>
            <a:r>
              <a:rPr lang="en-US" sz="2200" dirty="0"/>
              <a:t>Connect theory to YOUR research practice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spcAft>
                <a:spcPts val="600"/>
              </a:spcAft>
              <a:defRPr sz="1800">
                <a:latin typeface="Calibri"/>
              </a:defRPr>
            </a:pPr>
            <a:r>
              <a:rPr lang="en-US" sz="5400" dirty="0"/>
              <a:t>Use of Generative AI</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800" dirty="0"/>
              <a:t>For both assignments, you MAY use AI for:</a:t>
            </a:r>
          </a:p>
          <a:p>
            <a:pPr indent="-228600">
              <a:lnSpc>
                <a:spcPct val="90000"/>
              </a:lnSpc>
              <a:spcAft>
                <a:spcPts val="600"/>
              </a:spcAft>
              <a:buFont typeface="Arial" panose="020B0604020202020204" pitchFamily="34" charset="0"/>
              <a:buChar char="•"/>
              <a:defRPr sz="1800">
                <a:latin typeface="Calibri"/>
              </a:defRPr>
            </a:pPr>
            <a:r>
              <a:rPr lang="en-US" sz="2800" dirty="0"/>
              <a:t>Proofreading grammar and syntax only</a:t>
            </a:r>
          </a:p>
          <a:p>
            <a:pPr indent="-228600">
              <a:lnSpc>
                <a:spcPct val="90000"/>
              </a:lnSpc>
              <a:spcAft>
                <a:spcPts val="600"/>
              </a:spcAft>
              <a:buFont typeface="Arial" panose="020B0604020202020204" pitchFamily="34" charset="0"/>
              <a:buChar char="•"/>
              <a:defRPr sz="1800">
                <a:latin typeface="Calibri"/>
              </a:defRPr>
            </a:pPr>
            <a:r>
              <a:rPr lang="en-US" sz="2800" dirty="0"/>
              <a:t>You MAY NOT use AI for:</a:t>
            </a:r>
          </a:p>
          <a:p>
            <a:pPr indent="-228600">
              <a:lnSpc>
                <a:spcPct val="90000"/>
              </a:lnSpc>
              <a:spcAft>
                <a:spcPts val="600"/>
              </a:spcAft>
              <a:buFont typeface="Arial" panose="020B0604020202020204" pitchFamily="34" charset="0"/>
              <a:buChar char="•"/>
              <a:defRPr sz="1800">
                <a:latin typeface="Calibri"/>
              </a:defRPr>
            </a:pPr>
            <a:r>
              <a:rPr lang="en-US" sz="2800" dirty="0"/>
              <a:t>Research or literature searching</a:t>
            </a:r>
          </a:p>
          <a:p>
            <a:pPr indent="-228600">
              <a:lnSpc>
                <a:spcPct val="90000"/>
              </a:lnSpc>
              <a:spcAft>
                <a:spcPts val="600"/>
              </a:spcAft>
              <a:buFont typeface="Arial" panose="020B0604020202020204" pitchFamily="34" charset="0"/>
              <a:buChar char="•"/>
              <a:defRPr sz="1800">
                <a:latin typeface="Calibri"/>
              </a:defRPr>
            </a:pPr>
            <a:r>
              <a:rPr lang="en-US" sz="2800" dirty="0"/>
              <a:t>Structuring your argument</a:t>
            </a:r>
          </a:p>
          <a:p>
            <a:pPr indent="-228600">
              <a:lnSpc>
                <a:spcPct val="90000"/>
              </a:lnSpc>
              <a:spcAft>
                <a:spcPts val="600"/>
              </a:spcAft>
              <a:buFont typeface="Arial" panose="020B0604020202020204" pitchFamily="34" charset="0"/>
              <a:buChar char="•"/>
              <a:defRPr sz="1800">
                <a:latin typeface="Calibri"/>
              </a:defRPr>
            </a:pPr>
            <a:r>
              <a:rPr lang="en-US" sz="2800" dirty="0"/>
              <a:t>Writing content</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spcAft>
                <a:spcPts val="600"/>
              </a:spcAft>
              <a:defRPr sz="1800">
                <a:latin typeface="Calibri"/>
              </a:defRPr>
            </a:pPr>
            <a:r>
              <a:rPr lang="en-US" sz="5400" dirty="0"/>
              <a:t>Creating materials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3200" dirty="0"/>
              <a:t>Why this matters: These assessments develop essential doctoral competencies—critical thinking, analytical writing, philosophical reasoning. AI cannot develop these skills for you. As Wellington (2010, p.120) notes, doctoral education is about developing "your own voice, your own argument, your own contribution."</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C8BA54B4-38CA-AED5-800C-A4CE5B72C965}"/>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Final Thoughts</a:t>
            </a:r>
            <a:endParaRPr lang="en-GB" sz="4000">
              <a:solidFill>
                <a:srgbClr val="FFFFFF"/>
              </a:solidFill>
            </a:endParaRPr>
          </a:p>
        </p:txBody>
      </p:sp>
      <p:graphicFrame>
        <p:nvGraphicFramePr>
          <p:cNvPr id="6" name="Content Placeholder 3">
            <a:extLst>
              <a:ext uri="{FF2B5EF4-FFF2-40B4-BE49-F238E27FC236}">
                <a16:creationId xmlns:a16="http://schemas.microsoft.com/office/drawing/2014/main" id="{EA9047DB-BC15-B701-AD21-B3F689879A87}"/>
              </a:ext>
            </a:extLst>
          </p:cNvPr>
          <p:cNvGraphicFramePr>
            <a:graphicFrameLocks noGrp="1"/>
          </p:cNvGraphicFramePr>
          <p:nvPr>
            <p:ph idx="1"/>
            <p:extLst>
              <p:ext uri="{D42A27DB-BD31-4B8C-83A1-F6EECF244321}">
                <p14:modId xmlns:p14="http://schemas.microsoft.com/office/powerpoint/2010/main" val="404726684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801401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Presentation Content</a:t>
            </a:r>
          </a:p>
        </p:txBody>
      </p:sp>
      <p:sp>
        <p:nvSpPr>
          <p:cNvPr id="4" name="Content Placeholder 3">
            <a:extLst>
              <a:ext uri="{FF2B5EF4-FFF2-40B4-BE49-F238E27FC236}">
                <a16:creationId xmlns:a16="http://schemas.microsoft.com/office/drawing/2014/main" id="{790404AB-11F0-A3B1-3BFF-91779B601316}"/>
              </a:ext>
            </a:extLst>
          </p:cNvPr>
          <p:cNvSpPr>
            <a:spLocks noGrp="1"/>
          </p:cNvSpPr>
          <p:nvPr>
            <p:ph idx="1"/>
          </p:nvPr>
        </p:nvSpPr>
        <p:spPr/>
        <p:txBody>
          <a:bodyPr/>
          <a:lstStyle/>
          <a:p>
            <a:pPr>
              <a:defRPr sz="1800">
                <a:latin typeface="Calibri"/>
              </a:defRPr>
            </a:pPr>
            <a:r>
              <a:rPr lang="en-GB" dirty="0"/>
              <a:t>Understand how your positionality shapes your work (Bourke, 2014)</a:t>
            </a:r>
          </a:p>
          <a:p>
            <a:pPr>
              <a:defRPr sz="1800">
                <a:latin typeface="Calibri"/>
              </a:defRPr>
            </a:pPr>
            <a:r>
              <a:rPr lang="en-GB" dirty="0"/>
              <a:t>Articulate your philosophical assumptions clearly (Crotty, 1998)</a:t>
            </a:r>
          </a:p>
          <a:p>
            <a:pPr>
              <a:defRPr sz="1800">
                <a:latin typeface="Calibri"/>
              </a:defRPr>
            </a:pPr>
            <a:r>
              <a:rPr lang="en-GB" dirty="0"/>
              <a:t>Justify your methodological choices rigorously (Saunders et al., 2019)</a:t>
            </a:r>
          </a:p>
          <a:p>
            <a:pPr>
              <a:defRPr sz="1800">
                <a:latin typeface="Calibri"/>
              </a:defRPr>
            </a:pPr>
            <a:r>
              <a:rPr lang="en-GB" dirty="0"/>
              <a:t>Acknowledge the partiality of all knowledge claims (Haraway, 1988)</a:t>
            </a:r>
          </a:p>
          <a:p>
            <a:pPr>
              <a:defRPr sz="1800">
                <a:latin typeface="Calibri"/>
              </a:defRPr>
            </a:pPr>
            <a:r>
              <a:rPr lang="en-GB" dirty="0"/>
              <a:t>As Cunliffe (2003, p.984) argues, reflexivity involves "examining how our everyday practices, discourses, and knowledge construct our realities and identities in certain ways and with certain consequences."</a:t>
            </a:r>
          </a:p>
        </p:txBody>
      </p:sp>
      <p:sp>
        <p:nvSpPr>
          <p:cNvPr id="3" name="TextBox 2"/>
          <p:cNvSpPr txBox="1"/>
          <p:nvPr/>
        </p:nvSpPr>
        <p:spPr>
          <a:xfrm>
            <a:off x="1981200" y="1371601"/>
            <a:ext cx="8229600" cy="646331"/>
          </a:xfrm>
          <a:prstGeom prst="rect">
            <a:avLst/>
          </a:prstGeom>
          <a:noFill/>
        </p:spPr>
        <p:txBody>
          <a:bodyPr wrap="square">
            <a:spAutoFit/>
          </a:bodyPr>
          <a:lstStyle/>
          <a:p>
            <a:endParaRPr dirty="0"/>
          </a:p>
          <a:p>
            <a:pPr algn="l">
              <a:defRPr sz="1800">
                <a:latin typeface="Calibri"/>
              </a:defRPr>
            </a:pPr>
            <a:r>
              <a:rPr dirty="0"/>
              <a:t>:</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Timeline reminder</a:t>
            </a:r>
          </a:p>
        </p:txBody>
      </p:sp>
      <p:sp>
        <p:nvSpPr>
          <p:cNvPr id="4" name="Content Placeholder 3">
            <a:extLst>
              <a:ext uri="{FF2B5EF4-FFF2-40B4-BE49-F238E27FC236}">
                <a16:creationId xmlns:a16="http://schemas.microsoft.com/office/drawing/2014/main" id="{3386F314-1BB3-9BB7-14DF-F62FEEA0D587}"/>
              </a:ext>
            </a:extLst>
          </p:cNvPr>
          <p:cNvSpPr>
            <a:spLocks noGrp="1"/>
          </p:cNvSpPr>
          <p:nvPr>
            <p:ph idx="1"/>
          </p:nvPr>
        </p:nvSpPr>
        <p:spPr>
          <a:xfrm>
            <a:off x="1371599" y="2318197"/>
            <a:ext cx="9724031" cy="3683358"/>
          </a:xfrm>
        </p:spPr>
        <p:txBody>
          <a:bodyPr anchor="ctr">
            <a:normAutofit/>
          </a:bodyPr>
          <a:lstStyle/>
          <a:p>
            <a:pPr>
              <a:defRPr sz="1800">
                <a:latin typeface="Calibri"/>
              </a:defRPr>
            </a:pPr>
            <a:r>
              <a:rPr lang="en-GB" sz="2000" dirty="0"/>
              <a:t>Submission deadline: 26 January 2026</a:t>
            </a:r>
          </a:p>
          <a:p>
            <a:pPr>
              <a:defRPr sz="1800">
                <a:latin typeface="Calibri"/>
              </a:defRPr>
            </a:pPr>
            <a:r>
              <a:rPr lang="en-GB" sz="2000" dirty="0"/>
              <a:t>Both assignments ARE NOT due simultaneously</a:t>
            </a:r>
          </a:p>
          <a:p>
            <a:pPr>
              <a:defRPr sz="1800">
                <a:latin typeface="Calibri"/>
              </a:defRPr>
            </a:pPr>
            <a:r>
              <a:rPr lang="en-GB" sz="2000" dirty="0"/>
              <a:t>Feedback returned: 21 February 2026</a:t>
            </a:r>
          </a:p>
          <a:p>
            <a:pPr>
              <a:defRPr sz="1800">
                <a:latin typeface="Calibri"/>
              </a:defRPr>
            </a:pPr>
            <a:r>
              <a:rPr lang="en-GB" sz="2000" dirty="0"/>
              <a:t>Support available:</a:t>
            </a:r>
          </a:p>
          <a:p>
            <a:pPr>
              <a:defRPr sz="1800">
                <a:latin typeface="Calibri"/>
              </a:defRPr>
            </a:pPr>
            <a:r>
              <a:rPr lang="en-GB" sz="2000" dirty="0"/>
              <a:t>Supervision sessions</a:t>
            </a:r>
          </a:p>
          <a:p>
            <a:pPr>
              <a:defRPr sz="1800">
                <a:latin typeface="Calibri"/>
              </a:defRPr>
            </a:pPr>
            <a:r>
              <a:rPr lang="en-GB" sz="2000" dirty="0"/>
              <a:t>Writing support services</a:t>
            </a:r>
          </a:p>
          <a:p>
            <a:endParaRPr lang="en-GB" sz="20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7F1E2B-40E3-B230-31DA-48139D1444FB}"/>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DE7160-1E6E-3A44-2A40-C61B91D3EFE4}"/>
              </a:ext>
            </a:extLst>
          </p:cNvPr>
          <p:cNvSpPr>
            <a:spLocks noGrp="1"/>
          </p:cNvSpPr>
          <p:nvPr>
            <p:ph type="title"/>
          </p:nvPr>
        </p:nvSpPr>
        <p:spPr>
          <a:xfrm>
            <a:off x="1115568" y="548640"/>
            <a:ext cx="10168128" cy="1179576"/>
          </a:xfrm>
        </p:spPr>
        <p:txBody>
          <a:bodyPr vert="horz" lIns="91440" tIns="45720" rIns="91440" bIns="45720" rtlCol="0" anchor="ctr">
            <a:normAutofit/>
          </a:bodyPr>
          <a:lstStyle/>
          <a:p>
            <a:pPr>
              <a:spcAft>
                <a:spcPts val="600"/>
              </a:spcAft>
              <a:defRPr sz="1800">
                <a:latin typeface="Calibri"/>
              </a:defRPr>
            </a:pPr>
            <a:r>
              <a:rPr lang="en-US" sz="4000" kern="1200">
                <a:solidFill>
                  <a:schemeClr val="tx1"/>
                </a:solidFill>
                <a:latin typeface="+mj-lt"/>
                <a:ea typeface="+mj-ea"/>
                <a:cs typeface="+mj-cs"/>
              </a:rPr>
              <a:t>Key references</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7DA3609A-E141-F08D-816D-36AB2B168278}"/>
              </a:ext>
            </a:extLst>
          </p:cNvPr>
          <p:cNvSpPr txBox="1"/>
          <p:nvPr/>
        </p:nvSpPr>
        <p:spPr>
          <a:xfrm>
            <a:off x="1115568" y="2481943"/>
            <a:ext cx="10168128" cy="36950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defRPr sz="1800">
                <a:latin typeface="Calibri"/>
              </a:defRPr>
            </a:pPr>
            <a:r>
              <a:rPr lang="en-US" sz="2200" dirty="0"/>
              <a:t>Burrell, G. and Morgan, G. (1979) Sociological Paradigms and </a:t>
            </a:r>
            <a:r>
              <a:rPr lang="en-US" sz="2200"/>
              <a:t>Organisational</a:t>
            </a:r>
            <a:r>
              <a:rPr lang="en-US" sz="2200" dirty="0"/>
              <a:t> Analysis. London: Heinemann.</a:t>
            </a:r>
          </a:p>
          <a:p>
            <a:pPr indent="-228600">
              <a:lnSpc>
                <a:spcPct val="90000"/>
              </a:lnSpc>
              <a:spcAft>
                <a:spcPts val="600"/>
              </a:spcAft>
              <a:buFont typeface="Arial" panose="020B0604020202020204" pitchFamily="34" charset="0"/>
              <a:buChar char="•"/>
              <a:defRPr sz="1800">
                <a:latin typeface="Calibri"/>
              </a:defRPr>
            </a:pPr>
            <a:r>
              <a:rPr lang="en-US" sz="2200" dirty="0"/>
              <a:t>Hassard, J. (1991) 'Multiple paradigms and organizational analysis: A case study', Organization Studies, 12(2), pp.275-299.</a:t>
            </a:r>
          </a:p>
          <a:p>
            <a:pPr indent="-228600">
              <a:lnSpc>
                <a:spcPct val="90000"/>
              </a:lnSpc>
              <a:spcAft>
                <a:spcPts val="600"/>
              </a:spcAft>
              <a:buFont typeface="Arial" panose="020B0604020202020204" pitchFamily="34" charset="0"/>
              <a:buChar char="•"/>
              <a:defRPr sz="1800">
                <a:latin typeface="Calibri"/>
              </a:defRPr>
            </a:pPr>
            <a:r>
              <a:rPr lang="en-US" sz="2200" dirty="0"/>
              <a:t>Kuhn, T.S. (1962/2012) The Structure of Scientific Revolutions. 4th </a:t>
            </a:r>
            <a:r>
              <a:rPr lang="en-US" sz="2200"/>
              <a:t>edn</a:t>
            </a:r>
            <a:r>
              <a:rPr lang="en-US" sz="2200" dirty="0"/>
              <a:t>. Chicago: University of Chicago Press.</a:t>
            </a:r>
          </a:p>
          <a:p>
            <a:pPr indent="-228600">
              <a:lnSpc>
                <a:spcPct val="90000"/>
              </a:lnSpc>
              <a:spcAft>
                <a:spcPts val="600"/>
              </a:spcAft>
              <a:buFont typeface="Arial" panose="020B0604020202020204" pitchFamily="34" charset="0"/>
              <a:buChar char="•"/>
              <a:defRPr sz="1800">
                <a:latin typeface="Calibri"/>
              </a:defRPr>
            </a:pPr>
            <a:r>
              <a:rPr lang="en-US" sz="2200" dirty="0"/>
              <a:t>Shepherd, D.A. and Challenger, R. (2013) 'Paradigm debates and management research: A response to Saren', Qualitative Market Research, 16(1), pp.77-81.</a:t>
            </a:r>
          </a:p>
        </p:txBody>
      </p:sp>
    </p:spTree>
    <p:extLst>
      <p:ext uri="{BB962C8B-B14F-4D97-AF65-F5344CB8AC3E}">
        <p14:creationId xmlns:p14="http://schemas.microsoft.com/office/powerpoint/2010/main" val="416801197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585A5A-694B-8C1B-7EDE-6C544A264942}"/>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ltiple exposure of building facades">
            <a:extLst>
              <a:ext uri="{FF2B5EF4-FFF2-40B4-BE49-F238E27FC236}">
                <a16:creationId xmlns:a16="http://schemas.microsoft.com/office/drawing/2014/main" id="{E85A55B9-D46E-0E15-7F1B-0FAA2A9999DD}"/>
              </a:ext>
            </a:extLst>
          </p:cNvPr>
          <p:cNvPicPr>
            <a:picLocks noChangeAspect="1"/>
          </p:cNvPicPr>
          <p:nvPr/>
        </p:nvPicPr>
        <p:blipFill>
          <a:blip r:embed="rId2"/>
          <a:srcRect l="14388" r="26346"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1AAA0-1DF4-F89F-94A1-0D20A3202C8B}"/>
              </a:ext>
            </a:extLst>
          </p:cNvPr>
          <p:cNvSpPr>
            <a:spLocks noGrp="1"/>
          </p:cNvSpPr>
          <p:nvPr>
            <p:ph type="title"/>
          </p:nvPr>
        </p:nvSpPr>
        <p:spPr>
          <a:xfrm>
            <a:off x="761801" y="328512"/>
            <a:ext cx="4778387" cy="1628970"/>
          </a:xfrm>
        </p:spPr>
        <p:txBody>
          <a:bodyPr vert="horz" lIns="91440" tIns="45720" rIns="91440" bIns="45720" rtlCol="0" anchor="ctr">
            <a:normAutofit/>
          </a:bodyPr>
          <a:lstStyle/>
          <a:p>
            <a:pPr>
              <a:spcAft>
                <a:spcPts val="600"/>
              </a:spcAft>
              <a:defRPr sz="1800">
                <a:latin typeface="Calibri"/>
              </a:defRPr>
            </a:pPr>
            <a:r>
              <a:rPr lang="en-US" sz="4000"/>
              <a:t>Key references</a:t>
            </a:r>
          </a:p>
        </p:txBody>
      </p:sp>
      <p:sp>
        <p:nvSpPr>
          <p:cNvPr id="3" name="TextBox 2">
            <a:extLst>
              <a:ext uri="{FF2B5EF4-FFF2-40B4-BE49-F238E27FC236}">
                <a16:creationId xmlns:a16="http://schemas.microsoft.com/office/drawing/2014/main" id="{26557340-2787-10A7-9A9D-C9021F6BC703}"/>
              </a:ext>
            </a:extLst>
          </p:cNvPr>
          <p:cNvSpPr txBox="1"/>
          <p:nvPr/>
        </p:nvSpPr>
        <p:spPr>
          <a:xfrm>
            <a:off x="761801" y="2884929"/>
            <a:ext cx="4659756" cy="337413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defRPr sz="1800">
                <a:latin typeface="Calibri"/>
              </a:defRPr>
            </a:pPr>
            <a:r>
              <a:rPr lang="en-US" sz="1400"/>
              <a:t>Gioia, D.A. and Pitre, E. (1990) 'Multiparadigm perspectives on theory building', Academy of Management Review, 15(4), pp.584-602.</a:t>
            </a:r>
          </a:p>
          <a:p>
            <a:pPr indent="-228600">
              <a:lnSpc>
                <a:spcPct val="90000"/>
              </a:lnSpc>
              <a:spcAft>
                <a:spcPts val="600"/>
              </a:spcAft>
              <a:buFont typeface="Arial" panose="020B0604020202020204" pitchFamily="34" charset="0"/>
              <a:buChar char="•"/>
              <a:defRPr sz="1800">
                <a:latin typeface="Calibri"/>
              </a:defRPr>
            </a:pPr>
            <a:r>
              <a:rPr lang="en-US" sz="1400"/>
              <a:t>Lewis, M.W. and Grimes, A.J. (1999) 'Metatriangulation: Building theory from multiple paradigms', Academy of Management Review, 24(4), pp.672-690.</a:t>
            </a:r>
          </a:p>
          <a:p>
            <a:pPr indent="-228600">
              <a:lnSpc>
                <a:spcPct val="90000"/>
              </a:lnSpc>
              <a:spcAft>
                <a:spcPts val="600"/>
              </a:spcAft>
              <a:buFont typeface="Arial" panose="020B0604020202020204" pitchFamily="34" charset="0"/>
              <a:buChar char="•"/>
              <a:defRPr sz="1800">
                <a:latin typeface="Calibri"/>
              </a:defRPr>
            </a:pPr>
            <a:r>
              <a:rPr lang="en-US" sz="1400"/>
              <a:t>Feilzer, M.Y. (2010) 'Doing mixed methods research pragmatically: Implications for the rediscovery of pragmatism as a research paradigm', Journal of Mixed Methods Research, 4(1), pp.6-16.</a:t>
            </a:r>
          </a:p>
          <a:p>
            <a:pPr indent="-228600">
              <a:lnSpc>
                <a:spcPct val="90000"/>
              </a:lnSpc>
              <a:spcAft>
                <a:spcPts val="600"/>
              </a:spcAft>
              <a:buFont typeface="Arial" panose="020B0604020202020204" pitchFamily="34" charset="0"/>
              <a:buChar char="•"/>
              <a:defRPr sz="1800">
                <a:latin typeface="Calibri"/>
              </a:defRPr>
            </a:pPr>
            <a:r>
              <a:rPr lang="en-US" sz="1400"/>
              <a:t>Jackson, N. and Carter, P. (1991) 'In defence of paradigm incommensurability', Organization Studies, 12(1), pp.109-127</a:t>
            </a:r>
          </a:p>
        </p:txBody>
      </p:sp>
    </p:spTree>
    <p:extLst>
      <p:ext uri="{BB962C8B-B14F-4D97-AF65-F5344CB8AC3E}">
        <p14:creationId xmlns:p14="http://schemas.microsoft.com/office/powerpoint/2010/main" val="300733234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EAC481-0B30-C08F-0511-0E8A9BE3921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4E631FC-759D-7612-0128-4BAA17B82A6F}"/>
              </a:ext>
            </a:extLst>
          </p:cNvPr>
          <p:cNvSpPr>
            <a:spLocks noGrp="1"/>
          </p:cNvSpPr>
          <p:nvPr>
            <p:ph type="title"/>
          </p:nvPr>
        </p:nvSpPr>
        <p:spPr>
          <a:xfrm>
            <a:off x="1285240" y="1050595"/>
            <a:ext cx="8074815" cy="1618489"/>
          </a:xfrm>
        </p:spPr>
        <p:txBody>
          <a:bodyPr anchor="ctr">
            <a:normAutofit/>
          </a:bodyPr>
          <a:lstStyle/>
          <a:p>
            <a:r>
              <a:rPr lang="en-US" sz="7200"/>
              <a:t>Key references</a:t>
            </a:r>
            <a:endParaRPr lang="en-GB" sz="7200"/>
          </a:p>
        </p:txBody>
      </p:sp>
      <p:sp>
        <p:nvSpPr>
          <p:cNvPr id="4" name="Content Placeholder 3">
            <a:extLst>
              <a:ext uri="{FF2B5EF4-FFF2-40B4-BE49-F238E27FC236}">
                <a16:creationId xmlns:a16="http://schemas.microsoft.com/office/drawing/2014/main" id="{E5AE85FC-37C5-81FE-0659-BD2954A302B0}"/>
              </a:ext>
            </a:extLst>
          </p:cNvPr>
          <p:cNvSpPr>
            <a:spLocks noGrp="1"/>
          </p:cNvSpPr>
          <p:nvPr>
            <p:ph idx="1"/>
          </p:nvPr>
        </p:nvSpPr>
        <p:spPr>
          <a:xfrm>
            <a:off x="1285240" y="2969469"/>
            <a:ext cx="8074815" cy="2800395"/>
          </a:xfrm>
        </p:spPr>
        <p:txBody>
          <a:bodyPr anchor="t">
            <a:normAutofit/>
          </a:bodyPr>
          <a:lstStyle/>
          <a:p>
            <a:pPr>
              <a:spcAft>
                <a:spcPts val="600"/>
              </a:spcAft>
              <a:defRPr sz="1800">
                <a:latin typeface="Calibri"/>
              </a:defRPr>
            </a:pPr>
            <a:r>
              <a:rPr lang="en-US" sz="1500"/>
              <a:t>Braun, V. and Clarke, V. (2006) 'Using thematic analysis in psychology', Qualitative Research in Psychology, 3(2), pp.77-101.</a:t>
            </a:r>
          </a:p>
          <a:p>
            <a:pPr>
              <a:spcAft>
                <a:spcPts val="600"/>
              </a:spcAft>
              <a:defRPr sz="1800">
                <a:latin typeface="Calibri"/>
              </a:defRPr>
            </a:pPr>
            <a:r>
              <a:rPr lang="en-US" sz="1500"/>
              <a:t>Gioia, D.A., Corley, K.G. and Hamilton, A.L. (2013) 'Seeking qualitative rigor in inductive research: Notes on the Gioia methodology', Organizational Research Methods, 16(1), pp.15-31.</a:t>
            </a:r>
          </a:p>
          <a:p>
            <a:pPr>
              <a:spcAft>
                <a:spcPts val="600"/>
              </a:spcAft>
              <a:defRPr sz="1800">
                <a:latin typeface="Calibri"/>
              </a:defRPr>
            </a:pPr>
            <a:r>
              <a:rPr lang="en-US" sz="1500"/>
              <a:t>Morgan, G. and Smircich, L. (1980) 'The case for qualitative research', Academy of Management Review, 5(4), pp.491-500.</a:t>
            </a:r>
          </a:p>
          <a:p>
            <a:pPr>
              <a:spcAft>
                <a:spcPts val="600"/>
              </a:spcAft>
              <a:defRPr sz="1800">
                <a:latin typeface="Calibri"/>
              </a:defRPr>
            </a:pPr>
            <a:r>
              <a:rPr lang="en-US" sz="1500"/>
              <a:t>Easterby-Smith, M., Jaspersen, L.J., Thorpe, R. and Valizade, D. (2021) Management and Business Research. 7th edn. London: Sage.</a:t>
            </a:r>
          </a:p>
          <a:p>
            <a:pPr>
              <a:spcAft>
                <a:spcPts val="600"/>
              </a:spcAft>
              <a:defRPr sz="1800">
                <a:latin typeface="Calibri"/>
              </a:defRPr>
            </a:pPr>
            <a:endParaRPr lang="en-US" sz="1500"/>
          </a:p>
          <a:p>
            <a:endParaRPr lang="en-GB" sz="1500"/>
          </a:p>
        </p:txBody>
      </p:sp>
    </p:spTree>
    <p:extLst>
      <p:ext uri="{BB962C8B-B14F-4D97-AF65-F5344CB8AC3E}">
        <p14:creationId xmlns:p14="http://schemas.microsoft.com/office/powerpoint/2010/main" val="240950004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CCE1AF-16D0-FAA3-6594-F1C11A21BBE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B18E28-F334-D99A-EAAF-198A8E4C4F80}"/>
              </a:ext>
            </a:extLst>
          </p:cNvPr>
          <p:cNvSpPr>
            <a:spLocks noGrp="1"/>
          </p:cNvSpPr>
          <p:nvPr>
            <p:ph type="title"/>
          </p:nvPr>
        </p:nvSpPr>
        <p:spPr>
          <a:xfrm>
            <a:off x="1285240" y="1050595"/>
            <a:ext cx="8074815" cy="1618489"/>
          </a:xfrm>
        </p:spPr>
        <p:txBody>
          <a:bodyPr vert="horz" lIns="91440" tIns="45720" rIns="91440" bIns="45720" rtlCol="0" anchor="ctr">
            <a:normAutofit/>
          </a:bodyPr>
          <a:lstStyle/>
          <a:p>
            <a:pPr>
              <a:spcAft>
                <a:spcPts val="600"/>
              </a:spcAft>
              <a:defRPr sz="1800">
                <a:latin typeface="Calibri"/>
              </a:defRPr>
            </a:pPr>
            <a:r>
              <a:rPr lang="en-US" sz="7200" kern="1200">
                <a:solidFill>
                  <a:schemeClr val="tx1"/>
                </a:solidFill>
                <a:latin typeface="+mj-lt"/>
                <a:ea typeface="+mj-ea"/>
                <a:cs typeface="+mj-cs"/>
              </a:rPr>
              <a:t>Key references</a:t>
            </a:r>
          </a:p>
        </p:txBody>
      </p:sp>
      <p:sp>
        <p:nvSpPr>
          <p:cNvPr id="3" name="TextBox 2">
            <a:extLst>
              <a:ext uri="{FF2B5EF4-FFF2-40B4-BE49-F238E27FC236}">
                <a16:creationId xmlns:a16="http://schemas.microsoft.com/office/drawing/2014/main" id="{3F264D73-42EA-5A4C-D071-607ECD0D88C4}"/>
              </a:ext>
            </a:extLst>
          </p:cNvPr>
          <p:cNvSpPr txBox="1"/>
          <p:nvPr/>
        </p:nvSpPr>
        <p:spPr>
          <a:xfrm>
            <a:off x="1285240" y="2969469"/>
            <a:ext cx="8074815" cy="2800395"/>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defRPr sz="1800">
                <a:latin typeface="Calibri"/>
              </a:defRPr>
            </a:pPr>
            <a:r>
              <a:rPr lang="en-US" sz="1500"/>
              <a:t>Berger, P.L. and Luckmann, T. (1966) The Social Construction of Reality. New York: Anchor Books.</a:t>
            </a:r>
          </a:p>
          <a:p>
            <a:pPr indent="-228600">
              <a:lnSpc>
                <a:spcPct val="90000"/>
              </a:lnSpc>
              <a:spcAft>
                <a:spcPts val="600"/>
              </a:spcAft>
              <a:buFont typeface="Arial" panose="020B0604020202020204" pitchFamily="34" charset="0"/>
              <a:buChar char="•"/>
              <a:defRPr sz="1800">
                <a:latin typeface="Calibri"/>
              </a:defRPr>
            </a:pPr>
            <a:r>
              <a:rPr lang="en-US" sz="1500"/>
              <a:t>Schultz, M. and Hatch, M.J. (1996) 'Living with multiple paradigms: The case of paradigm interplay in organizational culture studies', Academy of Management Review, 21(2), pp.529-557.</a:t>
            </a:r>
          </a:p>
          <a:p>
            <a:pPr indent="-228600">
              <a:lnSpc>
                <a:spcPct val="90000"/>
              </a:lnSpc>
              <a:spcAft>
                <a:spcPts val="600"/>
              </a:spcAft>
              <a:buFont typeface="Arial" panose="020B0604020202020204" pitchFamily="34" charset="0"/>
              <a:buChar char="•"/>
              <a:defRPr sz="1800">
                <a:latin typeface="Calibri"/>
              </a:defRPr>
            </a:pPr>
            <a:r>
              <a:rPr lang="en-US" sz="1500"/>
              <a:t>Schwandt, T.A. (1994) 'Constructivist, interpretivist approaches to human inquiry', in Denzin, N.K. and Lincoln, Y.S. (eds.) Handbook of Qualitative Research. Thousand Oaks, CA: Sage, pp.118-137.</a:t>
            </a:r>
          </a:p>
          <a:p>
            <a:pPr indent="-228600">
              <a:lnSpc>
                <a:spcPct val="90000"/>
              </a:lnSpc>
              <a:spcAft>
                <a:spcPts val="600"/>
              </a:spcAft>
              <a:buFont typeface="Arial" panose="020B0604020202020204" pitchFamily="34" charset="0"/>
              <a:buChar char="•"/>
              <a:defRPr sz="1800">
                <a:latin typeface="Calibri"/>
              </a:defRPr>
            </a:pPr>
            <a:r>
              <a:rPr lang="en-US" sz="1500"/>
              <a:t>Wellington, J. (2010) 'Making supervision work for you', in Wellington, J., Bathmaker, A.M., Hunt, C., McCulloch, G. and Sikes, P. (eds.) Succeeding with Your Doctorate. London: Sage, pp.115-132.</a:t>
            </a:r>
          </a:p>
          <a:p>
            <a:pPr indent="-228600">
              <a:lnSpc>
                <a:spcPct val="90000"/>
              </a:lnSpc>
              <a:spcAft>
                <a:spcPts val="600"/>
              </a:spcAft>
              <a:buFont typeface="Arial" panose="020B0604020202020204" pitchFamily="34" charset="0"/>
              <a:buChar char="•"/>
              <a:defRPr sz="1800">
                <a:latin typeface="Calibri"/>
              </a:defRPr>
            </a:pPr>
            <a:endParaRPr lang="en-US" sz="1500"/>
          </a:p>
        </p:txBody>
      </p:sp>
    </p:spTree>
    <p:extLst>
      <p:ext uri="{BB962C8B-B14F-4D97-AF65-F5344CB8AC3E}">
        <p14:creationId xmlns:p14="http://schemas.microsoft.com/office/powerpoint/2010/main" val="9132349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52656" y="1444741"/>
            <a:ext cx="9357865" cy="1041901"/>
          </a:xfrm>
        </p:spPr>
        <p:txBody>
          <a:bodyPr vert="horz" lIns="91440" tIns="45720" rIns="91440" bIns="45720" rtlCol="0" anchor="ctr">
            <a:normAutofit/>
          </a:bodyPr>
          <a:lstStyle/>
          <a:p>
            <a:r>
              <a:rPr lang="en-US" sz="4000" kern="1200">
                <a:solidFill>
                  <a:schemeClr val="tx1"/>
                </a:solidFill>
                <a:latin typeface="+mj-lt"/>
                <a:ea typeface="+mj-ea"/>
                <a:cs typeface="+mj-cs"/>
              </a:rPr>
              <a:t>Questions and Discussion</a:t>
            </a:r>
          </a:p>
        </p:txBody>
      </p:sp>
      <p:sp>
        <p:nvSpPr>
          <p:cNvPr id="4" name="Content Placeholder 3">
            <a:extLst>
              <a:ext uri="{FF2B5EF4-FFF2-40B4-BE49-F238E27FC236}">
                <a16:creationId xmlns:a16="http://schemas.microsoft.com/office/drawing/2014/main" id="{83CBB670-EFC4-7EB4-3FF6-974002264FAF}"/>
              </a:ext>
            </a:extLst>
          </p:cNvPr>
          <p:cNvSpPr>
            <a:spLocks noGrp="1"/>
          </p:cNvSpPr>
          <p:nvPr>
            <p:ph idx="1"/>
          </p:nvPr>
        </p:nvSpPr>
        <p:spPr>
          <a:xfrm>
            <a:off x="1452656" y="2701427"/>
            <a:ext cx="4483324" cy="2699968"/>
          </a:xfrm>
        </p:spPr>
        <p:txBody>
          <a:bodyPr vert="horz" lIns="91440" tIns="45720" rIns="91440" bIns="45720" rtlCol="0">
            <a:normAutofit/>
          </a:bodyPr>
          <a:lstStyle/>
          <a:p>
            <a:pPr>
              <a:defRPr sz="1800">
                <a:latin typeface="Calibri"/>
              </a:defRPr>
            </a:pPr>
            <a:r>
              <a:rPr lang="en-US" sz="2000"/>
              <a:t>What questions do you have about either assignment? Let's discuss any areas needing clarification</a:t>
            </a:r>
          </a:p>
          <a:p>
            <a:pPr marL="0">
              <a:defRPr sz="1800">
                <a:latin typeface="Calibri"/>
              </a:defRPr>
            </a:pPr>
            <a:endParaRPr lang="en-US" sz="2000"/>
          </a:p>
          <a:p>
            <a:pPr>
              <a:defRPr sz="1800">
                <a:latin typeface="Calibri"/>
              </a:defRPr>
            </a:pPr>
            <a:r>
              <a:rPr lang="en-US" sz="2000"/>
              <a:t>Library research skills workshops</a:t>
            </a:r>
          </a:p>
          <a:p>
            <a:pPr>
              <a:defRPr sz="1800">
                <a:latin typeface="Calibri"/>
              </a:defRPr>
            </a:pPr>
            <a:r>
              <a:rPr lang="en-US" sz="2000"/>
              <a:t>Doctoral cohort peer support</a:t>
            </a:r>
          </a:p>
          <a:p>
            <a:pPr>
              <a:defRPr sz="1800">
                <a:latin typeface="Calibri"/>
              </a:defRPr>
            </a:pPr>
            <a:endParaRPr lang="en-US" sz="2000"/>
          </a:p>
        </p:txBody>
      </p:sp>
      <p:sp>
        <p:nvSpPr>
          <p:cNvPr id="3" name="TextBox 2"/>
          <p:cNvSpPr txBox="1"/>
          <p:nvPr/>
        </p:nvSpPr>
        <p:spPr>
          <a:xfrm>
            <a:off x="6256020" y="2701427"/>
            <a:ext cx="4554501" cy="26999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defRPr sz="1800">
                <a:latin typeface="Calibri"/>
              </a:defRPr>
            </a:pPr>
            <a:r>
              <a:rPr lang="en-US" sz="2000"/>
              <a:t>.</a:t>
            </a:r>
          </a:p>
        </p:txBody>
      </p:sp>
    </p:spTree>
  </p:cSld>
  <p:clrMapOvr>
    <a:masterClrMapping/>
  </p:clrMapOvr>
</p:sld>
</file>

<file path=ppt/theme/theme1.xml><?xml version="1.0" encoding="utf-8"?>
<a:theme xmlns:a="http://schemas.openxmlformats.org/drawingml/2006/main" name="Office Theme">
  <a:themeElements>
    <a:clrScheme name="Custom 4">
      <a:dk1>
        <a:sysClr val="windowText" lastClr="000000"/>
      </a:dk1>
      <a:lt1>
        <a:sysClr val="window" lastClr="FFFFFF"/>
      </a:lt1>
      <a:dk2>
        <a:srgbClr val="44546A"/>
      </a:dk2>
      <a:lt2>
        <a:srgbClr val="E7E6E6"/>
      </a:lt2>
      <a:accent1>
        <a:srgbClr val="538135"/>
      </a:accent1>
      <a:accent2>
        <a:srgbClr val="FF0000"/>
      </a:accent2>
      <a:accent3>
        <a:srgbClr val="FFFFFF"/>
      </a:accent3>
      <a:accent4>
        <a:srgbClr val="A8D08D"/>
      </a:accent4>
      <a:accent5>
        <a:srgbClr val="E2EFD9"/>
      </a:accent5>
      <a:accent6>
        <a:srgbClr val="538135"/>
      </a:accent6>
      <a:hlink>
        <a:srgbClr val="FFD965"/>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5126</Words>
  <Application>Microsoft Office PowerPoint</Application>
  <PresentationFormat>Widescreen</PresentationFormat>
  <Paragraphs>470</Paragraphs>
  <Slides>57</Slides>
  <Notes>2</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57</vt:i4>
      </vt:variant>
    </vt:vector>
  </HeadingPairs>
  <TitlesOfParts>
    <vt:vector size="62" baseType="lpstr">
      <vt:lpstr>Aptos</vt:lpstr>
      <vt:lpstr>Aptos Display</vt:lpstr>
      <vt:lpstr>Arial</vt:lpstr>
      <vt:lpstr>Calibri</vt:lpstr>
      <vt:lpstr>Office Theme</vt:lpstr>
      <vt:lpstr>LCDB7012  ADVANCING TO THE DOCTORAL RESEARCH STAGE </vt:lpstr>
      <vt:lpstr>Please note</vt:lpstr>
      <vt:lpstr>PART TWO: ASSIGNMENT 2  KUHN'S PARADIGM PRESENTATION</vt:lpstr>
      <vt:lpstr>Important theoretical context</vt:lpstr>
      <vt:lpstr>The Evolution of Paradigm Thinking in Social Science Research</vt:lpstr>
      <vt:lpstr>Then</vt:lpstr>
      <vt:lpstr>And </vt:lpstr>
      <vt:lpstr>Critical relationship to Assignment 1</vt:lpstr>
      <vt:lpstr>What to cover</vt:lpstr>
      <vt:lpstr>O E A M</vt:lpstr>
      <vt:lpstr>All 4 matter</vt:lpstr>
      <vt:lpstr>Guba &amp; Lincoln's (1994) Four Paradigm Positions</vt:lpstr>
      <vt:lpstr>Caroline’s Super-Friendly Version</vt:lpstr>
      <vt:lpstr>You have been taught an expanded Guba &amp; Lincoln Paradigm Table  </vt:lpstr>
      <vt:lpstr>Made a bit easier</vt:lpstr>
      <vt:lpstr>Key distinction</vt:lpstr>
      <vt:lpstr>Section 2: Paradigms in Your Research Field </vt:lpstr>
      <vt:lpstr>Example for management studies</vt:lpstr>
      <vt:lpstr>Key point: Show that your field is characterised by coexisting paradigms, not sequential revolutions</vt:lpstr>
      <vt:lpstr>Section 3: Your Research Position</vt:lpstr>
      <vt:lpstr>Continued</vt:lpstr>
      <vt:lpstr>How your research questions emerge from these underlying assumptions</vt:lpstr>
      <vt:lpstr>Example Positioning Casino Responsibility Research as Pragmatism</vt:lpstr>
      <vt:lpstr>My Pragmatist Research Positioning (Morgan, 2007; Feilzer, 2010) Why Pragmatism? My research asks: "How can we better understand and reduce gambling harm?" This requires: </vt:lpstr>
      <vt:lpstr>Defending Pragmatist Mixed Methods Anticipated Criticisms and Pragmatist Responses </vt:lpstr>
      <vt:lpstr>If you're using mixed methods, pragmatism is your friend</vt:lpstr>
      <vt:lpstr> Critical point: Be explicit about your philosophical assumptions, not just your methods </vt:lpstr>
      <vt:lpstr>Use Guba &amp; Lincoln (1994) as your primary framework</vt:lpstr>
      <vt:lpstr>Because</vt:lpstr>
      <vt:lpstr>Applying Pragmatism to Gambling Research Practice</vt:lpstr>
      <vt:lpstr>Section 4: Application to Your Research Practice </vt:lpstr>
      <vt:lpstr>Presentation Content</vt:lpstr>
      <vt:lpstr>Most important section: Use concrete examples from YOUR research</vt:lpstr>
      <vt:lpstr>Section 5: Critical Reflection</vt:lpstr>
      <vt:lpstr>Example</vt:lpstr>
      <vt:lpstr>Section 6: Conclusions</vt:lpstr>
      <vt:lpstr>Assessment Criteria for the Presentation Five key areas</vt:lpstr>
      <vt:lpstr>Presentation Content</vt:lpstr>
      <vt:lpstr>Integration of philosophy with methodology </vt:lpstr>
      <vt:lpstr>Critical analysis</vt:lpstr>
      <vt:lpstr>Professional presentation quality</vt:lpstr>
      <vt:lpstr>Alignment with doctoral practice</vt:lpstr>
      <vt:lpstr>Presentation Content</vt:lpstr>
      <vt:lpstr>Presentation Content</vt:lpstr>
      <vt:lpstr>Bringing It All Together - How the Two Assignments Connect</vt:lpstr>
      <vt:lpstr>Together they develop</vt:lpstr>
      <vt:lpstr>Critical Success Factors for Both</vt:lpstr>
      <vt:lpstr>Use of Generative AI</vt:lpstr>
      <vt:lpstr>Creating materials</vt:lpstr>
      <vt:lpstr>Final Thoughts</vt:lpstr>
      <vt:lpstr>Presentation Content</vt:lpstr>
      <vt:lpstr>Timeline reminder</vt:lpstr>
      <vt:lpstr>Key references</vt:lpstr>
      <vt:lpstr>Key references</vt:lpstr>
      <vt:lpstr>Key references</vt:lpstr>
      <vt:lpstr>Key references</vt:lpstr>
      <vt:lpstr>Questions and Discussion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Jawad</dc:creator>
  <cp:lastModifiedBy>Caroline Jawad</cp:lastModifiedBy>
  <cp:revision>7</cp:revision>
  <dcterms:created xsi:type="dcterms:W3CDTF">2025-10-04T17:20:35Z</dcterms:created>
  <dcterms:modified xsi:type="dcterms:W3CDTF">2025-10-15T13:48:21Z</dcterms:modified>
</cp:coreProperties>
</file>