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9" r:id="rId3"/>
    <p:sldId id="260" r:id="rId4"/>
    <p:sldId id="261" r:id="rId5"/>
    <p:sldId id="262" r:id="rId6"/>
    <p:sldId id="270" r:id="rId7"/>
    <p:sldId id="286" r:id="rId8"/>
    <p:sldId id="269" r:id="rId9"/>
    <p:sldId id="271" r:id="rId10"/>
    <p:sldId id="263" r:id="rId11"/>
    <p:sldId id="281" r:id="rId12"/>
    <p:sldId id="282" r:id="rId13"/>
    <p:sldId id="283" r:id="rId14"/>
    <p:sldId id="287" r:id="rId15"/>
    <p:sldId id="280" r:id="rId16"/>
    <p:sldId id="285" r:id="rId17"/>
    <p:sldId id="284" r:id="rId18"/>
    <p:sldId id="278" r:id="rId19"/>
    <p:sldId id="268" r:id="rId20"/>
    <p:sldId id="265" r:id="rId21"/>
    <p:sldId id="264" r:id="rId22"/>
    <p:sldId id="276" r:id="rId23"/>
    <p:sldId id="279" r:id="rId24"/>
    <p:sldId id="288" r:id="rId25"/>
    <p:sldId id="273" r:id="rId26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52" autoAdjust="0"/>
    <p:restoredTop sz="88686" autoAdjust="0"/>
  </p:normalViewPr>
  <p:slideViewPr>
    <p:cSldViewPr>
      <p:cViewPr varScale="1">
        <p:scale>
          <a:sx n="103" d="100"/>
          <a:sy n="103" d="100"/>
        </p:scale>
        <p:origin x="1680" y="10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06/relationships/vbaProject" Target="vbaProject.bin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83CF-7E04-4D2D-910E-B5B71C12A201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EBD95-364D-46E6-BEC2-9DBD7EF31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643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D89A2-AA37-4E7B-BA20-522891ADEE2C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3A015-6658-4EBD-AE9F-7A8D7727D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386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GPRS: General Packet Radio Service</a:t>
            </a:r>
          </a:p>
          <a:p>
            <a:endParaRPr lang="en-GB" dirty="0" smtClean="0"/>
          </a:p>
          <a:p>
            <a:r>
              <a:rPr lang="en-GB" dirty="0" smtClean="0"/>
              <a:t>EDGE:</a:t>
            </a:r>
            <a:r>
              <a:rPr lang="en-GB" baseline="0" dirty="0" smtClean="0"/>
              <a:t> Enhanced data rates for GSM Evolution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3A015-6658-4EBD-AE9F-7A8D7727D0E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391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3A015-6658-4EBD-AE9F-7A8D7727D0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34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3A015-6658-4EBD-AE9F-7A8D7727D0EA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640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75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7100"/>
            <a:ext cx="6059016" cy="35190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81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50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509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31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719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189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62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08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62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061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DA6B5-466A-4718-8C0E-619B2213B625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887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tu.int/" TargetMode="External"/><Relationship Id="rId2" Type="http://schemas.openxmlformats.org/officeDocument/2006/relationships/hyperlink" Target="http://www.3gpp.org/specifications/releases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eb.scalable-networks.com/content/qualnet" TargetMode="External"/><Relationship Id="rId2" Type="http://schemas.openxmlformats.org/officeDocument/2006/relationships/hyperlink" Target="http://www.omnetpp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tu.int/" TargetMode="External"/><Relationship Id="rId4" Type="http://schemas.openxmlformats.org/officeDocument/2006/relationships/hyperlink" Target="http://wanem.sourceforge.net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zedboard.org/" TargetMode="External"/><Relationship Id="rId2" Type="http://schemas.openxmlformats.org/officeDocument/2006/relationships/hyperlink" Target="http://uk.mathworks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nalog.com/en/design-center/evaluation-hardware-and-software/evaluation-boards-kits/eval-ad-fmcomms3-ebz.html#eb-overview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44" y="1052736"/>
            <a:ext cx="9131874" cy="118199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FACE Research Seminar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47664" y="4916760"/>
            <a:ext cx="6400800" cy="1320552"/>
          </a:xfrm>
        </p:spPr>
        <p:txBody>
          <a:bodyPr>
            <a:normAutofit/>
          </a:bodyPr>
          <a:lstStyle/>
          <a:p>
            <a:pPr algn="r"/>
            <a:r>
              <a:rPr lang="en-GB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Arya Sedigh</a:t>
            </a:r>
          </a:p>
          <a:p>
            <a:pPr algn="r"/>
            <a:r>
              <a:rPr lang="en-GB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16/03/2016</a:t>
            </a:r>
            <a:endParaRPr lang="en-GB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-1782" y="2060848"/>
            <a:ext cx="9144000" cy="19442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 smtClean="0">
                <a:solidFill>
                  <a:schemeClr val="tx2"/>
                </a:solidFill>
              </a:rPr>
              <a:t>A Non-Intrusive Method to Evaluate and Monitor the Performance of Voice over LTE</a:t>
            </a:r>
            <a:endParaRPr lang="en-GB" sz="4800" dirty="0">
              <a:solidFill>
                <a:schemeClr val="tx2"/>
              </a:solidFill>
            </a:endParaRPr>
          </a:p>
        </p:txBody>
      </p:sp>
      <p:pic>
        <p:nvPicPr>
          <p:cNvPr id="5" name="Picture 2" descr="C:\Users\per-as\Documents\logo\fwdnewuniversityandschoolofappliedcomputinglogos\image00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529" y="-52885"/>
            <a:ext cx="3546457" cy="127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r-as\Dropbox\logo\UWTSD Log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3600451" cy="125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ubtitle 2"/>
          <p:cNvSpPr txBox="1">
            <a:spLocks/>
          </p:cNvSpPr>
          <p:nvPr/>
        </p:nvSpPr>
        <p:spPr>
          <a:xfrm>
            <a:off x="251520" y="5780856"/>
            <a:ext cx="6400800" cy="1320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400" dirty="0" smtClean="0"/>
              <a:t>Supervisory Team: Prof</a:t>
            </a:r>
            <a:r>
              <a:rPr lang="en-GB" sz="2400" dirty="0"/>
              <a:t> </a:t>
            </a:r>
            <a:r>
              <a:rPr lang="en-GB" sz="2400" dirty="0" smtClean="0"/>
              <a:t>Ian Wells,</a:t>
            </a:r>
          </a:p>
          <a:p>
            <a:pPr algn="l"/>
            <a:r>
              <a:rPr lang="en-GB" sz="2400" dirty="0" smtClean="0"/>
              <a:t>Dr Kapilan Radhakrishnan, Dr Carlene Campbell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8248" y="4037334"/>
            <a:ext cx="9131874" cy="8318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Computer Networks &amp; Communications Research Group</a:t>
            </a:r>
            <a:endParaRPr lang="en-GB" sz="1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51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/>
          <a:lstStyle/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How </a:t>
            </a:r>
            <a:r>
              <a:rPr lang="en-GB" sz="2400" dirty="0"/>
              <a:t>can the </a:t>
            </a:r>
            <a:r>
              <a:rPr lang="en-GB" sz="2400" b="1" dirty="0" err="1"/>
              <a:t>QoS</a:t>
            </a:r>
            <a:r>
              <a:rPr lang="en-GB" sz="2400" dirty="0"/>
              <a:t> of </a:t>
            </a:r>
            <a:r>
              <a:rPr lang="en-GB" sz="2400" b="1" dirty="0" smtClean="0"/>
              <a:t>Voice over LTE </a:t>
            </a:r>
            <a:r>
              <a:rPr lang="en-GB" sz="2400" dirty="0" smtClean="0"/>
              <a:t>be accurately </a:t>
            </a:r>
            <a:r>
              <a:rPr lang="en-GB" sz="2400" dirty="0"/>
              <a:t>measured </a:t>
            </a:r>
            <a:r>
              <a:rPr lang="en-GB" sz="2400" dirty="0" smtClean="0"/>
              <a:t>and </a:t>
            </a:r>
            <a:r>
              <a:rPr lang="en-GB" sz="2400" b="1" dirty="0" smtClean="0"/>
              <a:t>predicted</a:t>
            </a:r>
            <a:r>
              <a:rPr lang="en-GB" sz="2400" dirty="0" smtClean="0"/>
              <a:t> using a </a:t>
            </a:r>
            <a:r>
              <a:rPr lang="en-GB" sz="2400" b="1" dirty="0" smtClean="0"/>
              <a:t>non-intrusive</a:t>
            </a:r>
            <a:r>
              <a:rPr lang="en-GB" sz="2400" dirty="0" smtClean="0"/>
              <a:t> method?</a:t>
            </a:r>
            <a:endParaRPr lang="en-GB" sz="2400" dirty="0"/>
          </a:p>
          <a:p>
            <a:endParaRPr lang="en-GB" dirty="0"/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1075765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53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/>
          <a:lstStyle/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To </a:t>
            </a:r>
            <a:r>
              <a:rPr lang="en-GB" sz="2400" u="sng" dirty="0" smtClean="0"/>
              <a:t>develop </a:t>
            </a:r>
            <a:r>
              <a:rPr lang="en-GB" sz="2400" u="sng" dirty="0"/>
              <a:t>a non-intrusive method</a:t>
            </a:r>
            <a:r>
              <a:rPr lang="en-GB" sz="2400" dirty="0"/>
              <a:t> to evaluate and monitor the </a:t>
            </a:r>
            <a:r>
              <a:rPr lang="en-GB" sz="2400" dirty="0" err="1"/>
              <a:t>QoS</a:t>
            </a:r>
            <a:r>
              <a:rPr lang="en-GB" sz="2400" dirty="0"/>
              <a:t> of </a:t>
            </a:r>
            <a:r>
              <a:rPr lang="en-GB" sz="2400" dirty="0" smtClean="0"/>
              <a:t>Voice over LTE using </a:t>
            </a:r>
            <a:r>
              <a:rPr lang="en-GB" sz="2400" b="1" dirty="0"/>
              <a:t>neural networks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Aim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1613647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9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>
            <a:noAutofit/>
          </a:bodyPr>
          <a:lstStyle/>
          <a:p>
            <a:pPr lvl="0"/>
            <a:r>
              <a:rPr lang="en-GB" sz="2400" dirty="0" smtClean="0"/>
              <a:t>Previous Literature:</a:t>
            </a:r>
          </a:p>
          <a:p>
            <a:pPr lvl="1"/>
            <a:r>
              <a:rPr lang="en-GB" sz="1800" dirty="0" smtClean="0"/>
              <a:t>Long Term Evolution networks (Release 8 and onwards)</a:t>
            </a:r>
          </a:p>
          <a:p>
            <a:pPr lvl="1"/>
            <a:r>
              <a:rPr lang="en-GB" sz="1800" dirty="0"/>
              <a:t>Voice Communications</a:t>
            </a:r>
          </a:p>
          <a:p>
            <a:pPr lvl="1"/>
            <a:r>
              <a:rPr lang="en-GB" sz="1800" dirty="0" smtClean="0"/>
              <a:t>Quality of Service (</a:t>
            </a:r>
            <a:r>
              <a:rPr lang="en-GB" sz="1800" dirty="0" err="1" smtClean="0"/>
              <a:t>QoS</a:t>
            </a:r>
            <a:r>
              <a:rPr lang="en-GB" sz="1800" dirty="0" smtClean="0"/>
              <a:t>) concepts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Objectives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2151529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1"/>
          <p:cNvSpPr txBox="1">
            <a:spLocks/>
          </p:cNvSpPr>
          <p:nvPr/>
        </p:nvSpPr>
        <p:spPr>
          <a:xfrm>
            <a:off x="3275856" y="2607100"/>
            <a:ext cx="6995121" cy="3519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1800" dirty="0" smtClean="0"/>
          </a:p>
          <a:p>
            <a:r>
              <a:rPr lang="en-GB" sz="2400" dirty="0" smtClean="0"/>
              <a:t>Experiment:</a:t>
            </a:r>
          </a:p>
          <a:p>
            <a:pPr lvl="1"/>
            <a:r>
              <a:rPr lang="en-GB" sz="1800" dirty="0" smtClean="0"/>
              <a:t>Plan and Design</a:t>
            </a:r>
          </a:p>
          <a:p>
            <a:pPr lvl="1"/>
            <a:r>
              <a:rPr lang="en-GB" sz="1800" dirty="0" smtClean="0"/>
              <a:t>Implementation</a:t>
            </a:r>
          </a:p>
          <a:p>
            <a:pPr lvl="1"/>
            <a:r>
              <a:rPr lang="en-GB" sz="1800" dirty="0" smtClean="0"/>
              <a:t>Analysis</a:t>
            </a:r>
          </a:p>
        </p:txBody>
      </p:sp>
      <p:sp>
        <p:nvSpPr>
          <p:cNvPr id="12" name="Content Placeholder 1"/>
          <p:cNvSpPr txBox="1">
            <a:spLocks/>
          </p:cNvSpPr>
          <p:nvPr/>
        </p:nvSpPr>
        <p:spPr>
          <a:xfrm>
            <a:off x="5652120" y="2607100"/>
            <a:ext cx="2242593" cy="3519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1800" dirty="0" smtClean="0">
              <a:solidFill>
                <a:srgbClr val="FF0000"/>
              </a:solidFill>
            </a:endParaRPr>
          </a:p>
          <a:p>
            <a:r>
              <a:rPr lang="en-GB" sz="2400" dirty="0" smtClean="0"/>
              <a:t>Evaluation</a:t>
            </a:r>
          </a:p>
          <a:p>
            <a:r>
              <a:rPr lang="en-GB" sz="2400" dirty="0" smtClean="0"/>
              <a:t>Conclusion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2292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9" name="Picture 8" descr="C:\Users\per-as\Dropbox\PhD\Thesis\4G.pn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06" t="15624" r="21183" b="3996"/>
          <a:stretch/>
        </p:blipFill>
        <p:spPr bwMode="auto">
          <a:xfrm>
            <a:off x="4312721" y="3438256"/>
            <a:ext cx="4268472" cy="198805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990252"/>
          </a:xfrm>
        </p:spPr>
        <p:txBody>
          <a:bodyPr>
            <a:noAutofit/>
          </a:bodyPr>
          <a:lstStyle/>
          <a:p>
            <a:pPr lvl="0"/>
            <a:r>
              <a:rPr lang="en-GB" sz="1800" dirty="0" smtClean="0"/>
              <a:t>Cellular Communication Networks</a:t>
            </a:r>
          </a:p>
          <a:p>
            <a:pPr lvl="1"/>
            <a:r>
              <a:rPr lang="en-GB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1G (early 1980s)  [1]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analogue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Inefficient use of radio spectrum</a:t>
            </a:r>
          </a:p>
          <a:p>
            <a:pPr lvl="1"/>
            <a:r>
              <a:rPr lang="en-GB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2G &amp; 2.5G (early 1990s) [2]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Digital technology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Enhanced for SMS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GPRS in 2.5G: </a:t>
            </a:r>
            <a:r>
              <a:rPr lang="en-GB" sz="12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50 </a:t>
            </a:r>
            <a:r>
              <a:rPr lang="en-GB" sz="1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</a:t>
            </a:r>
            <a:r>
              <a:rPr lang="en-GB" sz="12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bit/s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EDGE: </a:t>
            </a:r>
            <a:r>
              <a:rPr lang="en-GB" sz="12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 Mbit/s</a:t>
            </a:r>
            <a:endParaRPr lang="en-GB" sz="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lvl="1"/>
            <a:r>
              <a:rPr lang="en-GB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3G (early 2000s)[ 3]</a:t>
            </a:r>
          </a:p>
          <a:p>
            <a:pPr lvl="2"/>
            <a:r>
              <a:rPr lang="en-GB" sz="12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7.2 Mbit/s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Optimizations to air interface</a:t>
            </a:r>
          </a:p>
          <a:p>
            <a:pPr lvl="2"/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Increased data rate</a:t>
            </a:r>
          </a:p>
          <a:p>
            <a:pPr lvl="1"/>
            <a:r>
              <a:rPr lang="en-GB" sz="1600" dirty="0" smtClean="0"/>
              <a:t>4G (2009) [4]</a:t>
            </a:r>
          </a:p>
          <a:p>
            <a:pPr lvl="2"/>
            <a:r>
              <a:rPr lang="en-GB" sz="1400" b="1" dirty="0" smtClean="0"/>
              <a:t>300 Mbit/s</a:t>
            </a:r>
          </a:p>
          <a:p>
            <a:pPr lvl="2"/>
            <a:r>
              <a:rPr lang="en-GB" sz="1400" dirty="0" smtClean="0"/>
              <a:t>Due to increase in demand</a:t>
            </a:r>
          </a:p>
          <a:p>
            <a:pPr marL="457200" lvl="1" indent="0">
              <a:buNone/>
            </a:pPr>
            <a:endParaRPr lang="en-GB" sz="1400" dirty="0" smtClean="0"/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Literature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681" y="5426311"/>
            <a:ext cx="2013967" cy="1173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4281597" y="4669911"/>
            <a:ext cx="122413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LTE Air Interface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697853" y="4591827"/>
            <a:ext cx="971653" cy="51620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</a:rPr>
              <a:t>Mobile Management Entity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09688" y="5216946"/>
            <a:ext cx="971653" cy="51620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</a:rPr>
              <a:t>Serving Gateway</a:t>
            </a:r>
          </a:p>
        </p:txBody>
      </p:sp>
      <p:sp>
        <p:nvSpPr>
          <p:cNvPr id="14" name="Rectangle 13"/>
          <p:cNvSpPr/>
          <p:nvPr/>
        </p:nvSpPr>
        <p:spPr>
          <a:xfrm>
            <a:off x="8105964" y="5453903"/>
            <a:ext cx="971653" cy="51620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</a:rPr>
              <a:t>Packet Data Network Gateway</a:t>
            </a:r>
          </a:p>
        </p:txBody>
      </p:sp>
      <p:cxnSp>
        <p:nvCxnSpPr>
          <p:cNvPr id="16" name="Straight Arrow Connector 15"/>
          <p:cNvCxnSpPr>
            <a:endCxn id="11" idx="0"/>
          </p:cNvCxnSpPr>
          <p:nvPr/>
        </p:nvCxnSpPr>
        <p:spPr>
          <a:xfrm flipH="1">
            <a:off x="4893665" y="4077072"/>
            <a:ext cx="612068" cy="592839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endCxn id="12" idx="0"/>
          </p:cNvCxnSpPr>
          <p:nvPr/>
        </p:nvCxnSpPr>
        <p:spPr>
          <a:xfrm flipH="1">
            <a:off x="6183680" y="3933056"/>
            <a:ext cx="1003523" cy="658771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13" idx="0"/>
          </p:cNvCxnSpPr>
          <p:nvPr/>
        </p:nvCxnSpPr>
        <p:spPr>
          <a:xfrm flipH="1">
            <a:off x="6795515" y="4221088"/>
            <a:ext cx="584797" cy="995858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14" idx="0"/>
          </p:cNvCxnSpPr>
          <p:nvPr/>
        </p:nvCxnSpPr>
        <p:spPr>
          <a:xfrm>
            <a:off x="8283759" y="3933056"/>
            <a:ext cx="308032" cy="1520847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rogressBar"/>
          <p:cNvSpPr/>
          <p:nvPr/>
        </p:nvSpPr>
        <p:spPr>
          <a:xfrm>
            <a:off x="0" y="6705600"/>
            <a:ext cx="2689412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6" name="Picture 4" descr="http://www.igyaan.in/wp-content/uploads/2014/07/tower-4g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2" y="705003"/>
            <a:ext cx="9027789" cy="593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isco.com/c/en/us/products/wireless/mme-mobility-management-entity/index/_jcr_content/series_data_hero/data-hero-image/data-hero-image-trigger/parsys-for-c26v4/frameworkimage.img.jpg/ASR500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481" y="1154929"/>
            <a:ext cx="501015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s://www.alcatel-lucent.com/sites/live/files/7750_SR_Chassis_Mobile_Gateway_SR-12_front_high-res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1" t="5195" r="14634" b="2992"/>
          <a:stretch/>
        </p:blipFill>
        <p:spPr bwMode="auto">
          <a:xfrm>
            <a:off x="60552" y="619668"/>
            <a:ext cx="4550473" cy="594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10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er-as\Dropbox\PhD\qos-qo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2936"/>
            <a:ext cx="6029085" cy="396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492896"/>
            <a:ext cx="6995121" cy="3519063"/>
          </a:xfrm>
        </p:spPr>
        <p:txBody>
          <a:bodyPr>
            <a:noAutofit/>
          </a:bodyPr>
          <a:lstStyle/>
          <a:p>
            <a:r>
              <a:rPr lang="en-GB" sz="2400" dirty="0" smtClean="0"/>
              <a:t>Voice Communications</a:t>
            </a:r>
            <a:endParaRPr lang="en-GB" sz="2400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Literature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85634" y="630932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[5]</a:t>
            </a:r>
            <a:endParaRPr lang="en-GB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322729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2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Literature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58994" y="2185681"/>
            <a:ext cx="2030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QoS</a:t>
            </a:r>
            <a:r>
              <a:rPr lang="en-GB" dirty="0" smtClean="0"/>
              <a:t> Measurement Methods:  [6-7]</a:t>
            </a:r>
            <a:endParaRPr lang="en-GB" dirty="0"/>
          </a:p>
        </p:txBody>
      </p:sp>
      <p:sp>
        <p:nvSpPr>
          <p:cNvPr id="19" name="Hexagon 18"/>
          <p:cNvSpPr/>
          <p:nvPr/>
        </p:nvSpPr>
        <p:spPr>
          <a:xfrm>
            <a:off x="7428879" y="6235642"/>
            <a:ext cx="912977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PESQ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0" name="Hexagon 19"/>
          <p:cNvSpPr/>
          <p:nvPr/>
        </p:nvSpPr>
        <p:spPr>
          <a:xfrm>
            <a:off x="4814225" y="6237312"/>
            <a:ext cx="720080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SNR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1" name="Hexagon 20"/>
          <p:cNvSpPr/>
          <p:nvPr/>
        </p:nvSpPr>
        <p:spPr>
          <a:xfrm>
            <a:off x="6527633" y="6235642"/>
            <a:ext cx="881936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PSQM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2" name="Hexagon 21"/>
          <p:cNvSpPr/>
          <p:nvPr/>
        </p:nvSpPr>
        <p:spPr>
          <a:xfrm>
            <a:off x="2401463" y="6237312"/>
            <a:ext cx="1196412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E-Model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3" name="Hexagon 22"/>
          <p:cNvSpPr/>
          <p:nvPr/>
        </p:nvSpPr>
        <p:spPr>
          <a:xfrm>
            <a:off x="2394550" y="5197926"/>
            <a:ext cx="1196412" cy="432048"/>
          </a:xfrm>
          <a:prstGeom prst="hexagon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Neural-Networks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4" name="Hexagon 23"/>
          <p:cNvSpPr/>
          <p:nvPr/>
        </p:nvSpPr>
        <p:spPr>
          <a:xfrm>
            <a:off x="2289263" y="3935518"/>
            <a:ext cx="720080" cy="432048"/>
          </a:xfrm>
          <a:prstGeom prst="hexagon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ACR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5" name="Hexagon 24"/>
          <p:cNvSpPr/>
          <p:nvPr/>
        </p:nvSpPr>
        <p:spPr>
          <a:xfrm>
            <a:off x="3009343" y="3935518"/>
            <a:ext cx="720080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DCR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6" name="Hexagon 25"/>
          <p:cNvSpPr/>
          <p:nvPr/>
        </p:nvSpPr>
        <p:spPr>
          <a:xfrm>
            <a:off x="2649303" y="4367566"/>
            <a:ext cx="720080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CCR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3" name="progressBar"/>
          <p:cNvSpPr/>
          <p:nvPr/>
        </p:nvSpPr>
        <p:spPr>
          <a:xfrm>
            <a:off x="0" y="6705600"/>
            <a:ext cx="3765176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793604" y="2287369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Speech Quality Measurements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2205737" y="3348174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Subjective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5380734" y="3348174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Objective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4376810" y="5647265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Signal Based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6634946" y="4384632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ntrusive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634946" y="5647265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Comparison Based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376811" y="4384632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Non-intrusive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205736" y="5649968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Parameter Based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6" name="Straight Arrow Connector 15"/>
          <p:cNvCxnSpPr>
            <a:stCxn id="2" idx="2"/>
            <a:endCxn id="27" idx="0"/>
          </p:cNvCxnSpPr>
          <p:nvPr/>
        </p:nvCxnSpPr>
        <p:spPr>
          <a:xfrm flipH="1">
            <a:off x="2999671" y="2854719"/>
            <a:ext cx="1587867" cy="493455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2" idx="2"/>
            <a:endCxn id="28" idx="0"/>
          </p:cNvCxnSpPr>
          <p:nvPr/>
        </p:nvCxnSpPr>
        <p:spPr>
          <a:xfrm>
            <a:off x="4587538" y="2854719"/>
            <a:ext cx="1587130" cy="493455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33" idx="0"/>
            <a:endCxn id="28" idx="2"/>
          </p:cNvCxnSpPr>
          <p:nvPr/>
        </p:nvCxnSpPr>
        <p:spPr>
          <a:xfrm flipV="1">
            <a:off x="5170745" y="3915524"/>
            <a:ext cx="1003923" cy="469108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1" idx="0"/>
            <a:endCxn id="28" idx="2"/>
          </p:cNvCxnSpPr>
          <p:nvPr/>
        </p:nvCxnSpPr>
        <p:spPr>
          <a:xfrm flipH="1" flipV="1">
            <a:off x="6174668" y="3915524"/>
            <a:ext cx="1254212" cy="469108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30" idx="0"/>
            <a:endCxn id="33" idx="2"/>
          </p:cNvCxnSpPr>
          <p:nvPr/>
        </p:nvCxnSpPr>
        <p:spPr>
          <a:xfrm flipV="1">
            <a:off x="5170744" y="4951982"/>
            <a:ext cx="1" cy="695283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34" idx="3"/>
            <a:endCxn id="33" idx="2"/>
          </p:cNvCxnSpPr>
          <p:nvPr/>
        </p:nvCxnSpPr>
        <p:spPr>
          <a:xfrm flipV="1">
            <a:off x="3793603" y="4951982"/>
            <a:ext cx="1377142" cy="981661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stCxn id="32" idx="0"/>
            <a:endCxn id="31" idx="2"/>
          </p:cNvCxnSpPr>
          <p:nvPr/>
        </p:nvCxnSpPr>
        <p:spPr>
          <a:xfrm flipV="1">
            <a:off x="7428880" y="4951982"/>
            <a:ext cx="0" cy="695283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2" name="Table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308460"/>
              </p:ext>
            </p:extLst>
          </p:nvPr>
        </p:nvGraphicFramePr>
        <p:xfrm>
          <a:off x="323528" y="4112606"/>
          <a:ext cx="165618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3"/>
                <a:gridCol w="1080121"/>
              </a:tblGrid>
              <a:tr h="0"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solidFill>
                            <a:schemeClr val="tx1"/>
                          </a:solidFill>
                        </a:rPr>
                        <a:t>Score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>
                          <a:solidFill>
                            <a:schemeClr val="tx1"/>
                          </a:solidFill>
                        </a:rPr>
                        <a:t>Listening Quality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5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Excellent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4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Good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3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Fair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2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>
                          <a:solidFill>
                            <a:schemeClr val="tx1"/>
                          </a:solidFill>
                        </a:rPr>
                        <a:t>Poor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1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Bad</a:t>
                      </a:r>
                      <a:endParaRPr lang="en-GB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10" name="Straight Arrow Connector 9"/>
          <p:cNvCxnSpPr>
            <a:stCxn id="27" idx="3"/>
            <a:endCxn id="28" idx="1"/>
          </p:cNvCxnSpPr>
          <p:nvPr/>
        </p:nvCxnSpPr>
        <p:spPr>
          <a:xfrm>
            <a:off x="3793604" y="3631849"/>
            <a:ext cx="1587130" cy="0"/>
          </a:xfrm>
          <a:prstGeom prst="straightConnector1">
            <a:avLst/>
          </a:prstGeom>
          <a:ln w="57150">
            <a:prstDash val="lg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003593" y="3319383"/>
            <a:ext cx="10874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Calibration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3696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8317134" cy="3519063"/>
          </a:xfrm>
        </p:spPr>
        <p:txBody>
          <a:bodyPr numCol="1">
            <a:noAutofit/>
          </a:bodyPr>
          <a:lstStyle/>
          <a:p>
            <a:pPr marL="457200" lvl="1" indent="0">
              <a:buNone/>
            </a:pPr>
            <a:r>
              <a:rPr lang="en-GB" sz="2000" dirty="0" smtClean="0"/>
              <a:t>Intrusive Vs. Non-intrusive Methods</a:t>
            </a:r>
          </a:p>
          <a:p>
            <a:endParaRPr lang="en-GB" sz="20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Literature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9" name="Picture 8" descr="C:\Users\per-as\Dropbox\PhD\intrusive-vs-nonintrusiv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0" y="3564302"/>
            <a:ext cx="8662884" cy="252899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progressBar"/>
          <p:cNvSpPr/>
          <p:nvPr/>
        </p:nvSpPr>
        <p:spPr>
          <a:xfrm>
            <a:off x="0" y="6705600"/>
            <a:ext cx="4303059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24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8317134" cy="3519063"/>
          </a:xfrm>
        </p:spPr>
        <p:txBody>
          <a:bodyPr numCol="2">
            <a:noAutofit/>
          </a:bodyPr>
          <a:lstStyle/>
          <a:p>
            <a:pPr marL="457200" lvl="1" indent="0">
              <a:buNone/>
            </a:pPr>
            <a:r>
              <a:rPr lang="en-GB" sz="2000" dirty="0" smtClean="0"/>
              <a:t>Quality Affecting Metrics [8-10]</a:t>
            </a:r>
          </a:p>
          <a:p>
            <a:pPr marL="914400" lvl="2" indent="0">
              <a:buNone/>
            </a:pPr>
            <a:r>
              <a:rPr lang="en-GB" sz="2000" u="sng" dirty="0" smtClean="0"/>
              <a:t>Ground IP Networks</a:t>
            </a:r>
          </a:p>
          <a:p>
            <a:pPr lvl="2"/>
            <a:r>
              <a:rPr lang="en-GB" sz="2000" dirty="0" smtClean="0"/>
              <a:t>Delay</a:t>
            </a:r>
          </a:p>
          <a:p>
            <a:pPr lvl="2"/>
            <a:r>
              <a:rPr lang="en-GB" sz="2000" dirty="0" smtClean="0"/>
              <a:t>Jitter</a:t>
            </a:r>
          </a:p>
          <a:p>
            <a:pPr lvl="2"/>
            <a:r>
              <a:rPr lang="en-GB" sz="2000" dirty="0" smtClean="0"/>
              <a:t>Packet Loss</a:t>
            </a:r>
          </a:p>
          <a:p>
            <a:pPr lvl="2"/>
            <a:r>
              <a:rPr lang="en-GB" sz="2000" dirty="0" smtClean="0"/>
              <a:t>Bandwidth</a:t>
            </a:r>
          </a:p>
          <a:p>
            <a:pPr lvl="2"/>
            <a:r>
              <a:rPr lang="en-GB" sz="2000" dirty="0" smtClean="0"/>
              <a:t>Codec</a:t>
            </a:r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pPr marL="0" indent="0">
              <a:buNone/>
            </a:pPr>
            <a:r>
              <a:rPr lang="en-GB" sz="2000" u="sng" dirty="0" smtClean="0"/>
              <a:t>LTE Networks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Bandwidth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Duplex Mode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Packet Scheduling Algorithm</a:t>
            </a:r>
          </a:p>
          <a:p>
            <a:r>
              <a:rPr lang="en-GB" sz="1600" dirty="0" smtClean="0"/>
              <a:t>Physical random access Channel usage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Average number of active users </a:t>
            </a:r>
            <a:r>
              <a:rPr lang="en-GB" sz="1600" dirty="0" smtClean="0"/>
              <a:t>in UL &amp; DL buffer per cell</a:t>
            </a:r>
          </a:p>
          <a:p>
            <a:r>
              <a:rPr lang="en-GB" sz="1600" dirty="0" smtClean="0"/>
              <a:t>Cross layer mechanism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Hand-off success ratio</a:t>
            </a:r>
          </a:p>
          <a:p>
            <a:r>
              <a:rPr lang="en-GB" sz="1600" dirty="0" smtClean="0"/>
              <a:t>DL &amp; UL physical resource blocks usage</a:t>
            </a:r>
          </a:p>
          <a:p>
            <a:r>
              <a:rPr lang="en-GB" sz="1600" dirty="0" smtClean="0"/>
              <a:t>Paging resource usage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Literature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4840941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" name="Picture 9" descr="C:\Users\aryas_000\AppData\Local\Microsoft\Windows\INetCache\Content.Word\simple-voip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94" t="19890" r="27129" b="23941"/>
          <a:stretch>
            <a:fillRect/>
          </a:stretch>
        </p:blipFill>
        <p:spPr bwMode="auto">
          <a:xfrm>
            <a:off x="356033" y="3068960"/>
            <a:ext cx="3096344" cy="27373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 smtClean="0"/>
              <a:t>Experiment Design</a:t>
            </a:r>
          </a:p>
          <a:p>
            <a:pPr lvl="0"/>
            <a:r>
              <a:rPr lang="en-GB" sz="2000" dirty="0" smtClean="0"/>
              <a:t>VoIP</a:t>
            </a:r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  <a:p>
            <a:pPr lvl="0"/>
            <a:endParaRPr lang="en-GB" sz="2000" dirty="0" smtClean="0"/>
          </a:p>
          <a:p>
            <a:pPr lvl="0"/>
            <a:endParaRPr lang="en-GB" sz="2000" dirty="0"/>
          </a:p>
          <a:p>
            <a:pPr lvl="0"/>
            <a:r>
              <a:rPr lang="en-GB" sz="2000" dirty="0" err="1" smtClean="0"/>
              <a:t>VoLTE</a:t>
            </a:r>
            <a:endParaRPr lang="en-GB" sz="1800" dirty="0" smtClean="0"/>
          </a:p>
          <a:p>
            <a:pPr lvl="1"/>
            <a:r>
              <a:rPr lang="en-GB" sz="2000" dirty="0" err="1" smtClean="0"/>
              <a:t>Omnetpp</a:t>
            </a:r>
            <a:endParaRPr lang="en-GB" sz="2000" dirty="0" smtClean="0"/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NS2 &amp; NS3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err="1" smtClean="0"/>
              <a:t>Qualnet</a:t>
            </a:r>
            <a:r>
              <a:rPr lang="en-GB" sz="2000" dirty="0" smtClean="0"/>
              <a:t> </a:t>
            </a:r>
            <a:r>
              <a:rPr lang="en-GB" sz="2000" dirty="0" err="1" smtClean="0"/>
              <a:t>Exata</a:t>
            </a:r>
            <a:endParaRPr lang="en-GB" sz="2000" dirty="0" smtClean="0"/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OPNET (Riverbed)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… </a:t>
            </a:r>
            <a:endParaRPr lang="en-GB" sz="2000" dirty="0"/>
          </a:p>
        </p:txBody>
      </p:sp>
      <p:pic>
        <p:nvPicPr>
          <p:cNvPr id="1028" name="Picture 4" descr="http://omnetpp.org/logo12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721" y="3017014"/>
            <a:ext cx="736370" cy="73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marketwire.com/library/MwGo/2014/11/5/11G025619/SCALABLE_logo_color_140303_2000x348-4794752746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180" y="4690547"/>
            <a:ext cx="2471591" cy="42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091" y="5428220"/>
            <a:ext cx="1624091" cy="481627"/>
          </a:xfrm>
          <a:prstGeom prst="rect">
            <a:avLst/>
          </a:prstGeom>
        </p:spPr>
      </p:pic>
      <p:pic>
        <p:nvPicPr>
          <p:cNvPr id="4100" name="Picture 4" descr="https://www.nsnam.org/wp-content/uploads/2011/05/ns-3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515" y="3590847"/>
            <a:ext cx="2118919" cy="121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26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 err="1" smtClean="0"/>
              <a:t>Omnetpp</a:t>
            </a:r>
            <a:endParaRPr lang="en-GB" sz="2400" dirty="0" smtClean="0"/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User </a:t>
            </a:r>
            <a:r>
              <a:rPr lang="en-GB" sz="2000" dirty="0"/>
              <a:t>Plane only (Control Plane not </a:t>
            </a:r>
            <a:r>
              <a:rPr lang="en-GB" sz="2000" dirty="0" smtClean="0"/>
              <a:t>modelled)</a:t>
            </a:r>
            <a:endParaRPr lang="en-GB" sz="2000" dirty="0"/>
          </a:p>
          <a:p>
            <a:pPr lvl="1"/>
            <a:r>
              <a:rPr lang="en-GB" sz="2000" dirty="0"/>
              <a:t>FDD only (TDD not supported)</a:t>
            </a:r>
          </a:p>
          <a:p>
            <a:pPr lvl="1"/>
            <a:r>
              <a:rPr lang="en-GB" sz="2000" dirty="0" smtClean="0"/>
              <a:t>No </a:t>
            </a:r>
            <a:r>
              <a:rPr lang="en-GB" sz="2000" dirty="0"/>
              <a:t>EPS bearer support </a:t>
            </a:r>
          </a:p>
          <a:p>
            <a:pPr lvl="1"/>
            <a:r>
              <a:rPr lang="en-GB" sz="2000" dirty="0" smtClean="0"/>
              <a:t>Radio </a:t>
            </a:r>
            <a:r>
              <a:rPr lang="en-GB" sz="2000" dirty="0"/>
              <a:t>bearers not implemented, not even statically configured radio bearers </a:t>
            </a:r>
            <a:endParaRPr lang="en-GB" sz="2000" dirty="0" smtClean="0"/>
          </a:p>
          <a:p>
            <a:pPr lvl="1"/>
            <a:r>
              <a:rPr lang="en-GB" sz="2000" dirty="0" smtClean="0"/>
              <a:t>Handovers </a:t>
            </a:r>
            <a:r>
              <a:rPr lang="en-GB" sz="2000" dirty="0"/>
              <a:t>not implemented </a:t>
            </a:r>
            <a:r>
              <a:rPr lang="en-GB" sz="2000" dirty="0" smtClean="0"/>
              <a:t>(no SGW model)</a:t>
            </a:r>
          </a:p>
        </p:txBody>
      </p:sp>
      <p:pic>
        <p:nvPicPr>
          <p:cNvPr id="1028" name="Picture 4" descr="http://omnetpp.org/logo12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286" y="2782772"/>
            <a:ext cx="736370" cy="73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122" name="Picture 2" descr="http://veins.car2x.org/tutorial/logo_op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091" y="2931881"/>
            <a:ext cx="2200275" cy="43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68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 err="1" smtClean="0"/>
              <a:t>QualNet</a:t>
            </a:r>
            <a:endParaRPr lang="en-GB" sz="2400" dirty="0" smtClean="0"/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Restrictive voice flows (Automatically generated)</a:t>
            </a: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8" descr="http://www.marketwire.com/library/MwGo/2014/11/5/11G025619/SCALABLE_logo_color_140303_2000x348-479475274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08920"/>
            <a:ext cx="3323214" cy="57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icons.iconarchive.com/icons/hopstarter/soft-scraps/256/File-Audio-ic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249" y="4366631"/>
            <a:ext cx="1868749" cy="186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66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 smtClean="0"/>
              <a:t>NS3</a:t>
            </a:r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Interaction with Physical test-bed is possible.</a:t>
            </a:r>
          </a:p>
          <a:p>
            <a:pPr lvl="1"/>
            <a:r>
              <a:rPr lang="en-GB" sz="2000" dirty="0" smtClean="0"/>
              <a:t>Programming skills … </a:t>
            </a:r>
          </a:p>
          <a:p>
            <a:pPr lvl="1"/>
            <a:endParaRPr lang="en-GB" sz="2000" dirty="0"/>
          </a:p>
          <a:p>
            <a:pPr marL="914400" lvl="2" indent="0">
              <a:buNone/>
            </a:pPr>
            <a:r>
              <a:rPr lang="en-GB" sz="1600" dirty="0" smtClean="0"/>
              <a:t>To be used as a </a:t>
            </a:r>
            <a:r>
              <a:rPr lang="en-GB" sz="1600" b="1" dirty="0" smtClean="0"/>
              <a:t>Fall-back</a:t>
            </a:r>
            <a:r>
              <a:rPr lang="en-GB" sz="1600" dirty="0" smtClean="0"/>
              <a:t>.</a:t>
            </a:r>
          </a:p>
          <a:p>
            <a:pPr lvl="1"/>
            <a:endParaRPr lang="en-GB" sz="2000" dirty="0" smtClean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4" descr="https://www.nsnam.org/wp-content/uploads/2011/05/ns-3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771" y="2378927"/>
            <a:ext cx="2118919" cy="121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://sdtimes.com/wp-content/uploads/2015/06/0622.sdt-microsoft-facebook-c-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161" y="4160442"/>
            <a:ext cx="3578218" cy="223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32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6389" y="2573852"/>
            <a:ext cx="2230255" cy="661386"/>
          </a:xfrm>
          <a:prstGeom prst="rect">
            <a:avLst/>
          </a:prstGeom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 smtClean="0"/>
              <a:t>OPNET</a:t>
            </a:r>
          </a:p>
          <a:p>
            <a:pPr lvl="1"/>
            <a:endParaRPr lang="en-GB" sz="2000" dirty="0" smtClean="0"/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Too Expensive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2" descr="http://www.theptdc.com/wp-content/uploads/2011/08/empty-wall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161" y="4160442"/>
            <a:ext cx="3578218" cy="223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22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 smtClean="0"/>
              <a:t>Alternatives:</a:t>
            </a:r>
          </a:p>
          <a:p>
            <a:pPr marL="0" lvl="0" indent="0">
              <a:buNone/>
            </a:pPr>
            <a:endParaRPr lang="en-GB" sz="2400" dirty="0" smtClean="0"/>
          </a:p>
          <a:p>
            <a:r>
              <a:rPr lang="en-GB" sz="1600" dirty="0" smtClean="0"/>
              <a:t>LTE-</a:t>
            </a:r>
            <a:r>
              <a:rPr lang="en-GB" sz="1600" dirty="0" err="1" smtClean="0"/>
              <a:t>Sim</a:t>
            </a:r>
            <a:endParaRPr lang="en-GB" sz="1600" dirty="0" smtClean="0"/>
          </a:p>
          <a:p>
            <a:pPr lvl="1"/>
            <a:r>
              <a:rPr lang="en-GB" sz="1200" dirty="0" smtClean="0"/>
              <a:t>Very Limited</a:t>
            </a:r>
          </a:p>
          <a:p>
            <a:pPr lvl="1"/>
            <a:r>
              <a:rPr lang="en-GB" sz="1200" dirty="0" smtClean="0"/>
              <a:t>Spinoff of NS3</a:t>
            </a:r>
            <a:endParaRPr lang="en-GB" sz="1200" dirty="0"/>
          </a:p>
          <a:p>
            <a:endParaRPr lang="en-GB" sz="1600" dirty="0" smtClean="0"/>
          </a:p>
          <a:p>
            <a:r>
              <a:rPr lang="en-GB" sz="1600" dirty="0" smtClean="0"/>
              <a:t>4GSim Simulator</a:t>
            </a:r>
            <a:endParaRPr lang="en-GB" sz="1600" dirty="0"/>
          </a:p>
          <a:p>
            <a:pPr lvl="1"/>
            <a:r>
              <a:rPr lang="en-GB" sz="1200" dirty="0" smtClean="0"/>
              <a:t>Restrictive voice flows.</a:t>
            </a:r>
          </a:p>
          <a:p>
            <a:pPr lvl="1"/>
            <a:r>
              <a:rPr lang="en-GB" sz="1200" dirty="0" smtClean="0"/>
              <a:t>Module for </a:t>
            </a:r>
            <a:r>
              <a:rPr lang="en-GB" sz="1200" dirty="0" err="1" smtClean="0"/>
              <a:t>Omnetpp</a:t>
            </a:r>
            <a:endParaRPr lang="en-GB" sz="1200" dirty="0" smtClean="0"/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  <a:p>
            <a:pPr lvl="0"/>
            <a:endParaRPr lang="en-GB" sz="1600" dirty="0" smtClean="0"/>
          </a:p>
          <a:p>
            <a:pPr lvl="0"/>
            <a:endParaRPr lang="en-GB" sz="1600" dirty="0" smtClean="0"/>
          </a:p>
          <a:p>
            <a:pPr lvl="0"/>
            <a:endParaRPr lang="en-GB" sz="1600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4" descr="http://lte-sim.googlecode.com/svn/trunk/DOC/lte-sim-web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54" b="80510"/>
          <a:stretch/>
        </p:blipFill>
        <p:spPr bwMode="auto">
          <a:xfrm>
            <a:off x="3043542" y="3418758"/>
            <a:ext cx="2689412" cy="68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omnetpp.org/logo12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542" y="4400519"/>
            <a:ext cx="736370" cy="73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10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1"/>
          <p:cNvSpPr txBox="1">
            <a:spLocks/>
          </p:cNvSpPr>
          <p:nvPr/>
        </p:nvSpPr>
        <p:spPr>
          <a:xfrm>
            <a:off x="609599" y="2759500"/>
            <a:ext cx="6995121" cy="3519063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 smtClean="0"/>
              <a:t>Current Method </a:t>
            </a:r>
            <a:r>
              <a:rPr lang="en-GB" sz="2400" dirty="0" smtClean="0">
                <a:sym typeface="Wingdings" panose="05000000000000000000" pitchFamily="2" charset="2"/>
              </a:rPr>
              <a:t> Hybrid</a:t>
            </a:r>
          </a:p>
          <a:p>
            <a:r>
              <a:rPr lang="en-GB" sz="2400" dirty="0" smtClean="0">
                <a:sym typeface="Wingdings" panose="05000000000000000000" pitchFamily="2" charset="2"/>
              </a:rPr>
              <a:t>Hardware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sz="2400" dirty="0" smtClean="0">
              <a:sym typeface="Wingdings" panose="05000000000000000000" pitchFamily="2" charset="2"/>
            </a:endParaRP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sz="2400" dirty="0" smtClean="0">
              <a:sym typeface="Wingdings" panose="05000000000000000000" pitchFamily="2" charset="2"/>
            </a:endParaRPr>
          </a:p>
          <a:p>
            <a:r>
              <a:rPr lang="en-GB" sz="2400" dirty="0" smtClean="0">
                <a:sym typeface="Wingdings" panose="05000000000000000000" pitchFamily="2" charset="2"/>
              </a:rPr>
              <a:t>Software</a:t>
            </a:r>
            <a:endParaRPr lang="en-GB" sz="12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66" r="3133" b="26522"/>
          <a:stretch/>
        </p:blipFill>
        <p:spPr>
          <a:xfrm>
            <a:off x="4099135" y="3501007"/>
            <a:ext cx="4545680" cy="2136743"/>
          </a:xfrm>
          <a:prstGeom prst="rect">
            <a:avLst/>
          </a:prstGeom>
        </p:spPr>
      </p:pic>
      <p:pic>
        <p:nvPicPr>
          <p:cNvPr id="1026" name="Picture 2" descr="https://you.stonybrook.edu/itpartners/files/2014/08/MATLAB-qsazj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701163"/>
            <a:ext cx="4774138" cy="94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3d-electronic.com/images/logo/logo_analog_devices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4" t="26082" r="12846" b="24150"/>
          <a:stretch/>
        </p:blipFill>
        <p:spPr bwMode="auto">
          <a:xfrm>
            <a:off x="1111228" y="4663671"/>
            <a:ext cx="1736968" cy="54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1311" y="3838271"/>
            <a:ext cx="1806886" cy="670849"/>
          </a:xfrm>
          <a:prstGeom prst="rect">
            <a:avLst/>
          </a:prstGeom>
        </p:spPr>
      </p:pic>
      <p:pic>
        <p:nvPicPr>
          <p:cNvPr id="1032" name="Picture 8" descr="http://itersnews.com/wp-content/uploads/2015/01/XLNXLOG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986" y="2711400"/>
            <a:ext cx="2017106" cy="64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19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25" t="40086" r="15350" b="14063"/>
          <a:stretch/>
        </p:blipFill>
        <p:spPr>
          <a:xfrm>
            <a:off x="179512" y="2502128"/>
            <a:ext cx="8784976" cy="4167232"/>
          </a:xfrm>
          <a:prstGeom prst="rect">
            <a:avLst/>
          </a:prstGeom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1"/>
          <p:cNvSpPr txBox="1">
            <a:spLocks/>
          </p:cNvSpPr>
          <p:nvPr/>
        </p:nvSpPr>
        <p:spPr>
          <a:xfrm>
            <a:off x="609599" y="2759500"/>
            <a:ext cx="6995121" cy="3519063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24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 smtClean="0"/>
              <a:t>Test-Bed Setup</a:t>
            </a:r>
            <a:endParaRPr lang="en-GB" sz="12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9617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www.0x0ff.info/wp-content/uploads/2013/08/wanem_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20629"/>
            <a:ext cx="4988326" cy="81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5903795" y="4067780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[14]</a:t>
            </a:r>
            <a:endParaRPr lang="en-GB" dirty="0"/>
          </a:p>
        </p:txBody>
      </p:sp>
      <p:sp>
        <p:nvSpPr>
          <p:cNvPr id="9" name="progressBar"/>
          <p:cNvSpPr/>
          <p:nvPr/>
        </p:nvSpPr>
        <p:spPr>
          <a:xfrm>
            <a:off x="0" y="6705600"/>
            <a:ext cx="5916706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194" name="Picture 2" descr="https://you.stonybrook.edu/itpartners/files/2014/08/MATLAB-qsazj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13795"/>
            <a:ext cx="5472608" cy="108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 smtClean="0"/>
              <a:t>Internet Emulation</a:t>
            </a:r>
            <a:endParaRPr lang="en-GB" sz="16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25" t="40086" r="48580" b="39416"/>
          <a:stretch/>
        </p:blipFill>
        <p:spPr>
          <a:xfrm>
            <a:off x="109527" y="3050985"/>
            <a:ext cx="7486809" cy="3458878"/>
          </a:xfrm>
          <a:prstGeom prst="rect">
            <a:avLst/>
          </a:prstGeom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6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759" y="3176054"/>
            <a:ext cx="4582665" cy="356531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</p:pic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 smtClean="0"/>
              <a:t>Results</a:t>
            </a:r>
          </a:p>
          <a:p>
            <a:pPr marL="0" lvl="0" indent="0">
              <a:buNone/>
            </a:pPr>
            <a:endParaRPr lang="en-GB" sz="2400" dirty="0" smtClean="0"/>
          </a:p>
          <a:p>
            <a:pPr marL="0" lvl="0" indent="0">
              <a:buNone/>
            </a:pPr>
            <a:r>
              <a:rPr lang="en-GB" sz="2400" dirty="0" smtClean="0"/>
              <a:t>PESQ: </a:t>
            </a:r>
          </a:p>
          <a:p>
            <a:pPr>
              <a:buFontTx/>
              <a:buChar char="-"/>
            </a:pPr>
            <a:r>
              <a:rPr lang="en-GB" sz="1600" dirty="0" smtClean="0"/>
              <a:t>Replacement for PSQM and PAMS</a:t>
            </a:r>
          </a:p>
          <a:p>
            <a:pPr>
              <a:buFontTx/>
              <a:buChar char="-"/>
            </a:pPr>
            <a:r>
              <a:rPr lang="en-GB" sz="1600" dirty="0" smtClean="0"/>
              <a:t>Very </a:t>
            </a:r>
            <a:r>
              <a:rPr lang="en-GB" sz="1600" dirty="0"/>
              <a:t>close correlation with subjective </a:t>
            </a:r>
            <a:r>
              <a:rPr lang="en-GB" sz="1600" dirty="0" smtClean="0"/>
              <a:t>MOS [15]</a:t>
            </a:r>
            <a:endParaRPr lang="en-GB" sz="1600" dirty="0"/>
          </a:p>
          <a:p>
            <a:pPr marL="0" lvl="0" indent="0">
              <a:buNone/>
            </a:pPr>
            <a:endParaRPr lang="en-GB" sz="2400" b="1" dirty="0" smtClean="0"/>
          </a:p>
          <a:p>
            <a:pPr marL="0" lvl="0" indent="0">
              <a:buNone/>
            </a:pPr>
            <a:endParaRPr lang="en-GB" sz="2400" b="1" dirty="0" smtClean="0"/>
          </a:p>
          <a:p>
            <a:pPr marL="0" lvl="0" indent="0">
              <a:buNone/>
            </a:pPr>
            <a:endParaRPr lang="en-GB" sz="2400" dirty="0" smtClean="0"/>
          </a:p>
          <a:p>
            <a:pPr marL="0" lvl="0" indent="0">
              <a:buNone/>
            </a:pPr>
            <a:endParaRPr lang="en-GB" sz="2400" dirty="0" smtClean="0"/>
          </a:p>
          <a:p>
            <a:pPr marL="0" lvl="0" indent="0">
              <a:buNone/>
            </a:pPr>
            <a:r>
              <a:rPr lang="en-GB" sz="2400" dirty="0" smtClean="0"/>
              <a:t>Neural Network Training</a:t>
            </a:r>
            <a:endParaRPr lang="en-GB" sz="2400" dirty="0"/>
          </a:p>
          <a:p>
            <a:pPr marL="0" lvl="0" indent="0">
              <a:buNone/>
            </a:pPr>
            <a:endParaRPr lang="en-GB" sz="2000" dirty="0"/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6454588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http://www.codeproject.com/KB/dotnet/predictor/networ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513" y="2700917"/>
            <a:ext cx="4899312" cy="396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98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xagon 4"/>
          <p:cNvSpPr/>
          <p:nvPr/>
        </p:nvSpPr>
        <p:spPr>
          <a:xfrm>
            <a:off x="361346" y="188640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49213" y="1001826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47495" y="188640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49658" y="1001826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33834" y="188640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Hexagon 2"/>
          <p:cNvSpPr/>
          <p:nvPr/>
        </p:nvSpPr>
        <p:spPr>
          <a:xfrm>
            <a:off x="6736788" y="181501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9" name="Right Arrow 8"/>
          <p:cNvSpPr/>
          <p:nvPr/>
        </p:nvSpPr>
        <p:spPr>
          <a:xfrm rot="1610613">
            <a:off x="2007411" y="1339384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 rot="1610613">
            <a:off x="5193558" y="1339383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1" name="Right Arrow 10"/>
          <p:cNvSpPr/>
          <p:nvPr/>
        </p:nvSpPr>
        <p:spPr>
          <a:xfrm rot="20195504">
            <a:off x="3569717" y="1346972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2" name="Right Arrow 11"/>
          <p:cNvSpPr/>
          <p:nvPr/>
        </p:nvSpPr>
        <p:spPr>
          <a:xfrm rot="20195504">
            <a:off x="6795212" y="1331795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3" name="Right Arrow 12"/>
          <p:cNvSpPr/>
          <p:nvPr/>
        </p:nvSpPr>
        <p:spPr>
          <a:xfrm rot="5400000">
            <a:off x="7566725" y="1730378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Right Arrow 14"/>
          <p:cNvSpPr/>
          <p:nvPr/>
        </p:nvSpPr>
        <p:spPr>
          <a:xfrm rot="12458967">
            <a:off x="6771396" y="2131473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4" name="progressBar"/>
          <p:cNvSpPr/>
          <p:nvPr/>
        </p:nvSpPr>
        <p:spPr>
          <a:xfrm>
            <a:off x="0" y="6705600"/>
            <a:ext cx="6992471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Hexagon 16"/>
          <p:cNvSpPr/>
          <p:nvPr/>
        </p:nvSpPr>
        <p:spPr>
          <a:xfrm>
            <a:off x="1383607" y="3255594"/>
            <a:ext cx="2438176" cy="1975730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dirty="0" smtClean="0">
                <a:solidFill>
                  <a:schemeClr val="tx1"/>
                </a:solidFill>
              </a:rPr>
              <a:t>Literature</a:t>
            </a:r>
            <a:endParaRPr lang="en-GB" sz="2500" dirty="0">
              <a:solidFill>
                <a:schemeClr val="tx1"/>
              </a:solidFill>
            </a:endParaRPr>
          </a:p>
        </p:txBody>
      </p:sp>
      <p:sp>
        <p:nvSpPr>
          <p:cNvPr id="19" name="Hexagon 18"/>
          <p:cNvSpPr/>
          <p:nvPr/>
        </p:nvSpPr>
        <p:spPr>
          <a:xfrm>
            <a:off x="3329332" y="4243459"/>
            <a:ext cx="2438176" cy="1975730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dirty="0" smtClean="0">
                <a:solidFill>
                  <a:schemeClr val="tx1"/>
                </a:solidFill>
              </a:rPr>
              <a:t>Outcome</a:t>
            </a:r>
            <a:endParaRPr lang="en-GB" sz="2500" dirty="0">
              <a:solidFill>
                <a:schemeClr val="tx1"/>
              </a:solidFill>
            </a:endParaRPr>
          </a:p>
        </p:txBody>
      </p:sp>
      <p:sp>
        <p:nvSpPr>
          <p:cNvPr id="22" name="Right Arrow 21"/>
          <p:cNvSpPr/>
          <p:nvPr/>
        </p:nvSpPr>
        <p:spPr>
          <a:xfrm rot="12458967">
            <a:off x="3345845" y="4622140"/>
            <a:ext cx="421747" cy="174952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Hexagon 17"/>
          <p:cNvSpPr/>
          <p:nvPr/>
        </p:nvSpPr>
        <p:spPr>
          <a:xfrm>
            <a:off x="3329332" y="2276872"/>
            <a:ext cx="2438176" cy="1975730"/>
          </a:xfrm>
          <a:prstGeom prst="hexagon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dirty="0" smtClean="0">
                <a:solidFill>
                  <a:srgbClr val="00B050"/>
                </a:solidFill>
              </a:rPr>
              <a:t>Experiment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  -Design</a:t>
            </a:r>
          </a:p>
          <a:p>
            <a:r>
              <a:rPr lang="en-GB" sz="1600" dirty="0" smtClean="0">
                <a:solidFill>
                  <a:schemeClr val="accent6"/>
                </a:solidFill>
              </a:rPr>
              <a:t>  -Implementation</a:t>
            </a:r>
          </a:p>
          <a:p>
            <a:r>
              <a:rPr lang="en-GB" sz="1600" dirty="0" smtClean="0">
                <a:solidFill>
                  <a:srgbClr val="FF0000"/>
                </a:solidFill>
              </a:rPr>
              <a:t>  -Analysis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20" name="Right Arrow 19"/>
          <p:cNvSpPr/>
          <p:nvPr/>
        </p:nvSpPr>
        <p:spPr>
          <a:xfrm rot="20006368">
            <a:off x="3398271" y="3662050"/>
            <a:ext cx="421747" cy="174952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ight Arrow 20"/>
          <p:cNvSpPr/>
          <p:nvPr/>
        </p:nvSpPr>
        <p:spPr>
          <a:xfrm rot="5400000">
            <a:off x="4337545" y="4155983"/>
            <a:ext cx="421748" cy="174953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69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 smtClean="0"/>
              <a:t>Use of Neural Network to measure </a:t>
            </a:r>
            <a:r>
              <a:rPr lang="en-GB" sz="2400" dirty="0" err="1" smtClean="0"/>
              <a:t>QoS</a:t>
            </a:r>
            <a:r>
              <a:rPr lang="en-GB" sz="2400" dirty="0" smtClean="0"/>
              <a:t> in LTE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 smtClean="0"/>
              <a:t>Determination of new voice affecting parameters for LTE environments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Real-time </a:t>
            </a:r>
            <a:r>
              <a:rPr lang="en-GB" sz="2400" dirty="0" err="1" smtClean="0"/>
              <a:t>QoS</a:t>
            </a:r>
            <a:r>
              <a:rPr lang="en-GB" sz="2400" dirty="0" smtClean="0"/>
              <a:t> measurement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Quality optimization using traffic prediction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Possible end-product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solidFill>
                  <a:srgbClr val="FF0000"/>
                </a:solidFill>
              </a:rPr>
              <a:t>QCI Estimator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Literature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Outcome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7530353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Hexagon 20"/>
          <p:cNvSpPr/>
          <p:nvPr/>
        </p:nvSpPr>
        <p:spPr>
          <a:xfrm>
            <a:off x="1966420" y="188640"/>
            <a:ext cx="5155002" cy="874093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References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48478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340768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[1] </a:t>
            </a:r>
            <a:r>
              <a:rPr lang="en-GB" sz="1600" dirty="0"/>
              <a:t>C. Cox, An Introduction to LTE, </a:t>
            </a:r>
            <a:r>
              <a:rPr lang="en-GB" sz="1600" dirty="0" err="1"/>
              <a:t>ch.</a:t>
            </a:r>
            <a:r>
              <a:rPr lang="en-GB" sz="1600" dirty="0"/>
              <a:t> </a:t>
            </a:r>
            <a:r>
              <a:rPr lang="en-GB" sz="1600" dirty="0" smtClean="0"/>
              <a:t>1. </a:t>
            </a:r>
            <a:r>
              <a:rPr lang="en-GB" sz="1600" dirty="0"/>
              <a:t>West Sussex</a:t>
            </a:r>
            <a:r>
              <a:rPr lang="en-GB" sz="1600" dirty="0" smtClean="0"/>
              <a:t>, (</a:t>
            </a:r>
            <a:r>
              <a:rPr lang="en-GB" sz="1600" dirty="0"/>
              <a:t>UK): Wiley, 36-46 2012</a:t>
            </a:r>
            <a:r>
              <a:rPr lang="en-GB" sz="1600" dirty="0" smtClean="0"/>
              <a:t>.</a:t>
            </a:r>
          </a:p>
          <a:p>
            <a:endParaRPr lang="en-GB" sz="1600" dirty="0" smtClean="0"/>
          </a:p>
          <a:p>
            <a:r>
              <a:rPr lang="en-GB" sz="1600" dirty="0" smtClean="0"/>
              <a:t>[2]</a:t>
            </a:r>
            <a:r>
              <a:rPr lang="en-GB" sz="1600" dirty="0"/>
              <a:t> j. G. A. </a:t>
            </a:r>
            <a:r>
              <a:rPr lang="en-GB" sz="1600" dirty="0" err="1"/>
              <a:t>Arunabha</a:t>
            </a:r>
            <a:r>
              <a:rPr lang="en-GB" sz="1600" dirty="0"/>
              <a:t> Ghosh, Jun Zhang and R. </a:t>
            </a:r>
            <a:r>
              <a:rPr lang="en-GB" sz="1600" dirty="0" err="1"/>
              <a:t>Muhamed</a:t>
            </a:r>
            <a:r>
              <a:rPr lang="en-GB" sz="1600" dirty="0"/>
              <a:t>, </a:t>
            </a:r>
            <a:r>
              <a:rPr lang="en-GB" sz="1600" dirty="0" smtClean="0"/>
              <a:t>Fundamentals of </a:t>
            </a:r>
            <a:r>
              <a:rPr lang="en-GB" sz="1600" dirty="0"/>
              <a:t>LTE, </a:t>
            </a:r>
            <a:r>
              <a:rPr lang="en-GB" sz="1600" dirty="0" err="1"/>
              <a:t>ch.</a:t>
            </a:r>
            <a:r>
              <a:rPr lang="en-GB" sz="1600" dirty="0"/>
              <a:t> </a:t>
            </a:r>
            <a:r>
              <a:rPr lang="en-GB" sz="1600" dirty="0" smtClean="0"/>
              <a:t>1. Boston</a:t>
            </a:r>
            <a:r>
              <a:rPr lang="en-GB" sz="1600" dirty="0"/>
              <a:t>: Prentice Hall, </a:t>
            </a:r>
            <a:r>
              <a:rPr lang="en-GB" sz="1600" dirty="0" smtClean="0"/>
              <a:t>August 2010</a:t>
            </a:r>
            <a:r>
              <a:rPr lang="en-GB" sz="1600" dirty="0"/>
              <a:t>.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[3] </a:t>
            </a:r>
            <a:r>
              <a:rPr lang="en-GB" sz="1600" dirty="0"/>
              <a:t>“3GPP - Release </a:t>
            </a:r>
            <a:r>
              <a:rPr lang="en-GB" sz="1600" dirty="0" smtClean="0"/>
              <a:t>97.” </a:t>
            </a:r>
            <a:r>
              <a:rPr lang="en-GB" sz="1600" dirty="0">
                <a:hlinkClick r:id="rId2"/>
              </a:rPr>
              <a:t>http://</a:t>
            </a:r>
            <a:r>
              <a:rPr lang="en-GB" sz="1600" dirty="0" smtClean="0">
                <a:hlinkClick r:id="rId2"/>
              </a:rPr>
              <a:t>www.3gpp.org/specifications/releases/</a:t>
            </a:r>
            <a:r>
              <a:rPr lang="en-GB" sz="1600" dirty="0" smtClean="0"/>
              <a:t>. </a:t>
            </a:r>
            <a:r>
              <a:rPr lang="en-GB" sz="1600" dirty="0"/>
              <a:t>Accessed: </a:t>
            </a:r>
            <a:r>
              <a:rPr lang="en-GB" sz="1600" dirty="0" smtClean="0"/>
              <a:t>2015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r>
              <a:rPr lang="en-GB" sz="1600" dirty="0" smtClean="0"/>
              <a:t>[4] “3GPP </a:t>
            </a:r>
            <a:r>
              <a:rPr lang="en-GB" sz="1600" dirty="0"/>
              <a:t>- Release 8.” </a:t>
            </a:r>
            <a:r>
              <a:rPr lang="en-GB" sz="1600" dirty="0">
                <a:hlinkClick r:id="rId2"/>
              </a:rPr>
              <a:t>http://</a:t>
            </a:r>
            <a:r>
              <a:rPr lang="en-GB" sz="1600" dirty="0" smtClean="0">
                <a:hlinkClick r:id="rId2"/>
              </a:rPr>
              <a:t>www.3gpp.org/specifications/releases/</a:t>
            </a:r>
            <a:r>
              <a:rPr lang="en-GB" sz="1600" dirty="0" smtClean="0"/>
              <a:t>. </a:t>
            </a:r>
            <a:r>
              <a:rPr lang="en-GB" sz="1600" dirty="0"/>
              <a:t>Accessed: </a:t>
            </a:r>
            <a:r>
              <a:rPr lang="en-GB" sz="1600" dirty="0" smtClean="0"/>
              <a:t>2015.</a:t>
            </a:r>
          </a:p>
          <a:p>
            <a:endParaRPr lang="en-GB" sz="1600" dirty="0"/>
          </a:p>
          <a:p>
            <a:r>
              <a:rPr lang="en-GB" sz="1600" dirty="0" smtClean="0"/>
              <a:t>[5] K</a:t>
            </a:r>
            <a:r>
              <a:rPr lang="en-GB" sz="1600" dirty="0"/>
              <a:t>. Radhakrishnan, A Non-intrusive Method to Evaluate </a:t>
            </a:r>
            <a:r>
              <a:rPr lang="en-GB" sz="1600" dirty="0" smtClean="0"/>
              <a:t>Perceived Voice </a:t>
            </a:r>
            <a:r>
              <a:rPr lang="en-GB" sz="1600" dirty="0"/>
              <a:t>Quality of VoIP Networks using Random Neural Networks. </a:t>
            </a:r>
            <a:r>
              <a:rPr lang="en-GB" sz="1600" dirty="0" smtClean="0"/>
              <a:t>PhD thesis</a:t>
            </a:r>
            <a:r>
              <a:rPr lang="en-GB" sz="1600" dirty="0"/>
              <a:t>, </a:t>
            </a:r>
            <a:r>
              <a:rPr lang="en-GB" sz="1600" dirty="0" smtClean="0"/>
              <a:t>Glasgow </a:t>
            </a:r>
            <a:r>
              <a:rPr lang="en-GB" sz="1600" dirty="0"/>
              <a:t>Caledonian </a:t>
            </a:r>
            <a:r>
              <a:rPr lang="en-GB" sz="1600" dirty="0" smtClean="0"/>
              <a:t>University, 2011</a:t>
            </a:r>
            <a:r>
              <a:rPr lang="en-GB" sz="1600" dirty="0"/>
              <a:t>.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[6] “ITU-T Recommendation E.800</a:t>
            </a:r>
            <a:r>
              <a:rPr lang="en-GB" sz="1600" dirty="0"/>
              <a:t>. Definitions of terms related </a:t>
            </a:r>
            <a:r>
              <a:rPr lang="en-GB" sz="1600" dirty="0" smtClean="0"/>
              <a:t>to Quality </a:t>
            </a:r>
            <a:r>
              <a:rPr lang="en-GB" sz="1600" dirty="0"/>
              <a:t>of Service.” </a:t>
            </a:r>
            <a:r>
              <a:rPr lang="en-GB" sz="1600" dirty="0">
                <a:hlinkClick r:id="rId3"/>
              </a:rPr>
              <a:t>http://</a:t>
            </a:r>
            <a:r>
              <a:rPr lang="en-GB" sz="1600" dirty="0" smtClean="0">
                <a:hlinkClick r:id="rId3"/>
              </a:rPr>
              <a:t>www.itu.int</a:t>
            </a:r>
            <a:r>
              <a:rPr lang="en-GB" sz="1600" dirty="0" smtClean="0"/>
              <a:t>. </a:t>
            </a:r>
            <a:r>
              <a:rPr lang="en-GB" sz="1600" dirty="0"/>
              <a:t>Accessed: </a:t>
            </a:r>
            <a:r>
              <a:rPr lang="en-GB" sz="1600" dirty="0" smtClean="0"/>
              <a:t>2014.</a:t>
            </a:r>
          </a:p>
          <a:p>
            <a:endParaRPr lang="en-GB" sz="1600" dirty="0"/>
          </a:p>
          <a:p>
            <a:r>
              <a:rPr lang="en-GB" sz="1600" dirty="0" smtClean="0"/>
              <a:t>[7] </a:t>
            </a:r>
            <a:r>
              <a:rPr lang="en-GB" sz="1600" dirty="0"/>
              <a:t>“ITU-T Recommendation P.800. Methods for subjective </a:t>
            </a:r>
            <a:r>
              <a:rPr lang="en-GB" sz="1600" dirty="0" smtClean="0"/>
              <a:t>determination of </a:t>
            </a:r>
            <a:r>
              <a:rPr lang="en-GB" sz="1600" dirty="0"/>
              <a:t>transmission quality.” </a:t>
            </a:r>
            <a:r>
              <a:rPr lang="en-GB" sz="1600" dirty="0">
                <a:hlinkClick r:id="rId3"/>
              </a:rPr>
              <a:t>http://</a:t>
            </a:r>
            <a:r>
              <a:rPr lang="en-GB" sz="1600" dirty="0" smtClean="0">
                <a:hlinkClick r:id="rId3"/>
              </a:rPr>
              <a:t>www.itu.int</a:t>
            </a:r>
            <a:r>
              <a:rPr lang="en-GB" sz="1600" dirty="0" smtClean="0"/>
              <a:t>.  Accessed: 2014.</a:t>
            </a:r>
          </a:p>
          <a:p>
            <a:endParaRPr lang="en-GB" sz="1600" dirty="0"/>
          </a:p>
          <a:p>
            <a:r>
              <a:rPr lang="en-GB" sz="1600" dirty="0"/>
              <a:t>[8] L. Liang, Z. Sun, and D. He, “New parameters and metrics for multiparty communications,” in Next Generation Internet Networks, pp. 396–403, April 2005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sp>
        <p:nvSpPr>
          <p:cNvPr id="4" name="progressBar"/>
          <p:cNvSpPr/>
          <p:nvPr/>
        </p:nvSpPr>
        <p:spPr>
          <a:xfrm>
            <a:off x="0" y="6705600"/>
            <a:ext cx="8068235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47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Hexagon 20"/>
          <p:cNvSpPr/>
          <p:nvPr/>
        </p:nvSpPr>
        <p:spPr>
          <a:xfrm>
            <a:off x="1966420" y="188640"/>
            <a:ext cx="5155002" cy="874093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References (cont.)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48478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340768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[9] </a:t>
            </a:r>
            <a:r>
              <a:rPr lang="en-GB" sz="1600" dirty="0"/>
              <a:t>S. </a:t>
            </a:r>
            <a:r>
              <a:rPr lang="en-GB" sz="1600" dirty="0" err="1"/>
              <a:t>Forconi</a:t>
            </a:r>
            <a:r>
              <a:rPr lang="en-GB" sz="1600" dirty="0"/>
              <a:t> and A. </a:t>
            </a:r>
            <a:r>
              <a:rPr lang="en-GB" sz="1600" dirty="0" err="1"/>
              <a:t>Vizzarri</a:t>
            </a:r>
            <a:r>
              <a:rPr lang="en-GB" sz="1600" dirty="0"/>
              <a:t>, “Review of studies on end-to-end </a:t>
            </a:r>
            <a:r>
              <a:rPr lang="en-GB" sz="1600" dirty="0" err="1" smtClean="0"/>
              <a:t>QoS</a:t>
            </a:r>
            <a:r>
              <a:rPr lang="en-GB" sz="1600" dirty="0" smtClean="0"/>
              <a:t> in LTE networks</a:t>
            </a:r>
            <a:r>
              <a:rPr lang="en-GB" sz="1600" dirty="0"/>
              <a:t>,” in AEIT Annual Conference, pp. 1–6, Oct 2013.</a:t>
            </a:r>
            <a:endParaRPr lang="en-GB" sz="1600" dirty="0" smtClean="0"/>
          </a:p>
          <a:p>
            <a:endParaRPr lang="en-GB" sz="1600" dirty="0"/>
          </a:p>
          <a:p>
            <a:r>
              <a:rPr lang="en-GB" sz="1600" dirty="0" smtClean="0"/>
              <a:t>[10] </a:t>
            </a:r>
            <a:r>
              <a:rPr lang="en-GB" sz="1600" dirty="0"/>
              <a:t>S. Hu, Y. Ouyang, Y.-D. Yao, M. </a:t>
            </a:r>
            <a:r>
              <a:rPr lang="en-GB" sz="1600" dirty="0" err="1"/>
              <a:t>Fallah</a:t>
            </a:r>
            <a:r>
              <a:rPr lang="en-GB" sz="1600" dirty="0"/>
              <a:t>, </a:t>
            </a:r>
            <a:r>
              <a:rPr lang="en-GB" sz="1600" dirty="0" err="1"/>
              <a:t>andW</a:t>
            </a:r>
            <a:r>
              <a:rPr lang="en-GB" sz="1600" dirty="0"/>
              <a:t>. Lu, “A study of </a:t>
            </a:r>
            <a:r>
              <a:rPr lang="en-GB" sz="1600" dirty="0" smtClean="0"/>
              <a:t>LTE network </a:t>
            </a:r>
            <a:r>
              <a:rPr lang="en-GB" sz="1600" dirty="0"/>
              <a:t>performance based on data analytics and statistical </a:t>
            </a:r>
            <a:r>
              <a:rPr lang="en-GB" sz="1600" dirty="0" err="1"/>
              <a:t>modeling</a:t>
            </a:r>
            <a:r>
              <a:rPr lang="en-GB" sz="1600" dirty="0" smtClean="0"/>
              <a:t>,” in </a:t>
            </a:r>
            <a:r>
              <a:rPr lang="en-GB" sz="1600" dirty="0"/>
              <a:t>Wireless and Optical Communication Conference (WOCC</a:t>
            </a:r>
            <a:r>
              <a:rPr lang="en-GB" sz="1600" dirty="0" smtClean="0"/>
              <a:t>), pp</a:t>
            </a:r>
            <a:r>
              <a:rPr lang="en-GB" sz="1600" dirty="0"/>
              <a:t>. 1–6, May 2014.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[11] “</a:t>
            </a:r>
            <a:r>
              <a:rPr lang="en-GB" sz="1600" dirty="0" err="1" smtClean="0"/>
              <a:t>Omnet</a:t>
            </a:r>
            <a:r>
              <a:rPr lang="en-GB" sz="1600" dirty="0" smtClean="0"/>
              <a:t>++ Discrete Event Simulator.” </a:t>
            </a:r>
            <a:r>
              <a:rPr lang="en-GB" sz="1600" dirty="0" smtClean="0">
                <a:hlinkClick r:id="rId2"/>
              </a:rPr>
              <a:t>http://www.omnetpp.org/</a:t>
            </a:r>
            <a:r>
              <a:rPr lang="en-GB" sz="1600" dirty="0" smtClean="0"/>
              <a:t>. </a:t>
            </a:r>
            <a:r>
              <a:rPr lang="en-GB" sz="1600" dirty="0"/>
              <a:t>Accessed: 2014.</a:t>
            </a:r>
          </a:p>
          <a:p>
            <a:endParaRPr lang="en-GB" sz="1600" dirty="0"/>
          </a:p>
          <a:p>
            <a:r>
              <a:rPr lang="en-GB" sz="1600" dirty="0" smtClean="0"/>
              <a:t>[12] “NS-3.” </a:t>
            </a:r>
            <a:r>
              <a:rPr lang="en-GB" sz="1600" dirty="0">
                <a:hlinkClick r:id="rId2"/>
              </a:rPr>
              <a:t>http://</a:t>
            </a:r>
            <a:r>
              <a:rPr lang="en-GB" sz="1600" dirty="0" smtClean="0">
                <a:hlinkClick r:id="rId2"/>
              </a:rPr>
              <a:t>www.nsam.org/</a:t>
            </a:r>
            <a:r>
              <a:rPr lang="en-GB" sz="1600" dirty="0" smtClean="0"/>
              <a:t>. </a:t>
            </a:r>
            <a:r>
              <a:rPr lang="en-GB" sz="1600" dirty="0"/>
              <a:t>Accessed: 2014.</a:t>
            </a:r>
          </a:p>
          <a:p>
            <a:endParaRPr lang="en-GB" sz="1600" dirty="0"/>
          </a:p>
          <a:p>
            <a:r>
              <a:rPr lang="en-GB" sz="1600" dirty="0" smtClean="0"/>
              <a:t>[13] “</a:t>
            </a:r>
            <a:r>
              <a:rPr lang="en-GB" sz="1600" dirty="0" err="1" smtClean="0"/>
              <a:t>Qualnet</a:t>
            </a:r>
            <a:r>
              <a:rPr lang="en-GB" sz="1600" dirty="0"/>
              <a:t>.” </a:t>
            </a:r>
            <a:r>
              <a:rPr lang="en-GB" sz="1600" dirty="0">
                <a:hlinkClick r:id="rId3"/>
              </a:rPr>
              <a:t>http://</a:t>
            </a:r>
            <a:r>
              <a:rPr lang="en-GB" sz="1600" dirty="0" smtClean="0">
                <a:hlinkClick r:id="rId3"/>
              </a:rPr>
              <a:t>web.scalable-networks.com/content/qualnet</a:t>
            </a:r>
            <a:r>
              <a:rPr lang="en-GB" sz="1600" dirty="0" smtClean="0"/>
              <a:t>. </a:t>
            </a:r>
            <a:r>
              <a:rPr lang="en-GB" sz="1600" dirty="0"/>
              <a:t>Accessed: 2014.</a:t>
            </a:r>
          </a:p>
          <a:p>
            <a:endParaRPr lang="en-GB" sz="1600" dirty="0"/>
          </a:p>
          <a:p>
            <a:r>
              <a:rPr lang="en-GB" sz="1600" dirty="0" smtClean="0"/>
              <a:t>[14] “The Wide Area Network Emulator</a:t>
            </a:r>
            <a:r>
              <a:rPr lang="en-GB" sz="1600" dirty="0"/>
              <a:t>.” </a:t>
            </a:r>
            <a:r>
              <a:rPr lang="en-GB" sz="1600" dirty="0" smtClean="0">
                <a:hlinkClick r:id="rId4"/>
              </a:rPr>
              <a:t>http</a:t>
            </a:r>
            <a:r>
              <a:rPr lang="en-GB" sz="1600" dirty="0">
                <a:hlinkClick r:id="rId4"/>
              </a:rPr>
              <a:t>://wanem.sourceforge.net</a:t>
            </a:r>
            <a:r>
              <a:rPr lang="en-GB" sz="1600" dirty="0" smtClean="0">
                <a:hlinkClick r:id="rId4"/>
              </a:rPr>
              <a:t>/</a:t>
            </a:r>
            <a:r>
              <a:rPr lang="en-GB" sz="1600" dirty="0" smtClean="0"/>
              <a:t>. </a:t>
            </a:r>
            <a:r>
              <a:rPr lang="en-GB" sz="1600" dirty="0"/>
              <a:t>Accessed: 2014.</a:t>
            </a:r>
          </a:p>
          <a:p>
            <a:endParaRPr lang="en-GB" sz="1600" dirty="0" smtClean="0"/>
          </a:p>
          <a:p>
            <a:r>
              <a:rPr lang="en-GB" sz="1600" dirty="0" smtClean="0"/>
              <a:t>[15] </a:t>
            </a:r>
            <a:r>
              <a:rPr lang="en-GB" sz="1600" dirty="0"/>
              <a:t>“P.862 : Perceptual evaluation of speech quality (</a:t>
            </a:r>
            <a:r>
              <a:rPr lang="en-GB" sz="1600" dirty="0" err="1"/>
              <a:t>pesq</a:t>
            </a:r>
            <a:r>
              <a:rPr lang="en-GB" sz="1600" dirty="0"/>
              <a:t>): An </a:t>
            </a:r>
            <a:r>
              <a:rPr lang="en-GB" sz="1600" dirty="0" smtClean="0"/>
              <a:t>objective method </a:t>
            </a:r>
            <a:r>
              <a:rPr lang="en-GB" sz="1600" dirty="0"/>
              <a:t>for end-to-end speech quality assessment of </a:t>
            </a:r>
            <a:r>
              <a:rPr lang="en-GB" sz="1600" dirty="0" smtClean="0"/>
              <a:t>narrowband telephone </a:t>
            </a:r>
            <a:r>
              <a:rPr lang="en-GB" sz="1600" dirty="0"/>
              <a:t>networks and speech codecs.” </a:t>
            </a:r>
            <a:r>
              <a:rPr lang="en-GB" sz="1600" dirty="0" smtClean="0">
                <a:hlinkClick r:id="rId5"/>
              </a:rPr>
              <a:t>http</a:t>
            </a:r>
            <a:r>
              <a:rPr lang="en-GB" sz="1600" dirty="0">
                <a:hlinkClick r:id="rId5"/>
              </a:rPr>
              <a:t>://</a:t>
            </a:r>
            <a:r>
              <a:rPr lang="en-GB" sz="1600" dirty="0" smtClean="0">
                <a:hlinkClick r:id="rId5"/>
              </a:rPr>
              <a:t>www.itu.int</a:t>
            </a:r>
            <a:r>
              <a:rPr lang="en-GB" sz="1600" dirty="0" smtClean="0"/>
              <a:t>. </a:t>
            </a:r>
            <a:r>
              <a:rPr lang="en-GB" sz="1600" dirty="0"/>
              <a:t>Accessed: 2014-9-17</a:t>
            </a:r>
            <a:r>
              <a:rPr lang="en-GB" sz="1600" dirty="0" smtClean="0"/>
              <a:t>.</a:t>
            </a:r>
            <a:endParaRPr lang="en-GB" dirty="0"/>
          </a:p>
        </p:txBody>
      </p:sp>
      <p:sp>
        <p:nvSpPr>
          <p:cNvPr id="4" name="progressBar"/>
          <p:cNvSpPr/>
          <p:nvPr/>
        </p:nvSpPr>
        <p:spPr>
          <a:xfrm>
            <a:off x="0" y="6705600"/>
            <a:ext cx="8606117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96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Hexagon 20"/>
          <p:cNvSpPr/>
          <p:nvPr/>
        </p:nvSpPr>
        <p:spPr>
          <a:xfrm>
            <a:off x="1966420" y="188640"/>
            <a:ext cx="5155002" cy="874093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References (cont.)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48478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340768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[16</a:t>
            </a:r>
            <a:r>
              <a:rPr lang="en-GB" sz="1600" dirty="0"/>
              <a:t>] </a:t>
            </a:r>
            <a:r>
              <a:rPr lang="en-GB" sz="1600" dirty="0" smtClean="0"/>
              <a:t>“</a:t>
            </a:r>
            <a:r>
              <a:rPr lang="en-GB" sz="1600" dirty="0" err="1" smtClean="0"/>
              <a:t>MathWorks</a:t>
            </a:r>
            <a:r>
              <a:rPr lang="en-GB" sz="1600" dirty="0"/>
              <a:t>.” </a:t>
            </a:r>
            <a:r>
              <a:rPr lang="en-GB" sz="1600" dirty="0">
                <a:hlinkClick r:id="rId2"/>
              </a:rPr>
              <a:t>http://uk.mathworks.com</a:t>
            </a:r>
            <a:r>
              <a:rPr lang="en-GB" sz="1600" dirty="0" smtClean="0">
                <a:hlinkClick r:id="rId2"/>
              </a:rPr>
              <a:t>/</a:t>
            </a:r>
            <a:r>
              <a:rPr lang="en-GB" sz="1600" dirty="0" smtClean="0"/>
              <a:t>. Accessed</a:t>
            </a:r>
            <a:r>
              <a:rPr lang="en-GB" sz="1600" dirty="0"/>
              <a:t>: </a:t>
            </a:r>
            <a:r>
              <a:rPr lang="en-GB" sz="1600" dirty="0" smtClean="0"/>
              <a:t>2016</a:t>
            </a:r>
            <a:r>
              <a:rPr lang="en-GB" sz="1600" dirty="0" smtClean="0"/>
              <a:t>.</a:t>
            </a:r>
            <a:endParaRPr lang="en-GB" sz="1600" dirty="0" smtClean="0"/>
          </a:p>
          <a:p>
            <a:endParaRPr lang="en-GB" sz="1600" dirty="0"/>
          </a:p>
          <a:p>
            <a:r>
              <a:rPr lang="en-GB" sz="1600" dirty="0"/>
              <a:t>[</a:t>
            </a:r>
            <a:r>
              <a:rPr lang="en-GB" sz="1600" dirty="0" smtClean="0"/>
              <a:t>17] “</a:t>
            </a:r>
            <a:r>
              <a:rPr lang="en-GB" sz="1600" dirty="0" err="1" smtClean="0"/>
              <a:t>ZedBoard</a:t>
            </a:r>
            <a:r>
              <a:rPr lang="en-GB" sz="1600" dirty="0"/>
              <a:t>.” </a:t>
            </a:r>
            <a:r>
              <a:rPr lang="en-GB" sz="1600" dirty="0">
                <a:hlinkClick r:id="rId3"/>
              </a:rPr>
              <a:t>http://zedboard.org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. </a:t>
            </a:r>
            <a:r>
              <a:rPr lang="en-GB" sz="1600" dirty="0"/>
              <a:t>Accessed: 2016.</a:t>
            </a:r>
          </a:p>
          <a:p>
            <a:endParaRPr lang="en-GB" sz="1600" dirty="0" smtClean="0"/>
          </a:p>
          <a:p>
            <a:r>
              <a:rPr lang="en-GB" sz="1600" dirty="0" smtClean="0"/>
              <a:t>[</a:t>
            </a:r>
            <a:r>
              <a:rPr lang="en-GB" sz="1600" dirty="0" smtClean="0"/>
              <a:t>18] “FMCOMMS3</a:t>
            </a:r>
            <a:r>
              <a:rPr lang="en-GB" sz="1600" dirty="0"/>
              <a:t>” </a:t>
            </a:r>
            <a:r>
              <a:rPr lang="en-GB" sz="1600" dirty="0">
                <a:hlinkClick r:id="rId4"/>
              </a:rPr>
              <a:t>http://</a:t>
            </a:r>
            <a:r>
              <a:rPr lang="en-GB" sz="1600" dirty="0" smtClean="0">
                <a:hlinkClick r:id="rId4"/>
              </a:rPr>
              <a:t>www.analog.com/en/design-center/evaluation-hardware-and-software/evaluation-boards-kits/eval-ad-fmcomms3-ebz.html#eb-overview</a:t>
            </a:r>
            <a:r>
              <a:rPr lang="en-GB" sz="1600" dirty="0" smtClean="0"/>
              <a:t>. Accessed</a:t>
            </a:r>
            <a:r>
              <a:rPr lang="en-GB" sz="1600" dirty="0"/>
              <a:t>: </a:t>
            </a:r>
            <a:r>
              <a:rPr lang="en-GB" sz="1600" dirty="0" smtClean="0"/>
              <a:t>2016.</a:t>
            </a:r>
            <a:endParaRPr lang="en-GB" sz="1600" dirty="0"/>
          </a:p>
          <a:p>
            <a:endParaRPr lang="en-GB" sz="1600" dirty="0"/>
          </a:p>
        </p:txBody>
      </p:sp>
      <p:sp>
        <p:nvSpPr>
          <p:cNvPr id="4" name="progressBar"/>
          <p:cNvSpPr/>
          <p:nvPr/>
        </p:nvSpPr>
        <p:spPr>
          <a:xfrm>
            <a:off x="0" y="6705600"/>
            <a:ext cx="8606117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9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is-wireless.com/wp-content/uploads/2015/07/LTE-MAC-Lab-Heterogeneous-network-scenari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08" y="3854460"/>
            <a:ext cx="8176384" cy="288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Introduction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95000"/>
                  </a:schemeClr>
                </a:solidFill>
              </a:rPr>
              <a:t>Aims</a:t>
            </a:r>
            <a:endParaRPr lang="en-GB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9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Background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9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>
                    <a:lumMod val="95000"/>
                  </a:schemeClr>
                </a:solidFill>
              </a:rPr>
              <a:t>Outcome</a:t>
            </a:r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progressBar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727684" y="2924944"/>
            <a:ext cx="56886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QUESTIONS?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55116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12922</TotalTime>
  <Words>1089</Words>
  <Application>Microsoft Office PowerPoint</Application>
  <PresentationFormat>On-screen Show (4:3)</PresentationFormat>
  <Paragraphs>384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Wingdings</vt:lpstr>
      <vt:lpstr>Office Theme</vt:lpstr>
      <vt:lpstr>FACE Research Seminar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MPHILL TO PHD TRANSFER</dc:title>
  <dc:creator>Arya Sedigh</dc:creator>
  <cp:lastModifiedBy>Arya Sedigh</cp:lastModifiedBy>
  <cp:revision>110</cp:revision>
  <cp:lastPrinted>2015-03-19T13:19:13Z</cp:lastPrinted>
  <dcterms:created xsi:type="dcterms:W3CDTF">2015-01-30T10:39:39Z</dcterms:created>
  <dcterms:modified xsi:type="dcterms:W3CDTF">2016-03-21T10:15:10Z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