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9" r:id="rId4"/>
    <p:sldId id="260" r:id="rId5"/>
    <p:sldId id="263" r:id="rId6"/>
    <p:sldId id="262" r:id="rId7"/>
    <p:sldId id="264" r:id="rId8"/>
    <p:sldId id="265" r:id="rId9"/>
    <p:sldId id="266" r:id="rId10"/>
    <p:sldId id="267" r:id="rId11"/>
    <p:sldId id="277" r:id="rId12"/>
    <p:sldId id="268" r:id="rId13"/>
    <p:sldId id="270" r:id="rId14"/>
    <p:sldId id="271" r:id="rId15"/>
    <p:sldId id="272" r:id="rId16"/>
    <p:sldId id="273" r:id="rId17"/>
    <p:sldId id="275" r:id="rId18"/>
    <p:sldId id="274" r:id="rId19"/>
    <p:sldId id="276" r:id="rId20"/>
    <p:sldId id="261" r:id="rId21"/>
    <p:sldId id="25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99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51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un.org/en/development/desa/population/migration/data/estimates2/countryprofiles.asp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.uk/rights-respecting-schools/resources/teaching-resources/refugee-crisis-europe/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Vp9Z5k0dE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YfIM6HTJas" TargetMode="External"/><Relationship Id="rId2" Type="http://schemas.openxmlformats.org/officeDocument/2006/relationships/hyperlink" Target="https://www.youtube.com/watch?v=6YfIM6HTJa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TYMSulvnyw&amp;t=3s" TargetMode="External"/><Relationship Id="rId2" Type="http://schemas.openxmlformats.org/officeDocument/2006/relationships/hyperlink" Target="https://www.youtube.com/watch?v=FTYMSulvnyw&amp;t=3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.org/en/development/desa/population/migration/data/estimates2/estimates19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Transnational Childhoods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Heike ~Griffiths, 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753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Background:</a:t>
            </a:r>
            <a:br>
              <a:rPr lang="en-GB" dirty="0" smtClean="0"/>
            </a:br>
            <a:r>
              <a:rPr lang="en-GB" dirty="0" smtClean="0"/>
              <a:t>Young people on the move…..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7524925" y="868680"/>
            <a:ext cx="3767915" cy="5120640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estimated number of people aged 19 or under living in a country other than the one where they were born rose from 28.7 million in 1990 to 37.9 million in 2019. </a:t>
            </a:r>
          </a:p>
          <a:p>
            <a:r>
              <a:rPr lang="en-GB" dirty="0"/>
              <a:t>In 2019, child migrants (aged 19 years and under) accounted for 14 per cent of the total migrant population and 5.9 per cent of the total population (of all ages). </a:t>
            </a:r>
          </a:p>
          <a:p>
            <a:r>
              <a:rPr lang="en-GB" dirty="0"/>
              <a:t>The estimated number of young migrants (aged 15 to 24) also rose from 22.4 million in 1990 to 30.9 million in 2019. 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727347" y="6379827"/>
            <a:ext cx="3464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Migration Data Portal, 2020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021747" y="6379827"/>
            <a:ext cx="6962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United Nations Department of Economic and Social Affairs (UN DESA)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448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Migration in the UK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www.un.org/en/development/desa/population/migration/data/estimates2/countryprofiles.asp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Country profile UK</a:t>
            </a:r>
          </a:p>
          <a:p>
            <a:endParaRPr lang="en-GB" dirty="0"/>
          </a:p>
          <a:p>
            <a:r>
              <a:rPr lang="en-GB" dirty="0" smtClean="0"/>
              <a:t>What is the difference between refugees and migrants</a:t>
            </a:r>
            <a:r>
              <a:rPr lang="en-GB" dirty="0" smtClean="0"/>
              <a:t>? DISCUSS.</a:t>
            </a:r>
            <a:endParaRPr lang="en-GB" dirty="0"/>
          </a:p>
        </p:txBody>
      </p:sp>
      <p:pic>
        <p:nvPicPr>
          <p:cNvPr id="3" name="Content Placeholder 2" descr="round table discussion - ALiEM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381" y="4917721"/>
            <a:ext cx="1551964" cy="1298476"/>
          </a:xfrm>
        </p:spPr>
      </p:pic>
    </p:spTree>
    <p:extLst>
      <p:ext uri="{BB962C8B-B14F-4D97-AF65-F5344CB8AC3E}">
        <p14:creationId xmlns:p14="http://schemas.microsoft.com/office/powerpoint/2010/main" val="3613084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Migrants and refugees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https://www.unicef.org.uk/rights-respecting-schools/resources/teaching-resources/refugee-crisis-europe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Two short </a:t>
            </a:r>
            <a:r>
              <a:rPr lang="en-GB" dirty="0" err="1" smtClean="0"/>
              <a:t>Powerpoints</a:t>
            </a:r>
            <a:r>
              <a:rPr lang="en-GB" dirty="0" smtClean="0"/>
              <a:t> (UNICEF) to explain the situation of refugee children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39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adjustments need to happen when children move country?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Each child and their circumstances are unique</a:t>
            </a:r>
          </a:p>
          <a:p>
            <a:r>
              <a:rPr lang="en-GB" dirty="0" smtClean="0"/>
              <a:t>Cultural adjustments: Language, communication, religion</a:t>
            </a:r>
          </a:p>
          <a:p>
            <a:r>
              <a:rPr lang="en-GB" dirty="0" smtClean="0"/>
              <a:t>Family adjustments: Losses and gains</a:t>
            </a:r>
          </a:p>
          <a:p>
            <a:r>
              <a:rPr lang="en-GB" dirty="0" smtClean="0"/>
              <a:t>Economic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Political</a:t>
            </a:r>
          </a:p>
          <a:p>
            <a:r>
              <a:rPr lang="en-GB" dirty="0" smtClean="0"/>
              <a:t>Environmental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Faist</a:t>
            </a:r>
            <a:r>
              <a:rPr lang="en-GB" dirty="0" smtClean="0"/>
              <a:t> et al, 2013)</a:t>
            </a:r>
          </a:p>
          <a:p>
            <a:pPr marL="0" indent="0">
              <a:buNone/>
            </a:pPr>
            <a:r>
              <a:rPr lang="en-GB" b="1" dirty="0"/>
              <a:t>Bronfenbrenner?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081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Personal adjustments are a consequence of all the other adjustments</a:t>
            </a:r>
          </a:p>
          <a:p>
            <a:pPr marL="0" indent="0">
              <a:buNone/>
            </a:pPr>
            <a:r>
              <a:rPr lang="en-GB" dirty="0"/>
              <a:t>W</a:t>
            </a:r>
            <a:r>
              <a:rPr lang="en-GB" dirty="0" smtClean="0"/>
              <a:t>hat is identity?</a:t>
            </a:r>
          </a:p>
          <a:p>
            <a:pPr marL="0" indent="0">
              <a:buNone/>
            </a:pPr>
            <a:r>
              <a:rPr lang="en-GB" dirty="0" smtClean="0"/>
              <a:t>Not one definition but rather different theoretical perspectives.</a:t>
            </a:r>
          </a:p>
          <a:p>
            <a:pPr marL="0" indent="0">
              <a:buNone/>
            </a:pPr>
            <a:r>
              <a:rPr lang="en-GB" dirty="0" smtClean="0"/>
              <a:t>According to Goffman (1968, cited in Lawler, 2014, p. 8) </a:t>
            </a:r>
          </a:p>
          <a:p>
            <a:r>
              <a:rPr lang="en-GB" dirty="0" smtClean="0"/>
              <a:t>Personal identity</a:t>
            </a:r>
          </a:p>
          <a:p>
            <a:r>
              <a:rPr lang="en-GB" dirty="0" smtClean="0"/>
              <a:t>Social identity</a:t>
            </a:r>
          </a:p>
          <a:p>
            <a:r>
              <a:rPr lang="en-GB" dirty="0" smtClean="0"/>
              <a:t>Ego identity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602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988" y="1578784"/>
            <a:ext cx="2947482" cy="4601183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Personal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303666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Personal: </a:t>
            </a:r>
          </a:p>
          <a:p>
            <a:r>
              <a:rPr lang="en-GB" dirty="0" smtClean="0"/>
              <a:t>the unique characteristics of that person, both in themselves and in terms of their relation with others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(Ibid)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7213" y="3197473"/>
            <a:ext cx="2692735" cy="3105020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>
          <a:xfrm>
            <a:off x="4319752" y="3689131"/>
            <a:ext cx="2639598" cy="2490836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859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Identity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-60717" y="4779060"/>
            <a:ext cx="3475038" cy="1065587"/>
          </a:xfrm>
          <a:prstGeom prst="rect">
            <a:avLst/>
          </a:prstGeom>
        </p:spPr>
      </p:pic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 ‘categorical identity’ – an identity that persons have by virtue of their membership of social categories.</a:t>
            </a:r>
          </a:p>
          <a:p>
            <a:r>
              <a:rPr lang="en-GB" dirty="0" smtClean="0"/>
              <a:t>Examples of social categories?</a:t>
            </a:r>
          </a:p>
          <a:p>
            <a:r>
              <a:rPr lang="en-GB" dirty="0" smtClean="0"/>
              <a:t>Multiple </a:t>
            </a:r>
            <a:r>
              <a:rPr lang="en-GB" dirty="0" err="1" smtClean="0"/>
              <a:t>identies</a:t>
            </a:r>
            <a:endParaRPr lang="en-GB" dirty="0" smtClean="0"/>
          </a:p>
          <a:p>
            <a:r>
              <a:rPr lang="en-GB" dirty="0" smtClean="0"/>
              <a:t>Identity shifting 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30235" y="4005745"/>
            <a:ext cx="880844" cy="52011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196829" y="4005744"/>
            <a:ext cx="880844" cy="52011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2462432" y="3995048"/>
            <a:ext cx="880844" cy="52011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Arrow 10"/>
          <p:cNvSpPr/>
          <p:nvPr/>
        </p:nvSpPr>
        <p:spPr>
          <a:xfrm>
            <a:off x="955024" y="4198691"/>
            <a:ext cx="202658" cy="1128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2194356" y="4198691"/>
            <a:ext cx="202658" cy="1128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3808099" y="1039778"/>
            <a:ext cx="3687288" cy="476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01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Ego Identity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50914" y="4403949"/>
            <a:ext cx="3475038" cy="1941933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336098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Social </a:t>
            </a:r>
            <a:r>
              <a:rPr lang="en-GB" dirty="0"/>
              <a:t>and personal identity are made up by other peoples concerns and definitions </a:t>
            </a:r>
            <a:endParaRPr lang="en-GB" dirty="0" smtClean="0"/>
          </a:p>
          <a:p>
            <a:r>
              <a:rPr lang="en-GB" dirty="0" smtClean="0"/>
              <a:t>Ego </a:t>
            </a:r>
            <a:r>
              <a:rPr lang="en-GB" dirty="0"/>
              <a:t>identity must be felt by the individual </a:t>
            </a:r>
            <a:r>
              <a:rPr lang="en-GB" dirty="0" smtClean="0"/>
              <a:t>whose identity is at question.</a:t>
            </a:r>
          </a:p>
          <a:p>
            <a:r>
              <a:rPr lang="en-GB" dirty="0" smtClean="0"/>
              <a:t>A subjective sense of ‘who we are’ or who we believe ourselves to be. </a:t>
            </a:r>
          </a:p>
          <a:p>
            <a:pPr marL="0" indent="0">
              <a:buNone/>
            </a:pPr>
            <a:r>
              <a:rPr lang="en-GB" dirty="0" smtClean="0"/>
              <a:t>(Ibid)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64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 to other theorists….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Erikson</a:t>
            </a:r>
          </a:p>
          <a:p>
            <a:r>
              <a:rPr lang="en-GB" dirty="0"/>
              <a:t>Identity versus role </a:t>
            </a:r>
            <a:r>
              <a:rPr lang="en-GB" dirty="0" smtClean="0"/>
              <a:t>confusion: the </a:t>
            </a:r>
            <a:r>
              <a:rPr lang="en-GB" dirty="0"/>
              <a:t>fifth stage of development, in which the person tries to figure out “Who am I?” but is confused as to which of many possible roles to adopt. </a:t>
            </a:r>
            <a:endParaRPr lang="en-GB" dirty="0" smtClean="0"/>
          </a:p>
          <a:p>
            <a:r>
              <a:rPr lang="en-GB" dirty="0" smtClean="0"/>
              <a:t>Identity </a:t>
            </a:r>
            <a:r>
              <a:rPr lang="en-GB" dirty="0"/>
              <a:t>achievement –Erikson’s term for the attainment of identity, the point at which a person understands who he or she is as a unique individual, in accord with past experiences and future plans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(Magnusson, 1996)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430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Unconscious </a:t>
            </a:r>
            <a:r>
              <a:rPr lang="en-GB" dirty="0" smtClean="0"/>
              <a:t>bias - Implicit </a:t>
            </a:r>
            <a:r>
              <a:rPr lang="en-GB" dirty="0" smtClean="0"/>
              <a:t>stereotypes?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(</a:t>
            </a:r>
            <a:r>
              <a:rPr lang="en-GB" dirty="0"/>
              <a:t>Greenwald, </a:t>
            </a:r>
            <a:r>
              <a:rPr lang="en-GB" dirty="0" err="1"/>
              <a:t>Banaji</a:t>
            </a:r>
            <a:r>
              <a:rPr lang="en-GB" dirty="0"/>
              <a:t>, 1995)</a:t>
            </a:r>
            <a:endParaRPr lang="en-GB" dirty="0"/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7167480" y="2710444"/>
            <a:ext cx="2730674" cy="1427967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331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Stereotypes</a:t>
            </a:r>
            <a:br>
              <a:rPr lang="en-GB" sz="4000" dirty="0" smtClean="0"/>
            </a:br>
            <a:r>
              <a:rPr lang="en-GB" sz="4000" dirty="0" smtClean="0"/>
              <a:t>and Identity Formation</a:t>
            </a:r>
            <a:endParaRPr lang="en-GB" sz="32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05166" y="2529310"/>
            <a:ext cx="5958735" cy="281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85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about us?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4501" y="3586880"/>
            <a:ext cx="2462997" cy="184724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8731" y="521885"/>
            <a:ext cx="3317592" cy="220770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4581128"/>
            <a:ext cx="8229600" cy="172616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2184" y="2852937"/>
            <a:ext cx="2095500" cy="294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118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Stereotypes and Inclusion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www.youtube.com/watch?v=6YfIM6HTJas</a:t>
            </a:r>
            <a:endParaRPr lang="en-GB" dirty="0" smtClean="0"/>
          </a:p>
          <a:p>
            <a:r>
              <a:rPr lang="en-GB" dirty="0" smtClean="0"/>
              <a:t>We will learn the origin of the word and some theories/concepts around it.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4367808" y="3933056"/>
            <a:ext cx="2952328" cy="180020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22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Concepts and theories from the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Intergroup bias</a:t>
            </a:r>
          </a:p>
          <a:p>
            <a:r>
              <a:rPr lang="en-GB" dirty="0" smtClean="0"/>
              <a:t>Prejudice</a:t>
            </a:r>
            <a:endParaRPr lang="en-GB" dirty="0"/>
          </a:p>
          <a:p>
            <a:r>
              <a:rPr lang="en-GB" dirty="0" smtClean="0"/>
              <a:t>Unconscious bias – implicit association</a:t>
            </a:r>
          </a:p>
          <a:p>
            <a:r>
              <a:rPr lang="en-GB" dirty="0" smtClean="0"/>
              <a:t>Dimensions of stereotypes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80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this important?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www.youtube.com/watch?v=FTYMSulvnyw&amp;t=3s</a:t>
            </a:r>
            <a:endParaRPr lang="en-GB" dirty="0" smtClean="0"/>
          </a:p>
          <a:p>
            <a:r>
              <a:rPr lang="en-GB" dirty="0" smtClean="0"/>
              <a:t>Stereo type threat</a:t>
            </a:r>
            <a:endParaRPr lang="en-GB" dirty="0"/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4673983" y="3978415"/>
            <a:ext cx="3312368" cy="19442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737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very old quote…(3</a:t>
            </a:r>
            <a:r>
              <a:rPr lang="en-GB" baseline="30000" dirty="0" smtClean="0"/>
              <a:t>rd</a:t>
            </a:r>
            <a:r>
              <a:rPr lang="en-GB" dirty="0" smtClean="0"/>
              <a:t> Century)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sz="3200" dirty="0"/>
              <a:t>We do not see things as they are. We see things as we are. </a:t>
            </a:r>
          </a:p>
          <a:p>
            <a:r>
              <a:rPr lang="en-GB" sz="3200" dirty="0"/>
              <a:t>We do not hear things as they are; we hear them as we are.’</a:t>
            </a:r>
          </a:p>
          <a:p>
            <a:r>
              <a:rPr lang="en-GB" dirty="0"/>
              <a:t>(Rabbi </a:t>
            </a:r>
            <a:r>
              <a:rPr lang="en-GB" dirty="0" err="1"/>
              <a:t>Shemuel</a:t>
            </a:r>
            <a:r>
              <a:rPr lang="en-GB" dirty="0"/>
              <a:t> ben </a:t>
            </a:r>
            <a:r>
              <a:rPr lang="en-GB" dirty="0" err="1"/>
              <a:t>Nachmani</a:t>
            </a:r>
            <a:r>
              <a:rPr lang="en-GB" dirty="0"/>
              <a:t>, as quoted in the Talmudic tractate </a:t>
            </a:r>
            <a:r>
              <a:rPr lang="en-GB" dirty="0" err="1"/>
              <a:t>Berakhot</a:t>
            </a:r>
            <a:r>
              <a:rPr lang="en-GB" dirty="0"/>
              <a:t> (55b.) cited in </a:t>
            </a:r>
            <a:r>
              <a:rPr lang="en-GB" dirty="0" err="1"/>
              <a:t>Plaister</a:t>
            </a:r>
            <a:r>
              <a:rPr lang="en-GB" dirty="0"/>
              <a:t>-Ten, 2016, p. 2)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736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Cultural Relativism vs Ethnocentricity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a concept for best classroom practice:</a:t>
            </a:r>
          </a:p>
          <a:p>
            <a:r>
              <a:rPr lang="en-GB" dirty="0" smtClean="0"/>
              <a:t>Take a host country perspective (</a:t>
            </a:r>
            <a:r>
              <a:rPr lang="en-GB" dirty="0" err="1" smtClean="0"/>
              <a:t>Gsir</a:t>
            </a:r>
            <a:r>
              <a:rPr lang="en-GB" dirty="0" smtClean="0"/>
              <a:t>, 2014) </a:t>
            </a:r>
          </a:p>
          <a:p>
            <a:r>
              <a:rPr lang="en-GB" dirty="0" smtClean="0"/>
              <a:t>Be aware of implicit bias</a:t>
            </a:r>
          </a:p>
          <a:p>
            <a:r>
              <a:rPr lang="en-GB" dirty="0" smtClean="0"/>
              <a:t>Environmental barriers</a:t>
            </a:r>
          </a:p>
          <a:p>
            <a:r>
              <a:rPr lang="en-GB" dirty="0" smtClean="0"/>
              <a:t>Working with parents</a:t>
            </a:r>
          </a:p>
          <a:p>
            <a:r>
              <a:rPr lang="en-GB" dirty="0" smtClean="0"/>
              <a:t>Language and Communication </a:t>
            </a:r>
          </a:p>
          <a:p>
            <a:r>
              <a:rPr lang="en-GB" dirty="0"/>
              <a:t>I</a:t>
            </a:r>
            <a:r>
              <a:rPr lang="en-GB" dirty="0" smtClean="0"/>
              <a:t>ntercultural considerations (Liu et al. 2015).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038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Linguist research evidence: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dirty="0" smtClean="0"/>
              <a:t> Low expectations – low results giving directions role play  (Kang, </a:t>
            </a:r>
            <a:r>
              <a:rPr lang="de-DE" dirty="0"/>
              <a:t>and </a:t>
            </a:r>
            <a:r>
              <a:rPr lang="de-DE" dirty="0" smtClean="0"/>
              <a:t>Rubin,2009</a:t>
            </a:r>
            <a:r>
              <a:rPr lang="de-DE" dirty="0"/>
              <a:t>) </a:t>
            </a:r>
            <a:endParaRPr lang="de-DE" dirty="0" smtClean="0"/>
          </a:p>
          <a:p>
            <a:r>
              <a:rPr lang="sv-SE" dirty="0" smtClean="0"/>
              <a:t> NNES less believable than NES (Lev-Ari </a:t>
            </a:r>
            <a:r>
              <a:rPr lang="sv-SE" dirty="0"/>
              <a:t>and </a:t>
            </a:r>
            <a:r>
              <a:rPr lang="sv-SE" dirty="0" smtClean="0"/>
              <a:t>Keysar 2012</a:t>
            </a:r>
            <a:r>
              <a:rPr lang="sv-SE" dirty="0"/>
              <a:t>) </a:t>
            </a:r>
            <a:endParaRPr lang="en-GB" dirty="0" smtClean="0"/>
          </a:p>
          <a:p>
            <a:r>
              <a:rPr lang="en-GB" dirty="0" smtClean="0"/>
              <a:t>Stereotypes </a:t>
            </a:r>
            <a:r>
              <a:rPr lang="en-GB" dirty="0"/>
              <a:t>of Cantonese English, apparent native/non-native status, and their effect on non-native English speakers’ </a:t>
            </a:r>
            <a:r>
              <a:rPr lang="en-GB" dirty="0" smtClean="0"/>
              <a:t>perception (</a:t>
            </a:r>
            <a:r>
              <a:rPr lang="de-DE" dirty="0" smtClean="0"/>
              <a:t>Hu, Lindemann 2009</a:t>
            </a:r>
            <a:r>
              <a:rPr lang="de-DE" dirty="0"/>
              <a:t>). </a:t>
            </a:r>
            <a:endParaRPr lang="de-DE" dirty="0" smtClean="0"/>
          </a:p>
          <a:p>
            <a:r>
              <a:rPr lang="en-GB" dirty="0" smtClean="0"/>
              <a:t>Non language </a:t>
            </a:r>
            <a:r>
              <a:rPr lang="en-GB" dirty="0"/>
              <a:t>factors affecting undergraduates’ judgments of non-native English-speaking teaching assistants. </a:t>
            </a:r>
            <a:r>
              <a:rPr lang="en-GB" dirty="0" smtClean="0"/>
              <a:t>(Rubin</a:t>
            </a:r>
            <a:r>
              <a:rPr lang="en-GB" dirty="0"/>
              <a:t>, </a:t>
            </a:r>
            <a:r>
              <a:rPr lang="en-GB" dirty="0" smtClean="0"/>
              <a:t>1992</a:t>
            </a:r>
            <a:r>
              <a:rPr lang="en-GB" dirty="0"/>
              <a:t>).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3974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small groups, have a look at the 4 best practice case studies and report back to the bigger group. </a:t>
            </a:r>
          </a:p>
          <a:p>
            <a:pPr marL="0" indent="0">
              <a:buNone/>
            </a:pPr>
            <a:r>
              <a:rPr lang="en-GB" dirty="0" smtClean="0"/>
              <a:t>Who?</a:t>
            </a:r>
          </a:p>
          <a:p>
            <a:pPr marL="0" indent="0">
              <a:buNone/>
            </a:pPr>
            <a:r>
              <a:rPr lang="en-GB" dirty="0" smtClean="0"/>
              <a:t>What?</a:t>
            </a:r>
          </a:p>
          <a:p>
            <a:pPr marL="0" indent="0">
              <a:buNone/>
            </a:pPr>
            <a:r>
              <a:rPr lang="en-GB" dirty="0" smtClean="0"/>
              <a:t>Why did it work?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accent3"/>
                </a:solidFill>
              </a:rPr>
              <a:t>https://www.unicef.org.uk/rights-respecting-schools/resources/teaching-resources/best-practice-case-studies/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624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 smtClean="0"/>
              <a:t>Gsir</a:t>
            </a:r>
            <a:r>
              <a:rPr lang="en-GB" dirty="0"/>
              <a:t>, S. (2014) Social Interactions between Immigrants and Host Country Populations: A country of Origin Perspective, INTERACT Research report, 2014/02</a:t>
            </a:r>
          </a:p>
          <a:p>
            <a:r>
              <a:rPr lang="en-GB" dirty="0" err="1" smtClean="0"/>
              <a:t>Faist</a:t>
            </a:r>
            <a:r>
              <a:rPr lang="en-GB" dirty="0"/>
              <a:t>, T., </a:t>
            </a:r>
            <a:r>
              <a:rPr lang="en-GB" dirty="0" err="1"/>
              <a:t>Fauser</a:t>
            </a:r>
            <a:r>
              <a:rPr lang="en-GB" dirty="0"/>
              <a:t>, M. and </a:t>
            </a:r>
            <a:r>
              <a:rPr lang="en-GB" dirty="0" err="1"/>
              <a:t>Reisenauer</a:t>
            </a:r>
            <a:r>
              <a:rPr lang="en-GB" dirty="0"/>
              <a:t>, E. (2013) Transnational migration. Cambridge: John Wiley &amp; Sons. </a:t>
            </a:r>
            <a:endParaRPr lang="en-GB" dirty="0" smtClean="0"/>
          </a:p>
          <a:p>
            <a:r>
              <a:rPr lang="en-GB" dirty="0" err="1"/>
              <a:t>Krings</a:t>
            </a:r>
            <a:r>
              <a:rPr lang="en-GB" dirty="0"/>
              <a:t> F., Johnston C., </a:t>
            </a:r>
            <a:r>
              <a:rPr lang="en-GB" dirty="0" err="1"/>
              <a:t>Binggeli</a:t>
            </a:r>
            <a:r>
              <a:rPr lang="en-GB" dirty="0"/>
              <a:t> S., </a:t>
            </a:r>
            <a:r>
              <a:rPr lang="en-GB" dirty="0" err="1"/>
              <a:t>Maggiori</a:t>
            </a:r>
            <a:r>
              <a:rPr lang="en-GB" dirty="0"/>
              <a:t> C. (2014). Selective incivility: Immigrant groups experience subtle workplace discrimination at different rates. Cultural Diversity &amp; Ethnic Minority Psychology, 20, 491-498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/>
              <a:t>Lev-Ari, S. and </a:t>
            </a:r>
            <a:r>
              <a:rPr lang="en-GB" dirty="0" err="1"/>
              <a:t>Keysar</a:t>
            </a:r>
            <a:r>
              <a:rPr lang="en-GB" dirty="0"/>
              <a:t>, B. (2012). Less-detailed representation of non-native language: Why non-native speakers’ stories seem more vague. Discourse Processes, 49(7), pp. 523–538. </a:t>
            </a:r>
          </a:p>
          <a:p>
            <a:r>
              <a:rPr lang="en-GB" dirty="0" err="1"/>
              <a:t>Lindemann</a:t>
            </a:r>
            <a:r>
              <a:rPr lang="en-GB" dirty="0"/>
              <a:t>, S. (2010). Who’s “Unintelligible”? The Perceiver’s Role. Issues in Applied Linguistics, 18(2). </a:t>
            </a:r>
          </a:p>
          <a:p>
            <a:r>
              <a:rPr lang="en-GB" dirty="0"/>
              <a:t>Liu, S., </a:t>
            </a:r>
            <a:r>
              <a:rPr lang="en-GB" dirty="0" err="1"/>
              <a:t>Volcic</a:t>
            </a:r>
            <a:r>
              <a:rPr lang="en-GB" dirty="0"/>
              <a:t>, Z. and </a:t>
            </a:r>
            <a:r>
              <a:rPr lang="en-GB" dirty="0" err="1"/>
              <a:t>Gallois</a:t>
            </a:r>
            <a:r>
              <a:rPr lang="en-GB" dirty="0"/>
              <a:t>, C. (2015). Introducing Intercultural communication: Global cultures and contexts. London, United Kingdom: SAGE Publications. </a:t>
            </a:r>
            <a:endParaRPr lang="en-GB" dirty="0" smtClean="0"/>
          </a:p>
          <a:p>
            <a:r>
              <a:rPr lang="en-GB" dirty="0" smtClean="0"/>
              <a:t>Magnusson, D (Editor) (1996): The Lifespan Development of Individuals. Cambridge: Cambridge University Press</a:t>
            </a:r>
            <a:endParaRPr lang="en-GB" dirty="0" smtClean="0"/>
          </a:p>
          <a:p>
            <a:r>
              <a:rPr lang="en-GB" dirty="0"/>
              <a:t>Moyer, A. (2013). Foreign accent: The phenomenon of non-native speech. New York, NY: Cambridge University Press</a:t>
            </a:r>
            <a:r>
              <a:rPr lang="en-GB" dirty="0" smtClean="0"/>
              <a:t>.</a:t>
            </a:r>
          </a:p>
          <a:p>
            <a:r>
              <a:rPr lang="en-GB" dirty="0"/>
              <a:t> </a:t>
            </a:r>
            <a:r>
              <a:rPr lang="en-GB" dirty="0"/>
              <a:t>Rubin, D. L. (1992). </a:t>
            </a:r>
            <a:r>
              <a:rPr lang="en-GB" dirty="0" err="1"/>
              <a:t>Nonlanguage</a:t>
            </a:r>
            <a:r>
              <a:rPr lang="en-GB" dirty="0"/>
              <a:t> factors affecting undergraduates’ judgments of non-native English-speaking teaching assistants. </a:t>
            </a:r>
            <a:r>
              <a:rPr lang="en-GB" dirty="0"/>
              <a:t>Research in Higher Education 33(4): 511-531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Sigona, N.; Hughes, V. (2012). NO </a:t>
            </a:r>
            <a:r>
              <a:rPr lang="en-GB" dirty="0"/>
              <a:t>WAY OUT, NO WAY </a:t>
            </a:r>
            <a:r>
              <a:rPr lang="en-GB" dirty="0" smtClean="0"/>
              <a:t>IN - Irregular </a:t>
            </a:r>
            <a:r>
              <a:rPr lang="en-GB" dirty="0"/>
              <a:t>migrant children and families in the </a:t>
            </a:r>
            <a:r>
              <a:rPr lang="en-GB" dirty="0" smtClean="0"/>
              <a:t>UK, Research </a:t>
            </a:r>
            <a:r>
              <a:rPr lang="en-GB" dirty="0"/>
              <a:t>Report </a:t>
            </a:r>
            <a:r>
              <a:rPr lang="en-GB" dirty="0" err="1" smtClean="0"/>
              <a:t>Nando</a:t>
            </a:r>
            <a:r>
              <a:rPr lang="en-GB" dirty="0" smtClean="0"/>
              <a:t>, Universities of Oxford </a:t>
            </a:r>
          </a:p>
          <a:p>
            <a:r>
              <a:rPr lang="en-GB" dirty="0" smtClean="0"/>
              <a:t>UNICEF (no date) CASE STUDIES, BEST </a:t>
            </a:r>
            <a:r>
              <a:rPr lang="en-GB" dirty="0"/>
              <a:t>PRACTICE FROM RIGHTS RESPECTING </a:t>
            </a:r>
            <a:r>
              <a:rPr lang="en-GB" dirty="0" smtClean="0"/>
              <a:t>SCHOOLS</a:t>
            </a:r>
          </a:p>
          <a:p>
            <a:r>
              <a:rPr lang="en-GB" dirty="0"/>
              <a:t>United </a:t>
            </a:r>
            <a:r>
              <a:rPr lang="en-GB" dirty="0" smtClean="0"/>
              <a:t>Nations (no date). </a:t>
            </a:r>
            <a:r>
              <a:rPr lang="en-GB" dirty="0"/>
              <a:t>Department of Economic and Social </a:t>
            </a:r>
            <a:r>
              <a:rPr lang="en-GB" dirty="0" smtClean="0"/>
              <a:t>Affairs, International </a:t>
            </a:r>
            <a:r>
              <a:rPr lang="en-GB" dirty="0"/>
              <a:t>Migration Stock, </a:t>
            </a:r>
            <a:r>
              <a:rPr lang="en-GB" dirty="0" smtClean="0"/>
              <a:t>2019. </a:t>
            </a:r>
            <a:r>
              <a:rPr lang="en-GB" dirty="0"/>
              <a:t>COPYRIGHT © UNITED NATIONS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www.un.org/en/development/desa/population/migration/data/estimates2/estimates19.asp</a:t>
            </a:r>
            <a:endParaRPr lang="en-GB" dirty="0" smtClean="0"/>
          </a:p>
          <a:p>
            <a:r>
              <a:rPr lang="en-GB" dirty="0"/>
              <a:t>United Nations (no date). Department of Economic and Social Affairs, </a:t>
            </a:r>
            <a:r>
              <a:rPr lang="en-GB" dirty="0" smtClean="0"/>
              <a:t>Country Profile: UK </a:t>
            </a:r>
            <a:r>
              <a:rPr lang="en-GB" dirty="0"/>
              <a:t>2019. COPYRIGHT © UNITED </a:t>
            </a:r>
            <a:r>
              <a:rPr lang="en-GB" dirty="0" smtClean="0"/>
              <a:t>NATIONS. https</a:t>
            </a:r>
            <a:r>
              <a:rPr lang="en-GB" dirty="0"/>
              <a:t>://migrationdataportal.org/data?cm49=826&amp;focus=profile+&amp;i=stock_abs_&amp;t=2019</a:t>
            </a:r>
          </a:p>
        </p:txBody>
      </p:sp>
    </p:spTree>
    <p:extLst>
      <p:ext uri="{BB962C8B-B14F-4D97-AF65-F5344CB8AC3E}">
        <p14:creationId xmlns:p14="http://schemas.microsoft.com/office/powerpoint/2010/main" val="2267253590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5854</TotalTime>
  <Words>1109</Words>
  <Application>Microsoft Office PowerPoint</Application>
  <PresentationFormat>Widescreen</PresentationFormat>
  <Paragraphs>117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Corbel</vt:lpstr>
      <vt:lpstr>Wingdings 2</vt:lpstr>
      <vt:lpstr>Frame</vt:lpstr>
      <vt:lpstr>Transnational Childhoods</vt:lpstr>
      <vt:lpstr>Background: Young people on the move…..</vt:lpstr>
      <vt:lpstr>Migration in the UK</vt:lpstr>
      <vt:lpstr>Migrants and refugees</vt:lpstr>
      <vt:lpstr>What adjustments need to happen when children move country? </vt:lpstr>
      <vt:lpstr> Identity</vt:lpstr>
      <vt:lpstr>     Personal Identity</vt:lpstr>
      <vt:lpstr>Social Identity </vt:lpstr>
      <vt:lpstr>Ego Identity</vt:lpstr>
      <vt:lpstr>Links to other theorists….</vt:lpstr>
      <vt:lpstr>Unconscious bias - Implicit stereotypes? </vt:lpstr>
      <vt:lpstr>Stereotypes and Identity Formation</vt:lpstr>
      <vt:lpstr>What about us?</vt:lpstr>
      <vt:lpstr>Stereotypes and Inclusion</vt:lpstr>
      <vt:lpstr>Concepts and theories from the video</vt:lpstr>
      <vt:lpstr>Why is this important? </vt:lpstr>
      <vt:lpstr>Some very old quote…(3rd Century)</vt:lpstr>
      <vt:lpstr>Cultural Relativism vs Ethnocentricity</vt:lpstr>
      <vt:lpstr>Linguist research evidence: </vt:lpstr>
      <vt:lpstr>Activity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Transnational Childhoods</dc:title>
  <dc:creator>Heike Griffiths</dc:creator>
  <cp:lastModifiedBy>Heike Griffiths</cp:lastModifiedBy>
  <cp:revision>19</cp:revision>
  <dcterms:created xsi:type="dcterms:W3CDTF">2020-02-14T13:01:05Z</dcterms:created>
  <dcterms:modified xsi:type="dcterms:W3CDTF">2020-02-19T14:40:42Z</dcterms:modified>
</cp:coreProperties>
</file>