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62" r:id="rId4"/>
    <p:sldId id="265" r:id="rId5"/>
    <p:sldId id="259" r:id="rId6"/>
    <p:sldId id="257" r:id="rId7"/>
    <p:sldId id="258" r:id="rId8"/>
    <p:sldId id="264" r:id="rId9"/>
    <p:sldId id="260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14/10/2016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Lesson 3</a:t>
            </a:r>
            <a:br>
              <a:rPr lang="en-GB" dirty="0" smtClean="0"/>
            </a:br>
            <a:r>
              <a:rPr lang="en-GB" dirty="0" smtClean="0"/>
              <a:t>Coordinate Verbs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Dictionary entries</a:t>
            </a:r>
            <a:endParaRPr lang="en-GB" dirty="0"/>
          </a:p>
        </p:txBody>
      </p:sp>
      <p:pic>
        <p:nvPicPr>
          <p:cNvPr id="4" name="Content Placeholder 3" descr="Dictionary entry2.t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564904"/>
            <a:ext cx="9035313" cy="1728192"/>
          </a:xfrm>
        </p:spPr>
      </p:pic>
      <p:sp>
        <p:nvSpPr>
          <p:cNvPr id="5" name="Oval 4"/>
          <p:cNvSpPr/>
          <p:nvPr/>
        </p:nvSpPr>
        <p:spPr>
          <a:xfrm>
            <a:off x="3923928" y="2564904"/>
            <a:ext cx="1008112" cy="72008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827584" y="4797152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From: Fuller,  </a:t>
            </a:r>
            <a:r>
              <a:rPr lang="en-GB" i="1" dirty="0" smtClean="0"/>
              <a:t>Literary Chinese</a:t>
            </a:r>
            <a:r>
              <a:rPr lang="en-GB" dirty="0" smtClean="0"/>
              <a:t>, p. 48.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716016" y="1700808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* = Old Chinese Pronunciation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雨</a:t>
            </a:r>
            <a:r>
              <a:rPr lang="en-GB" altLang="zh-CN" dirty="0" smtClean="0"/>
              <a:t> </a:t>
            </a:r>
            <a:r>
              <a:rPr lang="en-GB" altLang="zh-CN" dirty="0" err="1" smtClean="0"/>
              <a:t>yú</a:t>
            </a:r>
            <a:r>
              <a:rPr lang="en-GB" altLang="zh-CN" dirty="0" smtClean="0"/>
              <a:t>: 1) rain; 2) to rain</a:t>
            </a:r>
            <a:endParaRPr lang="en-GB" i="1" dirty="0"/>
          </a:p>
        </p:txBody>
      </p:sp>
      <p:pic>
        <p:nvPicPr>
          <p:cNvPr id="4" name="Content Placeholder 3" descr="Dictionary entry.tif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708920"/>
            <a:ext cx="9084328" cy="1944216"/>
          </a:xfrm>
        </p:spPr>
      </p:pic>
      <p:cxnSp>
        <p:nvCxnSpPr>
          <p:cNvPr id="6" name="Straight Arrow Connector 5"/>
          <p:cNvCxnSpPr/>
          <p:nvPr/>
        </p:nvCxnSpPr>
        <p:spPr>
          <a:xfrm>
            <a:off x="2267744" y="1988840"/>
            <a:ext cx="0" cy="936104"/>
          </a:xfrm>
          <a:prstGeom prst="straightConnector1">
            <a:avLst/>
          </a:prstGeom>
          <a:ln w="2222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val 6"/>
          <p:cNvSpPr/>
          <p:nvPr/>
        </p:nvSpPr>
        <p:spPr>
          <a:xfrm>
            <a:off x="2483768" y="2852936"/>
            <a:ext cx="1296144" cy="792088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627784" y="226758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/>
              <a:t>Guangyun</a:t>
            </a:r>
            <a:r>
              <a:rPr lang="en-GB" dirty="0" smtClean="0"/>
              <a:t> </a:t>
            </a:r>
            <a:endParaRPr lang="en-GB" i="1" dirty="0"/>
          </a:p>
        </p:txBody>
      </p:sp>
      <p:sp>
        <p:nvSpPr>
          <p:cNvPr id="9" name="Rectangle 8"/>
          <p:cNvSpPr/>
          <p:nvPr/>
        </p:nvSpPr>
        <p:spPr>
          <a:xfrm>
            <a:off x="3779912" y="2996952"/>
            <a:ext cx="1008112" cy="504056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7884368" y="2060848"/>
            <a:ext cx="117727" cy="792088"/>
          </a:xfrm>
          <a:prstGeom prst="downArrow">
            <a:avLst/>
          </a:prstGeom>
          <a:solidFill>
            <a:schemeClr val="accent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707904" y="3501008"/>
            <a:ext cx="3312368" cy="432048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Oval 14"/>
          <p:cNvSpPr/>
          <p:nvPr/>
        </p:nvSpPr>
        <p:spPr>
          <a:xfrm>
            <a:off x="899592" y="2996952"/>
            <a:ext cx="288032" cy="648072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827584" y="5147900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From: Fuller,  </a:t>
            </a:r>
            <a:r>
              <a:rPr lang="en-GB" i="1" dirty="0" smtClean="0"/>
              <a:t>Literary Chinese</a:t>
            </a:r>
            <a:r>
              <a:rPr lang="en-GB" dirty="0" smtClean="0"/>
              <a:t>, p. 48.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4860032" y="2996952"/>
            <a:ext cx="720080" cy="432048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4788024" y="1340768"/>
            <a:ext cx="20162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 Tones</a:t>
            </a:r>
          </a:p>
          <a:p>
            <a:r>
              <a:rPr lang="en-GB" i="1" dirty="0" smtClean="0"/>
              <a:t>ping </a:t>
            </a:r>
            <a:r>
              <a:rPr lang="zh-CN" altLang="en-US" dirty="0" smtClean="0"/>
              <a:t>平 </a:t>
            </a:r>
            <a:r>
              <a:rPr lang="en-GB" altLang="zh-CN" dirty="0" smtClean="0"/>
              <a:t>(level)</a:t>
            </a:r>
            <a:endParaRPr lang="en-GB" dirty="0" smtClean="0"/>
          </a:p>
          <a:p>
            <a:r>
              <a:rPr lang="en-GB" i="1" dirty="0" err="1" smtClean="0"/>
              <a:t>shang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上 </a:t>
            </a:r>
            <a:r>
              <a:rPr lang="en-GB" altLang="zh-CN" dirty="0" smtClean="0"/>
              <a:t>(rising)</a:t>
            </a:r>
            <a:endParaRPr lang="en-GB" dirty="0" smtClean="0"/>
          </a:p>
          <a:p>
            <a:r>
              <a:rPr lang="en-GB" i="1" dirty="0" err="1" smtClean="0"/>
              <a:t>qu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去 </a:t>
            </a:r>
            <a:r>
              <a:rPr lang="en-GB" altLang="zh-CN" dirty="0" smtClean="0"/>
              <a:t>(falling)</a:t>
            </a:r>
            <a:endParaRPr lang="en-GB" dirty="0" smtClean="0"/>
          </a:p>
          <a:p>
            <a:r>
              <a:rPr lang="en-GB" i="1" dirty="0" err="1" smtClean="0"/>
              <a:t>ru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入 </a:t>
            </a:r>
            <a:r>
              <a:rPr lang="en-GB" altLang="zh-CN" dirty="0" smtClean="0"/>
              <a:t>(entering)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4499992" y="5085184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dirty="0" smtClean="0"/>
              <a:t>雨 </a:t>
            </a:r>
            <a:r>
              <a:rPr lang="en-GB" altLang="zh-CN" dirty="0" smtClean="0"/>
              <a:t>= initial</a:t>
            </a:r>
            <a:r>
              <a:rPr lang="zh-CN" altLang="en-US" dirty="0" smtClean="0"/>
              <a:t> </a:t>
            </a:r>
            <a:r>
              <a:rPr lang="en-GB" b="1" i="1" dirty="0" smtClean="0"/>
              <a:t>w</a:t>
            </a:r>
            <a:r>
              <a:rPr lang="en-GB" i="1" dirty="0" smtClean="0"/>
              <a:t>-</a:t>
            </a:r>
            <a:r>
              <a:rPr lang="en-GB" i="1" dirty="0" err="1" smtClean="0"/>
              <a:t>ang</a:t>
            </a:r>
            <a:r>
              <a:rPr lang="zh-CN" altLang="en-US" i="1" dirty="0" smtClean="0"/>
              <a:t> </a:t>
            </a:r>
            <a:r>
              <a:rPr lang="zh-CN" altLang="en-US" dirty="0" smtClean="0"/>
              <a:t>王 </a:t>
            </a:r>
            <a:r>
              <a:rPr lang="en-GB" altLang="zh-CN" dirty="0" smtClean="0"/>
              <a:t>+</a:t>
            </a:r>
          </a:p>
          <a:p>
            <a:r>
              <a:rPr lang="en-GB" altLang="zh-CN" dirty="0" smtClean="0"/>
              <a:t>        final </a:t>
            </a:r>
            <a:r>
              <a:rPr lang="en-GB" i="1" dirty="0" smtClean="0"/>
              <a:t>y-</a:t>
            </a:r>
            <a:r>
              <a:rPr lang="en-GB" b="1" i="1" dirty="0" smtClean="0"/>
              <a:t>u</a:t>
            </a:r>
            <a:r>
              <a:rPr lang="en-GB" i="1" dirty="0" smtClean="0"/>
              <a:t> </a:t>
            </a:r>
            <a:r>
              <a:rPr lang="zh-CN" altLang="en-US" dirty="0" smtClean="0"/>
              <a:t>遇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 flipH="1" flipV="1">
            <a:off x="5868144" y="3356992"/>
            <a:ext cx="1800200" cy="20162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7164288" y="5517232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Rhyme category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 animBg="1"/>
      <p:bldP spid="12" grpId="0" animBg="1"/>
      <p:bldP spid="14" grpId="0" animBg="1"/>
      <p:bldP spid="15" grpId="0" animBg="1"/>
      <p:bldP spid="13" grpId="0" animBg="1"/>
      <p:bldP spid="17" grpId="0"/>
      <p:bldP spid="18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TW" i="1" dirty="0" err="1" smtClean="0"/>
              <a:t>shǒu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zhū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dài</a:t>
            </a:r>
            <a:r>
              <a:rPr lang="en-GB" altLang="zh-TW" i="1" dirty="0" smtClean="0"/>
              <a:t> </a:t>
            </a:r>
            <a:r>
              <a:rPr lang="en-GB" altLang="zh-TW" i="1" dirty="0" err="1" smtClean="0"/>
              <a:t>tù</a:t>
            </a:r>
            <a:r>
              <a:rPr lang="zh-CN" altLang="en-US" i="1" dirty="0" smtClean="0"/>
              <a:t> </a:t>
            </a:r>
            <a:r>
              <a:rPr lang="zh-TW" altLang="en-US" dirty="0" smtClean="0">
                <a:latin typeface="+mj-ea"/>
              </a:rPr>
              <a:t>守株</a:t>
            </a:r>
            <a:r>
              <a:rPr lang="zh-CN" altLang="en-US" dirty="0" smtClean="0">
                <a:latin typeface="DFKai-SB" pitchFamily="65" charset="-120"/>
                <a:ea typeface="DFKai-SB" pitchFamily="65" charset="-120"/>
              </a:rPr>
              <a:t>待兔 （韓非子）</a:t>
            </a:r>
            <a:endParaRPr lang="en-GB" dirty="0">
              <a:latin typeface="DFKai-SB" pitchFamily="65" charset="-120"/>
              <a:ea typeface="DFKai-SB" pitchFamily="65" charset="-12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zh-TW" altLang="en-US" b="1" dirty="0" smtClean="0"/>
              <a:t>宋人有耕田者</a:t>
            </a:r>
            <a:r>
              <a:rPr lang="zh-TW" altLang="en-US" dirty="0" smtClean="0"/>
              <a:t>，田中有株</a:t>
            </a:r>
            <a:r>
              <a:rPr lang="zh-CN" altLang="en-US" dirty="0" smtClean="0"/>
              <a:t>；</a:t>
            </a:r>
            <a:r>
              <a:rPr lang="zh-TW" altLang="en-US" dirty="0" smtClean="0"/>
              <a:t>兔走觸株，</a:t>
            </a:r>
            <a:r>
              <a:rPr lang="zh-TW" altLang="en-US" b="1" dirty="0" smtClean="0"/>
              <a:t>折頸而死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因</a:t>
            </a:r>
            <a:r>
              <a:rPr lang="zh-TW" altLang="en-US" b="1" dirty="0" smtClean="0"/>
              <a:t>釋其耒而守株</a:t>
            </a:r>
            <a:r>
              <a:rPr lang="zh-TW" altLang="en-US" dirty="0" smtClean="0"/>
              <a:t>，冀復得兔</a:t>
            </a:r>
            <a:r>
              <a:rPr lang="zh-CN" altLang="en-US" dirty="0" smtClean="0"/>
              <a:t>。</a:t>
            </a:r>
            <a:endParaRPr lang="en-US" altLang="zh-CN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兔不可復得，</a:t>
            </a:r>
            <a:r>
              <a:rPr lang="zh-TW" altLang="en-US" b="1" dirty="0" smtClean="0"/>
              <a:t>而身為宋國笑</a:t>
            </a:r>
            <a:r>
              <a:rPr lang="zh-TW" altLang="en-US" dirty="0" smtClean="0"/>
              <a:t>。</a:t>
            </a:r>
            <a:endParaRPr lang="en-US" altLang="zh-TW" dirty="0" smtClean="0"/>
          </a:p>
          <a:p>
            <a:pPr marL="514350" indent="-514350">
              <a:buFont typeface="+mj-lt"/>
              <a:buAutoNum type="arabicPeriod"/>
            </a:pPr>
            <a:r>
              <a:rPr lang="zh-TW" altLang="en-US" dirty="0" smtClean="0"/>
              <a:t>今欲以先王之政，治當世之民，皆守株之類也。</a:t>
            </a:r>
            <a:endParaRPr lang="en-US" altLang="zh-TW" dirty="0" smtClean="0"/>
          </a:p>
          <a:p>
            <a:endParaRPr 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Sòng</a:t>
            </a:r>
            <a:r>
              <a:rPr lang="en-GB" dirty="0" smtClean="0"/>
              <a:t> </a:t>
            </a:r>
            <a:r>
              <a:rPr lang="en-GB" dirty="0" err="1" smtClean="0"/>
              <a:t>rén</a:t>
            </a:r>
            <a:r>
              <a:rPr lang="en-GB" dirty="0" smtClean="0"/>
              <a:t> </a:t>
            </a:r>
            <a:r>
              <a:rPr lang="en-GB" dirty="0" err="1" smtClean="0"/>
              <a:t>yǒu</a:t>
            </a:r>
            <a:r>
              <a:rPr lang="en-GB" dirty="0" smtClean="0"/>
              <a:t> </a:t>
            </a:r>
            <a:r>
              <a:rPr lang="en-GB" dirty="0" err="1" smtClean="0"/>
              <a:t>gēng</a:t>
            </a:r>
            <a:r>
              <a:rPr lang="en-GB" dirty="0" smtClean="0"/>
              <a:t> </a:t>
            </a:r>
            <a:r>
              <a:rPr lang="en-GB" dirty="0" err="1" smtClean="0"/>
              <a:t>zhě</a:t>
            </a:r>
            <a:r>
              <a:rPr lang="en-GB" dirty="0" smtClean="0"/>
              <a:t>, </a:t>
            </a:r>
            <a:r>
              <a:rPr lang="en-GB" dirty="0" err="1" smtClean="0"/>
              <a:t>tián</a:t>
            </a:r>
            <a:r>
              <a:rPr lang="en-GB" dirty="0" smtClean="0"/>
              <a:t> </a:t>
            </a:r>
            <a:r>
              <a:rPr lang="en-GB" dirty="0" err="1" smtClean="0"/>
              <a:t>zhōng</a:t>
            </a:r>
            <a:r>
              <a:rPr lang="en-GB" dirty="0" smtClean="0"/>
              <a:t> </a:t>
            </a:r>
            <a:r>
              <a:rPr lang="en-GB" dirty="0" err="1" smtClean="0"/>
              <a:t>yǒu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; </a:t>
            </a:r>
            <a:r>
              <a:rPr lang="en-GB" dirty="0" err="1" smtClean="0"/>
              <a:t>tù</a:t>
            </a:r>
            <a:r>
              <a:rPr lang="en-GB" dirty="0" smtClean="0"/>
              <a:t> </a:t>
            </a:r>
            <a:r>
              <a:rPr lang="en-GB" dirty="0" err="1" smtClean="0"/>
              <a:t>zǒu</a:t>
            </a:r>
            <a:r>
              <a:rPr lang="en-GB" dirty="0" smtClean="0"/>
              <a:t> </a:t>
            </a:r>
            <a:r>
              <a:rPr lang="en-GB" dirty="0" err="1" smtClean="0"/>
              <a:t>chù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, </a:t>
            </a:r>
            <a:r>
              <a:rPr lang="en-GB" dirty="0" err="1" smtClean="0"/>
              <a:t>zhé</a:t>
            </a:r>
            <a:r>
              <a:rPr lang="en-GB" dirty="0" smtClean="0"/>
              <a:t> </a:t>
            </a:r>
            <a:r>
              <a:rPr lang="en-GB" dirty="0" err="1" smtClean="0"/>
              <a:t>jǐng</a:t>
            </a:r>
            <a:r>
              <a:rPr lang="en-GB" dirty="0" smtClean="0"/>
              <a:t>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sǐ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yīn</a:t>
            </a:r>
            <a:r>
              <a:rPr lang="en-GB" dirty="0" smtClean="0"/>
              <a:t> </a:t>
            </a:r>
            <a:r>
              <a:rPr lang="en-GB" dirty="0" err="1" smtClean="0"/>
              <a:t>shì</a:t>
            </a:r>
            <a:r>
              <a:rPr lang="en-GB" dirty="0" smtClean="0"/>
              <a:t> </a:t>
            </a:r>
            <a:r>
              <a:rPr lang="en-GB" dirty="0" err="1" smtClean="0"/>
              <a:t>qí</a:t>
            </a:r>
            <a:r>
              <a:rPr lang="en-GB" dirty="0" smtClean="0"/>
              <a:t> </a:t>
            </a:r>
            <a:r>
              <a:rPr lang="en-GB" dirty="0" err="1" smtClean="0"/>
              <a:t>lěi</a:t>
            </a:r>
            <a:r>
              <a:rPr lang="en-GB" dirty="0" smtClean="0"/>
              <a:t>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shǒu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, </a:t>
            </a:r>
            <a:r>
              <a:rPr lang="en-GB" dirty="0" err="1" smtClean="0"/>
              <a:t>jì</a:t>
            </a:r>
            <a:r>
              <a:rPr lang="en-GB" dirty="0" smtClean="0"/>
              <a:t> </a:t>
            </a:r>
            <a:r>
              <a:rPr lang="en-GB" dirty="0" err="1" smtClean="0"/>
              <a:t>fù</a:t>
            </a:r>
            <a:r>
              <a:rPr lang="en-GB" dirty="0" smtClean="0"/>
              <a:t> </a:t>
            </a:r>
            <a:r>
              <a:rPr lang="en-GB" dirty="0" err="1" smtClean="0"/>
              <a:t>dé</a:t>
            </a:r>
            <a:r>
              <a:rPr lang="en-GB" dirty="0" smtClean="0"/>
              <a:t> </a:t>
            </a:r>
            <a:r>
              <a:rPr lang="en-GB" dirty="0" err="1" smtClean="0"/>
              <a:t>tù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tù</a:t>
            </a:r>
            <a:r>
              <a:rPr lang="en-GB" dirty="0" smtClean="0"/>
              <a:t> </a:t>
            </a:r>
            <a:r>
              <a:rPr lang="en-GB" dirty="0" err="1" smtClean="0"/>
              <a:t>bù</a:t>
            </a:r>
            <a:r>
              <a:rPr lang="en-GB" dirty="0" smtClean="0"/>
              <a:t> </a:t>
            </a:r>
            <a:r>
              <a:rPr lang="en-GB" dirty="0" err="1" smtClean="0"/>
              <a:t>kě</a:t>
            </a:r>
            <a:r>
              <a:rPr lang="en-GB" dirty="0" smtClean="0"/>
              <a:t> </a:t>
            </a:r>
            <a:r>
              <a:rPr lang="en-GB" dirty="0" err="1" smtClean="0"/>
              <a:t>fù</a:t>
            </a:r>
            <a:r>
              <a:rPr lang="en-GB" dirty="0" smtClean="0"/>
              <a:t> </a:t>
            </a:r>
            <a:r>
              <a:rPr lang="en-GB" dirty="0" err="1" smtClean="0"/>
              <a:t>dé</a:t>
            </a:r>
            <a:r>
              <a:rPr lang="en-GB" dirty="0" smtClean="0"/>
              <a:t>,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en-GB" dirty="0" err="1" smtClean="0"/>
              <a:t>shēn</a:t>
            </a:r>
            <a:r>
              <a:rPr lang="en-GB" dirty="0" smtClean="0"/>
              <a:t> </a:t>
            </a:r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en-GB" dirty="0" err="1" smtClean="0"/>
              <a:t>Sòng</a:t>
            </a:r>
            <a:r>
              <a:rPr lang="en-GB" dirty="0" smtClean="0"/>
              <a:t> </a:t>
            </a:r>
            <a:r>
              <a:rPr lang="en-GB" dirty="0" err="1" smtClean="0"/>
              <a:t>guó</a:t>
            </a:r>
            <a:r>
              <a:rPr lang="en-GB" dirty="0" smtClean="0"/>
              <a:t> </a:t>
            </a:r>
            <a:r>
              <a:rPr lang="en-GB" dirty="0" err="1" smtClean="0"/>
              <a:t>xiào</a:t>
            </a:r>
            <a:r>
              <a:rPr lang="en-GB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err="1" smtClean="0"/>
              <a:t>jīn</a:t>
            </a:r>
            <a:r>
              <a:rPr lang="en-GB" dirty="0" smtClean="0"/>
              <a:t> </a:t>
            </a:r>
            <a:r>
              <a:rPr lang="en-GB" dirty="0" err="1" smtClean="0"/>
              <a:t>yù</a:t>
            </a:r>
            <a:r>
              <a:rPr lang="en-GB" dirty="0" smtClean="0"/>
              <a:t> </a:t>
            </a:r>
            <a:r>
              <a:rPr lang="en-GB" dirty="0" err="1" smtClean="0"/>
              <a:t>yǐ</a:t>
            </a:r>
            <a:r>
              <a:rPr lang="en-GB" dirty="0" smtClean="0"/>
              <a:t> </a:t>
            </a:r>
            <a:r>
              <a:rPr lang="en-GB" dirty="0" err="1" smtClean="0"/>
              <a:t>xiān</a:t>
            </a:r>
            <a:r>
              <a:rPr lang="en-GB" dirty="0" smtClean="0"/>
              <a:t> </a:t>
            </a:r>
            <a:r>
              <a:rPr lang="en-GB" dirty="0" err="1" smtClean="0"/>
              <a:t>wáng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zhèng</a:t>
            </a:r>
            <a:r>
              <a:rPr lang="en-GB" dirty="0" smtClean="0"/>
              <a:t> </a:t>
            </a:r>
            <a:r>
              <a:rPr lang="en-GB" dirty="0" err="1" smtClean="0"/>
              <a:t>zhì</a:t>
            </a:r>
            <a:r>
              <a:rPr lang="en-GB" dirty="0" smtClean="0"/>
              <a:t> </a:t>
            </a:r>
            <a:r>
              <a:rPr lang="en-GB" dirty="0" err="1" smtClean="0"/>
              <a:t>dāng</a:t>
            </a:r>
            <a:r>
              <a:rPr lang="en-GB" dirty="0" smtClean="0"/>
              <a:t> </a:t>
            </a:r>
            <a:r>
              <a:rPr lang="en-GB" dirty="0" err="1" smtClean="0"/>
              <a:t>shì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mín</a:t>
            </a:r>
            <a:r>
              <a:rPr lang="en-GB" dirty="0" smtClean="0"/>
              <a:t> </a:t>
            </a:r>
            <a:r>
              <a:rPr lang="en-GB" dirty="0" err="1" smtClean="0"/>
              <a:t>jiē</a:t>
            </a:r>
            <a:r>
              <a:rPr lang="en-GB" dirty="0" smtClean="0"/>
              <a:t> </a:t>
            </a:r>
            <a:r>
              <a:rPr lang="en-GB" dirty="0" err="1" smtClean="0"/>
              <a:t>shǒu</a:t>
            </a:r>
            <a:r>
              <a:rPr lang="en-GB" dirty="0" smtClean="0"/>
              <a:t> </a:t>
            </a:r>
            <a:r>
              <a:rPr lang="en-GB" dirty="0" err="1" smtClean="0"/>
              <a:t>zhū</a:t>
            </a:r>
            <a:r>
              <a:rPr lang="en-GB" dirty="0" smtClean="0"/>
              <a:t> </a:t>
            </a:r>
            <a:r>
              <a:rPr lang="en-GB" dirty="0" err="1" smtClean="0"/>
              <a:t>zhī</a:t>
            </a:r>
            <a:r>
              <a:rPr lang="en-GB" dirty="0" smtClean="0"/>
              <a:t> </a:t>
            </a:r>
            <a:r>
              <a:rPr lang="en-GB" dirty="0" err="1" smtClean="0"/>
              <a:t>lèi</a:t>
            </a:r>
            <a:r>
              <a:rPr lang="en-GB" dirty="0" smtClean="0"/>
              <a:t> </a:t>
            </a:r>
            <a:r>
              <a:rPr lang="en-GB" dirty="0" err="1" smtClean="0"/>
              <a:t>yě</a:t>
            </a:r>
            <a:r>
              <a:rPr lang="en-GB" dirty="0" smtClean="0"/>
              <a:t>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zh-CN" sz="3200" dirty="0" smtClean="0"/>
              <a:t>The verb of existential predication </a:t>
            </a:r>
            <a:r>
              <a:rPr lang="en-GB" altLang="zh-CN" i="1" dirty="0" err="1" smtClean="0"/>
              <a:t>yǒu</a:t>
            </a:r>
            <a:r>
              <a:rPr lang="en-GB" altLang="zh-CN" i="1" dirty="0" smtClean="0"/>
              <a:t> </a:t>
            </a:r>
            <a:r>
              <a:rPr lang="zh-CN" altLang="en-US" sz="3200" dirty="0" smtClean="0"/>
              <a:t>有</a:t>
            </a:r>
            <a:r>
              <a:rPr lang="en-GB" altLang="zh-CN" sz="3200" dirty="0" smtClean="0"/>
              <a:t/>
            </a:r>
            <a:br>
              <a:rPr lang="en-GB" altLang="zh-CN" sz="3200" dirty="0" smtClean="0"/>
            </a:br>
            <a:r>
              <a:rPr lang="en-GB" altLang="zh-CN" sz="3200" dirty="0" smtClean="0"/>
              <a:t>“there is/was”, “there exists”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altLang="zh-CN" sz="2800" i="1" dirty="0" err="1" smtClean="0"/>
              <a:t>yǒu</a:t>
            </a:r>
            <a:r>
              <a:rPr lang="en-GB" altLang="zh-CN" sz="2800" i="1" dirty="0" smtClean="0"/>
              <a:t> </a:t>
            </a:r>
            <a:r>
              <a:rPr lang="zh-CN" altLang="en-US" sz="2800" dirty="0" smtClean="0"/>
              <a:t>有</a:t>
            </a:r>
            <a:r>
              <a:rPr lang="en-GB" altLang="zh-CN" sz="2800" dirty="0" smtClean="0"/>
              <a:t>: says that its object exists</a:t>
            </a:r>
          </a:p>
          <a:p>
            <a:endParaRPr lang="en-GB" sz="2800" dirty="0" smtClean="0"/>
          </a:p>
          <a:p>
            <a:r>
              <a:rPr lang="en-GB" sz="2800" dirty="0" smtClean="0"/>
              <a:t>The construction</a:t>
            </a:r>
          </a:p>
          <a:p>
            <a:pPr>
              <a:buNone/>
            </a:pPr>
            <a:r>
              <a:rPr lang="en-GB" sz="2800" dirty="0" smtClean="0"/>
              <a:t>[State]</a:t>
            </a:r>
            <a:r>
              <a:rPr lang="zh-CN" altLang="en-US" sz="2800" dirty="0" smtClean="0"/>
              <a:t>人 有</a:t>
            </a:r>
            <a:r>
              <a:rPr lang="en-US" altLang="zh-CN" sz="2800" dirty="0" smtClean="0"/>
              <a:t>+Noun+</a:t>
            </a:r>
            <a:r>
              <a:rPr lang="zh-CN" altLang="en-US" sz="2800" dirty="0" smtClean="0"/>
              <a:t>者</a:t>
            </a:r>
            <a:endParaRPr lang="en-GB" altLang="zh-CN" sz="2800" dirty="0" smtClean="0"/>
          </a:p>
          <a:p>
            <a:pPr>
              <a:buNone/>
            </a:pPr>
            <a:r>
              <a:rPr lang="en-GB" altLang="zh-CN" sz="2800" dirty="0" smtClean="0"/>
              <a:t>“Among the people of X there was a Y.”</a:t>
            </a:r>
          </a:p>
          <a:p>
            <a:pPr>
              <a:buNone/>
            </a:pPr>
            <a:endParaRPr lang="en-GB" altLang="zh-CN" sz="2800" dirty="0" smtClean="0"/>
          </a:p>
          <a:p>
            <a:pPr>
              <a:buNone/>
            </a:pPr>
            <a:r>
              <a:rPr lang="zh-CN" altLang="en-US" sz="2800" dirty="0" smtClean="0"/>
              <a:t>宋   人 有     耕者</a:t>
            </a:r>
            <a:endParaRPr lang="en-GB" altLang="zh-CN" sz="2800" dirty="0" smtClean="0"/>
          </a:p>
          <a:p>
            <a:pPr>
              <a:buNone/>
            </a:pPr>
            <a:r>
              <a:rPr lang="en-GB" altLang="zh-CN" sz="2800" dirty="0" err="1" smtClean="0"/>
              <a:t>Sòng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rén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yǒu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gēng</a:t>
            </a:r>
            <a:r>
              <a:rPr lang="en-GB" altLang="zh-CN" sz="2800" dirty="0" smtClean="0"/>
              <a:t> </a:t>
            </a:r>
            <a:r>
              <a:rPr lang="en-GB" altLang="zh-CN" sz="2800" dirty="0" err="1" smtClean="0"/>
              <a:t>zhě</a:t>
            </a:r>
            <a:endParaRPr lang="en-GB" altLang="zh-CN" sz="2800" dirty="0" smtClean="0"/>
          </a:p>
          <a:p>
            <a:pPr>
              <a:buNone/>
            </a:pPr>
            <a:r>
              <a:rPr lang="en-GB" sz="2400" dirty="0" smtClean="0"/>
              <a:t>“</a:t>
            </a:r>
            <a:r>
              <a:rPr lang="en-GB" sz="2400" b="1" dirty="0" smtClean="0"/>
              <a:t>Among the people of </a:t>
            </a:r>
            <a:r>
              <a:rPr lang="en-GB" sz="2400" dirty="0" smtClean="0"/>
              <a:t>Song </a:t>
            </a:r>
            <a:r>
              <a:rPr lang="en-GB" sz="2400" b="1" dirty="0" smtClean="0"/>
              <a:t>there was a </a:t>
            </a:r>
            <a:r>
              <a:rPr lang="en-GB" sz="2400" dirty="0" smtClean="0"/>
              <a:t>ploughman.”</a:t>
            </a:r>
          </a:p>
          <a:p>
            <a:pPr>
              <a:buNone/>
            </a:pPr>
            <a:endParaRPr lang="en-GB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Revision: Uses of </a:t>
            </a:r>
            <a:r>
              <a:rPr lang="en-GB" dirty="0" err="1" smtClean="0"/>
              <a:t>ér</a:t>
            </a:r>
            <a:r>
              <a:rPr lang="en-GB" dirty="0" smtClean="0"/>
              <a:t> </a:t>
            </a:r>
            <a:r>
              <a:rPr lang="zh-CN" altLang="en-US" dirty="0" smtClean="0"/>
              <a:t>而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particle </a:t>
            </a:r>
            <a:r>
              <a:rPr lang="en-GB" i="1" dirty="0" err="1" smtClean="0"/>
              <a:t>er</a:t>
            </a:r>
            <a:r>
              <a:rPr lang="en-GB" i="1" dirty="0" smtClean="0"/>
              <a:t> </a:t>
            </a:r>
            <a:r>
              <a:rPr lang="zh-CN" altLang="en-US" dirty="0" smtClean="0"/>
              <a:t>而</a:t>
            </a:r>
            <a:r>
              <a:rPr lang="en-GB" dirty="0" smtClean="0"/>
              <a:t> is used as a connective between verbs or verb phrases. It may be translated as ‘and’. </a:t>
            </a:r>
            <a:r>
              <a:rPr lang="en-GB" b="1" dirty="0" smtClean="0"/>
              <a:t>It cannot occur between nouns!</a:t>
            </a:r>
            <a:endParaRPr lang="en-GB" dirty="0" smtClean="0"/>
          </a:p>
          <a:p>
            <a:r>
              <a:rPr lang="en-GB" dirty="0" smtClean="0"/>
              <a:t>Two or more verbs or verb phrases in a series form a narrative or logical sequence.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Examples: </a:t>
            </a:r>
          </a:p>
          <a:p>
            <a:pPr>
              <a:buNone/>
            </a:pPr>
            <a:r>
              <a:rPr lang="zh-CN" altLang="en-US" dirty="0" smtClean="0"/>
              <a:t>滕文公為世子，將之楚，過宋，而見孟子。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When Duke </a:t>
            </a:r>
            <a:r>
              <a:rPr lang="en-GB" dirty="0" err="1" smtClean="0"/>
              <a:t>Wen</a:t>
            </a:r>
            <a:r>
              <a:rPr lang="en-GB" dirty="0" smtClean="0"/>
              <a:t> of </a:t>
            </a:r>
            <a:r>
              <a:rPr lang="en-GB" dirty="0" err="1" smtClean="0"/>
              <a:t>Teng</a:t>
            </a:r>
            <a:r>
              <a:rPr lang="en-GB" dirty="0" smtClean="0"/>
              <a:t> was Crown Prince, he passed through Song on his way to Chu and saw Mencius.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至死而止。</a:t>
            </a:r>
            <a:endParaRPr lang="en-GB" dirty="0" smtClean="0"/>
          </a:p>
          <a:p>
            <a:pPr indent="0">
              <a:buNone/>
            </a:pPr>
            <a:r>
              <a:rPr lang="en-GB" dirty="0" smtClean="0"/>
              <a:t>‘only stopping when he had died’ (literally: ‘arrive at death and [only] then stop’)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Uses of </a:t>
            </a:r>
            <a:r>
              <a:rPr lang="zh-CN" altLang="en-US" dirty="0" smtClean="0"/>
              <a:t>而 </a:t>
            </a:r>
            <a:r>
              <a:rPr lang="en-GB" altLang="zh-CN" dirty="0" smtClean="0"/>
              <a:t>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The semantic relationships between verbs in a series can be quite varied.  Apart from simple narrative sequence there can be the main following relationships:</a:t>
            </a:r>
          </a:p>
          <a:p>
            <a:pPr>
              <a:buNone/>
            </a:pPr>
            <a:r>
              <a:rPr lang="en-GB" sz="2600" dirty="0" smtClean="0"/>
              <a:t> </a:t>
            </a:r>
          </a:p>
          <a:p>
            <a:r>
              <a:rPr lang="en-GB" sz="2600" u="sng" dirty="0" smtClean="0"/>
              <a:t>Implication of purpose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緣木而求魚 </a:t>
            </a:r>
            <a:r>
              <a:rPr lang="en-GB" altLang="zh-CN" sz="2600" i="1" dirty="0" err="1" smtClean="0"/>
              <a:t>yuan</a:t>
            </a:r>
            <a:r>
              <a:rPr lang="en-GB" altLang="zh-CN" sz="2600" i="1" dirty="0" smtClean="0"/>
              <a:t> mu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qiu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yu</a:t>
            </a:r>
            <a:endParaRPr lang="en-GB" altLang="zh-CN" sz="2600" i="1" dirty="0" smtClean="0"/>
          </a:p>
          <a:p>
            <a:r>
              <a:rPr lang="en-GB" sz="2600" dirty="0" smtClean="0"/>
              <a:t>‘</a:t>
            </a:r>
            <a:r>
              <a:rPr lang="en-GB" sz="2600" dirty="0" smtClean="0"/>
              <a:t>climbing a tree to hunt for fish’</a:t>
            </a:r>
          </a:p>
          <a:p>
            <a:r>
              <a:rPr lang="en-GB" sz="2600" u="sng" dirty="0" smtClean="0"/>
              <a:t>Indicating consequence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折頸而死</a:t>
            </a:r>
            <a:r>
              <a:rPr lang="en-GB" sz="2600" dirty="0" smtClean="0"/>
              <a:t> </a:t>
            </a:r>
            <a:r>
              <a:rPr lang="en-GB" sz="2600" i="1" dirty="0" err="1" smtClean="0"/>
              <a:t>zhe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jing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er</a:t>
            </a:r>
            <a:r>
              <a:rPr lang="en-GB" sz="2600" i="1" dirty="0" smtClean="0"/>
              <a:t> </a:t>
            </a:r>
            <a:r>
              <a:rPr lang="en-GB" sz="2600" i="1" dirty="0" err="1" smtClean="0"/>
              <a:t>si</a:t>
            </a:r>
            <a:endParaRPr lang="en-GB" i="1" dirty="0"/>
          </a:p>
          <a:p>
            <a:r>
              <a:rPr lang="en-GB" sz="2600" dirty="0" smtClean="0"/>
              <a:t>‘twist/break </a:t>
            </a:r>
            <a:r>
              <a:rPr lang="en-GB" sz="2600" dirty="0" smtClean="0"/>
              <a:t>its neck and die’</a:t>
            </a:r>
          </a:p>
          <a:p>
            <a:r>
              <a:rPr lang="en-GB" sz="2600" u="sng" dirty="0" smtClean="0"/>
              <a:t>Contrastive</a:t>
            </a:r>
            <a:r>
              <a:rPr lang="en-GB" sz="2600" dirty="0" smtClean="0"/>
              <a:t>: </a:t>
            </a:r>
            <a:r>
              <a:rPr lang="zh-CN" altLang="en-US" sz="2600" dirty="0" smtClean="0"/>
              <a:t>人而無知 </a:t>
            </a:r>
            <a:r>
              <a:rPr lang="en-GB" altLang="zh-CN" sz="2600" i="1" dirty="0" err="1" smtClean="0"/>
              <a:t>ren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er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wu</a:t>
            </a:r>
            <a:r>
              <a:rPr lang="en-GB" altLang="zh-CN" sz="2600" i="1" dirty="0" smtClean="0"/>
              <a:t> </a:t>
            </a:r>
            <a:r>
              <a:rPr lang="en-GB" altLang="zh-CN" sz="2600" i="1" dirty="0" err="1" smtClean="0"/>
              <a:t>zhi</a:t>
            </a:r>
            <a:r>
              <a:rPr lang="en-GB" altLang="zh-CN" sz="2600" i="1" dirty="0" smtClean="0"/>
              <a:t>	</a:t>
            </a:r>
            <a:endParaRPr lang="en-GB" altLang="zh-CN" sz="2600" i="1" dirty="0" smtClean="0"/>
          </a:p>
          <a:p>
            <a:r>
              <a:rPr lang="en-GB" sz="2600" dirty="0" smtClean="0"/>
              <a:t>‘</a:t>
            </a:r>
            <a:r>
              <a:rPr lang="en-GB" sz="2600" dirty="0" smtClean="0"/>
              <a:t>to be a person and yet be without knowledge’</a:t>
            </a:r>
            <a:endParaRPr lang="en-GB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Passive construction with </a:t>
            </a:r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zh-CN" altLang="en-US" dirty="0" smtClean="0"/>
              <a:t>為</a:t>
            </a:r>
            <a:r>
              <a:rPr lang="en-GB" dirty="0" smtClean="0"/>
              <a:t>...</a:t>
            </a:r>
            <a:r>
              <a:rPr lang="en-GB" dirty="0" err="1" smtClean="0"/>
              <a:t>suǒ</a:t>
            </a:r>
            <a:r>
              <a:rPr lang="zh-CN" altLang="en-US" dirty="0" smtClean="0"/>
              <a:t> 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zh-TW" altLang="en-US" dirty="0" smtClean="0"/>
              <a:t>身為宋國</a:t>
            </a:r>
            <a:r>
              <a:rPr lang="en-US" altLang="zh-CN" dirty="0" smtClean="0"/>
              <a:t>[</a:t>
            </a:r>
            <a:r>
              <a:rPr lang="zh-CN" altLang="en-US" dirty="0" smtClean="0"/>
              <a:t>所</a:t>
            </a:r>
            <a:r>
              <a:rPr lang="en-US" altLang="zh-CN" dirty="0" smtClean="0"/>
              <a:t>]</a:t>
            </a:r>
            <a:r>
              <a:rPr lang="zh-TW" altLang="en-US" dirty="0" smtClean="0"/>
              <a:t>笑 </a:t>
            </a:r>
            <a:r>
              <a:rPr lang="en-US" altLang="zh-TW" dirty="0" err="1" smtClean="0"/>
              <a:t>shēn</a:t>
            </a:r>
            <a:r>
              <a:rPr lang="en-US" altLang="zh-TW" dirty="0" smtClean="0"/>
              <a:t> </a:t>
            </a:r>
            <a:r>
              <a:rPr lang="en-GB" dirty="0" err="1" smtClean="0"/>
              <a:t>wéi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Sòng</a:t>
            </a:r>
            <a:r>
              <a:rPr lang="en-US" altLang="zh-TW" dirty="0" smtClean="0"/>
              <a:t> </a:t>
            </a:r>
            <a:r>
              <a:rPr lang="en-US" altLang="zh-TW" dirty="0" err="1" smtClean="0"/>
              <a:t>guó</a:t>
            </a:r>
            <a:r>
              <a:rPr lang="en-US" altLang="zh-TW" dirty="0" smtClean="0"/>
              <a:t> [</a:t>
            </a:r>
            <a:r>
              <a:rPr lang="en-US" altLang="zh-TW" dirty="0" err="1" smtClean="0"/>
              <a:t>suǒ</a:t>
            </a:r>
            <a:r>
              <a:rPr lang="en-US" altLang="zh-TW" dirty="0" smtClean="0"/>
              <a:t>] </a:t>
            </a:r>
            <a:r>
              <a:rPr lang="en-US" altLang="zh-TW" dirty="0" err="1" smtClean="0"/>
              <a:t>xiào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zh-CN" altLang="en-US" dirty="0" smtClean="0"/>
              <a:t>為</a:t>
            </a:r>
            <a:r>
              <a:rPr lang="en-GB" dirty="0" smtClean="0"/>
              <a:t>...</a:t>
            </a:r>
            <a:r>
              <a:rPr lang="en-GB" dirty="0" err="1" smtClean="0"/>
              <a:t>suǒ</a:t>
            </a:r>
            <a:r>
              <a:rPr lang="zh-CN" altLang="en-US" dirty="0" smtClean="0"/>
              <a:t> 所 </a:t>
            </a:r>
            <a:r>
              <a:rPr lang="en-GB" altLang="zh-CN" dirty="0" smtClean="0"/>
              <a:t>is a passive construction; </a:t>
            </a:r>
            <a:r>
              <a:rPr lang="en-GB" dirty="0" err="1" smtClean="0"/>
              <a:t>wéi</a:t>
            </a:r>
            <a:r>
              <a:rPr lang="en-GB" dirty="0" smtClean="0"/>
              <a:t> </a:t>
            </a:r>
            <a:r>
              <a:rPr lang="zh-CN" altLang="en-US" dirty="0" smtClean="0"/>
              <a:t>為 </a:t>
            </a:r>
            <a:r>
              <a:rPr lang="en-GB" altLang="zh-CN" dirty="0" smtClean="0"/>
              <a:t>‘by’ introducing the agent of the action (</a:t>
            </a:r>
            <a:r>
              <a:rPr lang="zh-TW" altLang="en-US" dirty="0" smtClean="0"/>
              <a:t>笑 </a:t>
            </a:r>
            <a:r>
              <a:rPr lang="en-GB" altLang="zh-TW" dirty="0" smtClean="0"/>
              <a:t>‘to laugh’) </a:t>
            </a:r>
            <a:r>
              <a:rPr lang="en-GB" altLang="zh-TW" dirty="0" smtClean="0">
                <a:sym typeface="Wingdings" pitchFamily="2" charset="2"/>
              </a:rPr>
              <a:t></a:t>
            </a:r>
          </a:p>
          <a:p>
            <a:endParaRPr lang="en-GB" altLang="zh-TW" dirty="0" smtClean="0">
              <a:sym typeface="Wingdings" pitchFamily="2" charset="2"/>
            </a:endParaRPr>
          </a:p>
          <a:p>
            <a:r>
              <a:rPr lang="en-GB" altLang="zh-TW" dirty="0" smtClean="0">
                <a:sym typeface="Wingdings" pitchFamily="2" charset="2"/>
              </a:rPr>
              <a:t>“he himself was laughed at by [all] the land of Song”.</a:t>
            </a:r>
            <a:endParaRPr lang="en-US" altLang="zh-TW" dirty="0" smtClean="0"/>
          </a:p>
          <a:p>
            <a:endParaRPr lang="en-US" altLang="zh-TW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Analysis of sentence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altLang="zh-CN" sz="2800" dirty="0" smtClean="0"/>
              <a:t>	</a:t>
            </a:r>
            <a:r>
              <a:rPr lang="zh-CN" altLang="en-US" sz="2800" dirty="0" smtClean="0"/>
              <a:t>今欲以先王之政治当时之民，皆守株之類也。</a:t>
            </a:r>
            <a:endParaRPr lang="en-GB" altLang="zh-CN" sz="2800" dirty="0" smtClean="0"/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endParaRPr lang="en-GB" sz="2800" dirty="0" smtClean="0"/>
          </a:p>
          <a:p>
            <a:pPr>
              <a:buNone/>
            </a:pPr>
            <a:r>
              <a:rPr lang="zh-CN" altLang="en-US" sz="2800" dirty="0" smtClean="0">
                <a:solidFill>
                  <a:srgbClr val="FF0000"/>
                </a:solidFill>
              </a:rPr>
              <a:t>今</a:t>
            </a:r>
            <a:r>
              <a:rPr lang="zh-CN" altLang="en-US" sz="2800" dirty="0" smtClean="0">
                <a:solidFill>
                  <a:srgbClr val="0070C0"/>
                </a:solidFill>
              </a:rPr>
              <a:t>欲</a:t>
            </a:r>
            <a:r>
              <a:rPr lang="zh-CN" altLang="en-US" sz="2800" dirty="0" smtClean="0">
                <a:solidFill>
                  <a:srgbClr val="006600"/>
                </a:solidFill>
              </a:rPr>
              <a:t>以先王之政治当时之民</a:t>
            </a:r>
            <a:endParaRPr lang="en-GB" altLang="zh-CN" sz="2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en-GB" sz="2000" dirty="0" err="1" smtClean="0">
                <a:solidFill>
                  <a:srgbClr val="FF0000"/>
                </a:solidFill>
              </a:rPr>
              <a:t>TW</a:t>
            </a:r>
            <a:r>
              <a:rPr lang="en-GB" sz="2000" dirty="0" err="1" smtClean="0"/>
              <a:t>+</a:t>
            </a:r>
            <a:r>
              <a:rPr lang="en-GB" sz="2000" dirty="0" err="1" smtClean="0">
                <a:solidFill>
                  <a:srgbClr val="0070C0"/>
                </a:solidFill>
              </a:rPr>
              <a:t>V</a:t>
            </a:r>
            <a:r>
              <a:rPr lang="en-GB" sz="2000" dirty="0" err="1" smtClean="0"/>
              <a:t>+</a:t>
            </a:r>
            <a:r>
              <a:rPr lang="en-GB" sz="2000" dirty="0" err="1" smtClean="0">
                <a:solidFill>
                  <a:srgbClr val="006600"/>
                </a:solidFill>
              </a:rPr>
              <a:t>Object</a:t>
            </a:r>
            <a:endParaRPr lang="en-GB" sz="2000" dirty="0" smtClean="0">
              <a:solidFill>
                <a:srgbClr val="006600"/>
              </a:solidFill>
            </a:endParaRPr>
          </a:p>
          <a:p>
            <a:pPr>
              <a:buNone/>
            </a:pPr>
            <a:endParaRPr lang="en-GB" altLang="zh-CN" sz="1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zh-CN" altLang="en-US" sz="2800" dirty="0" smtClean="0">
                <a:solidFill>
                  <a:srgbClr val="0070C0"/>
                </a:solidFill>
              </a:rPr>
              <a:t>以</a:t>
            </a:r>
            <a:r>
              <a:rPr lang="zh-CN" altLang="en-US" sz="2800" dirty="0" smtClean="0">
                <a:solidFill>
                  <a:srgbClr val="006600"/>
                </a:solidFill>
              </a:rPr>
              <a:t>先王之政</a:t>
            </a:r>
            <a:r>
              <a:rPr lang="zh-CN" altLang="en-US" sz="2800" dirty="0" smtClean="0">
                <a:solidFill>
                  <a:srgbClr val="0070C0"/>
                </a:solidFill>
              </a:rPr>
              <a:t>治</a:t>
            </a:r>
            <a:r>
              <a:rPr lang="zh-CN" altLang="en-US" sz="2800" dirty="0" smtClean="0">
                <a:solidFill>
                  <a:srgbClr val="006600"/>
                </a:solidFill>
              </a:rPr>
              <a:t>当时之民</a:t>
            </a:r>
            <a:endParaRPr lang="en-GB" altLang="zh-CN" sz="28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CV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6600"/>
                </a:solidFill>
              </a:rPr>
              <a:t>Object  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70C0"/>
                </a:solidFill>
              </a:rPr>
              <a:t>V </a:t>
            </a:r>
            <a:r>
              <a:rPr lang="en-GB" sz="2000" dirty="0" smtClean="0"/>
              <a:t>+   </a:t>
            </a:r>
            <a:r>
              <a:rPr lang="en-GB" sz="2000" dirty="0" smtClean="0">
                <a:solidFill>
                  <a:srgbClr val="006600"/>
                </a:solidFill>
              </a:rPr>
              <a:t>Object </a:t>
            </a:r>
          </a:p>
          <a:p>
            <a:pPr>
              <a:buNone/>
            </a:pPr>
            <a:endParaRPr lang="en-GB" sz="2000" dirty="0" smtClean="0">
              <a:solidFill>
                <a:srgbClr val="006600"/>
              </a:solidFill>
            </a:endParaRPr>
          </a:p>
          <a:p>
            <a:pPr>
              <a:buNone/>
            </a:pPr>
            <a:r>
              <a:rPr lang="zh-CN" altLang="en-US" sz="2800" dirty="0" smtClean="0">
                <a:solidFill>
                  <a:srgbClr val="0070C0"/>
                </a:solidFill>
              </a:rPr>
              <a:t>以</a:t>
            </a:r>
            <a:r>
              <a:rPr lang="zh-CN" altLang="en-US" sz="2800" b="1" dirty="0" smtClean="0">
                <a:solidFill>
                  <a:srgbClr val="FF0000"/>
                </a:solidFill>
              </a:rPr>
              <a:t>先王</a:t>
            </a:r>
            <a:r>
              <a:rPr lang="zh-CN" altLang="en-US" sz="2800" dirty="0" smtClean="0">
                <a:solidFill>
                  <a:srgbClr val="7030A0"/>
                </a:solidFill>
              </a:rPr>
              <a:t>之</a:t>
            </a:r>
            <a:r>
              <a:rPr lang="zh-CN" altLang="en-US" sz="2800" dirty="0" smtClean="0">
                <a:solidFill>
                  <a:srgbClr val="FF0000"/>
                </a:solidFill>
              </a:rPr>
              <a:t>政</a:t>
            </a:r>
            <a:r>
              <a:rPr lang="en-GB" altLang="zh-CN" sz="2800" dirty="0" smtClean="0">
                <a:solidFill>
                  <a:srgbClr val="006600"/>
                </a:solidFill>
              </a:rPr>
              <a:t>			</a:t>
            </a:r>
            <a:r>
              <a:rPr lang="zh-CN" altLang="en-US" sz="2800" dirty="0" smtClean="0">
                <a:solidFill>
                  <a:srgbClr val="0070C0"/>
                </a:solidFill>
              </a:rPr>
              <a:t>治</a:t>
            </a:r>
            <a:r>
              <a:rPr lang="zh-CN" altLang="en-US" sz="2800" dirty="0" smtClean="0">
                <a:solidFill>
                  <a:srgbClr val="FF0000"/>
                </a:solidFill>
              </a:rPr>
              <a:t>当时</a:t>
            </a:r>
            <a:r>
              <a:rPr lang="zh-CN" altLang="en-US" sz="2800" dirty="0" smtClean="0">
                <a:solidFill>
                  <a:srgbClr val="7030A0"/>
                </a:solidFill>
              </a:rPr>
              <a:t>之</a:t>
            </a:r>
            <a:r>
              <a:rPr lang="zh-CN" altLang="en-US" sz="2800" dirty="0" smtClean="0">
                <a:solidFill>
                  <a:srgbClr val="FF0000"/>
                </a:solidFill>
              </a:rPr>
              <a:t>民</a:t>
            </a:r>
            <a:endParaRPr lang="en-GB" altLang="zh-CN" sz="28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CV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  NP </a:t>
            </a:r>
            <a:r>
              <a:rPr lang="en-GB" sz="2000" dirty="0" smtClean="0"/>
              <a:t>+</a:t>
            </a:r>
            <a:r>
              <a:rPr lang="zh-CN" altLang="en-US" sz="2000" dirty="0" smtClean="0">
                <a:solidFill>
                  <a:srgbClr val="7030A0"/>
                </a:solidFill>
              </a:rPr>
              <a:t>之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N</a:t>
            </a:r>
            <a:r>
              <a:rPr lang="en-GB" sz="2000" dirty="0" smtClean="0">
                <a:solidFill>
                  <a:srgbClr val="006600"/>
                </a:solidFill>
              </a:rPr>
              <a:t>			</a:t>
            </a:r>
            <a:r>
              <a:rPr lang="en-GB" sz="2000" dirty="0" smtClean="0">
                <a:solidFill>
                  <a:srgbClr val="0070C0"/>
                </a:solidFill>
              </a:rPr>
              <a:t> V 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006600"/>
                </a:solidFill>
              </a:rPr>
              <a:t> </a:t>
            </a:r>
            <a:r>
              <a:rPr lang="en-GB" sz="2000" dirty="0" smtClean="0">
                <a:solidFill>
                  <a:srgbClr val="FF0000"/>
                </a:solidFill>
              </a:rPr>
              <a:t>NP</a:t>
            </a:r>
            <a:r>
              <a:rPr lang="en-GB" sz="2000" dirty="0" smtClean="0">
                <a:solidFill>
                  <a:srgbClr val="006600"/>
                </a:solidFill>
              </a:rPr>
              <a:t> </a:t>
            </a:r>
            <a:r>
              <a:rPr lang="en-GB" sz="2000" dirty="0" smtClean="0"/>
              <a:t>+ </a:t>
            </a:r>
            <a:r>
              <a:rPr lang="zh-CN" altLang="en-US" sz="2000" dirty="0" smtClean="0">
                <a:solidFill>
                  <a:srgbClr val="7030A0"/>
                </a:solidFill>
              </a:rPr>
              <a:t>之</a:t>
            </a:r>
            <a:r>
              <a:rPr lang="en-GB" sz="2000" dirty="0" smtClean="0"/>
              <a:t>+</a:t>
            </a:r>
            <a:r>
              <a:rPr lang="en-GB" sz="2000" dirty="0" smtClean="0">
                <a:solidFill>
                  <a:srgbClr val="FF0000"/>
                </a:solidFill>
              </a:rPr>
              <a:t>N</a:t>
            </a:r>
          </a:p>
          <a:p>
            <a:pPr>
              <a:buNone/>
            </a:pPr>
            <a:r>
              <a:rPr lang="en-GB" sz="2000" dirty="0" smtClean="0"/>
              <a:t>‘to use policies of the former kings’</a:t>
            </a:r>
            <a:r>
              <a:rPr lang="en-GB" sz="2000" dirty="0" smtClean="0">
                <a:solidFill>
                  <a:srgbClr val="FF0000"/>
                </a:solidFill>
              </a:rPr>
              <a:t>	</a:t>
            </a:r>
            <a:r>
              <a:rPr lang="en-GB" sz="2000" dirty="0" smtClean="0"/>
              <a:t>‘to govern the people of the present age’</a:t>
            </a:r>
            <a:endParaRPr lang="en-GB" sz="2000" dirty="0"/>
          </a:p>
        </p:txBody>
      </p:sp>
      <p:sp>
        <p:nvSpPr>
          <p:cNvPr id="4" name="Rectangle 3"/>
          <p:cNvSpPr/>
          <p:nvPr/>
        </p:nvSpPr>
        <p:spPr>
          <a:xfrm>
            <a:off x="755576" y="1196752"/>
            <a:ext cx="4464496" cy="576064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2555776" y="2060848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Topic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436096" y="1196752"/>
            <a:ext cx="2448272" cy="57606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012160" y="2060848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Comment</a:t>
            </a:r>
            <a:endParaRPr lang="en-GB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/>
      <p:bldP spid="6" grpId="0" animBg="1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Building a complex sentence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zh-CN" altLang="en-US" sz="2400" dirty="0" smtClean="0"/>
              <a:t>治民</a:t>
            </a:r>
            <a:r>
              <a:rPr lang="zh-CN" altLang="en-US" sz="2400" dirty="0" smtClean="0"/>
              <a:t>。</a:t>
            </a:r>
            <a:endParaRPr lang="en-GB" altLang="zh-CN" sz="2400" dirty="0" smtClean="0"/>
          </a:p>
          <a:p>
            <a:r>
              <a:rPr lang="en-GB" altLang="zh-CN" sz="2400" dirty="0" smtClean="0"/>
              <a:t>to </a:t>
            </a:r>
            <a:r>
              <a:rPr lang="en-GB" altLang="zh-CN" sz="2400" dirty="0" smtClean="0"/>
              <a:t>govern the people</a:t>
            </a:r>
            <a:endParaRPr lang="en-US" altLang="zh-CN" sz="2400" dirty="0" smtClean="0"/>
          </a:p>
          <a:p>
            <a:r>
              <a:rPr lang="zh-CN" altLang="en-US" sz="2400" dirty="0" smtClean="0"/>
              <a:t>欲治民</a:t>
            </a:r>
            <a:r>
              <a:rPr lang="zh-CN" altLang="en-US" sz="2400" dirty="0" smtClean="0"/>
              <a:t>。</a:t>
            </a:r>
            <a:endParaRPr lang="en-GB" altLang="zh-CN" sz="2400" dirty="0" smtClean="0"/>
          </a:p>
          <a:p>
            <a:r>
              <a:rPr lang="en-GB" altLang="zh-CN" sz="2400" dirty="0" smtClean="0"/>
              <a:t>desire </a:t>
            </a:r>
            <a:r>
              <a:rPr lang="en-GB" altLang="zh-CN" sz="2400" dirty="0" smtClean="0"/>
              <a:t>to govern the people</a:t>
            </a:r>
            <a:endParaRPr lang="en-US" altLang="zh-CN" sz="2400" dirty="0" smtClean="0"/>
          </a:p>
          <a:p>
            <a:r>
              <a:rPr lang="zh-CN" altLang="en-US" sz="2400" dirty="0" smtClean="0"/>
              <a:t>欲以政治民</a:t>
            </a:r>
            <a:r>
              <a:rPr lang="zh-CN" altLang="en-US" sz="2400" dirty="0" smtClean="0"/>
              <a:t>。</a:t>
            </a:r>
            <a:endParaRPr lang="en-GB" altLang="zh-CN" sz="2400" dirty="0" smtClean="0"/>
          </a:p>
          <a:p>
            <a:r>
              <a:rPr lang="en-GB" altLang="zh-CN" sz="2400" dirty="0" smtClean="0"/>
              <a:t>desire </a:t>
            </a:r>
            <a:r>
              <a:rPr lang="en-GB" altLang="zh-CN" sz="2400" dirty="0" smtClean="0"/>
              <a:t>to govern the people with policies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欲以先王之政治民</a:t>
            </a:r>
            <a:r>
              <a:rPr lang="zh-CN" altLang="en-US" sz="2400" dirty="0" smtClean="0"/>
              <a:t>。</a:t>
            </a:r>
            <a:endParaRPr lang="en-GB" altLang="zh-CN" sz="2400" dirty="0" smtClean="0"/>
          </a:p>
          <a:p>
            <a:r>
              <a:rPr lang="en-GB" altLang="zh-CN" sz="2400" dirty="0" smtClean="0"/>
              <a:t>desire </a:t>
            </a:r>
            <a:r>
              <a:rPr lang="en-GB" altLang="zh-CN" sz="2400" dirty="0" smtClean="0"/>
              <a:t>to govern the people with the policies of the former kings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欲以先王之政治當世之民</a:t>
            </a:r>
            <a:r>
              <a:rPr lang="zh-CN" altLang="en-US" sz="2400" dirty="0" smtClean="0"/>
              <a:t>。</a:t>
            </a:r>
            <a:endParaRPr lang="en-GB" altLang="zh-CN" sz="2400" dirty="0" smtClean="0"/>
          </a:p>
          <a:p>
            <a:r>
              <a:rPr lang="en-GB" altLang="zh-CN" sz="2400" dirty="0" smtClean="0"/>
              <a:t>desire </a:t>
            </a:r>
            <a:r>
              <a:rPr lang="en-GB" altLang="zh-CN" sz="2400" dirty="0" smtClean="0"/>
              <a:t>to govern the people of the present with the policies of the former kings</a:t>
            </a:r>
            <a:endParaRPr lang="en-US" altLang="zh-CN" sz="2400" dirty="0" smtClean="0"/>
          </a:p>
          <a:p>
            <a:r>
              <a:rPr lang="zh-CN" altLang="en-US" sz="2400" dirty="0" smtClean="0"/>
              <a:t>欲以先王之政治當世之民此類也</a:t>
            </a:r>
            <a:r>
              <a:rPr lang="zh-CN" altLang="en-US" sz="2400" dirty="0" smtClean="0"/>
              <a:t>。</a:t>
            </a:r>
            <a:endParaRPr lang="en-GB" altLang="zh-CN" sz="2400" dirty="0" smtClean="0"/>
          </a:p>
          <a:p>
            <a:r>
              <a:rPr lang="en-GB" altLang="zh-CN" sz="1800" dirty="0" smtClean="0"/>
              <a:t>Desiring </a:t>
            </a:r>
            <a:r>
              <a:rPr lang="en-GB" altLang="zh-CN" sz="1800" dirty="0" smtClean="0"/>
              <a:t>to govern the people of the present with the policies of the former kings is of this kind.</a:t>
            </a:r>
            <a:endParaRPr lang="en-US" altLang="zh-CN" sz="1800" dirty="0" smtClean="0"/>
          </a:p>
          <a:p>
            <a:r>
              <a:rPr lang="zh-CN" altLang="en-US" sz="2400" dirty="0" smtClean="0"/>
              <a:t>欲以先王之政治當世之民皆此類也。</a:t>
            </a:r>
            <a:r>
              <a:rPr lang="en-GB" altLang="zh-CN" sz="1800" dirty="0" smtClean="0">
                <a:solidFill>
                  <a:prstClr val="black"/>
                </a:solidFill>
              </a:rPr>
              <a:t> </a:t>
            </a:r>
            <a:endParaRPr lang="en-GB" altLang="zh-CN" sz="1800" dirty="0" smtClean="0">
              <a:solidFill>
                <a:prstClr val="black"/>
              </a:solidFill>
            </a:endParaRPr>
          </a:p>
          <a:p>
            <a:r>
              <a:rPr lang="en-GB" altLang="zh-CN" sz="1600" dirty="0" smtClean="0"/>
              <a:t>Desiring </a:t>
            </a:r>
            <a:r>
              <a:rPr lang="en-GB" altLang="zh-CN" sz="1600" dirty="0" smtClean="0"/>
              <a:t>to</a:t>
            </a:r>
            <a:r>
              <a:rPr lang="en-GB" altLang="zh-CN" sz="1600" dirty="0" smtClean="0">
                <a:solidFill>
                  <a:prstClr val="black"/>
                </a:solidFill>
              </a:rPr>
              <a:t> govern the people of the present with the policies of the former kings is always of this kind.</a:t>
            </a:r>
            <a:endParaRPr lang="en-US" altLang="zh-CN" sz="1600" dirty="0" smtClean="0"/>
          </a:p>
          <a:p>
            <a:r>
              <a:rPr lang="zh-CN" altLang="en-US" sz="2400" dirty="0" smtClean="0"/>
              <a:t>今欲以先王之政治當世之民皆守株之類也。</a:t>
            </a:r>
            <a:r>
              <a:rPr lang="en-GB" altLang="zh-CN" sz="1600" dirty="0" smtClean="0">
                <a:solidFill>
                  <a:prstClr val="black"/>
                </a:solidFill>
              </a:rPr>
              <a:t> </a:t>
            </a:r>
            <a:endParaRPr lang="en-GB" altLang="zh-CN" sz="1600" dirty="0" smtClean="0">
              <a:solidFill>
                <a:prstClr val="black"/>
              </a:solidFill>
            </a:endParaRPr>
          </a:p>
          <a:p>
            <a:r>
              <a:rPr lang="en-GB" altLang="zh-CN" sz="1600" dirty="0" smtClean="0">
                <a:solidFill>
                  <a:prstClr val="black"/>
                </a:solidFill>
              </a:rPr>
              <a:t>Now</a:t>
            </a:r>
            <a:r>
              <a:rPr lang="en-GB" altLang="zh-CN" sz="1600" dirty="0" smtClean="0">
                <a:solidFill>
                  <a:prstClr val="black"/>
                </a:solidFill>
              </a:rPr>
              <a:t>,  to d</a:t>
            </a:r>
            <a:r>
              <a:rPr lang="en-GB" altLang="zh-CN" sz="1600" dirty="0" smtClean="0"/>
              <a:t>esire </a:t>
            </a:r>
            <a:r>
              <a:rPr lang="en-GB" altLang="zh-CN" sz="1600" dirty="0" smtClean="0">
                <a:solidFill>
                  <a:prstClr val="black"/>
                </a:solidFill>
              </a:rPr>
              <a:t>to govern the people </a:t>
            </a:r>
            <a:r>
              <a:rPr lang="en-GB" altLang="zh-CN" sz="1600" dirty="0" smtClean="0">
                <a:solidFill>
                  <a:prstClr val="black"/>
                </a:solidFill>
              </a:rPr>
              <a:t>of </a:t>
            </a:r>
            <a:r>
              <a:rPr lang="en-GB" altLang="zh-CN" sz="1600" dirty="0" smtClean="0">
                <a:solidFill>
                  <a:prstClr val="black"/>
                </a:solidFill>
              </a:rPr>
              <a:t>the present with the policies of the former kings, this is always like guarding the tree stump.</a:t>
            </a:r>
            <a:endParaRPr lang="en-US" altLang="zh-CN" sz="2400" dirty="0" smtClean="0"/>
          </a:p>
          <a:p>
            <a:endParaRPr lang="en-US" altLang="zh-CN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536</TotalTime>
  <Words>708</Words>
  <Application>Microsoft Office PowerPoint</Application>
  <PresentationFormat>On-screen Show (4:3)</PresentationFormat>
  <Paragraphs>92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20" baseType="lpstr">
      <vt:lpstr>DFKai-SB</vt:lpstr>
      <vt:lpstr>DFKai-SB</vt:lpstr>
      <vt:lpstr>新細明體</vt:lpstr>
      <vt:lpstr>宋体</vt:lpstr>
      <vt:lpstr>华文新魏</vt:lpstr>
      <vt:lpstr>Bookman Old Style</vt:lpstr>
      <vt:lpstr>Gill Sans MT</vt:lpstr>
      <vt:lpstr>Wingdings</vt:lpstr>
      <vt:lpstr>Wingdings 3</vt:lpstr>
      <vt:lpstr>Origin</vt:lpstr>
      <vt:lpstr>Lesson 3 Coordinate Verbs</vt:lpstr>
      <vt:lpstr>Dictionary entries</vt:lpstr>
      <vt:lpstr>雨 yú: 1) rain; 2) to rain</vt:lpstr>
      <vt:lpstr>shǒu zhū dài tù 守株待兔 （韓非子）</vt:lpstr>
      <vt:lpstr>The verb of existential predication yǒu 有 “there is/was”, “there exists”</vt:lpstr>
      <vt:lpstr>Revision: Uses of ér 而</vt:lpstr>
      <vt:lpstr>Uses of 而 II</vt:lpstr>
      <vt:lpstr>Passive construction with wéi 為...suǒ 所</vt:lpstr>
      <vt:lpstr>Analysis of sentence 4</vt:lpstr>
      <vt:lpstr>Building a complex sentence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 Jansen</cp:lastModifiedBy>
  <cp:revision>45</cp:revision>
  <dcterms:created xsi:type="dcterms:W3CDTF">2012-02-02T07:21:05Z</dcterms:created>
  <dcterms:modified xsi:type="dcterms:W3CDTF">2016-10-14T12:57:01Z</dcterms:modified>
</cp:coreProperties>
</file>