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 autoCompressPictures="0">
  <p:sldMasterIdLst>
    <p:sldMasterId id="2147483648" r:id="rId4"/>
  </p:sldMasterIdLst>
  <p:notesMasterIdLst>
    <p:notesMasterId r:id="rId42"/>
  </p:notesMasterIdLst>
  <p:handoutMasterIdLst>
    <p:handoutMasterId r:id="rId43"/>
  </p:handoutMasterIdLst>
  <p:sldIdLst>
    <p:sldId id="298" r:id="rId5"/>
    <p:sldId id="307" r:id="rId6"/>
    <p:sldId id="367" r:id="rId7"/>
    <p:sldId id="370" r:id="rId8"/>
    <p:sldId id="322" r:id="rId9"/>
    <p:sldId id="324" r:id="rId10"/>
    <p:sldId id="321" r:id="rId11"/>
    <p:sldId id="368" r:id="rId12"/>
    <p:sldId id="326" r:id="rId13"/>
    <p:sldId id="327" r:id="rId14"/>
    <p:sldId id="328" r:id="rId15"/>
    <p:sldId id="369" r:id="rId16"/>
    <p:sldId id="331" r:id="rId17"/>
    <p:sldId id="332" r:id="rId18"/>
    <p:sldId id="333" r:id="rId19"/>
    <p:sldId id="334" r:id="rId20"/>
    <p:sldId id="335" r:id="rId21"/>
    <p:sldId id="336" r:id="rId22"/>
    <p:sldId id="338" r:id="rId23"/>
    <p:sldId id="339" r:id="rId24"/>
    <p:sldId id="340" r:id="rId25"/>
    <p:sldId id="341" r:id="rId26"/>
    <p:sldId id="345" r:id="rId27"/>
    <p:sldId id="346" r:id="rId28"/>
    <p:sldId id="347" r:id="rId29"/>
    <p:sldId id="348" r:id="rId30"/>
    <p:sldId id="308" r:id="rId31"/>
    <p:sldId id="303" r:id="rId32"/>
    <p:sldId id="300" r:id="rId33"/>
    <p:sldId id="371" r:id="rId34"/>
    <p:sldId id="373" r:id="rId35"/>
    <p:sldId id="304" r:id="rId36"/>
    <p:sldId id="372" r:id="rId37"/>
    <p:sldId id="376" r:id="rId38"/>
    <p:sldId id="375" r:id="rId39"/>
    <p:sldId id="378" r:id="rId40"/>
    <p:sldId id="309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73A0DAA-6AF3-43AB-8588-CEC1D06C72B9}"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6" autoAdjust="0"/>
    <p:restoredTop sz="94712" autoAdjust="0"/>
  </p:normalViewPr>
  <p:slideViewPr>
    <p:cSldViewPr snapToGrid="0">
      <p:cViewPr varScale="1">
        <p:scale>
          <a:sx n="69" d="100"/>
          <a:sy n="69" d="100"/>
        </p:scale>
        <p:origin x="556" y="40"/>
      </p:cViewPr>
      <p:guideLst/>
    </p:cSldViewPr>
  </p:slideViewPr>
  <p:outlineViewPr>
    <p:cViewPr>
      <p:scale>
        <a:sx n="33" d="100"/>
        <a:sy n="33" d="100"/>
      </p:scale>
      <p:origin x="0" y="-942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handoutMaster" Target="handoutMasters/handoutMaster1.xml"/><Relationship Id="rId48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1/15/2020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9EC30E-1A71-4188-9BE7-E2A64929A436}" type="datetimeFigureOut">
              <a:rPr lang="en-US" noProof="0" smtClean="0"/>
              <a:t>1/15/2020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30193B-564F-4854-8A52-728F3FB19C85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804025"/>
          </a:xfrm>
          <a:solidFill>
            <a:schemeClr val="bg1">
              <a:lumMod val="85000"/>
            </a:schemeClr>
          </a:solidFill>
        </p:spPr>
        <p:txBody>
          <a:bodyPr tIns="1728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3403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vider 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37135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</a:t>
            </a:r>
            <a:br>
              <a:rPr lang="en-US" noProof="0" dirty="0"/>
            </a:br>
            <a:r>
              <a:rPr lang="en-US" noProof="0" dirty="0"/>
              <a:t>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235700" y="2204792"/>
            <a:ext cx="5956300" cy="1944000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section divider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E4D4535-D519-40ED-B8A4-2EA1276BB6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35700" y="4148860"/>
            <a:ext cx="5956300" cy="1100565"/>
          </a:xfrm>
          <a:solidFill>
            <a:schemeClr val="tx1">
              <a:alpha val="80000"/>
            </a:schemeClr>
          </a:solidFill>
        </p:spPr>
        <p:txBody>
          <a:bodyPr lIns="180000" tIns="180000" rIns="252000" bIns="18000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  <a:lvl2pPr marL="266700" indent="0" algn="r">
              <a:buNone/>
              <a:defRPr sz="1800">
                <a:solidFill>
                  <a:schemeClr val="bg1"/>
                </a:solidFill>
              </a:defRPr>
            </a:lvl2pPr>
            <a:lvl3pPr marL="542925" indent="0" algn="r">
              <a:buNone/>
              <a:defRPr sz="1800">
                <a:solidFill>
                  <a:schemeClr val="bg1"/>
                </a:solidFill>
              </a:defRPr>
            </a:lvl3pPr>
            <a:lvl4pPr marL="809625" indent="0" algn="r">
              <a:buNone/>
              <a:defRPr sz="1800">
                <a:solidFill>
                  <a:schemeClr val="bg1"/>
                </a:solidFill>
              </a:defRPr>
            </a:lvl4pPr>
            <a:lvl5pPr marL="1076325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524778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37159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vier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411412" y="0"/>
            <a:ext cx="9780588" cy="637135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</a:t>
            </a:r>
            <a:br>
              <a:rPr lang="en-US" noProof="0" dirty="0"/>
            </a:br>
            <a:r>
              <a:rPr lang="en-US" noProof="0" dirty="0"/>
              <a:t>your Photo Here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473AB13-DFF9-4538-9907-E261659E0E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00" y="2156226"/>
            <a:ext cx="5958000" cy="1958400"/>
          </a:xfrm>
          <a:solidFill>
            <a:schemeClr val="bg1"/>
          </a:solidFill>
        </p:spPr>
        <p:txBody>
          <a:bodyPr lIns="252000" tIns="180000" rIns="180000" bIns="180000"/>
          <a:lstStyle>
            <a:lvl1pPr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section divider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E4D4535-D519-40ED-B8A4-2EA1276BB6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0" y="4110760"/>
            <a:ext cx="5956300" cy="1100565"/>
          </a:xfrm>
          <a:solidFill>
            <a:schemeClr val="tx1">
              <a:alpha val="80000"/>
            </a:schemeClr>
          </a:solidFill>
        </p:spPr>
        <p:txBody>
          <a:bodyPr lIns="252000" tIns="180000" rIns="180000" bIns="180000"/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266700" indent="0" algn="r">
              <a:buNone/>
              <a:defRPr sz="1800">
                <a:solidFill>
                  <a:schemeClr val="bg1"/>
                </a:solidFill>
              </a:defRPr>
            </a:lvl2pPr>
            <a:lvl3pPr marL="542925" indent="0" algn="r">
              <a:buNone/>
              <a:defRPr sz="1800">
                <a:solidFill>
                  <a:schemeClr val="bg1"/>
                </a:solidFill>
              </a:defRPr>
            </a:lvl3pPr>
            <a:lvl4pPr marL="809625" indent="0" algn="r">
              <a:buNone/>
              <a:defRPr sz="1800">
                <a:solidFill>
                  <a:schemeClr val="bg1"/>
                </a:solidFill>
              </a:defRPr>
            </a:lvl4pPr>
            <a:lvl5pPr marL="1076325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0" y="5209682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82858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xt Image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096000" y="-1"/>
            <a:ext cx="6096000" cy="6371351"/>
          </a:xfrm>
          <a:solidFill>
            <a:schemeClr val="bg1">
              <a:lumMod val="95000"/>
            </a:schemeClr>
          </a:solid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11800" y="3802899"/>
            <a:ext cx="4648200" cy="985000"/>
          </a:xfrm>
          <a:solidFill>
            <a:schemeClr val="bg1"/>
          </a:solidFill>
        </p:spPr>
        <p:txBody>
          <a:bodyPr lIns="180000" tIns="180000" rIns="180000" bIns="180000"/>
          <a:lstStyle>
            <a:lvl1pPr algn="r"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7111800" y="4787900"/>
            <a:ext cx="4648200" cy="1162800"/>
          </a:xfrm>
          <a:solidFill>
            <a:schemeClr val="tx1">
              <a:alpha val="80000"/>
            </a:schemeClr>
          </a:solidFill>
        </p:spPr>
        <p:txBody>
          <a:bodyPr lIns="180000" tIns="180000" rIns="180000" bIns="180000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2668686"/>
            <a:ext cx="5472000" cy="299942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508F53F-6AA2-4060-904A-BC90211DC043}"/>
              </a:ext>
            </a:extLst>
          </p:cNvPr>
          <p:cNvSpPr/>
          <p:nvPr userDrawn="1"/>
        </p:nvSpPr>
        <p:spPr>
          <a:xfrm>
            <a:off x="9348588" y="3700775"/>
            <a:ext cx="2411412" cy="11482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50103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xt Image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-1"/>
            <a:ext cx="6096000" cy="6371351"/>
          </a:xfrm>
          <a:solidFill>
            <a:schemeClr val="bg1">
              <a:lumMod val="95000"/>
            </a:schemeClr>
          </a:solid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18100" y="1869795"/>
            <a:ext cx="6641900" cy="1124345"/>
          </a:xfrm>
          <a:solidFill>
            <a:schemeClr val="bg1">
              <a:lumMod val="95000"/>
            </a:schemeClr>
          </a:solidFill>
        </p:spPr>
        <p:txBody>
          <a:bodyPr lIns="180000" tIns="180000" rIns="180000" bIns="180000"/>
          <a:lstStyle>
            <a:lvl1pPr algn="l"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118334" y="2994141"/>
            <a:ext cx="6641626" cy="590155"/>
          </a:xfrm>
          <a:solidFill>
            <a:schemeClr val="tx1">
              <a:alpha val="80000"/>
            </a:schemeClr>
          </a:solidFill>
        </p:spPr>
        <p:txBody>
          <a:bodyPr lIns="180000" tIns="180000" rIns="180000" bIns="180000"/>
          <a:lstStyle>
            <a:lvl1pPr marL="0" indent="0" algn="l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8000" y="3763648"/>
            <a:ext cx="5472000" cy="2428351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5285E0-8F27-49C4-AADF-92A3B72D41FD}"/>
              </a:ext>
            </a:extLst>
          </p:cNvPr>
          <p:cNvSpPr/>
          <p:nvPr userDrawn="1"/>
        </p:nvSpPr>
        <p:spPr>
          <a:xfrm>
            <a:off x="9775824" y="1762069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4389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2307689"/>
            <a:ext cx="5472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2815037"/>
            <a:ext cx="5472000" cy="3376963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0000" y="2308214"/>
            <a:ext cx="5472000" cy="358775"/>
          </a:xfrm>
        </p:spPr>
        <p:txBody>
          <a:bodyPr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2812214"/>
            <a:ext cx="5472113" cy="3379036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33E7E-50D2-4F6C-9DF2-CF4C98C4B8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Rectangle 9" descr="Accent block left">
            <a:extLst>
              <a:ext uri="{FF2B5EF4-FFF2-40B4-BE49-F238E27FC236}">
                <a16:creationId xmlns:a16="http://schemas.microsoft.com/office/drawing/2014/main" id="{BBC0CAF5-0DE6-4BEA-824E-124A54A76AC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2100317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Rectangle 10" descr="Accent bar right&#10;">
            <a:extLst>
              <a:ext uri="{FF2B5EF4-FFF2-40B4-BE49-F238E27FC236}">
                <a16:creationId xmlns:a16="http://schemas.microsoft.com/office/drawing/2014/main" id="{ED008080-B2F5-441A-8B15-30AE86BBF94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99887" y="2100317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0995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"/>
            <a:ext cx="12192000" cy="6371350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096000" y="5359400"/>
            <a:ext cx="5664000" cy="565899"/>
          </a:xfrm>
          <a:solidFill>
            <a:schemeClr val="tx1"/>
          </a:solidFill>
        </p:spPr>
        <p:txBody>
          <a:bodyPr lIns="180000" tIns="180000" rIns="180000" bIns="180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8E7C83-06D7-4C5B-85B7-0E5713B4F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987784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102" cy="6804025"/>
          </a:xfrm>
          <a:solidFill>
            <a:schemeClr val="bg1">
              <a:lumMod val="85000"/>
            </a:schemeClr>
          </a:solidFill>
        </p:spPr>
        <p:txBody>
          <a:bodyPr tIns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58200" y="2798354"/>
            <a:ext cx="3733800" cy="1013684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Thank You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2FA7FC9-E40E-4144-84E4-34E3722E9A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58200" y="3957705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7289182-4FE6-4A18-9775-4588D5801CF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58200" y="4306722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 Number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BD4E94C7-6CAF-4FEE-9E02-D3D3A2AC5EA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458200" y="4655739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DE421A3-3C59-48FC-BC3B-007ADFBEB4F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458200" y="5004756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Company Website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8458200" y="2685912"/>
            <a:ext cx="3733800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FB6A7-1E80-487C-93E6-DCAA8751EF2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49663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7DEBF36F-ADC5-48FF-BFAF-3BED06924FD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1512000"/>
            <a:ext cx="5472000" cy="468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7867C73D-EE16-41D1-B7CE-A35C765E3B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1511250"/>
            <a:ext cx="5472113" cy="4680000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3600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301550" y="1511476"/>
            <a:ext cx="3600450" cy="4679249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71550" y="1511475"/>
            <a:ext cx="3600450" cy="4679250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2160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726412" y="1512000"/>
            <a:ext cx="2160588" cy="4679250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21412" y="1512000"/>
            <a:ext cx="2160588" cy="4679250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6412" y="1507535"/>
            <a:ext cx="2160588" cy="4679250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11412" y="1507535"/>
            <a:ext cx="2160588" cy="4683715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9ABD5E-B8F1-4246-B167-09138760AD7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57760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473AB13-DFF9-4538-9907-E261659E0E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00" y="2156226"/>
            <a:ext cx="5958000" cy="1958400"/>
          </a:xfrm>
          <a:solidFill>
            <a:schemeClr val="bg1"/>
          </a:solidFill>
        </p:spPr>
        <p:txBody>
          <a:bodyPr lIns="252000" tIns="180000" rIns="180000" bIns="180000"/>
          <a:lstStyle>
            <a:lvl1pPr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section divider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0" y="5209682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14B95064-E6BF-43CD-ACBD-6363E8D9BF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4114627"/>
            <a:ext cx="5956300" cy="1095056"/>
          </a:xfrm>
          <a:solidFill>
            <a:schemeClr val="tx1">
              <a:alpha val="80000"/>
            </a:schemeClr>
          </a:solidFill>
        </p:spPr>
        <p:txBody>
          <a:bodyPr vert="horz" lIns="252000" tIns="180000" rIns="180000" bIns="180000" rtlCol="0">
            <a:noAutofit/>
          </a:bodyPr>
          <a:lstStyle>
            <a:lvl1pPr marL="0" indent="0" algn="l">
              <a:buNone/>
              <a:defRPr lang="en-US">
                <a:solidFill>
                  <a:schemeClr val="bg1"/>
                </a:solidFill>
              </a:defRPr>
            </a:lvl1pPr>
          </a:lstStyle>
          <a:p>
            <a:pPr marL="266700" lvl="0" indent="-266700"/>
            <a:r>
              <a:rPr lang="en-US" noProof="0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825637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008000"/>
            <a:ext cx="11328000" cy="5183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62075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E1E0B79-3CC8-4DCF-8AEC-AC43BC9A30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1886" y="1007250"/>
            <a:ext cx="5460114" cy="5169713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5546508-E26C-46CD-8939-D20E71BF4E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1999" y="1007250"/>
            <a:ext cx="5448115" cy="5169713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155533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016231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 descr="Accent bar right&#10;">
            <a:extLst>
              <a:ext uri="{FF2B5EF4-FFF2-40B4-BE49-F238E27FC236}">
                <a16:creationId xmlns:a16="http://schemas.microsoft.com/office/drawing/2014/main" id="{3E8A46E0-47C2-4441-B7DD-F621A80F1FC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99887" y="1016231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D902C307-6561-4E11-9899-1F34830AE8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1800" y="1224128"/>
            <a:ext cx="5448115" cy="3587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CD73439B-6B1B-47C5-B2B0-409015FB33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2086" y="1224128"/>
            <a:ext cx="5447914" cy="3587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12AC6878-44C6-4445-A225-70C0DC482E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99886" y="1955731"/>
            <a:ext cx="5447914" cy="4233932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6D675DA8-374F-4915-973A-53612A41FF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1800" y="1943031"/>
            <a:ext cx="5447914" cy="4246632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6253150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3932037" cy="141127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892926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85B68CA9-AC4C-4D15-9BA1-A9F1AC560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8816" y="432001"/>
            <a:ext cx="6971184" cy="542905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9B24D8A-D8A5-4F57-A260-A4CF75FCB3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000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014327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3932037" cy="141127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892926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3E50A411-2E68-4F4D-B4BC-62E87C6336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000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2FBF39A8-0BD5-48FD-9993-F595D4F727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88816" y="432001"/>
            <a:ext cx="6971184" cy="54290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406333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3CF994-8B2C-443F-B695-7378DD360DAA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694D9D-C633-4D52-965E-E5BBD9883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694D9D-C633-4D52-965E-E5BBD9883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DB3A426-6D4A-4D91-ACD6-A2C25BAE44E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64370" y="2033588"/>
            <a:ext cx="8863262" cy="2790825"/>
          </a:xfrm>
        </p:spPr>
        <p:txBody>
          <a:bodyPr anchor="ctr"/>
          <a:lstStyle>
            <a:lvl1pPr marL="0" indent="0" algn="ctr">
              <a:buNone/>
              <a:defRPr sz="6000"/>
            </a:lvl1pPr>
            <a:lvl2pPr marL="266700" indent="0">
              <a:buNone/>
              <a:defRPr/>
            </a:lvl2pPr>
          </a:lstStyle>
          <a:p>
            <a:pPr lvl="0"/>
            <a:r>
              <a:rPr lang="en-US" noProof="0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72436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0043351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585" y="617538"/>
            <a:ext cx="10390716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576917" y="2017713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6860117" y="2017713"/>
            <a:ext cx="5080000" cy="4114800"/>
          </a:xfrm>
        </p:spPr>
        <p:txBody>
          <a:bodyPr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5" name="Date Placeholder 9">
            <a:extLst>
              <a:ext uri="{FF2B5EF4-FFF2-40B4-BE49-F238E27FC236}">
                <a16:creationId xmlns:a16="http://schemas.microsoft.com/office/drawing/2014/main" id="{EDDF2FB3-397C-284E-B81B-022BBD027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21">
            <a:extLst>
              <a:ext uri="{FF2B5EF4-FFF2-40B4-BE49-F238E27FC236}">
                <a16:creationId xmlns:a16="http://schemas.microsoft.com/office/drawing/2014/main" id="{975568F7-BAC0-1D49-90F6-5D9BB5917D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17">
            <a:extLst>
              <a:ext uri="{FF2B5EF4-FFF2-40B4-BE49-F238E27FC236}">
                <a16:creationId xmlns:a16="http://schemas.microsoft.com/office/drawing/2014/main" id="{81A49EAC-5DA3-854A-9001-E82C27F33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9B0C73-1B53-6440-89E4-2046240F6C9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06609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EB0D177-9AA4-42F4-9CD7-CD206217CA6D}"/>
              </a:ext>
            </a:extLst>
          </p:cNvPr>
          <p:cNvSpPr/>
          <p:nvPr userDrawn="1"/>
        </p:nvSpPr>
        <p:spPr>
          <a:xfrm>
            <a:off x="9780101" y="6371351"/>
            <a:ext cx="1979897" cy="4319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825DB53-D610-4A40-AFDC-EBC47DB613CE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C2B9A6A4-83D0-40B1-8B15-964C84BF0705}"/>
              </a:ext>
            </a:extLst>
          </p:cNvPr>
          <p:cNvSpPr/>
          <p:nvPr userDrawn="1"/>
        </p:nvSpPr>
        <p:spPr>
          <a:xfrm>
            <a:off x="0" y="6371351"/>
            <a:ext cx="9780102" cy="432000"/>
          </a:xfrm>
          <a:custGeom>
            <a:avLst/>
            <a:gdLst>
              <a:gd name="connsiteX0" fmla="*/ 0 w 9780102"/>
              <a:gd name="connsiteY0" fmla="*/ 0 h 432000"/>
              <a:gd name="connsiteX1" fmla="*/ 9780102 w 9780102"/>
              <a:gd name="connsiteY1" fmla="*/ 0 h 432000"/>
              <a:gd name="connsiteX2" fmla="*/ 9780102 w 9780102"/>
              <a:gd name="connsiteY2" fmla="*/ 432000 h 432000"/>
              <a:gd name="connsiteX3" fmla="*/ 0 w 9780102"/>
              <a:gd name="connsiteY3" fmla="*/ 432000 h 43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80102" h="432000">
                <a:moveTo>
                  <a:pt x="0" y="0"/>
                </a:moveTo>
                <a:lnTo>
                  <a:pt x="9780102" y="0"/>
                </a:lnTo>
                <a:lnTo>
                  <a:pt x="9780102" y="432000"/>
                </a:lnTo>
                <a:lnTo>
                  <a:pt x="0" y="432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80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512000"/>
            <a:ext cx="11328000" cy="467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439820"/>
            <a:ext cx="5664000" cy="295062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0000" y="6371351"/>
            <a:ext cx="432000" cy="432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vert="horz" lIns="0" tIns="0" rIns="0" bIns="0" rtlCol="0" anchor="ctr"/>
          <a:lstStyle>
            <a:lvl1pPr algn="ctr">
              <a:defRPr sz="1200">
                <a:solidFill>
                  <a:schemeClr val="bg1"/>
                </a:solidFill>
                <a:latin typeface="+mj-lt"/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FDC6F9-37F9-4E25-AECA-D307B8421C73}"/>
              </a:ext>
            </a:extLst>
          </p:cNvPr>
          <p:cNvSpPr txBox="1"/>
          <p:nvPr userDrawn="1"/>
        </p:nvSpPr>
        <p:spPr>
          <a:xfrm>
            <a:off x="10243100" y="6422491"/>
            <a:ext cx="1053900" cy="380860"/>
          </a:xfrm>
          <a:prstGeom prst="rect">
            <a:avLst/>
          </a:prstGeom>
          <a:noFill/>
        </p:spPr>
        <p:txBody>
          <a:bodyPr wrap="square" tIns="108000" bIns="0" rtlCol="0" anchor="ctr">
            <a:spAutoFit/>
          </a:bodyPr>
          <a:lstStyle/>
          <a:p>
            <a:pPr algn="r">
              <a:lnSpc>
                <a:spcPts val="1000"/>
              </a:lnSpc>
            </a:pPr>
            <a:r>
              <a:rPr lang="en-US" sz="2500" b="1" i="0" spc="-100" baseline="0" noProof="0" dirty="0">
                <a:solidFill>
                  <a:schemeClr val="accent1"/>
                </a:solidFill>
                <a:latin typeface="+mj-lt"/>
              </a:rPr>
              <a:t>TREY</a:t>
            </a:r>
            <a:r>
              <a:rPr lang="en-US" sz="1600" b="1" i="0" spc="-100" baseline="0" noProof="0" dirty="0">
                <a:solidFill>
                  <a:schemeClr val="accent1"/>
                </a:solidFill>
                <a:latin typeface="+mj-lt"/>
              </a:rPr>
              <a:t> </a:t>
            </a:r>
            <a:br>
              <a:rPr lang="en-US" sz="1600" b="1" i="0" spc="-100" baseline="0" noProof="0" dirty="0">
                <a:solidFill>
                  <a:schemeClr val="accent1"/>
                </a:solidFill>
                <a:latin typeface="+mj-lt"/>
              </a:rPr>
            </a:br>
            <a:r>
              <a:rPr lang="en-US" sz="1200" b="0" i="0" spc="140" baseline="0" noProof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research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BC39664-EB8B-4A32-915A-D4308F79277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B49670D-8F18-44A8-B217-67B412095C0D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30FA059-EC32-4FFF-9673-48849B2FA43A}"/>
              </a:ext>
            </a:extLst>
          </p:cNvPr>
          <p:cNvCxnSpPr>
            <a:cxnSpLocks/>
          </p:cNvCxnSpPr>
          <p:nvPr userDrawn="1"/>
        </p:nvCxnSpPr>
        <p:spPr>
          <a:xfrm flipH="1">
            <a:off x="1" y="6371351"/>
            <a:ext cx="12191999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2" r:id="rId2"/>
    <p:sldLayoutId id="2147483663" r:id="rId3"/>
    <p:sldLayoutId id="2147483658" r:id="rId4"/>
    <p:sldLayoutId id="2147483666" r:id="rId5"/>
    <p:sldLayoutId id="2147483659" r:id="rId6"/>
    <p:sldLayoutId id="2147483660" r:id="rId7"/>
    <p:sldLayoutId id="2147483664" r:id="rId8"/>
    <p:sldLayoutId id="2147483650" r:id="rId9"/>
    <p:sldLayoutId id="2147483652" r:id="rId10"/>
    <p:sldLayoutId id="2147483656" r:id="rId11"/>
    <p:sldLayoutId id="2147483657" r:id="rId12"/>
    <p:sldLayoutId id="2147483667" r:id="rId13"/>
    <p:sldLayoutId id="2147483668" r:id="rId14"/>
    <p:sldLayoutId id="2147483669" r:id="rId15"/>
    <p:sldLayoutId id="2147483670" r:id="rId16"/>
    <p:sldLayoutId id="2147483671" r:id="rId17"/>
    <p:sldLayoutId id="2147483673" r:id="rId18"/>
    <p:sldLayoutId id="2147483674" r:id="rId19"/>
    <p:sldLayoutId id="2147483654" r:id="rId20"/>
    <p:sldLayoutId id="2147483655" r:id="rId21"/>
    <p:sldLayoutId id="2147483675" r:id="rId22"/>
    <p:sldLayoutId id="2147483672" r:id="rId23"/>
    <p:sldLayoutId id="2147483676" r:id="rId24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spc="-15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7" Type="http://schemas.openxmlformats.org/officeDocument/2006/relationships/image" Target="../media/image8.jpg"/><Relationship Id="rId2" Type="http://schemas.openxmlformats.org/officeDocument/2006/relationships/hyperlink" Target="https://www.factsninja.com/10-most-famous-entrepreneurs-of-all-time-and-what-made-them-wildly-rich.html" TargetMode="Externa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kbusinessforums.co.uk/articles/what-is-an-entrepreneur-a-brilliant-definition.741/" TargetMode="Externa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blogs.hbr.org/2013/01/what-is-entrepreneurship/" TargetMode="External"/><Relationship Id="rId2" Type="http://schemas.openxmlformats.org/officeDocument/2006/relationships/hyperlink" Target="https://bigthink.com/videos/a-new-definition-of-entrepreneurship" TargetMode="Externa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hyperlink" Target="https://www.forbes.com/sites/freddiedawson/2014/12/25/are-entrepreneurs-born-or-made/#3b79e9d97e4b" TargetMode="External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KocnAS345U&amp;feature=player_detailpage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kleruste.com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6nxcfbDfZo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forum.org/agenda/2016/01/the-10-skills-you-need-to-thrive-in-the-fourth-industrial-revolution/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experthometips.com/25-uses-for-paperclips-hacks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Hands coming together in circle">
            <a:extLst>
              <a:ext uri="{FF2B5EF4-FFF2-40B4-BE49-F238E27FC236}">
                <a16:creationId xmlns:a16="http://schemas.microsoft.com/office/drawing/2014/main" id="{AA8A1CBA-9BB5-2246-9F4B-98EAD7C9015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0" y="2811053"/>
            <a:ext cx="8991600" cy="1261295"/>
          </a:xfrm>
        </p:spPr>
        <p:txBody>
          <a:bodyPr/>
          <a:lstStyle/>
          <a:p>
            <a:r>
              <a:rPr lang="en-US" dirty="0" smtClean="0"/>
              <a:t>Entrepreneurship </a:t>
            </a:r>
            <a:endParaRPr lang="en-US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982016"/>
          </a:xfrm>
        </p:spPr>
        <p:txBody>
          <a:bodyPr/>
          <a:lstStyle/>
          <a:p>
            <a:r>
              <a:rPr lang="en-US" sz="4000" dirty="0" smtClean="0"/>
              <a:t>Lecture 1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989923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73" b="17473"/>
          <a:stretch>
            <a:fillRect/>
          </a:stretch>
        </p:blipFill>
        <p:spPr>
          <a:xfrm>
            <a:off x="2411412" y="249382"/>
            <a:ext cx="9348588" cy="6608617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1700" y="2503054"/>
            <a:ext cx="5958000" cy="1611571"/>
          </a:xfrm>
        </p:spPr>
        <p:txBody>
          <a:bodyPr/>
          <a:lstStyle/>
          <a:p>
            <a:r>
              <a:rPr lang="en-GB" dirty="0" smtClean="0"/>
              <a:t>Module Review 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sz="2000" dirty="0" smtClean="0"/>
              <a:t>Learning Outcomes; Indicative Content and </a:t>
            </a:r>
          </a:p>
          <a:p>
            <a:r>
              <a:rPr lang="en-GB" sz="2000" dirty="0" smtClean="0"/>
              <a:t>Assignment (1) &amp; (2)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36416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2" r="2632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1700" y="2272144"/>
            <a:ext cx="6106936" cy="1842481"/>
          </a:xfrm>
        </p:spPr>
        <p:txBody>
          <a:bodyPr/>
          <a:lstStyle/>
          <a:p>
            <a:r>
              <a:rPr lang="en-GB" dirty="0"/>
              <a:t>What is Entrepreneurship ?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>
          <a:xfrm>
            <a:off x="-1" y="4110760"/>
            <a:ext cx="6169891" cy="2276009"/>
          </a:xfrm>
        </p:spPr>
        <p:txBody>
          <a:bodyPr/>
          <a:lstStyle/>
          <a:p>
            <a:r>
              <a:rPr lang="en-GB" b="1" dirty="0"/>
              <a:t>In Your Groups –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Define Entrepreneurship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Give Examples….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Why do people buy their Products / Services?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What are Entrepreneurial Characteristics?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7547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000" y="431999"/>
            <a:ext cx="11328000" cy="1165891"/>
          </a:xfrm>
        </p:spPr>
        <p:txBody>
          <a:bodyPr/>
          <a:lstStyle/>
          <a:p>
            <a:r>
              <a:rPr lang="en-GB" sz="4400" dirty="0" smtClean="0"/>
              <a:t>Famous Entrepreneurs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2000" y="1717964"/>
            <a:ext cx="11328000" cy="387927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www.factsninja.com/10-most-famous-entrepreneurs-of-all-time-and-what-made-them-wildly-rich.html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615" y="2419929"/>
            <a:ext cx="2057400" cy="409170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5854" y="2225965"/>
            <a:ext cx="3657600" cy="24288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0747" y="4774914"/>
            <a:ext cx="3438525" cy="192578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4575" y="2105891"/>
            <a:ext cx="2356572" cy="231457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2546" y="4651089"/>
            <a:ext cx="3854595" cy="2049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5519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000" y="431999"/>
            <a:ext cx="11328000" cy="777965"/>
          </a:xfrm>
        </p:spPr>
        <p:txBody>
          <a:bodyPr/>
          <a:lstStyle/>
          <a:p>
            <a:r>
              <a:rPr lang="en-GB" sz="4400" dirty="0" smtClean="0"/>
              <a:t>Definition of an Entrepreneur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9636" y="1348509"/>
            <a:ext cx="11473673" cy="4969164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sz="3200" dirty="0"/>
              <a:t>“An entrepreneur sees an opportunity which others do not fully </a:t>
            </a:r>
            <a:r>
              <a:rPr lang="en-US" sz="3200" dirty="0" smtClean="0"/>
              <a:t>recognize, </a:t>
            </a:r>
            <a:r>
              <a:rPr lang="en-US" sz="3200" dirty="0"/>
              <a:t>to meet an unsatisfied demand or to radically improve the performance of an existing business. They have unquenchable self-belief that this opportunity can be made real through hard work, commitment and the adaptability to learn the lessons of the market along the way”.</a:t>
            </a:r>
          </a:p>
          <a:p>
            <a:pPr marL="0" indent="0" algn="r">
              <a:buNone/>
            </a:pPr>
            <a:r>
              <a:rPr lang="en-US" sz="3200" dirty="0"/>
              <a:t>Chris Oakley OBE</a:t>
            </a:r>
          </a:p>
          <a:p>
            <a:r>
              <a:rPr lang="en-GB" sz="3200" dirty="0">
                <a:hlinkClick r:id="rId2"/>
              </a:rPr>
              <a:t>https://www.ukbusinessforums.co.uk/articles/what-is-an-entrepreneur-a-brilliant-definition.741</a:t>
            </a:r>
            <a:r>
              <a:rPr lang="en-GB" sz="3200" dirty="0" smtClean="0">
                <a:hlinkClick r:id="rId2"/>
              </a:rPr>
              <a:t>/</a:t>
            </a:r>
            <a:endParaRPr lang="en-GB" sz="3200" dirty="0" smtClean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88376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8000" cy="1101236"/>
          </a:xfrm>
        </p:spPr>
        <p:txBody>
          <a:bodyPr/>
          <a:lstStyle/>
          <a:p>
            <a:r>
              <a:rPr lang="en-US" sz="4400" dirty="0" smtClean="0"/>
              <a:t>Entrepreneurship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2000" y="1533237"/>
            <a:ext cx="11328000" cy="465801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3200" i="1" dirty="0"/>
          </a:p>
          <a:p>
            <a:pPr marL="0" indent="0">
              <a:buNone/>
            </a:pPr>
            <a:r>
              <a:rPr lang="en-US" sz="3200" i="1" dirty="0" smtClean="0"/>
              <a:t>“</a:t>
            </a:r>
            <a:r>
              <a:rPr lang="en-GB" sz="3200" dirty="0"/>
              <a:t>Entrepreneurship is the pursuit of opportunity beyond the resources you currently control.</a:t>
            </a:r>
            <a:r>
              <a:rPr lang="en-US" sz="3200" i="1" dirty="0" smtClean="0"/>
              <a:t>” </a:t>
            </a:r>
          </a:p>
          <a:p>
            <a:pPr marL="0" indent="0">
              <a:buNone/>
            </a:pPr>
            <a:r>
              <a:rPr lang="en-US" sz="3200" i="1" dirty="0" smtClean="0"/>
              <a:t>-Harvard </a:t>
            </a:r>
            <a:r>
              <a:rPr lang="en-US" sz="3200" i="1" dirty="0"/>
              <a:t>Business School professor Howard </a:t>
            </a:r>
            <a:r>
              <a:rPr lang="en-US" sz="3200" i="1" dirty="0" smtClean="0"/>
              <a:t>Stevenson</a:t>
            </a:r>
          </a:p>
          <a:p>
            <a:pPr marL="228600" lvl="1" indent="0" algn="r">
              <a:buNone/>
            </a:pPr>
            <a:endParaRPr lang="en-US" sz="2400" i="1" dirty="0">
              <a:hlinkClick r:id="rId2"/>
            </a:endParaRPr>
          </a:p>
          <a:p>
            <a:pPr marL="228600" lvl="1" indent="0">
              <a:buNone/>
            </a:pPr>
            <a:r>
              <a:rPr lang="en-US" sz="2400" dirty="0" smtClean="0">
                <a:hlinkClick r:id="rId2"/>
              </a:rPr>
              <a:t>https</a:t>
            </a:r>
            <a:r>
              <a:rPr lang="en-US" sz="2400" dirty="0">
                <a:hlinkClick r:id="rId2"/>
              </a:rPr>
              <a:t>://bigthink.com/videos/a-new-definition-of-entrepreneurship</a:t>
            </a:r>
            <a:endParaRPr lang="en-US" sz="2400" dirty="0"/>
          </a:p>
          <a:p>
            <a:pPr marL="228600" lvl="1" indent="0" algn="r">
              <a:buNone/>
            </a:pPr>
            <a:endParaRPr lang="en-US" sz="2400" i="1" dirty="0"/>
          </a:p>
          <a:p>
            <a:pPr marL="228600" lvl="1" indent="0">
              <a:buNone/>
            </a:pPr>
            <a:r>
              <a:rPr lang="en-GB" sz="2400" dirty="0">
                <a:hlinkClick r:id="rId3"/>
              </a:rPr>
              <a:t>http://blogs.hbr.org/2013/01/what-is-entrepreneurship/</a:t>
            </a:r>
            <a:endParaRPr lang="en-GB" sz="2400" dirty="0"/>
          </a:p>
          <a:p>
            <a:pPr marL="228600" lvl="1" indent="0" algn="r">
              <a:buNone/>
            </a:pPr>
            <a:endParaRPr lang="en-US" sz="2400" dirty="0"/>
          </a:p>
          <a:p>
            <a:pPr marL="228600" lvl="1" indent="0" algn="r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271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8000" cy="1904800"/>
          </a:xfrm>
        </p:spPr>
        <p:txBody>
          <a:bodyPr>
            <a:noAutofit/>
          </a:bodyPr>
          <a:lstStyle/>
          <a:p>
            <a:pPr algn="ctr"/>
            <a:r>
              <a:rPr lang="en-US" sz="4400" dirty="0"/>
              <a:t>Are all </a:t>
            </a:r>
            <a:r>
              <a:rPr lang="en-US" sz="4400" dirty="0" smtClean="0"/>
              <a:t>Entrepreneur’s </a:t>
            </a:r>
            <a:r>
              <a:rPr lang="en-US" sz="4400" dirty="0"/>
              <a:t>C</a:t>
            </a:r>
            <a:r>
              <a:rPr lang="en-US" sz="4400" dirty="0" smtClean="0"/>
              <a:t>haracteristics </a:t>
            </a:r>
            <a:br>
              <a:rPr lang="en-US" sz="4400" dirty="0" smtClean="0"/>
            </a:br>
            <a:r>
              <a:rPr lang="en-US" sz="4400" dirty="0" smtClean="0"/>
              <a:t>the </a:t>
            </a:r>
            <a:r>
              <a:rPr lang="en-US" sz="4400" i="1" dirty="0"/>
              <a:t>same</a:t>
            </a:r>
            <a:r>
              <a:rPr lang="en-US" sz="4400" dirty="0"/>
              <a:t> or </a:t>
            </a:r>
            <a:r>
              <a:rPr lang="en-US" sz="4400" i="1" dirty="0"/>
              <a:t>different</a:t>
            </a:r>
            <a:r>
              <a:rPr lang="en-US" sz="4400" dirty="0"/>
              <a:t>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5418" y="2336801"/>
            <a:ext cx="6853382" cy="4110182"/>
          </a:xfrm>
        </p:spPr>
      </p:pic>
    </p:spTree>
    <p:extLst>
      <p:ext uri="{BB962C8B-B14F-4D97-AF65-F5344CB8AC3E}">
        <p14:creationId xmlns:p14="http://schemas.microsoft.com/office/powerpoint/2010/main" val="208101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000" y="431999"/>
            <a:ext cx="11340000" cy="861091"/>
          </a:xfrm>
        </p:spPr>
        <p:txBody>
          <a:bodyPr/>
          <a:lstStyle/>
          <a:p>
            <a:r>
              <a:rPr lang="en-GB" sz="4400" dirty="0" smtClean="0"/>
              <a:t>Common Traits of Entrepreneurs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66700" lvl="1" indent="0">
              <a:buNone/>
            </a:pPr>
            <a:endParaRPr lang="en-US" altLang="en-US" sz="3200" dirty="0"/>
          </a:p>
          <a:p>
            <a:pPr lvl="1"/>
            <a:endParaRPr lang="en-US" altLang="en-US" sz="3200" dirty="0" smtClean="0"/>
          </a:p>
          <a:p>
            <a:pPr lvl="1"/>
            <a:r>
              <a:rPr lang="en-US" altLang="en-US" sz="3200" dirty="0" smtClean="0"/>
              <a:t>Self-Employed Parents</a:t>
            </a:r>
            <a:endParaRPr lang="en-US" altLang="en-US" sz="3200" dirty="0"/>
          </a:p>
          <a:p>
            <a:pPr lvl="1"/>
            <a:r>
              <a:rPr lang="en-US" altLang="en-US" sz="3200" dirty="0"/>
              <a:t>Firstborns</a:t>
            </a:r>
          </a:p>
          <a:p>
            <a:pPr lvl="1"/>
            <a:r>
              <a:rPr lang="en-US" altLang="en-US" sz="3200" dirty="0"/>
              <a:t>Between 30-50 years old</a:t>
            </a:r>
          </a:p>
          <a:p>
            <a:pPr lvl="1"/>
            <a:r>
              <a:rPr lang="en-US" altLang="en-US" sz="3200" dirty="0"/>
              <a:t>Well </a:t>
            </a:r>
            <a:r>
              <a:rPr lang="en-US" altLang="en-US" sz="3200" dirty="0" smtClean="0"/>
              <a:t>Educated </a:t>
            </a:r>
            <a:r>
              <a:rPr lang="en-US" altLang="en-US" sz="3200" dirty="0">
                <a:latin typeface="Times New Roman" panose="02020603050405020304" pitchFamily="18" charset="0"/>
              </a:rPr>
              <a:t>–</a:t>
            </a:r>
            <a:r>
              <a:rPr lang="en-US" altLang="en-US" sz="3200" dirty="0"/>
              <a:t> 80% have </a:t>
            </a:r>
            <a:r>
              <a:rPr lang="en-US" altLang="en-US" sz="3200" dirty="0" smtClean="0"/>
              <a:t>College Degree </a:t>
            </a:r>
            <a:r>
              <a:rPr lang="en-US" altLang="en-US" sz="3200" dirty="0"/>
              <a:t>and 1/3 have a </a:t>
            </a:r>
            <a:r>
              <a:rPr lang="en-US" altLang="en-US" sz="3200" dirty="0" smtClean="0"/>
              <a:t>Graduate Level Degree</a:t>
            </a:r>
            <a:endParaRPr lang="en-US" altLang="en-US" sz="3200" dirty="0"/>
          </a:p>
          <a:p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endParaRPr lang="en-US" altLang="en-US" sz="3200" dirty="0" smtClean="0"/>
          </a:p>
          <a:p>
            <a:pPr lvl="1"/>
            <a:endParaRPr lang="en-US" altLang="en-US" sz="3200" dirty="0" smtClean="0"/>
          </a:p>
          <a:p>
            <a:pPr lvl="1"/>
            <a:r>
              <a:rPr lang="en-US" altLang="en-US" sz="3200" dirty="0" smtClean="0"/>
              <a:t>Original Thinkers</a:t>
            </a:r>
            <a:endParaRPr lang="en-US" altLang="en-US" sz="3200" dirty="0"/>
          </a:p>
          <a:p>
            <a:pPr lvl="1"/>
            <a:r>
              <a:rPr lang="en-US" altLang="en-US" sz="3200" dirty="0"/>
              <a:t>Risk </a:t>
            </a:r>
            <a:r>
              <a:rPr lang="en-US" altLang="en-US" sz="3200" dirty="0" smtClean="0"/>
              <a:t>Takers</a:t>
            </a:r>
            <a:endParaRPr lang="en-US" altLang="en-US" sz="3200" dirty="0"/>
          </a:p>
          <a:p>
            <a:pPr lvl="1"/>
            <a:r>
              <a:rPr lang="en-US" altLang="en-US" sz="3200" dirty="0"/>
              <a:t>Take </a:t>
            </a:r>
            <a:r>
              <a:rPr lang="en-US" altLang="en-US" sz="3200" dirty="0" smtClean="0"/>
              <a:t>Responsibility </a:t>
            </a:r>
            <a:r>
              <a:rPr lang="en-US" altLang="en-US" sz="3200" dirty="0"/>
              <a:t>for own </a:t>
            </a:r>
            <a:r>
              <a:rPr lang="en-US" altLang="en-US" sz="3200" dirty="0" smtClean="0"/>
              <a:t>Actions</a:t>
            </a:r>
            <a:endParaRPr lang="en-US" altLang="en-US" sz="3200" dirty="0"/>
          </a:p>
          <a:p>
            <a:pPr lvl="1"/>
            <a:r>
              <a:rPr lang="en-US" altLang="en-US" sz="3200" dirty="0"/>
              <a:t>Feel </a:t>
            </a:r>
            <a:r>
              <a:rPr lang="en-US" altLang="en-US" sz="3200" dirty="0" smtClean="0"/>
              <a:t>Competent </a:t>
            </a:r>
            <a:r>
              <a:rPr lang="en-US" altLang="en-US" sz="3200" dirty="0"/>
              <a:t>and </a:t>
            </a:r>
            <a:r>
              <a:rPr lang="en-US" altLang="en-US" sz="3200" dirty="0" smtClean="0"/>
              <a:t>Capable</a:t>
            </a:r>
            <a:endParaRPr lang="en-US" altLang="en-US" sz="3200" dirty="0"/>
          </a:p>
          <a:p>
            <a:pPr lvl="1"/>
            <a:r>
              <a:rPr lang="en-US" altLang="en-US" sz="3200" dirty="0"/>
              <a:t>Set </a:t>
            </a:r>
            <a:r>
              <a:rPr lang="en-US" altLang="en-US" sz="3200" dirty="0" smtClean="0"/>
              <a:t>High Goals </a:t>
            </a:r>
            <a:r>
              <a:rPr lang="en-US" altLang="en-US" sz="3200" dirty="0"/>
              <a:t>and </a:t>
            </a:r>
            <a:r>
              <a:rPr lang="en-US" altLang="en-US" sz="3200" dirty="0" smtClean="0"/>
              <a:t>Enjoy Working Toward Them</a:t>
            </a:r>
            <a:endParaRPr lang="en-US" altLang="en-US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32725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51834FF6-C3F9-264F-9978-BDFACD706A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altLang="en-US" sz="4400" dirty="0"/>
              <a:t>Characteristics of Entrepreneurs</a:t>
            </a:r>
          </a:p>
        </p:txBody>
      </p:sp>
      <p:sp>
        <p:nvSpPr>
          <p:cNvPr id="16387" name="AutoShape 3">
            <a:extLst>
              <a:ext uri="{FF2B5EF4-FFF2-40B4-BE49-F238E27FC236}">
                <a16:creationId xmlns:a16="http://schemas.microsoft.com/office/drawing/2014/main" id="{B5A46CCA-E900-7840-A378-04BB2CE3AE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62800" y="2133600"/>
            <a:ext cx="3124200" cy="3352800"/>
          </a:xfrm>
          <a:prstGeom prst="star16">
            <a:avLst>
              <a:gd name="adj" fmla="val 3750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3200">
                <a:latin typeface="Times New Roman" panose="02020603050405020304" pitchFamily="18" charset="0"/>
              </a:rPr>
              <a:t>Successful </a:t>
            </a:r>
          </a:p>
          <a:p>
            <a:pPr algn="ctr" eaLnBrk="1" hangingPunct="1"/>
            <a:r>
              <a:rPr lang="en-US" altLang="en-US" sz="3200">
                <a:latin typeface="Times New Roman" panose="02020603050405020304" pitchFamily="18" charset="0"/>
              </a:rPr>
              <a:t>Entrepreneurs</a:t>
            </a:r>
          </a:p>
        </p:txBody>
      </p:sp>
      <p:graphicFrame>
        <p:nvGraphicFramePr>
          <p:cNvPr id="52247" name="Group 23">
            <a:extLst>
              <a:ext uri="{FF2B5EF4-FFF2-40B4-BE49-F238E27FC236}">
                <a16:creationId xmlns:a16="http://schemas.microsoft.com/office/drawing/2014/main" id="{B90ACC86-FA25-E143-B806-13D15FA85B80}"/>
              </a:ext>
            </a:extLst>
          </p:cNvPr>
          <p:cNvGraphicFramePr>
            <a:graphicFrameLocks noGrp="1"/>
          </p:cNvGraphicFramePr>
          <p:nvPr/>
        </p:nvGraphicFramePr>
        <p:xfrm>
          <a:off x="1981200" y="2133600"/>
          <a:ext cx="3733800" cy="944796"/>
        </p:xfrm>
        <a:graphic>
          <a:graphicData uri="http://schemas.openxmlformats.org/drawingml/2006/table">
            <a:tbl>
              <a:tblPr/>
              <a:tblGrid>
                <a:gridCol w="3733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445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charset="0"/>
                          <a:cs typeface="Times New Roman" charset="0"/>
                        </a:rPr>
                        <a:t>Key Personal Attributes</a:t>
                      </a:r>
                    </a:p>
                  </a:txBody>
                  <a:tcPr marT="45678" marB="45678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52234" name="Group 10">
            <a:extLst>
              <a:ext uri="{FF2B5EF4-FFF2-40B4-BE49-F238E27FC236}">
                <a16:creationId xmlns:a16="http://schemas.microsoft.com/office/drawing/2014/main" id="{52018CB5-3ABB-A74A-99D1-243E4250BBD2}"/>
              </a:ext>
            </a:extLst>
          </p:cNvPr>
          <p:cNvGraphicFramePr>
            <a:graphicFrameLocks noGrp="1"/>
          </p:cNvGraphicFramePr>
          <p:nvPr/>
        </p:nvGraphicFramePr>
        <p:xfrm>
          <a:off x="1981200" y="4572000"/>
          <a:ext cx="3733800" cy="914400"/>
        </p:xfrm>
        <a:graphic>
          <a:graphicData uri="http://schemas.openxmlformats.org/drawingml/2006/table">
            <a:tbl>
              <a:tblPr/>
              <a:tblGrid>
                <a:gridCol w="3733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14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charset="0"/>
                          <a:cs typeface="Times New Roman" charset="0"/>
                        </a:rPr>
                        <a:t>Good Technical Skills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52240" name="Group 16">
            <a:extLst>
              <a:ext uri="{FF2B5EF4-FFF2-40B4-BE49-F238E27FC236}">
                <a16:creationId xmlns:a16="http://schemas.microsoft.com/office/drawing/2014/main" id="{76B77D43-3C69-8348-96D0-6E4D8815E37F}"/>
              </a:ext>
            </a:extLst>
          </p:cNvPr>
          <p:cNvGraphicFramePr>
            <a:graphicFrameLocks noGrp="1"/>
          </p:cNvGraphicFramePr>
          <p:nvPr/>
        </p:nvGraphicFramePr>
        <p:xfrm>
          <a:off x="1981200" y="3352800"/>
          <a:ext cx="3733800" cy="944796"/>
        </p:xfrm>
        <a:graphic>
          <a:graphicData uri="http://schemas.openxmlformats.org/drawingml/2006/table">
            <a:tbl>
              <a:tblPr/>
              <a:tblGrid>
                <a:gridCol w="3733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445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charset="0"/>
                          <a:cs typeface="Times New Roman" charset="0"/>
                        </a:rPr>
                        <a:t>Strong Managerial Competencies</a:t>
                      </a:r>
                    </a:p>
                  </a:txBody>
                  <a:tcPr marT="45678" marB="4567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16406" name="Picture 22" descr="SY01264_">
            <a:extLst>
              <a:ext uri="{FF2B5EF4-FFF2-40B4-BE49-F238E27FC236}">
                <a16:creationId xmlns:a16="http://schemas.microsoft.com/office/drawing/2014/main" id="{ACA7A542-C9D1-484E-B33B-11561847D5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2057400"/>
            <a:ext cx="12192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1369237"/>
      </p:ext>
    </p:extLst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F4E8B039-2D70-744B-A7EB-4683A50B02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2000" y="431999"/>
            <a:ext cx="11328000" cy="1461455"/>
          </a:xfrm>
        </p:spPr>
        <p:txBody>
          <a:bodyPr/>
          <a:lstStyle/>
          <a:p>
            <a:pPr eaLnBrk="1" hangingPunct="1"/>
            <a:r>
              <a:rPr lang="en-US" altLang="en-US" sz="4400" dirty="0"/>
              <a:t>Key Personal Attributes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745FDCD5-935A-CF48-B917-A45D194D285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32000" y="1764145"/>
            <a:ext cx="11328000" cy="442710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3200" dirty="0"/>
              <a:t>Entrepreneurs are Made, Not Born!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3200" dirty="0"/>
              <a:t>Many of these key attributes are developed early in life, with the family environment playing an important </a:t>
            </a:r>
            <a:r>
              <a:rPr lang="en-US" altLang="en-US" sz="3200" dirty="0" smtClean="0"/>
              <a:t>role.</a:t>
            </a:r>
            <a:endParaRPr lang="en-US" altLang="en-US" sz="3200" dirty="0"/>
          </a:p>
          <a:p>
            <a:pPr lvl="1" eaLnBrk="1" hangingPunct="1">
              <a:lnSpc>
                <a:spcPct val="90000"/>
              </a:lnSpc>
            </a:pPr>
            <a:r>
              <a:rPr lang="en-US" altLang="en-US" sz="3200" dirty="0"/>
              <a:t>Entrepreneurs tend to have had self employed parents who tend to support and encourage independence, achievement, and </a:t>
            </a:r>
            <a:r>
              <a:rPr lang="en-US" altLang="en-US" sz="3200" dirty="0" smtClean="0"/>
              <a:t>responsibility.</a:t>
            </a:r>
            <a:endParaRPr lang="en-US" altLang="en-US" sz="3200" dirty="0"/>
          </a:p>
          <a:p>
            <a:pPr lvl="1" eaLnBrk="1" hangingPunct="1">
              <a:lnSpc>
                <a:spcPct val="90000"/>
              </a:lnSpc>
            </a:pPr>
            <a:r>
              <a:rPr lang="en-US" altLang="en-US" sz="3200" dirty="0"/>
              <a:t>Firstborns tend to have more entrepreneurial attributes because they receive more attention, have to forge their own way, thus creating higher </a:t>
            </a:r>
            <a:r>
              <a:rPr lang="en-US" altLang="en-US" sz="3200" dirty="0" smtClean="0"/>
              <a:t>self-confidence.</a:t>
            </a:r>
            <a:endParaRPr lang="en-US" altLang="en-US" sz="3200" dirty="0"/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58853519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4F028E42-67C4-2641-9033-F64E757802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2000" y="432000"/>
            <a:ext cx="11328000" cy="1193600"/>
          </a:xfrm>
        </p:spPr>
        <p:txBody>
          <a:bodyPr/>
          <a:lstStyle/>
          <a:p>
            <a:pPr eaLnBrk="1" hangingPunct="1"/>
            <a:r>
              <a:rPr lang="en-US" altLang="en-US" sz="4400" dirty="0"/>
              <a:t>Technical Proficiency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496AD0FC-5028-9F45-BA09-E2DFCCD830A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32000" y="1884218"/>
            <a:ext cx="11328000" cy="4307032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Many entrepreneurs demonstrate strong technical skills, typically bringing some related experience to their business </a:t>
            </a:r>
            <a:r>
              <a:rPr lang="en-US" altLang="en-US" sz="3200" dirty="0" smtClean="0"/>
              <a:t>ventures.</a:t>
            </a:r>
            <a:endParaRPr lang="en-US" altLang="en-US" sz="3200" dirty="0"/>
          </a:p>
          <a:p>
            <a:pPr eaLnBrk="1" hangingPunct="1"/>
            <a:r>
              <a:rPr lang="en-US" altLang="en-US" sz="3200" dirty="0"/>
              <a:t>For example, successful car dealers usually have lots of technical knowledge about selling and servicing automobiles before opening their </a:t>
            </a:r>
            <a:r>
              <a:rPr lang="en-US" altLang="en-US" sz="3200" dirty="0" smtClean="0"/>
              <a:t>dealerships.</a:t>
            </a:r>
            <a:endParaRPr lang="en-US" altLang="en-US" sz="3200" dirty="0"/>
          </a:p>
          <a:p>
            <a:pPr eaLnBrk="1" hangingPunct="1"/>
            <a:r>
              <a:rPr lang="en-US" altLang="en-US" sz="3200" dirty="0"/>
              <a:t>Especially important in the computer </a:t>
            </a:r>
            <a:r>
              <a:rPr lang="en-US" altLang="en-US" sz="3200" dirty="0" smtClean="0"/>
              <a:t>industry.</a:t>
            </a:r>
            <a:endParaRPr lang="en-US" altLang="en-US" sz="3200" dirty="0"/>
          </a:p>
          <a:p>
            <a:pPr eaLnBrk="1" hangingPunct="1"/>
            <a:r>
              <a:rPr lang="en-US" altLang="en-US" sz="3200" dirty="0"/>
              <a:t>NOT ALWAYS </a:t>
            </a:r>
            <a:r>
              <a:rPr lang="en-US" altLang="en-US" sz="3200" dirty="0" smtClean="0"/>
              <a:t>NECESSARY.</a:t>
            </a:r>
            <a:endParaRPr lang="en-US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799625777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8" b="1148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Start-up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sz="2800" dirty="0" smtClean="0"/>
              <a:t>Lifestyle; Small and Large Enterprises</a:t>
            </a:r>
            <a:endParaRPr lang="en-GB" sz="2800" dirty="0"/>
          </a:p>
        </p:txBody>
      </p:sp>
      <p:sp>
        <p:nvSpPr>
          <p:cNvPr id="5" name="AutoShape 2" descr="Image result for start up companies images"/>
          <p:cNvSpPr>
            <a:spLocks noChangeAspect="1" noChangeArrowheads="1"/>
          </p:cNvSpPr>
          <p:nvPr/>
        </p:nvSpPr>
        <p:spPr bwMode="auto">
          <a:xfrm>
            <a:off x="63500" y="-731838"/>
            <a:ext cx="2200275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6862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C2D376FB-67E8-2845-8FC8-5ACDCF0E87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2000" y="431999"/>
            <a:ext cx="11328000" cy="962691"/>
          </a:xfrm>
        </p:spPr>
        <p:txBody>
          <a:bodyPr/>
          <a:lstStyle/>
          <a:p>
            <a:pPr marL="838200" indent="-838200">
              <a:buFontTx/>
              <a:buAutoNum type="arabicPeriod"/>
            </a:pPr>
            <a:r>
              <a:rPr lang="en-US" altLang="en-US" sz="4400" dirty="0"/>
              <a:t>Lifestyle Venture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D7B4629F-FF44-C548-9872-16AED951D89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en-US" altLang="en-US" sz="3200" dirty="0" smtClean="0"/>
          </a:p>
          <a:p>
            <a:pPr eaLnBrk="1" hangingPunct="1">
              <a:lnSpc>
                <a:spcPct val="90000"/>
              </a:lnSpc>
            </a:pPr>
            <a:r>
              <a:rPr lang="en-US" altLang="en-US" sz="3200" dirty="0" smtClean="0"/>
              <a:t>Small </a:t>
            </a:r>
            <a:r>
              <a:rPr lang="en-US" altLang="en-US" sz="3200" dirty="0"/>
              <a:t>company that provides its owner independence, autonomy, and control.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3200" dirty="0"/>
              <a:t>Is often run out of </a:t>
            </a:r>
            <a:r>
              <a:rPr lang="en-US" altLang="en-US" sz="3200" dirty="0" smtClean="0"/>
              <a:t>household.</a:t>
            </a:r>
            <a:endParaRPr lang="en-US" altLang="en-US" sz="32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3200" dirty="0"/>
              <a:t>Provides flexibility (hours, meeting places, attire)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3200" dirty="0"/>
              <a:t>Aligns your personal interests and hobbies with your desire to make a profit.</a:t>
            </a:r>
          </a:p>
        </p:txBody>
      </p:sp>
    </p:spTree>
    <p:extLst>
      <p:ext uri="{BB962C8B-B14F-4D97-AF65-F5344CB8AC3E}">
        <p14:creationId xmlns:p14="http://schemas.microsoft.com/office/powerpoint/2010/main" val="3499090805"/>
      </p:ext>
    </p:extLst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6A54D140-821B-E548-AB78-6D3EB37BA0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2000" y="432000"/>
            <a:ext cx="11328000" cy="1045818"/>
          </a:xfrm>
        </p:spPr>
        <p:txBody>
          <a:bodyPr/>
          <a:lstStyle/>
          <a:p>
            <a:pPr eaLnBrk="1" hangingPunct="1"/>
            <a:r>
              <a:rPr lang="en-US" altLang="en-US" sz="4400" dirty="0"/>
              <a:t>2. Smaller Profit Venture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F6D00EC1-38F4-0145-B972-E00DB704CC0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endParaRPr lang="en-US" altLang="en-US" sz="3200" dirty="0"/>
          </a:p>
          <a:p>
            <a:pPr eaLnBrk="1" hangingPunct="1"/>
            <a:r>
              <a:rPr lang="en-US" altLang="en-US" sz="3200" dirty="0" smtClean="0"/>
              <a:t>Small </a:t>
            </a:r>
            <a:r>
              <a:rPr lang="en-US" altLang="en-US" sz="3200" dirty="0"/>
              <a:t>company not concentrated on pushing the envelope and growing inordinately large.</a:t>
            </a:r>
          </a:p>
          <a:p>
            <a:pPr eaLnBrk="1" hangingPunct="1"/>
            <a:r>
              <a:rPr lang="en-US" altLang="en-US" sz="3200" dirty="0"/>
              <a:t>Making millions of pounds is not important.</a:t>
            </a:r>
          </a:p>
          <a:p>
            <a:pPr eaLnBrk="1" hangingPunct="1"/>
            <a:r>
              <a:rPr lang="en-US" altLang="en-US" sz="3200" dirty="0"/>
              <a:t>Content with making a decent living.</a:t>
            </a:r>
          </a:p>
        </p:txBody>
      </p:sp>
    </p:spTree>
    <p:extLst>
      <p:ext uri="{BB962C8B-B14F-4D97-AF65-F5344CB8AC3E}">
        <p14:creationId xmlns:p14="http://schemas.microsoft.com/office/powerpoint/2010/main" val="2876586717"/>
      </p:ext>
    </p:extLst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44182664-1319-C84E-9E0E-871E1D4F5F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2000" y="432000"/>
            <a:ext cx="11328000" cy="1535344"/>
          </a:xfrm>
        </p:spPr>
        <p:txBody>
          <a:bodyPr/>
          <a:lstStyle/>
          <a:p>
            <a:pPr eaLnBrk="1" hangingPunct="1"/>
            <a:r>
              <a:rPr lang="en-US" altLang="en-US" sz="4400" dirty="0"/>
              <a:t>3. High Growth Ventures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B1C0C722-74A0-2A4C-BDE3-4A9F05AA266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32000" y="1357745"/>
            <a:ext cx="11328000" cy="4645892"/>
          </a:xfrm>
        </p:spPr>
        <p:txBody>
          <a:bodyPr/>
          <a:lstStyle/>
          <a:p>
            <a:pPr marL="0" indent="0" eaLnBrk="1" hangingPunct="1">
              <a:buNone/>
            </a:pPr>
            <a:endParaRPr lang="en-US" altLang="en-US" sz="3200" dirty="0"/>
          </a:p>
          <a:p>
            <a:r>
              <a:rPr lang="en-US" altLang="en-US" sz="3200" dirty="0" smtClean="0"/>
              <a:t>Goal </a:t>
            </a:r>
            <a:r>
              <a:rPr lang="en-US" altLang="en-US" sz="3200" dirty="0"/>
              <a:t>is maximum profit and growth.</a:t>
            </a:r>
          </a:p>
          <a:p>
            <a:pPr eaLnBrk="1" hangingPunct="1"/>
            <a:r>
              <a:rPr lang="en-US" altLang="en-US" sz="3200" dirty="0"/>
              <a:t>Concentrated on pushing envelope and growing as large as possible.</a:t>
            </a:r>
          </a:p>
          <a:p>
            <a:pPr eaLnBrk="1" hangingPunct="1"/>
            <a:r>
              <a:rPr lang="en-US" altLang="en-US" sz="3200" dirty="0"/>
              <a:t>Focus on </a:t>
            </a:r>
            <a:r>
              <a:rPr lang="en-US" altLang="en-US" sz="3200" dirty="0" smtClean="0"/>
              <a:t>innovation.</a:t>
            </a:r>
            <a:endParaRPr lang="en-US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032713146"/>
      </p:ext>
    </p:extLst>
  </p:cSld>
  <p:clrMapOvr>
    <a:masterClrMapping/>
  </p:clrMapOvr>
  <p:transition spd="med">
    <p:checker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000" y="431999"/>
            <a:ext cx="11328000" cy="1285965"/>
          </a:xfrm>
        </p:spPr>
        <p:txBody>
          <a:bodyPr>
            <a:normAutofit/>
          </a:bodyPr>
          <a:lstStyle/>
          <a:p>
            <a:r>
              <a:rPr lang="en-US" sz="4400" dirty="0"/>
              <a:t>Are Entrepreneurs </a:t>
            </a:r>
            <a:r>
              <a:rPr lang="en-US" sz="4400" dirty="0" smtClean="0"/>
              <a:t>Born </a:t>
            </a:r>
            <a:r>
              <a:rPr lang="en-US" sz="4400" dirty="0"/>
              <a:t>or </a:t>
            </a:r>
            <a:r>
              <a:rPr lang="en-US" sz="4400" dirty="0" smtClean="0"/>
              <a:t>Made</a:t>
            </a:r>
            <a:r>
              <a:rPr lang="en-US" sz="4400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472" y="1717964"/>
            <a:ext cx="11233527" cy="1505527"/>
          </a:xfrm>
        </p:spPr>
        <p:txBody>
          <a:bodyPr/>
          <a:lstStyle/>
          <a:p>
            <a:r>
              <a:rPr lang="en-US" sz="3200" dirty="0">
                <a:hlinkClick r:id="rId2"/>
              </a:rPr>
              <a:t>https://www.forbes.com/sites/freddiedawson/2014/12/25/are-entrepreneurs-born-or-made/#</a:t>
            </a:r>
            <a:r>
              <a:rPr lang="en-US" sz="3200" dirty="0" smtClean="0">
                <a:hlinkClick r:id="rId2"/>
              </a:rPr>
              <a:t>3b79e9d97e4b</a:t>
            </a:r>
            <a:endParaRPr lang="en-US" sz="3200" dirty="0" smtClean="0"/>
          </a:p>
          <a:p>
            <a:endParaRPr lang="en-US" dirty="0"/>
          </a:p>
        </p:txBody>
      </p:sp>
      <p:sp>
        <p:nvSpPr>
          <p:cNvPr id="4" name="AutoShape 2" descr="Image result for are entrepreneurs born or made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4836" y="2798618"/>
            <a:ext cx="8829963" cy="3297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136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 smtClean="0"/>
              <a:t>Born or Made ….?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618" y="1080656"/>
            <a:ext cx="11501382" cy="5689600"/>
          </a:xfrm>
        </p:spPr>
        <p:txBody>
          <a:bodyPr/>
          <a:lstStyle/>
          <a:p>
            <a:pPr marL="0" lvl="1" indent="0">
              <a:spcBef>
                <a:spcPts val="2000"/>
              </a:spcBef>
              <a:buClr>
                <a:schemeClr val="tx1">
                  <a:lumMod val="50000"/>
                  <a:lumOff val="50000"/>
                </a:schemeClr>
              </a:buClr>
              <a:buNone/>
            </a:pPr>
            <a:r>
              <a:rPr lang="en-US" sz="3200" dirty="0"/>
              <a:t>Whether someone does or doesn’t become an entrepreneur is a function of their:</a:t>
            </a:r>
          </a:p>
          <a:p>
            <a:pPr marL="685800" lvl="3">
              <a:spcBef>
                <a:spcPts val="2000"/>
              </a:spcBef>
            </a:pPr>
            <a:r>
              <a:rPr lang="en-US" sz="3200" dirty="0"/>
              <a:t>Environment </a:t>
            </a:r>
          </a:p>
          <a:p>
            <a:pPr marL="685800" lvl="3">
              <a:spcBef>
                <a:spcPts val="2000"/>
              </a:spcBef>
            </a:pPr>
            <a:r>
              <a:rPr lang="en-US" sz="3200" dirty="0"/>
              <a:t>Life </a:t>
            </a:r>
            <a:r>
              <a:rPr lang="en-US" sz="3200" dirty="0" smtClean="0"/>
              <a:t>Experiences</a:t>
            </a:r>
            <a:endParaRPr lang="en-US" sz="3200" dirty="0"/>
          </a:p>
          <a:p>
            <a:pPr marL="685800" lvl="3">
              <a:spcBef>
                <a:spcPts val="2000"/>
              </a:spcBef>
            </a:pPr>
            <a:r>
              <a:rPr lang="en-US" sz="3200" dirty="0"/>
              <a:t>Personal </a:t>
            </a:r>
            <a:r>
              <a:rPr lang="en-US" sz="3200" dirty="0" smtClean="0"/>
              <a:t>choices</a:t>
            </a:r>
            <a:endParaRPr lang="en-US" sz="3200" dirty="0" smtClean="0">
              <a:latin typeface="Candara" panose="020E0502030303020204" pitchFamily="34" charset="0"/>
            </a:endParaRPr>
          </a:p>
          <a:p>
            <a:pPr marL="685800" lvl="3">
              <a:spcBef>
                <a:spcPts val="2000"/>
              </a:spcBef>
            </a:pPr>
            <a:endParaRPr lang="en-US" sz="3200" dirty="0" smtClean="0">
              <a:latin typeface="Candara" panose="020E0502030303020204" pitchFamily="34" charset="0"/>
            </a:endParaRPr>
          </a:p>
          <a:p>
            <a:pPr lvl="1"/>
            <a:r>
              <a:rPr lang="en-US" altLang="en-US" sz="2000" dirty="0"/>
              <a:t>Many of these key attributes are developed early in life, with the family environment playing an important role</a:t>
            </a:r>
          </a:p>
          <a:p>
            <a:pPr lvl="1"/>
            <a:r>
              <a:rPr lang="en-US" altLang="en-US" sz="2000" dirty="0"/>
              <a:t>Entrepreneurs tend to have had self employed parents who tend to support and encourage independence, achievement, and responsibility</a:t>
            </a:r>
          </a:p>
          <a:p>
            <a:pPr lvl="1"/>
            <a:r>
              <a:rPr lang="en-US" altLang="en-US" sz="2000" dirty="0"/>
              <a:t>Firstborns tend to have more entrepreneurial attributes because they receive more attention, have to forge their own way, thus creating higher self-confidence</a:t>
            </a:r>
          </a:p>
          <a:p>
            <a:pPr marL="685800" lvl="3">
              <a:spcBef>
                <a:spcPts val="2000"/>
              </a:spcBef>
            </a:pPr>
            <a:endParaRPr lang="en-US" sz="3200" dirty="0">
              <a:latin typeface="Candara" panose="020E0502030303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0827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/>
              <a:t>Are Entrepreneurs </a:t>
            </a:r>
            <a:r>
              <a:rPr lang="en-US" sz="4400" dirty="0" smtClean="0"/>
              <a:t>Gamblers</a:t>
            </a:r>
            <a:r>
              <a:rPr lang="en-US" sz="4400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2000" y="1219200"/>
            <a:ext cx="11328000" cy="5366326"/>
          </a:xfrm>
        </p:spPr>
        <p:txBody>
          <a:bodyPr/>
          <a:lstStyle/>
          <a:p>
            <a:r>
              <a:rPr lang="en-US" sz="3200" dirty="0"/>
              <a:t>A study </a:t>
            </a:r>
            <a:r>
              <a:rPr lang="en-US" sz="3200" dirty="0" smtClean="0"/>
              <a:t>performed </a:t>
            </a:r>
            <a:r>
              <a:rPr lang="en-US" sz="3200" dirty="0"/>
              <a:t>at Princeton University, looked at two groups of people: those who have just started their own businesses and  the general population. These two groups were given three options for investments: </a:t>
            </a:r>
          </a:p>
          <a:p>
            <a:pPr marL="228600" lvl="1" indent="0">
              <a:buNone/>
            </a:pPr>
            <a:r>
              <a:rPr lang="en-US" sz="3200" b="1" dirty="0"/>
              <a:t>1. A profit of $5 million with a 20% chance of success. </a:t>
            </a:r>
          </a:p>
          <a:p>
            <a:pPr marL="228600" lvl="1" indent="0">
              <a:buNone/>
            </a:pPr>
            <a:r>
              <a:rPr lang="en-US" sz="3200" b="1" dirty="0"/>
              <a:t>2. A profit of $2 million with a 50% chance of success.</a:t>
            </a:r>
          </a:p>
          <a:p>
            <a:pPr marL="228600" lvl="1" indent="0">
              <a:buNone/>
            </a:pPr>
            <a:r>
              <a:rPr lang="en-US" sz="3200" b="1" dirty="0"/>
              <a:t>3. A profit of $1.25 million with an 80% chance of success.</a:t>
            </a:r>
          </a:p>
          <a:p>
            <a:r>
              <a:rPr lang="en-US" sz="3200" dirty="0"/>
              <a:t>Entrepreneurs opted for safer option 3 – a higher chance of profit, but less of it. </a:t>
            </a:r>
          </a:p>
          <a:p>
            <a:r>
              <a:rPr lang="en-US" sz="3200" dirty="0"/>
              <a:t>While a higher proportion of the general population actually opted for riskier option 1.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6840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000" y="431999"/>
            <a:ext cx="11328000" cy="1165891"/>
          </a:xfrm>
        </p:spPr>
        <p:txBody>
          <a:bodyPr/>
          <a:lstStyle/>
          <a:p>
            <a:r>
              <a:rPr lang="en-US" sz="4400" dirty="0"/>
              <a:t>What </a:t>
            </a:r>
            <a:r>
              <a:rPr lang="en-US" sz="4400" dirty="0" smtClean="0"/>
              <a:t>Motivates People </a:t>
            </a:r>
            <a:r>
              <a:rPr lang="en-US" sz="4400" dirty="0"/>
              <a:t>to become </a:t>
            </a:r>
            <a:r>
              <a:rPr lang="en-US" sz="4400" dirty="0" smtClean="0"/>
              <a:t>Entrepreneurs</a:t>
            </a:r>
            <a:r>
              <a:rPr lang="en-US" sz="4400" dirty="0"/>
              <a:t>?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pic>
        <p:nvPicPr>
          <p:cNvPr id="4" name="Picture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2" r="2632"/>
          <a:stretch>
            <a:fillRect/>
          </a:stretch>
        </p:blipFill>
        <p:spPr>
          <a:xfrm>
            <a:off x="1773382" y="1921164"/>
            <a:ext cx="7693891" cy="4368800"/>
          </a:xfrm>
        </p:spPr>
      </p:pic>
    </p:spTree>
    <p:extLst>
      <p:ext uri="{BB962C8B-B14F-4D97-AF65-F5344CB8AC3E}">
        <p14:creationId xmlns:p14="http://schemas.microsoft.com/office/powerpoint/2010/main" val="540596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5">
            <a:extLst>
              <a:ext uri="{FF2B5EF4-FFF2-40B4-BE49-F238E27FC236}">
                <a16:creationId xmlns:a16="http://schemas.microsoft.com/office/drawing/2014/main" id="{4D79C900-11D4-1349-B390-0DCD27D2AE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5564" y="617538"/>
            <a:ext cx="11629737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altLang="en-US" sz="4400" dirty="0"/>
              <a:t>Advantages of a Small Business</a:t>
            </a:r>
          </a:p>
        </p:txBody>
      </p:sp>
      <p:sp>
        <p:nvSpPr>
          <p:cNvPr id="12291" name="Rectangle 6">
            <a:extLst>
              <a:ext uri="{FF2B5EF4-FFF2-40B4-BE49-F238E27FC236}">
                <a16:creationId xmlns:a16="http://schemas.microsoft.com/office/drawing/2014/main" id="{ACFB3A2A-7B98-CD4B-B049-84CC846481C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34109" y="2017713"/>
            <a:ext cx="6222808" cy="4114800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Greater Opportunity to get rich through stock options</a:t>
            </a:r>
          </a:p>
          <a:p>
            <a:pPr eaLnBrk="1" hangingPunct="1"/>
            <a:r>
              <a:rPr lang="en-US" altLang="en-US" sz="3200" dirty="0"/>
              <a:t>Feel more </a:t>
            </a:r>
            <a:r>
              <a:rPr lang="en-US" altLang="en-US" sz="3200" dirty="0" smtClean="0"/>
              <a:t>Important</a:t>
            </a:r>
            <a:endParaRPr lang="en-US" altLang="en-US" sz="3200" dirty="0"/>
          </a:p>
          <a:p>
            <a:pPr eaLnBrk="1" hangingPunct="1"/>
            <a:r>
              <a:rPr lang="en-US" altLang="en-US" sz="3200" dirty="0"/>
              <a:t>Feel more </a:t>
            </a:r>
            <a:r>
              <a:rPr lang="en-US" altLang="en-US" sz="3200" dirty="0" smtClean="0"/>
              <a:t>Secure </a:t>
            </a:r>
            <a:endParaRPr lang="en-US" altLang="en-US" sz="3200" dirty="0"/>
          </a:p>
          <a:p>
            <a:pPr eaLnBrk="1" hangingPunct="1"/>
            <a:r>
              <a:rPr lang="en-US" altLang="en-US" sz="3200" dirty="0"/>
              <a:t>Comfort Level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sz="2800" dirty="0"/>
          </a:p>
        </p:txBody>
      </p:sp>
      <p:pic>
        <p:nvPicPr>
          <p:cNvPr id="12292" name="Picture 10" descr="BS00508_">
            <a:extLst>
              <a:ext uri="{FF2B5EF4-FFF2-40B4-BE49-F238E27FC236}">
                <a16:creationId xmlns:a16="http://schemas.microsoft.com/office/drawing/2014/main" id="{791D25DA-4C80-754E-BA62-A83E689D75A0}"/>
              </a:ext>
            </a:extLst>
          </p:cNvPr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58000" y="2819400"/>
            <a:ext cx="3163888" cy="2209800"/>
          </a:xfrm>
        </p:spPr>
      </p:pic>
    </p:spTree>
    <p:extLst>
      <p:ext uri="{BB962C8B-B14F-4D97-AF65-F5344CB8AC3E}">
        <p14:creationId xmlns:p14="http://schemas.microsoft.com/office/powerpoint/2010/main" val="1459699729"/>
      </p:ext>
    </p:extLst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A6408D44-4578-FB48-85EA-6260C69C0A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2000" y="432000"/>
            <a:ext cx="11328000" cy="110123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en-US" sz="4400" dirty="0"/>
              <a:t>Disadvantages of a Small Business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361927A4-11E0-E84D-8072-3B371D968A7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32000" y="1634836"/>
            <a:ext cx="11328000" cy="4556414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Lower guaranteed pay</a:t>
            </a:r>
          </a:p>
          <a:p>
            <a:pPr eaLnBrk="1" hangingPunct="1"/>
            <a:r>
              <a:rPr lang="en-US" altLang="en-US" sz="3200" dirty="0"/>
              <a:t>Fewer benefits</a:t>
            </a:r>
          </a:p>
          <a:p>
            <a:pPr eaLnBrk="1" hangingPunct="1"/>
            <a:r>
              <a:rPr lang="en-US" altLang="en-US" sz="3200" dirty="0"/>
              <a:t>Expected to have many skills</a:t>
            </a:r>
          </a:p>
          <a:p>
            <a:pPr eaLnBrk="1" hangingPunct="1"/>
            <a:r>
              <a:rPr lang="en-US" altLang="en-US" sz="3200" dirty="0"/>
              <a:t>Too much </a:t>
            </a:r>
            <a:r>
              <a:rPr lang="en-US" altLang="en-US" sz="3200" dirty="0" smtClean="0"/>
              <a:t>Cohesion</a:t>
            </a:r>
            <a:endParaRPr lang="en-US" altLang="en-US" sz="3200" dirty="0"/>
          </a:p>
          <a:p>
            <a:pPr eaLnBrk="1" hangingPunct="1"/>
            <a:r>
              <a:rPr lang="en-US" altLang="en-US" sz="3200" dirty="0"/>
              <a:t>Hard to move to a big company</a:t>
            </a:r>
          </a:p>
          <a:p>
            <a:pPr eaLnBrk="1" hangingPunct="1"/>
            <a:r>
              <a:rPr lang="en-US" altLang="en-US" sz="3200" dirty="0"/>
              <a:t>Large fluctuations in income possible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dirty="0"/>
          </a:p>
          <a:p>
            <a:pPr eaLnBrk="1" hangingPunct="1">
              <a:buFont typeface="Wingdings" pitchFamily="2" charset="2"/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76403630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000" y="1052946"/>
            <a:ext cx="11328000" cy="840510"/>
          </a:xfrm>
        </p:spPr>
        <p:txBody>
          <a:bodyPr/>
          <a:lstStyle/>
          <a:p>
            <a:r>
              <a:rPr lang="en-US" sz="4400" dirty="0">
                <a:latin typeface="+mn-lt"/>
              </a:rPr>
              <a:t>Money is rarely the reason </a:t>
            </a:r>
            <a:r>
              <a:rPr lang="en-US" sz="4400" dirty="0" smtClean="0">
                <a:latin typeface="+mn-lt"/>
              </a:rPr>
              <a:t>Entrepreneurs Start New Businesses…</a:t>
            </a:r>
            <a:r>
              <a:rPr lang="en-US" dirty="0">
                <a:latin typeface="Times New Roman" charset="0"/>
              </a:rPr>
              <a:t/>
            </a:r>
            <a:br>
              <a:rPr lang="en-US" dirty="0">
                <a:latin typeface="Times New Roman" charset="0"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2000" y="1893456"/>
            <a:ext cx="11328000" cy="4297793"/>
          </a:xfrm>
        </p:spPr>
        <p:txBody>
          <a:bodyPr/>
          <a:lstStyle/>
          <a:p>
            <a:pPr marL="0" indent="0">
              <a:buNone/>
            </a:pPr>
            <a:endParaRPr lang="en-US" sz="3200" dirty="0">
              <a:latin typeface="Times New Roman" charset="0"/>
            </a:endParaRPr>
          </a:p>
          <a:p>
            <a:pPr lvl="1"/>
            <a:r>
              <a:rPr lang="en-US" sz="3200" dirty="0"/>
              <a:t>Be o</a:t>
            </a:r>
            <a:r>
              <a:rPr lang="en-US" sz="3200" dirty="0" smtClean="0"/>
              <a:t>wn Boss.</a:t>
            </a:r>
            <a:endParaRPr lang="en-US" sz="3200" dirty="0"/>
          </a:p>
          <a:p>
            <a:pPr lvl="1"/>
            <a:r>
              <a:rPr lang="en-US" sz="3200" dirty="0"/>
              <a:t>Pursue own </a:t>
            </a:r>
            <a:r>
              <a:rPr lang="en-US" sz="3200" dirty="0" smtClean="0"/>
              <a:t>Ideas.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222266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000" y="431999"/>
            <a:ext cx="11328000" cy="1258255"/>
          </a:xfrm>
        </p:spPr>
        <p:txBody>
          <a:bodyPr>
            <a:normAutofit/>
          </a:bodyPr>
          <a:lstStyle/>
          <a:p>
            <a:r>
              <a:rPr lang="en-GB" sz="4400" dirty="0" smtClean="0"/>
              <a:t>What are the Advantages AND are the Disadvantages of becoming an Entrepreneur?</a:t>
            </a:r>
            <a:endParaRPr lang="en-GB" sz="4400" dirty="0"/>
          </a:p>
        </p:txBody>
      </p:sp>
      <p:pic>
        <p:nvPicPr>
          <p:cNvPr id="4" name="Picture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2" r="2632"/>
          <a:stretch>
            <a:fillRect/>
          </a:stretch>
        </p:blipFill>
        <p:spPr>
          <a:xfrm>
            <a:off x="1357746" y="2198254"/>
            <a:ext cx="8164946" cy="4100945"/>
          </a:xfrm>
        </p:spPr>
      </p:pic>
    </p:spTree>
    <p:extLst>
      <p:ext uri="{BB962C8B-B14F-4D97-AF65-F5344CB8AC3E}">
        <p14:creationId xmlns:p14="http://schemas.microsoft.com/office/powerpoint/2010/main" val="750897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000" y="166255"/>
            <a:ext cx="11328000" cy="942109"/>
          </a:xfrm>
        </p:spPr>
        <p:txBody>
          <a:bodyPr>
            <a:noAutofit/>
          </a:bodyPr>
          <a:lstStyle/>
          <a:p>
            <a:r>
              <a:rPr lang="en-GB" sz="4400" dirty="0"/>
              <a:t>Why doesn’t </a:t>
            </a:r>
            <a:r>
              <a:rPr lang="en-GB" sz="4400" dirty="0" smtClean="0"/>
              <a:t>Everyone </a:t>
            </a:r>
            <a:r>
              <a:rPr lang="en-GB" sz="4400" dirty="0"/>
              <a:t>become an </a:t>
            </a:r>
            <a:r>
              <a:rPr lang="en-GB" sz="4400" dirty="0" smtClean="0"/>
              <a:t>Entrepreneur</a:t>
            </a:r>
            <a:r>
              <a:rPr lang="en-GB" sz="4400" dirty="0"/>
              <a:t>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b="1" dirty="0" smtClean="0"/>
              <a:t>Is </a:t>
            </a:r>
            <a:r>
              <a:rPr lang="en-GB" sz="3200" b="1" dirty="0"/>
              <a:t>it easy or difficult to start a business these days?</a:t>
            </a:r>
          </a:p>
          <a:p>
            <a:pPr lvl="1"/>
            <a:endParaRPr lang="en-GB" dirty="0"/>
          </a:p>
        </p:txBody>
      </p:sp>
      <p:pic>
        <p:nvPicPr>
          <p:cNvPr id="4" name="Picture Placeholder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2" r="2632"/>
          <a:stretch>
            <a:fillRect/>
          </a:stretch>
        </p:blipFill>
        <p:spPr>
          <a:xfrm>
            <a:off x="1459345" y="1950109"/>
            <a:ext cx="8414328" cy="4413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85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8000" cy="888800"/>
          </a:xfrm>
        </p:spPr>
        <p:txBody>
          <a:bodyPr>
            <a:normAutofit/>
          </a:bodyPr>
          <a:lstStyle/>
          <a:p>
            <a:r>
              <a:rPr lang="en-US" sz="4400" dirty="0"/>
              <a:t>What are the </a:t>
            </a:r>
            <a:r>
              <a:rPr lang="en-US" sz="4400" dirty="0" smtClean="0"/>
              <a:t>Barriers </a:t>
            </a:r>
            <a:r>
              <a:rPr lang="en-US" sz="4400" dirty="0"/>
              <a:t>to </a:t>
            </a:r>
            <a:r>
              <a:rPr lang="en-US" sz="4400" dirty="0" smtClean="0"/>
              <a:t>Entrepreneurship</a:t>
            </a:r>
            <a:r>
              <a:rPr lang="en-US" sz="4400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pic>
        <p:nvPicPr>
          <p:cNvPr id="4" name="Picture Placeholder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2" r="2632"/>
          <a:stretch>
            <a:fillRect/>
          </a:stretch>
        </p:blipFill>
        <p:spPr>
          <a:xfrm>
            <a:off x="1514763" y="1497527"/>
            <a:ext cx="8414328" cy="4413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89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000" y="431999"/>
            <a:ext cx="11328000" cy="1156655"/>
          </a:xfrm>
        </p:spPr>
        <p:txBody>
          <a:bodyPr>
            <a:noAutofit/>
          </a:bodyPr>
          <a:lstStyle/>
          <a:p>
            <a:r>
              <a:rPr lang="en-US" sz="4400" dirty="0"/>
              <a:t>Why do </a:t>
            </a:r>
            <a:r>
              <a:rPr lang="en-US" sz="4400" dirty="0" smtClean="0"/>
              <a:t>Companies </a:t>
            </a:r>
            <a:r>
              <a:rPr lang="en-US" sz="4400" dirty="0"/>
              <a:t>go out of </a:t>
            </a:r>
            <a:r>
              <a:rPr lang="en-US" sz="4400" dirty="0" smtClean="0"/>
              <a:t>Business</a:t>
            </a:r>
            <a:r>
              <a:rPr lang="en-US" sz="4400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Placeholder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2" r="2632"/>
          <a:stretch>
            <a:fillRect/>
          </a:stretch>
        </p:blipFill>
        <p:spPr>
          <a:xfrm>
            <a:off x="1487054" y="1777504"/>
            <a:ext cx="8414328" cy="4413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6379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19" b="5219"/>
          <a:stretch>
            <a:fillRect/>
          </a:stretch>
        </p:blipFill>
        <p:spPr>
          <a:xfrm>
            <a:off x="2411412" y="0"/>
            <a:ext cx="9780588" cy="685800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Entrepreneur Rollercoaster 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www.youtube.com/watch?v=XKocnAS345U&amp;feature=player_detailpage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2136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9" b="639"/>
          <a:stretch>
            <a:fillRect/>
          </a:stretch>
        </p:blipFill>
        <p:spPr>
          <a:xfrm>
            <a:off x="2411412" y="0"/>
            <a:ext cx="9872952" cy="685800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 Leruste 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https://www.markleruste.com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1546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" r="250"/>
          <a:stretch>
            <a:fillRect/>
          </a:stretch>
        </p:blipFill>
        <p:spPr>
          <a:xfrm>
            <a:off x="2411412" y="0"/>
            <a:ext cx="9780588" cy="6803351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 Leruste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www.youtube.com/watch?v=f6nxcfbDfZo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9115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Placeholder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2" r="2632"/>
          <a:stretch>
            <a:fillRect/>
          </a:stretch>
        </p:blipFill>
        <p:spPr>
          <a:xfrm>
            <a:off x="1459344" y="789212"/>
            <a:ext cx="9107055" cy="5463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44534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000" y="431999"/>
            <a:ext cx="11328000" cy="1267491"/>
          </a:xfrm>
        </p:spPr>
        <p:txBody>
          <a:bodyPr/>
          <a:lstStyle/>
          <a:p>
            <a:r>
              <a:rPr lang="en-GB" sz="4400" dirty="0" smtClean="0"/>
              <a:t>TED – Group Discussion </a:t>
            </a:r>
            <a:endParaRPr lang="en-GB" sz="4400" dirty="0"/>
          </a:p>
        </p:txBody>
      </p:sp>
      <p:pic>
        <p:nvPicPr>
          <p:cNvPr id="4" name="Picture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2" r="2632"/>
          <a:stretch>
            <a:fillRect/>
          </a:stretch>
        </p:blipFill>
        <p:spPr>
          <a:xfrm>
            <a:off x="572655" y="1782618"/>
            <a:ext cx="8599054" cy="4507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9855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000" y="431999"/>
            <a:ext cx="11328000" cy="824145"/>
          </a:xfrm>
        </p:spPr>
        <p:txBody>
          <a:bodyPr/>
          <a:lstStyle/>
          <a:p>
            <a:r>
              <a:rPr lang="en-GB" dirty="0" smtClean="0"/>
              <a:t>Group Discussion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The choices people make to get out of working for companies and working for themselves..</a:t>
            </a:r>
          </a:p>
          <a:p>
            <a:r>
              <a:rPr lang="en-GB" dirty="0" smtClean="0"/>
              <a:t>What are your breadcrumbs </a:t>
            </a:r>
          </a:p>
          <a:p>
            <a:r>
              <a:rPr lang="en-GB" dirty="0" smtClean="0"/>
              <a:t>If everyone had a purpose and the quest to build purpose driven companies</a:t>
            </a:r>
          </a:p>
          <a:p>
            <a:r>
              <a:rPr lang="en-GB" dirty="0" smtClean="0"/>
              <a:t>Build Positive </a:t>
            </a:r>
            <a:r>
              <a:rPr lang="en-GB" dirty="0"/>
              <a:t>W</a:t>
            </a:r>
            <a:r>
              <a:rPr lang="en-GB" dirty="0" smtClean="0"/>
              <a:t>ork </a:t>
            </a:r>
            <a:r>
              <a:rPr lang="en-GB" dirty="0"/>
              <a:t>C</a:t>
            </a:r>
            <a:r>
              <a:rPr lang="en-GB" dirty="0" smtClean="0"/>
              <a:t>ultures  for People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4846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73" r="16873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The 10 skills you need to </a:t>
            </a:r>
            <a:r>
              <a:rPr lang="en-GB" sz="4000" dirty="0" smtClean="0"/>
              <a:t>Thrive </a:t>
            </a:r>
            <a:r>
              <a:rPr lang="en-GB" sz="4000" dirty="0"/>
              <a:t>in the Fourth Industrial </a:t>
            </a:r>
            <a:r>
              <a:rPr lang="en-GB" sz="4000" dirty="0" smtClean="0"/>
              <a:t>Revolution – 2020 </a:t>
            </a:r>
            <a:endParaRPr lang="en-GB" sz="40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https://www.weforum.org/agenda/2016/01/the-10-skills-you-need-to-thrive-in-the-fourth-industrial-revolution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20692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82" b="6382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Rebus Puzzles 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sz="2800" dirty="0" smtClean="0"/>
              <a:t>How creative are you ?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2963431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44127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Rebus Puzzles 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32"/>
          </p:nvPr>
        </p:nvSpPr>
        <p:spPr/>
        <p:txBody>
          <a:bodyPr/>
          <a:lstStyle/>
          <a:p>
            <a:r>
              <a:rPr lang="en-GB" sz="2800" b="1" dirty="0" smtClean="0"/>
              <a:t>Answers </a:t>
            </a:r>
            <a:endParaRPr lang="en-GB" sz="2800" b="1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400" dirty="0" smtClean="0"/>
              <a:t>1)7 Seas</a:t>
            </a:r>
          </a:p>
          <a:p>
            <a:pPr marL="0" indent="0">
              <a:buNone/>
            </a:pPr>
            <a:r>
              <a:rPr lang="en-US" sz="2400" dirty="0" smtClean="0"/>
              <a:t>2)Split Level </a:t>
            </a:r>
            <a:r>
              <a:rPr lang="en-US" sz="2400" dirty="0"/>
              <a:t/>
            </a:r>
            <a:br>
              <a:rPr lang="en-US" sz="2400" dirty="0"/>
            </a:br>
            <a:r>
              <a:rPr lang="en-US" sz="2400" dirty="0" smtClean="0"/>
              <a:t>3)Forgive &amp; Forget  </a:t>
            </a:r>
            <a:r>
              <a:rPr lang="en-US" sz="2400" dirty="0"/>
              <a:t/>
            </a:r>
            <a:br>
              <a:rPr lang="en-US" sz="2400" dirty="0"/>
            </a:br>
            <a:r>
              <a:rPr lang="en-US" sz="2400" dirty="0" smtClean="0"/>
              <a:t>4)Missing U </a:t>
            </a:r>
            <a:r>
              <a:rPr lang="en-US" sz="2400" dirty="0"/>
              <a:t/>
            </a:r>
            <a:br>
              <a:rPr lang="en-US" sz="2400" dirty="0"/>
            </a:br>
            <a:r>
              <a:rPr lang="en-US" sz="2400" dirty="0"/>
              <a:t> 5)Downtown </a:t>
            </a:r>
            <a:endParaRPr lang="en-US" sz="2400" dirty="0" smtClean="0"/>
          </a:p>
          <a:p>
            <a:pPr marL="0" indent="0">
              <a:buNone/>
            </a:pPr>
            <a:r>
              <a:rPr lang="en-US" sz="2400" dirty="0" smtClean="0"/>
              <a:t>6) Lucky Break</a:t>
            </a:r>
            <a:r>
              <a:rPr lang="en-US" sz="2400" dirty="0"/>
              <a:t/>
            </a:r>
            <a:br>
              <a:rPr lang="en-US" sz="2400" dirty="0"/>
            </a:br>
            <a:r>
              <a:rPr lang="en-US" sz="2400" dirty="0" smtClean="0"/>
              <a:t>7)He’s by himself </a:t>
            </a:r>
            <a:r>
              <a:rPr lang="en-US" sz="2400" dirty="0"/>
              <a:t/>
            </a:r>
            <a:br>
              <a:rPr lang="en-US" sz="2400" dirty="0"/>
            </a:br>
            <a:r>
              <a:rPr lang="en-US" sz="2400" dirty="0" smtClean="0"/>
              <a:t>8)See through blouse </a:t>
            </a:r>
            <a:r>
              <a:rPr lang="en-US" sz="2400" dirty="0"/>
              <a:t/>
            </a:r>
            <a:br>
              <a:rPr lang="en-US" sz="2400" dirty="0"/>
            </a:br>
            <a:r>
              <a:rPr lang="en-US" sz="2400" dirty="0" smtClean="0"/>
              <a:t>9)First AID </a:t>
            </a:r>
            <a:r>
              <a:rPr lang="en-US" sz="2400" dirty="0"/>
              <a:t/>
            </a:r>
            <a:br>
              <a:rPr lang="en-US" sz="2400" dirty="0"/>
            </a:br>
            <a:r>
              <a:rPr lang="en-US" sz="2400" dirty="0" smtClean="0"/>
              <a:t>10)West Indies</a:t>
            </a:r>
            <a:endParaRPr lang="en-GB" sz="24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400" dirty="0" smtClean="0"/>
              <a:t>11)6ft below ground </a:t>
            </a:r>
            <a:r>
              <a:rPr lang="en-US" sz="2400" dirty="0"/>
              <a:t/>
            </a:r>
            <a:br>
              <a:rPr lang="en-US" sz="2400" dirty="0"/>
            </a:br>
            <a:r>
              <a:rPr lang="en-US" sz="2400" dirty="0" smtClean="0"/>
              <a:t>12)Backward Glance </a:t>
            </a:r>
            <a:r>
              <a:rPr lang="en-US" sz="2400" dirty="0"/>
              <a:t/>
            </a:r>
            <a:br>
              <a:rPr lang="en-US" sz="2400" dirty="0"/>
            </a:br>
            <a:r>
              <a:rPr lang="en-US" sz="2400" dirty="0"/>
              <a:t>13)Tricycle </a:t>
            </a:r>
            <a:endParaRPr lang="en-US" sz="2400" dirty="0" smtClean="0"/>
          </a:p>
          <a:p>
            <a:pPr marL="0" indent="0">
              <a:buNone/>
            </a:pPr>
            <a:r>
              <a:rPr lang="en-US" sz="2400" dirty="0" smtClean="0"/>
              <a:t>14)Reading between the lines </a:t>
            </a:r>
          </a:p>
          <a:p>
            <a:pPr marL="0" indent="0">
              <a:buNone/>
            </a:pPr>
            <a:r>
              <a:rPr lang="en-US" sz="2400" dirty="0" smtClean="0"/>
              <a:t>15)Crossroads </a:t>
            </a:r>
          </a:p>
          <a:p>
            <a:pPr marL="0" indent="0">
              <a:buNone/>
            </a:pPr>
            <a:r>
              <a:rPr lang="en-US" sz="2400" dirty="0" smtClean="0"/>
              <a:t>16)3 Degrees </a:t>
            </a:r>
            <a:r>
              <a:rPr lang="en-US" sz="2400" dirty="0"/>
              <a:t>Below 0 17)Neon Lights </a:t>
            </a:r>
            <a:endParaRPr lang="en-US" sz="2400" dirty="0" smtClean="0"/>
          </a:p>
          <a:p>
            <a:pPr marL="0" indent="0">
              <a:buNone/>
            </a:pPr>
            <a:r>
              <a:rPr lang="en-US" sz="2400" dirty="0" smtClean="0"/>
              <a:t>18)Just between you &amp; me </a:t>
            </a:r>
          </a:p>
          <a:p>
            <a:pPr marL="0" indent="0">
              <a:buNone/>
            </a:pPr>
            <a:r>
              <a:rPr lang="en-US" sz="2400" dirty="0" smtClean="0"/>
              <a:t>19)One in a Million 20)Broken Promise</a:t>
            </a:r>
            <a:endParaRPr lang="en-GB" sz="2400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>
          <a:xfrm>
            <a:off x="8007927" y="1368000"/>
            <a:ext cx="3764073" cy="5263709"/>
          </a:xfrm>
        </p:spPr>
        <p:txBody>
          <a:bodyPr/>
          <a:lstStyle/>
          <a:p>
            <a:r>
              <a:rPr lang="en-US" sz="2400" dirty="0" smtClean="0"/>
              <a:t>21)U didn’t stay in touch </a:t>
            </a:r>
            <a:r>
              <a:rPr lang="en-US" sz="2400" dirty="0"/>
              <a:t>22)Lifeafter40 </a:t>
            </a:r>
            <a:endParaRPr lang="en-US" sz="2400" dirty="0" smtClean="0"/>
          </a:p>
          <a:p>
            <a:r>
              <a:rPr lang="en-US" sz="2400" dirty="0" smtClean="0"/>
              <a:t>23)Jack in the box</a:t>
            </a:r>
            <a:endParaRPr lang="en-US" sz="2400" dirty="0"/>
          </a:p>
          <a:p>
            <a:r>
              <a:rPr lang="en-US" sz="2400" dirty="0" smtClean="0"/>
              <a:t>24)Growing Economy</a:t>
            </a:r>
          </a:p>
          <a:p>
            <a:r>
              <a:rPr lang="en-US" sz="2400" dirty="0" smtClean="0"/>
              <a:t>25)Upbefore8 </a:t>
            </a:r>
          </a:p>
          <a:p>
            <a:r>
              <a:rPr lang="en-US" sz="2400" dirty="0" smtClean="0"/>
              <a:t>26)Just around the corner 27)Apple Pie</a:t>
            </a:r>
          </a:p>
          <a:p>
            <a:r>
              <a:rPr lang="en-US" sz="2400" dirty="0" smtClean="0"/>
              <a:t>28)Making up for lost time</a:t>
            </a:r>
          </a:p>
          <a:p>
            <a:r>
              <a:rPr lang="en-US" sz="2400" dirty="0" smtClean="0"/>
              <a:t>29)Standing Ovation </a:t>
            </a:r>
          </a:p>
          <a:p>
            <a:r>
              <a:rPr lang="en-US" sz="2400" dirty="0" smtClean="0"/>
              <a:t>30)I understand you undertake to undermine my undertaking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9589411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65" r="10365"/>
          <a:stretch>
            <a:fillRect/>
          </a:stretch>
        </p:blipFill>
        <p:spPr>
          <a:xfrm>
            <a:off x="2411412" y="0"/>
            <a:ext cx="9780588" cy="685800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Paperclips 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experthometips.com/25-uses-for-paperclips-hacks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7858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29">
      <a:dk1>
        <a:sysClr val="windowText" lastClr="000000"/>
      </a:dk1>
      <a:lt1>
        <a:srgbClr val="FFFFFF"/>
      </a:lt1>
      <a:dk2>
        <a:srgbClr val="3F3F3F"/>
      </a:dk2>
      <a:lt2>
        <a:srgbClr val="F2F2F2"/>
      </a:lt2>
      <a:accent1>
        <a:srgbClr val="25C6E3"/>
      </a:accent1>
      <a:accent2>
        <a:srgbClr val="E80554"/>
      </a:accent2>
      <a:accent3>
        <a:srgbClr val="A9E26F"/>
      </a:accent3>
      <a:accent4>
        <a:srgbClr val="EAD000"/>
      </a:accent4>
      <a:accent5>
        <a:srgbClr val="1A0F49"/>
      </a:accent5>
      <a:accent6>
        <a:srgbClr val="FF4A01"/>
      </a:accent6>
      <a:hlink>
        <a:srgbClr val="25C6E3"/>
      </a:hlink>
      <a:folHlink>
        <a:srgbClr val="25C6E3"/>
      </a:folHlink>
    </a:clrScheme>
    <a:fontScheme name="Custom 149">
      <a:majorFont>
        <a:latin typeface="Corbel"/>
        <a:ea typeface=""/>
        <a:cs typeface=""/>
      </a:majorFont>
      <a:minorFont>
        <a:latin typeface="Candar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16411250_Bright business presentation_AAS_v3" id="{57D58BC9-3F05-45D4-81CD-7BA898B4CAAD}" vid="{0F92AA19-00D6-4C71-B13F-219D7994A0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F90D0D0-7C1D-47FF-A2F0-9937AA567A3D}">
  <ds:schemaRefs>
    <ds:schemaRef ds:uri="http://schemas.microsoft.com/office/2006/documentManagement/types"/>
    <ds:schemaRef ds:uri="http://www.w3.org/XML/1998/namespace"/>
    <ds:schemaRef ds:uri="http://purl.org/dc/elements/1.1/"/>
    <ds:schemaRef ds:uri="71af3243-3dd4-4a8d-8c0d-dd76da1f02a5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16c05727-aa75-4e4a-9b5f-8a80a1165891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EDB5DD7-8DCC-4069-9EB3-5D09818665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8E15EA0-2F38-456B-B156-038699A5D17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Bright business presentation</Template>
  <TotalTime>0</TotalTime>
  <Words>936</Words>
  <Application>Microsoft Office PowerPoint</Application>
  <PresentationFormat>Widescreen</PresentationFormat>
  <Paragraphs>153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5" baseType="lpstr">
      <vt:lpstr>Arial</vt:lpstr>
      <vt:lpstr>Calibri</vt:lpstr>
      <vt:lpstr>Candara</vt:lpstr>
      <vt:lpstr>Corbel</vt:lpstr>
      <vt:lpstr>Tahoma</vt:lpstr>
      <vt:lpstr>Times New Roman</vt:lpstr>
      <vt:lpstr>Wingdings</vt:lpstr>
      <vt:lpstr>Office Theme</vt:lpstr>
      <vt:lpstr>Entrepreneurship </vt:lpstr>
      <vt:lpstr>Module Review </vt:lpstr>
      <vt:lpstr>What is Entrepreneurship ?</vt:lpstr>
      <vt:lpstr>Famous Entrepreneurs</vt:lpstr>
      <vt:lpstr>Definition of an Entrepreneur</vt:lpstr>
      <vt:lpstr>Entrepreneurship</vt:lpstr>
      <vt:lpstr>Are all Entrepreneur’s Characteristics  the same or different?</vt:lpstr>
      <vt:lpstr>Common Traits of Entrepreneurs</vt:lpstr>
      <vt:lpstr>Characteristics of Entrepreneurs</vt:lpstr>
      <vt:lpstr>Key Personal Attributes</vt:lpstr>
      <vt:lpstr>Technical Proficiency</vt:lpstr>
      <vt:lpstr>Types of Start-up</vt:lpstr>
      <vt:lpstr>Lifestyle Venture</vt:lpstr>
      <vt:lpstr>2. Smaller Profit Venture</vt:lpstr>
      <vt:lpstr>3. High Growth Ventures</vt:lpstr>
      <vt:lpstr>Are Entrepreneurs Born or Made?</vt:lpstr>
      <vt:lpstr>Born or Made ….?</vt:lpstr>
      <vt:lpstr>Are Entrepreneurs Gamblers?</vt:lpstr>
      <vt:lpstr>What Motivates People to become Entrepreneurs? </vt:lpstr>
      <vt:lpstr>Advantages of a Small Business</vt:lpstr>
      <vt:lpstr>Disadvantages of a Small Business</vt:lpstr>
      <vt:lpstr>Money is rarely the reason Entrepreneurs Start New Businesses… </vt:lpstr>
      <vt:lpstr>What are the Advantages AND are the Disadvantages of becoming an Entrepreneur?</vt:lpstr>
      <vt:lpstr>Why doesn’t Everyone become an Entrepreneur? </vt:lpstr>
      <vt:lpstr>What are the Barriers to Entrepreneurship?</vt:lpstr>
      <vt:lpstr>Why do Companies go out of Business?</vt:lpstr>
      <vt:lpstr>The Entrepreneur Rollercoaster </vt:lpstr>
      <vt:lpstr>Mark Leruste </vt:lpstr>
      <vt:lpstr>Mark Leruste</vt:lpstr>
      <vt:lpstr>PowerPoint Presentation</vt:lpstr>
      <vt:lpstr>TED – Group Discussion </vt:lpstr>
      <vt:lpstr>Group Discussion </vt:lpstr>
      <vt:lpstr>The 10 skills you need to Thrive in the Fourth Industrial Revolution – 2020 </vt:lpstr>
      <vt:lpstr>Rebus Puzzles </vt:lpstr>
      <vt:lpstr>PowerPoint Presentation</vt:lpstr>
      <vt:lpstr>Rebus Puzzles </vt:lpstr>
      <vt:lpstr>Paperclips 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2020-01-11T10:31:28Z</dcterms:created>
  <dcterms:modified xsi:type="dcterms:W3CDTF">2020-01-15T09:34:37Z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