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2" r:id="rId6"/>
    <p:sldId id="263" r:id="rId7"/>
    <p:sldId id="264" r:id="rId8"/>
    <p:sldId id="265" r:id="rId9"/>
    <p:sldId id="261" r:id="rId10"/>
    <p:sldId id="260"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89" d="100"/>
          <a:sy n="89" d="100"/>
        </p:scale>
        <p:origin x="120"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2/10/2017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2/10/2017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2/10/2017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2/10/2017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2/10/2017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smtClean="0"/>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2/10/2017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2/10/2017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2/10/2017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2/10/2017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2/10/2017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2/10/2017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2/10/2017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2/10/2017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smtClean="0"/>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2/10/2017</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SJSS4001 Hard to Reach Groups</a:t>
            </a:r>
            <a:endParaRPr lang="en-GB" dirty="0"/>
          </a:p>
        </p:txBody>
      </p:sp>
      <p:sp>
        <p:nvSpPr>
          <p:cNvPr id="3" name="Subtitle 2"/>
          <p:cNvSpPr>
            <a:spLocks noGrp="1"/>
          </p:cNvSpPr>
          <p:nvPr>
            <p:ph type="subTitle" idx="1"/>
          </p:nvPr>
        </p:nvSpPr>
        <p:spPr/>
        <p:txBody>
          <a:bodyPr/>
          <a:lstStyle/>
          <a:p>
            <a:r>
              <a:rPr lang="en-GB" dirty="0" smtClean="0"/>
              <a:t>Phillip Morgan</a:t>
            </a:r>
          </a:p>
          <a:p>
            <a:r>
              <a:rPr lang="en-GB" dirty="0" smtClean="0"/>
              <a:t>February 2017</a:t>
            </a:r>
            <a:endParaRPr lang="en-GB" dirty="0"/>
          </a:p>
        </p:txBody>
      </p:sp>
    </p:spTree>
    <p:extLst>
      <p:ext uri="{BB962C8B-B14F-4D97-AF65-F5344CB8AC3E}">
        <p14:creationId xmlns:p14="http://schemas.microsoft.com/office/powerpoint/2010/main" val="253959906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a:t>
            </a:r>
            <a:endParaRPr lang="en-GB" dirty="0"/>
          </a:p>
        </p:txBody>
      </p:sp>
      <p:sp>
        <p:nvSpPr>
          <p:cNvPr id="3" name="Content Placeholder 2"/>
          <p:cNvSpPr>
            <a:spLocks noGrp="1"/>
          </p:cNvSpPr>
          <p:nvPr>
            <p:ph sz="quarter" idx="13"/>
          </p:nvPr>
        </p:nvSpPr>
        <p:spPr/>
        <p:txBody>
          <a:bodyPr/>
          <a:lstStyle/>
          <a:p>
            <a:endParaRPr lang="en-GB"/>
          </a:p>
        </p:txBody>
      </p:sp>
    </p:spTree>
    <p:extLst>
      <p:ext uri="{BB962C8B-B14F-4D97-AF65-F5344CB8AC3E}">
        <p14:creationId xmlns:p14="http://schemas.microsoft.com/office/powerpoint/2010/main" val="363809733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365761"/>
            <a:ext cx="10364451" cy="1226372"/>
          </a:xfrm>
        </p:spPr>
        <p:txBody>
          <a:bodyPr>
            <a:normAutofit/>
          </a:bodyPr>
          <a:lstStyle/>
          <a:p>
            <a:r>
              <a:rPr lang="en-GB" b="1" dirty="0"/>
              <a:t>Modern Slavery Act 2015</a:t>
            </a:r>
            <a:br>
              <a:rPr lang="en-GB" b="1" dirty="0"/>
            </a:br>
            <a:endParaRPr lang="en-GB" dirty="0"/>
          </a:p>
        </p:txBody>
      </p:sp>
      <p:sp>
        <p:nvSpPr>
          <p:cNvPr id="3" name="Content Placeholder 2"/>
          <p:cNvSpPr>
            <a:spLocks noGrp="1"/>
          </p:cNvSpPr>
          <p:nvPr>
            <p:ph sz="quarter" idx="13"/>
          </p:nvPr>
        </p:nvSpPr>
        <p:spPr>
          <a:xfrm>
            <a:off x="913774" y="1312434"/>
            <a:ext cx="10363826" cy="4478766"/>
          </a:xfrm>
        </p:spPr>
        <p:txBody>
          <a:bodyPr>
            <a:normAutofit fontScale="92500" lnSpcReduction="20000"/>
          </a:bodyPr>
          <a:lstStyle/>
          <a:p>
            <a:r>
              <a:rPr lang="en-GB" dirty="0" smtClean="0"/>
              <a:t>The </a:t>
            </a:r>
            <a:r>
              <a:rPr lang="en-GB" dirty="0"/>
              <a:t>act will:</a:t>
            </a:r>
          </a:p>
          <a:p>
            <a:r>
              <a:rPr lang="en-GB" dirty="0"/>
              <a:t>consolidate and simplify existing offences into a single act</a:t>
            </a:r>
          </a:p>
          <a:p>
            <a:r>
              <a:rPr lang="en-GB" dirty="0"/>
              <a:t>ensure that perpetrators receive suitably severe punishments for modern slavery crimes (including life sentences)</a:t>
            </a:r>
          </a:p>
          <a:p>
            <a:r>
              <a:rPr lang="en-GB" dirty="0"/>
              <a:t>enhance the court’s ability to put restrictions on individuals where it’s necessary to protect people from the harm caused by modern slavery offences</a:t>
            </a:r>
          </a:p>
          <a:p>
            <a:r>
              <a:rPr lang="en-GB" dirty="0"/>
              <a:t>create an independent anti-slavery commissioner to improve and better coordinate the response to modern slavery</a:t>
            </a:r>
          </a:p>
          <a:p>
            <a:r>
              <a:rPr lang="en-GB" dirty="0"/>
              <a:t>introduce a defence for victims of slavery and trafficking</a:t>
            </a:r>
          </a:p>
          <a:p>
            <a:r>
              <a:rPr lang="en-GB" dirty="0"/>
              <a:t>place a duty on the secretary of state to produce statutory guidance on victim identification and victim </a:t>
            </a:r>
            <a:r>
              <a:rPr lang="en-GB" dirty="0" smtClean="0"/>
              <a:t>services</a:t>
            </a:r>
          </a:p>
          <a:p>
            <a:pPr marL="0" indent="0" algn="r">
              <a:buNone/>
            </a:pPr>
            <a:r>
              <a:rPr lang="en-GB" dirty="0"/>
              <a:t>(Legislation.gov.uk, 2017)</a:t>
            </a:r>
          </a:p>
          <a:p>
            <a:endParaRPr lang="en-GB" dirty="0"/>
          </a:p>
          <a:p>
            <a:endParaRPr lang="en-GB" dirty="0"/>
          </a:p>
        </p:txBody>
      </p:sp>
    </p:spTree>
    <p:extLst>
      <p:ext uri="{BB962C8B-B14F-4D97-AF65-F5344CB8AC3E}">
        <p14:creationId xmlns:p14="http://schemas.microsoft.com/office/powerpoint/2010/main" val="206242062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Modern Slavery Act 2015</a:t>
            </a:r>
          </a:p>
        </p:txBody>
      </p:sp>
      <p:sp>
        <p:nvSpPr>
          <p:cNvPr id="3" name="Content Placeholder 2"/>
          <p:cNvSpPr>
            <a:spLocks noGrp="1"/>
          </p:cNvSpPr>
          <p:nvPr>
            <p:ph sz="quarter" idx="13"/>
          </p:nvPr>
        </p:nvSpPr>
        <p:spPr/>
        <p:txBody>
          <a:bodyPr>
            <a:normAutofit fontScale="85000" lnSpcReduction="10000"/>
          </a:bodyPr>
          <a:lstStyle/>
          <a:p>
            <a:r>
              <a:rPr lang="en-GB" dirty="0"/>
              <a:t>enable the secretary of state to make regulations relating to the identification of and support for victims</a:t>
            </a:r>
          </a:p>
          <a:p>
            <a:r>
              <a:rPr lang="en-GB" dirty="0"/>
              <a:t>make provision for independent child trafficking advocates</a:t>
            </a:r>
          </a:p>
          <a:p>
            <a:r>
              <a:rPr lang="en-GB" dirty="0"/>
              <a:t>introduce a new reparation order to encourage the courts to compensate victims where assets are confiscated from perpetrators</a:t>
            </a:r>
          </a:p>
          <a:p>
            <a:r>
              <a:rPr lang="en-GB" dirty="0"/>
              <a:t>enable law enforcement to stop boats where slaves are suspected of being held or trafficked</a:t>
            </a:r>
          </a:p>
          <a:p>
            <a:r>
              <a:rPr lang="en-GB" dirty="0"/>
              <a:t>require businesses over a certain size to disclose each year what action they have taken to ensure there is no modern slavery in their business or supply </a:t>
            </a:r>
            <a:r>
              <a:rPr lang="en-GB" dirty="0" smtClean="0"/>
              <a:t>chains</a:t>
            </a:r>
          </a:p>
          <a:p>
            <a:pPr marL="0" indent="0" algn="r">
              <a:buNone/>
            </a:pPr>
            <a:r>
              <a:rPr lang="en-GB" dirty="0"/>
              <a:t>(Legislation.gov.uk, 2017)</a:t>
            </a:r>
          </a:p>
          <a:p>
            <a:endParaRPr lang="en-GB" dirty="0"/>
          </a:p>
        </p:txBody>
      </p:sp>
    </p:spTree>
    <p:extLst>
      <p:ext uri="{BB962C8B-B14F-4D97-AF65-F5344CB8AC3E}">
        <p14:creationId xmlns:p14="http://schemas.microsoft.com/office/powerpoint/2010/main" val="105959479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7"/>
            <a:ext cx="10364451" cy="833765"/>
          </a:xfrm>
        </p:spPr>
        <p:txBody>
          <a:bodyPr/>
          <a:lstStyle/>
          <a:p>
            <a:endParaRPr lang="en-GB" dirty="0"/>
          </a:p>
        </p:txBody>
      </p:sp>
      <p:sp>
        <p:nvSpPr>
          <p:cNvPr id="3" name="Content Placeholder 2"/>
          <p:cNvSpPr>
            <a:spLocks noGrp="1"/>
          </p:cNvSpPr>
          <p:nvPr>
            <p:ph sz="quarter" idx="13"/>
          </p:nvPr>
        </p:nvSpPr>
        <p:spPr>
          <a:xfrm>
            <a:off x="913774" y="1775012"/>
            <a:ext cx="10363826" cy="4550484"/>
          </a:xfrm>
        </p:spPr>
        <p:txBody>
          <a:bodyPr>
            <a:normAutofit/>
          </a:bodyPr>
          <a:lstStyle/>
          <a:p>
            <a:r>
              <a:rPr lang="en-GB" dirty="0"/>
              <a:t>PART 1 </a:t>
            </a:r>
            <a:r>
              <a:rPr lang="en-GB" dirty="0" smtClean="0"/>
              <a:t>Offences</a:t>
            </a:r>
            <a:endParaRPr lang="en-GB" dirty="0"/>
          </a:p>
          <a:p>
            <a:r>
              <a:rPr lang="en-GB" dirty="0"/>
              <a:t>    </a:t>
            </a:r>
            <a:r>
              <a:rPr lang="en-GB" dirty="0" smtClean="0"/>
              <a:t>Offences</a:t>
            </a:r>
            <a:endParaRPr lang="en-GB" dirty="0"/>
          </a:p>
          <a:p>
            <a:r>
              <a:rPr lang="en-GB" dirty="0"/>
              <a:t>        1.Slavery, servitude and forced or compulsory </a:t>
            </a:r>
            <a:r>
              <a:rPr lang="en-GB" dirty="0" smtClean="0"/>
              <a:t>labour</a:t>
            </a:r>
            <a:endParaRPr lang="en-GB" dirty="0"/>
          </a:p>
          <a:p>
            <a:r>
              <a:rPr lang="en-GB" dirty="0"/>
              <a:t>        2.Human trafficking</a:t>
            </a:r>
          </a:p>
          <a:p>
            <a:r>
              <a:rPr lang="en-GB" dirty="0" smtClean="0"/>
              <a:t>        </a:t>
            </a:r>
            <a:r>
              <a:rPr lang="en-GB" dirty="0"/>
              <a:t>3.Meaning of exploitation</a:t>
            </a:r>
          </a:p>
          <a:p>
            <a:r>
              <a:rPr lang="en-GB" dirty="0" smtClean="0"/>
              <a:t>        </a:t>
            </a:r>
            <a:r>
              <a:rPr lang="en-GB" dirty="0"/>
              <a:t>4.Committing offence with intent to commit offence under section </a:t>
            </a:r>
            <a:r>
              <a:rPr lang="en-GB" dirty="0" smtClean="0"/>
              <a:t>2</a:t>
            </a:r>
          </a:p>
          <a:p>
            <a:endParaRPr lang="en-GB" dirty="0"/>
          </a:p>
          <a:p>
            <a:pPr algn="r"/>
            <a:r>
              <a:rPr lang="en-GB" dirty="0" smtClean="0"/>
              <a:t>(Legislation.gov.uk, 2017)</a:t>
            </a:r>
            <a:endParaRPr lang="en-GB" dirty="0"/>
          </a:p>
        </p:txBody>
      </p:sp>
    </p:spTree>
    <p:extLst>
      <p:ext uri="{BB962C8B-B14F-4D97-AF65-F5344CB8AC3E}">
        <p14:creationId xmlns:p14="http://schemas.microsoft.com/office/powerpoint/2010/main" val="40746479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7"/>
            <a:ext cx="10364451" cy="952099"/>
          </a:xfrm>
        </p:spPr>
        <p:txBody>
          <a:bodyPr>
            <a:normAutofit fontScale="90000"/>
          </a:bodyPr>
          <a:lstStyle/>
          <a:p>
            <a:r>
              <a:rPr lang="en-GB" dirty="0"/>
              <a:t>Slavery, servitude and forced or compulsory labour</a:t>
            </a:r>
          </a:p>
        </p:txBody>
      </p:sp>
      <p:sp>
        <p:nvSpPr>
          <p:cNvPr id="3" name="Content Placeholder 2"/>
          <p:cNvSpPr>
            <a:spLocks noGrp="1"/>
          </p:cNvSpPr>
          <p:nvPr>
            <p:ph sz="quarter" idx="13"/>
          </p:nvPr>
        </p:nvSpPr>
        <p:spPr>
          <a:xfrm>
            <a:off x="666348" y="1904513"/>
            <a:ext cx="10363826" cy="4291892"/>
          </a:xfrm>
        </p:spPr>
        <p:txBody>
          <a:bodyPr>
            <a:normAutofit/>
          </a:bodyPr>
          <a:lstStyle/>
          <a:p>
            <a:r>
              <a:rPr lang="en-GB" dirty="0"/>
              <a:t>Slavery, servitude and forced or compulsory </a:t>
            </a:r>
            <a:r>
              <a:rPr lang="en-GB" dirty="0" smtClean="0"/>
              <a:t>labour</a:t>
            </a:r>
            <a:endParaRPr lang="en-GB" dirty="0"/>
          </a:p>
          <a:p>
            <a:r>
              <a:rPr lang="en-GB" dirty="0"/>
              <a:t>(1)A person commits an offence if</a:t>
            </a:r>
            <a:r>
              <a:rPr lang="en-GB" dirty="0" smtClean="0"/>
              <a:t>—</a:t>
            </a:r>
            <a:endParaRPr lang="en-GB" dirty="0"/>
          </a:p>
          <a:p>
            <a:r>
              <a:rPr lang="en-GB" dirty="0"/>
              <a:t>(a)the person holds another person in slavery or servitude and the circumstances are such that the person knows or ought to know that the other person is held in slavery or servitude, </a:t>
            </a:r>
            <a:r>
              <a:rPr lang="en-GB" dirty="0" smtClean="0"/>
              <a:t>or</a:t>
            </a:r>
            <a:endParaRPr lang="en-GB" dirty="0"/>
          </a:p>
          <a:p>
            <a:r>
              <a:rPr lang="en-GB" dirty="0"/>
              <a:t>(b)the person requires another person to perform forced or compulsory labour and the circumstances are such that the person knows or ought to know that the other person is being required to perform forced or compulsory labour</a:t>
            </a:r>
            <a:r>
              <a:rPr lang="en-GB" dirty="0" smtClean="0"/>
              <a:t>.</a:t>
            </a:r>
            <a:endParaRPr lang="en-GB" dirty="0"/>
          </a:p>
          <a:p>
            <a:pPr marL="0" indent="0" algn="r">
              <a:buNone/>
            </a:pPr>
            <a:r>
              <a:rPr lang="en-GB" dirty="0" smtClean="0"/>
              <a:t>(</a:t>
            </a:r>
            <a:r>
              <a:rPr lang="en-GB" dirty="0"/>
              <a:t>Legislation.gov.uk, 2017)</a:t>
            </a:r>
          </a:p>
          <a:p>
            <a:endParaRPr lang="en-GB" dirty="0" smtClean="0"/>
          </a:p>
          <a:p>
            <a:endParaRPr lang="en-GB" dirty="0"/>
          </a:p>
        </p:txBody>
      </p:sp>
    </p:spTree>
    <p:extLst>
      <p:ext uri="{BB962C8B-B14F-4D97-AF65-F5344CB8AC3E}">
        <p14:creationId xmlns:p14="http://schemas.microsoft.com/office/powerpoint/2010/main" val="265314207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Slavery, servitude and forced or compulsory labour</a:t>
            </a:r>
          </a:p>
        </p:txBody>
      </p:sp>
      <p:sp>
        <p:nvSpPr>
          <p:cNvPr id="3" name="Content Placeholder 2"/>
          <p:cNvSpPr>
            <a:spLocks noGrp="1"/>
          </p:cNvSpPr>
          <p:nvPr>
            <p:ph sz="quarter" idx="13"/>
          </p:nvPr>
        </p:nvSpPr>
        <p:spPr/>
        <p:txBody>
          <a:bodyPr/>
          <a:lstStyle/>
          <a:p>
            <a:r>
              <a:rPr lang="en-GB" dirty="0"/>
              <a:t>(2)In subsection (1) the references to holding a person in slavery or servitude or requiring a person to perform forced or compulsory labour are to be construed in accordance with Article 4 of the Human Rights Convention.</a:t>
            </a:r>
          </a:p>
          <a:p>
            <a:r>
              <a:rPr lang="en-GB" dirty="0"/>
              <a:t>(3)In determining whether a person is being held in slavery or servitude or required to perform forced or compulsory labour, regard may be had to all the circumstances.</a:t>
            </a:r>
          </a:p>
          <a:p>
            <a:pPr marL="0" indent="0" algn="r">
              <a:buNone/>
            </a:pPr>
            <a:r>
              <a:rPr lang="en-GB" dirty="0"/>
              <a:t>(Legislation.gov.uk, 2017)</a:t>
            </a:r>
          </a:p>
          <a:p>
            <a:endParaRPr lang="en-GB" dirty="0"/>
          </a:p>
          <a:p>
            <a:endParaRPr lang="en-GB" dirty="0"/>
          </a:p>
        </p:txBody>
      </p:sp>
    </p:spTree>
    <p:extLst>
      <p:ext uri="{BB962C8B-B14F-4D97-AF65-F5344CB8AC3E}">
        <p14:creationId xmlns:p14="http://schemas.microsoft.com/office/powerpoint/2010/main" val="152919490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prstClr val="black"/>
                </a:solidFill>
              </a:rPr>
              <a:t>Slavery, servitude and forced or compulsory labour</a:t>
            </a:r>
            <a:endParaRPr lang="en-GB" dirty="0"/>
          </a:p>
        </p:txBody>
      </p:sp>
      <p:sp>
        <p:nvSpPr>
          <p:cNvPr id="3" name="Content Placeholder 2"/>
          <p:cNvSpPr>
            <a:spLocks noGrp="1"/>
          </p:cNvSpPr>
          <p:nvPr>
            <p:ph sz="quarter" idx="13"/>
          </p:nvPr>
        </p:nvSpPr>
        <p:spPr>
          <a:xfrm>
            <a:off x="913774" y="2022438"/>
            <a:ext cx="10363826" cy="3768761"/>
          </a:xfrm>
        </p:spPr>
        <p:txBody>
          <a:bodyPr>
            <a:normAutofit/>
          </a:bodyPr>
          <a:lstStyle/>
          <a:p>
            <a:r>
              <a:rPr lang="en-GB" dirty="0"/>
              <a:t>(4)For example, regard may be had</a:t>
            </a:r>
            <a:r>
              <a:rPr lang="en-GB" dirty="0" smtClean="0"/>
              <a:t>—</a:t>
            </a:r>
            <a:endParaRPr lang="en-GB" dirty="0"/>
          </a:p>
          <a:p>
            <a:r>
              <a:rPr lang="en-GB" dirty="0"/>
              <a:t>(a)to any of the person’s personal circumstances (such as the person being a child, the person’s family relationships, and any mental or physical illness) which may make the person more vulnerable than other persons</a:t>
            </a:r>
            <a:r>
              <a:rPr lang="en-GB" dirty="0" smtClean="0"/>
              <a:t>;</a:t>
            </a:r>
            <a:endParaRPr lang="en-GB" dirty="0"/>
          </a:p>
          <a:p>
            <a:r>
              <a:rPr lang="en-GB" dirty="0"/>
              <a:t>(b)to any work or services provided by the person, including work or services provided in circumstances which constitute exploitation within section 3(3) to (6</a:t>
            </a:r>
            <a:r>
              <a:rPr lang="en-GB" dirty="0" smtClean="0"/>
              <a:t>).</a:t>
            </a:r>
            <a:endParaRPr lang="en-GB" dirty="0"/>
          </a:p>
          <a:p>
            <a:pPr marL="0" indent="0" algn="r">
              <a:buNone/>
            </a:pPr>
            <a:r>
              <a:rPr lang="en-GB" sz="1900" dirty="0" smtClean="0">
                <a:solidFill>
                  <a:prstClr val="black"/>
                </a:solidFill>
              </a:rPr>
              <a:t>(Legislation.gov.uk, 2017)</a:t>
            </a:r>
          </a:p>
          <a:p>
            <a:endParaRPr lang="en-GB" dirty="0"/>
          </a:p>
        </p:txBody>
      </p:sp>
    </p:spTree>
    <p:extLst>
      <p:ext uri="{BB962C8B-B14F-4D97-AF65-F5344CB8AC3E}">
        <p14:creationId xmlns:p14="http://schemas.microsoft.com/office/powerpoint/2010/main" val="103521742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Slavery, servitude and forced or compulsory labour</a:t>
            </a:r>
          </a:p>
        </p:txBody>
      </p:sp>
      <p:sp>
        <p:nvSpPr>
          <p:cNvPr id="3" name="Content Placeholder 2"/>
          <p:cNvSpPr>
            <a:spLocks noGrp="1"/>
          </p:cNvSpPr>
          <p:nvPr>
            <p:ph sz="quarter" idx="13"/>
          </p:nvPr>
        </p:nvSpPr>
        <p:spPr/>
        <p:txBody>
          <a:bodyPr/>
          <a:lstStyle/>
          <a:p>
            <a:r>
              <a:rPr lang="en-GB" dirty="0"/>
              <a:t>(5)The consent of a person (whether an adult or a child) to any of the acts alleged to constitute holding the person in slavery or servitude, or requiring the person to perform forced or compulsory labour, does not preclude a determination that the person is being held in slavery or servitude, or required to perform forced or compulsory labour. </a:t>
            </a:r>
            <a:endParaRPr lang="en-GB" dirty="0" smtClean="0"/>
          </a:p>
          <a:p>
            <a:pPr marL="0" indent="0" algn="r">
              <a:buNone/>
            </a:pPr>
            <a:r>
              <a:rPr lang="en-GB" dirty="0"/>
              <a:t>(Legislation.gov.uk, 2017)</a:t>
            </a:r>
          </a:p>
          <a:p>
            <a:endParaRPr lang="en-GB" dirty="0"/>
          </a:p>
          <a:p>
            <a:endParaRPr lang="en-GB" dirty="0"/>
          </a:p>
        </p:txBody>
      </p:sp>
    </p:spTree>
    <p:extLst>
      <p:ext uri="{BB962C8B-B14F-4D97-AF65-F5344CB8AC3E}">
        <p14:creationId xmlns:p14="http://schemas.microsoft.com/office/powerpoint/2010/main" val="173307635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Slavery &amp; Trafficking</a:t>
            </a:r>
            <a:endParaRPr lang="en-GB" dirty="0"/>
          </a:p>
        </p:txBody>
      </p:sp>
      <p:sp>
        <p:nvSpPr>
          <p:cNvPr id="3" name="Content Placeholder 2"/>
          <p:cNvSpPr>
            <a:spLocks noGrp="1"/>
          </p:cNvSpPr>
          <p:nvPr>
            <p:ph sz="quarter" idx="13"/>
          </p:nvPr>
        </p:nvSpPr>
        <p:spPr>
          <a:xfrm>
            <a:off x="913774" y="1775012"/>
            <a:ext cx="10363826" cy="4016187"/>
          </a:xfrm>
        </p:spPr>
        <p:txBody>
          <a:bodyPr>
            <a:noAutofit/>
          </a:bodyPr>
          <a:lstStyle/>
          <a:p>
            <a:r>
              <a:rPr lang="en-GB" dirty="0"/>
              <a:t>Section: 14</a:t>
            </a:r>
          </a:p>
          <a:p>
            <a:r>
              <a:rPr lang="en-GB" dirty="0"/>
              <a:t>Slavery and trafficking prevention orders on sentencing</a:t>
            </a:r>
          </a:p>
          <a:p>
            <a:r>
              <a:rPr lang="en-GB" dirty="0"/>
              <a:t>(1)A court may make a slavery and trafficking prevention order against a person (“the defendant”) where it deals with the defendant in respect of—</a:t>
            </a:r>
          </a:p>
          <a:p>
            <a:r>
              <a:rPr lang="en-GB" dirty="0"/>
              <a:t>(a)a conviction for a slavery or human trafficking offence,</a:t>
            </a:r>
          </a:p>
          <a:p>
            <a:r>
              <a:rPr lang="en-GB" dirty="0"/>
              <a:t>(b)a finding that the defendant is not guilty of a slavery or human trafficking offence by reason of insanity, or </a:t>
            </a:r>
          </a:p>
          <a:p>
            <a:r>
              <a:rPr lang="en-GB" dirty="0"/>
              <a:t>(c)a finding that the defendant is under a disability and has done the act charged against the defendant in respect of a slavery or human trafficking offence</a:t>
            </a:r>
          </a:p>
          <a:p>
            <a:pPr marL="0" indent="0" algn="r">
              <a:lnSpc>
                <a:spcPct val="130000"/>
              </a:lnSpc>
              <a:buNone/>
            </a:pPr>
            <a:r>
              <a:rPr lang="en-GB" sz="1900" dirty="0"/>
              <a:t>(Legislation.gov.uk, 2017)</a:t>
            </a:r>
          </a:p>
          <a:p>
            <a:pPr algn="r">
              <a:lnSpc>
                <a:spcPct val="130000"/>
              </a:lnSpc>
            </a:pPr>
            <a:endParaRPr lang="en-GB" sz="1900" dirty="0"/>
          </a:p>
        </p:txBody>
      </p:sp>
    </p:spTree>
    <p:extLst>
      <p:ext uri="{BB962C8B-B14F-4D97-AF65-F5344CB8AC3E}">
        <p14:creationId xmlns:p14="http://schemas.microsoft.com/office/powerpoint/2010/main" val="171546202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Human trafficking</a:t>
            </a:r>
          </a:p>
        </p:txBody>
      </p:sp>
      <p:sp>
        <p:nvSpPr>
          <p:cNvPr id="3" name="Content Placeholder 2"/>
          <p:cNvSpPr>
            <a:spLocks noGrp="1"/>
          </p:cNvSpPr>
          <p:nvPr>
            <p:ph sz="quarter" idx="13"/>
          </p:nvPr>
        </p:nvSpPr>
        <p:spPr>
          <a:xfrm>
            <a:off x="913774" y="1893346"/>
            <a:ext cx="10363826" cy="3897853"/>
          </a:xfrm>
        </p:spPr>
        <p:txBody>
          <a:bodyPr>
            <a:normAutofit/>
          </a:bodyPr>
          <a:lstStyle/>
          <a:p>
            <a:r>
              <a:rPr lang="en-GB" dirty="0"/>
              <a:t>(1)A person commits an offence if the person arranges or facilitates the travel of another person (“V”) with a view to V being exploited</a:t>
            </a:r>
            <a:r>
              <a:rPr lang="en-GB" dirty="0" smtClean="0"/>
              <a:t>.</a:t>
            </a:r>
            <a:endParaRPr lang="en-GB" dirty="0"/>
          </a:p>
          <a:p>
            <a:r>
              <a:rPr lang="en-GB" dirty="0"/>
              <a:t>(2)It is irrelevant whether V consents to the travel (whether V is an adult or a child</a:t>
            </a:r>
            <a:r>
              <a:rPr lang="en-GB" dirty="0" smtClean="0"/>
              <a:t>).</a:t>
            </a:r>
            <a:endParaRPr lang="en-GB" dirty="0"/>
          </a:p>
          <a:p>
            <a:r>
              <a:rPr lang="en-GB" dirty="0"/>
              <a:t>(3)A person may in particular arrange or facilitate V’s travel by recruiting V, transporting or transferring V, harbouring or receiving V, or transferring or exchanging control over V</a:t>
            </a:r>
            <a:r>
              <a:rPr lang="en-GB" dirty="0" smtClean="0"/>
              <a:t>.</a:t>
            </a:r>
          </a:p>
          <a:p>
            <a:pPr marL="0" indent="0" algn="r">
              <a:buNone/>
            </a:pPr>
            <a:r>
              <a:rPr lang="en-GB" dirty="0"/>
              <a:t>(Legislation.gov.uk, 2017)</a:t>
            </a:r>
          </a:p>
        </p:txBody>
      </p:sp>
    </p:spTree>
    <p:extLst>
      <p:ext uri="{BB962C8B-B14F-4D97-AF65-F5344CB8AC3E}">
        <p14:creationId xmlns:p14="http://schemas.microsoft.com/office/powerpoint/2010/main" val="127277053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8"/>
            <a:ext cx="10364451" cy="1113464"/>
          </a:xfrm>
        </p:spPr>
        <p:txBody>
          <a:bodyPr/>
          <a:lstStyle/>
          <a:p>
            <a:r>
              <a:rPr lang="en-GB" dirty="0"/>
              <a:t>Human trafficking</a:t>
            </a:r>
          </a:p>
        </p:txBody>
      </p:sp>
      <p:sp>
        <p:nvSpPr>
          <p:cNvPr id="3" name="Content Placeholder 2"/>
          <p:cNvSpPr>
            <a:spLocks noGrp="1"/>
          </p:cNvSpPr>
          <p:nvPr>
            <p:ph sz="quarter" idx="13"/>
          </p:nvPr>
        </p:nvSpPr>
        <p:spPr>
          <a:xfrm>
            <a:off x="1010592" y="1731982"/>
            <a:ext cx="10363826" cy="4324573"/>
          </a:xfrm>
        </p:spPr>
        <p:txBody>
          <a:bodyPr/>
          <a:lstStyle/>
          <a:p>
            <a:r>
              <a:rPr lang="en-GB" dirty="0"/>
              <a:t>(4)A person arranges or facilitates V’s travel with a view to V being exploited only if—</a:t>
            </a:r>
          </a:p>
          <a:p>
            <a:endParaRPr lang="en-GB" dirty="0"/>
          </a:p>
          <a:p>
            <a:r>
              <a:rPr lang="en-GB" dirty="0"/>
              <a:t>(a)the person intends to exploit V (in any part of the world) during or after the travel, or</a:t>
            </a:r>
          </a:p>
          <a:p>
            <a:endParaRPr lang="en-GB" dirty="0"/>
          </a:p>
          <a:p>
            <a:r>
              <a:rPr lang="en-GB" dirty="0"/>
              <a:t>(b)the person knows or ought to know that another person is likely to exploit V (in any part of the world) during or after the travel</a:t>
            </a:r>
            <a:r>
              <a:rPr lang="en-GB" dirty="0" smtClean="0"/>
              <a:t>.</a:t>
            </a:r>
          </a:p>
          <a:p>
            <a:pPr marL="0" indent="0" algn="r">
              <a:buNone/>
            </a:pPr>
            <a:r>
              <a:rPr lang="en-GB" dirty="0"/>
              <a:t>(Legislation.gov.uk, 2017)</a:t>
            </a:r>
          </a:p>
          <a:p>
            <a:endParaRPr lang="en-GB" dirty="0"/>
          </a:p>
        </p:txBody>
      </p:sp>
    </p:spTree>
    <p:extLst>
      <p:ext uri="{BB962C8B-B14F-4D97-AF65-F5344CB8AC3E}">
        <p14:creationId xmlns:p14="http://schemas.microsoft.com/office/powerpoint/2010/main" val="231013045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Human trafficking</a:t>
            </a:r>
          </a:p>
        </p:txBody>
      </p:sp>
      <p:sp>
        <p:nvSpPr>
          <p:cNvPr id="3" name="Content Placeholder 2"/>
          <p:cNvSpPr>
            <a:spLocks noGrp="1"/>
          </p:cNvSpPr>
          <p:nvPr>
            <p:ph sz="quarter" idx="13"/>
          </p:nvPr>
        </p:nvSpPr>
        <p:spPr/>
        <p:txBody>
          <a:bodyPr/>
          <a:lstStyle/>
          <a:p>
            <a:r>
              <a:rPr lang="en-GB" dirty="0"/>
              <a:t>“Travel” means</a:t>
            </a:r>
            <a:r>
              <a:rPr lang="en-GB" dirty="0" smtClean="0"/>
              <a:t>—</a:t>
            </a:r>
            <a:endParaRPr lang="en-GB" dirty="0"/>
          </a:p>
          <a:p>
            <a:r>
              <a:rPr lang="en-GB" dirty="0"/>
              <a:t>(a)arriving in, or entering, any country</a:t>
            </a:r>
            <a:r>
              <a:rPr lang="en-GB" dirty="0" smtClean="0"/>
              <a:t>,</a:t>
            </a:r>
            <a:endParaRPr lang="en-GB" dirty="0"/>
          </a:p>
          <a:p>
            <a:r>
              <a:rPr lang="en-GB" dirty="0"/>
              <a:t>(b)departing from any country</a:t>
            </a:r>
            <a:r>
              <a:rPr lang="en-GB" dirty="0" smtClean="0"/>
              <a:t>,</a:t>
            </a:r>
            <a:endParaRPr lang="en-GB" dirty="0"/>
          </a:p>
          <a:p>
            <a:r>
              <a:rPr lang="en-GB" dirty="0"/>
              <a:t>(c)travelling within any </a:t>
            </a:r>
            <a:r>
              <a:rPr lang="en-GB" dirty="0" smtClean="0"/>
              <a:t>country.</a:t>
            </a:r>
          </a:p>
          <a:p>
            <a:pPr marL="0" indent="0" algn="r">
              <a:buNone/>
            </a:pPr>
            <a:r>
              <a:rPr lang="en-GB" dirty="0"/>
              <a:t>(Legislation.gov.uk, 2017)</a:t>
            </a:r>
          </a:p>
          <a:p>
            <a:endParaRPr lang="en-GB" dirty="0"/>
          </a:p>
        </p:txBody>
      </p:sp>
    </p:spTree>
    <p:extLst>
      <p:ext uri="{BB962C8B-B14F-4D97-AF65-F5344CB8AC3E}">
        <p14:creationId xmlns:p14="http://schemas.microsoft.com/office/powerpoint/2010/main" val="195145798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Human trafficking</a:t>
            </a:r>
          </a:p>
        </p:txBody>
      </p:sp>
      <p:sp>
        <p:nvSpPr>
          <p:cNvPr id="3" name="Content Placeholder 2"/>
          <p:cNvSpPr>
            <a:spLocks noGrp="1"/>
          </p:cNvSpPr>
          <p:nvPr>
            <p:ph sz="quarter" idx="13"/>
          </p:nvPr>
        </p:nvSpPr>
        <p:spPr/>
        <p:txBody>
          <a:bodyPr/>
          <a:lstStyle/>
          <a:p>
            <a:r>
              <a:rPr lang="en-GB" dirty="0"/>
              <a:t>(6)A person who is a UK national commits an offence under this section regardless of</a:t>
            </a:r>
            <a:r>
              <a:rPr lang="en-GB" dirty="0" smtClean="0"/>
              <a:t>—</a:t>
            </a:r>
            <a:endParaRPr lang="en-GB" dirty="0"/>
          </a:p>
          <a:p>
            <a:r>
              <a:rPr lang="en-GB" dirty="0"/>
              <a:t>(a)where the arranging or facilitating takes place, or</a:t>
            </a:r>
          </a:p>
          <a:p>
            <a:endParaRPr lang="en-GB" dirty="0"/>
          </a:p>
          <a:p>
            <a:r>
              <a:rPr lang="en-GB" dirty="0"/>
              <a:t>(b)where the travel takes place. </a:t>
            </a:r>
            <a:endParaRPr lang="en-GB" dirty="0" smtClean="0"/>
          </a:p>
          <a:p>
            <a:pPr marL="0" indent="0" algn="r">
              <a:buNone/>
            </a:pPr>
            <a:r>
              <a:rPr lang="en-GB" dirty="0"/>
              <a:t>(Legislation.gov.uk, 2017)</a:t>
            </a:r>
          </a:p>
          <a:p>
            <a:endParaRPr lang="en-GB" dirty="0"/>
          </a:p>
        </p:txBody>
      </p:sp>
    </p:spTree>
    <p:extLst>
      <p:ext uri="{BB962C8B-B14F-4D97-AF65-F5344CB8AC3E}">
        <p14:creationId xmlns:p14="http://schemas.microsoft.com/office/powerpoint/2010/main" val="211137055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Human trafficking</a:t>
            </a:r>
          </a:p>
        </p:txBody>
      </p:sp>
      <p:sp>
        <p:nvSpPr>
          <p:cNvPr id="3" name="Content Placeholder 2"/>
          <p:cNvSpPr>
            <a:spLocks noGrp="1"/>
          </p:cNvSpPr>
          <p:nvPr>
            <p:ph sz="quarter" idx="13"/>
          </p:nvPr>
        </p:nvSpPr>
        <p:spPr/>
        <p:txBody>
          <a:bodyPr/>
          <a:lstStyle/>
          <a:p>
            <a:r>
              <a:rPr lang="en-GB" dirty="0"/>
              <a:t>(7)A person who is not a UK national commits an offence under this section if</a:t>
            </a:r>
            <a:r>
              <a:rPr lang="en-GB" dirty="0" smtClean="0"/>
              <a:t>—</a:t>
            </a:r>
            <a:endParaRPr lang="en-GB" dirty="0"/>
          </a:p>
          <a:p>
            <a:r>
              <a:rPr lang="en-GB" dirty="0"/>
              <a:t>(a)any part of the arranging or facilitating takes place in the United Kingdom, </a:t>
            </a:r>
            <a:r>
              <a:rPr lang="en-GB" dirty="0" smtClean="0"/>
              <a:t>or</a:t>
            </a:r>
            <a:endParaRPr lang="en-GB" dirty="0"/>
          </a:p>
          <a:p>
            <a:r>
              <a:rPr lang="en-GB" dirty="0"/>
              <a:t>(b)the travel consists of arrival in or entry into, departure from, or travel within, the United Kingdom</a:t>
            </a:r>
            <a:r>
              <a:rPr lang="en-GB" dirty="0" smtClean="0"/>
              <a:t>.</a:t>
            </a:r>
          </a:p>
          <a:p>
            <a:pPr marL="0" indent="0" algn="r">
              <a:buNone/>
            </a:pPr>
            <a:r>
              <a:rPr lang="en-GB" dirty="0"/>
              <a:t>(Legislation.gov.uk, 2017)</a:t>
            </a:r>
          </a:p>
          <a:p>
            <a:endParaRPr lang="en-GB" dirty="0"/>
          </a:p>
        </p:txBody>
      </p:sp>
    </p:spTree>
    <p:extLst>
      <p:ext uri="{BB962C8B-B14F-4D97-AF65-F5344CB8AC3E}">
        <p14:creationId xmlns:p14="http://schemas.microsoft.com/office/powerpoint/2010/main" val="1869102682"/>
      </p:ext>
    </p:extLst>
  </p:cSld>
  <p:clrMapOvr>
    <a:masterClrMapping/>
  </p:clrMapOvr>
  <p:timing>
    <p:tnLst>
      <p:par>
        <p:cTn id="1" dur="indefinite" restart="never" nodeType="tmRoot"/>
      </p:par>
    </p:tnLst>
  </p:timing>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TM04033925[[fn=Droplet]]</Template>
  <TotalTime>34</TotalTime>
  <Words>1011</Words>
  <Application>Microsoft Office PowerPoint</Application>
  <PresentationFormat>Widescreen</PresentationFormat>
  <Paragraphs>83</Paragraphs>
  <Slides>15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Tw Cen MT</vt:lpstr>
      <vt:lpstr>Droplet</vt:lpstr>
      <vt:lpstr>SJSS4001 Hard to Reach Groups</vt:lpstr>
      <vt:lpstr>Definition</vt:lpstr>
      <vt:lpstr>Modern Slavery Act 2015 </vt:lpstr>
      <vt:lpstr>Modern Slavery Act 2015</vt:lpstr>
      <vt:lpstr>PowerPoint Presentation</vt:lpstr>
      <vt:lpstr>Slavery, servitude and forced or compulsory labour</vt:lpstr>
      <vt:lpstr>Slavery, servitude and forced or compulsory labour</vt:lpstr>
      <vt:lpstr>Slavery, servitude and forced or compulsory labour</vt:lpstr>
      <vt:lpstr>Slavery, servitude and forced or compulsory labour</vt:lpstr>
      <vt:lpstr>Slavery &amp; Trafficking</vt:lpstr>
      <vt:lpstr>Human trafficking</vt:lpstr>
      <vt:lpstr>Human trafficking</vt:lpstr>
      <vt:lpstr>Human trafficking</vt:lpstr>
      <vt:lpstr>Human trafficking</vt:lpstr>
      <vt:lpstr>Human trafficking</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SJSS4001 Hard to Reach Groups</dc:title>
  <dc:creator>Philip Morgan</dc:creator>
  <cp:lastModifiedBy>Philip Morgan</cp:lastModifiedBy>
  <cp:revision>1</cp:revision>
  <dcterms:created xsi:type="dcterms:W3CDTF">2017-02-10T14:31:20Z</dcterms:created>
  <dcterms:modified xsi:type="dcterms:W3CDTF">2017-02-10T16:08:50Z</dcterms:modified>
</cp:coreProperties>
</file>