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A4142A-3473-0EDA-B17F-4EA0011C51F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D22F7B-E294-BBC6-C347-87B1E1A69E2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7CB95F-C256-C64D-1AE4-9053EBA0E4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5B58E-E3DD-4B86-BEBC-510FF5B92488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0D1337-26B8-5B29-A8DA-76DA9265E9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76CA33-697B-76CA-FABA-72A8DA5AF0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34611-9972-48EE-8D2A-032A8A53DB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76661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7281E9-5926-7293-DE6C-BE8CBC13C8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C66433-4EBC-12BC-95DB-E388C67327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93E7C1-6536-0A4F-0606-1A129E1B86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5B58E-E3DD-4B86-BEBC-510FF5B92488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B7E090-C53A-66AF-6BA3-C85809C6C9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64EE90-BBD0-E84D-D46E-91DCE64958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34611-9972-48EE-8D2A-032A8A53DB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38348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E7A39A-3CC8-7057-58DC-786F6C5860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DBC0E1-A6E0-A86A-7F49-2D22AAFC17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71A5C6-ABD9-7EBF-B346-E1208841BC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5B58E-E3DD-4B86-BEBC-510FF5B92488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6F29D0-0754-608A-A032-661B49A0CE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480E02-B6D1-98F3-1023-76604DE19A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34611-9972-48EE-8D2A-032A8A53DB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361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7584E0-9B94-205D-BF73-AD27E82F4B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B096CE-CCEC-EAC7-B797-F7EB60CAC52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0198FD-04A5-B6EB-5543-937F5D08F1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F860A5-3711-E4BC-E16B-531B1A07FB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5B58E-E3DD-4B86-BEBC-510FF5B92488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1B29F0-38CC-C12C-3C7F-133E05C698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65A33C-D8F7-00AC-1BC4-091B0B685C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34611-9972-48EE-8D2A-032A8A53DB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06071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DD3303-0B04-6ED5-82BA-8095314111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C62A12-EEE7-D1CD-DF42-EFD0E5DF84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14CD93B-14B2-7E97-2D7F-EC3350B7378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80092C3-61C9-200C-655D-18CF2F56FD0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9BF495E-187F-559A-795B-714CC7090D5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B21D123-8D00-B352-0407-BF21679FAA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5B58E-E3DD-4B86-BEBC-510FF5B92488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F504A36-A49E-61EB-DC8F-D790BFA76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22EC5E2-EAE4-36EE-0067-30C87DD2CF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34611-9972-48EE-8D2A-032A8A53DB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73014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496762-852A-9C8F-8C96-20C7D19951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C6490A-332A-3296-91D0-F36209C169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5B58E-E3DD-4B86-BEBC-510FF5B92488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748F3EE-11CF-DEAB-9609-2659E3A6EC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C96CE6D-7342-EED2-59D0-2C387A569C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34611-9972-48EE-8D2A-032A8A53DB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99898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82485E3-3374-D672-69E7-B06FBECD9D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5B58E-E3DD-4B86-BEBC-510FF5B92488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3957A95-E21D-671D-CD3C-364680C24B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CFC67A1-09D2-0245-88AF-87479489F8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34611-9972-48EE-8D2A-032A8A53DB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11681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37D76A-6B7F-B0A3-EB77-7D4E556EA8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7F276C-A6C7-AE0F-76B3-9C00526DFE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2230EE-06E5-70A0-1B2F-B6853B07A60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9EB4276-3353-EEDE-46C7-87E5542CD4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5B58E-E3DD-4B86-BEBC-510FF5B92488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0721BB5-1111-9AB2-F748-CB8A834190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B0897B4-3252-CB31-FD3A-F993FD52A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34611-9972-48EE-8D2A-032A8A53DB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13453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F61A73-CEF6-29EB-FE42-B60530EDA9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21624A6-2D3F-34B7-3141-790EDBE4A70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94A484E-A798-2247-144A-514A0494A11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CD9AAC-0976-5C1E-BF81-EEC901555A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5B58E-E3DD-4B86-BEBC-510FF5B92488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A3720F7-9CCB-4D12-3280-42393DAF53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9AA2B2-CB23-49EC-6A46-230D10B81C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34611-9972-48EE-8D2A-032A8A53DB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3989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B7C840-B68A-109C-42D7-2618F53697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31CF6E5-DC31-96FF-06DA-43913AACDA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23B3E0-16F4-1BB3-28C5-166C745780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5B58E-E3DD-4B86-BEBC-510FF5B92488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7B2F45-B38C-F998-D585-D633A8027C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955E0A-59C0-BBD1-6746-DCA913E8EA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34611-9972-48EE-8D2A-032A8A53DB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72415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E1D9755-C78F-8D58-916E-A2704808D4C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4AD7C89-9597-8495-FBBF-F9E09A0AA15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10D111-6DA4-3883-46EE-554F99E2ED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5B58E-E3DD-4B86-BEBC-510FF5B92488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8264DD-09C8-0358-3A2F-34A4E704D8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002BAD-9275-8657-0001-CE7BDEA93B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34611-9972-48EE-8D2A-032A8A53DB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62377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A74E232-DC03-DFF1-5F6B-6559670572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C9A1A21-664B-DE08-8947-01F7EA242F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426032-4E98-CCDB-A5DA-CC2A322AB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145B58E-E3DD-4B86-BEBC-510FF5B92488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9901F7-ABF5-D9A8-D448-7520AA3DA63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D0C332-04D5-1D97-381D-670EE5955AE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7134611-9972-48EE-8D2A-032A8A53DB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25702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4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ebintegrations.co.uk/" TargetMode="External"/><Relationship Id="rId3" Type="http://schemas.openxmlformats.org/officeDocument/2006/relationships/hyperlink" Target="https://fastercapital.com/content/TikTok-legal-and-ethical-issues--The-Ethical-Dilemmas-of-TikTok--Implications-for-Startups.html" TargetMode="External"/><Relationship Id="rId7" Type="http://schemas.openxmlformats.org/officeDocument/2006/relationships/hyperlink" Target="https://www.singlegrain.com/res/digital-marketing-agency/case-studies/" TargetMode="External"/><Relationship Id="rId2" Type="http://schemas.openxmlformats.org/officeDocument/2006/relationships/hyperlink" Target="https://business-law-review.law.miami.edu/tiktok-legal-implications-and-risks-for-businesse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insense.pro/blog/benefits-of-tiktok-for-business" TargetMode="External"/><Relationship Id="rId5" Type="http://schemas.openxmlformats.org/officeDocument/2006/relationships/hyperlink" Target="https://gusto.com/resources/articles/business-growth/tiktok-for-my-business" TargetMode="External"/><Relationship Id="rId10" Type="http://schemas.openxmlformats.org/officeDocument/2006/relationships/image" Target="../media/image3.png"/><Relationship Id="rId4" Type="http://schemas.openxmlformats.org/officeDocument/2006/relationships/hyperlink" Target="https://www.forbes.com/councils/forbesbusinesscouncil/2022/12/09/why-businesses-benefit-from-being-on-tiktok/" TargetMode="External"/><Relationship Id="rId9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94842B0-684D-44CC-B4BC-D13331CFD2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981E33-969F-BBA6-92D2-DED9C003CB7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329184"/>
            <a:ext cx="6894576" cy="1783080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l"/>
            <a:r>
              <a:rPr lang="en-US" sz="3200" kern="1200" dirty="0">
                <a:solidFill>
                  <a:schemeClr val="accent2">
                    <a:lumMod val="75000"/>
                  </a:schemeClr>
                </a:solidFill>
                <a:latin typeface="Arial Black" panose="020B0A04020102020204" pitchFamily="34" charset="0"/>
              </a:rPr>
              <a:t>Exploring Benefits, Drawbacks, and Ethical Implications of Tik Tok for Business 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4C2A3DC3-F495-4B99-9FF3-3FB30D632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8952" y="2395728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C1DA268-6E39-C035-1DA5-1210F35AF5A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68446" y="5614886"/>
            <a:ext cx="3946035" cy="1175892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buFont typeface="Wingdings" panose="05000000000000000000" pitchFamily="2" charset="2"/>
              <a:buChar char="v"/>
            </a:pP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Student name: Viorica Voicu 	     </a:t>
            </a:r>
          </a:p>
          <a:p>
            <a:pPr indent="-228600" algn="l">
              <a:buFont typeface="Wingdings" panose="05000000000000000000" pitchFamily="2" charset="2"/>
              <a:buChar char="v"/>
            </a:pP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Student ID number: 2324294</a:t>
            </a:r>
          </a:p>
          <a:p>
            <a:pPr indent="-228600" algn="l">
              <a:buFont typeface="Wingdings" panose="05000000000000000000" pitchFamily="2" charset="2"/>
              <a:buChar char="v"/>
            </a:pP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Programme: CertHE Sustainable Enterprise (Rural)</a:t>
            </a:r>
          </a:p>
          <a:p>
            <a:pPr indent="-228600" algn="l">
              <a:buFont typeface="Wingdings" panose="05000000000000000000" pitchFamily="2" charset="2"/>
              <a:buChar char="v"/>
            </a:pP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Module: Digital Marketing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2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FD2380A-8494-BF1D-9A25-56CC964DBBD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6914" r="12782"/>
          <a:stretch/>
        </p:blipFill>
        <p:spPr>
          <a:xfrm>
            <a:off x="7993954" y="139461"/>
            <a:ext cx="4035547" cy="417880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86BB6A9-B96C-FEBA-C8E1-088923CC5646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5582" r="33018" b="2"/>
          <a:stretch/>
        </p:blipFill>
        <p:spPr>
          <a:xfrm>
            <a:off x="3946309" y="2581750"/>
            <a:ext cx="4047645" cy="259080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2258F9B-D448-C8D3-9DD0-0C3807E50A9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519" y="4518953"/>
            <a:ext cx="4181475" cy="219186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Pelham Ct">
            <a:hlinkClick r:id="" action="ppaction://media"/>
            <a:extLst>
              <a:ext uri="{FF2B5EF4-FFF2-40B4-BE49-F238E27FC236}">
                <a16:creationId xmlns:a16="http://schemas.microsoft.com/office/drawing/2014/main" id="{F1230A73-74FD-2BB0-1AE2-BF344CA312F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326063" y="5635625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9636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445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52BEC0E-22F8-46D0-9632-375DB541B0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E74961-1616-451B-CC37-49503B967A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9184"/>
            <a:ext cx="6894576" cy="1783080"/>
          </a:xfrm>
        </p:spPr>
        <p:txBody>
          <a:bodyPr anchor="b">
            <a:normAutofit/>
          </a:bodyPr>
          <a:lstStyle/>
          <a:p>
            <a:r>
              <a:rPr lang="en-US" sz="3200" dirty="0">
                <a:latin typeface="Arial Black" panose="020B0A04020102020204" pitchFamily="34" charset="0"/>
              </a:rPr>
              <a:t>Introduction </a:t>
            </a:r>
            <a:endParaRPr lang="en-GB" sz="3200" dirty="0">
              <a:latin typeface="Arial Black" panose="020B0A04020102020204" pitchFamily="34" charset="0"/>
            </a:endParaRP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8952" y="2395728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0BC01D-AF02-1528-46DD-C8A261646B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970266"/>
            <a:ext cx="5455920" cy="3220222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US" sz="14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TikTok for Business? A dedicated platform for brands to create and promote content, leveraging TikTok’s vast audience.</a:t>
            </a:r>
          </a:p>
          <a:p>
            <a:pPr marL="0" indent="0">
              <a:buNone/>
            </a:pPr>
            <a:endParaRPr lang="en-US" sz="1400" b="1" dirty="0">
              <a:solidFill>
                <a:schemeClr val="accent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lang="en-US" sz="14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TikTok? Over 1 billion active users globally, providing unique marketing opportunities.</a:t>
            </a:r>
          </a:p>
          <a:p>
            <a:pPr marL="0" indent="0">
              <a:buNone/>
            </a:pPr>
            <a:endParaRPr lang="en-US" sz="1400" b="1" dirty="0">
              <a:solidFill>
                <a:schemeClr val="accent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lang="en-US" sz="14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Objective of Presentation: To examine TikTok’s potential benefits, challenges, and ethical concerns for businesses.</a:t>
            </a:r>
            <a:endParaRPr lang="en-GB" sz="1400" b="1" dirty="0">
              <a:solidFill>
                <a:schemeClr val="accent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8682D05-7A17-6BBA-F8A3-434ACF8B41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63840" y="553890"/>
            <a:ext cx="4014216" cy="298055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A6A6F62-7A78-2EC8-98B6-34441E02D6D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63840" y="4123393"/>
            <a:ext cx="3995928" cy="208787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D8F511B-3C60-5541-145C-61ABBC42E05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0080" y="5642800"/>
            <a:ext cx="5312725" cy="10953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1624615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F57BD4-640D-08E7-A0CC-9B2A6CEF53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4296" y="329184"/>
            <a:ext cx="6894576" cy="1783080"/>
          </a:xfrm>
        </p:spPr>
        <p:txBody>
          <a:bodyPr anchor="b">
            <a:normAutofit/>
          </a:bodyPr>
          <a:lstStyle/>
          <a:p>
            <a:r>
              <a:rPr lang="en-US" sz="3200" dirty="0">
                <a:latin typeface="Arial Black" panose="020B0A04020102020204" pitchFamily="34" charset="0"/>
              </a:rPr>
              <a:t>Benefits of TikTok for Business</a:t>
            </a:r>
            <a:endParaRPr lang="en-GB" sz="3200" dirty="0">
              <a:latin typeface="Arial Black" panose="020B0A04020102020204" pitchFamily="34" charset="0"/>
            </a:endParaRPr>
          </a:p>
        </p:txBody>
      </p:sp>
      <p:pic>
        <p:nvPicPr>
          <p:cNvPr id="6" name="Picture 5" descr="A screenshot of a phone&#10;&#10;Description automatically generated">
            <a:extLst>
              <a:ext uri="{FF2B5EF4-FFF2-40B4-BE49-F238E27FC236}">
                <a16:creationId xmlns:a16="http://schemas.microsoft.com/office/drawing/2014/main" id="{6917E265-96C2-54B8-A57E-C5A7BE2F203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-1" b="6501"/>
          <a:stretch/>
        </p:blipFill>
        <p:spPr>
          <a:xfrm>
            <a:off x="20" y="1"/>
            <a:ext cx="4052522" cy="6858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0" name="sketchy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2395728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998D0F41-6B5D-EECC-7F9E-9E87CF871035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654296" y="2706624"/>
            <a:ext cx="6894576" cy="348386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 fontScale="85000" lnSpcReduction="20000"/>
          </a:bodyPr>
          <a:lstStyle/>
          <a:p>
            <a:pPr eaLnBrk="0" fontAlgn="base" hangingPunct="0">
              <a:spcBef>
                <a:spcPct val="0"/>
              </a:spcBef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latin typeface="Arial" panose="020B0604020202020204" pitchFamily="34" charset="0"/>
              </a:rPr>
              <a:t>TikTok's algorithm promotes innovative and relevant content, enabling advertisers to receive exposure.</a:t>
            </a:r>
          </a:p>
          <a:p>
            <a:pPr marL="0" indent="0" eaLnBrk="0" fontAlgn="base" hangingPunct="0">
              <a:spcBef>
                <a:spcPct val="0"/>
              </a:spcBef>
              <a:spcAft>
                <a:spcPts val="600"/>
              </a:spcAft>
              <a:buNone/>
            </a:pPr>
            <a:endParaRPr kumimoji="0" lang="en-US" altLang="en-US" sz="1400" b="1" i="0" u="none" strike="noStrike" cap="none" normalizeH="0" baseline="0" dirty="0">
              <a:ln>
                <a:noFill/>
              </a:ln>
              <a:solidFill>
                <a:schemeClr val="accent2">
                  <a:lumMod val="75000"/>
                </a:schemeClr>
              </a:solidFill>
              <a:effectLst/>
              <a:latin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latin typeface="Arial" panose="020B0604020202020204" pitchFamily="34" charset="0"/>
              </a:rPr>
              <a:t>Over 90% of TikTok users </a:t>
            </a:r>
            <a:r>
              <a:rPr kumimoji="0" lang="en-US" altLang="en-US" sz="1400" b="1" i="0" u="none" strike="noStrike" cap="none" normalizeH="0" baseline="0" dirty="0" err="1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latin typeface="Arial" panose="020B0604020202020204" pitchFamily="34" charset="0"/>
              </a:rPr>
              <a:t>utilise</a:t>
            </a: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latin typeface="Arial" panose="020B0604020202020204" pitchFamily="34" charset="0"/>
              </a:rPr>
              <a:t> the app daily, resulting in sustained audience engagement.</a:t>
            </a:r>
          </a:p>
          <a:p>
            <a:pPr marL="0" indent="0" eaLnBrk="0" fontAlgn="base" hangingPunct="0">
              <a:spcBef>
                <a:spcPct val="0"/>
              </a:spcBef>
              <a:spcAft>
                <a:spcPts val="600"/>
              </a:spcAft>
              <a:buNone/>
            </a:pPr>
            <a:endParaRPr kumimoji="0" lang="en-US" altLang="en-US" sz="1400" b="1" i="0" u="none" strike="noStrike" cap="none" normalizeH="0" baseline="0" dirty="0">
              <a:ln>
                <a:noFill/>
              </a:ln>
              <a:solidFill>
                <a:schemeClr val="accent2">
                  <a:lumMod val="75000"/>
                </a:schemeClr>
              </a:solidFill>
              <a:effectLst/>
              <a:latin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latin typeface="Arial" panose="020B0604020202020204" pitchFamily="34" charset="0"/>
              </a:rPr>
              <a:t>Short-form videos promote creativity and relatability, allowing marketers to engage authentically with viewers.</a:t>
            </a:r>
          </a:p>
          <a:p>
            <a:pPr marL="0" indent="0" eaLnBrk="0" fontAlgn="base" hangingPunct="0">
              <a:spcBef>
                <a:spcPct val="0"/>
              </a:spcBef>
              <a:spcAft>
                <a:spcPts val="600"/>
              </a:spcAft>
              <a:buNone/>
            </a:pPr>
            <a:endParaRPr kumimoji="0" lang="en-US" altLang="en-US" sz="1400" b="1" i="0" u="none" strike="noStrike" cap="none" normalizeH="0" baseline="0" dirty="0">
              <a:ln>
                <a:noFill/>
              </a:ln>
              <a:solidFill>
                <a:schemeClr val="accent2">
                  <a:lumMod val="75000"/>
                </a:schemeClr>
              </a:solidFill>
              <a:effectLst/>
              <a:latin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latin typeface="Arial" panose="020B0604020202020204" pitchFamily="34" charset="0"/>
              </a:rPr>
              <a:t>Examples include viral trends, user-generated content, and branding issues.</a:t>
            </a:r>
          </a:p>
          <a:p>
            <a:pPr marL="0" indent="0" eaLnBrk="0" fontAlgn="base" hangingPunct="0">
              <a:spcBef>
                <a:spcPct val="0"/>
              </a:spcBef>
              <a:spcAft>
                <a:spcPts val="600"/>
              </a:spcAft>
              <a:buNone/>
            </a:pPr>
            <a:endParaRPr kumimoji="0" lang="en-US" altLang="en-US" sz="1400" b="1" i="0" u="none" strike="noStrike" cap="none" normalizeH="0" baseline="0" dirty="0">
              <a:ln>
                <a:noFill/>
              </a:ln>
              <a:solidFill>
                <a:schemeClr val="accent2">
                  <a:lumMod val="75000"/>
                </a:schemeClr>
              </a:solidFill>
              <a:effectLst/>
              <a:latin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latin typeface="Arial" panose="020B0604020202020204" pitchFamily="34" charset="0"/>
              </a:rPr>
              <a:t>TikTok Creator Marketplace makes it easier to locate influencers who connect with a brand's goals.</a:t>
            </a:r>
          </a:p>
          <a:p>
            <a:pPr marL="0" indent="0" eaLnBrk="0" fontAlgn="base" hangingPunct="0">
              <a:spcBef>
                <a:spcPct val="0"/>
              </a:spcBef>
              <a:spcAft>
                <a:spcPts val="600"/>
              </a:spcAft>
              <a:buNone/>
            </a:pPr>
            <a:endParaRPr kumimoji="0" lang="en-US" altLang="en-US" sz="1400" b="1" i="0" u="none" strike="noStrike" cap="none" normalizeH="0" baseline="0" dirty="0">
              <a:ln>
                <a:noFill/>
              </a:ln>
              <a:solidFill>
                <a:schemeClr val="accent2">
                  <a:lumMod val="75000"/>
                </a:schemeClr>
              </a:solidFill>
              <a:effectLst/>
              <a:latin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latin typeface="Arial" panose="020B0604020202020204" pitchFamily="34" charset="0"/>
              </a:rPr>
              <a:t>Influencer connections frequently result in increased engagement and reputation.</a:t>
            </a:r>
          </a:p>
          <a:p>
            <a:pPr marL="0" indent="0" eaLnBrk="0" fontAlgn="base" hangingPunct="0">
              <a:spcBef>
                <a:spcPct val="0"/>
              </a:spcBef>
              <a:spcAft>
                <a:spcPts val="600"/>
              </a:spcAft>
              <a:buNone/>
            </a:pPr>
            <a:endParaRPr kumimoji="0" lang="en-US" altLang="en-US" sz="1400" b="1" i="0" u="none" strike="noStrike" cap="none" normalizeH="0" baseline="0" dirty="0">
              <a:ln>
                <a:noFill/>
              </a:ln>
              <a:solidFill>
                <a:schemeClr val="accent2">
                  <a:lumMod val="75000"/>
                </a:schemeClr>
              </a:solidFill>
              <a:effectLst/>
              <a:latin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latin typeface="Arial" panose="020B0604020202020204" pitchFamily="34" charset="0"/>
              </a:rPr>
              <a:t>TikTok advertising are cost-effective and may reach a wide audience for a modest expenditure, unlike established platforms.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51F3059-8AB3-22FB-06E9-42021556603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39460" y="98115"/>
            <a:ext cx="3935903" cy="103104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" name="Pelham Ct 2">
            <a:hlinkClick r:id="" action="ppaction://media"/>
            <a:extLst>
              <a:ext uri="{FF2B5EF4-FFF2-40B4-BE49-F238E27FC236}">
                <a16:creationId xmlns:a16="http://schemas.microsoft.com/office/drawing/2014/main" id="{1B2B7B33-0E66-D0FD-EB3F-851816AD3A8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262188" y="60579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78956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282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7B831B6F-405A-4B47-B9BB-5CA88F2858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F79A74-D246-3549-0BF2-BCBC81B8AE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9128" y="638089"/>
            <a:ext cx="4818888" cy="1476801"/>
          </a:xfrm>
        </p:spPr>
        <p:txBody>
          <a:bodyPr anchor="b">
            <a:normAutofit/>
          </a:bodyPr>
          <a:lstStyle/>
          <a:p>
            <a:r>
              <a:rPr lang="en-US" sz="3200" dirty="0">
                <a:latin typeface="Arial Black" panose="020B0A04020102020204" pitchFamily="34" charset="0"/>
              </a:rPr>
              <a:t>Potential Drawbacks of TikTok for Business</a:t>
            </a:r>
            <a:endParaRPr lang="en-GB" sz="3200" dirty="0">
              <a:latin typeface="Arial Black" panose="020B0A040201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60226A4-2E73-278A-B6E1-B0288DA3A28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0936" y="1723073"/>
            <a:ext cx="5458968" cy="3411854"/>
          </a:xfrm>
          <a:prstGeom prst="rect">
            <a:avLst/>
          </a:prstGeom>
        </p:spPr>
      </p:pic>
      <p:sp>
        <p:nvSpPr>
          <p:cNvPr id="15" name="sketch line">
            <a:extLst>
              <a:ext uri="{FF2B5EF4-FFF2-40B4-BE49-F238E27FC236}">
                <a16:creationId xmlns:a16="http://schemas.microsoft.com/office/drawing/2014/main" id="{953EE71A-6488-4203-A7C4-77102FD0DC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3912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C64FFB02-3849-4E58-5DCA-B6F08CDAF4E6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739128" y="2664886"/>
            <a:ext cx="4818888" cy="355078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t" anchorCtr="0" compatLnSpc="1">
            <a:prstTxWarp prst="textNoShape">
              <a:avLst/>
            </a:prstTxWarp>
            <a:normAutofit lnSpcReduction="10000"/>
          </a:bodyPr>
          <a:lstStyle/>
          <a:p>
            <a:pPr marR="0" lvl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latin typeface="Arial" panose="020B0604020202020204" pitchFamily="34" charset="0"/>
              </a:rPr>
              <a:t>TikTok's younger audience (mainly ages 16-24) may not be representative of all corporate target groups.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sz="1400" b="1" i="0" u="none" strike="noStrike" cap="none" normalizeH="0" baseline="0" dirty="0">
              <a:ln>
                <a:noFill/>
              </a:ln>
              <a:solidFill>
                <a:schemeClr val="accent2">
                  <a:lumMod val="75000"/>
                </a:schemeClr>
              </a:solidFill>
              <a:effectLst/>
              <a:latin typeface="Arial" panose="020B0604020202020204" pitchFamily="34" charset="0"/>
            </a:endParaRPr>
          </a:p>
          <a:p>
            <a:pPr marR="0" lvl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latin typeface="Arial" panose="020B0604020202020204" pitchFamily="34" charset="0"/>
              </a:rPr>
              <a:t>Brands that focus on B2B or older customers have limited appeal.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sz="1400" b="1" i="0" u="none" strike="noStrike" cap="none" normalizeH="0" baseline="0" dirty="0">
              <a:ln>
                <a:noFill/>
              </a:ln>
              <a:solidFill>
                <a:schemeClr val="accent2">
                  <a:lumMod val="75000"/>
                </a:schemeClr>
              </a:solidFill>
              <a:effectLst/>
              <a:latin typeface="Arial" panose="020B0604020202020204" pitchFamily="34" charset="0"/>
            </a:endParaRPr>
          </a:p>
          <a:p>
            <a:pPr marR="0" lvl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latin typeface="Arial" panose="020B0604020202020204" pitchFamily="34" charset="0"/>
              </a:rPr>
              <a:t>Due to the platform's prominence, there is a high level of competition among content providers and brands for attention.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sz="1400" b="1" i="0" u="none" strike="noStrike" cap="none" normalizeH="0" baseline="0" dirty="0">
              <a:ln>
                <a:noFill/>
              </a:ln>
              <a:solidFill>
                <a:schemeClr val="accent2">
                  <a:lumMod val="75000"/>
                </a:schemeClr>
              </a:solidFill>
              <a:effectLst/>
              <a:latin typeface="Arial" panose="020B0604020202020204" pitchFamily="34" charset="0"/>
            </a:endParaRPr>
          </a:p>
          <a:p>
            <a:pPr marR="0" lvl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latin typeface="Arial" panose="020B0604020202020204" pitchFamily="34" charset="0"/>
              </a:rPr>
              <a:t>To obtain visibility, material must fit with current trends.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sz="1400" b="1" i="0" u="none" strike="noStrike" cap="none" normalizeH="0" baseline="0" dirty="0">
              <a:ln>
                <a:noFill/>
              </a:ln>
              <a:solidFill>
                <a:schemeClr val="accent2">
                  <a:lumMod val="75000"/>
                </a:schemeClr>
              </a:solidFill>
              <a:effectLst/>
              <a:latin typeface="Arial" panose="020B0604020202020204" pitchFamily="34" charset="0"/>
            </a:endParaRPr>
          </a:p>
          <a:p>
            <a:pPr marR="0" lvl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latin typeface="Arial" panose="020B0604020202020204" pitchFamily="34" charset="0"/>
              </a:rPr>
              <a:t>TikTok is facing privacy and regulatory concerns, including potential bans in the US and India.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4646E70-9BE6-DB2C-31ED-21856A64196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69682" y="5593827"/>
            <a:ext cx="4181475" cy="10953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" name="Pelham Ct 3">
            <a:hlinkClick r:id="" action="ppaction://media"/>
            <a:extLst>
              <a:ext uri="{FF2B5EF4-FFF2-40B4-BE49-F238E27FC236}">
                <a16:creationId xmlns:a16="http://schemas.microsoft.com/office/drawing/2014/main" id="{D63BC7E2-AC98-B80E-84F5-28AEEFC61E5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683504" y="6012475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6409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182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B831B6F-405A-4B47-B9BB-5CA88F2858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A27ED3-4CF1-14BB-3F96-D8533BFC2A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9128" y="638089"/>
            <a:ext cx="4818888" cy="1476801"/>
          </a:xfrm>
        </p:spPr>
        <p:txBody>
          <a:bodyPr anchor="b">
            <a:normAutofit/>
          </a:bodyPr>
          <a:lstStyle/>
          <a:p>
            <a:r>
              <a:rPr lang="en-GB" sz="3200" dirty="0">
                <a:latin typeface="Arial Black" panose="020B0A04020102020204" pitchFamily="34" charset="0"/>
              </a:rPr>
              <a:t>Ethical Implications of TikTok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062F31C-3EB6-16C8-68C9-DE1850CE919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0936" y="989351"/>
            <a:ext cx="4930415" cy="4812742"/>
          </a:xfrm>
          <a:prstGeom prst="rect">
            <a:avLst/>
          </a:prstGeom>
        </p:spPr>
      </p:pic>
      <p:sp>
        <p:nvSpPr>
          <p:cNvPr id="11" name="sketch line">
            <a:extLst>
              <a:ext uri="{FF2B5EF4-FFF2-40B4-BE49-F238E27FC236}">
                <a16:creationId xmlns:a16="http://schemas.microsoft.com/office/drawing/2014/main" id="{953EE71A-6488-4203-A7C4-77102FD0DC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3912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F76F77-8438-2BEC-2C95-BE1D40346C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19603" y="2789555"/>
            <a:ext cx="6413074" cy="3924350"/>
          </a:xfrm>
        </p:spPr>
        <p:txBody>
          <a:bodyPr anchor="t">
            <a:noAutofit/>
          </a:bodyPr>
          <a:lstStyle/>
          <a:p>
            <a:pPr marL="0" indent="0">
              <a:buNone/>
            </a:pPr>
            <a:r>
              <a:rPr lang="en-US" sz="14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TikTok's Data Privacy and Security Concerns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14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Concerns over TikTok's user data collection and usage, especially by Chinese company, ByteDance.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14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Ethical risks of business association with regulated platform.</a:t>
            </a:r>
          </a:p>
          <a:p>
            <a:pPr marL="0" indent="0">
              <a:buNone/>
            </a:pPr>
            <a:r>
              <a:rPr lang="en-US" sz="14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Targeting Young Audiences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14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Ethical considerations for marketing to impressionable teenagers and young adults.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14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Risks of promoting unhealthy ideals or misleading information.</a:t>
            </a:r>
          </a:p>
          <a:p>
            <a:pPr marL="0" indent="0">
              <a:buNone/>
            </a:pPr>
            <a:r>
              <a:rPr lang="en-US" sz="14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Content Moderation Challenges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14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Inappropriate or harmful content affecting brand safety.</a:t>
            </a:r>
          </a:p>
          <a:p>
            <a:pPr marL="0" indent="0">
              <a:buNone/>
            </a:pPr>
            <a:r>
              <a:rPr lang="en-US" sz="14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Sustainability of Trends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14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Cultural and social implications of fast-paced trend consumption</a:t>
            </a:r>
            <a:r>
              <a:rPr lang="en-US" sz="1400" b="1" dirty="0">
                <a:solidFill>
                  <a:schemeClr val="accent2">
                    <a:lumMod val="75000"/>
                  </a:schemeClr>
                </a:solidFill>
              </a:rPr>
              <a:t>.</a:t>
            </a:r>
            <a:endParaRPr lang="en-GB" sz="1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C265B52-1FA2-5D88-581E-128DC765C72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5405" y="5696069"/>
            <a:ext cx="4181475" cy="10953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Pelham Ct 5 (1)">
            <a:hlinkClick r:id="" action="ppaction://media"/>
            <a:extLst>
              <a:ext uri="{FF2B5EF4-FFF2-40B4-BE49-F238E27FC236}">
                <a16:creationId xmlns:a16="http://schemas.microsoft.com/office/drawing/2014/main" id="{B1A109C7-B05A-ABA1-81B4-14328518108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514975" y="60071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5151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48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30D54F-2600-CC8A-A159-4E47B2CCA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US" sz="3200" dirty="0">
                <a:latin typeface="Arial Black" panose="020B0A04020102020204" pitchFamily="34" charset="0"/>
              </a:rPr>
              <a:t>Conclusion</a:t>
            </a:r>
            <a:r>
              <a:rPr lang="en-US" sz="5400" dirty="0">
                <a:latin typeface="Arial Black" panose="020B0A04020102020204" pitchFamily="34" charset="0"/>
              </a:rPr>
              <a:t> </a:t>
            </a:r>
            <a:endParaRPr lang="en-GB" sz="5400" dirty="0">
              <a:latin typeface="Arial Black" panose="020B0A04020102020204" pitchFamily="34" charset="0"/>
            </a:endParaRP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B80761-61F9-C34A-0DB8-48A28D4E90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767748"/>
            <a:ext cx="6713552" cy="3422740"/>
          </a:xfrm>
        </p:spPr>
        <p:txBody>
          <a:bodyPr anchor="t"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US" sz="14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TikTok's Potential for Business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14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Powerful platform for creative audience engagement.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14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Challenges include demographic limitations, algorithm dependency, and privacy issues.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14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Ethical Responsibility: Prioritize transparency, data privacy, responsible marketing.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14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Success depends on well-researched strategy balancing opportunity and ethical accountability.</a:t>
            </a:r>
            <a:endParaRPr lang="en-GB" sz="1400" b="1" dirty="0">
              <a:solidFill>
                <a:schemeClr val="accent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7A757F3-5D1E-59C6-523B-8C39D03C9BA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7134" r="28845" b="-1"/>
          <a:stretch/>
        </p:blipFill>
        <p:spPr>
          <a:xfrm>
            <a:off x="7675658" y="2093976"/>
            <a:ext cx="3941064" cy="409651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883F007-F883-5706-674D-89B3051C5A2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2493" y="5274708"/>
            <a:ext cx="6530935" cy="10953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Pelham Ct 6">
            <a:hlinkClick r:id="" action="ppaction://media"/>
            <a:extLst>
              <a:ext uri="{FF2B5EF4-FFF2-40B4-BE49-F238E27FC236}">
                <a16:creationId xmlns:a16="http://schemas.microsoft.com/office/drawing/2014/main" id="{644B267A-4310-F6C0-2BA3-0EDADDD14F6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298700" y="6170613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63105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68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37C4D8-8F0E-E5B8-7017-2E279F29B1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sz="3200" dirty="0">
                <a:latin typeface="Arial Black" panose="020B0A04020102020204" pitchFamily="34" charset="0"/>
              </a:rPr>
              <a:t>References </a:t>
            </a:r>
            <a:endParaRPr lang="en-GB" sz="3200" dirty="0">
              <a:latin typeface="Arial Black" panose="020B0A04020102020204" pitchFamily="34" charset="0"/>
            </a:endParaRP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61D928-87BB-E062-3AD9-1986408F0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Business Law Review, University of Miami. (2023). TikTok: Legal implications and risks for businesses. Retrieved from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https://business-law-review.law.miami.edu/tiktok-legal-implications-and-risks-for-businesses/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FasterCapital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(2023, July). TikTok legal and ethical issues: The ethical dilemmas of TikTok &amp; implications for startups. Retrieved from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https://fastercapital.com/content/TikTok-legal-and-ethical-issues--The-Ethical-Dilemmas-of-TikTok--Implications-for-Startups.html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Forbes Business Council. (2022, December 9). Why businesses benefit from being on TikTok. Retrieved from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https://www.forbes.com/councils/forbesbusinesscouncil/2022/12/09/why-businesses-benefit-from-being-on-tiktok/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Gusto. (2023, March 10). Should I use TikTok for my business? The pros, cons, and 3 questions to consider. Retrieved from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https://gusto.com/resources/articles/business-growth/tiktok-for-my-business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Insense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(n.d.). 10 benefits of TikTok for business &amp; inspiring brand examples. Retrieved from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https://insense.pro/blog/benefits-of-tiktok-for-business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https://www.singlegrain.com/res/digital-marketing-agency/case-studies/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https://www.webintegrations.co.uk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956833E-B797-75AF-B887-F916B22AB46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9804" y="5414772"/>
            <a:ext cx="11525122" cy="134209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180C0D0-EC66-2929-F630-79BDBD0920BE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846969" y="258489"/>
            <a:ext cx="4181475" cy="10953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80208960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39</TotalTime>
  <Words>619</Words>
  <Application>Microsoft Office PowerPoint</Application>
  <PresentationFormat>Widescreen</PresentationFormat>
  <Paragraphs>60</Paragraphs>
  <Slides>7</Slides>
  <Notes>0</Notes>
  <HiddenSlides>0</HiddenSlides>
  <MMClips>5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Aptos</vt:lpstr>
      <vt:lpstr>Aptos Display</vt:lpstr>
      <vt:lpstr>Arial</vt:lpstr>
      <vt:lpstr>Arial Black</vt:lpstr>
      <vt:lpstr>Wingdings</vt:lpstr>
      <vt:lpstr>Office Theme</vt:lpstr>
      <vt:lpstr>Exploring Benefits, Drawbacks, and Ethical Implications of Tik Tok for Business </vt:lpstr>
      <vt:lpstr>Introduction </vt:lpstr>
      <vt:lpstr>Benefits of TikTok for Business</vt:lpstr>
      <vt:lpstr>Potential Drawbacks of TikTok for Business</vt:lpstr>
      <vt:lpstr>Ethical Implications of TikTok</vt:lpstr>
      <vt:lpstr>Conclusion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Mirabela Voican (1907947)</cp:lastModifiedBy>
  <cp:revision>2</cp:revision>
  <dcterms:created xsi:type="dcterms:W3CDTF">2024-12-04T19:43:26Z</dcterms:created>
  <dcterms:modified xsi:type="dcterms:W3CDTF">2024-12-14T13:05:28Z</dcterms:modified>
</cp:coreProperties>
</file>