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5"/>
  </p:notesMasterIdLst>
  <p:handoutMasterIdLst>
    <p:handoutMasterId r:id="rId36"/>
  </p:handoutMasterIdLst>
  <p:sldIdLst>
    <p:sldId id="314" r:id="rId2"/>
    <p:sldId id="431" r:id="rId3"/>
    <p:sldId id="326" r:id="rId4"/>
    <p:sldId id="323" r:id="rId5"/>
    <p:sldId id="345" r:id="rId6"/>
    <p:sldId id="354" r:id="rId7"/>
    <p:sldId id="382" r:id="rId8"/>
    <p:sldId id="381" r:id="rId9"/>
    <p:sldId id="398" r:id="rId10"/>
    <p:sldId id="348" r:id="rId11"/>
    <p:sldId id="347" r:id="rId12"/>
    <p:sldId id="346" r:id="rId13"/>
    <p:sldId id="334" r:id="rId14"/>
    <p:sldId id="350" r:id="rId15"/>
    <p:sldId id="412" r:id="rId16"/>
    <p:sldId id="384" r:id="rId17"/>
    <p:sldId id="410" r:id="rId18"/>
    <p:sldId id="330" r:id="rId19"/>
    <p:sldId id="331" r:id="rId20"/>
    <p:sldId id="418" r:id="rId21"/>
    <p:sldId id="377" r:id="rId22"/>
    <p:sldId id="434" r:id="rId23"/>
    <p:sldId id="371" r:id="rId24"/>
    <p:sldId id="375" r:id="rId25"/>
    <p:sldId id="370" r:id="rId26"/>
    <p:sldId id="372" r:id="rId27"/>
    <p:sldId id="373" r:id="rId28"/>
    <p:sldId id="374" r:id="rId29"/>
    <p:sldId id="428" r:id="rId30"/>
    <p:sldId id="378" r:id="rId31"/>
    <p:sldId id="379" r:id="rId32"/>
    <p:sldId id="429" r:id="rId33"/>
    <p:sldId id="433" r:id="rId34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1"/>
            <p14:sldId id="326"/>
            <p14:sldId id="323"/>
            <p14:sldId id="345"/>
            <p14:sldId id="354"/>
            <p14:sldId id="382"/>
            <p14:sldId id="381"/>
            <p14:sldId id="398"/>
            <p14:sldId id="348"/>
            <p14:sldId id="347"/>
            <p14:sldId id="346"/>
            <p14:sldId id="334"/>
            <p14:sldId id="350"/>
            <p14:sldId id="412"/>
            <p14:sldId id="384"/>
            <p14:sldId id="410"/>
            <p14:sldId id="330"/>
            <p14:sldId id="331"/>
            <p14:sldId id="418"/>
            <p14:sldId id="377"/>
            <p14:sldId id="434"/>
            <p14:sldId id="371"/>
            <p14:sldId id="375"/>
            <p14:sldId id="370"/>
            <p14:sldId id="372"/>
            <p14:sldId id="373"/>
            <p14:sldId id="374"/>
            <p14:sldId id="428"/>
            <p14:sldId id="378"/>
            <p14:sldId id="379"/>
            <p14:sldId id="429"/>
            <p14:sldId id="433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63" d="100"/>
          <a:sy n="63" d="100"/>
        </p:scale>
        <p:origin x="39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mjs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Node.js Quick Guide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Node.js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14400"/>
            <a:ext cx="7029450" cy="4480559"/>
          </a:xfrm>
        </p:spPr>
        <p:txBody>
          <a:bodyPr/>
          <a:lstStyle/>
          <a:p>
            <a:r>
              <a:rPr lang="en-GB" dirty="0"/>
              <a:t>Enable the </a:t>
            </a:r>
            <a:r>
              <a:rPr lang="en-GB" dirty="0" err="1"/>
              <a:t>NodeSource</a:t>
            </a:r>
            <a:r>
              <a:rPr lang="en-GB" dirty="0"/>
              <a:t> </a:t>
            </a:r>
            <a:r>
              <a:rPr lang="en-GB" dirty="0" smtClean="0"/>
              <a:t>repository</a:t>
            </a:r>
          </a:p>
          <a:p>
            <a:r>
              <a:rPr lang="en-GB" dirty="0" smtClean="0"/>
              <a:t>Install node.js and </a:t>
            </a:r>
            <a:r>
              <a:rPr lang="en-GB" dirty="0" err="1" smtClean="0"/>
              <a:t>npm</a:t>
            </a:r>
            <a:r>
              <a:rPr lang="en-GB" dirty="0" smtClean="0"/>
              <a:t> (</a:t>
            </a:r>
            <a:r>
              <a:rPr lang="en-GB" dirty="0" err="1" smtClean="0"/>
              <a:t>nodejs</a:t>
            </a:r>
            <a:r>
              <a:rPr lang="en-GB" dirty="0" smtClean="0"/>
              <a:t> package does both)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…check for latest version at link below</a:t>
            </a:r>
          </a:p>
          <a:p>
            <a:endParaRPr lang="en-GB" dirty="0"/>
          </a:p>
          <a:p>
            <a:r>
              <a:rPr lang="en-GB" b="1" dirty="0"/>
              <a:t>Windows install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https://nodejs.org/en/download/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EXTRA….we won’t do this….</a:t>
            </a:r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compile and install native </a:t>
            </a:r>
            <a:r>
              <a:rPr lang="en-GB" dirty="0" err="1"/>
              <a:t>addons</a:t>
            </a:r>
            <a:r>
              <a:rPr lang="en-GB" dirty="0"/>
              <a:t> from </a:t>
            </a:r>
            <a:r>
              <a:rPr lang="en-GB" dirty="0" err="1"/>
              <a:t>npm</a:t>
            </a:r>
            <a:r>
              <a:rPr lang="en-GB" dirty="0"/>
              <a:t> you may also need to install build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56164" y="1721552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curl </a:t>
            </a: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-sL https://deb.nodesource.com/setup_13.x | sudo -E bash -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sudo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apt-get install -y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nodejs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2076" y="5876223"/>
            <a:ext cx="5673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https://github.com/nodesource/distributions#debinstall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12783" y="40185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856164" y="5280143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$ apt-get install -y build-essential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5953" y="2656782"/>
            <a:ext cx="26338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Note: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may need to install </a:t>
            </a:r>
            <a:r>
              <a:rPr lang="en-GB" dirty="0" err="1" smtClean="0"/>
              <a:t>npm</a:t>
            </a:r>
            <a:r>
              <a:rPr lang="en-GB" dirty="0" smtClean="0"/>
              <a:t> separately</a:t>
            </a:r>
            <a:br>
              <a:rPr lang="en-GB" dirty="0" smtClean="0"/>
            </a:br>
            <a:r>
              <a:rPr lang="en-GB" i="1" dirty="0" smtClean="0"/>
              <a:t>$ apt-get install -y </a:t>
            </a:r>
            <a:r>
              <a:rPr lang="en-GB" i="1" dirty="0" err="1" smtClean="0"/>
              <a:t>npm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$ </a:t>
            </a:r>
            <a:r>
              <a:rPr lang="pl-PL" i="1" dirty="0"/>
              <a:t>npm </a:t>
            </a:r>
            <a:r>
              <a:rPr lang="pl-PL" i="1" dirty="0" smtClean="0"/>
              <a:t>i</a:t>
            </a:r>
            <a:r>
              <a:rPr lang="en-GB" i="1" dirty="0" err="1" smtClean="0"/>
              <a:t>nstall</a:t>
            </a:r>
            <a:r>
              <a:rPr lang="pl-PL" i="1" dirty="0" smtClean="0"/>
              <a:t> </a:t>
            </a:r>
            <a:r>
              <a:rPr lang="pl-PL" i="1" dirty="0"/>
              <a:t>-g </a:t>
            </a:r>
            <a:r>
              <a:rPr lang="pl-PL" i="1" dirty="0" smtClean="0"/>
              <a:t>npx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8547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if Node.js is installed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958113"/>
          </a:xfrm>
        </p:spPr>
        <p:txBody>
          <a:bodyPr/>
          <a:lstStyle/>
          <a:p>
            <a:r>
              <a:rPr lang="en-GB" dirty="0" smtClean="0"/>
              <a:t>Check the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Ask Node.js for help information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03225" y="2910714"/>
            <a:ext cx="7908925" cy="3693319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node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stdin</a:t>
            </a:r>
            <a:r>
              <a:rPr kumimoji="0" lang="en-GB" altLang="en-US" sz="1800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tty</a:t>
            </a:r>
            <a:r>
              <a:rPr kumimoji="0" lang="en-GB" altLang="en-US" sz="18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completion-bash …… etc., etc.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03225" y="1499175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v10.15.0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445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1402"/>
            <a:ext cx="7029450" cy="3315903"/>
          </a:xfrm>
        </p:spPr>
        <p:txBody>
          <a:bodyPr/>
          <a:lstStyle/>
          <a:p>
            <a:r>
              <a:rPr lang="en-GB" dirty="0" smtClean="0"/>
              <a:t>Just typing “node” puts you into interactive </a:t>
            </a:r>
            <a:r>
              <a:rPr lang="en-GB" dirty="0" err="1" smtClean="0"/>
              <a:t>Javascript</a:t>
            </a:r>
            <a:r>
              <a:rPr lang="en-GB" dirty="0" smtClean="0"/>
              <a:t> mode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Executing a JavaScript file</a:t>
            </a:r>
          </a:p>
          <a:p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947605" y="1861069"/>
            <a:ext cx="7908925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node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console.log("hello")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undefined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.exit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947604" y="4564164"/>
            <a:ext cx="2536741" cy="1754326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hello5times.js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[0]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[1]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[2]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[3]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[4] hello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09987" y="4878328"/>
            <a:ext cx="3820277" cy="1200329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n-NO" dirty="0"/>
              <a:t>for(i = 0; i &lt; 5; i++)</a:t>
            </a:r>
          </a:p>
          <a:p>
            <a:r>
              <a:rPr lang="nn-NO" dirty="0"/>
              <a:t>{</a:t>
            </a:r>
          </a:p>
          <a:p>
            <a:r>
              <a:rPr lang="nn-NO" dirty="0"/>
              <a:t>	console.log("["+i+"] hello");</a:t>
            </a:r>
          </a:p>
          <a:p>
            <a:r>
              <a:rPr lang="nn-NO" dirty="0"/>
              <a:t>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109987" y="443557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hello5times.js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573731"/>
          </a:xfrm>
        </p:spPr>
        <p:txBody>
          <a:bodyPr/>
          <a:lstStyle/>
          <a:p>
            <a:r>
              <a:rPr lang="en-GB" dirty="0" smtClean="0"/>
              <a:t>Check the </a:t>
            </a:r>
            <a:br>
              <a:rPr lang="en-GB" dirty="0" smtClean="0"/>
            </a:br>
            <a:r>
              <a:rPr lang="en-GB" dirty="0" smtClean="0"/>
              <a:t>Node Package Manager (</a:t>
            </a:r>
            <a:r>
              <a:rPr lang="en-GB" dirty="0" err="1" smtClean="0"/>
              <a:t>npm</a:t>
            </a:r>
            <a:r>
              <a:rPr lang="en-GB" dirty="0" smtClean="0"/>
              <a:t>) </a:t>
            </a:r>
            <a:br>
              <a:rPr lang="en-GB" dirty="0" smtClean="0"/>
            </a:br>
            <a:r>
              <a:rPr lang="en-GB" dirty="0" smtClean="0"/>
              <a:t>is installed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20"/>
            <a:ext cx="7029450" cy="4192905"/>
          </a:xfrm>
        </p:spPr>
        <p:txBody>
          <a:bodyPr/>
          <a:lstStyle/>
          <a:p>
            <a:r>
              <a:rPr lang="en-GB" dirty="0" smtClean="0"/>
              <a:t>Check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Get help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Check where Node.js was installed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20874" y="6051331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config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get prefix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C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:\.....\</a:t>
            </a:r>
            <a:r>
              <a:rPr kumimoji="0" lang="en-GB" altLang="en-US" sz="1800" dirty="0">
                <a:solidFill>
                  <a:schemeClr val="bg1"/>
                </a:solidFill>
              </a:rPr>
              <a:t>AppData\Roaming\npm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83438" y="2038395"/>
            <a:ext cx="1879013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{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: '6.4.1',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ares</a:t>
            </a:r>
            <a:r>
              <a:rPr kumimoji="0" lang="en-GB" altLang="en-US" sz="1800" dirty="0">
                <a:solidFill>
                  <a:schemeClr val="bg1"/>
                </a:solidFill>
              </a:rPr>
              <a:t>: '1.15.0',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cldr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'3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 smtClean="0">
                <a:solidFill>
                  <a:schemeClr val="bg1"/>
                </a:solidFill>
              </a:rPr>
              <a:t>…. }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820875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835829" y="2038395"/>
            <a:ext cx="1879013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6.4.1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33682" y="22278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5232454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--help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9877" y="454401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50453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New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592"/>
            <a:ext cx="7029450" cy="4775233"/>
          </a:xfrm>
        </p:spPr>
        <p:txBody>
          <a:bodyPr/>
          <a:lstStyle/>
          <a:p>
            <a:r>
              <a:rPr lang="en-GB" dirty="0" smtClean="0"/>
              <a:t>In the working directory you are using for your project, create a new </a:t>
            </a:r>
            <a:r>
              <a:rPr lang="en-GB" dirty="0" err="1" smtClean="0"/>
              <a:t>package.json</a:t>
            </a:r>
            <a:r>
              <a:rPr lang="en-GB" dirty="0" smtClean="0"/>
              <a:t> file using </a:t>
            </a:r>
            <a:r>
              <a:rPr lang="en-GB" b="1" dirty="0" err="1" smtClean="0"/>
              <a:t>npm</a:t>
            </a:r>
            <a:r>
              <a:rPr lang="en-GB" b="1" dirty="0" smtClean="0"/>
              <a:t> </a:t>
            </a:r>
            <a:r>
              <a:rPr lang="en-GB" b="1" dirty="0" err="1" smtClean="0"/>
              <a:t>init</a:t>
            </a:r>
            <a:r>
              <a:rPr lang="en-GB" dirty="0" smtClean="0"/>
              <a:t> and answering a list of questions</a:t>
            </a:r>
            <a:endParaRPr lang="en-GB" b="1" dirty="0" smtClean="0"/>
          </a:p>
          <a:p>
            <a:pPr lvl="1"/>
            <a:r>
              <a:rPr lang="en-GB" dirty="0" smtClean="0"/>
              <a:t>Note: you can specify the flag </a:t>
            </a:r>
            <a:r>
              <a:rPr lang="en-GB" b="1" dirty="0" smtClean="0"/>
              <a:t>--yes </a:t>
            </a:r>
            <a:r>
              <a:rPr lang="en-GB" dirty="0" smtClean="0"/>
              <a:t>to use default values instead of answering the questions (see next slide)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file keeps a list of the dependencies (modules) being used by your project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4422" y="6057867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https://docs.npmjs.com/creating-a-package-json-file</a:t>
            </a:r>
          </a:p>
        </p:txBody>
      </p:sp>
    </p:spTree>
    <p:extLst>
      <p:ext uri="{BB962C8B-B14F-4D97-AF65-F5344CB8AC3E}">
        <p14:creationId xmlns:p14="http://schemas.microsoft.com/office/powerpoint/2010/main" val="424862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6017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772747" y="714559"/>
            <a:ext cx="7908925" cy="563231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package name: (webserver) </a:t>
            </a:r>
            <a:r>
              <a:rPr kumimoji="0" lang="en-GB" altLang="en-US" sz="1800" dirty="0" err="1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nodewebserver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version: (1.0.0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 smtClean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description: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A simple node.js webserver implementation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entry point: (index.js)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test command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git repository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keywords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author: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Mike Dacey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license: (ISC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About to write to 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:\.....\WebServer\package.json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"name": "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nodewebserver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"version": "1.0.0",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……..</a:t>
            </a:r>
            <a:r>
              <a:rPr kumimoji="0" lang="en-GB" altLang="en-US" sz="1800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etc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"author": "Mike Dacey",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"license": "ISC"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}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Is this OK? (yes)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yes</a:t>
            </a:r>
            <a:endParaRPr kumimoji="0" lang="en-GB" altLang="en-US" sz="1800" b="0" dirty="0" smtClean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5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996214"/>
            <a:ext cx="4682691" cy="5255393"/>
          </a:xfrm>
        </p:spPr>
        <p:txBody>
          <a:bodyPr/>
          <a:lstStyle/>
          <a:p>
            <a:r>
              <a:rPr lang="en-GB" dirty="0" smtClean="0"/>
              <a:t>Dependencies (describe the package contents) for production are saved by default</a:t>
            </a:r>
          </a:p>
          <a:p>
            <a:pPr lvl="1"/>
            <a:r>
              <a:rPr lang="en-GB" dirty="0" smtClean="0"/>
              <a:t>Any dependencies required to run the application should be stored this way</a:t>
            </a:r>
          </a:p>
          <a:p>
            <a:endParaRPr lang="en-GB" dirty="0" smtClean="0"/>
          </a:p>
          <a:p>
            <a:r>
              <a:rPr lang="en-GB" dirty="0" smtClean="0"/>
              <a:t>Whereas, </a:t>
            </a:r>
            <a:r>
              <a:rPr lang="en-GB" b="1" dirty="0" smtClean="0"/>
              <a:t>--save-dev</a:t>
            </a:r>
            <a:r>
              <a:rPr lang="en-GB" dirty="0" smtClean="0"/>
              <a:t> is used to save the dependencies required for development in </a:t>
            </a:r>
            <a:r>
              <a:rPr lang="en-GB" i="1" dirty="0" err="1" smtClean="0"/>
              <a:t>devDependencies</a:t>
            </a:r>
            <a:r>
              <a:rPr lang="en-GB" dirty="0" smtClean="0"/>
              <a:t>. These are not required for production e.g. a test suite like jasmine and other development tools</a:t>
            </a:r>
          </a:p>
          <a:p>
            <a:endParaRPr lang="en-GB" dirty="0"/>
          </a:p>
          <a:p>
            <a:r>
              <a:rPr lang="en-GB" dirty="0" smtClean="0"/>
              <a:t>In both cases, these dependencies are stored in the </a:t>
            </a:r>
            <a:r>
              <a:rPr lang="en-GB" dirty="0" err="1" smtClean="0"/>
              <a:t>package.json</a:t>
            </a:r>
            <a:r>
              <a:rPr lang="en-GB" dirty="0" smtClean="0"/>
              <a:t>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32372" y="1323473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…..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main": </a:t>
            </a:r>
            <a:r>
              <a:rPr lang="en-GB" dirty="0" smtClean="0"/>
              <a:t>“app.js</a:t>
            </a:r>
            <a:r>
              <a:rPr lang="en-GB" dirty="0"/>
              <a:t>", 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/>
              <a:t>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"</a:t>
            </a:r>
            <a:r>
              <a:rPr lang="en-GB" dirty="0"/>
              <a:t>formidable": "^1.2.1</a:t>
            </a:r>
            <a:r>
              <a:rPr lang="en-GB" dirty="0" smtClean="0"/>
              <a:t>"</a:t>
            </a:r>
            <a:br>
              <a:rPr lang="en-GB" dirty="0" smtClean="0"/>
            </a:br>
            <a:r>
              <a:rPr lang="en-GB" dirty="0" smtClean="0"/>
              <a:t>},  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 err="1"/>
              <a:t>devDependencies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"@types/node": "^12.12.14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</a:t>
            </a:r>
            <a:r>
              <a:rPr lang="en-GB" dirty="0" err="1"/>
              <a:t>ts</a:t>
            </a:r>
            <a:r>
              <a:rPr lang="en-GB" dirty="0"/>
              <a:t>-node": "^8.5.4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"typescript": "^</a:t>
            </a:r>
            <a:r>
              <a:rPr lang="en-GB" dirty="0" smtClean="0"/>
              <a:t>3.7.3“, 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"@types/formidable": "^1.0.31",</a:t>
            </a:r>
            <a:br>
              <a:rPr lang="en-GB" dirty="0"/>
            </a:br>
            <a:r>
              <a:rPr lang="en-GB" dirty="0" smtClean="0"/>
              <a:t>},</a:t>
            </a:r>
          </a:p>
          <a:p>
            <a:r>
              <a:rPr lang="en-GB" dirty="0" smtClean="0"/>
              <a:t>…..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32372" y="96733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package.json</a:t>
            </a:r>
            <a:endParaRPr lang="en-GB" b="1" u="sng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4928135" y="1920240"/>
            <a:ext cx="120316" cy="832585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Left Brace 7"/>
          <p:cNvSpPr/>
          <p:nvPr/>
        </p:nvSpPr>
        <p:spPr bwMode="auto">
          <a:xfrm>
            <a:off x="4938813" y="2871536"/>
            <a:ext cx="109638" cy="123363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Curved Connector 9"/>
          <p:cNvCxnSpPr/>
          <p:nvPr/>
        </p:nvCxnSpPr>
        <p:spPr bwMode="auto">
          <a:xfrm rot="16200000" flipH="1">
            <a:off x="4326556" y="1852863"/>
            <a:ext cx="563078" cy="399448"/>
          </a:xfrm>
          <a:prstGeom prst="curvedConnector3">
            <a:avLst>
              <a:gd name="adj1" fmla="val 9615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urved Connector 11"/>
          <p:cNvCxnSpPr/>
          <p:nvPr/>
        </p:nvCxnSpPr>
        <p:spPr bwMode="auto">
          <a:xfrm flipV="1">
            <a:off x="4408371" y="3488355"/>
            <a:ext cx="446521" cy="202933"/>
          </a:xfrm>
          <a:prstGeom prst="curved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607514" y="2907015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607514" y="511798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 smtClean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67149" y="5302650"/>
            <a:ext cx="34291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“</a:t>
            </a:r>
            <a:r>
              <a:rPr lang="en-GB" dirty="0" err="1"/>
              <a:t>i</a:t>
            </a:r>
            <a:r>
              <a:rPr lang="en-GB" dirty="0" smtClean="0"/>
              <a:t>” is shorthand for install e.g.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 smtClean="0"/>
              <a:t>npm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 --save-dev </a:t>
            </a:r>
            <a:r>
              <a:rPr lang="en-GB" i="1" dirty="0" err="1" smtClean="0"/>
              <a:t>modulename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88028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switch a package between “production” and “development”, by just installing it again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Production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Development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47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579" y="1724025"/>
            <a:ext cx="8037095" cy="4114800"/>
          </a:xfrm>
        </p:spPr>
        <p:txBody>
          <a:bodyPr/>
          <a:lstStyle/>
          <a:p>
            <a:r>
              <a:rPr lang="nb-NO" dirty="0" smtClean="0"/>
              <a:t>You can also install a module that is in development from Git, as a .tar file, etc.</a:t>
            </a:r>
          </a:p>
          <a:p>
            <a:endParaRPr lang="nb-NO" dirty="0"/>
          </a:p>
          <a:p>
            <a:r>
              <a:rPr lang="nb-NO" dirty="0" smtClean="0"/>
              <a:t>Example: Installing from a Git repository</a:t>
            </a:r>
            <a:br>
              <a:rPr lang="nb-NO" dirty="0" smtClean="0"/>
            </a:br>
            <a:r>
              <a:rPr lang="nb-NO" dirty="0" smtClean="0"/>
              <a:t/>
            </a:r>
            <a:br>
              <a:rPr lang="nb-NO" dirty="0" smtClean="0"/>
            </a:br>
            <a:r>
              <a:rPr lang="nb-NO" b="1" i="1" dirty="0" smtClean="0"/>
              <a:t>$ </a:t>
            </a:r>
            <a:r>
              <a:rPr lang="nb-NO" b="1" i="1" dirty="0"/>
              <a:t>npm install git+ssh://user@hostname:project.git#tag </a:t>
            </a:r>
            <a:r>
              <a:rPr lang="nb-NO" b="1" i="1" dirty="0" smtClean="0"/>
              <a:t>--save</a:t>
            </a:r>
            <a:br>
              <a:rPr lang="nb-NO" b="1" i="1" dirty="0" smtClean="0"/>
            </a:br>
            <a:r>
              <a:rPr lang="nb-NO" b="1" i="1" dirty="0"/>
              <a:t>$ npm install git://github.com/Marak/colors.js#v0.6.0</a:t>
            </a:r>
            <a:endParaRPr lang="nb-NO" b="1" i="1" dirty="0" smtClean="0"/>
          </a:p>
          <a:p>
            <a:pPr marL="0" indent="0">
              <a:buNone/>
            </a:pPr>
            <a:r>
              <a:rPr lang="nb-NO" b="1" i="1" dirty="0" smtClean="0"/>
              <a:t> </a:t>
            </a:r>
          </a:p>
          <a:p>
            <a:r>
              <a:rPr lang="nb-NO" dirty="0" smtClean="0"/>
              <a:t>We will not explore this any further!!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8896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installed packages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2435186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ls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`-- print@1.1.0</a:t>
            </a:r>
          </a:p>
        </p:txBody>
      </p:sp>
    </p:spTree>
    <p:extLst>
      <p:ext uri="{BB962C8B-B14F-4D97-AF65-F5344CB8AC3E}">
        <p14:creationId xmlns:p14="http://schemas.microsoft.com/office/powerpoint/2010/main" val="2933074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Updating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for outdated dependencies in </a:t>
            </a:r>
            <a:r>
              <a:rPr lang="en-GB" dirty="0" err="1" smtClean="0"/>
              <a:t>package.json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Updating modules</a:t>
            </a:r>
          </a:p>
          <a:p>
            <a:endParaRPr lang="en-GB" dirty="0"/>
          </a:p>
          <a:p>
            <a:endParaRPr lang="en-GB" dirty="0" smtClean="0"/>
          </a:p>
          <a:p>
            <a:pPr lvl="1"/>
            <a:r>
              <a:rPr lang="en-GB" dirty="0" smtClean="0"/>
              <a:t>Shorthand form</a:t>
            </a:r>
          </a:p>
          <a:p>
            <a:endParaRPr lang="en-GB" dirty="0"/>
          </a:p>
          <a:p>
            <a:r>
              <a:rPr lang="en-GB" dirty="0" smtClean="0"/>
              <a:t>Update all dependencies in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1" y="2261931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outdated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5030" y="3402475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 print</a:t>
            </a:r>
            <a:b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print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55030" y="5205280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84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5583"/>
            <a:ext cx="7029450" cy="5083242"/>
          </a:xfrm>
        </p:spPr>
        <p:txBody>
          <a:bodyPr/>
          <a:lstStyle/>
          <a:p>
            <a:r>
              <a:rPr lang="en-GB" dirty="0" smtClean="0"/>
              <a:t>There are a lot of node modules</a:t>
            </a:r>
            <a:r>
              <a:rPr lang="en-GB" dirty="0"/>
              <a:t>, check out </a:t>
            </a:r>
            <a:r>
              <a:rPr lang="en-GB" dirty="0">
                <a:hlinkClick r:id="rId2"/>
              </a:rPr>
              <a:t>https://www.npmjs.com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Some useful modules: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07598"/>
              </p:ext>
            </p:extLst>
          </p:nvPr>
        </p:nvGraphicFramePr>
        <p:xfrm>
          <a:off x="149192" y="1947277"/>
          <a:ext cx="8874492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210">
                  <a:extLst>
                    <a:ext uri="{9D8B030D-6E8A-4147-A177-3AD203B41FA5}">
                      <a16:colId xmlns:a16="http://schemas.microsoft.com/office/drawing/2014/main" val="847620719"/>
                    </a:ext>
                  </a:extLst>
                </a:gridCol>
                <a:gridCol w="7184282">
                  <a:extLst>
                    <a:ext uri="{9D8B030D-6E8A-4147-A177-3AD203B41FA5}">
                      <a16:colId xmlns:a16="http://schemas.microsoft.com/office/drawing/2014/main" val="3395676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path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Used for handling and transforming file paths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path.join</a:t>
                      </a:r>
                      <a:r>
                        <a:rPr lang="en-GB" dirty="0" smtClean="0"/>
                        <a:t>(part1, part2,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etc</a:t>
                      </a:r>
                      <a:r>
                        <a:rPr lang="en-GB" baseline="0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50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File I/O using simple wrappers around standard POSIX functions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fs.open</a:t>
                      </a:r>
                      <a:r>
                        <a:rPr lang="en-GB" dirty="0" smtClean="0"/>
                        <a:t>(path, flags[, mode], </a:t>
                      </a:r>
                      <a:r>
                        <a:rPr lang="en-GB" dirty="0" err="1" smtClean="0"/>
                        <a:t>callback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44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express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r>
                        <a:rPr lang="en-GB" baseline="0" dirty="0" smtClean="0"/>
                        <a:t> web development framework, t</a:t>
                      </a:r>
                      <a:r>
                        <a:rPr lang="en-GB" dirty="0" smtClean="0"/>
                        <a:t>he de-facto standard for the majority of Node.js applications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810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connect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extensible HTTP server framework for Node.js, providing a collection of high performance “plugins”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1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socket.io</a:t>
                      </a:r>
                      <a:r>
                        <a:rPr lang="en-GB" dirty="0" smtClean="0"/>
                        <a:t> and </a:t>
                      </a:r>
                      <a:r>
                        <a:rPr lang="en-GB" b="1" dirty="0" err="1" smtClean="0"/>
                        <a:t>sockjs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Websockets</a:t>
                      </a:r>
                      <a:r>
                        <a:rPr lang="en-GB" dirty="0" smtClean="0"/>
                        <a:t> components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7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forever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common utility for ensuring that a given node script runs continuously. Keeps your Node.js process up in production in the face of any unexpected failures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83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moment</a:t>
                      </a:r>
                      <a:r>
                        <a:rPr lang="en-GB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 date library for parsing, validating, manipulating, and formatting dates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73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725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162600" cy="3217313"/>
          </a:xfrm>
        </p:spPr>
        <p:txBody>
          <a:bodyPr/>
          <a:lstStyle/>
          <a:p>
            <a:r>
              <a:rPr lang="en-GB" dirty="0" smtClean="0"/>
              <a:t>In your projects working directory</a:t>
            </a:r>
          </a:p>
          <a:p>
            <a:r>
              <a:rPr lang="en-GB" dirty="0" smtClean="0"/>
              <a:t>Install typescript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Create a new </a:t>
            </a:r>
            <a:r>
              <a:rPr lang="en-GB" b="1" dirty="0" err="1" smtClean="0">
                <a:solidFill>
                  <a:srgbClr val="FF0000"/>
                </a:solidFill>
              </a:rPr>
              <a:t>ts.config</a:t>
            </a:r>
            <a:r>
              <a:rPr lang="en-GB" b="1" dirty="0" smtClean="0">
                <a:solidFill>
                  <a:srgbClr val="FF0000"/>
                </a:solidFill>
              </a:rPr>
              <a:t> file using --</a:t>
            </a:r>
            <a:r>
              <a:rPr lang="en-GB" b="1" dirty="0" err="1" smtClean="0">
                <a:solidFill>
                  <a:srgbClr val="FF0000"/>
                </a:solidFill>
              </a:rPr>
              <a:t>init</a:t>
            </a:r>
            <a:r>
              <a:rPr lang="en-GB" b="1" dirty="0" smtClean="0">
                <a:solidFill>
                  <a:srgbClr val="FF0000"/>
                </a:solidFill>
              </a:rPr>
              <a:t> flag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Note:</a:t>
            </a:r>
          </a:p>
          <a:p>
            <a:r>
              <a:rPr lang="en-GB" dirty="0" smtClean="0"/>
              <a:t>By default </a:t>
            </a:r>
            <a:r>
              <a:rPr lang="en-GB" dirty="0" err="1" smtClean="0"/>
              <a:t>TypeScript</a:t>
            </a:r>
            <a:r>
              <a:rPr lang="en-GB" dirty="0" smtClean="0"/>
              <a:t> is installed locally, and stored in the ./</a:t>
            </a:r>
            <a:r>
              <a:rPr lang="en-GB" dirty="0" err="1" smtClean="0"/>
              <a:t>node_modules</a:t>
            </a:r>
            <a:r>
              <a:rPr lang="en-GB" dirty="0" smtClean="0"/>
              <a:t> directory. Making the project easier to move. </a:t>
            </a:r>
            <a:r>
              <a:rPr lang="en-GB" b="1" dirty="0" smtClean="0">
                <a:solidFill>
                  <a:srgbClr val="FF0000"/>
                </a:solidFill>
              </a:rPr>
              <a:t>We will use this approach</a:t>
            </a:r>
          </a:p>
          <a:p>
            <a:r>
              <a:rPr lang="en-GB" dirty="0" smtClean="0"/>
              <a:t>To install </a:t>
            </a:r>
            <a:r>
              <a:rPr lang="en-GB" dirty="0" err="1" smtClean="0"/>
              <a:t>TypeScript</a:t>
            </a:r>
            <a:r>
              <a:rPr lang="en-GB" dirty="0" smtClean="0"/>
              <a:t> globally so that it can be shared across projects, specify the </a:t>
            </a:r>
            <a:r>
              <a:rPr lang="en-GB" b="1" dirty="0" smtClean="0"/>
              <a:t>–g </a:t>
            </a:r>
            <a:r>
              <a:rPr lang="en-GB" dirty="0" smtClean="0"/>
              <a:t>option on install (which also sets </a:t>
            </a:r>
            <a:r>
              <a:rPr lang="en-GB" dirty="0"/>
              <a:t>the PATH environment variable</a:t>
            </a:r>
            <a:r>
              <a:rPr lang="en-GB" dirty="0" smtClean="0"/>
              <a:t>). Then you can just type </a:t>
            </a:r>
            <a:r>
              <a:rPr lang="en-GB" b="1" dirty="0" err="1" smtClean="0"/>
              <a:t>tsc</a:t>
            </a:r>
            <a:r>
              <a:rPr lang="en-GB" dirty="0" smtClean="0"/>
              <a:t> </a:t>
            </a:r>
            <a:r>
              <a:rPr lang="en-GB" u="sng" dirty="0" smtClean="0"/>
              <a:t>instead of </a:t>
            </a:r>
            <a:r>
              <a:rPr lang="en-GB" dirty="0" smtClean="0"/>
              <a:t>specifying </a:t>
            </a:r>
            <a:r>
              <a:rPr lang="en-GB" b="1" dirty="0" smtClean="0"/>
              <a:t>./</a:t>
            </a:r>
            <a:r>
              <a:rPr lang="en-GB" b="1" dirty="0" err="1" smtClean="0"/>
              <a:t>node_modules</a:t>
            </a:r>
            <a:r>
              <a:rPr lang="en-GB" b="1" dirty="0" smtClean="0"/>
              <a:t>/.bin/</a:t>
            </a:r>
            <a:r>
              <a:rPr lang="en-GB" b="1" dirty="0" err="1" smtClean="0"/>
              <a:t>tsc</a:t>
            </a:r>
            <a:endParaRPr lang="en-GB" b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9329" y="2404256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13063" y="5990901"/>
            <a:ext cx="9030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https://blog.angular-university.io/typescript-2-type-system-how-do-type-definitions-work-in-npm-when-to-use-types-and-why-what-are-compiler-opt-in-types/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79331" y="1624467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</a:t>
            </a:r>
          </a:p>
        </p:txBody>
      </p:sp>
      <p:sp>
        <p:nvSpPr>
          <p:cNvPr id="6" name="TextBox 5"/>
          <p:cNvSpPr txBox="1"/>
          <p:nvPr/>
        </p:nvSpPr>
        <p:spPr>
          <a:xfrm rot="16200000">
            <a:off x="7925405" y="4588104"/>
            <a:ext cx="1390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won’t do this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8138160" y="4427621"/>
            <a:ext cx="216568" cy="1179053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326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DefintivelyTyped</a:t>
            </a:r>
            <a:r>
              <a:rPr lang="en-GB" dirty="0" smtClean="0"/>
              <a:t> @types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r>
              <a:rPr lang="en-GB" dirty="0" smtClean="0"/>
              <a:t> definitions using @types modules</a:t>
            </a:r>
          </a:p>
          <a:p>
            <a:r>
              <a:rPr lang="en-GB" dirty="0" smtClean="0"/>
              <a:t>All </a:t>
            </a:r>
            <a:r>
              <a:rPr lang="en-GB" dirty="0"/>
              <a:t>the content of </a:t>
            </a:r>
            <a:r>
              <a:rPr lang="en-GB" dirty="0" err="1"/>
              <a:t>DefintivelyTyped</a:t>
            </a:r>
            <a:r>
              <a:rPr lang="en-GB" dirty="0"/>
              <a:t> is now available under the @types scoped </a:t>
            </a:r>
            <a:r>
              <a:rPr lang="en-GB" dirty="0" smtClean="0"/>
              <a:t>package</a:t>
            </a:r>
          </a:p>
          <a:p>
            <a:r>
              <a:rPr lang="en-GB" dirty="0" smtClean="0"/>
              <a:t>Example: install node.js types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72676" y="332160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save-dev @types/node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72676" y="5226518"/>
            <a:ext cx="6494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Check this link for Node.js module definitions</a:t>
            </a:r>
          </a:p>
          <a:p>
            <a:r>
              <a:rPr lang="en-GB" dirty="0" smtClean="0"/>
              <a:t>https</a:t>
            </a:r>
            <a:r>
              <a:rPr lang="en-GB" dirty="0"/>
              <a:t>://nodes.duniter.io/typescript/duniter/typedoc/globals.html</a:t>
            </a:r>
          </a:p>
        </p:txBody>
      </p:sp>
    </p:spTree>
    <p:extLst>
      <p:ext uri="{BB962C8B-B14F-4D97-AF65-F5344CB8AC3E}">
        <p14:creationId xmlns:p14="http://schemas.microsoft.com/office/powerpoint/2010/main" val="1523862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Compile specific files (and imports)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Better approach is to setup </a:t>
            </a:r>
            <a:r>
              <a:rPr lang="en-GB" dirty="0" err="1" smtClean="0"/>
              <a:t>tsconfig.json</a:t>
            </a:r>
            <a:r>
              <a:rPr lang="en-GB" dirty="0" smtClean="0"/>
              <a:t> so it knows the target </a:t>
            </a:r>
            <a:r>
              <a:rPr lang="en-GB" dirty="0" err="1" smtClean="0"/>
              <a:t>EcmaScript</a:t>
            </a:r>
            <a:r>
              <a:rPr lang="en-GB" dirty="0" smtClean="0"/>
              <a:t> version, input files and output directory …you </a:t>
            </a:r>
            <a:r>
              <a:rPr lang="en-GB" dirty="0"/>
              <a:t>can specify “include” and “exclude” directories in the </a:t>
            </a:r>
            <a:r>
              <a:rPr lang="en-GB" dirty="0" err="1"/>
              <a:t>tsconfig.json</a:t>
            </a:r>
            <a:r>
              <a:rPr lang="en-GB" dirty="0"/>
              <a:t> </a:t>
            </a:r>
            <a:r>
              <a:rPr lang="en-GB" dirty="0" smtClean="0"/>
              <a:t>file (see next slide). </a:t>
            </a:r>
            <a:r>
              <a:rPr lang="en-GB" dirty="0"/>
              <a:t>Then </a:t>
            </a:r>
            <a:r>
              <a:rPr lang="en-GB" dirty="0" smtClean="0"/>
              <a:t>compile: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</a:p>
          <a:p>
            <a:r>
              <a:rPr lang="en-GB" dirty="0" smtClean="0"/>
              <a:t>You can ask </a:t>
            </a:r>
            <a:r>
              <a:rPr lang="en-GB" dirty="0" err="1" smtClean="0"/>
              <a:t>TypeScript</a:t>
            </a:r>
            <a:r>
              <a:rPr lang="en-GB" dirty="0" smtClean="0"/>
              <a:t> to watch directory for file changes and compile them automatically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Ctrl+C</a:t>
            </a:r>
            <a:r>
              <a:rPr lang="en-GB" dirty="0"/>
              <a:t> to escape)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796139" y="5380672"/>
            <a:ext cx="634786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We are </a:t>
            </a:r>
            <a:r>
              <a:rPr lang="en-GB" dirty="0"/>
              <a:t>using </a:t>
            </a:r>
            <a:r>
              <a:rPr lang="en-GB" b="1" dirty="0"/>
              <a:t>$ ./</a:t>
            </a:r>
            <a:r>
              <a:rPr lang="en-GB" b="1" dirty="0" err="1"/>
              <a:t>node_modules</a:t>
            </a:r>
            <a:r>
              <a:rPr lang="en-GB" b="1" dirty="0"/>
              <a:t>/.</a:t>
            </a:r>
            <a:r>
              <a:rPr lang="en-GB" b="1" dirty="0" smtClean="0"/>
              <a:t>bin/</a:t>
            </a:r>
            <a:r>
              <a:rPr lang="en-GB" b="1" dirty="0" err="1" smtClean="0"/>
              <a:t>tsc</a:t>
            </a:r>
            <a:r>
              <a:rPr lang="en-GB" dirty="0" smtClean="0"/>
              <a:t> OR for Windows </a:t>
            </a:r>
            <a:r>
              <a:rPr lang="en-GB" b="1" dirty="0"/>
              <a:t>C:&gt; .\</a:t>
            </a:r>
            <a:r>
              <a:rPr lang="en-GB" b="1" dirty="0" err="1"/>
              <a:t>node_modules</a:t>
            </a:r>
            <a:r>
              <a:rPr lang="en-GB" b="1" dirty="0"/>
              <a:t>\.bin\</a:t>
            </a:r>
            <a:r>
              <a:rPr lang="en-GB" b="1" dirty="0" err="1"/>
              <a:t>tsc</a:t>
            </a:r>
            <a:r>
              <a:rPr lang="en-GB" b="1" dirty="0"/>
              <a:t> </a:t>
            </a:r>
            <a:r>
              <a:rPr lang="en-GB" dirty="0" smtClean="0"/>
              <a:t>because we have installed </a:t>
            </a:r>
            <a:r>
              <a:rPr lang="en-GB" dirty="0" err="1" smtClean="0"/>
              <a:t>TypeScript</a:t>
            </a:r>
            <a:r>
              <a:rPr lang="en-GB" dirty="0" smtClean="0"/>
              <a:t> locally. If you install it globally then you can just type </a:t>
            </a:r>
            <a:r>
              <a:rPr lang="en-GB" b="1" dirty="0" smtClean="0"/>
              <a:t>$ </a:t>
            </a:r>
            <a:r>
              <a:rPr lang="en-GB" b="1" dirty="0" err="1" smtClean="0"/>
              <a:t>tsc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479331" y="4912962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--watch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27175" y="1319768"/>
            <a:ext cx="6668737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--target es5    ./</a:t>
            </a:r>
            <a:r>
              <a:rPr lang="en-GB" i="1" dirty="0" err="1" smtClean="0">
                <a:solidFill>
                  <a:schemeClr val="accent1">
                    <a:lumMod val="50000"/>
                  </a:schemeClr>
                </a:solidFill>
              </a:rPr>
              <a:t>myfile.ts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myfile2.ts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79332" y="3341687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324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GB" dirty="0" err="1" smtClean="0"/>
              <a:t>tsconfig.json</a:t>
            </a:r>
            <a:r>
              <a:rPr lang="en-GB" dirty="0" smtClean="0"/>
              <a:t> </a:t>
            </a:r>
            <a:r>
              <a:rPr lang="en-GB" dirty="0"/>
              <a:t>F</a:t>
            </a:r>
            <a:r>
              <a:rPr lang="en-GB" dirty="0" smtClean="0"/>
              <a:t>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5" y="1342725"/>
            <a:ext cx="519565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</a:t>
            </a:r>
          </a:p>
          <a:p>
            <a:r>
              <a:rPr lang="en-GB" dirty="0" smtClean="0"/>
              <a:t>     "</a:t>
            </a:r>
            <a:r>
              <a:rPr lang="en-GB" dirty="0" err="1"/>
              <a:t>compilerOptions</a:t>
            </a:r>
            <a:r>
              <a:rPr lang="en-GB" dirty="0"/>
              <a:t>": {</a:t>
            </a:r>
          </a:p>
          <a:p>
            <a:r>
              <a:rPr lang="en-GB" dirty="0" smtClean="0"/>
              <a:t>           "target": "es5",                          </a:t>
            </a:r>
            <a:br>
              <a:rPr lang="en-GB" dirty="0" smtClean="0"/>
            </a:br>
            <a:r>
              <a:rPr lang="en-GB" dirty="0" smtClean="0"/>
              <a:t>           "module": "</a:t>
            </a:r>
            <a:r>
              <a:rPr lang="en-GB" dirty="0" err="1" smtClean="0"/>
              <a:t>commonjs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       "</a:t>
            </a:r>
            <a:r>
              <a:rPr lang="en-GB" dirty="0"/>
              <a:t>strict": true,         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esModuleInterop</a:t>
            </a:r>
            <a:r>
              <a:rPr lang="en-GB" dirty="0"/>
              <a:t>": true,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forceConsistentCasingInFileNames</a:t>
            </a:r>
            <a:r>
              <a:rPr lang="en-GB" dirty="0"/>
              <a:t>": true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outDir</a:t>
            </a:r>
            <a:r>
              <a:rPr lang="en-GB" dirty="0"/>
              <a:t>": "./</a:t>
            </a:r>
            <a:r>
              <a:rPr lang="en-GB" dirty="0" err="1" smtClean="0"/>
              <a:t>dist</a:t>
            </a:r>
            <a:r>
              <a:rPr lang="en-GB" dirty="0" smtClean="0"/>
              <a:t>“</a:t>
            </a:r>
          </a:p>
          <a:p>
            <a:r>
              <a:rPr lang="en-GB" dirty="0"/>
              <a:t> </a:t>
            </a:r>
            <a:r>
              <a:rPr lang="en-GB" dirty="0" smtClean="0"/>
              <a:t>    },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include":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 "./**/*"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],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exclude":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"./</a:t>
            </a:r>
            <a:r>
              <a:rPr lang="en-GB" dirty="0" err="1"/>
              <a:t>node_modules</a:t>
            </a:r>
            <a:r>
              <a:rPr lang="en-GB" dirty="0"/>
              <a:t>",</a:t>
            </a:r>
          </a:p>
          <a:p>
            <a:r>
              <a:rPr lang="en-GB" dirty="0" smtClean="0"/>
              <a:t>         "./</a:t>
            </a:r>
            <a:r>
              <a:rPr lang="en-GB" dirty="0"/>
              <a:t>pages</a:t>
            </a:r>
            <a:r>
              <a:rPr lang="en-GB" dirty="0" smtClean="0"/>
              <a:t>"</a:t>
            </a:r>
            <a:endParaRPr lang="en-GB" dirty="0"/>
          </a:p>
          <a:p>
            <a:r>
              <a:rPr lang="en-GB" dirty="0" smtClean="0"/>
              <a:t>     ]</a:t>
            </a:r>
            <a:endParaRPr lang="en-GB" dirty="0"/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25452" y="1612232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ECMAScript target version</a:t>
            </a:r>
          </a:p>
        </p:txBody>
      </p:sp>
      <p:cxnSp>
        <p:nvCxnSpPr>
          <p:cNvPr id="8" name="Straight Arrow Connector 7"/>
          <p:cNvCxnSpPr>
            <a:stCxn id="6" idx="1"/>
          </p:cNvCxnSpPr>
          <p:nvPr/>
        </p:nvCxnSpPr>
        <p:spPr bwMode="auto">
          <a:xfrm flipH="1">
            <a:off x="3113773" y="1796898"/>
            <a:ext cx="2011679" cy="2821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32493" y="2189747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Module </a:t>
            </a:r>
            <a:r>
              <a:rPr lang="en-GB" dirty="0"/>
              <a:t>code generation</a:t>
            </a:r>
          </a:p>
        </p:txBody>
      </p:sp>
      <p:cxnSp>
        <p:nvCxnSpPr>
          <p:cNvPr id="11" name="Straight Arrow Connector 10"/>
          <p:cNvCxnSpPr>
            <a:stCxn id="9" idx="1"/>
          </p:cNvCxnSpPr>
          <p:nvPr/>
        </p:nvCxnSpPr>
        <p:spPr bwMode="auto">
          <a:xfrm flipH="1">
            <a:off x="4081112" y="2374413"/>
            <a:ext cx="1651381" cy="126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577131" y="2828586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Strict </a:t>
            </a:r>
            <a:r>
              <a:rPr lang="en-GB" dirty="0"/>
              <a:t>type-checking</a:t>
            </a:r>
          </a:p>
        </p:txBody>
      </p:sp>
      <p:cxnSp>
        <p:nvCxnSpPr>
          <p:cNvPr id="14" name="Straight Arrow Connector 13"/>
          <p:cNvCxnSpPr>
            <a:stCxn id="12" idx="1"/>
          </p:cNvCxnSpPr>
          <p:nvPr/>
        </p:nvCxnSpPr>
        <p:spPr bwMode="auto">
          <a:xfrm flipH="1" flipV="1">
            <a:off x="3205213" y="2613259"/>
            <a:ext cx="3371918" cy="3999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6790623" y="3619785"/>
            <a:ext cx="2153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Output directory for generated JavaScript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3373655" y="3467425"/>
            <a:ext cx="3383280" cy="7484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TextBox 17"/>
          <p:cNvSpPr txBox="1"/>
          <p:nvPr/>
        </p:nvSpPr>
        <p:spPr>
          <a:xfrm>
            <a:off x="5431949" y="4863136"/>
            <a:ext cx="35757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Search the current, all subdirectories and include all </a:t>
            </a:r>
            <a:r>
              <a:rPr lang="en-GB" dirty="0" err="1" smtClean="0"/>
              <a:t>TypeScript</a:t>
            </a:r>
            <a:r>
              <a:rPr lang="en-GB" dirty="0" smtClean="0"/>
              <a:t> files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 bwMode="auto">
          <a:xfrm flipH="1" flipV="1">
            <a:off x="2353377" y="4278093"/>
            <a:ext cx="3078572" cy="1056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2403200" y="6005539"/>
            <a:ext cx="3575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not look for </a:t>
            </a:r>
            <a:r>
              <a:rPr lang="en-GB" dirty="0" err="1" smtClean="0"/>
              <a:t>TypeScript</a:t>
            </a:r>
            <a:r>
              <a:rPr lang="en-GB" dirty="0" smtClean="0"/>
              <a:t> files in these directories</a:t>
            </a:r>
            <a:endParaRPr lang="en-GB" dirty="0"/>
          </a:p>
        </p:txBody>
      </p:sp>
      <p:cxnSp>
        <p:nvCxnSpPr>
          <p:cNvPr id="23" name="Straight Arrow Connector 22"/>
          <p:cNvCxnSpPr/>
          <p:nvPr/>
        </p:nvCxnSpPr>
        <p:spPr bwMode="auto">
          <a:xfrm flipH="1" flipV="1">
            <a:off x="3449661" y="5322433"/>
            <a:ext cx="650701" cy="6591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39318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Network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878372"/>
          </a:xfrm>
        </p:spPr>
        <p:txBody>
          <a:bodyPr/>
          <a:lstStyle/>
          <a:p>
            <a:r>
              <a:rPr lang="en-GB" dirty="0" smtClean="0"/>
              <a:t>A network service can be created in Node.js using the “server” class and then executed as a standard .</a:t>
            </a:r>
            <a:r>
              <a:rPr lang="en-GB" dirty="0" err="1" smtClean="0"/>
              <a:t>js</a:t>
            </a:r>
            <a:r>
              <a:rPr lang="en-GB" dirty="0" smtClean="0"/>
              <a:t> file</a:t>
            </a:r>
          </a:p>
          <a:p>
            <a:endParaRPr lang="en-GB" dirty="0"/>
          </a:p>
          <a:p>
            <a:r>
              <a:rPr lang="en-GB" dirty="0" smtClean="0"/>
              <a:t>Example: display “Hello World” on webpage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Youffffffffff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6" y="2651761"/>
            <a:ext cx="5200082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smtClean="0"/>
              <a:t>server = </a:t>
            </a:r>
            <a:r>
              <a:rPr lang="en-GB" dirty="0" err="1" smtClean="0"/>
              <a:t>http.createServer</a:t>
            </a:r>
            <a:r>
              <a:rPr lang="en-GB" dirty="0" smtClean="0"/>
              <a:t>(function </a:t>
            </a:r>
            <a:r>
              <a:rPr lang="en-GB" dirty="0"/>
              <a:t>(</a:t>
            </a:r>
            <a:r>
              <a:rPr lang="en-GB" dirty="0" err="1"/>
              <a:t>req</a:t>
            </a:r>
            <a:r>
              <a:rPr lang="en-GB" dirty="0"/>
              <a:t>, res)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dirty="0" err="1" smtClean="0"/>
              <a:t>server.listen</a:t>
            </a:r>
            <a:r>
              <a:rPr lang="en-GB" dirty="0" smtClean="0"/>
              <a:t>(8124</a:t>
            </a:r>
            <a:r>
              <a:rPr lang="en-GB" dirty="0"/>
              <a:t>, </a:t>
            </a:r>
            <a:r>
              <a:rPr lang="en-GB" dirty="0" smtClean="0"/>
              <a:t>'127.0.0.1‘, </a:t>
            </a:r>
            <a:r>
              <a:rPr lang="en-GB" dirty="0"/>
              <a:t>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</a:t>
            </a:r>
            <a:r>
              <a:rPr lang="en-GB" dirty="0" smtClean="0"/>
              <a:t>(‘Server running‘);</a:t>
            </a:r>
            <a:endParaRPr lang="en-GB" dirty="0"/>
          </a:p>
          <a:p>
            <a:r>
              <a:rPr lang="en-GB" dirty="0"/>
              <a:t>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309036" y="2282429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server.js</a:t>
            </a:r>
            <a:endParaRPr lang="en-GB" b="1" u="sng" dirty="0"/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1386038" y="5960220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96067" y="3651896"/>
            <a:ext cx="5293895" cy="230832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err="1"/>
              <a:t>const</a:t>
            </a:r>
            <a:r>
              <a:rPr lang="en-GB" dirty="0"/>
              <a:t> server = </a:t>
            </a:r>
            <a:r>
              <a:rPr lang="en-GB" dirty="0" err="1"/>
              <a:t>http.createServer</a:t>
            </a:r>
            <a:r>
              <a:rPr lang="en-GB" dirty="0"/>
              <a:t>(); </a:t>
            </a:r>
          </a:p>
          <a:p>
            <a:r>
              <a:rPr lang="en-GB" i="1" dirty="0" err="1"/>
              <a:t>server</a:t>
            </a:r>
            <a:r>
              <a:rPr lang="en-GB" b="1" i="1" dirty="0" err="1">
                <a:solidFill>
                  <a:srgbClr val="FF0000"/>
                </a:solidFill>
              </a:rPr>
              <a:t>.on</a:t>
            </a:r>
            <a:r>
              <a:rPr lang="en-GB" i="1" dirty="0"/>
              <a:t>('request',  (</a:t>
            </a:r>
            <a:r>
              <a:rPr lang="en-GB" i="1" dirty="0" err="1"/>
              <a:t>req</a:t>
            </a:r>
            <a:r>
              <a:rPr lang="en-GB" i="1" dirty="0"/>
              <a:t>, res) </a:t>
            </a:r>
            <a:r>
              <a:rPr lang="en-GB" dirty="0"/>
              <a:t>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 </a:t>
            </a:r>
          </a:p>
          <a:p>
            <a:r>
              <a:rPr lang="en-GB" dirty="0" err="1"/>
              <a:t>server.listen</a:t>
            </a:r>
            <a:r>
              <a:rPr lang="en-GB" dirty="0"/>
              <a:t>(8124, '127.0.0.1'); </a:t>
            </a:r>
          </a:p>
          <a:p>
            <a:r>
              <a:rPr lang="en-GB" dirty="0"/>
              <a:t>console.log('Server </a:t>
            </a:r>
            <a:r>
              <a:rPr lang="en-GB" dirty="0" smtClean="0"/>
              <a:t>running');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941770" y="2505498"/>
            <a:ext cx="30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see the event handling more clearly in </a:t>
            </a:r>
            <a:r>
              <a:rPr lang="en-GB" smtClean="0"/>
              <a:t>this equivalent approach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7399683" y="3428828"/>
            <a:ext cx="43190" cy="2230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47334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42762"/>
          </a:xfrm>
        </p:spPr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TypeScript</a:t>
            </a:r>
            <a:r>
              <a:rPr lang="en-GB" dirty="0" smtClean="0"/>
              <a:t> 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42763"/>
            <a:ext cx="7029450" cy="418698"/>
          </a:xfrm>
        </p:spPr>
        <p:txBody>
          <a:bodyPr/>
          <a:lstStyle/>
          <a:p>
            <a:r>
              <a:rPr lang="en-GB" dirty="0" smtClean="0"/>
              <a:t>Simple </a:t>
            </a:r>
            <a:r>
              <a:rPr lang="en-GB" dirty="0" err="1" smtClean="0"/>
              <a:t>TypeScript</a:t>
            </a:r>
            <a:r>
              <a:rPr lang="en-GB" dirty="0" smtClean="0"/>
              <a:t>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5909" y="948690"/>
            <a:ext cx="83889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err="1" smtClean="0"/>
              <a:t>createServer</a:t>
            </a:r>
            <a:r>
              <a:rPr lang="en-GB" dirty="0"/>
              <a:t>, </a:t>
            </a:r>
            <a:r>
              <a:rPr lang="en-GB" dirty="0" smtClean="0"/>
              <a:t>Server, </a:t>
            </a:r>
            <a:r>
              <a:rPr lang="en-GB" dirty="0" err="1" smtClean="0"/>
              <a:t>IncomingMessage</a:t>
            </a:r>
            <a:r>
              <a:rPr lang="en-GB" dirty="0" smtClean="0"/>
              <a:t>, </a:t>
            </a:r>
            <a:r>
              <a:rPr lang="en-GB" dirty="0" err="1" smtClean="0"/>
              <a:t>ServerResponse</a:t>
            </a:r>
            <a:r>
              <a:rPr lang="en-GB" dirty="0" smtClean="0"/>
              <a:t>  } </a:t>
            </a:r>
            <a:r>
              <a:rPr lang="en-GB" dirty="0"/>
              <a:t>from "http";</a:t>
            </a:r>
          </a:p>
          <a:p>
            <a:r>
              <a:rPr lang="en-GB" dirty="0"/>
              <a:t>		</a:t>
            </a:r>
          </a:p>
          <a:p>
            <a:r>
              <a:rPr lang="en-GB" dirty="0" err="1"/>
              <a:t>const</a:t>
            </a:r>
            <a:r>
              <a:rPr lang="en-GB" dirty="0"/>
              <a:t> hostname: string = '127.0.0.1';</a:t>
            </a:r>
          </a:p>
          <a:p>
            <a:r>
              <a:rPr lang="en-GB" dirty="0" err="1"/>
              <a:t>const</a:t>
            </a:r>
            <a:r>
              <a:rPr lang="en-GB" dirty="0"/>
              <a:t> port: number = 1339;</a:t>
            </a:r>
          </a:p>
          <a:p>
            <a:r>
              <a:rPr lang="en-GB" dirty="0" err="1"/>
              <a:t>const</a:t>
            </a:r>
            <a:r>
              <a:rPr lang="en-GB" dirty="0"/>
              <a:t> server: 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</a:t>
            </a:r>
            <a:r>
              <a:rPr lang="en-GB" dirty="0"/>
              <a:t> = </a:t>
            </a:r>
            <a:r>
              <a:rPr lang="en-GB" dirty="0" err="1"/>
              <a:t>createServer</a:t>
            </a:r>
            <a:r>
              <a:rPr lang="en-GB" dirty="0"/>
              <a:t>((request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IncomingMessage</a:t>
            </a:r>
            <a:r>
              <a:rPr lang="en-GB" dirty="0"/>
              <a:t>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		response: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ServerResponse</a:t>
            </a:r>
            <a:r>
              <a:rPr lang="en-GB" dirty="0"/>
              <a:t>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Set the HTTP header information</a:t>
            </a:r>
          </a:p>
          <a:p>
            <a:r>
              <a:rPr lang="en-GB" dirty="0"/>
              <a:t>    </a:t>
            </a:r>
            <a:r>
              <a:rPr lang="en-GB" dirty="0" err="1"/>
              <a:t>response.statusCode</a:t>
            </a:r>
            <a:r>
              <a:rPr lang="en-GB" dirty="0"/>
              <a:t> = 200;</a:t>
            </a:r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('Content-Type', </a:t>
            </a:r>
            <a:r>
              <a:rPr lang="en-GB" dirty="0" smtClean="0"/>
              <a:t>'text/html');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('Cache-Control', 'no-store');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End the response to send it back to the client</a:t>
            </a:r>
          </a:p>
          <a:p>
            <a:r>
              <a:rPr lang="en-GB" dirty="0"/>
              <a:t>    </a:t>
            </a:r>
            <a:r>
              <a:rPr lang="en-GB" dirty="0" err="1"/>
              <a:t>response.end</a:t>
            </a:r>
            <a:r>
              <a:rPr lang="en-GB" dirty="0"/>
              <a:t>('Hello World ' + </a:t>
            </a:r>
            <a:r>
              <a:rPr lang="en-GB" dirty="0" err="1"/>
              <a:t>Date.now</a:t>
            </a:r>
            <a:r>
              <a:rPr lang="en-GB" dirty="0"/>
              <a:t>() + '\n');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Listen for incoming connections</a:t>
            </a:r>
          </a:p>
          <a:p>
            <a:r>
              <a:rPr lang="en-GB" dirty="0" err="1"/>
              <a:t>server.listen</a:t>
            </a:r>
            <a:r>
              <a:rPr lang="en-GB" dirty="0"/>
              <a:t>(port, hostname,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console.log(`Server running at http://${hostname}:${port}/`);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75705" y="3175291"/>
            <a:ext cx="2886480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ServerRequest</a:t>
            </a:r>
            <a:r>
              <a:rPr lang="en-GB" dirty="0" smtClean="0"/>
              <a:t> class has been deprecated hence we use </a:t>
            </a:r>
            <a:r>
              <a:rPr lang="en-GB" dirty="0" err="1" smtClean="0"/>
              <a:t>IncomingMessage</a:t>
            </a:r>
            <a:r>
              <a:rPr lang="en-GB" dirty="0" smtClean="0"/>
              <a:t> class instead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30227" y="4845745"/>
            <a:ext cx="3031958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The listen() method starts and keeps the server running…dispatch event for each received request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80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43" y="154005"/>
            <a:ext cx="8710863" cy="2449630"/>
          </a:xfrm>
        </p:spPr>
        <p:txBody>
          <a:bodyPr anchor="ctr"/>
          <a:lstStyle/>
          <a:p>
            <a:pPr marL="0" indent="0" algn="ctr">
              <a:buNone/>
            </a:pPr>
            <a:r>
              <a:rPr lang="en-GB" sz="6000" dirty="0" smtClean="0"/>
              <a:t>BUILDING A WEBSERVER</a:t>
            </a:r>
            <a:endParaRPr lang="en-GB" sz="6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38465" y="2799165"/>
            <a:ext cx="70745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pl-PL" i="1" dirty="0" smtClean="0">
                <a:solidFill>
                  <a:schemeClr val="accent5">
                    <a:lumMod val="25000"/>
                  </a:schemeClr>
                </a:solidFill>
              </a:rPr>
              <a:t>sudo </a:t>
            </a:r>
            <a:r>
              <a:rPr lang="pl-PL" i="1" dirty="0">
                <a:solidFill>
                  <a:schemeClr val="accent5">
                    <a:lumMod val="25000"/>
                  </a:schemeClr>
                </a:solidFill>
              </a:rPr>
              <a:t>npm i -g </a:t>
            </a:r>
            <a:r>
              <a:rPr lang="pl-PL" i="1" dirty="0" smtClean="0">
                <a:solidFill>
                  <a:schemeClr val="accent5">
                    <a:lumMod val="25000"/>
                  </a:schemeClr>
                </a:solidFill>
              </a:rPr>
              <a:t>npx</a:t>
            </a:r>
            <a:endParaRPr lang="en-GB" i="1" dirty="0" smtClean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mkdir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WebServer</a:t>
            </a:r>
            <a:endParaRPr lang="en-GB" i="1" dirty="0" smtClean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>
                <a:solidFill>
                  <a:schemeClr val="accent5">
                    <a:lumMod val="25000"/>
                  </a:schemeClr>
                </a:solidFill>
              </a:rPr>
              <a:t>git clone </a:t>
            </a:r>
            <a:r>
              <a:rPr lang="en-GB" i="1" dirty="0" smtClean="0"/>
              <a:t>https</a:t>
            </a:r>
            <a:r>
              <a:rPr lang="en-GB" i="1" dirty="0"/>
              <a:t>://</a:t>
            </a:r>
            <a:r>
              <a:rPr lang="en-GB" i="1" dirty="0" smtClean="0"/>
              <a:t>github.com/michaeldacey/NodeWebServer.git</a:t>
            </a:r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npm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update --dev</a:t>
            </a:r>
            <a:endParaRPr lang="en-GB" dirty="0" smtClean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b="1" dirty="0" smtClean="0"/>
              <a:t>If this update fails </a:t>
            </a:r>
            <a:r>
              <a:rPr lang="en-GB" dirty="0" smtClean="0"/>
              <a:t>you may need to install the required node.js packages manually by copying the </a:t>
            </a:r>
            <a:r>
              <a:rPr lang="en-GB" dirty="0"/>
              <a:t>two lines below</a:t>
            </a:r>
            <a:r>
              <a:rPr lang="en-GB" dirty="0" smtClean="0"/>
              <a:t>: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npm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5">
                    <a:lumMod val="25000"/>
                  </a:schemeClr>
                </a:solidFill>
              </a:rPr>
              <a:t>install --save-dev </a:t>
            </a:r>
            <a:r>
              <a:rPr lang="en-GB" i="1" dirty="0"/>
              <a:t>@types/formidable @types/</a:t>
            </a:r>
            <a:r>
              <a:rPr lang="en-GB" i="1" dirty="0" err="1"/>
              <a:t>jquery</a:t>
            </a:r>
            <a:r>
              <a:rPr lang="en-GB" i="1" dirty="0"/>
              <a:t> @types/mocha @types/node babel-plugin-syntax-dynamic-import chai html-</a:t>
            </a:r>
            <a:r>
              <a:rPr lang="en-GB" i="1" dirty="0" err="1"/>
              <a:t>webpack</a:t>
            </a:r>
            <a:r>
              <a:rPr lang="en-GB" i="1" dirty="0"/>
              <a:t>-plugin mocha </a:t>
            </a:r>
            <a:r>
              <a:rPr lang="en-GB" i="1" dirty="0" err="1"/>
              <a:t>nodemon</a:t>
            </a:r>
            <a:r>
              <a:rPr lang="en-GB" i="1" dirty="0"/>
              <a:t> </a:t>
            </a:r>
            <a:r>
              <a:rPr lang="en-GB" i="1" dirty="0" err="1"/>
              <a:t>npm</a:t>
            </a:r>
            <a:r>
              <a:rPr lang="en-GB" i="1" dirty="0"/>
              <a:t>-run-all terser-</a:t>
            </a:r>
            <a:r>
              <a:rPr lang="en-GB" i="1" dirty="0" err="1"/>
              <a:t>webpack</a:t>
            </a:r>
            <a:r>
              <a:rPr lang="en-GB" i="1" dirty="0"/>
              <a:t>-plugin </a:t>
            </a:r>
            <a:r>
              <a:rPr lang="en-GB" i="1" dirty="0" err="1"/>
              <a:t>ts</a:t>
            </a:r>
            <a:r>
              <a:rPr lang="en-GB" i="1" dirty="0"/>
              <a:t>-loader </a:t>
            </a:r>
            <a:r>
              <a:rPr lang="en-GB" i="1" dirty="0" err="1"/>
              <a:t>ts</a:t>
            </a:r>
            <a:r>
              <a:rPr lang="en-GB" i="1" dirty="0"/>
              <a:t>-node typescript </a:t>
            </a:r>
            <a:r>
              <a:rPr lang="en-GB" i="1" dirty="0" err="1"/>
              <a:t>webpack</a:t>
            </a:r>
            <a:r>
              <a:rPr lang="en-GB" i="1" dirty="0"/>
              <a:t> </a:t>
            </a:r>
            <a:r>
              <a:rPr lang="en-GB" i="1" dirty="0" err="1"/>
              <a:t>webpack</a:t>
            </a:r>
            <a:r>
              <a:rPr lang="en-GB" i="1" dirty="0"/>
              <a:t>-cli </a:t>
            </a:r>
            <a:r>
              <a:rPr lang="en-GB" i="1" dirty="0" err="1"/>
              <a:t>webpack</a:t>
            </a:r>
            <a:r>
              <a:rPr lang="en-GB" i="1" dirty="0"/>
              <a:t>-dev-server </a:t>
            </a:r>
            <a:r>
              <a:rPr lang="en-GB" i="1" dirty="0" smtClean="0"/>
              <a:t>workbox-</a:t>
            </a:r>
            <a:r>
              <a:rPr lang="en-GB" i="1" dirty="0" err="1" smtClean="0"/>
              <a:t>webpack</a:t>
            </a:r>
            <a:r>
              <a:rPr lang="en-GB" i="1" dirty="0" smtClean="0"/>
              <a:t>-plugin</a:t>
            </a:r>
            <a:endParaRPr lang="en-GB" i="1" dirty="0"/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npm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5">
                    <a:lumMod val="25000"/>
                  </a:schemeClr>
                </a:solidFill>
              </a:rPr>
              <a:t>install </a:t>
            </a:r>
            <a:r>
              <a:rPr lang="en-GB" i="1" dirty="0"/>
              <a:t>formidable </a:t>
            </a:r>
            <a:r>
              <a:rPr lang="en-GB" i="1" dirty="0" err="1"/>
              <a:t>jquery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7603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0397"/>
            <a:ext cx="7029450" cy="2247498"/>
          </a:xfrm>
        </p:spPr>
        <p:txBody>
          <a:bodyPr/>
          <a:lstStyle/>
          <a:p>
            <a:r>
              <a:rPr lang="en-GB" dirty="0" smtClean="0"/>
              <a:t>The code presented here is for teaching purposes and is not production ready</a:t>
            </a:r>
          </a:p>
          <a:p>
            <a:endParaRPr lang="en-GB" dirty="0"/>
          </a:p>
          <a:p>
            <a:r>
              <a:rPr lang="en-GB" dirty="0" smtClean="0"/>
              <a:t>If you find any problems or errors feel free to fix them!!</a:t>
            </a:r>
          </a:p>
          <a:p>
            <a:endParaRPr lang="en-GB" dirty="0"/>
          </a:p>
          <a:p>
            <a:r>
              <a:rPr lang="en-GB" dirty="0" smtClean="0"/>
              <a:t>For production, use “express” or a similar framework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2211" y="3007895"/>
            <a:ext cx="250587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serverside</a:t>
            </a:r>
            <a:r>
              <a:rPr lang="en-GB" b="1" dirty="0" smtClean="0"/>
              <a:t>/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ts</a:t>
            </a:r>
            <a:r>
              <a:rPr lang="en-GB" b="1" dirty="0" smtClean="0"/>
              <a:t>/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webserver.ts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err="1" smtClean="0"/>
              <a:t>router.ts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urlcomparator.ts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keyvaluepairs.ts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filehandler.ts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ipagecontroller.ts</a:t>
            </a:r>
            <a:endParaRPr lang="en-GB" dirty="0" smtClean="0"/>
          </a:p>
          <a:p>
            <a:r>
              <a:rPr lang="en-GB" dirty="0" smtClean="0"/>
              <a:t>    </a:t>
            </a:r>
            <a:r>
              <a:rPr lang="en-GB" dirty="0" err="1" smtClean="0"/>
              <a:t>debughelper.ts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server.ts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b="1" dirty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pagecontrollers</a:t>
            </a:r>
            <a:r>
              <a:rPr lang="en-GB" b="1" dirty="0" smtClean="0"/>
              <a:t>/</a:t>
            </a:r>
            <a:endParaRPr lang="en-GB" b="1" dirty="0"/>
          </a:p>
          <a:p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firstpagecontroller.ts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11976" y="5830328"/>
            <a:ext cx="2504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Example usage is provided in these files</a:t>
            </a:r>
            <a:endParaRPr lang="en-GB" i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42042" y="3014173"/>
            <a:ext cx="256993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clientside</a:t>
            </a:r>
            <a:r>
              <a:rPr lang="en-GB" b="1" dirty="0" smtClean="0"/>
              <a:t>/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ts</a:t>
            </a:r>
            <a:r>
              <a:rPr lang="en-GB" b="1" dirty="0" smtClean="0"/>
              <a:t>/</a:t>
            </a:r>
          </a:p>
          <a:p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ajaxtest.ts</a:t>
            </a: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studentexample.ts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ym typeface="Wingdings" panose="05000000000000000000" pitchFamily="2" charset="2"/>
              </a:rPr>
              <a:t> </a:t>
            </a:r>
            <a:r>
              <a:rPr lang="en-GB" b="1" dirty="0" smtClean="0"/>
              <a:t>html/</a:t>
            </a:r>
            <a:endParaRPr lang="en-GB" b="1" dirty="0"/>
          </a:p>
          <a:p>
            <a:r>
              <a:rPr lang="en-GB" dirty="0" smtClean="0"/>
              <a:t>    </a:t>
            </a:r>
            <a:r>
              <a:rPr lang="en-GB" dirty="0" smtClean="0">
                <a:solidFill>
                  <a:srgbClr val="FF0000"/>
                </a:solidFill>
              </a:rPr>
              <a:t>ajaxtest.html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hello.html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singlepageapp.html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    studentexample.html</a:t>
            </a:r>
          </a:p>
          <a:p>
            <a:r>
              <a:rPr lang="en-GB" b="1" dirty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css</a:t>
            </a:r>
            <a:r>
              <a:rPr lang="en-GB" b="1" dirty="0" smtClean="0"/>
              <a:t>/</a:t>
            </a:r>
            <a:endParaRPr lang="en-GB" b="1" dirty="0"/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</a:rPr>
              <a:t>main.css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679096" y="3168127"/>
            <a:ext cx="22648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dist</a:t>
            </a:r>
            <a:r>
              <a:rPr lang="en-GB" b="1" dirty="0" smtClean="0"/>
              <a:t>/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These directories contain JS files from the compiled </a:t>
            </a:r>
            <a:r>
              <a:rPr lang="en-GB" dirty="0" err="1" smtClean="0"/>
              <a:t>TypeScript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46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</a:t>
            </a:r>
            <a:r>
              <a:rPr lang="en-GB" dirty="0" err="1" smtClean="0"/>
              <a:t>WebServer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29" y="760396"/>
            <a:ext cx="7643865" cy="5078429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In the top level directory (should contain </a:t>
            </a:r>
            <a:r>
              <a:rPr lang="en-GB" b="1" dirty="0" err="1" smtClean="0">
                <a:solidFill>
                  <a:srgbClr val="FF0000"/>
                </a:solidFill>
              </a:rPr>
              <a:t>package.json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GB" b="1" dirty="0" smtClean="0"/>
              <a:t>Either: </a:t>
            </a:r>
            <a:r>
              <a:rPr lang="en-GB" dirty="0" smtClean="0"/>
              <a:t>Start the server using </a:t>
            </a:r>
            <a:r>
              <a:rPr lang="en-GB" dirty="0" err="1" smtClean="0"/>
              <a:t>npm</a:t>
            </a:r>
            <a:r>
              <a:rPr lang="en-GB" dirty="0" smtClean="0"/>
              <a:t>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OR: </a:t>
            </a:r>
            <a:r>
              <a:rPr lang="en-GB" dirty="0" smtClean="0"/>
              <a:t>If you want to use the </a:t>
            </a:r>
            <a:r>
              <a:rPr lang="en-GB" dirty="0" err="1" smtClean="0"/>
              <a:t>Postgres</a:t>
            </a:r>
            <a:r>
              <a:rPr lang="en-GB" dirty="0" smtClean="0"/>
              <a:t> database then start the service (assuming Docker is installed) using</a:t>
            </a:r>
          </a:p>
          <a:p>
            <a:endParaRPr lang="en-GB" dirty="0"/>
          </a:p>
          <a:p>
            <a:r>
              <a:rPr lang="en-GB" dirty="0" smtClean="0"/>
              <a:t>Login into node.js server using SSH</a:t>
            </a:r>
          </a:p>
          <a:p>
            <a:endParaRPr lang="en-GB" dirty="0"/>
          </a:p>
          <a:p>
            <a:r>
              <a:rPr lang="en-GB" dirty="0" smtClean="0"/>
              <a:t>For Windows use Putty and connect to 127.0.0.1 (SSH)</a:t>
            </a:r>
          </a:p>
          <a:p>
            <a:r>
              <a:rPr lang="en-GB" dirty="0" smtClean="0"/>
              <a:t>Login name: </a:t>
            </a:r>
            <a:r>
              <a:rPr lang="en-GB" b="1" dirty="0" smtClean="0"/>
              <a:t>root</a:t>
            </a:r>
          </a:p>
          <a:p>
            <a:r>
              <a:rPr lang="en-GB" dirty="0" smtClean="0"/>
              <a:t>Password: </a:t>
            </a:r>
            <a:r>
              <a:rPr lang="en-GB" b="1" dirty="0" smtClean="0"/>
              <a:t>password</a:t>
            </a:r>
          </a:p>
          <a:p>
            <a:r>
              <a:rPr lang="en-GB" b="1" dirty="0"/>
              <a:t>c</a:t>
            </a:r>
            <a:r>
              <a:rPr lang="en-GB" b="1" dirty="0" smtClean="0"/>
              <a:t>d /</a:t>
            </a:r>
            <a:r>
              <a:rPr lang="en-GB" b="1" dirty="0" err="1" smtClean="0"/>
              <a:t>var</a:t>
            </a:r>
            <a:r>
              <a:rPr lang="en-GB" b="1" dirty="0" smtClean="0"/>
              <a:t>/www/node</a:t>
            </a:r>
          </a:p>
          <a:p>
            <a:r>
              <a:rPr lang="en-GB" dirty="0" smtClean="0"/>
              <a:t>Start webserver as shown above (</a:t>
            </a:r>
            <a:r>
              <a:rPr lang="en-GB" dirty="0" err="1" smtClean="0"/>
              <a:t>npm</a:t>
            </a:r>
            <a:r>
              <a:rPr lang="en-GB" dirty="0" smtClean="0"/>
              <a:t> run start)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67876" y="1604946"/>
            <a:ext cx="5020059" cy="92333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run start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……</a:t>
            </a:r>
            <a:br>
              <a:rPr kumimoji="0" lang="en-GB" altLang="en-US" sz="1800" dirty="0" smtClean="0">
                <a:solidFill>
                  <a:schemeClr val="bg1"/>
                </a:solidFill>
              </a:rPr>
            </a:br>
            <a:r>
              <a:rPr kumimoji="0" lang="en-GB" altLang="en-US" sz="1800" dirty="0" smtClean="0">
                <a:solidFill>
                  <a:schemeClr val="bg1"/>
                </a:solidFill>
              </a:rPr>
              <a:t>Server </a:t>
            </a:r>
            <a:r>
              <a:rPr kumimoji="0" lang="en-GB" altLang="en-US" sz="1800" dirty="0">
                <a:solidFill>
                  <a:schemeClr val="bg1"/>
                </a:solidFill>
              </a:rPr>
              <a:t>running at http://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127.0.0.1:1339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67876" y="3261914"/>
            <a:ext cx="5020059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-</a:t>
            </a:r>
            <a:r>
              <a:rPr kumimoji="0" lang="en-GB" altLang="en-US" sz="1800" smtClean="0">
                <a:solidFill>
                  <a:schemeClr val="accent5">
                    <a:lumMod val="50000"/>
                  </a:schemeClr>
                </a:solidFill>
              </a:rPr>
              <a:t>compose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up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18180" y="4022310"/>
            <a:ext cx="5020059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ssh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127.0.0.1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458547" y="5238660"/>
            <a:ext cx="2403222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Postgress</a:t>
            </a:r>
            <a:r>
              <a:rPr lang="en-GB" b="1" u="sng" dirty="0" smtClean="0"/>
              <a:t> DB</a:t>
            </a:r>
          </a:p>
          <a:p>
            <a:r>
              <a:rPr lang="en-GB" dirty="0" smtClean="0"/>
              <a:t>User: </a:t>
            </a:r>
            <a:r>
              <a:rPr lang="en-GB" b="1" dirty="0" err="1" smtClean="0"/>
              <a:t>docker</a:t>
            </a:r>
            <a:endParaRPr lang="en-GB" b="1" dirty="0" smtClean="0"/>
          </a:p>
          <a:p>
            <a:r>
              <a:rPr lang="en-GB" dirty="0" smtClean="0"/>
              <a:t>Password: </a:t>
            </a:r>
            <a:r>
              <a:rPr lang="en-GB" b="1" dirty="0" smtClean="0"/>
              <a:t>password</a:t>
            </a:r>
          </a:p>
          <a:p>
            <a:r>
              <a:rPr lang="en-GB" dirty="0" smtClean="0"/>
              <a:t>Database: </a:t>
            </a:r>
            <a:r>
              <a:rPr lang="en-GB" b="1" dirty="0" err="1" smtClean="0"/>
              <a:t>mydb</a:t>
            </a:r>
            <a:endParaRPr lang="en-GB" b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5978387" y="1604946"/>
            <a:ext cx="191407" cy="923330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280376" y="1591567"/>
            <a:ext cx="2581393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Should also detect changes and rebuild </a:t>
            </a:r>
            <a:r>
              <a:rPr lang="en-GB" dirty="0" err="1" smtClean="0"/>
              <a:t>TypeScript</a:t>
            </a:r>
            <a:r>
              <a:rPr lang="en-GB" dirty="0" smtClean="0"/>
              <a:t> files for you</a:t>
            </a:r>
            <a:endParaRPr lang="en-GB" dirty="0"/>
          </a:p>
        </p:txBody>
      </p:sp>
      <p:sp>
        <p:nvSpPr>
          <p:cNvPr id="11" name="Right Brace 10"/>
          <p:cNvSpPr/>
          <p:nvPr/>
        </p:nvSpPr>
        <p:spPr bwMode="auto">
          <a:xfrm>
            <a:off x="6156558" y="3182960"/>
            <a:ext cx="191407" cy="923330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362582" y="3090773"/>
            <a:ext cx="2690056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You </a:t>
            </a:r>
            <a:r>
              <a:rPr lang="en-GB" u="sng" dirty="0" smtClean="0"/>
              <a:t>may</a:t>
            </a:r>
            <a:r>
              <a:rPr lang="en-GB" dirty="0" smtClean="0"/>
              <a:t> need to </a:t>
            </a:r>
            <a:r>
              <a:rPr lang="en-GB" b="1" dirty="0" err="1" smtClean="0"/>
              <a:t>docker</a:t>
            </a:r>
            <a:r>
              <a:rPr lang="en-GB" b="1" dirty="0" smtClean="0"/>
              <a:t>-compose down </a:t>
            </a:r>
            <a:r>
              <a:rPr lang="en-GB" dirty="0" smtClean="0"/>
              <a:t>and </a:t>
            </a:r>
            <a:r>
              <a:rPr lang="en-GB" b="1" dirty="0" smtClean="0"/>
              <a:t>up</a:t>
            </a:r>
            <a:r>
              <a:rPr lang="en-GB" dirty="0" smtClean="0"/>
              <a:t> again after making file changes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234886" y="1491565"/>
            <a:ext cx="2603353" cy="646331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&lt;Ctrl&gt;+&lt;C&gt; keys to stop the 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7438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the Server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44521" y="2623576"/>
            <a:ext cx="708309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b-NO" dirty="0"/>
              <a:t>l</a:t>
            </a:r>
            <a:r>
              <a:rPr lang="nb-NO" dirty="0" smtClean="0"/>
              <a:t>et hostname</a:t>
            </a:r>
            <a:r>
              <a:rPr lang="nb-NO" dirty="0"/>
              <a:t>: string = '127.0.0.1';</a:t>
            </a:r>
          </a:p>
          <a:p>
            <a:r>
              <a:rPr lang="nb-NO" dirty="0"/>
              <a:t>l</a:t>
            </a:r>
            <a:r>
              <a:rPr lang="nb-NO" dirty="0" smtClean="0"/>
              <a:t>et port</a:t>
            </a:r>
            <a:r>
              <a:rPr lang="nb-NO" dirty="0"/>
              <a:t>: number = 1339</a:t>
            </a:r>
            <a:r>
              <a:rPr lang="nb-NO" dirty="0" smtClean="0"/>
              <a:t>;</a:t>
            </a:r>
          </a:p>
          <a:p>
            <a:r>
              <a:rPr lang="en-GB" dirty="0"/>
              <a:t>let router: Router = new Router();</a:t>
            </a:r>
          </a:p>
          <a:p>
            <a:r>
              <a:rPr lang="en-GB" dirty="0" smtClean="0"/>
              <a:t>let </a:t>
            </a:r>
            <a:r>
              <a:rPr lang="en-GB" dirty="0"/>
              <a:t>server: </a:t>
            </a:r>
            <a:r>
              <a:rPr lang="en-GB" dirty="0" err="1" smtClean="0"/>
              <a:t>WebServer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r>
              <a:rPr lang="en-GB" dirty="0" smtClean="0"/>
              <a:t>server </a:t>
            </a:r>
            <a:r>
              <a:rPr lang="en-GB" dirty="0"/>
              <a:t>= new </a:t>
            </a:r>
            <a:r>
              <a:rPr lang="en-GB" dirty="0" err="1" smtClean="0"/>
              <a:t>WebServer</a:t>
            </a:r>
            <a:r>
              <a:rPr lang="en-GB" dirty="0" smtClean="0"/>
              <a:t>(hostname</a:t>
            </a:r>
            <a:r>
              <a:rPr lang="en-GB" dirty="0"/>
              <a:t>, </a:t>
            </a:r>
            <a:r>
              <a:rPr lang="en-GB" dirty="0" smtClean="0"/>
              <a:t>port</a:t>
            </a:r>
            <a:r>
              <a:rPr lang="en-GB" dirty="0"/>
              <a:t>, router, "./</a:t>
            </a:r>
            <a:r>
              <a:rPr lang="en-GB" dirty="0" err="1"/>
              <a:t>clientside</a:t>
            </a:r>
            <a:r>
              <a:rPr lang="en-GB" dirty="0"/>
              <a:t>/html");</a:t>
            </a:r>
          </a:p>
          <a:p>
            <a:r>
              <a:rPr lang="en-GB" b="1" dirty="0" err="1"/>
              <a:t>server.Listen</a:t>
            </a:r>
            <a:r>
              <a:rPr lang="en-GB" b="1" dirty="0"/>
              <a:t>()</a:t>
            </a:r>
            <a:r>
              <a:rPr lang="en-GB" dirty="0"/>
              <a:t>;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023687" y="1344670"/>
            <a:ext cx="7029450" cy="835163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WebServer</a:t>
            </a:r>
            <a:r>
              <a:rPr lang="en-GB" dirty="0" smtClean="0"/>
              <a:t> and call the Listen() method to start the server waiting for incoming HTTP Requests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26119" y="2675275"/>
            <a:ext cx="1982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Standard HTML pages go here!!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965134" y="3321606"/>
            <a:ext cx="163629" cy="6352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5911168" y="4009812"/>
            <a:ext cx="1761423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301291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4025"/>
            <a:ext cx="7029450" cy="851836"/>
          </a:xfrm>
        </p:spPr>
        <p:txBody>
          <a:bodyPr/>
          <a:lstStyle/>
          <a:p>
            <a:r>
              <a:rPr lang="en-GB" dirty="0" smtClean="0"/>
              <a:t>Using a Router implementation allows us to easily match any number of URLs and URIs fairly straightforwardly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2018362"/>
            <a:ext cx="874598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b="1" dirty="0"/>
              <a:t>router</a:t>
            </a:r>
            <a:r>
              <a:rPr lang="en-GB" dirty="0"/>
              <a:t>: Router = new Router</a:t>
            </a:r>
            <a:r>
              <a:rPr lang="en-GB" dirty="0" smtClean="0"/>
              <a:t>();</a:t>
            </a:r>
          </a:p>
          <a:p>
            <a:r>
              <a:rPr lang="en-GB" dirty="0"/>
              <a:t>let server: </a:t>
            </a:r>
            <a:r>
              <a:rPr lang="en-GB" dirty="0" err="1" smtClean="0"/>
              <a:t>WebServer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/>
              <a:t>WebServer</a:t>
            </a:r>
            <a:r>
              <a:rPr lang="en-GB" dirty="0"/>
              <a:t>(hostname, port, </a:t>
            </a:r>
            <a:r>
              <a:rPr lang="en-GB" b="1" dirty="0"/>
              <a:t>router</a:t>
            </a:r>
            <a:r>
              <a:rPr lang="en-GB" dirty="0"/>
              <a:t>, "./</a:t>
            </a:r>
            <a:r>
              <a:rPr lang="en-GB" dirty="0" err="1"/>
              <a:t>clientside</a:t>
            </a:r>
            <a:r>
              <a:rPr lang="en-GB" dirty="0"/>
              <a:t>/html");</a:t>
            </a:r>
          </a:p>
          <a:p>
            <a:endParaRPr lang="en-GB" dirty="0"/>
          </a:p>
          <a:p>
            <a:r>
              <a:rPr lang="en-GB" b="1" dirty="0" err="1"/>
              <a:t>router.AddRoute</a:t>
            </a:r>
            <a:r>
              <a:rPr lang="en-GB" dirty="0" smtClean="0"/>
              <a:t>(‘</a:t>
            </a:r>
            <a:r>
              <a:rPr lang="en-GB" dirty="0" smtClean="0">
                <a:solidFill>
                  <a:srgbClr val="FF0000"/>
                </a:solidFill>
              </a:rPr>
              <a:t>/message/welcome</a:t>
            </a:r>
            <a:r>
              <a:rPr lang="en-GB" dirty="0" smtClean="0"/>
              <a:t>', </a:t>
            </a:r>
            <a:r>
              <a:rPr lang="en-GB" dirty="0"/>
              <a:t>'GET', </a:t>
            </a:r>
            <a:r>
              <a:rPr lang="en-GB" dirty="0" smtClean="0"/>
              <a:t>'</a:t>
            </a:r>
            <a:r>
              <a:rPr lang="en-GB" dirty="0" err="1" smtClean="0">
                <a:solidFill>
                  <a:srgbClr val="0070C0"/>
                </a:solidFill>
              </a:rPr>
              <a:t>hellopage</a:t>
            </a:r>
            <a:r>
              <a:rPr lang="en-GB" dirty="0" smtClean="0"/>
              <a:t>');</a:t>
            </a:r>
            <a:endParaRPr lang="en-GB" dirty="0"/>
          </a:p>
          <a:p>
            <a:r>
              <a:rPr lang="en-GB" b="1" dirty="0" err="1"/>
              <a:t>router.AddRoute</a:t>
            </a:r>
            <a:r>
              <a:rPr lang="en-GB" dirty="0"/>
              <a:t>(‘/</a:t>
            </a:r>
            <a:r>
              <a:rPr lang="en-GB" dirty="0" smtClean="0"/>
              <a:t>message/bye', </a:t>
            </a:r>
            <a:r>
              <a:rPr lang="en-GB" dirty="0"/>
              <a:t>'GET', </a:t>
            </a:r>
            <a:r>
              <a:rPr lang="en-GB" dirty="0" smtClean="0"/>
              <a:t>‘</a:t>
            </a:r>
            <a:r>
              <a:rPr lang="en-GB" dirty="0" err="1" smtClean="0"/>
              <a:t>goodbyepage</a:t>
            </a:r>
            <a:r>
              <a:rPr lang="en-GB" dirty="0" smtClean="0"/>
              <a:t>');</a:t>
            </a:r>
            <a:endParaRPr lang="en-GB" dirty="0"/>
          </a:p>
          <a:p>
            <a:r>
              <a:rPr lang="en-GB" b="1" dirty="0" err="1"/>
              <a:t>router.AddRoute</a:t>
            </a:r>
            <a:r>
              <a:rPr lang="en-GB" dirty="0"/>
              <a:t>(‘/</a:t>
            </a:r>
            <a:r>
              <a:rPr lang="en-GB" dirty="0" smtClean="0"/>
              <a:t>message/oops', </a:t>
            </a:r>
            <a:r>
              <a:rPr lang="en-GB" dirty="0"/>
              <a:t>'GET', </a:t>
            </a:r>
            <a:r>
              <a:rPr lang="en-GB" dirty="0" smtClean="0"/>
              <a:t>‘</a:t>
            </a:r>
            <a:r>
              <a:rPr lang="en-GB" dirty="0" err="1" smtClean="0"/>
              <a:t>errorpage</a:t>
            </a:r>
            <a:r>
              <a:rPr lang="en-GB" dirty="0" smtClean="0"/>
              <a:t>');</a:t>
            </a:r>
            <a:endParaRPr lang="en-GB" dirty="0"/>
          </a:p>
          <a:p>
            <a:r>
              <a:rPr lang="en-GB" dirty="0" err="1"/>
              <a:t>server.Listen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082843" y="4601009"/>
            <a:ext cx="4224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http://localhost:1</a:t>
            </a:r>
            <a:r>
              <a:rPr lang="nb-NO" dirty="0"/>
              <a:t>339</a:t>
            </a:r>
            <a:r>
              <a:rPr lang="en-GB" dirty="0" smtClean="0"/>
              <a:t>/</a:t>
            </a:r>
            <a:r>
              <a:rPr lang="en-GB" dirty="0" smtClean="0">
                <a:solidFill>
                  <a:srgbClr val="FF0000"/>
                </a:solidFill>
              </a:rPr>
              <a:t>message/welcome</a:t>
            </a:r>
            <a:endParaRPr lang="en-GB" dirty="0"/>
          </a:p>
        </p:txBody>
      </p:sp>
      <p:sp>
        <p:nvSpPr>
          <p:cNvPr id="7" name="Snip Single Corner Rectangle 6"/>
          <p:cNvSpPr/>
          <p:nvPr/>
        </p:nvSpPr>
        <p:spPr bwMode="auto">
          <a:xfrm>
            <a:off x="6083166" y="5202853"/>
            <a:ext cx="1900989" cy="1309036"/>
          </a:xfrm>
          <a:prstGeom prst="snip1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Helvetica" panose="020B0604020202020204" pitchFamily="34" charset="0"/>
              </a:rPr>
              <a:t>hellopage.html</a:t>
            </a:r>
          </a:p>
        </p:txBody>
      </p:sp>
      <p:cxnSp>
        <p:nvCxnSpPr>
          <p:cNvPr id="9" name="Elbow Connector 8"/>
          <p:cNvCxnSpPr>
            <a:endCxn id="7" idx="2"/>
          </p:cNvCxnSpPr>
          <p:nvPr/>
        </p:nvCxnSpPr>
        <p:spPr bwMode="auto">
          <a:xfrm>
            <a:off x="4081111" y="5015160"/>
            <a:ext cx="2002055" cy="842211"/>
          </a:xfrm>
          <a:prstGeom prst="bentConnector3">
            <a:avLst>
              <a:gd name="adj1" fmla="val 120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179094" y="5569167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</a:t>
            </a:r>
            <a:r>
              <a:rPr lang="en-GB" dirty="0" err="1" smtClean="0"/>
              <a:t>url</a:t>
            </a:r>
            <a:r>
              <a:rPr lang="en-GB" dirty="0" smtClean="0"/>
              <a:t> displays this page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093459" y="3862345"/>
            <a:ext cx="19674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Put all the html pages in the “pages” directory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8077200" y="2703443"/>
            <a:ext cx="0" cy="112312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7" idx="3"/>
          </p:cNvCxnSpPr>
          <p:nvPr/>
        </p:nvCxnSpPr>
        <p:spPr bwMode="auto">
          <a:xfrm flipV="1">
            <a:off x="7033661" y="4785675"/>
            <a:ext cx="679104" cy="41717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1280291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URL 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0772"/>
            <a:ext cx="7029450" cy="5515274"/>
          </a:xfrm>
        </p:spPr>
        <p:txBody>
          <a:bodyPr/>
          <a:lstStyle/>
          <a:p>
            <a:r>
              <a:rPr lang="en-GB" dirty="0" smtClean="0"/>
              <a:t>We want to be able to specify a series of Routes that we can match</a:t>
            </a:r>
          </a:p>
          <a:p>
            <a:pPr marL="0" indent="0">
              <a:buNone/>
            </a:pPr>
            <a:r>
              <a:rPr lang="en-GB" b="1" u="sng" dirty="0" smtClean="0"/>
              <a:t>Examples</a:t>
            </a:r>
          </a:p>
          <a:p>
            <a:r>
              <a:rPr lang="en-GB" dirty="0" smtClean="0"/>
              <a:t>Match URL http://localhost:1</a:t>
            </a:r>
            <a:r>
              <a:rPr lang="nb-NO" dirty="0" smtClean="0"/>
              <a:t>339</a:t>
            </a:r>
            <a:r>
              <a:rPr lang="en-GB" dirty="0" smtClean="0"/>
              <a:t>/</a:t>
            </a:r>
            <a:r>
              <a:rPr lang="en-GB" dirty="0" err="1" smtClean="0">
                <a:solidFill>
                  <a:srgbClr val="FF0000"/>
                </a:solidFill>
              </a:rPr>
              <a:t>sayhello</a:t>
            </a:r>
            <a:r>
              <a:rPr lang="en-GB" dirty="0" smtClean="0"/>
              <a:t> and display return a HTML file called “hello.html” as saw before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Match URL http://localhost:1339/</a:t>
            </a:r>
            <a:r>
              <a:rPr lang="en-GB" dirty="0" smtClean="0">
                <a:solidFill>
                  <a:srgbClr val="FF0000"/>
                </a:solidFill>
              </a:rPr>
              <a:t>showform</a:t>
            </a:r>
            <a:r>
              <a:rPr lang="en-GB" dirty="0" smtClean="0"/>
              <a:t> and call a </a:t>
            </a:r>
            <a:r>
              <a:rPr lang="en-GB" dirty="0" err="1" smtClean="0"/>
              <a:t>callback</a:t>
            </a:r>
            <a:r>
              <a:rPr lang="en-GB" dirty="0" smtClean="0"/>
              <a:t> function on match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470096"/>
            <a:ext cx="44711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 smtClean="0"/>
              <a:t>('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sayhello</a:t>
            </a:r>
            <a:r>
              <a:rPr lang="en-GB" dirty="0"/>
              <a:t>', '</a:t>
            </a:r>
            <a:r>
              <a:rPr lang="en-GB" b="1" dirty="0"/>
              <a:t>GET</a:t>
            </a:r>
            <a:r>
              <a:rPr lang="en-GB" dirty="0"/>
              <a:t>', '</a:t>
            </a:r>
            <a:r>
              <a:rPr lang="en-GB" dirty="0">
                <a:solidFill>
                  <a:srgbClr val="0070C0"/>
                </a:solidFill>
              </a:rPr>
              <a:t>hello</a:t>
            </a:r>
            <a:r>
              <a:rPr lang="en-GB" dirty="0"/>
              <a:t>');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6708" y="3835340"/>
            <a:ext cx="81612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 smtClean="0"/>
              <a:t>('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showform</a:t>
            </a:r>
            <a:r>
              <a:rPr lang="en-GB" dirty="0" smtClean="0"/>
              <a:t>', </a:t>
            </a:r>
            <a:r>
              <a:rPr lang="en-GB" dirty="0"/>
              <a:t>'</a:t>
            </a:r>
            <a:r>
              <a:rPr lang="en-GB" b="1" dirty="0"/>
              <a:t>GET</a:t>
            </a:r>
            <a:r>
              <a:rPr lang="en-GB" dirty="0"/>
              <a:t>',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</a:t>
            </a: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pPr lvl="1"/>
            <a:r>
              <a:rPr lang="en-GB" dirty="0" smtClean="0">
                <a:solidFill>
                  <a:srgbClr val="0070C0"/>
                </a:solidFill>
              </a:rPr>
              <a:t>	 </a:t>
            </a:r>
            <a:r>
              <a:rPr lang="en-GB" dirty="0" err="1" smtClean="0">
                <a:solidFill>
                  <a:srgbClr val="0070C0"/>
                </a:solidFill>
              </a:rPr>
              <a:t>response.setHeader</a:t>
            </a:r>
            <a:r>
              <a:rPr lang="en-GB" dirty="0">
                <a:solidFill>
                  <a:srgbClr val="0070C0"/>
                </a:solidFill>
              </a:rPr>
              <a:t>('Cache-Control', 'no-store</a:t>
            </a:r>
            <a:r>
              <a:rPr lang="en-GB" dirty="0" smtClean="0">
                <a:solidFill>
                  <a:srgbClr val="0070C0"/>
                </a:solidFill>
              </a:rPr>
              <a:t>');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	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response.writeHead</a:t>
            </a:r>
            <a:r>
              <a:rPr lang="en-GB" dirty="0">
                <a:solidFill>
                  <a:srgbClr val="0070C0"/>
                </a:solidFill>
              </a:rPr>
              <a:t>(200, { 'content-type': 'text/html; charset=utf-8' });</a:t>
            </a:r>
          </a:p>
          <a:p>
            <a:pPr lvl="2"/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	</a:t>
            </a:r>
            <a:r>
              <a:rPr lang="en-GB" dirty="0" err="1" smtClean="0">
                <a:solidFill>
                  <a:srgbClr val="0070C0"/>
                </a:solidFill>
              </a:rPr>
              <a:t>response.write</a:t>
            </a:r>
            <a:r>
              <a:rPr lang="en-GB" dirty="0" smtClean="0">
                <a:solidFill>
                  <a:srgbClr val="0070C0"/>
                </a:solidFill>
              </a:rPr>
              <a:t>(`&lt;!</a:t>
            </a:r>
            <a:r>
              <a:rPr lang="en-GB" dirty="0" err="1">
                <a:solidFill>
                  <a:srgbClr val="0070C0"/>
                </a:solidFill>
              </a:rPr>
              <a:t>doctype</a:t>
            </a:r>
            <a:r>
              <a:rPr lang="en-GB" dirty="0">
                <a:solidFill>
                  <a:srgbClr val="0070C0"/>
                </a:solidFill>
              </a:rPr>
              <a:t> html&gt;</a:t>
            </a:r>
          </a:p>
          <a:p>
            <a:r>
              <a:rPr lang="en-GB" dirty="0">
                <a:solidFill>
                  <a:srgbClr val="0070C0"/>
                </a:solidFill>
              </a:rPr>
              <a:t>			&lt;html</a:t>
            </a:r>
            <a:r>
              <a:rPr lang="en-GB" dirty="0" smtClean="0">
                <a:solidFill>
                  <a:srgbClr val="0070C0"/>
                </a:solidFill>
              </a:rPr>
              <a:t>&gt;&lt;</a:t>
            </a:r>
            <a:r>
              <a:rPr lang="en-GB" dirty="0">
                <a:solidFill>
                  <a:srgbClr val="0070C0"/>
                </a:solidFill>
              </a:rPr>
              <a:t>body</a:t>
            </a:r>
            <a:r>
              <a:rPr lang="en-GB" dirty="0" smtClean="0">
                <a:solidFill>
                  <a:srgbClr val="0070C0"/>
                </a:solidFill>
              </a:rPr>
              <a:t>&gt;……….</a:t>
            </a:r>
            <a:r>
              <a:rPr lang="en-GB" dirty="0" err="1" smtClean="0">
                <a:solidFill>
                  <a:srgbClr val="0070C0"/>
                </a:solidFill>
              </a:rPr>
              <a:t>etc</a:t>
            </a:r>
            <a:r>
              <a:rPr lang="en-GB" dirty="0" smtClean="0">
                <a:solidFill>
                  <a:srgbClr val="0070C0"/>
                </a:solidFill>
              </a:rPr>
              <a:t>&lt;/</a:t>
            </a:r>
            <a:r>
              <a:rPr lang="en-GB" dirty="0">
                <a:solidFill>
                  <a:srgbClr val="0070C0"/>
                </a:solidFill>
              </a:rPr>
              <a:t>body</a:t>
            </a:r>
            <a:r>
              <a:rPr lang="en-GB" dirty="0" smtClean="0">
                <a:solidFill>
                  <a:srgbClr val="0070C0"/>
                </a:solidFill>
              </a:rPr>
              <a:t>&gt;&lt;/</a:t>
            </a:r>
            <a:r>
              <a:rPr lang="en-GB" dirty="0">
                <a:solidFill>
                  <a:srgbClr val="0070C0"/>
                </a:solidFill>
              </a:rPr>
              <a:t>html&gt;`);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smtClean="0">
                <a:solidFill>
                  <a:srgbClr val="0070C0"/>
                </a:solidFill>
              </a:rPr>
              <a:t>return </a:t>
            </a:r>
            <a:r>
              <a:rPr lang="en-GB" dirty="0">
                <a:solidFill>
                  <a:srgbClr val="0070C0"/>
                </a:solidFill>
              </a:rPr>
              <a:t>true;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       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20452" y="6352659"/>
            <a:ext cx="2864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See note on returning true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974975" y="6266046"/>
            <a:ext cx="1929986" cy="2712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2193884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 Processing 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21" y="644894"/>
            <a:ext cx="7029450" cy="5515274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Example: Reading Contents of a Submitted Form</a:t>
            </a:r>
          </a:p>
          <a:p>
            <a:endParaRPr lang="en-GB" dirty="0" smtClean="0"/>
          </a:p>
          <a:p>
            <a:r>
              <a:rPr lang="en-GB" dirty="0" smtClean="0"/>
              <a:t>Match URL containing posted results from a form that has been submitted to http://localhost:1</a:t>
            </a:r>
            <a:r>
              <a:rPr lang="nb-NO" dirty="0" smtClean="0"/>
              <a:t>339</a:t>
            </a:r>
            <a:r>
              <a:rPr lang="en-GB" dirty="0" smtClean="0"/>
              <a:t>/</a:t>
            </a:r>
            <a:r>
              <a:rPr lang="en-GB" dirty="0" err="1" smtClean="0">
                <a:solidFill>
                  <a:srgbClr val="FF0000"/>
                </a:solidFill>
              </a:rPr>
              <a:t>processform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18148" y="2393093"/>
            <a:ext cx="77721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/>
              <a:t>('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processform</a:t>
            </a:r>
            <a:r>
              <a:rPr lang="en-GB" dirty="0"/>
              <a:t>', '</a:t>
            </a:r>
            <a:r>
              <a:rPr lang="en-GB" b="1" dirty="0"/>
              <a:t>POST</a:t>
            </a:r>
            <a:r>
              <a:rPr lang="en-GB" dirty="0"/>
              <a:t>',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, data: </a:t>
            </a:r>
            <a:r>
              <a:rPr lang="en-GB" dirty="0" err="1">
                <a:solidFill>
                  <a:srgbClr val="0070C0"/>
                </a:solidFill>
              </a:rPr>
              <a:t>KeyValuePairs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smtClean="0">
                <a:solidFill>
                  <a:srgbClr val="0070C0"/>
                </a:solidFill>
              </a:rPr>
              <a:t>name: string = data.name;</a:t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>
                <a:solidFill>
                  <a:srgbClr val="0070C0"/>
                </a:solidFill>
              </a:rPr>
              <a:t>	let age: number = </a:t>
            </a:r>
            <a:r>
              <a:rPr lang="en-GB" dirty="0" err="1" smtClean="0">
                <a:solidFill>
                  <a:srgbClr val="0070C0"/>
                </a:solidFill>
              </a:rPr>
              <a:t>data.age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endParaRPr lang="en-GB" dirty="0">
              <a:solidFill>
                <a:srgbClr val="0070C0"/>
              </a:solidFill>
            </a:endParaRPr>
          </a:p>
          <a:p>
            <a:pPr lvl="2"/>
            <a:r>
              <a:rPr lang="en-GB" dirty="0" smtClean="0">
                <a:solidFill>
                  <a:srgbClr val="0070C0"/>
                </a:solidFill>
              </a:rPr>
              <a:t>console.log(“The name = " + name + “ and the age = “ + age);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return true;</a:t>
            </a:r>
          </a:p>
          <a:p>
            <a:r>
              <a:rPr lang="en-GB" dirty="0">
                <a:solidFill>
                  <a:srgbClr val="0070C0"/>
                </a:solidFill>
              </a:rPr>
              <a:t>}</a:t>
            </a:r>
            <a:r>
              <a:rPr lang="en-GB" dirty="0"/>
              <a:t>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9181" y="5500420"/>
            <a:ext cx="66733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return </a:t>
            </a:r>
            <a:r>
              <a:rPr lang="en-GB" b="1" dirty="0" smtClean="0"/>
              <a:t>true</a:t>
            </a:r>
            <a:r>
              <a:rPr lang="en-GB" dirty="0" smtClean="0"/>
              <a:t> in the </a:t>
            </a:r>
            <a:r>
              <a:rPr lang="en-GB" dirty="0" err="1" smtClean="0"/>
              <a:t>callback</a:t>
            </a:r>
            <a:r>
              <a:rPr lang="en-GB" dirty="0" smtClean="0"/>
              <a:t> if you want </a:t>
            </a:r>
            <a:r>
              <a:rPr lang="en-GB" dirty="0" err="1" smtClean="0"/>
              <a:t>response.end</a:t>
            </a:r>
            <a:r>
              <a:rPr lang="en-GB" dirty="0" smtClean="0"/>
              <a:t>() to be called for you, but if you call </a:t>
            </a:r>
            <a:r>
              <a:rPr lang="en-GB" dirty="0" err="1" smtClean="0"/>
              <a:t>response.end</a:t>
            </a:r>
            <a:r>
              <a:rPr lang="en-GB" dirty="0" smtClean="0"/>
              <a:t>() yourself within the </a:t>
            </a:r>
            <a:r>
              <a:rPr lang="en-GB" dirty="0" err="1" smtClean="0"/>
              <a:t>callback</a:t>
            </a:r>
            <a:r>
              <a:rPr lang="en-GB" dirty="0" smtClean="0"/>
              <a:t> then return </a:t>
            </a:r>
            <a:r>
              <a:rPr lang="en-GB" b="1" dirty="0" smtClean="0"/>
              <a:t>false</a:t>
            </a:r>
            <a:r>
              <a:rPr lang="en-GB" dirty="0" smtClean="0"/>
              <a:t> instead.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709512" y="4485373"/>
            <a:ext cx="307014" cy="9761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813157" y="4379338"/>
            <a:ext cx="38169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GET and POST data is passed to the </a:t>
            </a:r>
            <a:r>
              <a:rPr lang="en-GB" dirty="0" err="1" smtClean="0"/>
              <a:t>callback</a:t>
            </a:r>
            <a:r>
              <a:rPr lang="en-GB" dirty="0" smtClean="0"/>
              <a:t> in the “data” </a:t>
            </a:r>
            <a:r>
              <a:rPr lang="en-GB" dirty="0" err="1" smtClean="0"/>
              <a:t>KeyValuePairs</a:t>
            </a:r>
            <a:r>
              <a:rPr lang="en-GB" dirty="0" smtClean="0"/>
              <a:t> object</a:t>
            </a:r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5063987" y="3334578"/>
            <a:ext cx="196630" cy="472109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1" name="Curved Connector 10"/>
          <p:cNvCxnSpPr/>
          <p:nvPr/>
        </p:nvCxnSpPr>
        <p:spPr bwMode="auto">
          <a:xfrm rot="10800000">
            <a:off x="5391979" y="3580336"/>
            <a:ext cx="949187" cy="799003"/>
          </a:xfrm>
          <a:prstGeom prst="curved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993975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URI 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21" y="644894"/>
            <a:ext cx="7029450" cy="5515274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Example: REST URI</a:t>
            </a:r>
          </a:p>
          <a:p>
            <a:endParaRPr lang="en-GB" dirty="0" smtClean="0"/>
          </a:p>
          <a:p>
            <a:r>
              <a:rPr lang="en-GB" dirty="0" smtClean="0"/>
              <a:t>Match URI containing values such as a film category and id e.g.</a:t>
            </a:r>
            <a:br>
              <a:rPr lang="en-GB" dirty="0" smtClean="0"/>
            </a:br>
            <a:r>
              <a:rPr lang="en-GB" dirty="0" smtClean="0"/>
              <a:t>http://localhost:1</a:t>
            </a:r>
            <a:r>
              <a:rPr lang="nb-NO" dirty="0" smtClean="0"/>
              <a:t>339</a:t>
            </a:r>
            <a:r>
              <a:rPr lang="en-GB" dirty="0" smtClean="0"/>
              <a:t>/</a:t>
            </a:r>
            <a:r>
              <a:rPr lang="en-GB" dirty="0" smtClean="0">
                <a:solidFill>
                  <a:srgbClr val="FF0000"/>
                </a:solidFill>
              </a:rPr>
              <a:t>films/</a:t>
            </a:r>
            <a:r>
              <a:rPr lang="en-GB" b="1" dirty="0" smtClean="0">
                <a:solidFill>
                  <a:srgbClr val="FF0000"/>
                </a:solidFill>
              </a:rPr>
              <a:t>history/2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htttp://localhost:1339/</a:t>
            </a:r>
            <a:r>
              <a:rPr lang="en-GB" dirty="0" smtClean="0">
                <a:solidFill>
                  <a:srgbClr val="FF0000"/>
                </a:solidFill>
              </a:rPr>
              <a:t>films/</a:t>
            </a:r>
            <a:r>
              <a:rPr lang="en-GB" b="1" dirty="0" smtClean="0">
                <a:solidFill>
                  <a:srgbClr val="FF0000"/>
                </a:solidFill>
              </a:rPr>
              <a:t>drama/56</a:t>
            </a:r>
          </a:p>
          <a:p>
            <a:r>
              <a:rPr lang="en-GB" dirty="0" smtClean="0"/>
              <a:t>We want to match a URI and extract these values, so the URI we specify in the Route is </a:t>
            </a:r>
            <a:r>
              <a:rPr lang="en-GB" b="1" dirty="0" smtClean="0"/>
              <a:t>films/$category/$id</a:t>
            </a:r>
            <a:endParaRPr lang="en-GB" b="1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16732" y="3402531"/>
            <a:ext cx="790043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 smtClean="0"/>
              <a:t>('</a:t>
            </a:r>
            <a:r>
              <a:rPr lang="en-GB" dirty="0" smtClean="0">
                <a:solidFill>
                  <a:srgbClr val="FF0000"/>
                </a:solidFill>
              </a:rPr>
              <a:t>/films/$</a:t>
            </a:r>
            <a:r>
              <a:rPr lang="en-GB" dirty="0" err="1" smtClean="0">
                <a:solidFill>
                  <a:srgbClr val="FF0000"/>
                </a:solidFill>
              </a:rPr>
              <a:t>category:string</a:t>
            </a:r>
            <a:r>
              <a:rPr lang="en-GB" dirty="0" smtClean="0">
                <a:solidFill>
                  <a:srgbClr val="FF0000"/>
                </a:solidFill>
              </a:rPr>
              <a:t>/$</a:t>
            </a:r>
            <a:r>
              <a:rPr lang="en-GB" dirty="0" err="1" smtClean="0">
                <a:solidFill>
                  <a:srgbClr val="FF0000"/>
                </a:solidFill>
              </a:rPr>
              <a:t>id:int</a:t>
            </a:r>
            <a:r>
              <a:rPr lang="en-GB" dirty="0" smtClean="0"/>
              <a:t>', </a:t>
            </a:r>
            <a:r>
              <a:rPr lang="en-GB" dirty="0"/>
              <a:t>'GET',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</a:t>
            </a: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, data: </a:t>
            </a:r>
            <a:r>
              <a:rPr lang="en-GB" dirty="0" err="1">
                <a:solidFill>
                  <a:srgbClr val="0070C0"/>
                </a:solidFill>
              </a:rPr>
              <a:t>KeyValuePairs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response.writeHead</a:t>
            </a:r>
            <a:r>
              <a:rPr lang="en-GB" dirty="0">
                <a:solidFill>
                  <a:srgbClr val="0070C0"/>
                </a:solidFill>
              </a:rPr>
              <a:t>(200, { 'content-type': 'text/html' });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</a:t>
            </a:r>
            <a:r>
              <a:rPr lang="en-GB" dirty="0">
                <a:solidFill>
                  <a:srgbClr val="0070C0"/>
                </a:solidFill>
              </a:rPr>
              <a:t>('received </a:t>
            </a:r>
            <a:r>
              <a:rPr lang="en-GB" dirty="0" err="1">
                <a:solidFill>
                  <a:srgbClr val="0070C0"/>
                </a:solidFill>
              </a:rPr>
              <a:t>url</a:t>
            </a:r>
            <a:r>
              <a:rPr lang="en-GB" dirty="0">
                <a:solidFill>
                  <a:srgbClr val="0070C0"/>
                </a:solidFill>
              </a:rPr>
              <a:t> data:&lt;</a:t>
            </a:r>
            <a:r>
              <a:rPr lang="en-GB" dirty="0" err="1">
                <a:solidFill>
                  <a:srgbClr val="0070C0"/>
                </a:solidFill>
              </a:rPr>
              <a:t>br</a:t>
            </a:r>
            <a:r>
              <a:rPr lang="en-GB" dirty="0">
                <a:solidFill>
                  <a:srgbClr val="0070C0"/>
                </a:solidFill>
              </a:rPr>
              <a:t>/&gt;');</a:t>
            </a:r>
          </a:p>
          <a:p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filmCategory</a:t>
            </a:r>
            <a:r>
              <a:rPr lang="en-GB" dirty="0" smtClean="0">
                <a:solidFill>
                  <a:srgbClr val="0070C0"/>
                </a:solidFill>
              </a:rPr>
              <a:t>: </a:t>
            </a:r>
            <a:r>
              <a:rPr lang="en-GB" dirty="0">
                <a:solidFill>
                  <a:srgbClr val="0070C0"/>
                </a:solidFill>
              </a:rPr>
              <a:t>string = </a:t>
            </a:r>
            <a:r>
              <a:rPr lang="en-GB" dirty="0" err="1" smtClean="0">
                <a:solidFill>
                  <a:srgbClr val="0070C0"/>
                </a:solidFill>
              </a:rPr>
              <a:t>data.</a:t>
            </a:r>
            <a:r>
              <a:rPr lang="en-GB" dirty="0" err="1" smtClean="0">
                <a:solidFill>
                  <a:srgbClr val="FF0000"/>
                </a:solidFill>
              </a:rPr>
              <a:t>category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filmId</a:t>
            </a:r>
            <a:r>
              <a:rPr lang="en-GB" dirty="0" smtClean="0">
                <a:solidFill>
                  <a:srgbClr val="0070C0"/>
                </a:solidFill>
              </a:rPr>
              <a:t>: </a:t>
            </a:r>
            <a:r>
              <a:rPr lang="en-GB" dirty="0">
                <a:solidFill>
                  <a:srgbClr val="0070C0"/>
                </a:solidFill>
              </a:rPr>
              <a:t>number = </a:t>
            </a:r>
            <a:r>
              <a:rPr lang="en-GB" dirty="0" smtClean="0">
                <a:solidFill>
                  <a:srgbClr val="0070C0"/>
                </a:solidFill>
              </a:rPr>
              <a:t>data.</a:t>
            </a:r>
            <a:r>
              <a:rPr lang="en-GB" dirty="0" smtClean="0">
                <a:solidFill>
                  <a:srgbClr val="FF0000"/>
                </a:solidFill>
              </a:rPr>
              <a:t>id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return true;</a:t>
            </a:r>
          </a:p>
          <a:p>
            <a:r>
              <a:rPr lang="en-GB" dirty="0">
                <a:solidFill>
                  <a:srgbClr val="0070C0"/>
                </a:solidFill>
              </a:rPr>
              <a:t>}</a:t>
            </a:r>
            <a:r>
              <a:rPr lang="en-GB" dirty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0" y="4775857"/>
            <a:ext cx="26143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 matching a route these field values are also extracted and stored in the “data” </a:t>
            </a:r>
            <a:r>
              <a:rPr lang="en-GB" b="1" dirty="0" err="1" smtClean="0"/>
              <a:t>KeyValuePair</a:t>
            </a:r>
            <a:r>
              <a:rPr lang="en-GB" b="1" dirty="0" smtClean="0"/>
              <a:t> object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412332" y="5933660"/>
            <a:ext cx="2813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data.category</a:t>
            </a:r>
            <a:r>
              <a:rPr lang="en-GB" i="1" dirty="0" smtClean="0"/>
              <a:t> == “history”</a:t>
            </a:r>
            <a:br>
              <a:rPr lang="en-GB" i="1" dirty="0" smtClean="0"/>
            </a:br>
            <a:r>
              <a:rPr lang="en-GB" i="1" dirty="0" smtClean="0"/>
              <a:t>data.id == 2</a:t>
            </a:r>
            <a:endParaRPr lang="en-GB" i="1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634564" y="5289082"/>
            <a:ext cx="245978" cy="6445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 flipH="1">
            <a:off x="5784620" y="108128"/>
            <a:ext cx="3359379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$</a:t>
            </a:r>
            <a:r>
              <a:rPr lang="en-GB" b="1" dirty="0" err="1" smtClean="0"/>
              <a:t>category:string</a:t>
            </a:r>
            <a:r>
              <a:rPr lang="en-GB" dirty="0" smtClean="0"/>
              <a:t> means extract a string value and store it in the data object property named “category” </a:t>
            </a:r>
            <a:endParaRPr lang="en-GB" dirty="0"/>
          </a:p>
        </p:txBody>
      </p:sp>
      <p:cxnSp>
        <p:nvCxnSpPr>
          <p:cNvPr id="14" name="Elbow Connector 13"/>
          <p:cNvCxnSpPr/>
          <p:nvPr/>
        </p:nvCxnSpPr>
        <p:spPr bwMode="auto">
          <a:xfrm rot="5400000">
            <a:off x="6085964" y="1499054"/>
            <a:ext cx="2572773" cy="2191578"/>
          </a:xfrm>
          <a:prstGeom prst="bentConnector3">
            <a:avLst>
              <a:gd name="adj1" fmla="val 9964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848526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URI Field Value Types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2205795"/>
              </p:ext>
            </p:extLst>
          </p:nvPr>
        </p:nvGraphicFramePr>
        <p:xfrm>
          <a:off x="1038123" y="1166078"/>
          <a:ext cx="23018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6496">
                  <a:extLst>
                    <a:ext uri="{9D8B030D-6E8A-4147-A177-3AD203B41FA5}">
                      <a16:colId xmlns:a16="http://schemas.microsoft.com/office/drawing/2014/main" val="584875057"/>
                    </a:ext>
                  </a:extLst>
                </a:gridCol>
                <a:gridCol w="1275347">
                  <a:extLst>
                    <a:ext uri="{9D8B030D-6E8A-4147-A177-3AD203B41FA5}">
                      <a16:colId xmlns:a16="http://schemas.microsoft.com/office/drawing/2014/main" val="48669097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Type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49263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 smtClean="0">
                          <a:solidFill>
                            <a:schemeClr val="bg1"/>
                          </a:solidFill>
                        </a:rPr>
                        <a:t>Shorthand</a:t>
                      </a:r>
                      <a:endParaRPr lang="en-GB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64410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string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59006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err="1" smtClean="0"/>
                        <a:t>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13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float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1032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183611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907741" y="1756610"/>
            <a:ext cx="158248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Examples</a:t>
            </a:r>
          </a:p>
          <a:p>
            <a:r>
              <a:rPr lang="en-GB" dirty="0" smtClean="0"/>
              <a:t>$name: string</a:t>
            </a:r>
          </a:p>
          <a:p>
            <a:r>
              <a:rPr lang="en-GB" dirty="0" smtClean="0"/>
              <a:t>$name: s</a:t>
            </a:r>
          </a:p>
          <a:p>
            <a:r>
              <a:rPr lang="en-GB" dirty="0" smtClean="0"/>
              <a:t>$number: </a:t>
            </a:r>
            <a:r>
              <a:rPr lang="en-GB" dirty="0" err="1" smtClean="0"/>
              <a:t>int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$price: float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694622" y="4670657"/>
            <a:ext cx="6388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Example:</a:t>
            </a:r>
          </a:p>
          <a:p>
            <a:r>
              <a:rPr lang="en-GB" dirty="0"/>
              <a:t>'/some/data/</a:t>
            </a:r>
            <a:r>
              <a:rPr lang="en-GB" b="1" dirty="0"/>
              <a:t>$</a:t>
            </a:r>
            <a:r>
              <a:rPr lang="en-GB" b="1" dirty="0" err="1"/>
              <a:t>age:int</a:t>
            </a:r>
            <a:r>
              <a:rPr lang="en-GB" dirty="0"/>
              <a:t>/price/</a:t>
            </a:r>
            <a:r>
              <a:rPr lang="en-GB" b="1" dirty="0"/>
              <a:t>$</a:t>
            </a:r>
            <a:r>
              <a:rPr lang="en-GB" b="1" dirty="0" err="1" smtClean="0"/>
              <a:t>price:float</a:t>
            </a:r>
            <a:r>
              <a:rPr lang="en-GB" dirty="0" smtClean="0"/>
              <a:t>/name</a:t>
            </a:r>
            <a:r>
              <a:rPr lang="en-GB" dirty="0"/>
              <a:t>/</a:t>
            </a:r>
            <a:r>
              <a:rPr lang="en-GB" b="1" dirty="0"/>
              <a:t>$</a:t>
            </a:r>
            <a:r>
              <a:rPr lang="en-GB" b="1" dirty="0" err="1"/>
              <a:t>name:string</a:t>
            </a:r>
            <a:r>
              <a:rPr lang="en-GB" dirty="0"/>
              <a:t>'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2763" y="5640509"/>
            <a:ext cx="6131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http://localhost:1339/some/data/</a:t>
            </a:r>
            <a:r>
              <a:rPr lang="en-GB" b="1" dirty="0" smtClean="0"/>
              <a:t>22</a:t>
            </a:r>
            <a:r>
              <a:rPr lang="en-GB" dirty="0" smtClean="0"/>
              <a:t>/price/</a:t>
            </a:r>
            <a:r>
              <a:rPr lang="en-GB" b="1" dirty="0" smtClean="0"/>
              <a:t>3.59</a:t>
            </a:r>
            <a:r>
              <a:rPr lang="en-GB" dirty="0" smtClean="0"/>
              <a:t>/name/</a:t>
            </a:r>
            <a:r>
              <a:rPr lang="en-GB" b="1" dirty="0" smtClean="0"/>
              <a:t>fred</a:t>
            </a:r>
            <a:endParaRPr lang="en-GB" b="1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744963" y="5316988"/>
            <a:ext cx="1362864" cy="3235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 flipV="1">
            <a:off x="5416510" y="5316988"/>
            <a:ext cx="564947" cy="3732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/>
          <p:cNvCxnSpPr/>
          <p:nvPr/>
        </p:nvCxnSpPr>
        <p:spPr bwMode="auto">
          <a:xfrm flipV="1">
            <a:off x="7099704" y="5316988"/>
            <a:ext cx="23297" cy="3907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996215" y="3394861"/>
            <a:ext cx="30127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“string” is the default type if none is specified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6207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Argument </a:t>
            </a:r>
            <a:r>
              <a:rPr lang="en-GB" dirty="0" smtClean="0"/>
              <a:t>Handling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7339"/>
            <a:ext cx="7029450" cy="1281779"/>
          </a:xfrm>
        </p:spPr>
        <p:txBody>
          <a:bodyPr/>
          <a:lstStyle/>
          <a:p>
            <a:r>
              <a:rPr lang="en-GB" dirty="0" smtClean="0"/>
              <a:t>All the data from the URL and Request body, including HTML form values, are added to the </a:t>
            </a:r>
            <a:r>
              <a:rPr lang="en-GB" dirty="0" err="1" smtClean="0"/>
              <a:t>KeyValuePair</a:t>
            </a:r>
            <a:r>
              <a:rPr lang="en-GB" dirty="0" smtClean="0"/>
              <a:t> object passed to us as an argument in the </a:t>
            </a:r>
            <a:r>
              <a:rPr lang="en-GB" dirty="0" err="1" smtClean="0"/>
              <a:t>callback</a:t>
            </a:r>
            <a:r>
              <a:rPr lang="en-GB" dirty="0" smtClean="0"/>
              <a:t>. So our </a:t>
            </a:r>
            <a:r>
              <a:rPr lang="en-GB" dirty="0" err="1" smtClean="0"/>
              <a:t>callback</a:t>
            </a:r>
            <a:r>
              <a:rPr lang="en-GB" dirty="0" smtClean="0"/>
              <a:t> is very easy to write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69608" y="2415941"/>
            <a:ext cx="790043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Example:  REST PUT Request</a:t>
            </a:r>
          </a:p>
          <a:p>
            <a:endParaRPr lang="en-GB" dirty="0"/>
          </a:p>
          <a:p>
            <a:r>
              <a:rPr lang="en-GB" dirty="0" err="1"/>
              <a:t>router.AddRoute</a:t>
            </a:r>
            <a:r>
              <a:rPr lang="en-GB" dirty="0" smtClean="0"/>
              <a:t>('/</a:t>
            </a:r>
            <a:r>
              <a:rPr lang="en-GB" dirty="0"/>
              <a:t>books</a:t>
            </a:r>
            <a:r>
              <a:rPr lang="en-GB" dirty="0" smtClean="0"/>
              <a:t>/</a:t>
            </a:r>
            <a:r>
              <a:rPr lang="en-GB" b="1" dirty="0" smtClean="0"/>
              <a:t>$</a:t>
            </a:r>
            <a:r>
              <a:rPr lang="en-GB" b="1" dirty="0" err="1" smtClean="0">
                <a:solidFill>
                  <a:srgbClr val="FF0000"/>
                </a:solidFill>
              </a:rPr>
              <a:t>id:int</a:t>
            </a:r>
            <a:r>
              <a:rPr lang="en-GB" dirty="0" smtClean="0"/>
              <a:t>', ‘PUT', </a:t>
            </a:r>
            <a:br>
              <a:rPr lang="en-GB" dirty="0" smtClean="0"/>
            </a:br>
            <a:r>
              <a:rPr lang="en-GB" dirty="0" smtClean="0"/>
              <a:t>  </a:t>
            </a: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, data: </a:t>
            </a:r>
            <a:r>
              <a:rPr lang="en-GB" dirty="0" err="1">
                <a:solidFill>
                  <a:srgbClr val="0070C0"/>
                </a:solidFill>
              </a:rPr>
              <a:t>KeyValuePairs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bookId</a:t>
            </a:r>
            <a:r>
              <a:rPr lang="en-GB" dirty="0" smtClean="0">
                <a:solidFill>
                  <a:srgbClr val="0070C0"/>
                </a:solidFill>
              </a:rPr>
              <a:t>: number= data.</a:t>
            </a:r>
            <a:r>
              <a:rPr lang="en-GB" dirty="0" smtClean="0">
                <a:solidFill>
                  <a:srgbClr val="FF0000"/>
                </a:solidFill>
              </a:rPr>
              <a:t>id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smtClean="0">
                <a:solidFill>
                  <a:srgbClr val="0070C0"/>
                </a:solidFill>
              </a:rPr>
              <a:t>author: string </a:t>
            </a:r>
            <a:r>
              <a:rPr lang="en-GB" dirty="0">
                <a:solidFill>
                  <a:srgbClr val="0070C0"/>
                </a:solidFill>
              </a:rPr>
              <a:t>= </a:t>
            </a:r>
            <a:r>
              <a:rPr lang="en-GB" dirty="0" err="1" smtClean="0">
                <a:solidFill>
                  <a:srgbClr val="0070C0"/>
                </a:solidFill>
              </a:rPr>
              <a:t>data.</a:t>
            </a:r>
            <a:r>
              <a:rPr lang="en-GB" dirty="0" err="1" smtClean="0">
                <a:solidFill>
                  <a:srgbClr val="FF0000"/>
                </a:solidFill>
              </a:rPr>
              <a:t>author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isbn</a:t>
            </a:r>
            <a:r>
              <a:rPr lang="en-GB" dirty="0" smtClean="0">
                <a:solidFill>
                  <a:srgbClr val="0070C0"/>
                </a:solidFill>
              </a:rPr>
              <a:t>: </a:t>
            </a:r>
            <a:r>
              <a:rPr lang="en-GB" dirty="0">
                <a:solidFill>
                  <a:srgbClr val="0070C0"/>
                </a:solidFill>
              </a:rPr>
              <a:t>string = </a:t>
            </a:r>
            <a:r>
              <a:rPr lang="en-GB" dirty="0" err="1" smtClean="0">
                <a:solidFill>
                  <a:srgbClr val="0070C0"/>
                </a:solidFill>
              </a:rPr>
              <a:t>data.</a:t>
            </a:r>
            <a:r>
              <a:rPr lang="en-GB" dirty="0" err="1" smtClean="0">
                <a:solidFill>
                  <a:srgbClr val="FF0000"/>
                </a:solidFill>
              </a:rPr>
              <a:t>isbn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response.writeHead</a:t>
            </a:r>
            <a:r>
              <a:rPr lang="en-GB" dirty="0">
                <a:solidFill>
                  <a:srgbClr val="0070C0"/>
                </a:solidFill>
              </a:rPr>
              <a:t>(200, { 'content-type': 'text/html' });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</a:t>
            </a:r>
            <a:r>
              <a:rPr lang="en-GB" dirty="0">
                <a:solidFill>
                  <a:srgbClr val="0070C0"/>
                </a:solidFill>
              </a:rPr>
              <a:t>('received </a:t>
            </a:r>
            <a:r>
              <a:rPr lang="en-GB" dirty="0" err="1">
                <a:solidFill>
                  <a:srgbClr val="0070C0"/>
                </a:solidFill>
              </a:rPr>
              <a:t>url</a:t>
            </a:r>
            <a:r>
              <a:rPr lang="en-GB" dirty="0">
                <a:solidFill>
                  <a:srgbClr val="0070C0"/>
                </a:solidFill>
              </a:rPr>
              <a:t> data:&lt;</a:t>
            </a:r>
            <a:r>
              <a:rPr lang="en-GB" dirty="0" err="1">
                <a:solidFill>
                  <a:srgbClr val="0070C0"/>
                </a:solidFill>
              </a:rPr>
              <a:t>br</a:t>
            </a:r>
            <a:r>
              <a:rPr lang="en-GB" dirty="0">
                <a:solidFill>
                  <a:srgbClr val="0070C0"/>
                </a:solidFill>
              </a:rPr>
              <a:t>/&gt;');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return true;</a:t>
            </a:r>
          </a:p>
          <a:p>
            <a:r>
              <a:rPr lang="en-GB" dirty="0">
                <a:solidFill>
                  <a:srgbClr val="0070C0"/>
                </a:solidFill>
              </a:rPr>
              <a:t>}</a:t>
            </a:r>
            <a:r>
              <a:rPr lang="en-GB" dirty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40357" y="5550848"/>
            <a:ext cx="4212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should check that the “author” and “</a:t>
            </a:r>
            <a:r>
              <a:rPr lang="en-GB" dirty="0" err="1" smtClean="0"/>
              <a:t>isbn</a:t>
            </a:r>
            <a:r>
              <a:rPr lang="en-GB" dirty="0" smtClean="0"/>
              <a:t>” have actually be provided using </a:t>
            </a:r>
            <a:r>
              <a:rPr lang="en-GB" b="1" dirty="0" err="1" smtClean="0"/>
              <a:t>data.hasOwnProperty</a:t>
            </a:r>
            <a:r>
              <a:rPr lang="en-GB" b="1" dirty="0" smtClean="0"/>
              <a:t>(“author”)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4840357" y="3874168"/>
            <a:ext cx="246595" cy="539015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216893" y="3820509"/>
            <a:ext cx="2529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Values extracted from HTTP Request body</a:t>
            </a:r>
            <a:endParaRPr lang="en-GB" dirty="0"/>
          </a:p>
        </p:txBody>
      </p:sp>
      <p:cxnSp>
        <p:nvCxnSpPr>
          <p:cNvPr id="10" name="Elbow Connector 9"/>
          <p:cNvCxnSpPr/>
          <p:nvPr/>
        </p:nvCxnSpPr>
        <p:spPr bwMode="auto">
          <a:xfrm>
            <a:off x="3854918" y="2998269"/>
            <a:ext cx="707557" cy="697832"/>
          </a:xfrm>
          <a:prstGeom prst="bentConnector3">
            <a:avLst>
              <a:gd name="adj1" fmla="val 23840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332743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PageController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719555"/>
          </a:xfrm>
        </p:spPr>
        <p:txBody>
          <a:bodyPr/>
          <a:lstStyle/>
          <a:p>
            <a:r>
              <a:rPr lang="en-GB" dirty="0" smtClean="0"/>
              <a:t>If you want a class to be executed for each route, create a page controller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2258" y="1689100"/>
            <a:ext cx="5949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server.SetupPageControllers</a:t>
            </a:r>
            <a:r>
              <a:rPr lang="en-GB" dirty="0"/>
              <a:t>("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pgc</a:t>
            </a:r>
            <a:r>
              <a:rPr lang="en-GB" dirty="0"/>
              <a:t>", "./</a:t>
            </a:r>
            <a:r>
              <a:rPr lang="en-GB" dirty="0" err="1"/>
              <a:t>pagecontrollers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server.Listen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198164" y="2695555"/>
            <a:ext cx="3007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Put all page controller classes in this directory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5729909" y="2012265"/>
            <a:ext cx="323021" cy="68123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761450" y="3959226"/>
            <a:ext cx="3121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http://localhost:1339/</a:t>
            </a:r>
            <a:r>
              <a:rPr lang="en-GB" dirty="0" smtClean="0">
                <a:solidFill>
                  <a:srgbClr val="FF0000"/>
                </a:solidFill>
              </a:rPr>
              <a:t>pgc</a:t>
            </a:r>
            <a:r>
              <a:rPr lang="en-GB" dirty="0" smtClean="0"/>
              <a:t>/</a:t>
            </a:r>
            <a:r>
              <a:rPr lang="en-GB" dirty="0" smtClean="0">
                <a:solidFill>
                  <a:srgbClr val="0070C0"/>
                </a:solidFill>
              </a:rPr>
              <a:t>first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0" name="Snip Single Corner Rectangle 9"/>
          <p:cNvSpPr/>
          <p:nvPr/>
        </p:nvSpPr>
        <p:spPr bwMode="auto">
          <a:xfrm>
            <a:off x="5303520" y="5202853"/>
            <a:ext cx="2680635" cy="1309036"/>
          </a:xfrm>
          <a:prstGeom prst="snip1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err="1">
                <a:solidFill>
                  <a:srgbClr val="0070C0"/>
                </a:solidFill>
              </a:rPr>
              <a:t>f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rgbClr val="0070C0"/>
                </a:solidFill>
                <a:effectLst/>
                <a:latin typeface="Helvetica" panose="020B0604020202020204" pitchFamily="34" charset="0"/>
              </a:rPr>
              <a:t>irst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effectLst/>
                <a:latin typeface="Helvetica" panose="020B0604020202020204" pitchFamily="34" charset="0"/>
              </a:rPr>
              <a:t>pagecontroller.ts</a:t>
            </a:r>
            <a:endParaRPr kumimoji="0" lang="en-GB" sz="1800" b="0" i="0" u="none" strike="noStrike" cap="none" normalizeH="0" baseline="0" dirty="0" smtClean="0">
              <a:ln>
                <a:noFill/>
              </a:ln>
              <a:effectLst/>
              <a:latin typeface="Helvetica" panose="020B0604020202020204" pitchFamily="34" charset="0"/>
            </a:endParaRPr>
          </a:p>
        </p:txBody>
      </p:sp>
      <p:cxnSp>
        <p:nvCxnSpPr>
          <p:cNvPr id="12" name="Elbow Connector 11"/>
          <p:cNvCxnSpPr/>
          <p:nvPr/>
        </p:nvCxnSpPr>
        <p:spPr bwMode="auto">
          <a:xfrm>
            <a:off x="2748013" y="4442059"/>
            <a:ext cx="2450151" cy="1400476"/>
          </a:xfrm>
          <a:prstGeom prst="bentConnector3">
            <a:avLst>
              <a:gd name="adj1" fmla="val 50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750002" y="4065260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IPageController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10" idx="3"/>
            <a:endCxn id="14" idx="2"/>
          </p:cNvCxnSpPr>
          <p:nvPr/>
        </p:nvCxnSpPr>
        <p:spPr bwMode="auto">
          <a:xfrm flipH="1" flipV="1">
            <a:off x="6643837" y="4434592"/>
            <a:ext cx="1" cy="768261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6745995" y="4579220"/>
            <a:ext cx="1679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0153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</a:t>
            </a:r>
            <a:r>
              <a:rPr lang="en-GB" dirty="0" err="1" smtClean="0"/>
              <a:t>FirstPageController</a:t>
            </a:r>
            <a:r>
              <a:rPr lang="en-GB" dirty="0" smtClean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761424"/>
          </a:xfrm>
        </p:spPr>
        <p:txBody>
          <a:bodyPr/>
          <a:lstStyle/>
          <a:p>
            <a:r>
              <a:rPr lang="en-GB" dirty="0"/>
              <a:t>By convention the class must implement the </a:t>
            </a:r>
            <a:r>
              <a:rPr lang="en-GB" dirty="0" err="1"/>
              <a:t>IPageController</a:t>
            </a:r>
            <a:r>
              <a:rPr lang="en-GB" dirty="0"/>
              <a:t> interface and be placed in the directory “./</a:t>
            </a:r>
            <a:r>
              <a:rPr lang="en-GB" dirty="0" err="1"/>
              <a:t>serverside</a:t>
            </a:r>
            <a:r>
              <a:rPr lang="en-GB" dirty="0"/>
              <a:t>/</a:t>
            </a:r>
            <a:r>
              <a:rPr lang="en-GB" dirty="0" err="1"/>
              <a:t>pagecontrollers</a:t>
            </a:r>
            <a:r>
              <a:rPr lang="en-GB" dirty="0"/>
              <a:t>” and then be given a class name ending in “</a:t>
            </a:r>
            <a:r>
              <a:rPr lang="en-GB" dirty="0" err="1"/>
              <a:t>PageController</a:t>
            </a:r>
            <a:r>
              <a:rPr lang="en-GB" dirty="0"/>
              <a:t>”</a:t>
            </a:r>
          </a:p>
          <a:p>
            <a:r>
              <a:rPr lang="en-GB" dirty="0"/>
              <a:t>Example: if the URI is “</a:t>
            </a:r>
            <a:r>
              <a:rPr lang="en-GB" dirty="0" err="1"/>
              <a:t>pgc</a:t>
            </a:r>
            <a:r>
              <a:rPr lang="en-GB" dirty="0"/>
              <a:t>/</a:t>
            </a:r>
            <a:r>
              <a:rPr lang="en-GB" b="1" dirty="0"/>
              <a:t>first”</a:t>
            </a:r>
            <a:r>
              <a:rPr lang="en-GB" dirty="0"/>
              <a:t> then the class must be named “</a:t>
            </a:r>
            <a:r>
              <a:rPr lang="en-GB" b="1" dirty="0" err="1"/>
              <a:t>First</a:t>
            </a:r>
            <a:r>
              <a:rPr lang="en-GB" dirty="0" err="1"/>
              <a:t>PageController</a:t>
            </a:r>
            <a:r>
              <a:rPr lang="en-GB" dirty="0"/>
              <a:t>”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00729" y="3040387"/>
            <a:ext cx="713528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</a:t>
            </a:r>
            <a:r>
              <a:rPr lang="en-GB" dirty="0" err="1"/>
              <a:t>IPageController</a:t>
            </a:r>
            <a:r>
              <a:rPr lang="en-GB" dirty="0"/>
              <a:t>} from '../</a:t>
            </a:r>
            <a:r>
              <a:rPr lang="en-GB" dirty="0" err="1"/>
              <a:t>IPageController</a:t>
            </a:r>
            <a:r>
              <a:rPr lang="en-GB" dirty="0"/>
              <a:t>';</a:t>
            </a:r>
          </a:p>
          <a:p>
            <a:r>
              <a:rPr lang="en-GB" dirty="0"/>
              <a:t>import { </a:t>
            </a:r>
            <a:r>
              <a:rPr lang="en-GB" dirty="0" err="1"/>
              <a:t>ServerResponse</a:t>
            </a:r>
            <a:r>
              <a:rPr lang="en-GB" dirty="0"/>
              <a:t> } from 'http';</a:t>
            </a:r>
          </a:p>
          <a:p>
            <a:endParaRPr lang="en-GB" dirty="0"/>
          </a:p>
          <a:p>
            <a:r>
              <a:rPr lang="en-GB" dirty="0"/>
              <a:t>export default class </a:t>
            </a:r>
            <a:r>
              <a:rPr lang="en-GB" dirty="0" err="1"/>
              <a:t>FirstPageController</a:t>
            </a:r>
            <a:r>
              <a:rPr lang="en-GB" dirty="0"/>
              <a:t> implements </a:t>
            </a:r>
            <a:r>
              <a:rPr lang="en-GB" dirty="0" err="1"/>
              <a:t>IPageController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smtClean="0"/>
              <a:t> </a:t>
            </a:r>
            <a:r>
              <a:rPr lang="en-GB" b="1" dirty="0" smtClean="0"/>
              <a:t>Load(data</a:t>
            </a:r>
            <a:r>
              <a:rPr lang="en-GB" b="1" dirty="0"/>
              <a:t>: any, </a:t>
            </a:r>
            <a:r>
              <a:rPr lang="en-GB" b="1" dirty="0" err="1"/>
              <a:t>response:ServerResponse</a:t>
            </a:r>
            <a:r>
              <a:rPr lang="en-GB" b="1" dirty="0"/>
              <a:t>): void</a:t>
            </a:r>
            <a:r>
              <a:rPr lang="en-GB" dirty="0"/>
              <a:t> 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smtClean="0"/>
              <a:t>   console.log</a:t>
            </a:r>
            <a:r>
              <a:rPr lang="en-GB" dirty="0"/>
              <a:t>("First page controller loading...");</a:t>
            </a:r>
          </a:p>
          <a:p>
            <a:r>
              <a:rPr lang="en-GB" dirty="0" smtClean="0"/>
              <a:t>           </a:t>
            </a:r>
            <a:r>
              <a:rPr lang="en-GB" dirty="0" err="1" smtClean="0"/>
              <a:t>response.writeHead</a:t>
            </a:r>
            <a:r>
              <a:rPr lang="en-GB" dirty="0" smtClean="0"/>
              <a:t>(200</a:t>
            </a:r>
            <a:r>
              <a:rPr lang="en-GB" dirty="0"/>
              <a:t>, {'Content-Type': 'text/html'});</a:t>
            </a:r>
          </a:p>
          <a:p>
            <a:r>
              <a:rPr lang="en-GB" dirty="0" smtClean="0"/>
              <a:t>           </a:t>
            </a:r>
            <a:r>
              <a:rPr lang="en-GB" dirty="0" err="1" smtClean="0"/>
              <a:t>response.end</a:t>
            </a:r>
            <a:r>
              <a:rPr lang="en-GB" dirty="0"/>
              <a:t>("Hello this is the first page");</a:t>
            </a:r>
          </a:p>
          <a:p>
            <a:r>
              <a:rPr lang="en-GB" dirty="0"/>
              <a:t>    </a:t>
            </a:r>
            <a:r>
              <a:rPr lang="en-GB" dirty="0" smtClean="0"/>
              <a:t> }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8527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MVC</a:t>
            </a:r>
            <a:br>
              <a:rPr lang="en-GB" dirty="0" smtClean="0"/>
            </a:br>
            <a:r>
              <a:rPr lang="en-GB" i="1" dirty="0" smtClean="0"/>
              <a:t>(Exercise for the reader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r>
              <a:rPr lang="en-GB" i="1" dirty="0" smtClean="0">
                <a:sym typeface="Wingdings" panose="05000000000000000000" pitchFamily="2" charset="2"/>
              </a:rPr>
              <a:t>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 </a:t>
            </a:r>
            <a:r>
              <a:rPr lang="en-GB" dirty="0"/>
              <a:t>it yourself </a:t>
            </a:r>
            <a:r>
              <a:rPr lang="en-GB" dirty="0" smtClean="0"/>
              <a:t>by adding a route entry that is </a:t>
            </a:r>
            <a:r>
              <a:rPr lang="en-GB" dirty="0"/>
              <a:t>looking for a controller and action </a:t>
            </a:r>
            <a:r>
              <a:rPr lang="en-GB" dirty="0" smtClean="0"/>
              <a:t>name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Look at </a:t>
            </a:r>
            <a:r>
              <a:rPr lang="en-GB" dirty="0" smtClean="0"/>
              <a:t>the method </a:t>
            </a:r>
            <a:r>
              <a:rPr lang="en-GB" dirty="0" err="1" smtClean="0"/>
              <a:t>SetupPageControllers</a:t>
            </a:r>
            <a:r>
              <a:rPr lang="en-GB" dirty="0" smtClean="0"/>
              <a:t>() in the </a:t>
            </a:r>
            <a:r>
              <a:rPr lang="en-GB" dirty="0" err="1" smtClean="0"/>
              <a:t>WebServer</a:t>
            </a:r>
            <a:r>
              <a:rPr lang="en-GB" dirty="0" smtClean="0"/>
              <a:t> class to see how to import a page controller file and the exported class within it. You can use the object property key approach to call the “action” method e.g. you might do something like this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	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21005" y="2495351"/>
            <a:ext cx="7263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router.AddRoute</a:t>
            </a:r>
            <a:r>
              <a:rPr lang="en-GB" dirty="0"/>
              <a:t>('/</a:t>
            </a:r>
            <a:r>
              <a:rPr lang="en-GB" dirty="0" err="1"/>
              <a:t>myapp</a:t>
            </a:r>
            <a:r>
              <a:rPr lang="en-GB" dirty="0"/>
              <a:t>/</a:t>
            </a:r>
            <a:r>
              <a:rPr lang="en-GB" b="1" dirty="0"/>
              <a:t>$</a:t>
            </a:r>
            <a:r>
              <a:rPr lang="en-GB" b="1" dirty="0" err="1">
                <a:solidFill>
                  <a:srgbClr val="FF0000"/>
                </a:solidFill>
              </a:rPr>
              <a:t>controller:string</a:t>
            </a:r>
            <a:r>
              <a:rPr lang="en-GB" b="1" dirty="0"/>
              <a:t>/$</a:t>
            </a:r>
            <a:r>
              <a:rPr lang="en-GB" b="1" dirty="0" err="1">
                <a:solidFill>
                  <a:srgbClr val="FF0000"/>
                </a:solidFill>
              </a:rPr>
              <a:t>action:string</a:t>
            </a:r>
            <a:r>
              <a:rPr lang="en-GB" dirty="0" smtClean="0"/>
              <a:t>', ……. 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4917" y="4768864"/>
            <a:ext cx="554510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import(</a:t>
            </a:r>
            <a:r>
              <a:rPr lang="en-GB" i="1" dirty="0" err="1" smtClean="0"/>
              <a:t>controllerFilePath</a:t>
            </a:r>
            <a:r>
              <a:rPr lang="en-GB" dirty="0" smtClean="0"/>
              <a:t>).</a:t>
            </a:r>
            <a:r>
              <a:rPr lang="en-GB" dirty="0"/>
              <a:t>then((c: any) =&gt; {</a:t>
            </a:r>
          </a:p>
          <a:p>
            <a:pPr lvl="1"/>
            <a:r>
              <a:rPr lang="en-GB" dirty="0" smtClean="0"/>
              <a:t>let controller</a:t>
            </a:r>
            <a:r>
              <a:rPr lang="en-GB" dirty="0"/>
              <a:t>: </a:t>
            </a:r>
            <a:r>
              <a:rPr lang="en-GB" dirty="0" err="1" smtClean="0"/>
              <a:t>IController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/>
              <a:t>c.default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let </a:t>
            </a:r>
            <a:r>
              <a:rPr lang="en-GB" dirty="0" err="1" smtClean="0"/>
              <a:t>methodName</a:t>
            </a:r>
            <a:r>
              <a:rPr lang="en-GB" dirty="0" smtClean="0"/>
              <a:t>: string = </a:t>
            </a:r>
            <a:r>
              <a:rPr lang="en-GB" dirty="0" err="1" smtClean="0"/>
              <a:t>data.action</a:t>
            </a:r>
            <a:r>
              <a:rPr lang="en-GB" dirty="0" smtClean="0"/>
              <a:t> + “Action”;</a:t>
            </a:r>
            <a:br>
              <a:rPr lang="en-GB" dirty="0" smtClean="0"/>
            </a:br>
            <a:r>
              <a:rPr lang="en-GB" dirty="0" smtClean="0"/>
              <a:t>controller[</a:t>
            </a:r>
            <a:r>
              <a:rPr lang="en-GB" dirty="0" err="1" smtClean="0"/>
              <a:t>methodName</a:t>
            </a:r>
            <a:r>
              <a:rPr lang="en-GB" dirty="0" smtClean="0"/>
              <a:t>](response, data);</a:t>
            </a:r>
            <a:endParaRPr lang="en-GB" dirty="0"/>
          </a:p>
          <a:p>
            <a:r>
              <a:rPr lang="en-GB" dirty="0" smtClean="0"/>
              <a:t>});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375952" y="5119179"/>
            <a:ext cx="26835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action = “index” call method “</a:t>
            </a:r>
            <a:r>
              <a:rPr lang="en-GB" dirty="0" err="1" smtClean="0"/>
              <a:t>indexAction</a:t>
            </a:r>
            <a:r>
              <a:rPr lang="en-GB" dirty="0" smtClean="0"/>
              <a:t>” on the controller</a:t>
            </a:r>
            <a:r>
              <a:rPr lang="en-GB" smtClean="0"/>
              <a:t>, passing </a:t>
            </a:r>
            <a:r>
              <a:rPr lang="en-GB" dirty="0" smtClean="0"/>
              <a:t>it the response and </a:t>
            </a:r>
            <a:r>
              <a:rPr lang="en-GB" smtClean="0"/>
              <a:t>data objects</a:t>
            </a:r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6033052" y="5372100"/>
            <a:ext cx="233570" cy="561561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5587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3078"/>
          </a:xfrm>
        </p:spPr>
        <p:txBody>
          <a:bodyPr/>
          <a:lstStyle/>
          <a:p>
            <a:r>
              <a:rPr lang="en-GB" dirty="0" smtClean="0"/>
              <a:t>Express.js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1844" y="202130"/>
            <a:ext cx="3325529" cy="6415237"/>
          </a:xfrm>
        </p:spPr>
        <p:txBody>
          <a:bodyPr/>
          <a:lstStyle/>
          <a:p>
            <a:r>
              <a:rPr lang="en-GB" dirty="0" smtClean="0"/>
              <a:t>Express.js is a commonly used node.js framework</a:t>
            </a:r>
          </a:p>
          <a:p>
            <a:r>
              <a:rPr lang="en-GB" dirty="0" smtClean="0"/>
              <a:t>Notice, it uses similar ideas and concepts to the web server we created</a:t>
            </a:r>
          </a:p>
          <a:p>
            <a:r>
              <a:rPr lang="en-GB" dirty="0" smtClean="0"/>
              <a:t>A router associates URLs with functions …. </a:t>
            </a:r>
            <a:r>
              <a:rPr lang="en-GB" dirty="0" err="1" smtClean="0"/>
              <a:t>router.get</a:t>
            </a:r>
            <a:r>
              <a:rPr lang="en-GB" dirty="0" smtClean="0"/>
              <a:t> matching a “GET” method…. 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url</a:t>
            </a:r>
            <a:r>
              <a:rPr lang="en-GB" dirty="0" smtClean="0"/>
              <a:t> “/pages” returns </a:t>
            </a:r>
            <a:r>
              <a:rPr lang="en-GB" i="1" dirty="0" err="1" smtClean="0"/>
              <a:t>dir</a:t>
            </a:r>
            <a:r>
              <a:rPr lang="en-GB" dirty="0" smtClean="0"/>
              <a:t>/views/index.html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url</a:t>
            </a:r>
            <a:r>
              <a:rPr lang="en-GB" dirty="0" smtClean="0"/>
              <a:t> “/pages/sharks” returns </a:t>
            </a:r>
            <a:r>
              <a:rPr lang="en-GB" i="1" dirty="0" err="1" smtClean="0"/>
              <a:t>dir</a:t>
            </a:r>
            <a:r>
              <a:rPr lang="en-GB" dirty="0" smtClean="0"/>
              <a:t>/views/sharks.html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563078"/>
            <a:ext cx="5568214" cy="5903494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5875">
            <a:solidFill>
              <a:schemeClr val="tx1"/>
            </a:solidFill>
          </a:ln>
        </p:spPr>
        <p:txBody>
          <a:bodyPr wrap="square" lIns="180000" tIns="180000" rIns="180000" bIns="180000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app = </a:t>
            </a:r>
            <a:r>
              <a:rPr lang="en-GB" b="1" dirty="0"/>
              <a:t>express</a:t>
            </a:r>
            <a:r>
              <a:rPr lang="en-GB" b="1" dirty="0" smtClean="0"/>
              <a:t>()</a:t>
            </a:r>
            <a:r>
              <a:rPr lang="en-GB" dirty="0" smtClean="0"/>
              <a:t>;                 </a:t>
            </a:r>
            <a:r>
              <a:rPr lang="en-GB" dirty="0" smtClean="0">
                <a:sym typeface="Wingdings" panose="05000000000000000000" pitchFamily="2" charset="2"/>
              </a:rPr>
              <a:t> the web server</a:t>
            </a:r>
            <a:endParaRPr lang="en-GB" dirty="0"/>
          </a:p>
          <a:p>
            <a:r>
              <a:rPr lang="en-GB" dirty="0" err="1"/>
              <a:t>const</a:t>
            </a:r>
            <a:r>
              <a:rPr lang="en-GB" dirty="0"/>
              <a:t> router = </a:t>
            </a:r>
            <a:r>
              <a:rPr lang="en-GB" dirty="0" err="1"/>
              <a:t>express.Router</a:t>
            </a:r>
            <a:r>
              <a:rPr lang="en-GB" dirty="0" smtClean="0"/>
              <a:t>();   </a:t>
            </a:r>
            <a:r>
              <a:rPr lang="en-GB" dirty="0" smtClean="0">
                <a:sym typeface="Wingdings" panose="05000000000000000000" pitchFamily="2" charset="2"/>
              </a:rPr>
              <a:t> the router</a:t>
            </a:r>
            <a:endParaRPr lang="en-GB" dirty="0"/>
          </a:p>
          <a:p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path = __</a:t>
            </a:r>
            <a:r>
              <a:rPr lang="en-GB" dirty="0" err="1"/>
              <a:t>dirname</a:t>
            </a:r>
            <a:r>
              <a:rPr lang="en-GB" dirty="0"/>
              <a:t> + '/views/';</a:t>
            </a:r>
          </a:p>
          <a:p>
            <a:r>
              <a:rPr lang="en-GB" dirty="0" err="1"/>
              <a:t>const</a:t>
            </a:r>
            <a:r>
              <a:rPr lang="en-GB" dirty="0"/>
              <a:t> port = 8080;</a:t>
            </a:r>
          </a:p>
          <a:p>
            <a:endParaRPr lang="en-GB" dirty="0"/>
          </a:p>
          <a:p>
            <a:r>
              <a:rPr lang="en-GB" b="1" dirty="0" err="1"/>
              <a:t>router.get</a:t>
            </a:r>
            <a:r>
              <a:rPr lang="en-GB" dirty="0"/>
              <a:t>('/', function(</a:t>
            </a:r>
            <a:r>
              <a:rPr lang="en-GB" dirty="0" err="1"/>
              <a:t>req,res</a:t>
            </a:r>
            <a:r>
              <a:rPr lang="en-GB" dirty="0" smtClean="0"/>
              <a:t>) {  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err="1"/>
              <a:t>res.sendFile</a:t>
            </a:r>
            <a:r>
              <a:rPr lang="en-GB" dirty="0"/>
              <a:t>(path + 'index.html');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b="1" dirty="0" err="1" smtClean="0"/>
              <a:t>router.get</a:t>
            </a:r>
            <a:r>
              <a:rPr lang="en-GB" dirty="0"/>
              <a:t>('/sharks', function(</a:t>
            </a:r>
            <a:r>
              <a:rPr lang="en-GB" dirty="0" err="1"/>
              <a:t>req,res</a:t>
            </a:r>
            <a:r>
              <a:rPr lang="en-GB" dirty="0" smtClean="0"/>
              <a:t>) { 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err="1"/>
              <a:t>res.sendFile</a:t>
            </a:r>
            <a:r>
              <a:rPr lang="en-GB" dirty="0"/>
              <a:t>(path + 'sharks.html');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/>
              <a:t>app.use</a:t>
            </a:r>
            <a:r>
              <a:rPr lang="en-GB" dirty="0"/>
              <a:t>(</a:t>
            </a:r>
            <a:r>
              <a:rPr lang="en-GB" dirty="0" err="1"/>
              <a:t>express.static</a:t>
            </a:r>
            <a:r>
              <a:rPr lang="en-GB" dirty="0"/>
              <a:t>(path));</a:t>
            </a:r>
          </a:p>
          <a:p>
            <a:r>
              <a:rPr lang="en-GB" b="1" dirty="0" err="1"/>
              <a:t>app.use</a:t>
            </a:r>
            <a:r>
              <a:rPr lang="en-GB" dirty="0" smtClean="0"/>
              <a:t>('/pages', </a:t>
            </a:r>
            <a:r>
              <a:rPr lang="en-GB" b="1" dirty="0"/>
              <a:t>router</a:t>
            </a:r>
            <a:r>
              <a:rPr lang="en-GB" dirty="0" smtClean="0"/>
              <a:t>);  </a:t>
            </a:r>
            <a:r>
              <a:rPr lang="en-GB" dirty="0" smtClean="0">
                <a:sym typeface="Wingdings" panose="05000000000000000000" pitchFamily="2" charset="2"/>
              </a:rPr>
              <a:t> base </a:t>
            </a:r>
            <a:r>
              <a:rPr lang="en-GB" dirty="0" err="1" smtClean="0">
                <a:sym typeface="Wingdings" panose="05000000000000000000" pitchFamily="2" charset="2"/>
              </a:rPr>
              <a:t>url</a:t>
            </a:r>
            <a:r>
              <a:rPr lang="en-GB" dirty="0" smtClean="0">
                <a:sym typeface="Wingdings" panose="05000000000000000000" pitchFamily="2" charset="2"/>
              </a:rPr>
              <a:t> is “/pages”</a:t>
            </a:r>
            <a:endParaRPr lang="en-GB" dirty="0"/>
          </a:p>
          <a:p>
            <a:endParaRPr lang="en-GB" dirty="0"/>
          </a:p>
          <a:p>
            <a:r>
              <a:rPr lang="en-GB" b="1" dirty="0" err="1"/>
              <a:t>app.listen</a:t>
            </a:r>
            <a:r>
              <a:rPr lang="en-GB" dirty="0"/>
              <a:t>(port, function () {</a:t>
            </a:r>
          </a:p>
          <a:p>
            <a:r>
              <a:rPr lang="en-GB" dirty="0"/>
              <a:t>  console.log('Example app listening on port 8080!')</a:t>
            </a:r>
          </a:p>
          <a:p>
            <a:r>
              <a:rPr lang="en-GB" dirty="0"/>
              <a:t>})	</a:t>
            </a:r>
            <a:endParaRPr lang="en-GB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5782076" y="5497333"/>
            <a:ext cx="3161899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@types/express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71697" y="6143406"/>
            <a:ext cx="4575891" cy="646331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A default router can be used instead</a:t>
            </a:r>
            <a:br>
              <a:rPr lang="en-GB" dirty="0" smtClean="0"/>
            </a:br>
            <a:r>
              <a:rPr lang="en-GB" b="1" dirty="0" err="1" smtClean="0"/>
              <a:t>app.get</a:t>
            </a:r>
            <a:r>
              <a:rPr lang="en-GB" dirty="0" smtClean="0"/>
              <a:t>(‘/pages/tigers’, function (…..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328715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84753</TotalTime>
  <Words>3435</Words>
  <Application>Microsoft Office PowerPoint</Application>
  <PresentationFormat>On-screen Show (4:3)</PresentationFormat>
  <Paragraphs>561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Node.js Quick Guide</vt:lpstr>
      <vt:lpstr>Install Node.js</vt:lpstr>
      <vt:lpstr>Checking if Node.js is installed</vt:lpstr>
      <vt:lpstr>PowerPoint Presentation</vt:lpstr>
      <vt:lpstr>Check the  Node Package Manager (npm)  is installed </vt:lpstr>
      <vt:lpstr>Create New package.json</vt:lpstr>
      <vt:lpstr>Example</vt:lpstr>
      <vt:lpstr>Installing Modules</vt:lpstr>
      <vt:lpstr>Note</vt:lpstr>
      <vt:lpstr>GIT</vt:lpstr>
      <vt:lpstr>List installed packages</vt:lpstr>
      <vt:lpstr>Updating Modules</vt:lpstr>
      <vt:lpstr>Node Modules</vt:lpstr>
      <vt:lpstr>Install TypeScript</vt:lpstr>
      <vt:lpstr>DefintivelyTyped @types</vt:lpstr>
      <vt:lpstr>TypeScript Usage</vt:lpstr>
      <vt:lpstr>Example tsconfig.json File</vt:lpstr>
      <vt:lpstr>Creating a Network Service</vt:lpstr>
      <vt:lpstr>Exercise: TypeScript Server</vt:lpstr>
      <vt:lpstr>PowerPoint Presentation</vt:lpstr>
      <vt:lpstr>Warning!</vt:lpstr>
      <vt:lpstr>Running WebServer</vt:lpstr>
      <vt:lpstr>Start the Server</vt:lpstr>
      <vt:lpstr>Routes</vt:lpstr>
      <vt:lpstr>URL Routes</vt:lpstr>
      <vt:lpstr>Form Processing Routes</vt:lpstr>
      <vt:lpstr>URI Routes</vt:lpstr>
      <vt:lpstr>URI Field Value Types</vt:lpstr>
      <vt:lpstr>Argument Handling</vt:lpstr>
      <vt:lpstr>PageController</vt:lpstr>
      <vt:lpstr>Example: FirstPageController Class</vt:lpstr>
      <vt:lpstr>MVC (Exercise for the reader )</vt:lpstr>
      <vt:lpstr>Express.js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1203</cp:revision>
  <cp:lastPrinted>2001-06-14T13:58:17Z</cp:lastPrinted>
  <dcterms:created xsi:type="dcterms:W3CDTF">1999-06-25T18:38:26Z</dcterms:created>
  <dcterms:modified xsi:type="dcterms:W3CDTF">2020-03-10T11:40:34Z</dcterms:modified>
</cp:coreProperties>
</file>