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2" r:id="rId1"/>
  </p:sldMasterIdLst>
  <p:sldIdLst>
    <p:sldId id="257" r:id="rId2"/>
    <p:sldId id="258" r:id="rId3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50"/>
  </p:normalViewPr>
  <p:slideViewPr>
    <p:cSldViewPr snapToGrid="0">
      <p:cViewPr varScale="1">
        <p:scale>
          <a:sx n="85" d="100"/>
          <a:sy n="85" d="100"/>
        </p:scale>
        <p:origin x="142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1571308"/>
            <a:ext cx="10881360" cy="3342640"/>
          </a:xfrm>
        </p:spPr>
        <p:txBody>
          <a:bodyPr anchor="b"/>
          <a:lstStyle>
            <a:lvl1pPr algn="ctr">
              <a:defRPr sz="8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336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7FEF6-750E-8048-96D9-EB10EF77C5FC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7F518-1487-6146-AA4F-1BA5119B6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5099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7FEF6-750E-8048-96D9-EB10EF77C5FC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7F518-1487-6146-AA4F-1BA5119B6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160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443" y="2393635"/>
            <a:ext cx="11041380" cy="3993832"/>
          </a:xfrm>
        </p:spPr>
        <p:txBody>
          <a:bodyPr anchor="b"/>
          <a:lstStyle>
            <a:lvl1pPr>
              <a:defRPr sz="8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3443" y="6425250"/>
            <a:ext cx="11041380" cy="2100262"/>
          </a:xfrm>
        </p:spPr>
        <p:txBody>
          <a:bodyPr/>
          <a:lstStyle>
            <a:lvl1pPr marL="0" indent="0">
              <a:buNone/>
              <a:defRPr sz="3360">
                <a:solidFill>
                  <a:schemeClr val="tx1">
                    <a:tint val="82000"/>
                  </a:schemeClr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82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82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82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82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82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82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82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7FEF6-750E-8048-96D9-EB10EF77C5FC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7F518-1487-6146-AA4F-1BA5119B6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585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7FEF6-750E-8048-96D9-EB10EF77C5FC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7F518-1487-6146-AA4F-1BA5119B6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10723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7" y="511177"/>
            <a:ext cx="11041380" cy="185578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779" y="2353628"/>
            <a:ext cx="5415676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1779" y="3507105"/>
            <a:ext cx="5415676" cy="515842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11" y="2353628"/>
            <a:ext cx="5442347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11" y="3507105"/>
            <a:ext cx="5442347" cy="515842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7FEF6-750E-8048-96D9-EB10EF77C5FC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7F518-1487-6146-AA4F-1BA5119B6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2213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7FEF6-750E-8048-96D9-EB10EF77C5FC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7F518-1487-6146-AA4F-1BA5119B6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242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7FEF6-750E-8048-96D9-EB10EF77C5FC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7F518-1487-6146-AA4F-1BA5119B6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9262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347" y="1382397"/>
            <a:ext cx="6480810" cy="6823075"/>
          </a:xfrm>
        </p:spPr>
        <p:txBody>
          <a:bodyPr/>
          <a:lstStyle>
            <a:lvl1pPr>
              <a:defRPr sz="4480"/>
            </a:lvl1pPr>
            <a:lvl2pPr>
              <a:defRPr sz="3920"/>
            </a:lvl2pPr>
            <a:lvl3pPr>
              <a:defRPr sz="336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7FEF6-750E-8048-96D9-EB10EF77C5FC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7F518-1487-6146-AA4F-1BA5119B6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6957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2347" y="1382397"/>
            <a:ext cx="6480810" cy="682307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7FEF6-750E-8048-96D9-EB10EF77C5FC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7F518-1487-6146-AA4F-1BA5119B6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8544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7FEF6-750E-8048-96D9-EB10EF77C5FC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7F518-1487-6146-AA4F-1BA5119B6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4429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11175"/>
            <a:ext cx="2760345" cy="8136573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11175"/>
            <a:ext cx="8121015" cy="813657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7FEF6-750E-8048-96D9-EB10EF77C5FC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7F518-1487-6146-AA4F-1BA5119B6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6701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80110" y="511177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11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47FEF6-750E-8048-96D9-EB10EF77C5FC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0530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8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113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CA7F518-1487-6146-AA4F-1BA5119B6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36307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1280160" rtl="0" eaLnBrk="1" latinLnBrk="0" hangingPunct="1">
        <a:lnSpc>
          <a:spcPct val="90000"/>
        </a:lnSpc>
        <a:spcBef>
          <a:spcPct val="0"/>
        </a:spcBef>
        <a:buNone/>
        <a:defRPr sz="61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92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utism.org.uk/about/what-is" TargetMode="External"/><Relationship Id="rId2" Type="http://schemas.openxmlformats.org/officeDocument/2006/relationships/hyperlink" Target="https://www.gov.uk/government/publications/send-code-of-practice-0-t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keyschool.o/" TargetMode="External"/><Relationship Id="rId5" Type="http://schemas.openxmlformats.org/officeDocument/2006/relationships/hyperlink" Target="https://www.who.int/news-room/fact-sheets/detail/autism-spectrum-disorde" TargetMode="External"/><Relationship Id="rId4" Type="http://schemas.openxmlformats.org/officeDocument/2006/relationships/hyperlink" Target="https://www.legislation.gov.uk/ukpga/2009/15/conten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D8FF375-C682-99F9-62EA-2F9BE3778E80}"/>
              </a:ext>
            </a:extLst>
          </p:cNvPr>
          <p:cNvSpPr/>
          <p:nvPr/>
        </p:nvSpPr>
        <p:spPr>
          <a:xfrm>
            <a:off x="0" y="0"/>
            <a:ext cx="12801600" cy="1738859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>
                <a:latin typeface="Arial Nova" panose="020F0502020204030204" pitchFamily="34" charset="0"/>
                <a:cs typeface="Arial" panose="020B0604020202020204" pitchFamily="34" charset="0"/>
              </a:rPr>
              <a:t>Autism Spectrum Disorder(ASD)</a:t>
            </a:r>
          </a:p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Historical and contemporary perspectives</a:t>
            </a:r>
          </a:p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B736453-B305-A8A5-6E1B-59DECC76448C}"/>
              </a:ext>
            </a:extLst>
          </p:cNvPr>
          <p:cNvSpPr/>
          <p:nvPr/>
        </p:nvSpPr>
        <p:spPr>
          <a:xfrm>
            <a:off x="-38466" y="1543982"/>
            <a:ext cx="4107306" cy="805721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b="1" dirty="0">
                <a:solidFill>
                  <a:schemeClr val="tx1"/>
                </a:solidFill>
              </a:rPr>
              <a:t>           </a:t>
            </a:r>
          </a:p>
          <a:p>
            <a:endParaRPr lang="en-US" b="1" dirty="0">
              <a:solidFill>
                <a:schemeClr val="tx1"/>
              </a:solidFill>
            </a:endParaRPr>
          </a:p>
          <a:p>
            <a:endParaRPr lang="en-US" b="1" dirty="0">
              <a:solidFill>
                <a:schemeClr val="tx1"/>
              </a:solidFill>
            </a:endParaRPr>
          </a:p>
          <a:p>
            <a:endParaRPr lang="en-US" b="1" dirty="0">
              <a:solidFill>
                <a:schemeClr val="tx1"/>
              </a:solidFill>
            </a:endParaRPr>
          </a:p>
          <a:p>
            <a:endParaRPr lang="en-US" b="1" dirty="0">
              <a:solidFill>
                <a:schemeClr val="tx1"/>
              </a:solidFill>
            </a:endParaRPr>
          </a:p>
          <a:p>
            <a:endParaRPr lang="en-US" b="1" dirty="0">
              <a:solidFill>
                <a:schemeClr val="tx1"/>
              </a:solidFill>
            </a:endParaRPr>
          </a:p>
          <a:p>
            <a:endParaRPr lang="en-US" b="1" dirty="0">
              <a:solidFill>
                <a:schemeClr val="tx1"/>
              </a:solidFill>
            </a:endParaRPr>
          </a:p>
          <a:p>
            <a:endParaRPr lang="en-US" sz="1050" b="1" dirty="0">
              <a:solidFill>
                <a:schemeClr val="tx1"/>
              </a:solidFill>
            </a:endParaRPr>
          </a:p>
          <a:p>
            <a:endParaRPr lang="en-US" sz="1050" dirty="0">
              <a:solidFill>
                <a:schemeClr val="tx1"/>
              </a:solidFill>
            </a:endParaRPr>
          </a:p>
          <a:p>
            <a:r>
              <a:rPr lang="en-US" sz="1050" dirty="0">
                <a:solidFill>
                  <a:schemeClr val="tx1"/>
                </a:solidFill>
              </a:rPr>
              <a:t>Armstrong (2021), accessed 30 January 2025.</a:t>
            </a:r>
          </a:p>
          <a:p>
            <a:endParaRPr lang="en-US" sz="1050" dirty="0">
              <a:solidFill>
                <a:schemeClr val="tx1"/>
              </a:solidFill>
            </a:endParaRPr>
          </a:p>
          <a:p>
            <a:r>
              <a:rPr lang="en-US" b="1" dirty="0">
                <a:solidFill>
                  <a:schemeClr val="tx1"/>
                </a:solidFill>
              </a:rPr>
              <a:t>What is ASD?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>
                <a:solidFill>
                  <a:schemeClr val="tx1"/>
                </a:solidFill>
              </a:rPr>
              <a:t>Lifelong neurodevelopmental condition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>
                <a:solidFill>
                  <a:schemeClr val="tx1"/>
                </a:solidFill>
              </a:rPr>
              <a:t>Social communication difficulties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>
                <a:solidFill>
                  <a:schemeClr val="tx1"/>
                </a:solidFill>
              </a:rPr>
              <a:t>Repetitive </a:t>
            </a:r>
            <a:r>
              <a:rPr lang="en-US" sz="1600" dirty="0" err="1">
                <a:solidFill>
                  <a:schemeClr val="tx1"/>
                </a:solidFill>
              </a:rPr>
              <a:t>behaviour</a:t>
            </a:r>
            <a:r>
              <a:rPr lang="en-US" sz="1600" dirty="0">
                <a:solidFill>
                  <a:schemeClr val="tx1"/>
                </a:solidFill>
              </a:rPr>
              <a:t> /interests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>
                <a:solidFill>
                  <a:schemeClr val="tx1"/>
                </a:solidFill>
              </a:rPr>
              <a:t>Sensory differences</a:t>
            </a:r>
          </a:p>
          <a:p>
            <a:pPr marL="285750" indent="-285750">
              <a:buFont typeface="Wingdings" pitchFamily="2" charset="2"/>
              <a:buChar char="Ø"/>
            </a:pPr>
            <a:endParaRPr lang="en-US" b="1" dirty="0">
              <a:solidFill>
                <a:schemeClr val="tx1"/>
              </a:solidFill>
            </a:endParaRPr>
          </a:p>
          <a:p>
            <a:pPr algn="ctr"/>
            <a:r>
              <a:rPr lang="en-US" b="1" dirty="0">
                <a:solidFill>
                  <a:schemeClr val="tx1"/>
                </a:solidFill>
              </a:rPr>
              <a:t>Historical Context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First described by </a:t>
            </a:r>
            <a:r>
              <a:rPr lang="en-US" dirty="0" err="1">
                <a:solidFill>
                  <a:schemeClr val="tx1"/>
                </a:solidFill>
              </a:rPr>
              <a:t>Kanner</a:t>
            </a:r>
            <a:r>
              <a:rPr lang="en-US" dirty="0">
                <a:solidFill>
                  <a:schemeClr val="tx1"/>
                </a:solidFill>
              </a:rPr>
              <a:t> (1943)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Asperger’s contributions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	ICD-11 unified diagnosis</a:t>
            </a:r>
          </a:p>
          <a:p>
            <a:pPr marL="285750" indent="-285750">
              <a:buFont typeface="Wingdings" pitchFamily="2" charset="2"/>
              <a:buChar char="Ø"/>
            </a:pPr>
            <a:endParaRPr lang="en-US" b="1" dirty="0">
              <a:solidFill>
                <a:schemeClr val="tx1"/>
              </a:solidFill>
            </a:endParaRPr>
          </a:p>
          <a:p>
            <a:pPr algn="ctr"/>
            <a:r>
              <a:rPr lang="en-US" b="1" dirty="0">
                <a:solidFill>
                  <a:schemeClr val="tx1"/>
                </a:solidFill>
              </a:rPr>
              <a:t>Social, Cultural &amp; Political Context</a:t>
            </a:r>
          </a:p>
          <a:p>
            <a:pPr marL="285750" indent="-285750">
              <a:buFont typeface="Wingdings" pitchFamily="2" charset="2"/>
              <a:buChar char="Ø"/>
            </a:pP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C86319A-75C6-3998-F10D-897D8F826FB8}"/>
              </a:ext>
            </a:extLst>
          </p:cNvPr>
          <p:cNvSpPr/>
          <p:nvPr/>
        </p:nvSpPr>
        <p:spPr>
          <a:xfrm>
            <a:off x="4088071" y="1543989"/>
            <a:ext cx="4606221" cy="805721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Symptoms (ICD-11)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Social communication difficulties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Repetitive </a:t>
            </a:r>
            <a:r>
              <a:rPr lang="en-US" dirty="0" err="1">
                <a:solidFill>
                  <a:schemeClr val="tx1"/>
                </a:solidFill>
              </a:rPr>
              <a:t>behaviours</a:t>
            </a:r>
            <a:r>
              <a:rPr lang="en-US" dirty="0">
                <a:solidFill>
                  <a:schemeClr val="tx1"/>
                </a:solidFill>
              </a:rPr>
              <a:t>/interests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Sensory differences</a:t>
            </a:r>
            <a:endParaRPr lang="en-US" dirty="0"/>
          </a:p>
          <a:p>
            <a:pPr algn="ctr"/>
            <a:r>
              <a:rPr lang="en-US" dirty="0"/>
              <a:t> </a:t>
            </a:r>
            <a:r>
              <a:rPr lang="en-US" b="1" dirty="0">
                <a:solidFill>
                  <a:schemeClr val="tx1"/>
                </a:solidFill>
              </a:rPr>
              <a:t>Diagnosis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Clinical assessment (ICD-11)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Multidisciplinary evaluation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Screening tools: AQ-10, CAST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Developmental history + observation</a:t>
            </a:r>
          </a:p>
          <a:p>
            <a:pPr algn="ctr"/>
            <a:endParaRPr lang="en-US" dirty="0"/>
          </a:p>
          <a:p>
            <a:pPr algn="ctr"/>
            <a:r>
              <a:rPr lang="en-US" b="1" dirty="0">
                <a:solidFill>
                  <a:schemeClr val="tx1"/>
                </a:solidFill>
              </a:rPr>
              <a:t>Prevalence &amp; Trends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>
                <a:solidFill>
                  <a:schemeClr val="tx1"/>
                </a:solidFill>
              </a:rPr>
              <a:t>ASD affects approximately 1–2% of the population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>
                <a:solidFill>
                  <a:schemeClr val="tx1"/>
                </a:solidFill>
              </a:rPr>
              <a:t>Increased diagnosis due to better awareness, screening and ICD-11 criteria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>
                <a:solidFill>
                  <a:schemeClr val="tx1"/>
                </a:solidFill>
              </a:rPr>
              <a:t>Higher prevalence in boys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>
                <a:solidFill>
                  <a:schemeClr val="tx1"/>
                </a:solidFill>
              </a:rPr>
              <a:t>Early diagnosis improves long-term outcomes</a:t>
            </a:r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814D9F-2E96-ADF1-D8D7-D890F29D7D73}"/>
              </a:ext>
            </a:extLst>
          </p:cNvPr>
          <p:cNvSpPr/>
          <p:nvPr/>
        </p:nvSpPr>
        <p:spPr>
          <a:xfrm>
            <a:off x="8694294" y="1543986"/>
            <a:ext cx="4107306" cy="805721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 dirty="0">
              <a:solidFill>
                <a:schemeClr val="tx1"/>
              </a:solidFill>
            </a:endParaRPr>
          </a:p>
          <a:p>
            <a:pPr algn="ctr"/>
            <a:endParaRPr lang="en-US" b="1" dirty="0">
              <a:solidFill>
                <a:schemeClr val="tx1"/>
              </a:solidFill>
            </a:endParaRPr>
          </a:p>
          <a:p>
            <a:pPr algn="ctr"/>
            <a:endParaRPr lang="en-US" b="1" dirty="0">
              <a:solidFill>
                <a:schemeClr val="tx1"/>
              </a:solidFill>
            </a:endParaRPr>
          </a:p>
          <a:p>
            <a:pPr algn="ctr"/>
            <a:endParaRPr lang="en-US" b="1" dirty="0">
              <a:solidFill>
                <a:schemeClr val="tx1"/>
              </a:solidFill>
            </a:endParaRPr>
          </a:p>
          <a:p>
            <a:pPr algn="ctr"/>
            <a:endParaRPr lang="en-US" b="1" dirty="0">
              <a:solidFill>
                <a:schemeClr val="tx1"/>
              </a:solidFill>
            </a:endParaRPr>
          </a:p>
          <a:p>
            <a:pPr algn="ctr"/>
            <a:endParaRPr lang="en-US" b="1" dirty="0">
              <a:solidFill>
                <a:schemeClr val="tx1"/>
              </a:solidFill>
            </a:endParaRPr>
          </a:p>
          <a:p>
            <a:pPr algn="ctr"/>
            <a:endParaRPr lang="en-US" b="1" dirty="0">
              <a:solidFill>
                <a:schemeClr val="tx1"/>
              </a:solidFill>
            </a:endParaRPr>
          </a:p>
          <a:p>
            <a:pPr algn="ctr"/>
            <a:r>
              <a:rPr lang="en-US" b="1" dirty="0" err="1">
                <a:solidFill>
                  <a:schemeClr val="tx1"/>
                </a:solidFill>
              </a:rPr>
              <a:t>Behavioural</a:t>
            </a:r>
            <a:r>
              <a:rPr lang="en-US" b="1" dirty="0">
                <a:solidFill>
                  <a:schemeClr val="tx1"/>
                </a:solidFill>
              </a:rPr>
              <a:t> Interventions</a:t>
            </a:r>
          </a:p>
          <a:p>
            <a:pPr marL="285750" indent="-285750" algn="ctr">
              <a:buFont typeface="Wingdings" pitchFamily="2" charset="2"/>
              <a:buChar char="Ø"/>
            </a:pPr>
            <a:r>
              <a:rPr lang="en-US" sz="1600" dirty="0">
                <a:solidFill>
                  <a:schemeClr val="tx1"/>
                </a:solidFill>
              </a:rPr>
              <a:t>Applied </a:t>
            </a:r>
            <a:r>
              <a:rPr lang="en-US" sz="1600" dirty="0" err="1">
                <a:solidFill>
                  <a:schemeClr val="tx1"/>
                </a:solidFill>
              </a:rPr>
              <a:t>Behaviour</a:t>
            </a:r>
            <a:r>
              <a:rPr lang="en-US" sz="1600" dirty="0">
                <a:solidFill>
                  <a:schemeClr val="tx1"/>
                </a:solidFill>
              </a:rPr>
              <a:t> Analysis (ABA): improves </a:t>
            </a:r>
          </a:p>
          <a:p>
            <a:pPr algn="ctr"/>
            <a:r>
              <a:rPr lang="en-US" sz="1600" dirty="0">
                <a:solidFill>
                  <a:schemeClr val="tx1"/>
                </a:solidFill>
              </a:rPr>
              <a:t>adaptive </a:t>
            </a:r>
            <a:r>
              <a:rPr lang="en-US" sz="1600" dirty="0" err="1">
                <a:solidFill>
                  <a:schemeClr val="tx1"/>
                </a:solidFill>
              </a:rPr>
              <a:t>behaviours</a:t>
            </a:r>
            <a:r>
              <a:rPr lang="en-US" sz="1600" dirty="0">
                <a:solidFill>
                  <a:schemeClr val="tx1"/>
                </a:solidFill>
              </a:rPr>
              <a:t> and learning</a:t>
            </a:r>
          </a:p>
          <a:p>
            <a:pPr marL="285750" indent="-285750" algn="ctr">
              <a:buFont typeface="Wingdings" pitchFamily="2" charset="2"/>
              <a:buChar char="Ø"/>
            </a:pPr>
            <a:r>
              <a:rPr lang="en-US" sz="1600" dirty="0">
                <a:solidFill>
                  <a:schemeClr val="tx1"/>
                </a:solidFill>
              </a:rPr>
              <a:t>Speech &amp; Language Therapy: supports communication</a:t>
            </a:r>
            <a:endParaRPr lang="en-US" dirty="0"/>
          </a:p>
          <a:p>
            <a:pPr algn="ctr"/>
            <a:r>
              <a:rPr lang="en-US" sz="1600" b="1" dirty="0">
                <a:solidFill>
                  <a:schemeClr val="tx1"/>
                </a:solidFill>
              </a:rPr>
              <a:t>Educational Support</a:t>
            </a:r>
          </a:p>
          <a:p>
            <a:pPr algn="ctr"/>
            <a:r>
              <a:rPr lang="en-US" sz="1600" b="1" dirty="0">
                <a:solidFill>
                  <a:schemeClr val="tx1"/>
                </a:solidFill>
              </a:rPr>
              <a:t>	</a:t>
            </a:r>
            <a:r>
              <a:rPr lang="en-US" sz="1600" b="1" dirty="0" err="1">
                <a:solidFill>
                  <a:schemeClr val="tx1"/>
                </a:solidFill>
              </a:rPr>
              <a:t>Individualised</a:t>
            </a:r>
            <a:r>
              <a:rPr lang="en-US" sz="1600" b="1" dirty="0">
                <a:solidFill>
                  <a:schemeClr val="tx1"/>
                </a:solidFill>
              </a:rPr>
              <a:t> Education Plans (IEPs)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>
                <a:solidFill>
                  <a:schemeClr val="tx1"/>
                </a:solidFill>
              </a:rPr>
              <a:t>Structured learning environments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>
                <a:solidFill>
                  <a:schemeClr val="tx1"/>
                </a:solidFill>
              </a:rPr>
              <a:t>Visual routines &amp; predictable schedules</a:t>
            </a:r>
          </a:p>
          <a:p>
            <a:pPr algn="ctr"/>
            <a:endParaRPr lang="en-US" sz="1600" dirty="0"/>
          </a:p>
          <a:p>
            <a:pPr algn="ctr"/>
            <a:r>
              <a:rPr lang="en-US" sz="1600" b="1" dirty="0">
                <a:solidFill>
                  <a:schemeClr val="tx1"/>
                </a:solidFill>
              </a:rPr>
              <a:t>Family &amp; Community Support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>
                <a:solidFill>
                  <a:schemeClr val="tx1"/>
                </a:solidFill>
              </a:rPr>
              <a:t>Psychoeducation for parents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>
                <a:solidFill>
                  <a:schemeClr val="tx1"/>
                </a:solidFill>
              </a:rPr>
              <a:t>Collaboration between health, education &amp; social care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600" dirty="0">
                <a:solidFill>
                  <a:schemeClr val="tx1"/>
                </a:solidFill>
              </a:rPr>
              <a:t>Early intervention improves long-term outcomes</a:t>
            </a:r>
          </a:p>
          <a:p>
            <a:pPr algn="ctr"/>
            <a:r>
              <a:rPr lang="en-US" sz="1600" b="1" dirty="0">
                <a:solidFill>
                  <a:schemeClr val="tx1"/>
                </a:solidFill>
              </a:rPr>
              <a:t>Conclusion</a:t>
            </a:r>
          </a:p>
          <a:p>
            <a:pPr algn="ctr"/>
            <a:r>
              <a:rPr lang="en-US" sz="1600" dirty="0">
                <a:solidFill>
                  <a:schemeClr val="tx1"/>
                </a:solidFill>
              </a:rPr>
              <a:t>ASD is best understood within the neurodiversity perspective, </a:t>
            </a:r>
            <a:r>
              <a:rPr lang="en-US" sz="1600" dirty="0" err="1">
                <a:solidFill>
                  <a:schemeClr val="tx1"/>
                </a:solidFill>
              </a:rPr>
              <a:t>recognising</a:t>
            </a:r>
            <a:r>
              <a:rPr lang="en-US" sz="1600" dirty="0">
                <a:solidFill>
                  <a:schemeClr val="tx1"/>
                </a:solidFill>
              </a:rPr>
              <a:t> autism as a natural variation in human cognition. Early identification, inclusive education and community-based support lead to better lifelong outcomes</a:t>
            </a:r>
            <a:endParaRPr lang="en-US" sz="16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9A0011C-9AE6-AC21-6A68-941E3301F748}"/>
              </a:ext>
            </a:extLst>
          </p:cNvPr>
          <p:cNvSpPr/>
          <p:nvPr/>
        </p:nvSpPr>
        <p:spPr>
          <a:xfrm>
            <a:off x="0" y="1544341"/>
            <a:ext cx="4107306" cy="83945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>
                <a:solidFill>
                  <a:schemeClr val="tx1"/>
                </a:solidFill>
              </a:rPr>
              <a:t>Introduction     </a:t>
            </a:r>
          </a:p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872AC39-C6D3-C1E2-FF09-37CD1B501F25}"/>
              </a:ext>
            </a:extLst>
          </p:cNvPr>
          <p:cNvSpPr/>
          <p:nvPr/>
        </p:nvSpPr>
        <p:spPr>
          <a:xfrm>
            <a:off x="4088072" y="1543984"/>
            <a:ext cx="4586991" cy="83945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Symptoms &amp; Diagnosis</a:t>
            </a:r>
            <a:endParaRPr lang="en-US" sz="32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FFF30A0-19B2-AE3C-E315-7AEAB85FAA52}"/>
              </a:ext>
            </a:extLst>
          </p:cNvPr>
          <p:cNvSpPr/>
          <p:nvPr/>
        </p:nvSpPr>
        <p:spPr>
          <a:xfrm>
            <a:off x="8675062" y="1543984"/>
            <a:ext cx="4107306" cy="83945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>
              <a:solidFill>
                <a:schemeClr val="tx1"/>
              </a:solidFill>
            </a:endParaRPr>
          </a:p>
          <a:p>
            <a:pPr algn="ctr"/>
            <a:r>
              <a:rPr lang="en-US" sz="2400" b="1" dirty="0">
                <a:solidFill>
                  <a:schemeClr val="tx1"/>
                </a:solidFill>
              </a:rPr>
              <a:t>Intervention &amp; Support (Contemporary Care)</a:t>
            </a:r>
          </a:p>
          <a:p>
            <a:pPr algn="ctr"/>
            <a:endParaRPr lang="en-US" dirty="0"/>
          </a:p>
        </p:txBody>
      </p:sp>
      <p:pic>
        <p:nvPicPr>
          <p:cNvPr id="12" name="Picture 11" descr="A brain diagram showing different colored parts&#10;&#10;Description automatically generated">
            <a:extLst>
              <a:ext uri="{FF2B5EF4-FFF2-40B4-BE49-F238E27FC236}">
                <a16:creationId xmlns:a16="http://schemas.microsoft.com/office/drawing/2014/main" id="{3BAE190D-50A0-8F59-FE9D-FE331D3088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87065" y="0"/>
            <a:ext cx="2014535" cy="1543982"/>
          </a:xfrm>
          <a:prstGeom prst="rect">
            <a:avLst/>
          </a:prstGeom>
        </p:spPr>
      </p:pic>
      <p:pic>
        <p:nvPicPr>
          <p:cNvPr id="13" name="Graphic 12" descr="Head with gears with solid fill">
            <a:extLst>
              <a:ext uri="{FF2B5EF4-FFF2-40B4-BE49-F238E27FC236}">
                <a16:creationId xmlns:a16="http://schemas.microsoft.com/office/drawing/2014/main" id="{7DB9A1EF-FDC4-EF48-E1BD-89FBB63B10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28106" y="1543982"/>
            <a:ext cx="879198" cy="94402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46F59DF-23A2-6FC6-C17A-693A9D15F819}"/>
              </a:ext>
            </a:extLst>
          </p:cNvPr>
          <p:cNvSpPr txBox="1"/>
          <p:nvPr/>
        </p:nvSpPr>
        <p:spPr>
          <a:xfrm>
            <a:off x="28847" y="8533420"/>
            <a:ext cx="40688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 sz="1600" dirty="0"/>
              <a:t>rights, support services, a Policies and legislation, such as the Autism Act (2009) and the SEND Code of Practice (UK), strengthen  promote inclusion.</a:t>
            </a:r>
          </a:p>
        </p:txBody>
      </p:sp>
      <p:pic>
        <p:nvPicPr>
          <p:cNvPr id="16" name="Picture 15" descr="A graph with numbers and symbols&#10;&#10;Description automatically generated">
            <a:extLst>
              <a:ext uri="{FF2B5EF4-FFF2-40B4-BE49-F238E27FC236}">
                <a16:creationId xmlns:a16="http://schemas.microsoft.com/office/drawing/2014/main" id="{1B85CB38-2331-3A52-EE50-61FE25641D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78455" y="7237570"/>
            <a:ext cx="4596607" cy="2363627"/>
          </a:xfrm>
          <a:prstGeom prst="rect">
            <a:avLst/>
          </a:prstGeom>
        </p:spPr>
      </p:pic>
      <p:pic>
        <p:nvPicPr>
          <p:cNvPr id="18" name="Picture 17" descr="A diagram of autism spectrum disorder&#10;&#10;Description automatically generated">
            <a:extLst>
              <a:ext uri="{FF2B5EF4-FFF2-40B4-BE49-F238E27FC236}">
                <a16:creationId xmlns:a16="http://schemas.microsoft.com/office/drawing/2014/main" id="{157A4EBA-5FA3-BC67-5268-6DED3F6D415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2383434"/>
            <a:ext cx="4078455" cy="2417165"/>
          </a:xfrm>
          <a:prstGeom prst="rect">
            <a:avLst/>
          </a:prstGeom>
        </p:spPr>
      </p:pic>
      <p:pic>
        <p:nvPicPr>
          <p:cNvPr id="20" name="Graphic 19" descr="Right And Left Brain outline">
            <a:extLst>
              <a:ext uri="{FF2B5EF4-FFF2-40B4-BE49-F238E27FC236}">
                <a16:creationId xmlns:a16="http://schemas.microsoft.com/office/drawing/2014/main" id="{59B7575C-C19D-B1C6-B6E8-947285A6DA1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653666" y="2630766"/>
            <a:ext cx="2113613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431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DA3AA9C-9A19-2D2C-AD55-903A2ABEC394}"/>
              </a:ext>
            </a:extLst>
          </p:cNvPr>
          <p:cNvSpPr/>
          <p:nvPr/>
        </p:nvSpPr>
        <p:spPr>
          <a:xfrm>
            <a:off x="0" y="0"/>
            <a:ext cx="13266295" cy="96012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	1.	</a:t>
            </a:r>
          </a:p>
          <a:p>
            <a:pPr algn="ctr"/>
            <a:endParaRPr lang="en-US" sz="1200" dirty="0">
              <a:solidFill>
                <a:schemeClr val="tx1"/>
              </a:solidFill>
            </a:endParaRPr>
          </a:p>
          <a:p>
            <a:pPr algn="ctr"/>
            <a:endParaRPr lang="en-US" sz="1200" dirty="0">
              <a:solidFill>
                <a:schemeClr val="tx1"/>
              </a:solidFill>
            </a:endParaRPr>
          </a:p>
          <a:p>
            <a:pPr algn="ctr"/>
            <a:endParaRPr lang="en-US" sz="1200" dirty="0">
              <a:solidFill>
                <a:schemeClr val="tx1"/>
              </a:solidFill>
            </a:endParaRPr>
          </a:p>
          <a:p>
            <a:pPr algn="ctr"/>
            <a:endParaRPr lang="en-US" sz="1200" dirty="0">
              <a:solidFill>
                <a:schemeClr val="tx1"/>
              </a:solidFill>
            </a:endParaRPr>
          </a:p>
          <a:p>
            <a:pPr algn="ctr"/>
            <a:endParaRPr lang="en-US" sz="1200" dirty="0">
              <a:solidFill>
                <a:schemeClr val="tx1"/>
              </a:solidFill>
            </a:endParaRPr>
          </a:p>
          <a:p>
            <a:pPr algn="ctr"/>
            <a:endParaRPr lang="en-US" sz="1200" dirty="0">
              <a:solidFill>
                <a:schemeClr val="tx1"/>
              </a:solidFill>
            </a:endParaRPr>
          </a:p>
          <a:p>
            <a:pPr algn="ctr"/>
            <a:endParaRPr lang="en-US" sz="1200" dirty="0">
              <a:solidFill>
                <a:schemeClr val="tx1"/>
              </a:solidFill>
            </a:endParaRPr>
          </a:p>
          <a:p>
            <a:pPr algn="ctr"/>
            <a:endParaRPr lang="en-US" sz="1200" dirty="0">
              <a:solidFill>
                <a:schemeClr val="tx1"/>
              </a:solidFill>
            </a:endParaRPr>
          </a:p>
          <a:p>
            <a:pPr algn="ctr"/>
            <a:endParaRPr lang="en-US" sz="1200" dirty="0">
              <a:solidFill>
                <a:schemeClr val="tx1"/>
              </a:solidFill>
            </a:endParaRPr>
          </a:p>
          <a:p>
            <a:pPr algn="ctr"/>
            <a:endParaRPr lang="en-US" sz="1200" dirty="0">
              <a:solidFill>
                <a:schemeClr val="tx1"/>
              </a:solidFill>
            </a:endParaRPr>
          </a:p>
          <a:p>
            <a:pPr algn="ctr"/>
            <a:endParaRPr lang="en-US" sz="1200" dirty="0">
              <a:solidFill>
                <a:schemeClr val="tx1"/>
              </a:solidFill>
            </a:endParaRPr>
          </a:p>
          <a:p>
            <a:pPr algn="ctr"/>
            <a:endParaRPr lang="en-US" sz="1200" dirty="0">
              <a:solidFill>
                <a:schemeClr val="tx1"/>
              </a:solidFill>
            </a:endParaRPr>
          </a:p>
          <a:p>
            <a:pPr algn="ctr"/>
            <a:r>
              <a:rPr lang="en-US" sz="1600" dirty="0">
                <a:solidFill>
                  <a:schemeClr val="tx1"/>
                </a:solidFill>
              </a:rPr>
              <a:t>American Psychiatric Association (2022) Diagnostic and Statistical Manual of Mental Disorders: DSM-5-TR. Washington, DC: APA Publishing.</a:t>
            </a:r>
          </a:p>
          <a:p>
            <a:pPr algn="ctr"/>
            <a:r>
              <a:rPr lang="en-US" sz="1600" dirty="0">
                <a:solidFill>
                  <a:schemeClr val="tx1"/>
                </a:solidFill>
              </a:rPr>
              <a:t>(No public link — source via university library)</a:t>
            </a:r>
          </a:p>
          <a:p>
            <a:pPr algn="ctr"/>
            <a:r>
              <a:rPr lang="en-US" sz="1600" dirty="0">
                <a:solidFill>
                  <a:schemeClr val="tx1"/>
                </a:solidFill>
              </a:rPr>
              <a:t>	</a:t>
            </a:r>
          </a:p>
          <a:p>
            <a:pPr algn="ctr"/>
            <a:r>
              <a:rPr lang="en-US" sz="1600" dirty="0">
                <a:solidFill>
                  <a:schemeClr val="tx1"/>
                </a:solidFill>
              </a:rPr>
              <a:t>		Department for Education &amp; Department of Health (UK) (2015) Special Educational Needs and Disability (SEND): Code of Practice 0–25 years.</a:t>
            </a:r>
          </a:p>
          <a:p>
            <a:pPr algn="ctr"/>
            <a:r>
              <a:rPr lang="en-US" sz="1600" dirty="0">
                <a:solidFill>
                  <a:schemeClr val="tx1"/>
                </a:solidFill>
              </a:rPr>
              <a:t>Available at: </a:t>
            </a:r>
            <a:r>
              <a:rPr lang="en-US" sz="1600" dirty="0">
                <a:solidFill>
                  <a:schemeClr val="tx1"/>
                </a:solidFill>
                <a:hlinkClick r:id="rId2"/>
              </a:rPr>
              <a:t>https://www.gov.uk/government/publications/send-code-of-practice-0-to</a:t>
            </a:r>
            <a:r>
              <a:rPr lang="en-US" sz="1600" dirty="0">
                <a:solidFill>
                  <a:schemeClr val="tx1"/>
                </a:solidFill>
              </a:rPr>
              <a:t>-25</a:t>
            </a:r>
          </a:p>
          <a:p>
            <a:pPr algn="ctr"/>
            <a:r>
              <a:rPr lang="en-US" sz="1600" dirty="0">
                <a:solidFill>
                  <a:schemeClr val="tx1"/>
                </a:solidFill>
              </a:rPr>
              <a:t>Accessed: 22 November 2025.</a:t>
            </a:r>
          </a:p>
          <a:p>
            <a:pPr algn="ctr"/>
            <a:endParaRPr lang="en-US" sz="1600" dirty="0">
              <a:solidFill>
                <a:schemeClr val="tx1"/>
              </a:solidFill>
            </a:endParaRPr>
          </a:p>
          <a:p>
            <a:pPr algn="ctr"/>
            <a:r>
              <a:rPr lang="en-US" sz="1600" dirty="0">
                <a:solidFill>
                  <a:schemeClr val="tx1"/>
                </a:solidFill>
              </a:rPr>
              <a:t>		</a:t>
            </a:r>
            <a:r>
              <a:rPr lang="en-US" sz="1600" dirty="0" err="1">
                <a:solidFill>
                  <a:schemeClr val="tx1"/>
                </a:solidFill>
              </a:rPr>
              <a:t>Kanner</a:t>
            </a:r>
            <a:r>
              <a:rPr lang="en-US" sz="1600" dirty="0">
                <a:solidFill>
                  <a:schemeClr val="tx1"/>
                </a:solidFill>
              </a:rPr>
              <a:t>, L. (1943) ‘Autistic disturbances of affective contact’, Nervous Child, 2, pp. 217–250.</a:t>
            </a:r>
          </a:p>
          <a:p>
            <a:pPr algn="ctr"/>
            <a:r>
              <a:rPr lang="en-US" sz="1600" dirty="0">
                <a:solidFill>
                  <a:schemeClr val="tx1"/>
                </a:solidFill>
              </a:rPr>
              <a:t>(Historical publication — no public link)</a:t>
            </a:r>
          </a:p>
          <a:p>
            <a:pPr algn="ctr"/>
            <a:endParaRPr lang="en-US" sz="1600" dirty="0">
              <a:solidFill>
                <a:schemeClr val="tx1"/>
              </a:solidFill>
            </a:endParaRPr>
          </a:p>
          <a:p>
            <a:pPr algn="ctr"/>
            <a:r>
              <a:rPr lang="en-US" sz="1600" dirty="0">
                <a:solidFill>
                  <a:schemeClr val="tx1"/>
                </a:solidFill>
              </a:rPr>
              <a:t>National Autistic Society (NAS) (2023) What is autism?</a:t>
            </a:r>
          </a:p>
          <a:p>
            <a:pPr algn="ctr"/>
            <a:r>
              <a:rPr lang="en-US" sz="1600" dirty="0">
                <a:solidFill>
                  <a:schemeClr val="tx1"/>
                </a:solidFill>
              </a:rPr>
              <a:t>Available at: </a:t>
            </a:r>
            <a:r>
              <a:rPr lang="en-US" sz="1600" dirty="0">
                <a:solidFill>
                  <a:schemeClr val="tx1"/>
                </a:solidFill>
                <a:hlinkClick r:id="rId3"/>
              </a:rPr>
              <a:t>https://www.autism.org.uk/about/what-</a:t>
            </a:r>
            <a:r>
              <a:rPr lang="en-US" sz="1600" dirty="0" err="1">
                <a:solidFill>
                  <a:schemeClr val="tx1"/>
                </a:solidFill>
                <a:hlinkClick r:id="rId3"/>
              </a:rPr>
              <a:t>is</a:t>
            </a:r>
            <a:r>
              <a:rPr lang="en-US" sz="1600" dirty="0" err="1">
                <a:solidFill>
                  <a:schemeClr val="tx1"/>
                </a:solidFill>
              </a:rPr>
              <a:t>Accessed</a:t>
            </a:r>
            <a:r>
              <a:rPr lang="en-US" sz="1600" dirty="0">
                <a:solidFill>
                  <a:schemeClr val="tx1"/>
                </a:solidFill>
              </a:rPr>
              <a:t>: 22 November 2025.</a:t>
            </a:r>
          </a:p>
          <a:p>
            <a:pPr algn="ctr"/>
            <a:endParaRPr lang="en-US" sz="1600" dirty="0">
              <a:solidFill>
                <a:schemeClr val="tx1"/>
              </a:solidFill>
            </a:endParaRPr>
          </a:p>
          <a:p>
            <a:pPr algn="ctr"/>
            <a:r>
              <a:rPr lang="en-US" sz="1600" dirty="0">
                <a:solidFill>
                  <a:schemeClr val="tx1"/>
                </a:solidFill>
              </a:rPr>
              <a:t>	Statista (2023) The rising prevalence of autism.</a:t>
            </a:r>
          </a:p>
          <a:p>
            <a:pPr algn="ctr"/>
            <a:r>
              <a:rPr lang="en-US" sz="1600" dirty="0">
                <a:solidFill>
                  <a:schemeClr val="tx1"/>
                </a:solidFill>
              </a:rPr>
              <a:t>Available at: https://</a:t>
            </a:r>
            <a:r>
              <a:rPr lang="en-US" sz="1600" dirty="0" err="1">
                <a:solidFill>
                  <a:schemeClr val="tx1"/>
                </a:solidFill>
              </a:rPr>
              <a:t>www.statista.com</a:t>
            </a:r>
            <a:r>
              <a:rPr lang="en-US" sz="1600" dirty="0">
                <a:solidFill>
                  <a:schemeClr val="tx1"/>
                </a:solidFill>
              </a:rPr>
              <a:t>/chart/29630/identified-prevalence-of-autism-spectrum-disorder-in-the-us/</a:t>
            </a:r>
          </a:p>
          <a:p>
            <a:pPr algn="ctr"/>
            <a:r>
              <a:rPr lang="en-US" sz="1600" dirty="0">
                <a:solidFill>
                  <a:schemeClr val="tx1"/>
                </a:solidFill>
              </a:rPr>
              <a:t>Accessed: 22 November 2025.</a:t>
            </a:r>
          </a:p>
          <a:p>
            <a:pPr algn="ctr"/>
            <a:endParaRPr lang="en-US" sz="1600" dirty="0">
              <a:solidFill>
                <a:schemeClr val="tx1"/>
              </a:solidFill>
            </a:endParaRPr>
          </a:p>
          <a:p>
            <a:pPr algn="ctr"/>
            <a:r>
              <a:rPr lang="en-US" sz="1600" dirty="0">
                <a:solidFill>
                  <a:schemeClr val="tx1"/>
                </a:solidFill>
              </a:rPr>
              <a:t>	UK Government (2009) Autism Act 2009.</a:t>
            </a:r>
          </a:p>
          <a:p>
            <a:pPr algn="ctr"/>
            <a:r>
              <a:rPr lang="en-US" sz="1600" dirty="0">
                <a:solidFill>
                  <a:schemeClr val="tx1"/>
                </a:solidFill>
              </a:rPr>
              <a:t>Available at: </a:t>
            </a:r>
            <a:r>
              <a:rPr lang="en-US" sz="1600" dirty="0">
                <a:solidFill>
                  <a:schemeClr val="tx1"/>
                </a:solidFill>
                <a:hlinkClick r:id="rId4"/>
              </a:rPr>
              <a:t>https://www.legislation.gov.uk/ukpga/2009/15/contents</a:t>
            </a:r>
            <a:endParaRPr lang="en-US" sz="1600" dirty="0">
              <a:solidFill>
                <a:schemeClr val="tx1"/>
              </a:solidFill>
            </a:endParaRPr>
          </a:p>
          <a:p>
            <a:pPr algn="ctr"/>
            <a:r>
              <a:rPr lang="en-US" sz="1600" dirty="0">
                <a:solidFill>
                  <a:schemeClr val="tx1"/>
                </a:solidFill>
              </a:rPr>
              <a:t>Accessed: 22 November 2025.</a:t>
            </a:r>
          </a:p>
          <a:p>
            <a:pPr algn="ctr"/>
            <a:r>
              <a:rPr lang="en-US" sz="1600" dirty="0">
                <a:solidFill>
                  <a:schemeClr val="tx1"/>
                </a:solidFill>
              </a:rPr>
              <a:t>		World Health Organization (WHO) (2022) Autism spectrum disorders – fact sheet.</a:t>
            </a:r>
          </a:p>
          <a:p>
            <a:pPr algn="ctr"/>
            <a:r>
              <a:rPr lang="en-US" sz="1600" dirty="0">
                <a:solidFill>
                  <a:schemeClr val="tx1"/>
                </a:solidFill>
              </a:rPr>
              <a:t>Available at: </a:t>
            </a:r>
            <a:r>
              <a:rPr lang="en-US" sz="1600" dirty="0">
                <a:solidFill>
                  <a:schemeClr val="tx1"/>
                </a:solidFill>
                <a:hlinkClick r:id="rId5"/>
              </a:rPr>
              <a:t>https://www.who.int/news-room/fact-sheets/detail/autism-spectrum-disorde</a:t>
            </a:r>
            <a:r>
              <a:rPr lang="en-US" sz="1600" dirty="0">
                <a:solidFill>
                  <a:schemeClr val="tx1"/>
                </a:solidFill>
              </a:rPr>
              <a:t>rs</a:t>
            </a:r>
          </a:p>
          <a:p>
            <a:pPr algn="ctr"/>
            <a:r>
              <a:rPr lang="en-US" sz="1600" dirty="0">
                <a:solidFill>
                  <a:schemeClr val="tx1"/>
                </a:solidFill>
              </a:rPr>
              <a:t>Accessed: 22 November 2025.</a:t>
            </a:r>
          </a:p>
          <a:p>
            <a:pPr algn="ctr"/>
            <a:r>
              <a:rPr lang="en-US" sz="1600" dirty="0"/>
              <a:t>.</a:t>
            </a:r>
          </a:p>
          <a:p>
            <a:pPr algn="ctr"/>
            <a:r>
              <a:rPr lang="en-US" sz="1600" dirty="0">
                <a:solidFill>
                  <a:schemeClr val="tx1"/>
                </a:solidFill>
              </a:rPr>
              <a:t>Armstrong, B. (2021) What is Autism Spectrum Disorder (ASD)? The Key School.</a:t>
            </a:r>
          </a:p>
          <a:p>
            <a:pPr algn="ctr"/>
            <a:r>
              <a:rPr lang="en-US" sz="1600" dirty="0">
                <a:solidFill>
                  <a:schemeClr val="tx1"/>
                </a:solidFill>
              </a:rPr>
              <a:t>Available at: </a:t>
            </a:r>
            <a:r>
              <a:rPr lang="en-US" sz="1600" dirty="0">
                <a:solidFill>
                  <a:srgbClr val="467886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US" sz="1600" dirty="0" err="1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www.thekeyschool.o</a:t>
            </a:r>
            <a:r>
              <a:rPr lang="en-US" sz="1600" dirty="0" err="1">
                <a:solidFill>
                  <a:schemeClr val="tx1"/>
                </a:solidFill>
              </a:rPr>
              <a:t>rg</a:t>
            </a:r>
            <a:r>
              <a:rPr lang="en-US" sz="1600" dirty="0">
                <a:solidFill>
                  <a:schemeClr val="tx1"/>
                </a:solidFill>
              </a:rPr>
              <a:t> (Accessed: 30 January 2025</a:t>
            </a:r>
          </a:p>
          <a:p>
            <a:pPr algn="ctr"/>
            <a:endParaRPr lang="en-US" sz="16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96B307-79B0-1DFB-915F-4BEB3B7B63A8}"/>
              </a:ext>
            </a:extLst>
          </p:cNvPr>
          <p:cNvSpPr/>
          <p:nvPr/>
        </p:nvSpPr>
        <p:spPr>
          <a:xfrm>
            <a:off x="0" y="0"/>
            <a:ext cx="13266295" cy="2173574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4249173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19888</TotalTime>
  <Words>555</Words>
  <Application>Microsoft Macintosh PowerPoint</Application>
  <PresentationFormat>A3 Paper (297x420 mm)</PresentationFormat>
  <Paragraphs>110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Aptos</vt:lpstr>
      <vt:lpstr>Aptos Display</vt:lpstr>
      <vt:lpstr>Arial</vt:lpstr>
      <vt:lpstr>Arial Nova</vt:lpstr>
      <vt:lpstr>Wingdings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eunice franco</dc:creator>
  <cp:lastModifiedBy>eunice franco</cp:lastModifiedBy>
  <cp:revision>4</cp:revision>
  <dcterms:created xsi:type="dcterms:W3CDTF">2025-11-10T18:28:25Z</dcterms:created>
  <dcterms:modified xsi:type="dcterms:W3CDTF">2025-11-24T13:56:41Z</dcterms:modified>
</cp:coreProperties>
</file>