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84"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5" r:id="rId29"/>
    <p:sldId id="283" r:id="rId30"/>
    <p:sldId id="286" r:id="rId31"/>
    <p:sldId id="287"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203"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470A60-CEB5-4B1F-90FF-64C103748767}"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AC1D35D3-EA64-4C0B-BE5B-718C734BA355}">
      <dgm:prSet/>
      <dgm:spPr/>
      <dgm:t>
        <a:bodyPr/>
        <a:lstStyle/>
        <a:p>
          <a:r>
            <a:rPr lang="en-US"/>
            <a:t>Managing International Operations</a:t>
          </a:r>
        </a:p>
      </dgm:t>
    </dgm:pt>
    <dgm:pt modelId="{C586D364-F45B-4B05-A554-D511D9608097}" type="parTrans" cxnId="{CE8B5D7C-C099-49E8-A0E6-49C9DF8A2065}">
      <dgm:prSet/>
      <dgm:spPr/>
      <dgm:t>
        <a:bodyPr/>
        <a:lstStyle/>
        <a:p>
          <a:endParaRPr lang="en-US"/>
        </a:p>
      </dgm:t>
    </dgm:pt>
    <dgm:pt modelId="{6B0DE092-AAF1-4882-961C-E0F2DD888612}" type="sibTrans" cxnId="{CE8B5D7C-C099-49E8-A0E6-49C9DF8A2065}">
      <dgm:prSet/>
      <dgm:spPr/>
      <dgm:t>
        <a:bodyPr/>
        <a:lstStyle/>
        <a:p>
          <a:endParaRPr lang="en-US"/>
        </a:p>
      </dgm:t>
    </dgm:pt>
    <dgm:pt modelId="{E32A1987-7A07-465A-83E9-302314149049}">
      <dgm:prSet/>
      <dgm:spPr/>
      <dgm:t>
        <a:bodyPr/>
        <a:lstStyle/>
        <a:p>
          <a:r>
            <a:rPr lang="en-US"/>
            <a:t>Training &amp; Development</a:t>
          </a:r>
        </a:p>
      </dgm:t>
    </dgm:pt>
    <dgm:pt modelId="{6D75C310-9AC4-47AD-8063-B51C805B67BF}" type="parTrans" cxnId="{34487DAE-B1CC-4CB6-A43F-915BCD7E83D0}">
      <dgm:prSet/>
      <dgm:spPr/>
      <dgm:t>
        <a:bodyPr/>
        <a:lstStyle/>
        <a:p>
          <a:endParaRPr lang="en-US"/>
        </a:p>
      </dgm:t>
    </dgm:pt>
    <dgm:pt modelId="{184A1527-4795-498F-9451-12C65FB86C89}" type="sibTrans" cxnId="{34487DAE-B1CC-4CB6-A43F-915BCD7E83D0}">
      <dgm:prSet/>
      <dgm:spPr/>
      <dgm:t>
        <a:bodyPr/>
        <a:lstStyle/>
        <a:p>
          <a:endParaRPr lang="en-US"/>
        </a:p>
      </dgm:t>
    </dgm:pt>
    <dgm:pt modelId="{F4E56106-C442-4632-94F3-F6CF8FEAC95F}">
      <dgm:prSet/>
      <dgm:spPr/>
      <dgm:t>
        <a:bodyPr/>
        <a:lstStyle/>
        <a:p>
          <a:r>
            <a:rPr lang="en-US"/>
            <a:t>International Team &amp; Assignment Management</a:t>
          </a:r>
        </a:p>
      </dgm:t>
    </dgm:pt>
    <dgm:pt modelId="{CF501E73-8C07-4387-A799-34B0A6A253D9}" type="parTrans" cxnId="{66C18302-682B-47AC-9FC6-2B388D6D4CF8}">
      <dgm:prSet/>
      <dgm:spPr/>
      <dgm:t>
        <a:bodyPr/>
        <a:lstStyle/>
        <a:p>
          <a:endParaRPr lang="en-US"/>
        </a:p>
      </dgm:t>
    </dgm:pt>
    <dgm:pt modelId="{177E423B-66B6-4717-A5B5-46E947763666}" type="sibTrans" cxnId="{66C18302-682B-47AC-9FC6-2B388D6D4CF8}">
      <dgm:prSet/>
      <dgm:spPr/>
      <dgm:t>
        <a:bodyPr/>
        <a:lstStyle/>
        <a:p>
          <a:endParaRPr lang="en-US"/>
        </a:p>
      </dgm:t>
    </dgm:pt>
    <dgm:pt modelId="{5BD582C0-7A71-47BB-9A1F-723685FC9791}">
      <dgm:prSet/>
      <dgm:spPr/>
      <dgm:t>
        <a:bodyPr/>
        <a:lstStyle/>
        <a:p>
          <a:r>
            <a:rPr lang="en-US"/>
            <a:t>Recruitment &amp; Selection</a:t>
          </a:r>
        </a:p>
      </dgm:t>
    </dgm:pt>
    <dgm:pt modelId="{D23CBBB5-E5CA-4983-8EB3-75BEDF2C33B6}" type="parTrans" cxnId="{16EC29EA-2DDE-4063-9211-22F3BD8EDB8E}">
      <dgm:prSet/>
      <dgm:spPr/>
      <dgm:t>
        <a:bodyPr/>
        <a:lstStyle/>
        <a:p>
          <a:endParaRPr lang="en-US"/>
        </a:p>
      </dgm:t>
    </dgm:pt>
    <dgm:pt modelId="{A4BA4AD7-4903-4261-BB9F-A32E3D98444B}" type="sibTrans" cxnId="{16EC29EA-2DDE-4063-9211-22F3BD8EDB8E}">
      <dgm:prSet/>
      <dgm:spPr/>
      <dgm:t>
        <a:bodyPr/>
        <a:lstStyle/>
        <a:p>
          <a:endParaRPr lang="en-US"/>
        </a:p>
      </dgm:t>
    </dgm:pt>
    <dgm:pt modelId="{8808F194-C82D-4C29-9208-E2C9D84E0882}">
      <dgm:prSet/>
      <dgm:spPr/>
      <dgm:t>
        <a:bodyPr/>
        <a:lstStyle/>
        <a:p>
          <a:r>
            <a:rPr lang="en-US"/>
            <a:t>Reward &amp; Remuneration</a:t>
          </a:r>
        </a:p>
      </dgm:t>
    </dgm:pt>
    <dgm:pt modelId="{0CBAD166-6899-4CBB-A1F6-15AF93AEA145}" type="parTrans" cxnId="{6D7BC490-CEBE-4271-9535-FD07A978F442}">
      <dgm:prSet/>
      <dgm:spPr/>
      <dgm:t>
        <a:bodyPr/>
        <a:lstStyle/>
        <a:p>
          <a:endParaRPr lang="en-US"/>
        </a:p>
      </dgm:t>
    </dgm:pt>
    <dgm:pt modelId="{59A3FA5C-E7CB-44D7-A53B-27D7C8872915}" type="sibTrans" cxnId="{6D7BC490-CEBE-4271-9535-FD07A978F442}">
      <dgm:prSet/>
      <dgm:spPr/>
      <dgm:t>
        <a:bodyPr/>
        <a:lstStyle/>
        <a:p>
          <a:endParaRPr lang="en-US"/>
        </a:p>
      </dgm:t>
    </dgm:pt>
    <dgm:pt modelId="{CAD2AC12-B542-4522-8D8E-0742FA62EE71}">
      <dgm:prSet/>
      <dgm:spPr/>
      <dgm:t>
        <a:bodyPr/>
        <a:lstStyle/>
        <a:p>
          <a:r>
            <a:rPr lang="en-US"/>
            <a:t>Performance Management</a:t>
          </a:r>
        </a:p>
      </dgm:t>
    </dgm:pt>
    <dgm:pt modelId="{3A6ABA4B-D722-424B-8CF4-A252962C5BE5}" type="parTrans" cxnId="{7D982BE3-67FF-4450-9162-698D04A695C1}">
      <dgm:prSet/>
      <dgm:spPr/>
      <dgm:t>
        <a:bodyPr/>
        <a:lstStyle/>
        <a:p>
          <a:endParaRPr lang="en-US"/>
        </a:p>
      </dgm:t>
    </dgm:pt>
    <dgm:pt modelId="{932A1026-A472-4CEA-B400-70F5AE6A5921}" type="sibTrans" cxnId="{7D982BE3-67FF-4450-9162-698D04A695C1}">
      <dgm:prSet/>
      <dgm:spPr/>
      <dgm:t>
        <a:bodyPr/>
        <a:lstStyle/>
        <a:p>
          <a:endParaRPr lang="en-US"/>
        </a:p>
      </dgm:t>
    </dgm:pt>
    <dgm:pt modelId="{D1383423-F04B-4A4C-BDD3-4CC9841F83ED}" type="pres">
      <dgm:prSet presAssocID="{CB470A60-CEB5-4B1F-90FF-64C103748767}" presName="vert0" presStyleCnt="0">
        <dgm:presLayoutVars>
          <dgm:dir/>
          <dgm:animOne val="branch"/>
          <dgm:animLvl val="lvl"/>
        </dgm:presLayoutVars>
      </dgm:prSet>
      <dgm:spPr/>
    </dgm:pt>
    <dgm:pt modelId="{E064C80C-8231-40FE-AFF3-06E387B00FCB}" type="pres">
      <dgm:prSet presAssocID="{AC1D35D3-EA64-4C0B-BE5B-718C734BA355}" presName="thickLine" presStyleLbl="alignNode1" presStyleIdx="0" presStyleCnt="6"/>
      <dgm:spPr/>
    </dgm:pt>
    <dgm:pt modelId="{73FABCDC-07ED-499F-9279-D3600467B8FD}" type="pres">
      <dgm:prSet presAssocID="{AC1D35D3-EA64-4C0B-BE5B-718C734BA355}" presName="horz1" presStyleCnt="0"/>
      <dgm:spPr/>
    </dgm:pt>
    <dgm:pt modelId="{CFC31819-F7AA-4795-AA55-ED6E1E4311F0}" type="pres">
      <dgm:prSet presAssocID="{AC1D35D3-EA64-4C0B-BE5B-718C734BA355}" presName="tx1" presStyleLbl="revTx" presStyleIdx="0" presStyleCnt="6"/>
      <dgm:spPr/>
    </dgm:pt>
    <dgm:pt modelId="{965B9D2F-41CB-442B-8B67-BAC1AA3C20D5}" type="pres">
      <dgm:prSet presAssocID="{AC1D35D3-EA64-4C0B-BE5B-718C734BA355}" presName="vert1" presStyleCnt="0"/>
      <dgm:spPr/>
    </dgm:pt>
    <dgm:pt modelId="{F1BB2634-A14C-4027-A367-42C3CB569628}" type="pres">
      <dgm:prSet presAssocID="{E32A1987-7A07-465A-83E9-302314149049}" presName="thickLine" presStyleLbl="alignNode1" presStyleIdx="1" presStyleCnt="6"/>
      <dgm:spPr/>
    </dgm:pt>
    <dgm:pt modelId="{F1E2F80F-39D4-4300-AABF-577A827B997C}" type="pres">
      <dgm:prSet presAssocID="{E32A1987-7A07-465A-83E9-302314149049}" presName="horz1" presStyleCnt="0"/>
      <dgm:spPr/>
    </dgm:pt>
    <dgm:pt modelId="{D366F053-3C56-4825-84C6-CE65A9470103}" type="pres">
      <dgm:prSet presAssocID="{E32A1987-7A07-465A-83E9-302314149049}" presName="tx1" presStyleLbl="revTx" presStyleIdx="1" presStyleCnt="6"/>
      <dgm:spPr/>
    </dgm:pt>
    <dgm:pt modelId="{8ED7CDD5-275E-4835-93FE-9333D25B68C5}" type="pres">
      <dgm:prSet presAssocID="{E32A1987-7A07-465A-83E9-302314149049}" presName="vert1" presStyleCnt="0"/>
      <dgm:spPr/>
    </dgm:pt>
    <dgm:pt modelId="{5DE1FD64-737D-4B14-83A9-32ED04DC3B21}" type="pres">
      <dgm:prSet presAssocID="{F4E56106-C442-4632-94F3-F6CF8FEAC95F}" presName="thickLine" presStyleLbl="alignNode1" presStyleIdx="2" presStyleCnt="6"/>
      <dgm:spPr/>
    </dgm:pt>
    <dgm:pt modelId="{69E4620B-EB18-4CD9-8C7D-D793B4FBA1D8}" type="pres">
      <dgm:prSet presAssocID="{F4E56106-C442-4632-94F3-F6CF8FEAC95F}" presName="horz1" presStyleCnt="0"/>
      <dgm:spPr/>
    </dgm:pt>
    <dgm:pt modelId="{F561AF92-F9E4-4EC2-B0D1-2E73D44FF75A}" type="pres">
      <dgm:prSet presAssocID="{F4E56106-C442-4632-94F3-F6CF8FEAC95F}" presName="tx1" presStyleLbl="revTx" presStyleIdx="2" presStyleCnt="6"/>
      <dgm:spPr/>
    </dgm:pt>
    <dgm:pt modelId="{A5245DE7-8164-446A-A6A1-06B7A65826DE}" type="pres">
      <dgm:prSet presAssocID="{F4E56106-C442-4632-94F3-F6CF8FEAC95F}" presName="vert1" presStyleCnt="0"/>
      <dgm:spPr/>
    </dgm:pt>
    <dgm:pt modelId="{2651AFB9-4815-4B95-B468-019F813901A6}" type="pres">
      <dgm:prSet presAssocID="{5BD582C0-7A71-47BB-9A1F-723685FC9791}" presName="thickLine" presStyleLbl="alignNode1" presStyleIdx="3" presStyleCnt="6"/>
      <dgm:spPr/>
    </dgm:pt>
    <dgm:pt modelId="{B6CD224B-1649-4284-AC94-C4749F15FF76}" type="pres">
      <dgm:prSet presAssocID="{5BD582C0-7A71-47BB-9A1F-723685FC9791}" presName="horz1" presStyleCnt="0"/>
      <dgm:spPr/>
    </dgm:pt>
    <dgm:pt modelId="{8C3D6A0F-4D4C-4A5E-BFF8-EDB82C072E36}" type="pres">
      <dgm:prSet presAssocID="{5BD582C0-7A71-47BB-9A1F-723685FC9791}" presName="tx1" presStyleLbl="revTx" presStyleIdx="3" presStyleCnt="6"/>
      <dgm:spPr/>
    </dgm:pt>
    <dgm:pt modelId="{C6DB7BFA-48B8-4D8C-9241-DA07C9573BDA}" type="pres">
      <dgm:prSet presAssocID="{5BD582C0-7A71-47BB-9A1F-723685FC9791}" presName="vert1" presStyleCnt="0"/>
      <dgm:spPr/>
    </dgm:pt>
    <dgm:pt modelId="{0693A1CB-844C-4EF6-96A1-090169565080}" type="pres">
      <dgm:prSet presAssocID="{8808F194-C82D-4C29-9208-E2C9D84E0882}" presName="thickLine" presStyleLbl="alignNode1" presStyleIdx="4" presStyleCnt="6"/>
      <dgm:spPr/>
    </dgm:pt>
    <dgm:pt modelId="{A072F399-6DB6-480F-808B-F54297912DBD}" type="pres">
      <dgm:prSet presAssocID="{8808F194-C82D-4C29-9208-E2C9D84E0882}" presName="horz1" presStyleCnt="0"/>
      <dgm:spPr/>
    </dgm:pt>
    <dgm:pt modelId="{EF863F8A-FAE0-4B0C-830C-9EC508FED171}" type="pres">
      <dgm:prSet presAssocID="{8808F194-C82D-4C29-9208-E2C9D84E0882}" presName="tx1" presStyleLbl="revTx" presStyleIdx="4" presStyleCnt="6"/>
      <dgm:spPr/>
    </dgm:pt>
    <dgm:pt modelId="{69322C4C-7982-48A5-B113-1955EC65CA54}" type="pres">
      <dgm:prSet presAssocID="{8808F194-C82D-4C29-9208-E2C9D84E0882}" presName="vert1" presStyleCnt="0"/>
      <dgm:spPr/>
    </dgm:pt>
    <dgm:pt modelId="{F6EB5148-F7CD-4B56-BA96-AE022693AE6E}" type="pres">
      <dgm:prSet presAssocID="{CAD2AC12-B542-4522-8D8E-0742FA62EE71}" presName="thickLine" presStyleLbl="alignNode1" presStyleIdx="5" presStyleCnt="6"/>
      <dgm:spPr/>
    </dgm:pt>
    <dgm:pt modelId="{7D7C8233-DC63-440D-956E-45DB7245DE21}" type="pres">
      <dgm:prSet presAssocID="{CAD2AC12-B542-4522-8D8E-0742FA62EE71}" presName="horz1" presStyleCnt="0"/>
      <dgm:spPr/>
    </dgm:pt>
    <dgm:pt modelId="{CF11C20E-C269-4075-8699-033913F25593}" type="pres">
      <dgm:prSet presAssocID="{CAD2AC12-B542-4522-8D8E-0742FA62EE71}" presName="tx1" presStyleLbl="revTx" presStyleIdx="5" presStyleCnt="6"/>
      <dgm:spPr/>
    </dgm:pt>
    <dgm:pt modelId="{4998CD53-EDE1-4995-97B1-F97CCAAFC024}" type="pres">
      <dgm:prSet presAssocID="{CAD2AC12-B542-4522-8D8E-0742FA62EE71}" presName="vert1" presStyleCnt="0"/>
      <dgm:spPr/>
    </dgm:pt>
  </dgm:ptLst>
  <dgm:cxnLst>
    <dgm:cxn modelId="{66C18302-682B-47AC-9FC6-2B388D6D4CF8}" srcId="{CB470A60-CEB5-4B1F-90FF-64C103748767}" destId="{F4E56106-C442-4632-94F3-F6CF8FEAC95F}" srcOrd="2" destOrd="0" parTransId="{CF501E73-8C07-4387-A799-34B0A6A253D9}" sibTransId="{177E423B-66B6-4717-A5B5-46E947763666}"/>
    <dgm:cxn modelId="{84CB2914-96E1-4868-8285-FBA61D7A1FFA}" type="presOf" srcId="{8808F194-C82D-4C29-9208-E2C9D84E0882}" destId="{EF863F8A-FAE0-4B0C-830C-9EC508FED171}" srcOrd="0" destOrd="0" presId="urn:microsoft.com/office/officeart/2008/layout/LinedList"/>
    <dgm:cxn modelId="{F60DFC20-8903-49F4-8171-6230DDE17FF1}" type="presOf" srcId="{CB470A60-CEB5-4B1F-90FF-64C103748767}" destId="{D1383423-F04B-4A4C-BDD3-4CC9841F83ED}" srcOrd="0" destOrd="0" presId="urn:microsoft.com/office/officeart/2008/layout/LinedList"/>
    <dgm:cxn modelId="{FE99D326-5F3B-47BB-A503-9BC70B9C53FF}" type="presOf" srcId="{F4E56106-C442-4632-94F3-F6CF8FEAC95F}" destId="{F561AF92-F9E4-4EC2-B0D1-2E73D44FF75A}" srcOrd="0" destOrd="0" presId="urn:microsoft.com/office/officeart/2008/layout/LinedList"/>
    <dgm:cxn modelId="{CE8B5D7C-C099-49E8-A0E6-49C9DF8A2065}" srcId="{CB470A60-CEB5-4B1F-90FF-64C103748767}" destId="{AC1D35D3-EA64-4C0B-BE5B-718C734BA355}" srcOrd="0" destOrd="0" parTransId="{C586D364-F45B-4B05-A554-D511D9608097}" sibTransId="{6B0DE092-AAF1-4882-961C-E0F2DD888612}"/>
    <dgm:cxn modelId="{6D7BC490-CEBE-4271-9535-FD07A978F442}" srcId="{CB470A60-CEB5-4B1F-90FF-64C103748767}" destId="{8808F194-C82D-4C29-9208-E2C9D84E0882}" srcOrd="4" destOrd="0" parTransId="{0CBAD166-6899-4CBB-A1F6-15AF93AEA145}" sibTransId="{59A3FA5C-E7CB-44D7-A53B-27D7C8872915}"/>
    <dgm:cxn modelId="{1A3DA991-D17C-40BD-A77A-38E1B63176CB}" type="presOf" srcId="{AC1D35D3-EA64-4C0B-BE5B-718C734BA355}" destId="{CFC31819-F7AA-4795-AA55-ED6E1E4311F0}" srcOrd="0" destOrd="0" presId="urn:microsoft.com/office/officeart/2008/layout/LinedList"/>
    <dgm:cxn modelId="{34487DAE-B1CC-4CB6-A43F-915BCD7E83D0}" srcId="{CB470A60-CEB5-4B1F-90FF-64C103748767}" destId="{E32A1987-7A07-465A-83E9-302314149049}" srcOrd="1" destOrd="0" parTransId="{6D75C310-9AC4-47AD-8063-B51C805B67BF}" sibTransId="{184A1527-4795-498F-9451-12C65FB86C89}"/>
    <dgm:cxn modelId="{0BE4C3B9-D4B0-4D77-96EB-6E90F2F48ED6}" type="presOf" srcId="{CAD2AC12-B542-4522-8D8E-0742FA62EE71}" destId="{CF11C20E-C269-4075-8699-033913F25593}" srcOrd="0" destOrd="0" presId="urn:microsoft.com/office/officeart/2008/layout/LinedList"/>
    <dgm:cxn modelId="{7D982BE3-67FF-4450-9162-698D04A695C1}" srcId="{CB470A60-CEB5-4B1F-90FF-64C103748767}" destId="{CAD2AC12-B542-4522-8D8E-0742FA62EE71}" srcOrd="5" destOrd="0" parTransId="{3A6ABA4B-D722-424B-8CF4-A252962C5BE5}" sibTransId="{932A1026-A472-4CEA-B400-70F5AE6A5921}"/>
    <dgm:cxn modelId="{16EC29EA-2DDE-4063-9211-22F3BD8EDB8E}" srcId="{CB470A60-CEB5-4B1F-90FF-64C103748767}" destId="{5BD582C0-7A71-47BB-9A1F-723685FC9791}" srcOrd="3" destOrd="0" parTransId="{D23CBBB5-E5CA-4983-8EB3-75BEDF2C33B6}" sibTransId="{A4BA4AD7-4903-4261-BB9F-A32E3D98444B}"/>
    <dgm:cxn modelId="{ED6BEEF6-F878-4BE5-95C2-B1E4C86EFECE}" type="presOf" srcId="{5BD582C0-7A71-47BB-9A1F-723685FC9791}" destId="{8C3D6A0F-4D4C-4A5E-BFF8-EDB82C072E36}" srcOrd="0" destOrd="0" presId="urn:microsoft.com/office/officeart/2008/layout/LinedList"/>
    <dgm:cxn modelId="{09729DF8-51A1-4252-9A53-3174127B61A3}" type="presOf" srcId="{E32A1987-7A07-465A-83E9-302314149049}" destId="{D366F053-3C56-4825-84C6-CE65A9470103}" srcOrd="0" destOrd="0" presId="urn:microsoft.com/office/officeart/2008/layout/LinedList"/>
    <dgm:cxn modelId="{93F90932-9896-419B-B8D1-6BBE042A0EBB}" type="presParOf" srcId="{D1383423-F04B-4A4C-BDD3-4CC9841F83ED}" destId="{E064C80C-8231-40FE-AFF3-06E387B00FCB}" srcOrd="0" destOrd="0" presId="urn:microsoft.com/office/officeart/2008/layout/LinedList"/>
    <dgm:cxn modelId="{679E051B-C63C-413F-AB3F-4E11802A89EE}" type="presParOf" srcId="{D1383423-F04B-4A4C-BDD3-4CC9841F83ED}" destId="{73FABCDC-07ED-499F-9279-D3600467B8FD}" srcOrd="1" destOrd="0" presId="urn:microsoft.com/office/officeart/2008/layout/LinedList"/>
    <dgm:cxn modelId="{E7B9C473-DC7C-4368-A52A-0D0A330F0CA3}" type="presParOf" srcId="{73FABCDC-07ED-499F-9279-D3600467B8FD}" destId="{CFC31819-F7AA-4795-AA55-ED6E1E4311F0}" srcOrd="0" destOrd="0" presId="urn:microsoft.com/office/officeart/2008/layout/LinedList"/>
    <dgm:cxn modelId="{27F5FC9A-303A-4768-B6B2-8DF66C46EA61}" type="presParOf" srcId="{73FABCDC-07ED-499F-9279-D3600467B8FD}" destId="{965B9D2F-41CB-442B-8B67-BAC1AA3C20D5}" srcOrd="1" destOrd="0" presId="urn:microsoft.com/office/officeart/2008/layout/LinedList"/>
    <dgm:cxn modelId="{48FE14BD-E8D2-4FF8-B390-BD7D81C96457}" type="presParOf" srcId="{D1383423-F04B-4A4C-BDD3-4CC9841F83ED}" destId="{F1BB2634-A14C-4027-A367-42C3CB569628}" srcOrd="2" destOrd="0" presId="urn:microsoft.com/office/officeart/2008/layout/LinedList"/>
    <dgm:cxn modelId="{9E620F21-F773-42E7-98BA-909DDD8C0E5C}" type="presParOf" srcId="{D1383423-F04B-4A4C-BDD3-4CC9841F83ED}" destId="{F1E2F80F-39D4-4300-AABF-577A827B997C}" srcOrd="3" destOrd="0" presId="urn:microsoft.com/office/officeart/2008/layout/LinedList"/>
    <dgm:cxn modelId="{AF910C5C-7884-4DAC-8F5F-5BC3BD72729E}" type="presParOf" srcId="{F1E2F80F-39D4-4300-AABF-577A827B997C}" destId="{D366F053-3C56-4825-84C6-CE65A9470103}" srcOrd="0" destOrd="0" presId="urn:microsoft.com/office/officeart/2008/layout/LinedList"/>
    <dgm:cxn modelId="{CE576582-FA6B-44CA-ABBB-C52AB46CC130}" type="presParOf" srcId="{F1E2F80F-39D4-4300-AABF-577A827B997C}" destId="{8ED7CDD5-275E-4835-93FE-9333D25B68C5}" srcOrd="1" destOrd="0" presId="urn:microsoft.com/office/officeart/2008/layout/LinedList"/>
    <dgm:cxn modelId="{1D538600-AC71-499F-B529-6F72B94562BF}" type="presParOf" srcId="{D1383423-F04B-4A4C-BDD3-4CC9841F83ED}" destId="{5DE1FD64-737D-4B14-83A9-32ED04DC3B21}" srcOrd="4" destOrd="0" presId="urn:microsoft.com/office/officeart/2008/layout/LinedList"/>
    <dgm:cxn modelId="{8A69D1FD-CA9C-4F30-A87F-52D578A60666}" type="presParOf" srcId="{D1383423-F04B-4A4C-BDD3-4CC9841F83ED}" destId="{69E4620B-EB18-4CD9-8C7D-D793B4FBA1D8}" srcOrd="5" destOrd="0" presId="urn:microsoft.com/office/officeart/2008/layout/LinedList"/>
    <dgm:cxn modelId="{82B08AD4-7AFC-47EA-BDED-01F262DA1A61}" type="presParOf" srcId="{69E4620B-EB18-4CD9-8C7D-D793B4FBA1D8}" destId="{F561AF92-F9E4-4EC2-B0D1-2E73D44FF75A}" srcOrd="0" destOrd="0" presId="urn:microsoft.com/office/officeart/2008/layout/LinedList"/>
    <dgm:cxn modelId="{04A110B5-4BC6-40EE-A6C3-EF094AB5053A}" type="presParOf" srcId="{69E4620B-EB18-4CD9-8C7D-D793B4FBA1D8}" destId="{A5245DE7-8164-446A-A6A1-06B7A65826DE}" srcOrd="1" destOrd="0" presId="urn:microsoft.com/office/officeart/2008/layout/LinedList"/>
    <dgm:cxn modelId="{19D0A8A4-D820-4CC3-BEBF-9450A08BAAED}" type="presParOf" srcId="{D1383423-F04B-4A4C-BDD3-4CC9841F83ED}" destId="{2651AFB9-4815-4B95-B468-019F813901A6}" srcOrd="6" destOrd="0" presId="urn:microsoft.com/office/officeart/2008/layout/LinedList"/>
    <dgm:cxn modelId="{3985CD2D-6EF9-4084-A4B3-F1DC9E467C06}" type="presParOf" srcId="{D1383423-F04B-4A4C-BDD3-4CC9841F83ED}" destId="{B6CD224B-1649-4284-AC94-C4749F15FF76}" srcOrd="7" destOrd="0" presId="urn:microsoft.com/office/officeart/2008/layout/LinedList"/>
    <dgm:cxn modelId="{EBC2304C-32CF-4F3C-A0B1-BF303040DDE7}" type="presParOf" srcId="{B6CD224B-1649-4284-AC94-C4749F15FF76}" destId="{8C3D6A0F-4D4C-4A5E-BFF8-EDB82C072E36}" srcOrd="0" destOrd="0" presId="urn:microsoft.com/office/officeart/2008/layout/LinedList"/>
    <dgm:cxn modelId="{BB7DB3A5-6EED-4E61-91D1-76A753CDC9AD}" type="presParOf" srcId="{B6CD224B-1649-4284-AC94-C4749F15FF76}" destId="{C6DB7BFA-48B8-4D8C-9241-DA07C9573BDA}" srcOrd="1" destOrd="0" presId="urn:microsoft.com/office/officeart/2008/layout/LinedList"/>
    <dgm:cxn modelId="{77F5F378-95A1-4B80-B89D-77EDF6642B91}" type="presParOf" srcId="{D1383423-F04B-4A4C-BDD3-4CC9841F83ED}" destId="{0693A1CB-844C-4EF6-96A1-090169565080}" srcOrd="8" destOrd="0" presId="urn:microsoft.com/office/officeart/2008/layout/LinedList"/>
    <dgm:cxn modelId="{5B2BF43D-F2BB-4321-A8BB-AFC867450ADD}" type="presParOf" srcId="{D1383423-F04B-4A4C-BDD3-4CC9841F83ED}" destId="{A072F399-6DB6-480F-808B-F54297912DBD}" srcOrd="9" destOrd="0" presId="urn:microsoft.com/office/officeart/2008/layout/LinedList"/>
    <dgm:cxn modelId="{51540E9F-1470-4074-9249-728AE7E70FBD}" type="presParOf" srcId="{A072F399-6DB6-480F-808B-F54297912DBD}" destId="{EF863F8A-FAE0-4B0C-830C-9EC508FED171}" srcOrd="0" destOrd="0" presId="urn:microsoft.com/office/officeart/2008/layout/LinedList"/>
    <dgm:cxn modelId="{23EB7E0F-FA3D-4462-A199-29DB8D5E2911}" type="presParOf" srcId="{A072F399-6DB6-480F-808B-F54297912DBD}" destId="{69322C4C-7982-48A5-B113-1955EC65CA54}" srcOrd="1" destOrd="0" presId="urn:microsoft.com/office/officeart/2008/layout/LinedList"/>
    <dgm:cxn modelId="{46B5CC2A-7D91-4D23-9C05-60C810EA6CC5}" type="presParOf" srcId="{D1383423-F04B-4A4C-BDD3-4CC9841F83ED}" destId="{F6EB5148-F7CD-4B56-BA96-AE022693AE6E}" srcOrd="10" destOrd="0" presId="urn:microsoft.com/office/officeart/2008/layout/LinedList"/>
    <dgm:cxn modelId="{F8FE9587-E7DA-4CF1-80FA-93105B58A164}" type="presParOf" srcId="{D1383423-F04B-4A4C-BDD3-4CC9841F83ED}" destId="{7D7C8233-DC63-440D-956E-45DB7245DE21}" srcOrd="11" destOrd="0" presId="urn:microsoft.com/office/officeart/2008/layout/LinedList"/>
    <dgm:cxn modelId="{2679E58C-651B-4678-B8EB-7319B8CEFA5A}" type="presParOf" srcId="{7D7C8233-DC63-440D-956E-45DB7245DE21}" destId="{CF11C20E-C269-4075-8699-033913F25593}" srcOrd="0" destOrd="0" presId="urn:microsoft.com/office/officeart/2008/layout/LinedList"/>
    <dgm:cxn modelId="{B1F34559-E58A-4520-B822-4CDE1F5BDE2D}" type="presParOf" srcId="{7D7C8233-DC63-440D-956E-45DB7245DE21}" destId="{4998CD53-EDE1-4995-97B1-F97CCAAFC0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557A1A-4FD5-4203-A398-DF98B845CCA3}" type="doc">
      <dgm:prSet loTypeId="urn:microsoft.com/office/officeart/2005/8/layout/cycle5" loCatId="cycle" qsTypeId="urn:microsoft.com/office/officeart/2005/8/quickstyle/simple1" qsCatId="simple" csTypeId="urn:microsoft.com/office/officeart/2005/8/colors/accent0_3" csCatId="mainScheme"/>
      <dgm:spPr/>
      <dgm:t>
        <a:bodyPr/>
        <a:lstStyle/>
        <a:p>
          <a:endParaRPr lang="en-US"/>
        </a:p>
      </dgm:t>
    </dgm:pt>
    <dgm:pt modelId="{9DBF9AEF-2C85-4F74-B555-7289EC08C7CF}">
      <dgm:prSet/>
      <dgm:spPr/>
      <dgm:t>
        <a:bodyPr/>
        <a:lstStyle/>
        <a:p>
          <a:r>
            <a:rPr lang="en-US" dirty="0"/>
            <a:t>Amazon offers competitive pay, bonuses, stock options and country-specific benefits.</a:t>
          </a:r>
        </a:p>
      </dgm:t>
    </dgm:pt>
    <dgm:pt modelId="{67666E81-56D1-4022-969D-25456E21C826}" type="parTrans" cxnId="{D39BF3CD-5F5B-465C-85E9-3454ADF8F04A}">
      <dgm:prSet/>
      <dgm:spPr/>
      <dgm:t>
        <a:bodyPr/>
        <a:lstStyle/>
        <a:p>
          <a:endParaRPr lang="en-US"/>
        </a:p>
      </dgm:t>
    </dgm:pt>
    <dgm:pt modelId="{895A1D69-1F65-42CF-86A2-77ABF9DD32BB}" type="sibTrans" cxnId="{D39BF3CD-5F5B-465C-85E9-3454ADF8F04A}">
      <dgm:prSet/>
      <dgm:spPr/>
      <dgm:t>
        <a:bodyPr/>
        <a:lstStyle/>
        <a:p>
          <a:endParaRPr lang="en-US"/>
        </a:p>
      </dgm:t>
    </dgm:pt>
    <dgm:pt modelId="{E624D6A1-BEB5-49B8-8097-51486B23E3A2}">
      <dgm:prSet/>
      <dgm:spPr/>
      <dgm:t>
        <a:bodyPr/>
        <a:lstStyle/>
        <a:p>
          <a:r>
            <a:rPr lang="en-US"/>
            <a:t>Warehouse staff receive hourly wages, healthcare, insurance and retirement plans.</a:t>
          </a:r>
        </a:p>
      </dgm:t>
    </dgm:pt>
    <dgm:pt modelId="{58598AE2-C587-42C4-949C-334460B5E58E}" type="parTrans" cxnId="{EF7984AD-6D9D-40EB-A08A-26346A294222}">
      <dgm:prSet/>
      <dgm:spPr/>
      <dgm:t>
        <a:bodyPr/>
        <a:lstStyle/>
        <a:p>
          <a:endParaRPr lang="en-US"/>
        </a:p>
      </dgm:t>
    </dgm:pt>
    <dgm:pt modelId="{806BF872-448B-4C54-88AE-6E6B6B82127B}" type="sibTrans" cxnId="{EF7984AD-6D9D-40EB-A08A-26346A294222}">
      <dgm:prSet/>
      <dgm:spPr/>
      <dgm:t>
        <a:bodyPr/>
        <a:lstStyle/>
        <a:p>
          <a:endParaRPr lang="en-US"/>
        </a:p>
      </dgm:t>
    </dgm:pt>
    <dgm:pt modelId="{B52C5703-FE7B-4E70-97F5-DAA343DF23BE}">
      <dgm:prSet/>
      <dgm:spPr/>
      <dgm:t>
        <a:bodyPr/>
        <a:lstStyle/>
        <a:p>
          <a:r>
            <a:rPr lang="en-US"/>
            <a:t>Corporate staff benefit from RSUs (Restricted Stock Units) and performance bonuses.</a:t>
          </a:r>
        </a:p>
      </dgm:t>
    </dgm:pt>
    <dgm:pt modelId="{9872596E-FB87-4CBE-9EB6-E8CD9623CB26}" type="parTrans" cxnId="{3BC1178C-AB7F-49E7-BB64-337FDCFBB88A}">
      <dgm:prSet/>
      <dgm:spPr/>
      <dgm:t>
        <a:bodyPr/>
        <a:lstStyle/>
        <a:p>
          <a:endParaRPr lang="en-US"/>
        </a:p>
      </dgm:t>
    </dgm:pt>
    <dgm:pt modelId="{070B9583-ACAB-4114-B580-6344B1712640}" type="sibTrans" cxnId="{3BC1178C-AB7F-49E7-BB64-337FDCFBB88A}">
      <dgm:prSet/>
      <dgm:spPr/>
      <dgm:t>
        <a:bodyPr/>
        <a:lstStyle/>
        <a:p>
          <a:endParaRPr lang="en-US"/>
        </a:p>
      </dgm:t>
    </dgm:pt>
    <dgm:pt modelId="{72912DA5-AB14-48A8-B1DF-5235C624A248}">
      <dgm:prSet/>
      <dgm:spPr/>
      <dgm:t>
        <a:bodyPr/>
        <a:lstStyle/>
        <a:p>
          <a:r>
            <a:rPr lang="en-US"/>
            <a:t>Region-based compensation models reflect market differences.</a:t>
          </a:r>
        </a:p>
      </dgm:t>
    </dgm:pt>
    <dgm:pt modelId="{5725A09C-BCB3-4458-8948-50D8842E1F82}" type="parTrans" cxnId="{4EF21309-53E1-4806-8CFF-E3BF57F96A74}">
      <dgm:prSet/>
      <dgm:spPr/>
      <dgm:t>
        <a:bodyPr/>
        <a:lstStyle/>
        <a:p>
          <a:endParaRPr lang="en-US"/>
        </a:p>
      </dgm:t>
    </dgm:pt>
    <dgm:pt modelId="{586D2C91-C3F7-45E1-8D73-A74FEAED983D}" type="sibTrans" cxnId="{4EF21309-53E1-4806-8CFF-E3BF57F96A74}">
      <dgm:prSet/>
      <dgm:spPr/>
      <dgm:t>
        <a:bodyPr/>
        <a:lstStyle/>
        <a:p>
          <a:endParaRPr lang="en-US"/>
        </a:p>
      </dgm:t>
    </dgm:pt>
    <dgm:pt modelId="{4B4B520B-1FC0-43E2-8D21-65A358E96ECA}">
      <dgm:prSet/>
      <dgm:spPr/>
      <dgm:t>
        <a:bodyPr/>
        <a:lstStyle/>
        <a:p>
          <a:r>
            <a:rPr lang="en-US"/>
            <a:t>Amazon aims for fair, motivating and scalable global reward systems.</a:t>
          </a:r>
        </a:p>
      </dgm:t>
    </dgm:pt>
    <dgm:pt modelId="{52183125-7034-4BB0-80EB-4B8E07602661}" type="parTrans" cxnId="{1CDB56E5-B1B1-498E-B5FD-5D6F7AFD4EAD}">
      <dgm:prSet/>
      <dgm:spPr/>
      <dgm:t>
        <a:bodyPr/>
        <a:lstStyle/>
        <a:p>
          <a:endParaRPr lang="en-US"/>
        </a:p>
      </dgm:t>
    </dgm:pt>
    <dgm:pt modelId="{2BE5CC19-F35F-41D9-AC12-C3E2F0ADF130}" type="sibTrans" cxnId="{1CDB56E5-B1B1-498E-B5FD-5D6F7AFD4EAD}">
      <dgm:prSet/>
      <dgm:spPr/>
      <dgm:t>
        <a:bodyPr/>
        <a:lstStyle/>
        <a:p>
          <a:endParaRPr lang="en-US"/>
        </a:p>
      </dgm:t>
    </dgm:pt>
    <dgm:pt modelId="{52C8D435-E79F-4BA5-B02B-95A066A6390E}" type="pres">
      <dgm:prSet presAssocID="{60557A1A-4FD5-4203-A398-DF98B845CCA3}" presName="cycle" presStyleCnt="0">
        <dgm:presLayoutVars>
          <dgm:dir/>
          <dgm:resizeHandles val="exact"/>
        </dgm:presLayoutVars>
      </dgm:prSet>
      <dgm:spPr/>
    </dgm:pt>
    <dgm:pt modelId="{3C8B99D1-C966-4120-B0FE-633F3F4ED3AA}" type="pres">
      <dgm:prSet presAssocID="{9DBF9AEF-2C85-4F74-B555-7289EC08C7CF}" presName="node" presStyleLbl="node1" presStyleIdx="0" presStyleCnt="5">
        <dgm:presLayoutVars>
          <dgm:bulletEnabled val="1"/>
        </dgm:presLayoutVars>
      </dgm:prSet>
      <dgm:spPr/>
    </dgm:pt>
    <dgm:pt modelId="{7278BABC-8F24-4F49-8409-D951E6A88591}" type="pres">
      <dgm:prSet presAssocID="{9DBF9AEF-2C85-4F74-B555-7289EC08C7CF}" presName="spNode" presStyleCnt="0"/>
      <dgm:spPr/>
    </dgm:pt>
    <dgm:pt modelId="{A4595596-3926-4804-BE3D-90AD01C8AFD0}" type="pres">
      <dgm:prSet presAssocID="{895A1D69-1F65-42CF-86A2-77ABF9DD32BB}" presName="sibTrans" presStyleLbl="sibTrans1D1" presStyleIdx="0" presStyleCnt="5"/>
      <dgm:spPr/>
    </dgm:pt>
    <dgm:pt modelId="{196D85CE-77D5-49C2-8FAC-FC4A525A952F}" type="pres">
      <dgm:prSet presAssocID="{E624D6A1-BEB5-49B8-8097-51486B23E3A2}" presName="node" presStyleLbl="node1" presStyleIdx="1" presStyleCnt="5">
        <dgm:presLayoutVars>
          <dgm:bulletEnabled val="1"/>
        </dgm:presLayoutVars>
      </dgm:prSet>
      <dgm:spPr/>
    </dgm:pt>
    <dgm:pt modelId="{B0D6511E-170A-404C-96E9-05AA0C4CFD63}" type="pres">
      <dgm:prSet presAssocID="{E624D6A1-BEB5-49B8-8097-51486B23E3A2}" presName="spNode" presStyleCnt="0"/>
      <dgm:spPr/>
    </dgm:pt>
    <dgm:pt modelId="{DDCCD07C-F0CA-4EF9-BFC9-81087E5D2AC5}" type="pres">
      <dgm:prSet presAssocID="{806BF872-448B-4C54-88AE-6E6B6B82127B}" presName="sibTrans" presStyleLbl="sibTrans1D1" presStyleIdx="1" presStyleCnt="5"/>
      <dgm:spPr/>
    </dgm:pt>
    <dgm:pt modelId="{CDF25579-D11E-4EAA-9143-C29058EE5C1B}" type="pres">
      <dgm:prSet presAssocID="{B52C5703-FE7B-4E70-97F5-DAA343DF23BE}" presName="node" presStyleLbl="node1" presStyleIdx="2" presStyleCnt="5">
        <dgm:presLayoutVars>
          <dgm:bulletEnabled val="1"/>
        </dgm:presLayoutVars>
      </dgm:prSet>
      <dgm:spPr/>
    </dgm:pt>
    <dgm:pt modelId="{4DF3C8E8-5D68-419B-9284-E905D2C017D4}" type="pres">
      <dgm:prSet presAssocID="{B52C5703-FE7B-4E70-97F5-DAA343DF23BE}" presName="spNode" presStyleCnt="0"/>
      <dgm:spPr/>
    </dgm:pt>
    <dgm:pt modelId="{D2DE5ECC-DBF2-4012-A12E-C232850F6B06}" type="pres">
      <dgm:prSet presAssocID="{070B9583-ACAB-4114-B580-6344B1712640}" presName="sibTrans" presStyleLbl="sibTrans1D1" presStyleIdx="2" presStyleCnt="5"/>
      <dgm:spPr/>
    </dgm:pt>
    <dgm:pt modelId="{667FCFCE-CAF4-4274-8C1B-BF44CB82319D}" type="pres">
      <dgm:prSet presAssocID="{72912DA5-AB14-48A8-B1DF-5235C624A248}" presName="node" presStyleLbl="node1" presStyleIdx="3" presStyleCnt="5">
        <dgm:presLayoutVars>
          <dgm:bulletEnabled val="1"/>
        </dgm:presLayoutVars>
      </dgm:prSet>
      <dgm:spPr/>
    </dgm:pt>
    <dgm:pt modelId="{F95E92E4-450F-47E6-8D2D-7F133EDABBB3}" type="pres">
      <dgm:prSet presAssocID="{72912DA5-AB14-48A8-B1DF-5235C624A248}" presName="spNode" presStyleCnt="0"/>
      <dgm:spPr/>
    </dgm:pt>
    <dgm:pt modelId="{F2D71EC3-FB72-4031-B9DF-0088BB63EA19}" type="pres">
      <dgm:prSet presAssocID="{586D2C91-C3F7-45E1-8D73-A74FEAED983D}" presName="sibTrans" presStyleLbl="sibTrans1D1" presStyleIdx="3" presStyleCnt="5"/>
      <dgm:spPr/>
    </dgm:pt>
    <dgm:pt modelId="{E2FD0E63-0D5E-42B1-A030-039BBDC60286}" type="pres">
      <dgm:prSet presAssocID="{4B4B520B-1FC0-43E2-8D21-65A358E96ECA}" presName="node" presStyleLbl="node1" presStyleIdx="4" presStyleCnt="5">
        <dgm:presLayoutVars>
          <dgm:bulletEnabled val="1"/>
        </dgm:presLayoutVars>
      </dgm:prSet>
      <dgm:spPr/>
    </dgm:pt>
    <dgm:pt modelId="{FFA2CEA3-BDFF-4844-B77D-A16422C7B3EA}" type="pres">
      <dgm:prSet presAssocID="{4B4B520B-1FC0-43E2-8D21-65A358E96ECA}" presName="spNode" presStyleCnt="0"/>
      <dgm:spPr/>
    </dgm:pt>
    <dgm:pt modelId="{6B6792A1-557D-4D47-9D3F-B3723A817918}" type="pres">
      <dgm:prSet presAssocID="{2BE5CC19-F35F-41D9-AC12-C3E2F0ADF130}" presName="sibTrans" presStyleLbl="sibTrans1D1" presStyleIdx="4" presStyleCnt="5"/>
      <dgm:spPr/>
    </dgm:pt>
  </dgm:ptLst>
  <dgm:cxnLst>
    <dgm:cxn modelId="{4EF21309-53E1-4806-8CFF-E3BF57F96A74}" srcId="{60557A1A-4FD5-4203-A398-DF98B845CCA3}" destId="{72912DA5-AB14-48A8-B1DF-5235C624A248}" srcOrd="3" destOrd="0" parTransId="{5725A09C-BCB3-4458-8948-50D8842E1F82}" sibTransId="{586D2C91-C3F7-45E1-8D73-A74FEAED983D}"/>
    <dgm:cxn modelId="{76D54517-11D5-4391-A87A-7FC5DDCF1DD5}" type="presOf" srcId="{070B9583-ACAB-4114-B580-6344B1712640}" destId="{D2DE5ECC-DBF2-4012-A12E-C232850F6B06}" srcOrd="0" destOrd="0" presId="urn:microsoft.com/office/officeart/2005/8/layout/cycle5"/>
    <dgm:cxn modelId="{DEBC3119-27B9-40D3-9D17-BF117A81FC64}" type="presOf" srcId="{72912DA5-AB14-48A8-B1DF-5235C624A248}" destId="{667FCFCE-CAF4-4274-8C1B-BF44CB82319D}" srcOrd="0" destOrd="0" presId="urn:microsoft.com/office/officeart/2005/8/layout/cycle5"/>
    <dgm:cxn modelId="{D25F9F19-EB3D-4F4E-A852-E0DFE6DEF3FC}" type="presOf" srcId="{895A1D69-1F65-42CF-86A2-77ABF9DD32BB}" destId="{A4595596-3926-4804-BE3D-90AD01C8AFD0}" srcOrd="0" destOrd="0" presId="urn:microsoft.com/office/officeart/2005/8/layout/cycle5"/>
    <dgm:cxn modelId="{B9E77F69-4CB1-45FE-91E1-D9019E8EA0DF}" type="presOf" srcId="{B52C5703-FE7B-4E70-97F5-DAA343DF23BE}" destId="{CDF25579-D11E-4EAA-9143-C29058EE5C1B}" srcOrd="0" destOrd="0" presId="urn:microsoft.com/office/officeart/2005/8/layout/cycle5"/>
    <dgm:cxn modelId="{5EFC1453-71DF-47A5-85B1-EB815E3C4479}" type="presOf" srcId="{2BE5CC19-F35F-41D9-AC12-C3E2F0ADF130}" destId="{6B6792A1-557D-4D47-9D3F-B3723A817918}" srcOrd="0" destOrd="0" presId="urn:microsoft.com/office/officeart/2005/8/layout/cycle5"/>
    <dgm:cxn modelId="{3BC1178C-AB7F-49E7-BB64-337FDCFBB88A}" srcId="{60557A1A-4FD5-4203-A398-DF98B845CCA3}" destId="{B52C5703-FE7B-4E70-97F5-DAA343DF23BE}" srcOrd="2" destOrd="0" parTransId="{9872596E-FB87-4CBE-9EB6-E8CD9623CB26}" sibTransId="{070B9583-ACAB-4114-B580-6344B1712640}"/>
    <dgm:cxn modelId="{1920618F-EAE1-4808-92C0-A1D41C6AE893}" type="presOf" srcId="{E624D6A1-BEB5-49B8-8097-51486B23E3A2}" destId="{196D85CE-77D5-49C2-8FAC-FC4A525A952F}" srcOrd="0" destOrd="0" presId="urn:microsoft.com/office/officeart/2005/8/layout/cycle5"/>
    <dgm:cxn modelId="{1E077090-EE06-473A-A59D-104819C4262D}" type="presOf" srcId="{60557A1A-4FD5-4203-A398-DF98B845CCA3}" destId="{52C8D435-E79F-4BA5-B02B-95A066A6390E}" srcOrd="0" destOrd="0" presId="urn:microsoft.com/office/officeart/2005/8/layout/cycle5"/>
    <dgm:cxn modelId="{EF7984AD-6D9D-40EB-A08A-26346A294222}" srcId="{60557A1A-4FD5-4203-A398-DF98B845CCA3}" destId="{E624D6A1-BEB5-49B8-8097-51486B23E3A2}" srcOrd="1" destOrd="0" parTransId="{58598AE2-C587-42C4-949C-334460B5E58E}" sibTransId="{806BF872-448B-4C54-88AE-6E6B6B82127B}"/>
    <dgm:cxn modelId="{C9C8F0AD-8D8F-47C1-995F-F52339755775}" type="presOf" srcId="{806BF872-448B-4C54-88AE-6E6B6B82127B}" destId="{DDCCD07C-F0CA-4EF9-BFC9-81087E5D2AC5}" srcOrd="0" destOrd="0" presId="urn:microsoft.com/office/officeart/2005/8/layout/cycle5"/>
    <dgm:cxn modelId="{16270EC2-3781-4885-BEF5-DD4A2BDAA956}" type="presOf" srcId="{586D2C91-C3F7-45E1-8D73-A74FEAED983D}" destId="{F2D71EC3-FB72-4031-B9DF-0088BB63EA19}" srcOrd="0" destOrd="0" presId="urn:microsoft.com/office/officeart/2005/8/layout/cycle5"/>
    <dgm:cxn modelId="{B0B621C5-07AE-4602-B26C-4E54F3D7D951}" type="presOf" srcId="{4B4B520B-1FC0-43E2-8D21-65A358E96ECA}" destId="{E2FD0E63-0D5E-42B1-A030-039BBDC60286}" srcOrd="0" destOrd="0" presId="urn:microsoft.com/office/officeart/2005/8/layout/cycle5"/>
    <dgm:cxn modelId="{9EF148C9-51B6-48F5-BFDA-5F108A8D0773}" type="presOf" srcId="{9DBF9AEF-2C85-4F74-B555-7289EC08C7CF}" destId="{3C8B99D1-C966-4120-B0FE-633F3F4ED3AA}" srcOrd="0" destOrd="0" presId="urn:microsoft.com/office/officeart/2005/8/layout/cycle5"/>
    <dgm:cxn modelId="{D39BF3CD-5F5B-465C-85E9-3454ADF8F04A}" srcId="{60557A1A-4FD5-4203-A398-DF98B845CCA3}" destId="{9DBF9AEF-2C85-4F74-B555-7289EC08C7CF}" srcOrd="0" destOrd="0" parTransId="{67666E81-56D1-4022-969D-25456E21C826}" sibTransId="{895A1D69-1F65-42CF-86A2-77ABF9DD32BB}"/>
    <dgm:cxn modelId="{1CDB56E5-B1B1-498E-B5FD-5D6F7AFD4EAD}" srcId="{60557A1A-4FD5-4203-A398-DF98B845CCA3}" destId="{4B4B520B-1FC0-43E2-8D21-65A358E96ECA}" srcOrd="4" destOrd="0" parTransId="{52183125-7034-4BB0-80EB-4B8E07602661}" sibTransId="{2BE5CC19-F35F-41D9-AC12-C3E2F0ADF130}"/>
    <dgm:cxn modelId="{1F9BB6C3-E9FC-4C99-A478-9269A8C5CD94}" type="presParOf" srcId="{52C8D435-E79F-4BA5-B02B-95A066A6390E}" destId="{3C8B99D1-C966-4120-B0FE-633F3F4ED3AA}" srcOrd="0" destOrd="0" presId="urn:microsoft.com/office/officeart/2005/8/layout/cycle5"/>
    <dgm:cxn modelId="{7B1EE0F5-A84D-4A92-B500-B5E8CDF547FF}" type="presParOf" srcId="{52C8D435-E79F-4BA5-B02B-95A066A6390E}" destId="{7278BABC-8F24-4F49-8409-D951E6A88591}" srcOrd="1" destOrd="0" presId="urn:microsoft.com/office/officeart/2005/8/layout/cycle5"/>
    <dgm:cxn modelId="{6B287859-6BE3-4E33-8A7B-D73037D0E7D1}" type="presParOf" srcId="{52C8D435-E79F-4BA5-B02B-95A066A6390E}" destId="{A4595596-3926-4804-BE3D-90AD01C8AFD0}" srcOrd="2" destOrd="0" presId="urn:microsoft.com/office/officeart/2005/8/layout/cycle5"/>
    <dgm:cxn modelId="{A28E9688-0859-4F64-9EB5-EB9D3C95D8AE}" type="presParOf" srcId="{52C8D435-E79F-4BA5-B02B-95A066A6390E}" destId="{196D85CE-77D5-49C2-8FAC-FC4A525A952F}" srcOrd="3" destOrd="0" presId="urn:microsoft.com/office/officeart/2005/8/layout/cycle5"/>
    <dgm:cxn modelId="{4F9A40D2-3609-4417-8233-61517BCE41EA}" type="presParOf" srcId="{52C8D435-E79F-4BA5-B02B-95A066A6390E}" destId="{B0D6511E-170A-404C-96E9-05AA0C4CFD63}" srcOrd="4" destOrd="0" presId="urn:microsoft.com/office/officeart/2005/8/layout/cycle5"/>
    <dgm:cxn modelId="{EBD3BD79-049E-49FE-AB35-A09F01FA6E45}" type="presParOf" srcId="{52C8D435-E79F-4BA5-B02B-95A066A6390E}" destId="{DDCCD07C-F0CA-4EF9-BFC9-81087E5D2AC5}" srcOrd="5" destOrd="0" presId="urn:microsoft.com/office/officeart/2005/8/layout/cycle5"/>
    <dgm:cxn modelId="{824062F9-2A78-4547-BD98-210A79FDC5CC}" type="presParOf" srcId="{52C8D435-E79F-4BA5-B02B-95A066A6390E}" destId="{CDF25579-D11E-4EAA-9143-C29058EE5C1B}" srcOrd="6" destOrd="0" presId="urn:microsoft.com/office/officeart/2005/8/layout/cycle5"/>
    <dgm:cxn modelId="{4F59DAD8-DABE-47DF-B9B2-21F57A1DD3C0}" type="presParOf" srcId="{52C8D435-E79F-4BA5-B02B-95A066A6390E}" destId="{4DF3C8E8-5D68-419B-9284-E905D2C017D4}" srcOrd="7" destOrd="0" presId="urn:microsoft.com/office/officeart/2005/8/layout/cycle5"/>
    <dgm:cxn modelId="{F4069861-70F4-419D-B777-74041D821BAC}" type="presParOf" srcId="{52C8D435-E79F-4BA5-B02B-95A066A6390E}" destId="{D2DE5ECC-DBF2-4012-A12E-C232850F6B06}" srcOrd="8" destOrd="0" presId="urn:microsoft.com/office/officeart/2005/8/layout/cycle5"/>
    <dgm:cxn modelId="{37CD00E2-F296-469A-9B50-BC1333EC3AA3}" type="presParOf" srcId="{52C8D435-E79F-4BA5-B02B-95A066A6390E}" destId="{667FCFCE-CAF4-4274-8C1B-BF44CB82319D}" srcOrd="9" destOrd="0" presId="urn:microsoft.com/office/officeart/2005/8/layout/cycle5"/>
    <dgm:cxn modelId="{427B9313-8209-476B-8C69-464E65E61832}" type="presParOf" srcId="{52C8D435-E79F-4BA5-B02B-95A066A6390E}" destId="{F95E92E4-450F-47E6-8D2D-7F133EDABBB3}" srcOrd="10" destOrd="0" presId="urn:microsoft.com/office/officeart/2005/8/layout/cycle5"/>
    <dgm:cxn modelId="{D24ABB29-3106-4503-9149-98F513D6CA1A}" type="presParOf" srcId="{52C8D435-E79F-4BA5-B02B-95A066A6390E}" destId="{F2D71EC3-FB72-4031-B9DF-0088BB63EA19}" srcOrd="11" destOrd="0" presId="urn:microsoft.com/office/officeart/2005/8/layout/cycle5"/>
    <dgm:cxn modelId="{0B45B8B5-E0BF-4D67-8707-8D1F5B74484C}" type="presParOf" srcId="{52C8D435-E79F-4BA5-B02B-95A066A6390E}" destId="{E2FD0E63-0D5E-42B1-A030-039BBDC60286}" srcOrd="12" destOrd="0" presId="urn:microsoft.com/office/officeart/2005/8/layout/cycle5"/>
    <dgm:cxn modelId="{CCD8CD84-748C-4490-9020-569D2669BDAF}" type="presParOf" srcId="{52C8D435-E79F-4BA5-B02B-95A066A6390E}" destId="{FFA2CEA3-BDFF-4844-B77D-A16422C7B3EA}" srcOrd="13" destOrd="0" presId="urn:microsoft.com/office/officeart/2005/8/layout/cycle5"/>
    <dgm:cxn modelId="{A2B1C49D-D4E5-49E3-A235-594620A2D844}" type="presParOf" srcId="{52C8D435-E79F-4BA5-B02B-95A066A6390E}" destId="{6B6792A1-557D-4D47-9D3F-B3723A817918}"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EBFADA-80DA-49B6-AE84-CCA4BEC4B10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12A0F7CD-8FDF-462B-9E24-F86C72B979D5}">
      <dgm:prSet/>
      <dgm:spPr/>
      <dgm:t>
        <a:bodyPr/>
        <a:lstStyle/>
        <a:p>
          <a:r>
            <a:rPr lang="en-US"/>
            <a:t>Minimum wage in US raised to $15/hour, higher in some markets.</a:t>
          </a:r>
        </a:p>
      </dgm:t>
    </dgm:pt>
    <dgm:pt modelId="{97C1E069-97D5-431C-A691-ED3AB927967B}" type="parTrans" cxnId="{756CD66E-AF68-48E7-B7F6-800A1E945961}">
      <dgm:prSet/>
      <dgm:spPr/>
      <dgm:t>
        <a:bodyPr/>
        <a:lstStyle/>
        <a:p>
          <a:endParaRPr lang="en-US"/>
        </a:p>
      </dgm:t>
    </dgm:pt>
    <dgm:pt modelId="{29D8B9B5-A448-4559-AC2D-F0BA72869FDD}" type="sibTrans" cxnId="{756CD66E-AF68-48E7-B7F6-800A1E945961}">
      <dgm:prSet/>
      <dgm:spPr/>
      <dgm:t>
        <a:bodyPr/>
        <a:lstStyle/>
        <a:p>
          <a:endParaRPr lang="en-US"/>
        </a:p>
      </dgm:t>
    </dgm:pt>
    <dgm:pt modelId="{5FAEF3A9-B121-4DD8-B3EF-F7620C7A3ABA}">
      <dgm:prSet/>
      <dgm:spPr/>
      <dgm:t>
        <a:bodyPr/>
        <a:lstStyle/>
        <a:p>
          <a:r>
            <a:rPr lang="en-US"/>
            <a:t>Stock grants form major part of corporate pay packages.</a:t>
          </a:r>
        </a:p>
      </dgm:t>
    </dgm:pt>
    <dgm:pt modelId="{7386F75B-32E1-4BF9-BF6B-13CFE0D705F0}" type="parTrans" cxnId="{99B7A62F-902E-41A6-8A24-C60023FB1D22}">
      <dgm:prSet/>
      <dgm:spPr/>
      <dgm:t>
        <a:bodyPr/>
        <a:lstStyle/>
        <a:p>
          <a:endParaRPr lang="en-US"/>
        </a:p>
      </dgm:t>
    </dgm:pt>
    <dgm:pt modelId="{4576E490-ED5D-4741-9DFF-D7DDAF70B08A}" type="sibTrans" cxnId="{99B7A62F-902E-41A6-8A24-C60023FB1D22}">
      <dgm:prSet/>
      <dgm:spPr/>
      <dgm:t>
        <a:bodyPr/>
        <a:lstStyle/>
        <a:p>
          <a:endParaRPr lang="en-US"/>
        </a:p>
      </dgm:t>
    </dgm:pt>
    <dgm:pt modelId="{A74BCC14-1F91-441E-9D12-3E1836161702}">
      <dgm:prSet/>
      <dgm:spPr/>
      <dgm:t>
        <a:bodyPr/>
        <a:lstStyle/>
        <a:p>
          <a:r>
            <a:rPr lang="en-US"/>
            <a:t>Benefits vary: maternity leave, parental pay, wellness support.</a:t>
          </a:r>
        </a:p>
      </dgm:t>
    </dgm:pt>
    <dgm:pt modelId="{2A7315F1-90F6-4BD2-A747-9F93DDF2278D}" type="parTrans" cxnId="{E6A7B540-FD03-4832-960A-F54FBAC25533}">
      <dgm:prSet/>
      <dgm:spPr/>
      <dgm:t>
        <a:bodyPr/>
        <a:lstStyle/>
        <a:p>
          <a:endParaRPr lang="en-US"/>
        </a:p>
      </dgm:t>
    </dgm:pt>
    <dgm:pt modelId="{6D3323C9-2124-4809-B732-817433F212DA}" type="sibTrans" cxnId="{E6A7B540-FD03-4832-960A-F54FBAC25533}">
      <dgm:prSet/>
      <dgm:spPr/>
      <dgm:t>
        <a:bodyPr/>
        <a:lstStyle/>
        <a:p>
          <a:endParaRPr lang="en-US"/>
        </a:p>
      </dgm:t>
    </dgm:pt>
    <dgm:pt modelId="{A8BB2A01-06D6-48EB-8B85-EAD29BE2D222}">
      <dgm:prSet/>
      <dgm:spPr/>
      <dgm:t>
        <a:bodyPr/>
        <a:lstStyle/>
        <a:p>
          <a:r>
            <a:rPr lang="en-US"/>
            <a:t>Monthly rewards for safety, attendance and performance.</a:t>
          </a:r>
        </a:p>
      </dgm:t>
    </dgm:pt>
    <dgm:pt modelId="{8F0FC3C4-9047-40D2-B17A-651AFF2146F0}" type="parTrans" cxnId="{8AAEC342-99EC-46F2-88B7-CA4128D4E25F}">
      <dgm:prSet/>
      <dgm:spPr/>
      <dgm:t>
        <a:bodyPr/>
        <a:lstStyle/>
        <a:p>
          <a:endParaRPr lang="en-US"/>
        </a:p>
      </dgm:t>
    </dgm:pt>
    <dgm:pt modelId="{1E48E807-02BE-4B04-88AC-C7ADF59966A3}" type="sibTrans" cxnId="{8AAEC342-99EC-46F2-88B7-CA4128D4E25F}">
      <dgm:prSet/>
      <dgm:spPr/>
      <dgm:t>
        <a:bodyPr/>
        <a:lstStyle/>
        <a:p>
          <a:endParaRPr lang="en-US"/>
        </a:p>
      </dgm:t>
    </dgm:pt>
    <dgm:pt modelId="{234A2820-C43F-4D9A-BDA4-198A1DA65F12}">
      <dgm:prSet/>
      <dgm:spPr/>
      <dgm:t>
        <a:bodyPr/>
        <a:lstStyle/>
        <a:p>
          <a:r>
            <a:rPr lang="en-US"/>
            <a:t>Annual total compensation reviews benchmarked globally.</a:t>
          </a:r>
        </a:p>
      </dgm:t>
    </dgm:pt>
    <dgm:pt modelId="{29AB257E-FA52-4A5B-866A-D3CC167CE5E0}" type="parTrans" cxnId="{D192F37E-6775-4EF9-A350-AB54345B34FF}">
      <dgm:prSet/>
      <dgm:spPr/>
      <dgm:t>
        <a:bodyPr/>
        <a:lstStyle/>
        <a:p>
          <a:endParaRPr lang="en-US"/>
        </a:p>
      </dgm:t>
    </dgm:pt>
    <dgm:pt modelId="{7DECC326-0E95-4853-9B29-4123D6A4AB9C}" type="sibTrans" cxnId="{D192F37E-6775-4EF9-A350-AB54345B34FF}">
      <dgm:prSet/>
      <dgm:spPr/>
      <dgm:t>
        <a:bodyPr/>
        <a:lstStyle/>
        <a:p>
          <a:endParaRPr lang="en-US"/>
        </a:p>
      </dgm:t>
    </dgm:pt>
    <dgm:pt modelId="{1E0EFED0-2639-4985-B7C6-4857D564E961}" type="pres">
      <dgm:prSet presAssocID="{9DEBFADA-80DA-49B6-AE84-CCA4BEC4B105}" presName="Name0" presStyleCnt="0">
        <dgm:presLayoutVars>
          <dgm:dir/>
          <dgm:animLvl val="lvl"/>
          <dgm:resizeHandles val="exact"/>
        </dgm:presLayoutVars>
      </dgm:prSet>
      <dgm:spPr/>
    </dgm:pt>
    <dgm:pt modelId="{845BC634-81FE-4B2D-9431-51D52785C019}" type="pres">
      <dgm:prSet presAssocID="{12A0F7CD-8FDF-462B-9E24-F86C72B979D5}" presName="linNode" presStyleCnt="0"/>
      <dgm:spPr/>
    </dgm:pt>
    <dgm:pt modelId="{73D2D8DA-D6D9-4EC5-A1C3-51CDBAC7E58B}" type="pres">
      <dgm:prSet presAssocID="{12A0F7CD-8FDF-462B-9E24-F86C72B979D5}" presName="parentText" presStyleLbl="node1" presStyleIdx="0" presStyleCnt="5">
        <dgm:presLayoutVars>
          <dgm:chMax val="1"/>
          <dgm:bulletEnabled val="1"/>
        </dgm:presLayoutVars>
      </dgm:prSet>
      <dgm:spPr/>
    </dgm:pt>
    <dgm:pt modelId="{C31D9AE0-3C9C-4485-852B-97292459AD6D}" type="pres">
      <dgm:prSet presAssocID="{29D8B9B5-A448-4559-AC2D-F0BA72869FDD}" presName="sp" presStyleCnt="0"/>
      <dgm:spPr/>
    </dgm:pt>
    <dgm:pt modelId="{D2633A9F-3355-4C75-970A-812076AF7F26}" type="pres">
      <dgm:prSet presAssocID="{5FAEF3A9-B121-4DD8-B3EF-F7620C7A3ABA}" presName="linNode" presStyleCnt="0"/>
      <dgm:spPr/>
    </dgm:pt>
    <dgm:pt modelId="{E7B83C3C-2606-416E-8502-8784439FD7DC}" type="pres">
      <dgm:prSet presAssocID="{5FAEF3A9-B121-4DD8-B3EF-F7620C7A3ABA}" presName="parentText" presStyleLbl="node1" presStyleIdx="1" presStyleCnt="5">
        <dgm:presLayoutVars>
          <dgm:chMax val="1"/>
          <dgm:bulletEnabled val="1"/>
        </dgm:presLayoutVars>
      </dgm:prSet>
      <dgm:spPr/>
    </dgm:pt>
    <dgm:pt modelId="{1151F49F-0E1F-4B17-9A47-419F41A0A7B3}" type="pres">
      <dgm:prSet presAssocID="{4576E490-ED5D-4741-9DFF-D7DDAF70B08A}" presName="sp" presStyleCnt="0"/>
      <dgm:spPr/>
    </dgm:pt>
    <dgm:pt modelId="{5D3495FF-0156-47ED-AA5E-544BA369E9CA}" type="pres">
      <dgm:prSet presAssocID="{A74BCC14-1F91-441E-9D12-3E1836161702}" presName="linNode" presStyleCnt="0"/>
      <dgm:spPr/>
    </dgm:pt>
    <dgm:pt modelId="{FF0B55B9-B800-423A-94E7-A83368AEAF17}" type="pres">
      <dgm:prSet presAssocID="{A74BCC14-1F91-441E-9D12-3E1836161702}" presName="parentText" presStyleLbl="node1" presStyleIdx="2" presStyleCnt="5">
        <dgm:presLayoutVars>
          <dgm:chMax val="1"/>
          <dgm:bulletEnabled val="1"/>
        </dgm:presLayoutVars>
      </dgm:prSet>
      <dgm:spPr/>
    </dgm:pt>
    <dgm:pt modelId="{BF391A45-45E8-4C64-8190-6F7ACF15563C}" type="pres">
      <dgm:prSet presAssocID="{6D3323C9-2124-4809-B732-817433F212DA}" presName="sp" presStyleCnt="0"/>
      <dgm:spPr/>
    </dgm:pt>
    <dgm:pt modelId="{16EA99AB-AB2C-4D24-89A0-8BFA57757EFB}" type="pres">
      <dgm:prSet presAssocID="{A8BB2A01-06D6-48EB-8B85-EAD29BE2D222}" presName="linNode" presStyleCnt="0"/>
      <dgm:spPr/>
    </dgm:pt>
    <dgm:pt modelId="{E90A0315-B654-46C1-8A6D-56531269DC3F}" type="pres">
      <dgm:prSet presAssocID="{A8BB2A01-06D6-48EB-8B85-EAD29BE2D222}" presName="parentText" presStyleLbl="node1" presStyleIdx="3" presStyleCnt="5">
        <dgm:presLayoutVars>
          <dgm:chMax val="1"/>
          <dgm:bulletEnabled val="1"/>
        </dgm:presLayoutVars>
      </dgm:prSet>
      <dgm:spPr/>
    </dgm:pt>
    <dgm:pt modelId="{F43F9E05-8F64-41D1-B1F4-CEEF24B765B7}" type="pres">
      <dgm:prSet presAssocID="{1E48E807-02BE-4B04-88AC-C7ADF59966A3}" presName="sp" presStyleCnt="0"/>
      <dgm:spPr/>
    </dgm:pt>
    <dgm:pt modelId="{5EB55825-1DEC-4D18-B781-C3EF6B8B8668}" type="pres">
      <dgm:prSet presAssocID="{234A2820-C43F-4D9A-BDA4-198A1DA65F12}" presName="linNode" presStyleCnt="0"/>
      <dgm:spPr/>
    </dgm:pt>
    <dgm:pt modelId="{B0FC38B9-7609-4737-A35A-C4D37889129B}" type="pres">
      <dgm:prSet presAssocID="{234A2820-C43F-4D9A-BDA4-198A1DA65F12}" presName="parentText" presStyleLbl="node1" presStyleIdx="4" presStyleCnt="5">
        <dgm:presLayoutVars>
          <dgm:chMax val="1"/>
          <dgm:bulletEnabled val="1"/>
        </dgm:presLayoutVars>
      </dgm:prSet>
      <dgm:spPr/>
    </dgm:pt>
  </dgm:ptLst>
  <dgm:cxnLst>
    <dgm:cxn modelId="{4CF4DD11-F8A9-4529-8400-BAEBECD1910A}" type="presOf" srcId="{5FAEF3A9-B121-4DD8-B3EF-F7620C7A3ABA}" destId="{E7B83C3C-2606-416E-8502-8784439FD7DC}" srcOrd="0" destOrd="0" presId="urn:microsoft.com/office/officeart/2005/8/layout/vList5"/>
    <dgm:cxn modelId="{3481FF26-A605-40EB-94B2-2C4FAE61A8DD}" type="presOf" srcId="{12A0F7CD-8FDF-462B-9E24-F86C72B979D5}" destId="{73D2D8DA-D6D9-4EC5-A1C3-51CDBAC7E58B}" srcOrd="0" destOrd="0" presId="urn:microsoft.com/office/officeart/2005/8/layout/vList5"/>
    <dgm:cxn modelId="{99B7A62F-902E-41A6-8A24-C60023FB1D22}" srcId="{9DEBFADA-80DA-49B6-AE84-CCA4BEC4B105}" destId="{5FAEF3A9-B121-4DD8-B3EF-F7620C7A3ABA}" srcOrd="1" destOrd="0" parTransId="{7386F75B-32E1-4BF9-BF6B-13CFE0D705F0}" sibTransId="{4576E490-ED5D-4741-9DFF-D7DDAF70B08A}"/>
    <dgm:cxn modelId="{E6A7B540-FD03-4832-960A-F54FBAC25533}" srcId="{9DEBFADA-80DA-49B6-AE84-CCA4BEC4B105}" destId="{A74BCC14-1F91-441E-9D12-3E1836161702}" srcOrd="2" destOrd="0" parTransId="{2A7315F1-90F6-4BD2-A747-9F93DDF2278D}" sibTransId="{6D3323C9-2124-4809-B732-817433F212DA}"/>
    <dgm:cxn modelId="{8AAEC342-99EC-46F2-88B7-CA4128D4E25F}" srcId="{9DEBFADA-80DA-49B6-AE84-CCA4BEC4B105}" destId="{A8BB2A01-06D6-48EB-8B85-EAD29BE2D222}" srcOrd="3" destOrd="0" parTransId="{8F0FC3C4-9047-40D2-B17A-651AFF2146F0}" sibTransId="{1E48E807-02BE-4B04-88AC-C7ADF59966A3}"/>
    <dgm:cxn modelId="{E69AD14E-29C2-49BC-B9DF-8CCBC5A80DB5}" type="presOf" srcId="{A8BB2A01-06D6-48EB-8B85-EAD29BE2D222}" destId="{E90A0315-B654-46C1-8A6D-56531269DC3F}" srcOrd="0" destOrd="0" presId="urn:microsoft.com/office/officeart/2005/8/layout/vList5"/>
    <dgm:cxn modelId="{756CD66E-AF68-48E7-B7F6-800A1E945961}" srcId="{9DEBFADA-80DA-49B6-AE84-CCA4BEC4B105}" destId="{12A0F7CD-8FDF-462B-9E24-F86C72B979D5}" srcOrd="0" destOrd="0" parTransId="{97C1E069-97D5-431C-A691-ED3AB927967B}" sibTransId="{29D8B9B5-A448-4559-AC2D-F0BA72869FDD}"/>
    <dgm:cxn modelId="{D192F37E-6775-4EF9-A350-AB54345B34FF}" srcId="{9DEBFADA-80DA-49B6-AE84-CCA4BEC4B105}" destId="{234A2820-C43F-4D9A-BDA4-198A1DA65F12}" srcOrd="4" destOrd="0" parTransId="{29AB257E-FA52-4A5B-866A-D3CC167CE5E0}" sibTransId="{7DECC326-0E95-4853-9B29-4123D6A4AB9C}"/>
    <dgm:cxn modelId="{BAEE4193-7686-4A96-9050-3F86F471E960}" type="presOf" srcId="{9DEBFADA-80DA-49B6-AE84-CCA4BEC4B105}" destId="{1E0EFED0-2639-4985-B7C6-4857D564E961}" srcOrd="0" destOrd="0" presId="urn:microsoft.com/office/officeart/2005/8/layout/vList5"/>
    <dgm:cxn modelId="{F74BB498-06F1-4AA7-A64B-20714C8C7C7D}" type="presOf" srcId="{A74BCC14-1F91-441E-9D12-3E1836161702}" destId="{FF0B55B9-B800-423A-94E7-A83368AEAF17}" srcOrd="0" destOrd="0" presId="urn:microsoft.com/office/officeart/2005/8/layout/vList5"/>
    <dgm:cxn modelId="{F2B349DA-2AFD-4853-A2F1-12BD522B6BC2}" type="presOf" srcId="{234A2820-C43F-4D9A-BDA4-198A1DA65F12}" destId="{B0FC38B9-7609-4737-A35A-C4D37889129B}" srcOrd="0" destOrd="0" presId="urn:microsoft.com/office/officeart/2005/8/layout/vList5"/>
    <dgm:cxn modelId="{1D1DBB9F-5533-41AC-8CCC-79C1A531FA50}" type="presParOf" srcId="{1E0EFED0-2639-4985-B7C6-4857D564E961}" destId="{845BC634-81FE-4B2D-9431-51D52785C019}" srcOrd="0" destOrd="0" presId="urn:microsoft.com/office/officeart/2005/8/layout/vList5"/>
    <dgm:cxn modelId="{2BF4A6CA-9523-4411-A3A0-1B1534B29FB7}" type="presParOf" srcId="{845BC634-81FE-4B2D-9431-51D52785C019}" destId="{73D2D8DA-D6D9-4EC5-A1C3-51CDBAC7E58B}" srcOrd="0" destOrd="0" presId="urn:microsoft.com/office/officeart/2005/8/layout/vList5"/>
    <dgm:cxn modelId="{762A68FC-2C96-49FC-BD26-F5186A7EC84B}" type="presParOf" srcId="{1E0EFED0-2639-4985-B7C6-4857D564E961}" destId="{C31D9AE0-3C9C-4485-852B-97292459AD6D}" srcOrd="1" destOrd="0" presId="urn:microsoft.com/office/officeart/2005/8/layout/vList5"/>
    <dgm:cxn modelId="{53368D49-E141-46DF-805B-1AC18E01E15F}" type="presParOf" srcId="{1E0EFED0-2639-4985-B7C6-4857D564E961}" destId="{D2633A9F-3355-4C75-970A-812076AF7F26}" srcOrd="2" destOrd="0" presId="urn:microsoft.com/office/officeart/2005/8/layout/vList5"/>
    <dgm:cxn modelId="{5DBDBD63-6013-4477-9F5E-588EB301C962}" type="presParOf" srcId="{D2633A9F-3355-4C75-970A-812076AF7F26}" destId="{E7B83C3C-2606-416E-8502-8784439FD7DC}" srcOrd="0" destOrd="0" presId="urn:microsoft.com/office/officeart/2005/8/layout/vList5"/>
    <dgm:cxn modelId="{CAF0BDE3-586A-4D48-9CC1-E7957A9B9942}" type="presParOf" srcId="{1E0EFED0-2639-4985-B7C6-4857D564E961}" destId="{1151F49F-0E1F-4B17-9A47-419F41A0A7B3}" srcOrd="3" destOrd="0" presId="urn:microsoft.com/office/officeart/2005/8/layout/vList5"/>
    <dgm:cxn modelId="{C3DDFFA6-A408-447F-B744-DF231409702A}" type="presParOf" srcId="{1E0EFED0-2639-4985-B7C6-4857D564E961}" destId="{5D3495FF-0156-47ED-AA5E-544BA369E9CA}" srcOrd="4" destOrd="0" presId="urn:microsoft.com/office/officeart/2005/8/layout/vList5"/>
    <dgm:cxn modelId="{359F052C-FBEC-4B3D-8463-546C25D97422}" type="presParOf" srcId="{5D3495FF-0156-47ED-AA5E-544BA369E9CA}" destId="{FF0B55B9-B800-423A-94E7-A83368AEAF17}" srcOrd="0" destOrd="0" presId="urn:microsoft.com/office/officeart/2005/8/layout/vList5"/>
    <dgm:cxn modelId="{9B6F7B85-9152-4AE9-95F8-FA121FB105CB}" type="presParOf" srcId="{1E0EFED0-2639-4985-B7C6-4857D564E961}" destId="{BF391A45-45E8-4C64-8190-6F7ACF15563C}" srcOrd="5" destOrd="0" presId="urn:microsoft.com/office/officeart/2005/8/layout/vList5"/>
    <dgm:cxn modelId="{7887CA30-7489-4E95-87D5-97201AF3B5FF}" type="presParOf" srcId="{1E0EFED0-2639-4985-B7C6-4857D564E961}" destId="{16EA99AB-AB2C-4D24-89A0-8BFA57757EFB}" srcOrd="6" destOrd="0" presId="urn:microsoft.com/office/officeart/2005/8/layout/vList5"/>
    <dgm:cxn modelId="{B35C7292-4EA8-4DA3-B873-09C996DD0253}" type="presParOf" srcId="{16EA99AB-AB2C-4D24-89A0-8BFA57757EFB}" destId="{E90A0315-B654-46C1-8A6D-56531269DC3F}" srcOrd="0" destOrd="0" presId="urn:microsoft.com/office/officeart/2005/8/layout/vList5"/>
    <dgm:cxn modelId="{31F2E151-89CC-4FC4-864F-0BA3C8FBC3B7}" type="presParOf" srcId="{1E0EFED0-2639-4985-B7C6-4857D564E961}" destId="{F43F9E05-8F64-41D1-B1F4-CEEF24B765B7}" srcOrd="7" destOrd="0" presId="urn:microsoft.com/office/officeart/2005/8/layout/vList5"/>
    <dgm:cxn modelId="{A676D64A-9018-406F-A3DC-271BC3F165DB}" type="presParOf" srcId="{1E0EFED0-2639-4985-B7C6-4857D564E961}" destId="{5EB55825-1DEC-4D18-B781-C3EF6B8B8668}" srcOrd="8" destOrd="0" presId="urn:microsoft.com/office/officeart/2005/8/layout/vList5"/>
    <dgm:cxn modelId="{EA638C29-4B0A-4AEE-99A8-A12C15962407}" type="presParOf" srcId="{5EB55825-1DEC-4D18-B781-C3EF6B8B8668}" destId="{B0FC38B9-7609-4737-A35A-C4D37889129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D53A40-F7B6-4568-A08C-14A4CDF541F1}"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6DD23ADC-021B-4903-ACA9-059BA06540A7}">
      <dgm:prSet/>
      <dgm:spPr/>
      <dgm:t>
        <a:bodyPr/>
        <a:lstStyle/>
        <a:p>
          <a:r>
            <a:rPr lang="en-US"/>
            <a:t>Digital monitoring systems track speed, accuracy, task completion.</a:t>
          </a:r>
        </a:p>
      </dgm:t>
    </dgm:pt>
    <dgm:pt modelId="{C14264FF-440E-4A00-977D-D59685CB43DF}" type="parTrans" cxnId="{6BA543B1-B6E2-48A8-92D8-E2D96632C37E}">
      <dgm:prSet/>
      <dgm:spPr/>
      <dgm:t>
        <a:bodyPr/>
        <a:lstStyle/>
        <a:p>
          <a:endParaRPr lang="en-US"/>
        </a:p>
      </dgm:t>
    </dgm:pt>
    <dgm:pt modelId="{BD0B9264-19C8-4566-A223-5C135BF9AF58}" type="sibTrans" cxnId="{6BA543B1-B6E2-48A8-92D8-E2D96632C37E}">
      <dgm:prSet/>
      <dgm:spPr/>
      <dgm:t>
        <a:bodyPr/>
        <a:lstStyle/>
        <a:p>
          <a:endParaRPr lang="en-US"/>
        </a:p>
      </dgm:t>
    </dgm:pt>
    <dgm:pt modelId="{F8BAE5B1-A766-4BF9-85BE-10B19350E938}">
      <dgm:prSet/>
      <dgm:spPr/>
      <dgm:t>
        <a:bodyPr/>
        <a:lstStyle/>
        <a:p>
          <a:r>
            <a:rPr lang="en-US"/>
            <a:t>Leadership principle–based feedback for tech teams.</a:t>
          </a:r>
        </a:p>
      </dgm:t>
    </dgm:pt>
    <dgm:pt modelId="{0A128AB6-E6A0-412F-AC16-9DB4309FE0BD}" type="parTrans" cxnId="{30F2CE14-86C4-4CD8-9FE7-DB035F7DD511}">
      <dgm:prSet/>
      <dgm:spPr/>
      <dgm:t>
        <a:bodyPr/>
        <a:lstStyle/>
        <a:p>
          <a:endParaRPr lang="en-US"/>
        </a:p>
      </dgm:t>
    </dgm:pt>
    <dgm:pt modelId="{B21151F9-9816-4610-B9C2-E7C8CE4A913B}" type="sibTrans" cxnId="{30F2CE14-86C4-4CD8-9FE7-DB035F7DD511}">
      <dgm:prSet/>
      <dgm:spPr/>
      <dgm:t>
        <a:bodyPr/>
        <a:lstStyle/>
        <a:p>
          <a:endParaRPr lang="en-US"/>
        </a:p>
      </dgm:t>
    </dgm:pt>
    <dgm:pt modelId="{2A3B9FB3-E3E4-4F32-A632-5A7A7422E091}">
      <dgm:prSet/>
      <dgm:spPr/>
      <dgm:t>
        <a:bodyPr/>
        <a:lstStyle/>
        <a:p>
          <a:r>
            <a:rPr lang="en-US"/>
            <a:t>Performance Improvement Plans used for low performers.</a:t>
          </a:r>
        </a:p>
      </dgm:t>
    </dgm:pt>
    <dgm:pt modelId="{6E0E65D1-A94B-4236-9A5A-9B1F4595006E}" type="parTrans" cxnId="{0E988932-F4DD-4D93-8EC1-B1ECC315DED4}">
      <dgm:prSet/>
      <dgm:spPr/>
      <dgm:t>
        <a:bodyPr/>
        <a:lstStyle/>
        <a:p>
          <a:endParaRPr lang="en-US"/>
        </a:p>
      </dgm:t>
    </dgm:pt>
    <dgm:pt modelId="{E1699B69-F579-4D2D-9173-505E98AA8415}" type="sibTrans" cxnId="{0E988932-F4DD-4D93-8EC1-B1ECC315DED4}">
      <dgm:prSet/>
      <dgm:spPr/>
      <dgm:t>
        <a:bodyPr/>
        <a:lstStyle/>
        <a:p>
          <a:endParaRPr lang="en-US"/>
        </a:p>
      </dgm:t>
    </dgm:pt>
    <dgm:pt modelId="{51DCB0AB-C390-4AAA-8D79-24C0B3058E56}">
      <dgm:prSet/>
      <dgm:spPr/>
      <dgm:t>
        <a:bodyPr/>
        <a:lstStyle/>
        <a:p>
          <a:r>
            <a:rPr lang="en-US"/>
            <a:t>Regular check-ins between managers and employees.</a:t>
          </a:r>
        </a:p>
      </dgm:t>
    </dgm:pt>
    <dgm:pt modelId="{8C085CE0-47B5-4EC1-A486-485354BEB802}" type="parTrans" cxnId="{9B8302CF-F31F-4025-B039-F68835A959E6}">
      <dgm:prSet/>
      <dgm:spPr/>
      <dgm:t>
        <a:bodyPr/>
        <a:lstStyle/>
        <a:p>
          <a:endParaRPr lang="en-US"/>
        </a:p>
      </dgm:t>
    </dgm:pt>
    <dgm:pt modelId="{FF846901-495D-4F6C-872D-B39AE16E6907}" type="sibTrans" cxnId="{9B8302CF-F31F-4025-B039-F68835A959E6}">
      <dgm:prSet/>
      <dgm:spPr/>
      <dgm:t>
        <a:bodyPr/>
        <a:lstStyle/>
        <a:p>
          <a:endParaRPr lang="en-US"/>
        </a:p>
      </dgm:t>
    </dgm:pt>
    <dgm:pt modelId="{F6FAF528-7A51-4D35-A1C6-8CE5F0E2CF45}">
      <dgm:prSet/>
      <dgm:spPr/>
      <dgm:t>
        <a:bodyPr/>
        <a:lstStyle/>
        <a:p>
          <a:r>
            <a:rPr lang="en-US"/>
            <a:t>Rewards tied to performance metrics and innovation outcomes.</a:t>
          </a:r>
        </a:p>
      </dgm:t>
    </dgm:pt>
    <dgm:pt modelId="{86D868BF-8386-47F9-82BA-16961BC39192}" type="parTrans" cxnId="{44592849-879F-4F52-B07A-5B5984361988}">
      <dgm:prSet/>
      <dgm:spPr/>
      <dgm:t>
        <a:bodyPr/>
        <a:lstStyle/>
        <a:p>
          <a:endParaRPr lang="en-US"/>
        </a:p>
      </dgm:t>
    </dgm:pt>
    <dgm:pt modelId="{2BB7CD09-1FF5-43BE-BE0A-F207BD7C4634}" type="sibTrans" cxnId="{44592849-879F-4F52-B07A-5B5984361988}">
      <dgm:prSet/>
      <dgm:spPr/>
      <dgm:t>
        <a:bodyPr/>
        <a:lstStyle/>
        <a:p>
          <a:endParaRPr lang="en-US"/>
        </a:p>
      </dgm:t>
    </dgm:pt>
    <dgm:pt modelId="{28C53215-13EB-4F8D-B8E9-B29FAE3C752F}" type="pres">
      <dgm:prSet presAssocID="{ACD53A40-F7B6-4568-A08C-14A4CDF541F1}" presName="vert0" presStyleCnt="0">
        <dgm:presLayoutVars>
          <dgm:dir/>
          <dgm:animOne val="branch"/>
          <dgm:animLvl val="lvl"/>
        </dgm:presLayoutVars>
      </dgm:prSet>
      <dgm:spPr/>
    </dgm:pt>
    <dgm:pt modelId="{49899284-FC38-4672-89F8-5C96751089B8}" type="pres">
      <dgm:prSet presAssocID="{6DD23ADC-021B-4903-ACA9-059BA06540A7}" presName="thickLine" presStyleLbl="alignNode1" presStyleIdx="0" presStyleCnt="5"/>
      <dgm:spPr/>
    </dgm:pt>
    <dgm:pt modelId="{6184D21B-00CE-454E-AADE-2D454499E60C}" type="pres">
      <dgm:prSet presAssocID="{6DD23ADC-021B-4903-ACA9-059BA06540A7}" presName="horz1" presStyleCnt="0"/>
      <dgm:spPr/>
    </dgm:pt>
    <dgm:pt modelId="{F7C44CD3-FF50-4C11-93F4-76FC16C11ACF}" type="pres">
      <dgm:prSet presAssocID="{6DD23ADC-021B-4903-ACA9-059BA06540A7}" presName="tx1" presStyleLbl="revTx" presStyleIdx="0" presStyleCnt="5"/>
      <dgm:spPr/>
    </dgm:pt>
    <dgm:pt modelId="{75B5652C-ACB0-49BD-BF65-02FE874809B2}" type="pres">
      <dgm:prSet presAssocID="{6DD23ADC-021B-4903-ACA9-059BA06540A7}" presName="vert1" presStyleCnt="0"/>
      <dgm:spPr/>
    </dgm:pt>
    <dgm:pt modelId="{06690FC2-E192-455E-9AD7-63A6CEC12D54}" type="pres">
      <dgm:prSet presAssocID="{F8BAE5B1-A766-4BF9-85BE-10B19350E938}" presName="thickLine" presStyleLbl="alignNode1" presStyleIdx="1" presStyleCnt="5"/>
      <dgm:spPr/>
    </dgm:pt>
    <dgm:pt modelId="{07CC2097-7F23-4481-B0A2-466EB0FFB660}" type="pres">
      <dgm:prSet presAssocID="{F8BAE5B1-A766-4BF9-85BE-10B19350E938}" presName="horz1" presStyleCnt="0"/>
      <dgm:spPr/>
    </dgm:pt>
    <dgm:pt modelId="{4914D94D-A006-4CC8-BC82-3C29D12E7093}" type="pres">
      <dgm:prSet presAssocID="{F8BAE5B1-A766-4BF9-85BE-10B19350E938}" presName="tx1" presStyleLbl="revTx" presStyleIdx="1" presStyleCnt="5"/>
      <dgm:spPr/>
    </dgm:pt>
    <dgm:pt modelId="{BE0545B2-76B0-4ED3-B1CA-8ACC64BCC207}" type="pres">
      <dgm:prSet presAssocID="{F8BAE5B1-A766-4BF9-85BE-10B19350E938}" presName="vert1" presStyleCnt="0"/>
      <dgm:spPr/>
    </dgm:pt>
    <dgm:pt modelId="{7C54B9F5-584A-4ADD-A586-9625B508012D}" type="pres">
      <dgm:prSet presAssocID="{2A3B9FB3-E3E4-4F32-A632-5A7A7422E091}" presName="thickLine" presStyleLbl="alignNode1" presStyleIdx="2" presStyleCnt="5"/>
      <dgm:spPr/>
    </dgm:pt>
    <dgm:pt modelId="{A40B7FDE-5E47-4E83-AD90-DD9D6378185E}" type="pres">
      <dgm:prSet presAssocID="{2A3B9FB3-E3E4-4F32-A632-5A7A7422E091}" presName="horz1" presStyleCnt="0"/>
      <dgm:spPr/>
    </dgm:pt>
    <dgm:pt modelId="{03DA38CE-0C21-48F8-A9B8-5CDC36BD5345}" type="pres">
      <dgm:prSet presAssocID="{2A3B9FB3-E3E4-4F32-A632-5A7A7422E091}" presName="tx1" presStyleLbl="revTx" presStyleIdx="2" presStyleCnt="5"/>
      <dgm:spPr/>
    </dgm:pt>
    <dgm:pt modelId="{16B0B491-963D-4CC5-9913-F998C14F2A9F}" type="pres">
      <dgm:prSet presAssocID="{2A3B9FB3-E3E4-4F32-A632-5A7A7422E091}" presName="vert1" presStyleCnt="0"/>
      <dgm:spPr/>
    </dgm:pt>
    <dgm:pt modelId="{BED7C72C-3B33-4BD6-A177-F7E81AD6E0FC}" type="pres">
      <dgm:prSet presAssocID="{51DCB0AB-C390-4AAA-8D79-24C0B3058E56}" presName="thickLine" presStyleLbl="alignNode1" presStyleIdx="3" presStyleCnt="5"/>
      <dgm:spPr/>
    </dgm:pt>
    <dgm:pt modelId="{FB2E923F-AF80-4BC3-A135-BE2262597265}" type="pres">
      <dgm:prSet presAssocID="{51DCB0AB-C390-4AAA-8D79-24C0B3058E56}" presName="horz1" presStyleCnt="0"/>
      <dgm:spPr/>
    </dgm:pt>
    <dgm:pt modelId="{1CD26D51-29C4-47F4-BF43-E0D369C64C43}" type="pres">
      <dgm:prSet presAssocID="{51DCB0AB-C390-4AAA-8D79-24C0B3058E56}" presName="tx1" presStyleLbl="revTx" presStyleIdx="3" presStyleCnt="5"/>
      <dgm:spPr/>
    </dgm:pt>
    <dgm:pt modelId="{57E37B9E-A129-416E-8D22-98E780D56F59}" type="pres">
      <dgm:prSet presAssocID="{51DCB0AB-C390-4AAA-8D79-24C0B3058E56}" presName="vert1" presStyleCnt="0"/>
      <dgm:spPr/>
    </dgm:pt>
    <dgm:pt modelId="{68738027-8CED-4154-82D2-67590E1D5D21}" type="pres">
      <dgm:prSet presAssocID="{F6FAF528-7A51-4D35-A1C6-8CE5F0E2CF45}" presName="thickLine" presStyleLbl="alignNode1" presStyleIdx="4" presStyleCnt="5"/>
      <dgm:spPr/>
    </dgm:pt>
    <dgm:pt modelId="{9D3E889B-4D57-42FF-8694-672E247A1355}" type="pres">
      <dgm:prSet presAssocID="{F6FAF528-7A51-4D35-A1C6-8CE5F0E2CF45}" presName="horz1" presStyleCnt="0"/>
      <dgm:spPr/>
    </dgm:pt>
    <dgm:pt modelId="{BCC8A396-45D8-45BB-9913-AA66F4EAEACE}" type="pres">
      <dgm:prSet presAssocID="{F6FAF528-7A51-4D35-A1C6-8CE5F0E2CF45}" presName="tx1" presStyleLbl="revTx" presStyleIdx="4" presStyleCnt="5"/>
      <dgm:spPr/>
    </dgm:pt>
    <dgm:pt modelId="{1F9F8D46-F80D-4A14-B284-6D5E3193C4CE}" type="pres">
      <dgm:prSet presAssocID="{F6FAF528-7A51-4D35-A1C6-8CE5F0E2CF45}" presName="vert1" presStyleCnt="0"/>
      <dgm:spPr/>
    </dgm:pt>
  </dgm:ptLst>
  <dgm:cxnLst>
    <dgm:cxn modelId="{30F2CE14-86C4-4CD8-9FE7-DB035F7DD511}" srcId="{ACD53A40-F7B6-4568-A08C-14A4CDF541F1}" destId="{F8BAE5B1-A766-4BF9-85BE-10B19350E938}" srcOrd="1" destOrd="0" parTransId="{0A128AB6-E6A0-412F-AC16-9DB4309FE0BD}" sibTransId="{B21151F9-9816-4610-B9C2-E7C8CE4A913B}"/>
    <dgm:cxn modelId="{488D4929-57A7-45BD-9DE3-46FCC5E7A05E}" type="presOf" srcId="{6DD23ADC-021B-4903-ACA9-059BA06540A7}" destId="{F7C44CD3-FF50-4C11-93F4-76FC16C11ACF}" srcOrd="0" destOrd="0" presId="urn:microsoft.com/office/officeart/2008/layout/LinedList"/>
    <dgm:cxn modelId="{0E988932-F4DD-4D93-8EC1-B1ECC315DED4}" srcId="{ACD53A40-F7B6-4568-A08C-14A4CDF541F1}" destId="{2A3B9FB3-E3E4-4F32-A632-5A7A7422E091}" srcOrd="2" destOrd="0" parTransId="{6E0E65D1-A94B-4236-9A5A-9B1F4595006E}" sibTransId="{E1699B69-F579-4D2D-9173-505E98AA8415}"/>
    <dgm:cxn modelId="{5E0B8147-FB2A-4320-9180-F8658D3C5C09}" type="presOf" srcId="{ACD53A40-F7B6-4568-A08C-14A4CDF541F1}" destId="{28C53215-13EB-4F8D-B8E9-B29FAE3C752F}" srcOrd="0" destOrd="0" presId="urn:microsoft.com/office/officeart/2008/layout/LinedList"/>
    <dgm:cxn modelId="{44592849-879F-4F52-B07A-5B5984361988}" srcId="{ACD53A40-F7B6-4568-A08C-14A4CDF541F1}" destId="{F6FAF528-7A51-4D35-A1C6-8CE5F0E2CF45}" srcOrd="4" destOrd="0" parTransId="{86D868BF-8386-47F9-82BA-16961BC39192}" sibTransId="{2BB7CD09-1FF5-43BE-BE0A-F207BD7C4634}"/>
    <dgm:cxn modelId="{6BAF5751-7B28-4987-9C78-1D92B6BD9A02}" type="presOf" srcId="{F6FAF528-7A51-4D35-A1C6-8CE5F0E2CF45}" destId="{BCC8A396-45D8-45BB-9913-AA66F4EAEACE}" srcOrd="0" destOrd="0" presId="urn:microsoft.com/office/officeart/2008/layout/LinedList"/>
    <dgm:cxn modelId="{D0E5F98F-92AF-48B1-89EC-AF6119F82E59}" type="presOf" srcId="{F8BAE5B1-A766-4BF9-85BE-10B19350E938}" destId="{4914D94D-A006-4CC8-BC82-3C29D12E7093}" srcOrd="0" destOrd="0" presId="urn:microsoft.com/office/officeart/2008/layout/LinedList"/>
    <dgm:cxn modelId="{C932F995-2075-44C8-9EAA-AAB74B3E888C}" type="presOf" srcId="{51DCB0AB-C390-4AAA-8D79-24C0B3058E56}" destId="{1CD26D51-29C4-47F4-BF43-E0D369C64C43}" srcOrd="0" destOrd="0" presId="urn:microsoft.com/office/officeart/2008/layout/LinedList"/>
    <dgm:cxn modelId="{6BA543B1-B6E2-48A8-92D8-E2D96632C37E}" srcId="{ACD53A40-F7B6-4568-A08C-14A4CDF541F1}" destId="{6DD23ADC-021B-4903-ACA9-059BA06540A7}" srcOrd="0" destOrd="0" parTransId="{C14264FF-440E-4A00-977D-D59685CB43DF}" sibTransId="{BD0B9264-19C8-4566-A223-5C135BF9AF58}"/>
    <dgm:cxn modelId="{3E78BFBB-6699-4EBB-8336-0C7C2C668E0F}" type="presOf" srcId="{2A3B9FB3-E3E4-4F32-A632-5A7A7422E091}" destId="{03DA38CE-0C21-48F8-A9B8-5CDC36BD5345}" srcOrd="0" destOrd="0" presId="urn:microsoft.com/office/officeart/2008/layout/LinedList"/>
    <dgm:cxn modelId="{9B8302CF-F31F-4025-B039-F68835A959E6}" srcId="{ACD53A40-F7B6-4568-A08C-14A4CDF541F1}" destId="{51DCB0AB-C390-4AAA-8D79-24C0B3058E56}" srcOrd="3" destOrd="0" parTransId="{8C085CE0-47B5-4EC1-A486-485354BEB802}" sibTransId="{FF846901-495D-4F6C-872D-B39AE16E6907}"/>
    <dgm:cxn modelId="{5CF7E65F-6083-40A7-821D-90725893CE1E}" type="presParOf" srcId="{28C53215-13EB-4F8D-B8E9-B29FAE3C752F}" destId="{49899284-FC38-4672-89F8-5C96751089B8}" srcOrd="0" destOrd="0" presId="urn:microsoft.com/office/officeart/2008/layout/LinedList"/>
    <dgm:cxn modelId="{C57A3176-5D10-467A-998C-AD6D56CA8473}" type="presParOf" srcId="{28C53215-13EB-4F8D-B8E9-B29FAE3C752F}" destId="{6184D21B-00CE-454E-AADE-2D454499E60C}" srcOrd="1" destOrd="0" presId="urn:microsoft.com/office/officeart/2008/layout/LinedList"/>
    <dgm:cxn modelId="{8D9FD8FD-51B0-4D08-8585-E7BF6F91D525}" type="presParOf" srcId="{6184D21B-00CE-454E-AADE-2D454499E60C}" destId="{F7C44CD3-FF50-4C11-93F4-76FC16C11ACF}" srcOrd="0" destOrd="0" presId="urn:microsoft.com/office/officeart/2008/layout/LinedList"/>
    <dgm:cxn modelId="{D22E6559-9954-437C-B129-A3261E7B6689}" type="presParOf" srcId="{6184D21B-00CE-454E-AADE-2D454499E60C}" destId="{75B5652C-ACB0-49BD-BF65-02FE874809B2}" srcOrd="1" destOrd="0" presId="urn:microsoft.com/office/officeart/2008/layout/LinedList"/>
    <dgm:cxn modelId="{F48A69AD-3E04-493A-A4BF-DBCBCBBB71C4}" type="presParOf" srcId="{28C53215-13EB-4F8D-B8E9-B29FAE3C752F}" destId="{06690FC2-E192-455E-9AD7-63A6CEC12D54}" srcOrd="2" destOrd="0" presId="urn:microsoft.com/office/officeart/2008/layout/LinedList"/>
    <dgm:cxn modelId="{520E8A67-301A-46C9-9879-C379B884A4F8}" type="presParOf" srcId="{28C53215-13EB-4F8D-B8E9-B29FAE3C752F}" destId="{07CC2097-7F23-4481-B0A2-466EB0FFB660}" srcOrd="3" destOrd="0" presId="urn:microsoft.com/office/officeart/2008/layout/LinedList"/>
    <dgm:cxn modelId="{DF178601-E937-4565-93BC-7D0E543C64CF}" type="presParOf" srcId="{07CC2097-7F23-4481-B0A2-466EB0FFB660}" destId="{4914D94D-A006-4CC8-BC82-3C29D12E7093}" srcOrd="0" destOrd="0" presId="urn:microsoft.com/office/officeart/2008/layout/LinedList"/>
    <dgm:cxn modelId="{E38414C7-F783-45C7-986C-C20D6558E966}" type="presParOf" srcId="{07CC2097-7F23-4481-B0A2-466EB0FFB660}" destId="{BE0545B2-76B0-4ED3-B1CA-8ACC64BCC207}" srcOrd="1" destOrd="0" presId="urn:microsoft.com/office/officeart/2008/layout/LinedList"/>
    <dgm:cxn modelId="{51CFCC80-65E0-4EE5-9343-0CEE8813B87C}" type="presParOf" srcId="{28C53215-13EB-4F8D-B8E9-B29FAE3C752F}" destId="{7C54B9F5-584A-4ADD-A586-9625B508012D}" srcOrd="4" destOrd="0" presId="urn:microsoft.com/office/officeart/2008/layout/LinedList"/>
    <dgm:cxn modelId="{6A49E665-CC4A-466B-A0A8-E8205B7885B1}" type="presParOf" srcId="{28C53215-13EB-4F8D-B8E9-B29FAE3C752F}" destId="{A40B7FDE-5E47-4E83-AD90-DD9D6378185E}" srcOrd="5" destOrd="0" presId="urn:microsoft.com/office/officeart/2008/layout/LinedList"/>
    <dgm:cxn modelId="{F98B81E3-4730-4E08-AFD4-55F6BB87B59F}" type="presParOf" srcId="{A40B7FDE-5E47-4E83-AD90-DD9D6378185E}" destId="{03DA38CE-0C21-48F8-A9B8-5CDC36BD5345}" srcOrd="0" destOrd="0" presId="urn:microsoft.com/office/officeart/2008/layout/LinedList"/>
    <dgm:cxn modelId="{03701E7A-9480-4371-B31F-2A87A5371C49}" type="presParOf" srcId="{A40B7FDE-5E47-4E83-AD90-DD9D6378185E}" destId="{16B0B491-963D-4CC5-9913-F998C14F2A9F}" srcOrd="1" destOrd="0" presId="urn:microsoft.com/office/officeart/2008/layout/LinedList"/>
    <dgm:cxn modelId="{5851CC26-1CC5-47B7-9A01-10ADFDE66AB2}" type="presParOf" srcId="{28C53215-13EB-4F8D-B8E9-B29FAE3C752F}" destId="{BED7C72C-3B33-4BD6-A177-F7E81AD6E0FC}" srcOrd="6" destOrd="0" presId="urn:microsoft.com/office/officeart/2008/layout/LinedList"/>
    <dgm:cxn modelId="{5CE80B3D-E821-4D41-9BC9-C96C68E913B4}" type="presParOf" srcId="{28C53215-13EB-4F8D-B8E9-B29FAE3C752F}" destId="{FB2E923F-AF80-4BC3-A135-BE2262597265}" srcOrd="7" destOrd="0" presId="urn:microsoft.com/office/officeart/2008/layout/LinedList"/>
    <dgm:cxn modelId="{99489556-238B-4AD2-ADC7-EF3469C79FF9}" type="presParOf" srcId="{FB2E923F-AF80-4BC3-A135-BE2262597265}" destId="{1CD26D51-29C4-47F4-BF43-E0D369C64C43}" srcOrd="0" destOrd="0" presId="urn:microsoft.com/office/officeart/2008/layout/LinedList"/>
    <dgm:cxn modelId="{CA361097-C248-488A-9BFB-A81D96FF4E3F}" type="presParOf" srcId="{FB2E923F-AF80-4BC3-A135-BE2262597265}" destId="{57E37B9E-A129-416E-8D22-98E780D56F59}" srcOrd="1" destOrd="0" presId="urn:microsoft.com/office/officeart/2008/layout/LinedList"/>
    <dgm:cxn modelId="{AD34021A-7AA1-4949-818D-6772856A5F56}" type="presParOf" srcId="{28C53215-13EB-4F8D-B8E9-B29FAE3C752F}" destId="{68738027-8CED-4154-82D2-67590E1D5D21}" srcOrd="8" destOrd="0" presId="urn:microsoft.com/office/officeart/2008/layout/LinedList"/>
    <dgm:cxn modelId="{8A68CE1A-00FC-40FE-8558-F2E23126B1FD}" type="presParOf" srcId="{28C53215-13EB-4F8D-B8E9-B29FAE3C752F}" destId="{9D3E889B-4D57-42FF-8694-672E247A1355}" srcOrd="9" destOrd="0" presId="urn:microsoft.com/office/officeart/2008/layout/LinedList"/>
    <dgm:cxn modelId="{D06B1522-86CE-43F1-A9CC-096FB871FC7A}" type="presParOf" srcId="{9D3E889B-4D57-42FF-8694-672E247A1355}" destId="{BCC8A396-45D8-45BB-9913-AA66F4EAEACE}" srcOrd="0" destOrd="0" presId="urn:microsoft.com/office/officeart/2008/layout/LinedList"/>
    <dgm:cxn modelId="{E2DABB63-D8F5-4A97-8F8D-389662314071}" type="presParOf" srcId="{9D3E889B-4D57-42FF-8694-672E247A1355}" destId="{1F9F8D46-F80D-4A14-B284-6D5E3193C4C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41EEB0-FB17-490B-987F-03D3C097BEB4}" type="doc">
      <dgm:prSet loTypeId="urn:microsoft.com/office/officeart/2005/8/layout/vProcess5" loCatId="process" qsTypeId="urn:microsoft.com/office/officeart/2005/8/quickstyle/simple2" qsCatId="simple" csTypeId="urn:microsoft.com/office/officeart/2005/8/colors/accent5_2" csCatId="accent5"/>
      <dgm:spPr/>
      <dgm:t>
        <a:bodyPr/>
        <a:lstStyle/>
        <a:p>
          <a:endParaRPr lang="en-US"/>
        </a:p>
      </dgm:t>
    </dgm:pt>
    <dgm:pt modelId="{316CE850-67C5-44FC-B14C-3AC88A83B42B}">
      <dgm:prSet/>
      <dgm:spPr/>
      <dgm:t>
        <a:bodyPr/>
        <a:lstStyle/>
        <a:p>
          <a:r>
            <a:rPr lang="en-US"/>
            <a:t>Shift towards developmental and coaching-based performance reviews.</a:t>
          </a:r>
        </a:p>
      </dgm:t>
    </dgm:pt>
    <dgm:pt modelId="{54AC12FA-D348-4BAC-8593-623F2DDF3DA3}" type="parTrans" cxnId="{6D3E3D1D-EA1B-431B-AA3A-20F4113A250D}">
      <dgm:prSet/>
      <dgm:spPr/>
      <dgm:t>
        <a:bodyPr/>
        <a:lstStyle/>
        <a:p>
          <a:endParaRPr lang="en-US"/>
        </a:p>
      </dgm:t>
    </dgm:pt>
    <dgm:pt modelId="{5F8DE19C-D745-4A45-907B-F78BE1BF5A77}" type="sibTrans" cxnId="{6D3E3D1D-EA1B-431B-AA3A-20F4113A250D}">
      <dgm:prSet/>
      <dgm:spPr/>
      <dgm:t>
        <a:bodyPr/>
        <a:lstStyle/>
        <a:p>
          <a:endParaRPr lang="en-US"/>
        </a:p>
      </dgm:t>
    </dgm:pt>
    <dgm:pt modelId="{A725040E-BF7C-4CA3-A9D6-5D1BAF47F02C}">
      <dgm:prSet/>
      <dgm:spPr/>
      <dgm:t>
        <a:bodyPr/>
        <a:lstStyle/>
        <a:p>
          <a:r>
            <a:rPr lang="en-US"/>
            <a:t>Introduce well-being KPIs as part of manager evaluation.</a:t>
          </a:r>
        </a:p>
      </dgm:t>
    </dgm:pt>
    <dgm:pt modelId="{E16BFB81-6EAB-4BAE-8B4E-291490B2F7D4}" type="parTrans" cxnId="{AA95940B-00B9-494D-8C8E-4F0D37B71CAF}">
      <dgm:prSet/>
      <dgm:spPr/>
      <dgm:t>
        <a:bodyPr/>
        <a:lstStyle/>
        <a:p>
          <a:endParaRPr lang="en-US"/>
        </a:p>
      </dgm:t>
    </dgm:pt>
    <dgm:pt modelId="{7CA94EC1-95A2-4BDF-8F32-511F27DD262A}" type="sibTrans" cxnId="{AA95940B-00B9-494D-8C8E-4F0D37B71CAF}">
      <dgm:prSet/>
      <dgm:spPr/>
      <dgm:t>
        <a:bodyPr/>
        <a:lstStyle/>
        <a:p>
          <a:endParaRPr lang="en-US"/>
        </a:p>
      </dgm:t>
    </dgm:pt>
    <dgm:pt modelId="{BDFEF648-4545-4B36-8A9C-9E188D188C9A}">
      <dgm:prSet/>
      <dgm:spPr/>
      <dgm:t>
        <a:bodyPr/>
        <a:lstStyle/>
        <a:p>
          <a:r>
            <a:rPr lang="en-US"/>
            <a:t>Transparent AI use policies to reduce employee stress.</a:t>
          </a:r>
        </a:p>
      </dgm:t>
    </dgm:pt>
    <dgm:pt modelId="{44139145-7CDE-4B53-B9D3-52A5081B4E58}" type="parTrans" cxnId="{84E06174-7732-48B1-B555-332F6D06902A}">
      <dgm:prSet/>
      <dgm:spPr/>
      <dgm:t>
        <a:bodyPr/>
        <a:lstStyle/>
        <a:p>
          <a:endParaRPr lang="en-US"/>
        </a:p>
      </dgm:t>
    </dgm:pt>
    <dgm:pt modelId="{D8251017-9A4D-4C5B-94D8-3BF2A0402759}" type="sibTrans" cxnId="{84E06174-7732-48B1-B555-332F6D06902A}">
      <dgm:prSet/>
      <dgm:spPr/>
      <dgm:t>
        <a:bodyPr/>
        <a:lstStyle/>
        <a:p>
          <a:endParaRPr lang="en-US"/>
        </a:p>
      </dgm:t>
    </dgm:pt>
    <dgm:pt modelId="{72D346E7-79A9-4C96-8BA5-786208E170B1}">
      <dgm:prSet/>
      <dgm:spPr/>
      <dgm:t>
        <a:bodyPr/>
        <a:lstStyle/>
        <a:p>
          <a:r>
            <a:rPr lang="en-US"/>
            <a:t>Localise PM metrics to reflect country realities.</a:t>
          </a:r>
        </a:p>
      </dgm:t>
    </dgm:pt>
    <dgm:pt modelId="{77CB16AE-87A2-42E6-8752-1D68C631C504}" type="parTrans" cxnId="{5C7B2524-45BC-4C25-8B0F-518C399CA13C}">
      <dgm:prSet/>
      <dgm:spPr/>
      <dgm:t>
        <a:bodyPr/>
        <a:lstStyle/>
        <a:p>
          <a:endParaRPr lang="en-US"/>
        </a:p>
      </dgm:t>
    </dgm:pt>
    <dgm:pt modelId="{E4FE7C98-2FE0-47D1-9FA2-17B6E37779FD}" type="sibTrans" cxnId="{5C7B2524-45BC-4C25-8B0F-518C399CA13C}">
      <dgm:prSet/>
      <dgm:spPr/>
      <dgm:t>
        <a:bodyPr/>
        <a:lstStyle/>
        <a:p>
          <a:endParaRPr lang="en-US"/>
        </a:p>
      </dgm:t>
    </dgm:pt>
    <dgm:pt modelId="{AB70B6AC-F487-4EEE-BAA9-531EB44EC570}">
      <dgm:prSet/>
      <dgm:spPr/>
      <dgm:t>
        <a:bodyPr/>
        <a:lstStyle/>
        <a:p>
          <a:r>
            <a:rPr lang="en-US"/>
            <a:t>Reward team collaboration, not only individual output.</a:t>
          </a:r>
        </a:p>
      </dgm:t>
    </dgm:pt>
    <dgm:pt modelId="{D38429BD-D663-419E-AD0C-F8388FDB7189}" type="parTrans" cxnId="{FD870E28-6F0B-472A-932C-39A5BEADE7B5}">
      <dgm:prSet/>
      <dgm:spPr/>
      <dgm:t>
        <a:bodyPr/>
        <a:lstStyle/>
        <a:p>
          <a:endParaRPr lang="en-US"/>
        </a:p>
      </dgm:t>
    </dgm:pt>
    <dgm:pt modelId="{104F431C-94A5-49D5-96DA-15E62EFB164B}" type="sibTrans" cxnId="{FD870E28-6F0B-472A-932C-39A5BEADE7B5}">
      <dgm:prSet/>
      <dgm:spPr/>
      <dgm:t>
        <a:bodyPr/>
        <a:lstStyle/>
        <a:p>
          <a:endParaRPr lang="en-US"/>
        </a:p>
      </dgm:t>
    </dgm:pt>
    <dgm:pt modelId="{B8BB0FF5-1FF7-4DD1-A610-98D8EF96F764}" type="pres">
      <dgm:prSet presAssocID="{5941EEB0-FB17-490B-987F-03D3C097BEB4}" presName="outerComposite" presStyleCnt="0">
        <dgm:presLayoutVars>
          <dgm:chMax val="5"/>
          <dgm:dir/>
          <dgm:resizeHandles val="exact"/>
        </dgm:presLayoutVars>
      </dgm:prSet>
      <dgm:spPr/>
    </dgm:pt>
    <dgm:pt modelId="{C3D6FBC4-85CB-43E1-9A4B-5F10DD392F5D}" type="pres">
      <dgm:prSet presAssocID="{5941EEB0-FB17-490B-987F-03D3C097BEB4}" presName="dummyMaxCanvas" presStyleCnt="0">
        <dgm:presLayoutVars/>
      </dgm:prSet>
      <dgm:spPr/>
    </dgm:pt>
    <dgm:pt modelId="{74576598-C67F-429D-820E-76B2C595E837}" type="pres">
      <dgm:prSet presAssocID="{5941EEB0-FB17-490B-987F-03D3C097BEB4}" presName="FiveNodes_1" presStyleLbl="node1" presStyleIdx="0" presStyleCnt="5">
        <dgm:presLayoutVars>
          <dgm:bulletEnabled val="1"/>
        </dgm:presLayoutVars>
      </dgm:prSet>
      <dgm:spPr/>
    </dgm:pt>
    <dgm:pt modelId="{40D23156-1AFA-42AA-8FB6-50B3ACA34110}" type="pres">
      <dgm:prSet presAssocID="{5941EEB0-FB17-490B-987F-03D3C097BEB4}" presName="FiveNodes_2" presStyleLbl="node1" presStyleIdx="1" presStyleCnt="5">
        <dgm:presLayoutVars>
          <dgm:bulletEnabled val="1"/>
        </dgm:presLayoutVars>
      </dgm:prSet>
      <dgm:spPr/>
    </dgm:pt>
    <dgm:pt modelId="{26B54365-A9F4-489A-9D82-5DE7DAE8769A}" type="pres">
      <dgm:prSet presAssocID="{5941EEB0-FB17-490B-987F-03D3C097BEB4}" presName="FiveNodes_3" presStyleLbl="node1" presStyleIdx="2" presStyleCnt="5">
        <dgm:presLayoutVars>
          <dgm:bulletEnabled val="1"/>
        </dgm:presLayoutVars>
      </dgm:prSet>
      <dgm:spPr/>
    </dgm:pt>
    <dgm:pt modelId="{96D9A4FF-A960-41B4-9F34-5D6799DE2B1D}" type="pres">
      <dgm:prSet presAssocID="{5941EEB0-FB17-490B-987F-03D3C097BEB4}" presName="FiveNodes_4" presStyleLbl="node1" presStyleIdx="3" presStyleCnt="5">
        <dgm:presLayoutVars>
          <dgm:bulletEnabled val="1"/>
        </dgm:presLayoutVars>
      </dgm:prSet>
      <dgm:spPr/>
    </dgm:pt>
    <dgm:pt modelId="{5797C0FF-32B0-4A05-9910-8206CA6BB0E5}" type="pres">
      <dgm:prSet presAssocID="{5941EEB0-FB17-490B-987F-03D3C097BEB4}" presName="FiveNodes_5" presStyleLbl="node1" presStyleIdx="4" presStyleCnt="5">
        <dgm:presLayoutVars>
          <dgm:bulletEnabled val="1"/>
        </dgm:presLayoutVars>
      </dgm:prSet>
      <dgm:spPr/>
    </dgm:pt>
    <dgm:pt modelId="{2DFA393D-4155-46DE-BDFA-A27A488ED180}" type="pres">
      <dgm:prSet presAssocID="{5941EEB0-FB17-490B-987F-03D3C097BEB4}" presName="FiveConn_1-2" presStyleLbl="fgAccFollowNode1" presStyleIdx="0" presStyleCnt="4">
        <dgm:presLayoutVars>
          <dgm:bulletEnabled val="1"/>
        </dgm:presLayoutVars>
      </dgm:prSet>
      <dgm:spPr/>
    </dgm:pt>
    <dgm:pt modelId="{69B6501A-7F62-4143-8BD5-1FFD5FEC6B49}" type="pres">
      <dgm:prSet presAssocID="{5941EEB0-FB17-490B-987F-03D3C097BEB4}" presName="FiveConn_2-3" presStyleLbl="fgAccFollowNode1" presStyleIdx="1" presStyleCnt="4">
        <dgm:presLayoutVars>
          <dgm:bulletEnabled val="1"/>
        </dgm:presLayoutVars>
      </dgm:prSet>
      <dgm:spPr/>
    </dgm:pt>
    <dgm:pt modelId="{6CC7A56A-82DC-477C-A63B-D5D662F419FD}" type="pres">
      <dgm:prSet presAssocID="{5941EEB0-FB17-490B-987F-03D3C097BEB4}" presName="FiveConn_3-4" presStyleLbl="fgAccFollowNode1" presStyleIdx="2" presStyleCnt="4">
        <dgm:presLayoutVars>
          <dgm:bulletEnabled val="1"/>
        </dgm:presLayoutVars>
      </dgm:prSet>
      <dgm:spPr/>
    </dgm:pt>
    <dgm:pt modelId="{DA5907ED-AB88-4B0B-83CB-E698DF2FAC4F}" type="pres">
      <dgm:prSet presAssocID="{5941EEB0-FB17-490B-987F-03D3C097BEB4}" presName="FiveConn_4-5" presStyleLbl="fgAccFollowNode1" presStyleIdx="3" presStyleCnt="4">
        <dgm:presLayoutVars>
          <dgm:bulletEnabled val="1"/>
        </dgm:presLayoutVars>
      </dgm:prSet>
      <dgm:spPr/>
    </dgm:pt>
    <dgm:pt modelId="{2E604633-82B7-43AE-B0F1-FF22E6337DF0}" type="pres">
      <dgm:prSet presAssocID="{5941EEB0-FB17-490B-987F-03D3C097BEB4}" presName="FiveNodes_1_text" presStyleLbl="node1" presStyleIdx="4" presStyleCnt="5">
        <dgm:presLayoutVars>
          <dgm:bulletEnabled val="1"/>
        </dgm:presLayoutVars>
      </dgm:prSet>
      <dgm:spPr/>
    </dgm:pt>
    <dgm:pt modelId="{89849A22-4673-47D8-9611-E71F8F206A6F}" type="pres">
      <dgm:prSet presAssocID="{5941EEB0-FB17-490B-987F-03D3C097BEB4}" presName="FiveNodes_2_text" presStyleLbl="node1" presStyleIdx="4" presStyleCnt="5">
        <dgm:presLayoutVars>
          <dgm:bulletEnabled val="1"/>
        </dgm:presLayoutVars>
      </dgm:prSet>
      <dgm:spPr/>
    </dgm:pt>
    <dgm:pt modelId="{AB7928C2-4C15-489E-ACCE-67FA00017A52}" type="pres">
      <dgm:prSet presAssocID="{5941EEB0-FB17-490B-987F-03D3C097BEB4}" presName="FiveNodes_3_text" presStyleLbl="node1" presStyleIdx="4" presStyleCnt="5">
        <dgm:presLayoutVars>
          <dgm:bulletEnabled val="1"/>
        </dgm:presLayoutVars>
      </dgm:prSet>
      <dgm:spPr/>
    </dgm:pt>
    <dgm:pt modelId="{9CD28E46-B924-4ACB-BE1C-AC2FFEAF7FD4}" type="pres">
      <dgm:prSet presAssocID="{5941EEB0-FB17-490B-987F-03D3C097BEB4}" presName="FiveNodes_4_text" presStyleLbl="node1" presStyleIdx="4" presStyleCnt="5">
        <dgm:presLayoutVars>
          <dgm:bulletEnabled val="1"/>
        </dgm:presLayoutVars>
      </dgm:prSet>
      <dgm:spPr/>
    </dgm:pt>
    <dgm:pt modelId="{E96B3110-CA07-4C1A-9DA4-E7A1180FF664}" type="pres">
      <dgm:prSet presAssocID="{5941EEB0-FB17-490B-987F-03D3C097BEB4}" presName="FiveNodes_5_text" presStyleLbl="node1" presStyleIdx="4" presStyleCnt="5">
        <dgm:presLayoutVars>
          <dgm:bulletEnabled val="1"/>
        </dgm:presLayoutVars>
      </dgm:prSet>
      <dgm:spPr/>
    </dgm:pt>
  </dgm:ptLst>
  <dgm:cxnLst>
    <dgm:cxn modelId="{05F28905-C4F2-48AE-B592-4402F4B44CCA}" type="presOf" srcId="{A725040E-BF7C-4CA3-A9D6-5D1BAF47F02C}" destId="{89849A22-4673-47D8-9611-E71F8F206A6F}" srcOrd="1" destOrd="0" presId="urn:microsoft.com/office/officeart/2005/8/layout/vProcess5"/>
    <dgm:cxn modelId="{AA95940B-00B9-494D-8C8E-4F0D37B71CAF}" srcId="{5941EEB0-FB17-490B-987F-03D3C097BEB4}" destId="{A725040E-BF7C-4CA3-A9D6-5D1BAF47F02C}" srcOrd="1" destOrd="0" parTransId="{E16BFB81-6EAB-4BAE-8B4E-291490B2F7D4}" sibTransId="{7CA94EC1-95A2-4BDF-8F32-511F27DD262A}"/>
    <dgm:cxn modelId="{DCB4FA16-329A-4211-839B-7ECD57C4F03A}" type="presOf" srcId="{AB70B6AC-F487-4EEE-BAA9-531EB44EC570}" destId="{5797C0FF-32B0-4A05-9910-8206CA6BB0E5}" srcOrd="0" destOrd="0" presId="urn:microsoft.com/office/officeart/2005/8/layout/vProcess5"/>
    <dgm:cxn modelId="{6D3E3D1D-EA1B-431B-AA3A-20F4113A250D}" srcId="{5941EEB0-FB17-490B-987F-03D3C097BEB4}" destId="{316CE850-67C5-44FC-B14C-3AC88A83B42B}" srcOrd="0" destOrd="0" parTransId="{54AC12FA-D348-4BAC-8593-623F2DDF3DA3}" sibTransId="{5F8DE19C-D745-4A45-907B-F78BE1BF5A77}"/>
    <dgm:cxn modelId="{5C7B2524-45BC-4C25-8B0F-518C399CA13C}" srcId="{5941EEB0-FB17-490B-987F-03D3C097BEB4}" destId="{72D346E7-79A9-4C96-8BA5-786208E170B1}" srcOrd="3" destOrd="0" parTransId="{77CB16AE-87A2-42E6-8752-1D68C631C504}" sibTransId="{E4FE7C98-2FE0-47D1-9FA2-17B6E37779FD}"/>
    <dgm:cxn modelId="{134FAE24-817B-4BE4-B4F9-C8A6CAECB080}" type="presOf" srcId="{5941EEB0-FB17-490B-987F-03D3C097BEB4}" destId="{B8BB0FF5-1FF7-4DD1-A610-98D8EF96F764}" srcOrd="0" destOrd="0" presId="urn:microsoft.com/office/officeart/2005/8/layout/vProcess5"/>
    <dgm:cxn modelId="{69873826-32CF-4FF3-BFE2-753260524240}" type="presOf" srcId="{7CA94EC1-95A2-4BDF-8F32-511F27DD262A}" destId="{69B6501A-7F62-4143-8BD5-1FFD5FEC6B49}" srcOrd="0" destOrd="0" presId="urn:microsoft.com/office/officeart/2005/8/layout/vProcess5"/>
    <dgm:cxn modelId="{FD870E28-6F0B-472A-932C-39A5BEADE7B5}" srcId="{5941EEB0-FB17-490B-987F-03D3C097BEB4}" destId="{AB70B6AC-F487-4EEE-BAA9-531EB44EC570}" srcOrd="4" destOrd="0" parTransId="{D38429BD-D663-419E-AD0C-F8388FDB7189}" sibTransId="{104F431C-94A5-49D5-96DA-15E62EFB164B}"/>
    <dgm:cxn modelId="{0876893D-C7D6-4B48-A382-3C7C97A74895}" type="presOf" srcId="{AB70B6AC-F487-4EEE-BAA9-531EB44EC570}" destId="{E96B3110-CA07-4C1A-9DA4-E7A1180FF664}" srcOrd="1" destOrd="0" presId="urn:microsoft.com/office/officeart/2005/8/layout/vProcess5"/>
    <dgm:cxn modelId="{DF79113F-CA87-48E7-8F1F-88C0B7966932}" type="presOf" srcId="{BDFEF648-4545-4B36-8A9C-9E188D188C9A}" destId="{26B54365-A9F4-489A-9D82-5DE7DAE8769A}" srcOrd="0" destOrd="0" presId="urn:microsoft.com/office/officeart/2005/8/layout/vProcess5"/>
    <dgm:cxn modelId="{121A534F-BFD3-4B11-A455-7311FA3FCFC3}" type="presOf" srcId="{72D346E7-79A9-4C96-8BA5-786208E170B1}" destId="{96D9A4FF-A960-41B4-9F34-5D6799DE2B1D}" srcOrd="0" destOrd="0" presId="urn:microsoft.com/office/officeart/2005/8/layout/vProcess5"/>
    <dgm:cxn modelId="{84E06174-7732-48B1-B555-332F6D06902A}" srcId="{5941EEB0-FB17-490B-987F-03D3C097BEB4}" destId="{BDFEF648-4545-4B36-8A9C-9E188D188C9A}" srcOrd="2" destOrd="0" parTransId="{44139145-7CDE-4B53-B9D3-52A5081B4E58}" sibTransId="{D8251017-9A4D-4C5B-94D8-3BF2A0402759}"/>
    <dgm:cxn modelId="{D2231876-DD4B-4986-AFD5-8AF7CF356E04}" type="presOf" srcId="{72D346E7-79A9-4C96-8BA5-786208E170B1}" destId="{9CD28E46-B924-4ACB-BE1C-AC2FFEAF7FD4}" srcOrd="1" destOrd="0" presId="urn:microsoft.com/office/officeart/2005/8/layout/vProcess5"/>
    <dgm:cxn modelId="{AA933B78-C61D-49AB-9AF4-837DB49AF948}" type="presOf" srcId="{BDFEF648-4545-4B36-8A9C-9E188D188C9A}" destId="{AB7928C2-4C15-489E-ACCE-67FA00017A52}" srcOrd="1" destOrd="0" presId="urn:microsoft.com/office/officeart/2005/8/layout/vProcess5"/>
    <dgm:cxn modelId="{89F80F83-4A46-41BB-A1E9-9E1AB7B3DDEF}" type="presOf" srcId="{5F8DE19C-D745-4A45-907B-F78BE1BF5A77}" destId="{2DFA393D-4155-46DE-BDFA-A27A488ED180}" srcOrd="0" destOrd="0" presId="urn:microsoft.com/office/officeart/2005/8/layout/vProcess5"/>
    <dgm:cxn modelId="{3A1D1190-052C-409C-AD93-D5DC6C6EC17A}" type="presOf" srcId="{316CE850-67C5-44FC-B14C-3AC88A83B42B}" destId="{74576598-C67F-429D-820E-76B2C595E837}" srcOrd="0" destOrd="0" presId="urn:microsoft.com/office/officeart/2005/8/layout/vProcess5"/>
    <dgm:cxn modelId="{063A1EC3-1242-400D-8407-44F8917E1626}" type="presOf" srcId="{D8251017-9A4D-4C5B-94D8-3BF2A0402759}" destId="{6CC7A56A-82DC-477C-A63B-D5D662F419FD}" srcOrd="0" destOrd="0" presId="urn:microsoft.com/office/officeart/2005/8/layout/vProcess5"/>
    <dgm:cxn modelId="{7F6C96D9-9BAB-44A7-9336-E7E67824CCA2}" type="presOf" srcId="{A725040E-BF7C-4CA3-A9D6-5D1BAF47F02C}" destId="{40D23156-1AFA-42AA-8FB6-50B3ACA34110}" srcOrd="0" destOrd="0" presId="urn:microsoft.com/office/officeart/2005/8/layout/vProcess5"/>
    <dgm:cxn modelId="{301511E7-1591-4D8A-9BD9-A8BFB1F810D7}" type="presOf" srcId="{316CE850-67C5-44FC-B14C-3AC88A83B42B}" destId="{2E604633-82B7-43AE-B0F1-FF22E6337DF0}" srcOrd="1" destOrd="0" presId="urn:microsoft.com/office/officeart/2005/8/layout/vProcess5"/>
    <dgm:cxn modelId="{49C86DFE-C3E3-42EF-BD3B-0574BB9E1A26}" type="presOf" srcId="{E4FE7C98-2FE0-47D1-9FA2-17B6E37779FD}" destId="{DA5907ED-AB88-4B0B-83CB-E698DF2FAC4F}" srcOrd="0" destOrd="0" presId="urn:microsoft.com/office/officeart/2005/8/layout/vProcess5"/>
    <dgm:cxn modelId="{DD994B35-BC00-4DDA-8AAD-EDEEC1F2B767}" type="presParOf" srcId="{B8BB0FF5-1FF7-4DD1-A610-98D8EF96F764}" destId="{C3D6FBC4-85CB-43E1-9A4B-5F10DD392F5D}" srcOrd="0" destOrd="0" presId="urn:microsoft.com/office/officeart/2005/8/layout/vProcess5"/>
    <dgm:cxn modelId="{750982D3-1DA9-4824-B890-18C0E53AF042}" type="presParOf" srcId="{B8BB0FF5-1FF7-4DD1-A610-98D8EF96F764}" destId="{74576598-C67F-429D-820E-76B2C595E837}" srcOrd="1" destOrd="0" presId="urn:microsoft.com/office/officeart/2005/8/layout/vProcess5"/>
    <dgm:cxn modelId="{9BA74CE1-1024-49CB-A7CE-FCEDC529B9EF}" type="presParOf" srcId="{B8BB0FF5-1FF7-4DD1-A610-98D8EF96F764}" destId="{40D23156-1AFA-42AA-8FB6-50B3ACA34110}" srcOrd="2" destOrd="0" presId="urn:microsoft.com/office/officeart/2005/8/layout/vProcess5"/>
    <dgm:cxn modelId="{3DA4C1E3-8DC8-42D8-B4AA-D400ACAB12C6}" type="presParOf" srcId="{B8BB0FF5-1FF7-4DD1-A610-98D8EF96F764}" destId="{26B54365-A9F4-489A-9D82-5DE7DAE8769A}" srcOrd="3" destOrd="0" presId="urn:microsoft.com/office/officeart/2005/8/layout/vProcess5"/>
    <dgm:cxn modelId="{39A5D32E-F346-48FF-98D5-DB96D8839E99}" type="presParOf" srcId="{B8BB0FF5-1FF7-4DD1-A610-98D8EF96F764}" destId="{96D9A4FF-A960-41B4-9F34-5D6799DE2B1D}" srcOrd="4" destOrd="0" presId="urn:microsoft.com/office/officeart/2005/8/layout/vProcess5"/>
    <dgm:cxn modelId="{EC91AA01-F471-4D71-A796-E47D22CABBD1}" type="presParOf" srcId="{B8BB0FF5-1FF7-4DD1-A610-98D8EF96F764}" destId="{5797C0FF-32B0-4A05-9910-8206CA6BB0E5}" srcOrd="5" destOrd="0" presId="urn:microsoft.com/office/officeart/2005/8/layout/vProcess5"/>
    <dgm:cxn modelId="{5CFCD3FE-50A0-4799-B2EB-B4A9FB5E5B6B}" type="presParOf" srcId="{B8BB0FF5-1FF7-4DD1-A610-98D8EF96F764}" destId="{2DFA393D-4155-46DE-BDFA-A27A488ED180}" srcOrd="6" destOrd="0" presId="urn:microsoft.com/office/officeart/2005/8/layout/vProcess5"/>
    <dgm:cxn modelId="{98786A71-457B-4D25-B993-A9190451E7FE}" type="presParOf" srcId="{B8BB0FF5-1FF7-4DD1-A610-98D8EF96F764}" destId="{69B6501A-7F62-4143-8BD5-1FFD5FEC6B49}" srcOrd="7" destOrd="0" presId="urn:microsoft.com/office/officeart/2005/8/layout/vProcess5"/>
    <dgm:cxn modelId="{8B4B9C3C-E921-41F6-B69E-C0842F4B7FE1}" type="presParOf" srcId="{B8BB0FF5-1FF7-4DD1-A610-98D8EF96F764}" destId="{6CC7A56A-82DC-477C-A63B-D5D662F419FD}" srcOrd="8" destOrd="0" presId="urn:microsoft.com/office/officeart/2005/8/layout/vProcess5"/>
    <dgm:cxn modelId="{25811DD0-51D3-4242-A668-64C7A1F0B2ED}" type="presParOf" srcId="{B8BB0FF5-1FF7-4DD1-A610-98D8EF96F764}" destId="{DA5907ED-AB88-4B0B-83CB-E698DF2FAC4F}" srcOrd="9" destOrd="0" presId="urn:microsoft.com/office/officeart/2005/8/layout/vProcess5"/>
    <dgm:cxn modelId="{54462D21-1F6E-47C3-868A-D62078EB4A91}" type="presParOf" srcId="{B8BB0FF5-1FF7-4DD1-A610-98D8EF96F764}" destId="{2E604633-82B7-43AE-B0F1-FF22E6337DF0}" srcOrd="10" destOrd="0" presId="urn:microsoft.com/office/officeart/2005/8/layout/vProcess5"/>
    <dgm:cxn modelId="{E0AB6ED3-1908-4C58-96A6-6DCF752779C7}" type="presParOf" srcId="{B8BB0FF5-1FF7-4DD1-A610-98D8EF96F764}" destId="{89849A22-4673-47D8-9611-E71F8F206A6F}" srcOrd="11" destOrd="0" presId="urn:microsoft.com/office/officeart/2005/8/layout/vProcess5"/>
    <dgm:cxn modelId="{F36D5577-B0EA-4D83-ACAF-9CD87AAA8ED5}" type="presParOf" srcId="{B8BB0FF5-1FF7-4DD1-A610-98D8EF96F764}" destId="{AB7928C2-4C15-489E-ACCE-67FA00017A52}" srcOrd="12" destOrd="0" presId="urn:microsoft.com/office/officeart/2005/8/layout/vProcess5"/>
    <dgm:cxn modelId="{AADEB9BE-B35F-4A8A-915C-988C3CA3A544}" type="presParOf" srcId="{B8BB0FF5-1FF7-4DD1-A610-98D8EF96F764}" destId="{9CD28E46-B924-4ACB-BE1C-AC2FFEAF7FD4}" srcOrd="13" destOrd="0" presId="urn:microsoft.com/office/officeart/2005/8/layout/vProcess5"/>
    <dgm:cxn modelId="{30775D38-70E5-40B5-9409-D7C47C3CD29C}" type="presParOf" srcId="{B8BB0FF5-1FF7-4DD1-A610-98D8EF96F764}" destId="{E96B3110-CA07-4C1A-9DA4-E7A1180FF66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4C80C-8231-40FE-AFF3-06E387B00FCB}">
      <dsp:nvSpPr>
        <dsp:cNvPr id="0" name=""/>
        <dsp:cNvSpPr/>
      </dsp:nvSpPr>
      <dsp:spPr>
        <a:xfrm>
          <a:off x="0" y="1913"/>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FC31819-F7AA-4795-AA55-ED6E1E4311F0}">
      <dsp:nvSpPr>
        <dsp:cNvPr id="0" name=""/>
        <dsp:cNvSpPr/>
      </dsp:nvSpPr>
      <dsp:spPr>
        <a:xfrm>
          <a:off x="0" y="1913"/>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Managing International Operations</a:t>
          </a:r>
        </a:p>
      </dsp:txBody>
      <dsp:txXfrm>
        <a:off x="0" y="1913"/>
        <a:ext cx="3993357" cy="652618"/>
      </dsp:txXfrm>
    </dsp:sp>
    <dsp:sp modelId="{F1BB2634-A14C-4027-A367-42C3CB569628}">
      <dsp:nvSpPr>
        <dsp:cNvPr id="0" name=""/>
        <dsp:cNvSpPr/>
      </dsp:nvSpPr>
      <dsp:spPr>
        <a:xfrm>
          <a:off x="0" y="654532"/>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366F053-3C56-4825-84C6-CE65A9470103}">
      <dsp:nvSpPr>
        <dsp:cNvPr id="0" name=""/>
        <dsp:cNvSpPr/>
      </dsp:nvSpPr>
      <dsp:spPr>
        <a:xfrm>
          <a:off x="0" y="654532"/>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Training &amp; Development</a:t>
          </a:r>
        </a:p>
      </dsp:txBody>
      <dsp:txXfrm>
        <a:off x="0" y="654532"/>
        <a:ext cx="3993357" cy="652618"/>
      </dsp:txXfrm>
    </dsp:sp>
    <dsp:sp modelId="{5DE1FD64-737D-4B14-83A9-32ED04DC3B21}">
      <dsp:nvSpPr>
        <dsp:cNvPr id="0" name=""/>
        <dsp:cNvSpPr/>
      </dsp:nvSpPr>
      <dsp:spPr>
        <a:xfrm>
          <a:off x="0" y="1307150"/>
          <a:ext cx="3993357"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561AF92-F9E4-4EC2-B0D1-2E73D44FF75A}">
      <dsp:nvSpPr>
        <dsp:cNvPr id="0" name=""/>
        <dsp:cNvSpPr/>
      </dsp:nvSpPr>
      <dsp:spPr>
        <a:xfrm>
          <a:off x="0" y="1307150"/>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International Team &amp; Assignment Management</a:t>
          </a:r>
        </a:p>
      </dsp:txBody>
      <dsp:txXfrm>
        <a:off x="0" y="1307150"/>
        <a:ext cx="3993357" cy="652618"/>
      </dsp:txXfrm>
    </dsp:sp>
    <dsp:sp modelId="{2651AFB9-4815-4B95-B468-019F813901A6}">
      <dsp:nvSpPr>
        <dsp:cNvPr id="0" name=""/>
        <dsp:cNvSpPr/>
      </dsp:nvSpPr>
      <dsp:spPr>
        <a:xfrm>
          <a:off x="0" y="1959768"/>
          <a:ext cx="3993357"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C3D6A0F-4D4C-4A5E-BFF8-EDB82C072E36}">
      <dsp:nvSpPr>
        <dsp:cNvPr id="0" name=""/>
        <dsp:cNvSpPr/>
      </dsp:nvSpPr>
      <dsp:spPr>
        <a:xfrm>
          <a:off x="0" y="1959768"/>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Recruitment &amp; Selection</a:t>
          </a:r>
        </a:p>
      </dsp:txBody>
      <dsp:txXfrm>
        <a:off x="0" y="1959768"/>
        <a:ext cx="3993357" cy="652618"/>
      </dsp:txXfrm>
    </dsp:sp>
    <dsp:sp modelId="{0693A1CB-844C-4EF6-96A1-090169565080}">
      <dsp:nvSpPr>
        <dsp:cNvPr id="0" name=""/>
        <dsp:cNvSpPr/>
      </dsp:nvSpPr>
      <dsp:spPr>
        <a:xfrm>
          <a:off x="0" y="2612387"/>
          <a:ext cx="3993357"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F863F8A-FAE0-4B0C-830C-9EC508FED171}">
      <dsp:nvSpPr>
        <dsp:cNvPr id="0" name=""/>
        <dsp:cNvSpPr/>
      </dsp:nvSpPr>
      <dsp:spPr>
        <a:xfrm>
          <a:off x="0" y="2612387"/>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Reward &amp; Remuneration</a:t>
          </a:r>
        </a:p>
      </dsp:txBody>
      <dsp:txXfrm>
        <a:off x="0" y="2612387"/>
        <a:ext cx="3993357" cy="652618"/>
      </dsp:txXfrm>
    </dsp:sp>
    <dsp:sp modelId="{F6EB5148-F7CD-4B56-BA96-AE022693AE6E}">
      <dsp:nvSpPr>
        <dsp:cNvPr id="0" name=""/>
        <dsp:cNvSpPr/>
      </dsp:nvSpPr>
      <dsp:spPr>
        <a:xfrm>
          <a:off x="0" y="3265005"/>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F11C20E-C269-4075-8699-033913F25593}">
      <dsp:nvSpPr>
        <dsp:cNvPr id="0" name=""/>
        <dsp:cNvSpPr/>
      </dsp:nvSpPr>
      <dsp:spPr>
        <a:xfrm>
          <a:off x="0" y="3265005"/>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Performance Management</a:t>
          </a:r>
        </a:p>
      </dsp:txBody>
      <dsp:txXfrm>
        <a:off x="0" y="3265005"/>
        <a:ext cx="3993357" cy="652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B99D1-C966-4120-B0FE-633F3F4ED3AA}">
      <dsp:nvSpPr>
        <dsp:cNvPr id="0" name=""/>
        <dsp:cNvSpPr/>
      </dsp:nvSpPr>
      <dsp:spPr>
        <a:xfrm>
          <a:off x="1672190" y="693395"/>
          <a:ext cx="1353349" cy="879677"/>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Amazon offers competitive pay, bonuses, stock options and country-specific benefits.</a:t>
          </a:r>
        </a:p>
      </dsp:txBody>
      <dsp:txXfrm>
        <a:off x="1715132" y="736337"/>
        <a:ext cx="1267465" cy="793793"/>
      </dsp:txXfrm>
    </dsp:sp>
    <dsp:sp modelId="{A4595596-3926-4804-BE3D-90AD01C8AFD0}">
      <dsp:nvSpPr>
        <dsp:cNvPr id="0" name=""/>
        <dsp:cNvSpPr/>
      </dsp:nvSpPr>
      <dsp:spPr>
        <a:xfrm>
          <a:off x="591037" y="1133234"/>
          <a:ext cx="3515655" cy="3515655"/>
        </a:xfrm>
        <a:custGeom>
          <a:avLst/>
          <a:gdLst/>
          <a:ahLst/>
          <a:cxnLst/>
          <a:rect l="0" t="0" r="0" b="0"/>
          <a:pathLst>
            <a:path>
              <a:moveTo>
                <a:pt x="2615885" y="223652"/>
              </a:moveTo>
              <a:arcTo wR="1757827" hR="1757827" stAng="17953086" swAng="1212094"/>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96D85CE-77D5-49C2-8FAC-FC4A525A952F}">
      <dsp:nvSpPr>
        <dsp:cNvPr id="0" name=""/>
        <dsp:cNvSpPr/>
      </dsp:nvSpPr>
      <dsp:spPr>
        <a:xfrm>
          <a:off x="3343983" y="1908024"/>
          <a:ext cx="1353349" cy="879677"/>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Warehouse staff receive hourly wages, healthcare, insurance and retirement plans.</a:t>
          </a:r>
        </a:p>
      </dsp:txBody>
      <dsp:txXfrm>
        <a:off x="3386925" y="1950966"/>
        <a:ext cx="1267465" cy="793793"/>
      </dsp:txXfrm>
    </dsp:sp>
    <dsp:sp modelId="{DDCCD07C-F0CA-4EF9-BFC9-81087E5D2AC5}">
      <dsp:nvSpPr>
        <dsp:cNvPr id="0" name=""/>
        <dsp:cNvSpPr/>
      </dsp:nvSpPr>
      <dsp:spPr>
        <a:xfrm>
          <a:off x="591037" y="1133234"/>
          <a:ext cx="3515655" cy="3515655"/>
        </a:xfrm>
        <a:custGeom>
          <a:avLst/>
          <a:gdLst/>
          <a:ahLst/>
          <a:cxnLst/>
          <a:rect l="0" t="0" r="0" b="0"/>
          <a:pathLst>
            <a:path>
              <a:moveTo>
                <a:pt x="3511445" y="1879417"/>
              </a:moveTo>
              <a:arcTo wR="1757827" hR="1757827" stAng="21837980" swAng="1360155"/>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F25579-D11E-4EAA-9143-C29058EE5C1B}">
      <dsp:nvSpPr>
        <dsp:cNvPr id="0" name=""/>
        <dsp:cNvSpPr/>
      </dsp:nvSpPr>
      <dsp:spPr>
        <a:xfrm>
          <a:off x="2705415" y="3873336"/>
          <a:ext cx="1353349" cy="879677"/>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Corporate staff benefit from RSUs (Restricted Stock Units) and performance bonuses.</a:t>
          </a:r>
        </a:p>
      </dsp:txBody>
      <dsp:txXfrm>
        <a:off x="2748357" y="3916278"/>
        <a:ext cx="1267465" cy="793793"/>
      </dsp:txXfrm>
    </dsp:sp>
    <dsp:sp modelId="{D2DE5ECC-DBF2-4012-A12E-C232850F6B06}">
      <dsp:nvSpPr>
        <dsp:cNvPr id="0" name=""/>
        <dsp:cNvSpPr/>
      </dsp:nvSpPr>
      <dsp:spPr>
        <a:xfrm>
          <a:off x="591037" y="1133234"/>
          <a:ext cx="3515655" cy="3515655"/>
        </a:xfrm>
        <a:custGeom>
          <a:avLst/>
          <a:gdLst/>
          <a:ahLst/>
          <a:cxnLst/>
          <a:rect l="0" t="0" r="0" b="0"/>
          <a:pathLst>
            <a:path>
              <a:moveTo>
                <a:pt x="1973703" y="3502350"/>
              </a:moveTo>
              <a:arcTo wR="1757827" hR="1757827" stAng="4976749" swAng="846502"/>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67FCFCE-CAF4-4274-8C1B-BF44CB82319D}">
      <dsp:nvSpPr>
        <dsp:cNvPr id="0" name=""/>
        <dsp:cNvSpPr/>
      </dsp:nvSpPr>
      <dsp:spPr>
        <a:xfrm>
          <a:off x="638964" y="3873336"/>
          <a:ext cx="1353349" cy="879677"/>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Region-based compensation models reflect market differences.</a:t>
          </a:r>
        </a:p>
      </dsp:txBody>
      <dsp:txXfrm>
        <a:off x="681906" y="3916278"/>
        <a:ext cx="1267465" cy="793793"/>
      </dsp:txXfrm>
    </dsp:sp>
    <dsp:sp modelId="{F2D71EC3-FB72-4031-B9DF-0088BB63EA19}">
      <dsp:nvSpPr>
        <dsp:cNvPr id="0" name=""/>
        <dsp:cNvSpPr/>
      </dsp:nvSpPr>
      <dsp:spPr>
        <a:xfrm>
          <a:off x="591037" y="1133234"/>
          <a:ext cx="3515655" cy="3515655"/>
        </a:xfrm>
        <a:custGeom>
          <a:avLst/>
          <a:gdLst/>
          <a:ahLst/>
          <a:cxnLst/>
          <a:rect l="0" t="0" r="0" b="0"/>
          <a:pathLst>
            <a:path>
              <a:moveTo>
                <a:pt x="186547" y="2545887"/>
              </a:moveTo>
              <a:arcTo wR="1757827" hR="1757827" stAng="9201865" swAng="1360155"/>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2FD0E63-0D5E-42B1-A030-039BBDC60286}">
      <dsp:nvSpPr>
        <dsp:cNvPr id="0" name=""/>
        <dsp:cNvSpPr/>
      </dsp:nvSpPr>
      <dsp:spPr>
        <a:xfrm>
          <a:off x="396" y="1908024"/>
          <a:ext cx="1353349" cy="879677"/>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Amazon aims for fair, motivating and scalable global reward systems.</a:t>
          </a:r>
        </a:p>
      </dsp:txBody>
      <dsp:txXfrm>
        <a:off x="43338" y="1950966"/>
        <a:ext cx="1267465" cy="793793"/>
      </dsp:txXfrm>
    </dsp:sp>
    <dsp:sp modelId="{6B6792A1-557D-4D47-9D3F-B3723A817918}">
      <dsp:nvSpPr>
        <dsp:cNvPr id="0" name=""/>
        <dsp:cNvSpPr/>
      </dsp:nvSpPr>
      <dsp:spPr>
        <a:xfrm>
          <a:off x="591037" y="1133234"/>
          <a:ext cx="3515655" cy="3515655"/>
        </a:xfrm>
        <a:custGeom>
          <a:avLst/>
          <a:gdLst/>
          <a:ahLst/>
          <a:cxnLst/>
          <a:rect l="0" t="0" r="0" b="0"/>
          <a:pathLst>
            <a:path>
              <a:moveTo>
                <a:pt x="422767" y="614336"/>
              </a:moveTo>
              <a:arcTo wR="1757827" hR="1757827" stAng="13234821" swAng="1212094"/>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2D8DA-D6D9-4EC5-A1C3-51CDBAC7E58B}">
      <dsp:nvSpPr>
        <dsp:cNvPr id="0" name=""/>
        <dsp:cNvSpPr/>
      </dsp:nvSpPr>
      <dsp:spPr>
        <a:xfrm>
          <a:off x="2633471" y="1988"/>
          <a:ext cx="2962656" cy="8696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Minimum wage in US raised to $15/hour, higher in some markets.</a:t>
          </a:r>
        </a:p>
      </dsp:txBody>
      <dsp:txXfrm>
        <a:off x="2675922" y="44439"/>
        <a:ext cx="2877754" cy="784710"/>
      </dsp:txXfrm>
    </dsp:sp>
    <dsp:sp modelId="{E7B83C3C-2606-416E-8502-8784439FD7DC}">
      <dsp:nvSpPr>
        <dsp:cNvPr id="0" name=""/>
        <dsp:cNvSpPr/>
      </dsp:nvSpPr>
      <dsp:spPr>
        <a:xfrm>
          <a:off x="2633471" y="915082"/>
          <a:ext cx="2962656" cy="8696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Stock grants form major part of corporate pay packages.</a:t>
          </a:r>
        </a:p>
      </dsp:txBody>
      <dsp:txXfrm>
        <a:off x="2675922" y="957533"/>
        <a:ext cx="2877754" cy="784710"/>
      </dsp:txXfrm>
    </dsp:sp>
    <dsp:sp modelId="{FF0B55B9-B800-423A-94E7-A83368AEAF17}">
      <dsp:nvSpPr>
        <dsp:cNvPr id="0" name=""/>
        <dsp:cNvSpPr/>
      </dsp:nvSpPr>
      <dsp:spPr>
        <a:xfrm>
          <a:off x="2633471" y="1828175"/>
          <a:ext cx="2962656" cy="8696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Benefits vary: maternity leave, parental pay, wellness support.</a:t>
          </a:r>
        </a:p>
      </dsp:txBody>
      <dsp:txXfrm>
        <a:off x="2675922" y="1870626"/>
        <a:ext cx="2877754" cy="784710"/>
      </dsp:txXfrm>
    </dsp:sp>
    <dsp:sp modelId="{E90A0315-B654-46C1-8A6D-56531269DC3F}">
      <dsp:nvSpPr>
        <dsp:cNvPr id="0" name=""/>
        <dsp:cNvSpPr/>
      </dsp:nvSpPr>
      <dsp:spPr>
        <a:xfrm>
          <a:off x="2633471" y="2741268"/>
          <a:ext cx="2962656" cy="8696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Monthly rewards for safety, attendance and performance.</a:t>
          </a:r>
        </a:p>
      </dsp:txBody>
      <dsp:txXfrm>
        <a:off x="2675922" y="2783719"/>
        <a:ext cx="2877754" cy="784710"/>
      </dsp:txXfrm>
    </dsp:sp>
    <dsp:sp modelId="{B0FC38B9-7609-4737-A35A-C4D37889129B}">
      <dsp:nvSpPr>
        <dsp:cNvPr id="0" name=""/>
        <dsp:cNvSpPr/>
      </dsp:nvSpPr>
      <dsp:spPr>
        <a:xfrm>
          <a:off x="2633471" y="3654361"/>
          <a:ext cx="2962656" cy="8696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Annual total compensation reviews benchmarked globally.</a:t>
          </a:r>
        </a:p>
      </dsp:txBody>
      <dsp:txXfrm>
        <a:off x="2675922" y="3696812"/>
        <a:ext cx="2877754" cy="7847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99284-FC38-4672-89F8-5C96751089B8}">
      <dsp:nvSpPr>
        <dsp:cNvPr id="0" name=""/>
        <dsp:cNvSpPr/>
      </dsp:nvSpPr>
      <dsp:spPr>
        <a:xfrm>
          <a:off x="0" y="502"/>
          <a:ext cx="503516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7C44CD3-FF50-4C11-93F4-76FC16C11ACF}">
      <dsp:nvSpPr>
        <dsp:cNvPr id="0" name=""/>
        <dsp:cNvSpPr/>
      </dsp:nvSpPr>
      <dsp:spPr>
        <a:xfrm>
          <a:off x="0" y="502"/>
          <a:ext cx="5035164" cy="823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Digital monitoring systems track speed, accuracy, task completion.</a:t>
          </a:r>
        </a:p>
      </dsp:txBody>
      <dsp:txXfrm>
        <a:off x="0" y="502"/>
        <a:ext cx="5035164" cy="823633"/>
      </dsp:txXfrm>
    </dsp:sp>
    <dsp:sp modelId="{06690FC2-E192-455E-9AD7-63A6CEC12D54}">
      <dsp:nvSpPr>
        <dsp:cNvPr id="0" name=""/>
        <dsp:cNvSpPr/>
      </dsp:nvSpPr>
      <dsp:spPr>
        <a:xfrm>
          <a:off x="0" y="824136"/>
          <a:ext cx="503516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914D94D-A006-4CC8-BC82-3C29D12E7093}">
      <dsp:nvSpPr>
        <dsp:cNvPr id="0" name=""/>
        <dsp:cNvSpPr/>
      </dsp:nvSpPr>
      <dsp:spPr>
        <a:xfrm>
          <a:off x="0" y="824136"/>
          <a:ext cx="5035164" cy="823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Leadership principle–based feedback for tech teams.</a:t>
          </a:r>
        </a:p>
      </dsp:txBody>
      <dsp:txXfrm>
        <a:off x="0" y="824136"/>
        <a:ext cx="5035164" cy="823633"/>
      </dsp:txXfrm>
    </dsp:sp>
    <dsp:sp modelId="{7C54B9F5-584A-4ADD-A586-9625B508012D}">
      <dsp:nvSpPr>
        <dsp:cNvPr id="0" name=""/>
        <dsp:cNvSpPr/>
      </dsp:nvSpPr>
      <dsp:spPr>
        <a:xfrm>
          <a:off x="0" y="1647769"/>
          <a:ext cx="503516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03DA38CE-0C21-48F8-A9B8-5CDC36BD5345}">
      <dsp:nvSpPr>
        <dsp:cNvPr id="0" name=""/>
        <dsp:cNvSpPr/>
      </dsp:nvSpPr>
      <dsp:spPr>
        <a:xfrm>
          <a:off x="0" y="1647769"/>
          <a:ext cx="5035164" cy="823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Performance Improvement Plans used for low performers.</a:t>
          </a:r>
        </a:p>
      </dsp:txBody>
      <dsp:txXfrm>
        <a:off x="0" y="1647769"/>
        <a:ext cx="5035164" cy="823633"/>
      </dsp:txXfrm>
    </dsp:sp>
    <dsp:sp modelId="{BED7C72C-3B33-4BD6-A177-F7E81AD6E0FC}">
      <dsp:nvSpPr>
        <dsp:cNvPr id="0" name=""/>
        <dsp:cNvSpPr/>
      </dsp:nvSpPr>
      <dsp:spPr>
        <a:xfrm>
          <a:off x="0" y="2471402"/>
          <a:ext cx="503516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CD26D51-29C4-47F4-BF43-E0D369C64C43}">
      <dsp:nvSpPr>
        <dsp:cNvPr id="0" name=""/>
        <dsp:cNvSpPr/>
      </dsp:nvSpPr>
      <dsp:spPr>
        <a:xfrm>
          <a:off x="0" y="2471402"/>
          <a:ext cx="5035164" cy="823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Regular check-ins between managers and employees.</a:t>
          </a:r>
        </a:p>
      </dsp:txBody>
      <dsp:txXfrm>
        <a:off x="0" y="2471402"/>
        <a:ext cx="5035164" cy="823633"/>
      </dsp:txXfrm>
    </dsp:sp>
    <dsp:sp modelId="{68738027-8CED-4154-82D2-67590E1D5D21}">
      <dsp:nvSpPr>
        <dsp:cNvPr id="0" name=""/>
        <dsp:cNvSpPr/>
      </dsp:nvSpPr>
      <dsp:spPr>
        <a:xfrm>
          <a:off x="0" y="3295035"/>
          <a:ext cx="503516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CC8A396-45D8-45BB-9913-AA66F4EAEACE}">
      <dsp:nvSpPr>
        <dsp:cNvPr id="0" name=""/>
        <dsp:cNvSpPr/>
      </dsp:nvSpPr>
      <dsp:spPr>
        <a:xfrm>
          <a:off x="0" y="3295035"/>
          <a:ext cx="5035164" cy="823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Rewards tied to performance metrics and innovation outcomes.</a:t>
          </a:r>
        </a:p>
      </dsp:txBody>
      <dsp:txXfrm>
        <a:off x="0" y="3295035"/>
        <a:ext cx="5035164" cy="8236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76598-C67F-429D-820E-76B2C595E837}">
      <dsp:nvSpPr>
        <dsp:cNvPr id="0" name=""/>
        <dsp:cNvSpPr/>
      </dsp:nvSpPr>
      <dsp:spPr>
        <a:xfrm>
          <a:off x="0" y="0"/>
          <a:ext cx="6072759" cy="783240"/>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Shift towards developmental and coaching-based performance reviews.</a:t>
          </a:r>
        </a:p>
      </dsp:txBody>
      <dsp:txXfrm>
        <a:off x="22940" y="22940"/>
        <a:ext cx="5135942" cy="737360"/>
      </dsp:txXfrm>
    </dsp:sp>
    <dsp:sp modelId="{40D23156-1AFA-42AA-8FB6-50B3ACA34110}">
      <dsp:nvSpPr>
        <dsp:cNvPr id="0" name=""/>
        <dsp:cNvSpPr/>
      </dsp:nvSpPr>
      <dsp:spPr>
        <a:xfrm>
          <a:off x="453485" y="892024"/>
          <a:ext cx="6072759" cy="783240"/>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Introduce well-being KPIs as part of manager evaluation.</a:t>
          </a:r>
        </a:p>
      </dsp:txBody>
      <dsp:txXfrm>
        <a:off x="476425" y="914964"/>
        <a:ext cx="5064287" cy="737360"/>
      </dsp:txXfrm>
    </dsp:sp>
    <dsp:sp modelId="{26B54365-A9F4-489A-9D82-5DE7DAE8769A}">
      <dsp:nvSpPr>
        <dsp:cNvPr id="0" name=""/>
        <dsp:cNvSpPr/>
      </dsp:nvSpPr>
      <dsp:spPr>
        <a:xfrm>
          <a:off x="906970" y="1784048"/>
          <a:ext cx="6072759" cy="783240"/>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Transparent AI use policies to reduce employee stress.</a:t>
          </a:r>
        </a:p>
      </dsp:txBody>
      <dsp:txXfrm>
        <a:off x="929910" y="1806988"/>
        <a:ext cx="5064287" cy="737360"/>
      </dsp:txXfrm>
    </dsp:sp>
    <dsp:sp modelId="{96D9A4FF-A960-41B4-9F34-5D6799DE2B1D}">
      <dsp:nvSpPr>
        <dsp:cNvPr id="0" name=""/>
        <dsp:cNvSpPr/>
      </dsp:nvSpPr>
      <dsp:spPr>
        <a:xfrm>
          <a:off x="1360455" y="2676072"/>
          <a:ext cx="6072759" cy="783240"/>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Localise PM metrics to reflect country realities.</a:t>
          </a:r>
        </a:p>
      </dsp:txBody>
      <dsp:txXfrm>
        <a:off x="1383395" y="2699012"/>
        <a:ext cx="5064287" cy="737360"/>
      </dsp:txXfrm>
    </dsp:sp>
    <dsp:sp modelId="{5797C0FF-32B0-4A05-9910-8206CA6BB0E5}">
      <dsp:nvSpPr>
        <dsp:cNvPr id="0" name=""/>
        <dsp:cNvSpPr/>
      </dsp:nvSpPr>
      <dsp:spPr>
        <a:xfrm>
          <a:off x="1813940" y="3568097"/>
          <a:ext cx="6072759" cy="783240"/>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Reward team collaboration, not only individual output.</a:t>
          </a:r>
        </a:p>
      </dsp:txBody>
      <dsp:txXfrm>
        <a:off x="1836880" y="3591037"/>
        <a:ext cx="5064287" cy="737360"/>
      </dsp:txXfrm>
    </dsp:sp>
    <dsp:sp modelId="{2DFA393D-4155-46DE-BDFA-A27A488ED180}">
      <dsp:nvSpPr>
        <dsp:cNvPr id="0" name=""/>
        <dsp:cNvSpPr/>
      </dsp:nvSpPr>
      <dsp:spPr>
        <a:xfrm>
          <a:off x="5563652" y="572200"/>
          <a:ext cx="509106" cy="509106"/>
        </a:xfrm>
        <a:prstGeom prst="downArrow">
          <a:avLst>
            <a:gd name="adj1" fmla="val 55000"/>
            <a:gd name="adj2" fmla="val 45000"/>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678201" y="572200"/>
        <a:ext cx="280008" cy="383102"/>
      </dsp:txXfrm>
    </dsp:sp>
    <dsp:sp modelId="{69B6501A-7F62-4143-8BD5-1FFD5FEC6B49}">
      <dsp:nvSpPr>
        <dsp:cNvPr id="0" name=""/>
        <dsp:cNvSpPr/>
      </dsp:nvSpPr>
      <dsp:spPr>
        <a:xfrm>
          <a:off x="6017137" y="1464225"/>
          <a:ext cx="509106" cy="509106"/>
        </a:xfrm>
        <a:prstGeom prst="downArrow">
          <a:avLst>
            <a:gd name="adj1" fmla="val 55000"/>
            <a:gd name="adj2" fmla="val 45000"/>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131686" y="1464225"/>
        <a:ext cx="280008" cy="383102"/>
      </dsp:txXfrm>
    </dsp:sp>
    <dsp:sp modelId="{6CC7A56A-82DC-477C-A63B-D5D662F419FD}">
      <dsp:nvSpPr>
        <dsp:cNvPr id="0" name=""/>
        <dsp:cNvSpPr/>
      </dsp:nvSpPr>
      <dsp:spPr>
        <a:xfrm>
          <a:off x="6470622" y="2343195"/>
          <a:ext cx="509106" cy="509106"/>
        </a:xfrm>
        <a:prstGeom prst="downArrow">
          <a:avLst>
            <a:gd name="adj1" fmla="val 55000"/>
            <a:gd name="adj2" fmla="val 45000"/>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585171" y="2343195"/>
        <a:ext cx="280008" cy="383102"/>
      </dsp:txXfrm>
    </dsp:sp>
    <dsp:sp modelId="{DA5907ED-AB88-4B0B-83CB-E698DF2FAC4F}">
      <dsp:nvSpPr>
        <dsp:cNvPr id="0" name=""/>
        <dsp:cNvSpPr/>
      </dsp:nvSpPr>
      <dsp:spPr>
        <a:xfrm>
          <a:off x="6924108" y="3243922"/>
          <a:ext cx="509106" cy="509106"/>
        </a:xfrm>
        <a:prstGeom prst="downArrow">
          <a:avLst>
            <a:gd name="adj1" fmla="val 55000"/>
            <a:gd name="adj2" fmla="val 45000"/>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038657"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ED726D-D0DF-5C6A-7D03-E7CB9E46B6C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108" y="84286"/>
            <a:ext cx="4850113" cy="1940045"/>
          </a:xfrm>
          <a:prstGeom prst="rect">
            <a:avLst/>
          </a:prstGeom>
          <a:noFill/>
        </p:spPr>
      </p:pic>
      <p:sp>
        <p:nvSpPr>
          <p:cNvPr id="3" name="TextBox 2">
            <a:extLst>
              <a:ext uri="{FF2B5EF4-FFF2-40B4-BE49-F238E27FC236}">
                <a16:creationId xmlns:a16="http://schemas.microsoft.com/office/drawing/2014/main" id="{D35B7152-FD18-D20F-C54D-14EC31D3E138}"/>
              </a:ext>
            </a:extLst>
          </p:cNvPr>
          <p:cNvSpPr txBox="1"/>
          <p:nvPr/>
        </p:nvSpPr>
        <p:spPr>
          <a:xfrm>
            <a:off x="3151517" y="2375141"/>
            <a:ext cx="5331124" cy="3416320"/>
          </a:xfrm>
          <a:prstGeom prst="rect">
            <a:avLst/>
          </a:prstGeom>
          <a:noFill/>
        </p:spPr>
        <p:txBody>
          <a:bodyPr wrap="square" rtlCol="0">
            <a:spAutoFit/>
          </a:bodyPr>
          <a:lstStyle/>
          <a:p>
            <a:r>
              <a:rPr lang="en-GB" b="1" dirty="0"/>
              <a:t>Students Name: Roshan Lal , Kazi Mahmud Ul Islam</a:t>
            </a:r>
          </a:p>
          <a:p>
            <a:r>
              <a:rPr lang="en-GB" b="1" dirty="0"/>
              <a:t> Pratap Chauhan , MD </a:t>
            </a:r>
            <a:r>
              <a:rPr lang="en-GB" b="1" dirty="0" err="1"/>
              <a:t>Sohidul</a:t>
            </a:r>
            <a:r>
              <a:rPr lang="en-GB" b="1" dirty="0"/>
              <a:t> Islam , Deep Jitu Bhai </a:t>
            </a:r>
            <a:r>
              <a:rPr lang="en-GB" b="1" dirty="0" err="1"/>
              <a:t>Viththani</a:t>
            </a:r>
            <a:r>
              <a:rPr lang="en-GB" b="1" dirty="0"/>
              <a:t> , Patel Dishant Kumar Bipin bhai</a:t>
            </a:r>
            <a:endParaRPr lang="en-IN" dirty="0"/>
          </a:p>
          <a:p>
            <a:r>
              <a:rPr lang="en-GB" b="1" dirty="0"/>
              <a:t> </a:t>
            </a:r>
            <a:endParaRPr lang="en-IN" dirty="0"/>
          </a:p>
          <a:p>
            <a:r>
              <a:rPr lang="en-GB" b="1" dirty="0"/>
              <a:t>Student ID: 2430265 , 2510576 , </a:t>
            </a:r>
          </a:p>
          <a:p>
            <a:r>
              <a:rPr lang="en-GB" b="1" dirty="0"/>
              <a:t>2436029 , 2504070 , 2508635 , 2503795</a:t>
            </a:r>
            <a:endParaRPr lang="en-IN" dirty="0"/>
          </a:p>
          <a:p>
            <a:r>
              <a:rPr lang="en-GB" dirty="0"/>
              <a:t> </a:t>
            </a:r>
            <a:endParaRPr lang="en-IN" dirty="0"/>
          </a:p>
          <a:p>
            <a:r>
              <a:rPr lang="en-GB" dirty="0"/>
              <a:t> </a:t>
            </a:r>
            <a:endParaRPr lang="en-IN" dirty="0"/>
          </a:p>
          <a:p>
            <a:r>
              <a:rPr lang="en-GB" b="1" dirty="0"/>
              <a:t>Module Name: Human Capital Management</a:t>
            </a:r>
            <a:endParaRPr lang="en-IN" dirty="0"/>
          </a:p>
          <a:p>
            <a:r>
              <a:rPr lang="en-GB" b="1" dirty="0"/>
              <a:t> </a:t>
            </a:r>
            <a:endParaRPr lang="en-IN" dirty="0"/>
          </a:p>
          <a:p>
            <a:r>
              <a:rPr lang="en-GB" b="1" dirty="0"/>
              <a:t>Module Code: LCMB7023</a:t>
            </a:r>
            <a:endParaRPr lang="en-IN" dirty="0"/>
          </a:p>
          <a:p>
            <a:endParaRPr lang="en-IN" dirty="0"/>
          </a:p>
        </p:txBody>
      </p:sp>
    </p:spTree>
    <p:extLst>
      <p:ext uri="{BB962C8B-B14F-4D97-AF65-F5344CB8AC3E}">
        <p14:creationId xmlns:p14="http://schemas.microsoft.com/office/powerpoint/2010/main" val="2660818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IN" sz="3100"/>
              <a:t>Presentation Outline</a:t>
            </a:r>
          </a:p>
        </p:txBody>
      </p:sp>
      <p:pic>
        <p:nvPicPr>
          <p:cNvPr id="6" name="Picture 5">
            <a:extLst>
              <a:ext uri="{FF2B5EF4-FFF2-40B4-BE49-F238E27FC236}">
                <a16:creationId xmlns:a16="http://schemas.microsoft.com/office/drawing/2014/main" id="{567FE955-A75D-25A6-5124-00BD46BD04CA}"/>
              </a:ext>
            </a:extLst>
          </p:cNvPr>
          <p:cNvPicPr>
            <a:picLocks noChangeAspect="1"/>
          </p:cNvPicPr>
          <p:nvPr/>
        </p:nvPicPr>
        <p:blipFill>
          <a:blip r:embed="rId2"/>
          <a:srcRect l="27549" r="31590" b="-1"/>
          <a:stretch>
            <a:fillRect/>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ED66C781-E431-1C4E-F394-B2C67F244D13}"/>
              </a:ext>
            </a:extLst>
          </p:cNvPr>
          <p:cNvGraphicFramePr>
            <a:graphicFrameLocks noGrp="1"/>
          </p:cNvGraphicFramePr>
          <p:nvPr>
            <p:ph idx="1"/>
            <p:extLst>
              <p:ext uri="{D42A27DB-BD31-4B8C-83A1-F6EECF244321}">
                <p14:modId xmlns:p14="http://schemas.microsoft.com/office/powerpoint/2010/main" val="4116547322"/>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IN" sz="4700"/>
              <a:t>Managing International Operations – Current Practices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US" sz="1600"/>
              <a:t>International management is a process by which a company manages its global production or services across its various locations in different countries. This means managing teams in multiple time zones, navigating intricate supply chains that cross borders, and meeting the diverse needs of employees in a way that makes them feel valued and supported. Additionally, businesses must navigate the local laws of each country, exchange rates, and leverage technology to facilitate communication. They’re jumping through political hoops and transporting people with potentially explosive baggage — and hiring and developing talent worldwide, and planning for risks, such as changes in government or shipping delays. All told, it’s as if you’re running one giant company that has to be agile, disciplined, and omniscient all at once. </a:t>
            </a:r>
            <a:endParaRPr lang="en-IN" sz="1600"/>
          </a:p>
        </p:txBody>
      </p:sp>
      <p:pic>
        <p:nvPicPr>
          <p:cNvPr id="5" name="Picture 4" descr="A person standing in front of a diagram&#10;&#10;AI-generated content may be incorrect.">
            <a:extLst>
              <a:ext uri="{FF2B5EF4-FFF2-40B4-BE49-F238E27FC236}">
                <a16:creationId xmlns:a16="http://schemas.microsoft.com/office/drawing/2014/main" id="{3C31FBE5-A3C1-BAD0-0E3D-884D69BBB051}"/>
              </a:ext>
            </a:extLst>
          </p:cNvPr>
          <p:cNvPicPr>
            <a:picLocks noChangeAspect="1"/>
          </p:cNvPicPr>
          <p:nvPr/>
        </p:nvPicPr>
        <p:blipFill>
          <a:blip r:embed="rId2"/>
          <a:srcRect l="63381" r="1" b="1"/>
          <a:stretch>
            <a:fillRect/>
          </a:stretch>
        </p:blipFill>
        <p:spPr>
          <a:xfrm>
            <a:off x="5756743" y="2093976"/>
            <a:ext cx="2955798" cy="409651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rPr lang="en-IN"/>
              <a:t>Managing International Operations – Overview</a:t>
            </a:r>
          </a:p>
        </p:txBody>
      </p:sp>
      <p:sp>
        <p:nvSpPr>
          <p:cNvPr id="3" name="Content Placeholder 2"/>
          <p:cNvSpPr>
            <a:spLocks noGrp="1"/>
          </p:cNvSpPr>
          <p:nvPr>
            <p:ph idx="1"/>
          </p:nvPr>
        </p:nvSpPr>
        <p:spPr>
          <a:xfrm>
            <a:off x="852775" y="2198362"/>
            <a:ext cx="3719225" cy="3917773"/>
          </a:xfrm>
        </p:spPr>
        <p:txBody>
          <a:bodyPr>
            <a:normAutofit/>
          </a:bodyPr>
          <a:lstStyle/>
          <a:p>
            <a:pPr>
              <a:lnSpc>
                <a:spcPct val="90000"/>
              </a:lnSpc>
            </a:pPr>
            <a:r>
              <a:rPr lang="en-US" sz="1400"/>
              <a:t>Amazon manages operations across 190+ countries with a decentralised yet globally coordinated HRM system.</a:t>
            </a:r>
          </a:p>
          <a:p>
            <a:pPr>
              <a:lnSpc>
                <a:spcPct val="90000"/>
              </a:lnSpc>
            </a:pPr>
            <a:r>
              <a:rPr lang="en-US" sz="1400"/>
              <a:t>Massive supply chain network: fulfilment centres, last-mile delivery, aviation fleet, robotics, and cloud operations.</a:t>
            </a:r>
          </a:p>
          <a:p>
            <a:pPr>
              <a:lnSpc>
                <a:spcPct val="90000"/>
              </a:lnSpc>
            </a:pPr>
            <a:r>
              <a:rPr lang="en-US" sz="1400"/>
              <a:t>HR complexity: Balancing global consistency with local legal, cultural and labour market requirements.</a:t>
            </a:r>
          </a:p>
          <a:p>
            <a:pPr>
              <a:lnSpc>
                <a:spcPct val="90000"/>
              </a:lnSpc>
            </a:pPr>
            <a:r>
              <a:rPr lang="en-US" sz="1400"/>
              <a:t>Localisation strategy: Country-specific HR teams adapt policies to labour laws while maintaining Amazon Global Standards.</a:t>
            </a:r>
          </a:p>
          <a:p>
            <a:pPr>
              <a:lnSpc>
                <a:spcPct val="90000"/>
              </a:lnSpc>
            </a:pPr>
            <a:r>
              <a:rPr lang="en-US" sz="1400"/>
              <a:t>Technology backbone: Robotics, automation, and AI help standardise processes globally but require strong HR–tech alignment.</a:t>
            </a:r>
          </a:p>
        </p:txBody>
      </p:sp>
      <p:pic>
        <p:nvPicPr>
          <p:cNvPr id="5" name="Picture 4" descr="A screen shot of a phone&#10;&#10;AI-generated content may be incorrect.">
            <a:extLst>
              <a:ext uri="{FF2B5EF4-FFF2-40B4-BE49-F238E27FC236}">
                <a16:creationId xmlns:a16="http://schemas.microsoft.com/office/drawing/2014/main" id="{92C2AA05-A623-BE3A-F527-4D5823144A00}"/>
              </a:ext>
            </a:extLst>
          </p:cNvPr>
          <p:cNvPicPr>
            <a:picLocks noChangeAspect="1"/>
          </p:cNvPicPr>
          <p:nvPr/>
        </p:nvPicPr>
        <p:blipFill>
          <a:blip r:embed="rId2"/>
          <a:stretch>
            <a:fillRect/>
          </a:stretch>
        </p:blipFill>
        <p:spPr>
          <a:xfrm>
            <a:off x="5039525" y="2267182"/>
            <a:ext cx="3591379" cy="3591379"/>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CD619DF-E75C-4E2F-E9BF-16A8C127D6E6}"/>
              </a:ext>
            </a:extLst>
          </p:cNvPr>
          <p:cNvPicPr>
            <a:picLocks noChangeAspect="1"/>
          </p:cNvPicPr>
          <p:nvPr/>
        </p:nvPicPr>
        <p:blipFill>
          <a:blip r:embed="rId2"/>
          <a:stretch>
            <a:fillRect/>
          </a:stretch>
        </p:blipFill>
        <p:spPr>
          <a:xfrm>
            <a:off x="573741" y="1536321"/>
            <a:ext cx="2526726" cy="3785357"/>
          </a:xfrm>
          <a:prstGeom prst="rect">
            <a:avLst/>
          </a:prstGeom>
        </p:spPr>
      </p:pic>
      <p:sp>
        <p:nvSpPr>
          <p:cNvPr id="20" name="Freeform: Shape 1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494" y="0"/>
            <a:ext cx="5671506"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4319515" y="457201"/>
            <a:ext cx="4002953" cy="1835911"/>
          </a:xfrm>
        </p:spPr>
        <p:txBody>
          <a:bodyPr vert="horz" lIns="91440" tIns="45720" rIns="91440" bIns="45720" rtlCol="0" anchor="b">
            <a:normAutofit/>
          </a:bodyPr>
          <a:lstStyle/>
          <a:p>
            <a:pPr algn="l" defTabSz="914400">
              <a:lnSpc>
                <a:spcPct val="90000"/>
              </a:lnSpc>
            </a:pPr>
            <a:r>
              <a:rPr lang="en-US" sz="2900" kern="1200">
                <a:solidFill>
                  <a:srgbClr val="FFFFFF"/>
                </a:solidFill>
                <a:latin typeface="+mj-lt"/>
                <a:ea typeface="+mj-ea"/>
                <a:cs typeface="+mj-cs"/>
              </a:rPr>
              <a:t>Managing International Operations – Key Challenges</a:t>
            </a:r>
          </a:p>
        </p:txBody>
      </p:sp>
      <p:sp>
        <p:nvSpPr>
          <p:cNvPr id="2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9514" y="2560829"/>
            <a:ext cx="3771900" cy="18288"/>
          </a:xfrm>
          <a:custGeom>
            <a:avLst/>
            <a:gdLst>
              <a:gd name="connsiteX0" fmla="*/ 0 w 3771900"/>
              <a:gd name="connsiteY0" fmla="*/ 0 h 18288"/>
              <a:gd name="connsiteX1" fmla="*/ 704088 w 3771900"/>
              <a:gd name="connsiteY1" fmla="*/ 0 h 18288"/>
              <a:gd name="connsiteX2" fmla="*/ 1370457 w 3771900"/>
              <a:gd name="connsiteY2" fmla="*/ 0 h 18288"/>
              <a:gd name="connsiteX3" fmla="*/ 2036826 w 3771900"/>
              <a:gd name="connsiteY3" fmla="*/ 0 h 18288"/>
              <a:gd name="connsiteX4" fmla="*/ 2552319 w 3771900"/>
              <a:gd name="connsiteY4" fmla="*/ 0 h 18288"/>
              <a:gd name="connsiteX5" fmla="*/ 3105531 w 3771900"/>
              <a:gd name="connsiteY5" fmla="*/ 0 h 18288"/>
              <a:gd name="connsiteX6" fmla="*/ 3771900 w 3771900"/>
              <a:gd name="connsiteY6" fmla="*/ 0 h 18288"/>
              <a:gd name="connsiteX7" fmla="*/ 3771900 w 3771900"/>
              <a:gd name="connsiteY7" fmla="*/ 18288 h 18288"/>
              <a:gd name="connsiteX8" fmla="*/ 3143250 w 3771900"/>
              <a:gd name="connsiteY8" fmla="*/ 18288 h 18288"/>
              <a:gd name="connsiteX9" fmla="*/ 2627757 w 3771900"/>
              <a:gd name="connsiteY9" fmla="*/ 18288 h 18288"/>
              <a:gd name="connsiteX10" fmla="*/ 2112264 w 3771900"/>
              <a:gd name="connsiteY10" fmla="*/ 18288 h 18288"/>
              <a:gd name="connsiteX11" fmla="*/ 1445895 w 3771900"/>
              <a:gd name="connsiteY11" fmla="*/ 18288 h 18288"/>
              <a:gd name="connsiteX12" fmla="*/ 892683 w 3771900"/>
              <a:gd name="connsiteY12" fmla="*/ 18288 h 18288"/>
              <a:gd name="connsiteX13" fmla="*/ 0 w 3771900"/>
              <a:gd name="connsiteY13" fmla="*/ 18288 h 18288"/>
              <a:gd name="connsiteX14" fmla="*/ 0 w 37719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771900" h="18288" fill="none" extrusionOk="0">
                <a:moveTo>
                  <a:pt x="0" y="0"/>
                </a:moveTo>
                <a:cubicBezTo>
                  <a:pt x="285982" y="-16509"/>
                  <a:pt x="373591" y="28957"/>
                  <a:pt x="704088" y="0"/>
                </a:cubicBezTo>
                <a:cubicBezTo>
                  <a:pt x="1034585" y="-28957"/>
                  <a:pt x="1127575" y="15529"/>
                  <a:pt x="1370457" y="0"/>
                </a:cubicBezTo>
                <a:cubicBezTo>
                  <a:pt x="1613339" y="-15529"/>
                  <a:pt x="1901330" y="-18417"/>
                  <a:pt x="2036826" y="0"/>
                </a:cubicBezTo>
                <a:cubicBezTo>
                  <a:pt x="2172322" y="18417"/>
                  <a:pt x="2391554" y="24426"/>
                  <a:pt x="2552319" y="0"/>
                </a:cubicBezTo>
                <a:cubicBezTo>
                  <a:pt x="2713084" y="-24426"/>
                  <a:pt x="2832344" y="19126"/>
                  <a:pt x="3105531" y="0"/>
                </a:cubicBezTo>
                <a:cubicBezTo>
                  <a:pt x="3378718" y="-19126"/>
                  <a:pt x="3624591" y="4962"/>
                  <a:pt x="3771900" y="0"/>
                </a:cubicBezTo>
                <a:cubicBezTo>
                  <a:pt x="3771400" y="8855"/>
                  <a:pt x="3772009" y="14521"/>
                  <a:pt x="3771900" y="18288"/>
                </a:cubicBezTo>
                <a:cubicBezTo>
                  <a:pt x="3458898" y="17742"/>
                  <a:pt x="3421743" y="-6827"/>
                  <a:pt x="3143250" y="18288"/>
                </a:cubicBezTo>
                <a:cubicBezTo>
                  <a:pt x="2864757" y="43403"/>
                  <a:pt x="2852800" y="27764"/>
                  <a:pt x="2627757" y="18288"/>
                </a:cubicBezTo>
                <a:cubicBezTo>
                  <a:pt x="2402714" y="8812"/>
                  <a:pt x="2240384" y="-3809"/>
                  <a:pt x="2112264" y="18288"/>
                </a:cubicBezTo>
                <a:cubicBezTo>
                  <a:pt x="1984144" y="40385"/>
                  <a:pt x="1648028" y="25259"/>
                  <a:pt x="1445895" y="18288"/>
                </a:cubicBezTo>
                <a:cubicBezTo>
                  <a:pt x="1243762" y="11317"/>
                  <a:pt x="1123026" y="22466"/>
                  <a:pt x="892683" y="18288"/>
                </a:cubicBezTo>
                <a:cubicBezTo>
                  <a:pt x="662340" y="14110"/>
                  <a:pt x="180978" y="-26198"/>
                  <a:pt x="0" y="18288"/>
                </a:cubicBezTo>
                <a:cubicBezTo>
                  <a:pt x="683" y="12014"/>
                  <a:pt x="724" y="5908"/>
                  <a:pt x="0" y="0"/>
                </a:cubicBezTo>
                <a:close/>
              </a:path>
              <a:path w="3771900" h="18288" stroke="0" extrusionOk="0">
                <a:moveTo>
                  <a:pt x="0" y="0"/>
                </a:moveTo>
                <a:cubicBezTo>
                  <a:pt x="168080" y="-24280"/>
                  <a:pt x="426899" y="-27643"/>
                  <a:pt x="590931" y="0"/>
                </a:cubicBezTo>
                <a:cubicBezTo>
                  <a:pt x="754963" y="27643"/>
                  <a:pt x="943937" y="-964"/>
                  <a:pt x="1106424" y="0"/>
                </a:cubicBezTo>
                <a:cubicBezTo>
                  <a:pt x="1268911" y="964"/>
                  <a:pt x="1620128" y="24107"/>
                  <a:pt x="1810512" y="0"/>
                </a:cubicBezTo>
                <a:cubicBezTo>
                  <a:pt x="2000896" y="-24107"/>
                  <a:pt x="2173109" y="23508"/>
                  <a:pt x="2401443" y="0"/>
                </a:cubicBezTo>
                <a:cubicBezTo>
                  <a:pt x="2629777" y="-23508"/>
                  <a:pt x="2762620" y="-19902"/>
                  <a:pt x="2992374" y="0"/>
                </a:cubicBezTo>
                <a:cubicBezTo>
                  <a:pt x="3222128" y="19902"/>
                  <a:pt x="3483193" y="6322"/>
                  <a:pt x="3771900" y="0"/>
                </a:cubicBezTo>
                <a:cubicBezTo>
                  <a:pt x="3771002" y="7180"/>
                  <a:pt x="3772069" y="13790"/>
                  <a:pt x="3771900" y="18288"/>
                </a:cubicBezTo>
                <a:cubicBezTo>
                  <a:pt x="3466427" y="17166"/>
                  <a:pt x="3360902" y="-2444"/>
                  <a:pt x="3143250" y="18288"/>
                </a:cubicBezTo>
                <a:cubicBezTo>
                  <a:pt x="2925598" y="39020"/>
                  <a:pt x="2852709" y="34774"/>
                  <a:pt x="2627757" y="18288"/>
                </a:cubicBezTo>
                <a:cubicBezTo>
                  <a:pt x="2402805" y="1802"/>
                  <a:pt x="2156087" y="-12568"/>
                  <a:pt x="1999107" y="18288"/>
                </a:cubicBezTo>
                <a:cubicBezTo>
                  <a:pt x="1842127" y="49144"/>
                  <a:pt x="1528676" y="3672"/>
                  <a:pt x="1370457" y="18288"/>
                </a:cubicBezTo>
                <a:cubicBezTo>
                  <a:pt x="1212238" y="32905"/>
                  <a:pt x="1007440" y="24475"/>
                  <a:pt x="779526" y="18288"/>
                </a:cubicBezTo>
                <a:cubicBezTo>
                  <a:pt x="551612" y="12101"/>
                  <a:pt x="175765" y="8638"/>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EB457B0-6DA2-92B9-BF88-6254B1CD8B5A}"/>
              </a:ext>
            </a:extLst>
          </p:cNvPr>
          <p:cNvSpPr txBox="1"/>
          <p:nvPr/>
        </p:nvSpPr>
        <p:spPr>
          <a:xfrm>
            <a:off x="4319515" y="2798064"/>
            <a:ext cx="4095821" cy="3417611"/>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200">
                <a:solidFill>
                  <a:srgbClr val="FFFFFF"/>
                </a:solidFill>
              </a:rPr>
              <a:t>There are a number of problem areas that the international business has to face daily in managing its operations. They have to manage teams operating in multiple time zones and different cultures, and speaking different languages, which can bring things to a standstill when communications are not clear. They also contend with complex regulations from country to country, covering everything from taxes to labor laws, and a single misstep can get them into legal or financial trouble. Supply chains that can be a little at arm’s length, since a product that is made in one place might be shipped through another and sold in a third. On top of that, changes in the economy, political strife or a crisis can stall operations overnight. They must also strike the right balance between global coherence and local relevance, which involves a certain amount of standard global policies and local practices tailored to individual countries. That all adds up to meaning that managing international operations is a juggling act.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0578" y="802955"/>
            <a:ext cx="3733482" cy="1454051"/>
          </a:xfrm>
        </p:spPr>
        <p:txBody>
          <a:bodyPr>
            <a:normAutofit/>
          </a:bodyPr>
          <a:lstStyle/>
          <a:p>
            <a:r>
              <a:rPr lang="en-IN" sz="2900">
                <a:solidFill>
                  <a:schemeClr val="tx2"/>
                </a:solidFill>
              </a:rPr>
              <a:t>Managing International Operations – Recommendations</a:t>
            </a:r>
          </a:p>
        </p:txBody>
      </p:sp>
      <p:pic>
        <p:nvPicPr>
          <p:cNvPr id="31" name="Graphic 30" descr="Open Hand with Plant">
            <a:extLst>
              <a:ext uri="{FF2B5EF4-FFF2-40B4-BE49-F238E27FC236}">
                <a16:creationId xmlns:a16="http://schemas.microsoft.com/office/drawing/2014/main" id="{D6FCF423-B37F-AAB6-6840-CAFB9C9199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9534" y="2230670"/>
            <a:ext cx="2746373" cy="2746373"/>
          </a:xfrm>
          <a:prstGeom prst="rect">
            <a:avLst/>
          </a:prstGeom>
        </p:spPr>
      </p:pic>
      <p:sp>
        <p:nvSpPr>
          <p:cNvPr id="3" name="Content Placeholder 2"/>
          <p:cNvSpPr>
            <a:spLocks noGrp="1"/>
          </p:cNvSpPr>
          <p:nvPr>
            <p:ph idx="1"/>
          </p:nvPr>
        </p:nvSpPr>
        <p:spPr>
          <a:xfrm>
            <a:off x="4567930" y="2421682"/>
            <a:ext cx="3733184" cy="3639289"/>
          </a:xfrm>
        </p:spPr>
        <p:txBody>
          <a:bodyPr anchor="ctr">
            <a:normAutofit/>
          </a:bodyPr>
          <a:lstStyle/>
          <a:p>
            <a:r>
              <a:rPr lang="en-US" sz="1600">
                <a:solidFill>
                  <a:schemeClr val="tx2"/>
                </a:solidFill>
              </a:rPr>
              <a:t>Strengthen regional autonomy for more agile decision-making.</a:t>
            </a:r>
          </a:p>
          <a:p>
            <a:r>
              <a:rPr lang="en-US" sz="1600">
                <a:solidFill>
                  <a:schemeClr val="tx2"/>
                </a:solidFill>
              </a:rPr>
              <a:t>Increase cross-cultural training for managers handling global teams.</a:t>
            </a:r>
          </a:p>
          <a:p>
            <a:r>
              <a:rPr lang="en-US" sz="1600">
                <a:solidFill>
                  <a:schemeClr val="tx2"/>
                </a:solidFill>
              </a:rPr>
              <a:t>Use AI-driven tools for predictive labour planning and operational forecasting.</a:t>
            </a:r>
          </a:p>
          <a:p>
            <a:r>
              <a:rPr lang="en-US" sz="1600">
                <a:solidFill>
                  <a:schemeClr val="tx2"/>
                </a:solidFill>
              </a:rPr>
              <a:t>Develop region-specific leadership pipelines for long-term localisation.</a:t>
            </a:r>
          </a:p>
          <a:p>
            <a:r>
              <a:rPr lang="en-US" sz="1600">
                <a:solidFill>
                  <a:schemeClr val="tx2"/>
                </a:solidFill>
              </a:rPr>
              <a:t>Expand investment in digital twins and robotics for smoother global coordination.</a:t>
            </a:r>
          </a:p>
        </p:txBody>
      </p:sp>
      <p:grpSp>
        <p:nvGrpSpPr>
          <p:cNvPr id="25" name="Group 2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26" name="Freeform: Shape 2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56C506F-CAD0-39A8-2CFC-38D7EA8FA149}"/>
              </a:ext>
            </a:extLst>
          </p:cNvPr>
          <p:cNvPicPr>
            <a:picLocks noChangeAspect="1"/>
          </p:cNvPicPr>
          <p:nvPr/>
        </p:nvPicPr>
        <p:blipFill>
          <a:blip r:embed="rId2"/>
          <a:srcRect l="29413" r="-1" b="-1"/>
          <a:stretch>
            <a:fillRect/>
          </a:stretch>
        </p:blipFill>
        <p:spPr>
          <a:xfrm>
            <a:off x="1086780" y="-171067"/>
            <a:ext cx="8057220" cy="7029067"/>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vert="horz" lIns="91440" tIns="45720" rIns="91440" bIns="45720" rtlCol="0" anchor="ctr">
            <a:normAutofit/>
          </a:bodyPr>
          <a:lstStyle/>
          <a:p>
            <a:pPr algn="l" defTabSz="914400">
              <a:lnSpc>
                <a:spcPct val="90000"/>
              </a:lnSpc>
            </a:pPr>
            <a:r>
              <a:rPr lang="en-US" sz="3500"/>
              <a:t>Training &amp; Development – Overview</a:t>
            </a:r>
          </a:p>
        </p:txBody>
      </p:sp>
      <p:sp>
        <p:nvSpPr>
          <p:cNvPr id="7" name="TextBox 6">
            <a:extLst>
              <a:ext uri="{FF2B5EF4-FFF2-40B4-BE49-F238E27FC236}">
                <a16:creationId xmlns:a16="http://schemas.microsoft.com/office/drawing/2014/main" id="{BAE570DD-EFBB-8023-9F95-9BFC70212A0F}"/>
              </a:ext>
            </a:extLst>
          </p:cNvPr>
          <p:cNvSpPr txBox="1"/>
          <p:nvPr/>
        </p:nvSpPr>
        <p:spPr>
          <a:xfrm>
            <a:off x="270295" y="2132600"/>
            <a:ext cx="4698519" cy="396285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600" dirty="0"/>
              <a:t>Training and development is primarily focused on enabling employees to increase their skills so they can perform their current jobs better and, in some cases, prepare for future jobs. It's about empowering people with skills, knowledge and motivation - whether that's in workshops, online courses, mentoring or on-the-job learning. Training is the tool used by companies to ensure that everyone is on the same page with new technology, new policies and the best way to work safely and efficiently. Development is like training, but it also supports longer-term growth, such as helping someone become a team leader or take on international responsibilities. Simply put, training and development is how organizations invest in their people to keep them engaged, competent, and ready for whatever comes next.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39578"/>
            <a:ext cx="4485959" cy="1684638"/>
          </a:xfrm>
        </p:spPr>
        <p:txBody>
          <a:bodyPr>
            <a:normAutofit/>
          </a:bodyPr>
          <a:lstStyle/>
          <a:p>
            <a:pPr>
              <a:lnSpc>
                <a:spcPct val="90000"/>
              </a:lnSpc>
            </a:pPr>
            <a:r>
              <a:rPr lang="en-IN" sz="3500"/>
              <a:t>Training &amp; Development – Current Practices</a:t>
            </a:r>
          </a:p>
        </p:txBody>
      </p:sp>
      <p:sp>
        <p:nvSpPr>
          <p:cNvPr id="3" name="Content Placeholder 2"/>
          <p:cNvSpPr>
            <a:spLocks noGrp="1"/>
          </p:cNvSpPr>
          <p:nvPr>
            <p:ph idx="1"/>
          </p:nvPr>
        </p:nvSpPr>
        <p:spPr>
          <a:xfrm>
            <a:off x="628650" y="2409568"/>
            <a:ext cx="4485959" cy="3690551"/>
          </a:xfrm>
        </p:spPr>
        <p:txBody>
          <a:bodyPr>
            <a:normAutofit/>
          </a:bodyPr>
          <a:lstStyle/>
          <a:p>
            <a:pPr>
              <a:lnSpc>
                <a:spcPct val="90000"/>
              </a:lnSpc>
            </a:pPr>
            <a:r>
              <a:rPr lang="en-US" sz="1300"/>
              <a:t>Today, training and development are focused on providing employees with learning experiences that are engaging, flexible and personalized. Instead of just taking attending classroom sessions, people are learning through a mixed bag of online courses, virtual workshops, and hands-on practice that let them learn at their own speed. A lot of organisations use learning platforms that monitor progress, recommend new skills, and deliver short, bite-size modules that can be squeezed into a busy day. Coaching and mentoring are also prevalent, particularly for employees who are moving into leadership positions. There’s a big push toward continuous learning, which means employees are always refreshing their skills as technology and job functions evolve. In general, the intent of thee current practices is to make learning more engaging, more accessible and more useful for application in day-to-day work. </a:t>
            </a:r>
          </a:p>
        </p:txBody>
      </p:sp>
      <p:pic>
        <p:nvPicPr>
          <p:cNvPr id="18" name="Graphic 17" descr="Syncing Cloud">
            <a:extLst>
              <a:ext uri="{FF2B5EF4-FFF2-40B4-BE49-F238E27FC236}">
                <a16:creationId xmlns:a16="http://schemas.microsoft.com/office/drawing/2014/main" id="{D054724D-803E-D576-BFA4-820635A7F7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83361" y="4008171"/>
            <a:ext cx="2631989" cy="2631989"/>
          </a:xfrm>
          <a:prstGeom prst="rect">
            <a:avLst/>
          </a:prstGeom>
        </p:spPr>
      </p:pic>
      <p:pic>
        <p:nvPicPr>
          <p:cNvPr id="5" name="Picture 4">
            <a:extLst>
              <a:ext uri="{FF2B5EF4-FFF2-40B4-BE49-F238E27FC236}">
                <a16:creationId xmlns:a16="http://schemas.microsoft.com/office/drawing/2014/main" id="{9C4719C5-5B39-3C07-BA49-AC1DF16A1A08}"/>
              </a:ext>
            </a:extLst>
          </p:cNvPr>
          <p:cNvPicPr>
            <a:picLocks noChangeAspect="1"/>
          </p:cNvPicPr>
          <p:nvPr/>
        </p:nvPicPr>
        <p:blipFill>
          <a:blip r:embed="rId4"/>
          <a:stretch>
            <a:fillRect/>
          </a:stretch>
        </p:blipFill>
        <p:spPr>
          <a:xfrm>
            <a:off x="5906218" y="293063"/>
            <a:ext cx="2727391" cy="342204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414" y="0"/>
            <a:ext cx="5653586"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400550" y="609600"/>
            <a:ext cx="3982587" cy="1322887"/>
          </a:xfrm>
        </p:spPr>
        <p:txBody>
          <a:bodyPr vert="horz" lIns="91440" tIns="45720" rIns="91440" bIns="45720" rtlCol="0" anchor="ctr">
            <a:normAutofit/>
          </a:bodyPr>
          <a:lstStyle/>
          <a:p>
            <a:pPr algn="l" defTabSz="914400">
              <a:lnSpc>
                <a:spcPct val="90000"/>
              </a:lnSpc>
            </a:pPr>
            <a:r>
              <a:rPr lang="en-US" sz="2800" kern="1200">
                <a:solidFill>
                  <a:schemeClr val="tx1"/>
                </a:solidFill>
                <a:latin typeface="+mj-lt"/>
                <a:ea typeface="+mj-ea"/>
                <a:cs typeface="+mj-cs"/>
              </a:rPr>
              <a:t>Training &amp; Development – Key Challenges</a:t>
            </a:r>
          </a:p>
        </p:txBody>
      </p:sp>
      <p:pic>
        <p:nvPicPr>
          <p:cNvPr id="24" name="Picture 23">
            <a:extLst>
              <a:ext uri="{FF2B5EF4-FFF2-40B4-BE49-F238E27FC236}">
                <a16:creationId xmlns:a16="http://schemas.microsoft.com/office/drawing/2014/main" id="{50280D57-9C3B-2D50-D66F-2116B7574B00}"/>
              </a:ext>
            </a:extLst>
          </p:cNvPr>
          <p:cNvPicPr>
            <a:picLocks noChangeAspect="1"/>
          </p:cNvPicPr>
          <p:nvPr/>
        </p:nvPicPr>
        <p:blipFill>
          <a:blip r:embed="rId2"/>
          <a:stretch>
            <a:fillRect/>
          </a:stretch>
        </p:blipFill>
        <p:spPr>
          <a:xfrm>
            <a:off x="505820" y="1007861"/>
            <a:ext cx="2790114" cy="4852372"/>
          </a:xfrm>
          <a:prstGeom prst="rect">
            <a:avLst/>
          </a:prstGeom>
        </p:spPr>
      </p:pic>
      <p:sp>
        <p:nvSpPr>
          <p:cNvPr id="7" name="TextBox 6">
            <a:extLst>
              <a:ext uri="{FF2B5EF4-FFF2-40B4-BE49-F238E27FC236}">
                <a16:creationId xmlns:a16="http://schemas.microsoft.com/office/drawing/2014/main" id="{ED46A0CB-A1A3-A730-899B-F2B183E5DF61}"/>
              </a:ext>
            </a:extLst>
          </p:cNvPr>
          <p:cNvSpPr txBox="1"/>
          <p:nvPr/>
        </p:nvSpPr>
        <p:spPr>
          <a:xfrm>
            <a:off x="4400550" y="2194102"/>
            <a:ext cx="3982587" cy="390858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300"/>
              <a:t>Training and development seems simple enough, but organizations often have a difficult time getting it right. Training, too, presents challenges: It needs to be constantly refreshed in a time when technology and jobs evolve so quickly that training can become out-of-date after just a short period. An\Extension of an Additional Challenge is to Retain Attention, since many people Suffers from Loss of the Desire to Engage if the Training is either Boring or they Perceive it as not Applicable to Them. Multinational corporations also face challenges as suit members hailing from different countries speak different languages, endorse varied culture and learning habits. And inevitably, training takes resource – and this has to be balanced against the day-to-day demands of what managers see as their employees’ regular work. And finally, it’s hard to know whether the training made a difference in performance, which helps determine what to keep, what to change, and what to cut.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vert="horz" lIns="91440" tIns="45720" rIns="91440" bIns="45720" rtlCol="0" anchor="b">
            <a:normAutofit/>
          </a:bodyPr>
          <a:lstStyle/>
          <a:p>
            <a:pPr algn="l" defTabSz="914400">
              <a:lnSpc>
                <a:spcPct val="90000"/>
              </a:lnSpc>
            </a:pPr>
            <a:r>
              <a:rPr lang="en-US" sz="4000"/>
              <a:t>Training &amp; Development – Recommendations</a:t>
            </a:r>
          </a:p>
        </p:txBody>
      </p:sp>
      <p:pic>
        <p:nvPicPr>
          <p:cNvPr id="9" name="Picture 8">
            <a:extLst>
              <a:ext uri="{FF2B5EF4-FFF2-40B4-BE49-F238E27FC236}">
                <a16:creationId xmlns:a16="http://schemas.microsoft.com/office/drawing/2014/main" id="{4CBC0637-9C46-2BBB-62DE-116DDAEC3DA3}"/>
              </a:ext>
            </a:extLst>
          </p:cNvPr>
          <p:cNvPicPr>
            <a:picLocks noChangeAspect="1"/>
          </p:cNvPicPr>
          <p:nvPr/>
        </p:nvPicPr>
        <p:blipFill>
          <a:blip r:embed="rId2"/>
          <a:srcRect r="19154"/>
          <a:stretch>
            <a:fillRect/>
          </a:stretch>
        </p:blipFill>
        <p:spPr>
          <a:xfrm>
            <a:off x="273"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41F0CC9-08EC-9CF1-23AB-76572AD2F982}"/>
              </a:ext>
            </a:extLst>
          </p:cNvPr>
          <p:cNvSpPr txBox="1"/>
          <p:nvPr/>
        </p:nvSpPr>
        <p:spPr>
          <a:xfrm>
            <a:off x="3973321" y="2706624"/>
            <a:ext cx="4688333" cy="3504970"/>
          </a:xfrm>
          <a:prstGeom prst="rect">
            <a:avLst/>
          </a:prstGeom>
        </p:spPr>
        <p:txBody>
          <a:bodyPr vert="horz" lIns="91440" tIns="45720" rIns="91440" bIns="45720" rtlCol="0">
            <a:normAutofit fontScale="92500" lnSpcReduction="10000"/>
          </a:bodyPr>
          <a:lstStyle/>
          <a:p>
            <a:pPr indent="-228600" defTabSz="914400">
              <a:lnSpc>
                <a:spcPct val="90000"/>
              </a:lnSpc>
              <a:spcAft>
                <a:spcPts val="600"/>
              </a:spcAft>
              <a:buFont typeface="Arial" panose="020B0604020202020204" pitchFamily="34" charset="0"/>
              <a:buChar char="•"/>
            </a:pPr>
            <a:r>
              <a:rPr lang="en-US" sz="1600" dirty="0"/>
              <a:t>If a company wants its training and development to be effective, several intelligent tweaks are needed. To start off, the learning should be more </a:t>
            </a:r>
            <a:r>
              <a:rPr lang="en-US" sz="1600" dirty="0" err="1"/>
              <a:t>personalised</a:t>
            </a:r>
            <a:r>
              <a:rPr lang="en-US" sz="1600" dirty="0"/>
              <a:t>, since everyone’s got different strengths and gaps. Learning in small, manageable doses will help keep people from getting overwhelmed, as they can absorb the information at their own pace. They should also combine hands-on, practical activities with digital learning so employees can get a feel for what they’ve learned, rather than just listening to it, Zupan says. Bringing mentoring or coaching into the mix makes a world of difference too, particularly for those who want to move up to bigger roles. It also helps to make a habit of monitoring training results so managers are aware of what’s effective and what isn’t. Generally speaking, the aim is to design a learning journey that feels practical, engaging, and tied to real career evolution.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rPr lang="en-US" sz="3700"/>
              <a:t>International Team &amp; Assignment Management – Overview</a:t>
            </a:r>
          </a:p>
        </p:txBody>
      </p:sp>
      <p:sp>
        <p:nvSpPr>
          <p:cNvPr id="3" name="Content Placeholder 2"/>
          <p:cNvSpPr>
            <a:spLocks noGrp="1"/>
          </p:cNvSpPr>
          <p:nvPr>
            <p:ph idx="1"/>
          </p:nvPr>
        </p:nvSpPr>
        <p:spPr>
          <a:xfrm>
            <a:off x="852775" y="2198362"/>
            <a:ext cx="3719225" cy="3917773"/>
          </a:xfrm>
        </p:spPr>
        <p:txBody>
          <a:bodyPr>
            <a:normAutofit/>
          </a:bodyPr>
          <a:lstStyle/>
          <a:p>
            <a:pPr>
              <a:lnSpc>
                <a:spcPct val="90000"/>
              </a:lnSpc>
            </a:pPr>
            <a:r>
              <a:rPr lang="en-US" sz="1400"/>
              <a:t>International team and task management is essentially enabling people to work well across borders. When an employee works in another country or teams are formed with individuals from multiple offices, a company needs to make sure it supports everyone and keeps them connected. From cultural variances and time zones to communication styles and even practical matters such as relocation and visas. They also must equip employees for assignments abroad with training, coaching and tools that facilitate the move. The goal is to enable worldwide teams to function as a single entity, so that work remains productive and relationships stay strong, even when “everyone is a couple of continents apart.” </a:t>
            </a:r>
          </a:p>
        </p:txBody>
      </p:sp>
      <p:pic>
        <p:nvPicPr>
          <p:cNvPr id="5" name="Picture 4">
            <a:extLst>
              <a:ext uri="{FF2B5EF4-FFF2-40B4-BE49-F238E27FC236}">
                <a16:creationId xmlns:a16="http://schemas.microsoft.com/office/drawing/2014/main" id="{EE8BE007-B84E-093D-F03A-54A6B2AEE60E}"/>
              </a:ext>
            </a:extLst>
          </p:cNvPr>
          <p:cNvPicPr>
            <a:picLocks noChangeAspect="1"/>
          </p:cNvPicPr>
          <p:nvPr/>
        </p:nvPicPr>
        <p:blipFill>
          <a:blip r:embed="rId2"/>
          <a:stretch>
            <a:fillRect/>
          </a:stretch>
        </p:blipFill>
        <p:spPr>
          <a:xfrm>
            <a:off x="5039525" y="2262681"/>
            <a:ext cx="3591379" cy="3600380"/>
          </a:xfrm>
          <a:prstGeom prst="rect">
            <a:avLst/>
          </a:prstGeom>
        </p:spPr>
      </p:pic>
      <p:sp>
        <p:nvSpPr>
          <p:cNvPr id="38" name="Freeform: Shape 3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56495"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600"/>
            <a:ext cx="3588597" cy="1330840"/>
          </a:xfrm>
        </p:spPr>
        <p:txBody>
          <a:bodyPr>
            <a:normAutofit/>
          </a:bodyPr>
          <a:lstStyle/>
          <a:p>
            <a:pPr>
              <a:lnSpc>
                <a:spcPct val="90000"/>
              </a:lnSpc>
            </a:pPr>
            <a:r>
              <a:rPr lang="en-IN" sz="4100"/>
              <a:t>ITAM – Current Practices</a:t>
            </a:r>
          </a:p>
        </p:txBody>
      </p:sp>
      <p:sp>
        <p:nvSpPr>
          <p:cNvPr id="3" name="Content Placeholder 2"/>
          <p:cNvSpPr>
            <a:spLocks noGrp="1"/>
          </p:cNvSpPr>
          <p:nvPr>
            <p:ph idx="1"/>
          </p:nvPr>
        </p:nvSpPr>
        <p:spPr>
          <a:xfrm>
            <a:off x="237652" y="1940440"/>
            <a:ext cx="4464977" cy="4162247"/>
          </a:xfrm>
        </p:spPr>
        <p:txBody>
          <a:bodyPr>
            <a:normAutofit fontScale="92500"/>
          </a:bodyPr>
          <a:lstStyle/>
          <a:p>
            <a:pPr>
              <a:lnSpc>
                <a:spcPct val="90000"/>
              </a:lnSpc>
            </a:pPr>
            <a:r>
              <a:rPr lang="en-US" sz="1600" dirty="0"/>
              <a:t>Today, companies combine a variety of best practices and tools to deliver a seamless experience for international teams and global assignments. Most rely on digital platforms to monitor relocation progress, handle documentation and facilitate communication among HR, managers and employees who are moving overseas. Cultural training and pre-departure assistance is standard so people can get grounded in new countries with less they have to deal with after arrival. Also, many companies have virtual global teams who connect primarily via video calls, shared platforms, and project-tracking tools. On the HR side, the emphasis there is on transparent assignment policies, cost management and frequent check-ins so employees feel supported throughout the whole assignment. The goal in all of this is to make global teamwork feel a little more organized, connected, and predictable.</a:t>
            </a:r>
          </a:p>
        </p:txBody>
      </p:sp>
      <p:pic>
        <p:nvPicPr>
          <p:cNvPr id="5" name="Picture 4" descr="A group of icons of people and a calendar&#10;&#10;AI-generated content may be incorrect.">
            <a:extLst>
              <a:ext uri="{FF2B5EF4-FFF2-40B4-BE49-F238E27FC236}">
                <a16:creationId xmlns:a16="http://schemas.microsoft.com/office/drawing/2014/main" id="{4682E748-5C37-162F-A4CF-D4D806D532A8}"/>
              </a:ext>
            </a:extLst>
          </p:cNvPr>
          <p:cNvPicPr>
            <a:picLocks noChangeAspect="1"/>
          </p:cNvPicPr>
          <p:nvPr/>
        </p:nvPicPr>
        <p:blipFill>
          <a:blip r:embed="rId2"/>
          <a:stretch>
            <a:fillRect/>
          </a:stretch>
        </p:blipFill>
        <p:spPr>
          <a:xfrm>
            <a:off x="5160457" y="1589462"/>
            <a:ext cx="3553238" cy="37012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4" name="Group 1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5" name="Rectangle 1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8" name="Freeform: Shape 1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vert="horz" lIns="91440" tIns="45720" rIns="91440" bIns="45720" rtlCol="0" anchor="t">
            <a:normAutofit/>
          </a:bodyPr>
          <a:lstStyle/>
          <a:p>
            <a:pPr algn="l" defTabSz="914400">
              <a:lnSpc>
                <a:spcPct val="90000"/>
              </a:lnSpc>
            </a:pPr>
            <a:r>
              <a:rPr lang="en-US" sz="3500" kern="1200">
                <a:solidFill>
                  <a:schemeClr val="tx1"/>
                </a:solidFill>
                <a:latin typeface="+mj-lt"/>
                <a:ea typeface="+mj-ea"/>
                <a:cs typeface="+mj-cs"/>
              </a:rPr>
              <a:t>ITAM – Key Challenges</a:t>
            </a:r>
          </a:p>
        </p:txBody>
      </p:sp>
      <p:sp>
        <p:nvSpPr>
          <p:cNvPr id="7" name="TextBox 6">
            <a:extLst>
              <a:ext uri="{FF2B5EF4-FFF2-40B4-BE49-F238E27FC236}">
                <a16:creationId xmlns:a16="http://schemas.microsoft.com/office/drawing/2014/main" id="{07131AE0-50C4-FE10-B310-A1B788589976}"/>
              </a:ext>
            </a:extLst>
          </p:cNvPr>
          <p:cNvSpPr txBox="1"/>
          <p:nvPr/>
        </p:nvSpPr>
        <p:spPr>
          <a:xfrm>
            <a:off x="3886203" y="1676400"/>
            <a:ext cx="4481420" cy="3505200"/>
          </a:xfrm>
          <a:prstGeom prst="rect">
            <a:avLst/>
          </a:prstGeom>
        </p:spPr>
        <p:txBody>
          <a:bodyPr vert="horz" lIns="91440" tIns="45720" rIns="91440" bIns="45720" rtlCol="0">
            <a:normAutofit fontScale="92500" lnSpcReduction="10000"/>
          </a:bodyPr>
          <a:lstStyle/>
          <a:p>
            <a:pPr indent="-228600" defTabSz="914400">
              <a:lnSpc>
                <a:spcPct val="90000"/>
              </a:lnSpc>
              <a:spcAft>
                <a:spcPts val="600"/>
              </a:spcAft>
              <a:buFont typeface="Arial" panose="020B0604020202020204" pitchFamily="34" charset="0"/>
              <a:buChar char="•"/>
            </a:pPr>
            <a:r>
              <a:rPr lang="en-US" sz="1600" dirty="0">
                <a:solidFill>
                  <a:schemeClr val="tx1">
                    <a:alpha val="55000"/>
                  </a:schemeClr>
                </a:solidFill>
              </a:rPr>
              <a:t>Managing international teams and global assignments comes with a lot of tricky challenges. One of the biggest is dealing with cultural differences, because people from different countries have different ways of working, communicating, and solving problems. Time zones also make coordination hard, especially when teams have to meet or make quick decisions. Companies often struggle with relocation issues too, like visas, housing, family adjustments, and legal requirements, which can slow everything down. Keeping employees engaged during long assignments is another challenge, because some people feel isolated or stressed when living far from home. On top of that, global assignments are expensive, so </a:t>
            </a:r>
            <a:r>
              <a:rPr lang="en-US" sz="1600" dirty="0" err="1">
                <a:solidFill>
                  <a:schemeClr val="tx1">
                    <a:alpha val="55000"/>
                  </a:schemeClr>
                </a:solidFill>
              </a:rPr>
              <a:t>organisations</a:t>
            </a:r>
            <a:r>
              <a:rPr lang="en-US" sz="1600" dirty="0">
                <a:solidFill>
                  <a:schemeClr val="tx1">
                    <a:alpha val="55000"/>
                  </a:schemeClr>
                </a:solidFill>
              </a:rPr>
              <a:t> need to control costs while still giving employees enough support to succeed. Altogether, ITAM requires constant balancing between people, processes, and global complexity.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61161"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600"/>
            <a:ext cx="5160770" cy="1322887"/>
          </a:xfrm>
        </p:spPr>
        <p:txBody>
          <a:bodyPr>
            <a:normAutofit/>
          </a:bodyPr>
          <a:lstStyle/>
          <a:p>
            <a:pPr>
              <a:lnSpc>
                <a:spcPct val="90000"/>
              </a:lnSpc>
            </a:pPr>
            <a:r>
              <a:rPr lang="en-IN"/>
              <a:t>ITAM – Recommendations</a:t>
            </a:r>
          </a:p>
        </p:txBody>
      </p:sp>
      <p:sp>
        <p:nvSpPr>
          <p:cNvPr id="3" name="Content Placeholder 2"/>
          <p:cNvSpPr>
            <a:spLocks noGrp="1"/>
          </p:cNvSpPr>
          <p:nvPr>
            <p:ph idx="1"/>
          </p:nvPr>
        </p:nvSpPr>
        <p:spPr>
          <a:xfrm>
            <a:off x="852775" y="2194102"/>
            <a:ext cx="4930463" cy="3908585"/>
          </a:xfrm>
        </p:spPr>
        <p:txBody>
          <a:bodyPr>
            <a:normAutofit/>
          </a:bodyPr>
          <a:lstStyle/>
          <a:p>
            <a:pPr>
              <a:lnSpc>
                <a:spcPct val="90000"/>
              </a:lnSpc>
            </a:pPr>
            <a:r>
              <a:rPr lang="en-US" sz="1400"/>
              <a:t>In order for international team and assignment management to run more efficiently, organizations must concentrate on stronger support and smarter planning. Providing employees with cultural training prior to their assignment aids them in relocating quicker and helps them avoid culture shock. Equally important is transparent communication, especially when teams are operating across time zones, where frequent check-ins and common digital platforms help to foster connectivity. It's a lot easier when companies provide practical help with moving — assistance with visas, housing, the needs of family members, because it gives employees less to worry about and more to focus on their work. Veteran expats can also have a big impact by mentoring new assignees through some of those challenges. And one more thing: companies should monitor progress throughout the assignment so they can modify support if necessary and make the experience smoother for all involved. </a:t>
            </a:r>
          </a:p>
        </p:txBody>
      </p:sp>
      <p:pic>
        <p:nvPicPr>
          <p:cNvPr id="5" name="Picture 4">
            <a:extLst>
              <a:ext uri="{FF2B5EF4-FFF2-40B4-BE49-F238E27FC236}">
                <a16:creationId xmlns:a16="http://schemas.microsoft.com/office/drawing/2014/main" id="{01B7E37A-B5FB-95FE-5E0E-A114C7B97A49}"/>
              </a:ext>
            </a:extLst>
          </p:cNvPr>
          <p:cNvPicPr>
            <a:picLocks noChangeAspect="1"/>
          </p:cNvPicPr>
          <p:nvPr/>
        </p:nvPicPr>
        <p:blipFill>
          <a:blip r:embed="rId2"/>
          <a:stretch>
            <a:fillRect/>
          </a:stretch>
        </p:blipFill>
        <p:spPr>
          <a:xfrm>
            <a:off x="6596985" y="2050597"/>
            <a:ext cx="2180230" cy="278623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8532AE1-3E02-470C-B898-A0C62F2E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7401DF7-4687-415B-A91D-DB43BEEBD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9845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EFC09D2-72D2-4174-A2DF-1017D0FEB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0684" y="685800"/>
            <a:ext cx="4536701" cy="5486400"/>
          </a:xfrm>
          <a:prstGeom prst="rect">
            <a:avLst/>
          </a:pr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6459" y="1095152"/>
            <a:ext cx="3580212" cy="1065313"/>
          </a:xfrm>
        </p:spPr>
        <p:txBody>
          <a:bodyPr anchor="b">
            <a:normAutofit/>
          </a:bodyPr>
          <a:lstStyle/>
          <a:p>
            <a:r>
              <a:rPr lang="en-IN" sz="2800">
                <a:solidFill>
                  <a:schemeClr val="tx1">
                    <a:lumMod val="65000"/>
                    <a:lumOff val="35000"/>
                  </a:schemeClr>
                </a:solidFill>
              </a:rPr>
              <a:t>Recruitment &amp; Selection – Overview</a:t>
            </a:r>
          </a:p>
        </p:txBody>
      </p:sp>
      <p:sp>
        <p:nvSpPr>
          <p:cNvPr id="3" name="Content Placeholder 2"/>
          <p:cNvSpPr>
            <a:spLocks noGrp="1"/>
          </p:cNvSpPr>
          <p:nvPr>
            <p:ph idx="1"/>
          </p:nvPr>
        </p:nvSpPr>
        <p:spPr>
          <a:xfrm>
            <a:off x="1026459" y="2447337"/>
            <a:ext cx="3580212" cy="3171970"/>
          </a:xfrm>
        </p:spPr>
        <p:txBody>
          <a:bodyPr anchor="t">
            <a:normAutofit/>
          </a:bodyPr>
          <a:lstStyle/>
          <a:p>
            <a:pPr>
              <a:lnSpc>
                <a:spcPct val="90000"/>
              </a:lnSpc>
            </a:pPr>
            <a:r>
              <a:rPr lang="en-US" sz="1200">
                <a:solidFill>
                  <a:schemeClr val="tx1">
                    <a:lumMod val="65000"/>
                    <a:lumOff val="35000"/>
                  </a:schemeClr>
                </a:solidFill>
              </a:rPr>
              <a:t>The selection process is the means by which an organisation chooses from among the applicants the person best suited to the job or to the organisation. So you work out what type of person the role needs, you attract applicants through job adverts, social media or word of mouth. Then, candidates are filtered by the company through a combination of resume reviews, interviews, assessments, sample work to find the candidate that best meets the needs of the company. You can’t just skills — there’s attitude and team play and if the person fits company culture. It’s to find people who can do the job and have potential to grow through the company, and to have a fair, transparent and efficient process for all the parties involved, he says. </a:t>
            </a:r>
          </a:p>
        </p:txBody>
      </p:sp>
      <p:pic>
        <p:nvPicPr>
          <p:cNvPr id="5" name="Picture 4" descr="A diagram of a screen&#10;&#10;AI-generated content may be incorrect.">
            <a:extLst>
              <a:ext uri="{FF2B5EF4-FFF2-40B4-BE49-F238E27FC236}">
                <a16:creationId xmlns:a16="http://schemas.microsoft.com/office/drawing/2014/main" id="{C2AF64E3-DEB1-826D-FAE9-EC8A777A2702}"/>
              </a:ext>
            </a:extLst>
          </p:cNvPr>
          <p:cNvPicPr>
            <a:picLocks noChangeAspect="1"/>
          </p:cNvPicPr>
          <p:nvPr/>
        </p:nvPicPr>
        <p:blipFill>
          <a:blip r:embed="rId2"/>
          <a:stretch>
            <a:fillRect/>
          </a:stretch>
        </p:blipFill>
        <p:spPr>
          <a:xfrm>
            <a:off x="6103004" y="966425"/>
            <a:ext cx="2536451" cy="492514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1336390"/>
            <a:ext cx="4616991" cy="1182927"/>
          </a:xfrm>
        </p:spPr>
        <p:txBody>
          <a:bodyPr anchor="b">
            <a:normAutofit/>
          </a:bodyPr>
          <a:lstStyle/>
          <a:p>
            <a:pPr>
              <a:lnSpc>
                <a:spcPct val="90000"/>
              </a:lnSpc>
            </a:pPr>
            <a:r>
              <a:rPr lang="en-IN" sz="3400"/>
              <a:t>Recruitment &amp; Selection – Current Practices</a:t>
            </a:r>
          </a:p>
        </p:txBody>
      </p:sp>
      <p:cxnSp>
        <p:nvCxnSpPr>
          <p:cNvPr id="2057" name="Straight Connector 2056">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2832" y="2829330"/>
            <a:ext cx="4642809" cy="3344459"/>
          </a:xfrm>
        </p:spPr>
        <p:txBody>
          <a:bodyPr anchor="t">
            <a:normAutofit/>
          </a:bodyPr>
          <a:lstStyle/>
          <a:p>
            <a:pPr>
              <a:lnSpc>
                <a:spcPct val="90000"/>
              </a:lnSpc>
            </a:pPr>
            <a:r>
              <a:rPr lang="en-US" sz="1300">
                <a:solidFill>
                  <a:schemeClr val="tx1">
                    <a:alpha val="80000"/>
                  </a:schemeClr>
                </a:solidFill>
              </a:rPr>
              <a:t>Today, a blend of technology and human effort is employed to speed up hiring, while enhancing the accuracy. Many organizations have also turned to online job boards, social media and AI-driven solutions to get the word out further and make sense of applications faster. They are also now pretty standard practice for interviews, at least in first rounds, as they save time and add flexibility into the process. HR teams are increasingly likely to assess candidates up front using skills tests, work samples or mini assignments—not just how they perform in an interview. [At] the same time, the employer was trying to keep the field level, make the process fair, inclusive, less biased, and have a more uniform set of evaluative criteria among the interviewers. In general, the recruiting process today is geared to be an increasingly efficient, digital, and skills-based process. </a:t>
            </a:r>
          </a:p>
        </p:txBody>
      </p:sp>
      <p:pic>
        <p:nvPicPr>
          <p:cNvPr id="2050" name="Picture 2" descr="What is Recruitment and Selection? - Live And Learn Consultancy">
            <a:extLst>
              <a:ext uri="{FF2B5EF4-FFF2-40B4-BE49-F238E27FC236}">
                <a16:creationId xmlns:a16="http://schemas.microsoft.com/office/drawing/2014/main" id="{E90A13AD-E1A1-B216-928B-AEB77EF3691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79489" y="2009970"/>
            <a:ext cx="2661303" cy="3490234"/>
          </a:xfrm>
          <a:prstGeom prst="rect">
            <a:avLst/>
          </a:prstGeom>
          <a:noFill/>
          <a:extLst>
            <a:ext uri="{909E8E84-426E-40DD-AFC4-6F175D3DCCD1}">
              <a14:hiddenFill xmlns:a14="http://schemas.microsoft.com/office/drawing/2010/main">
                <a:solidFill>
                  <a:srgbClr val="FFFFFF"/>
                </a:solidFill>
              </a14:hiddenFill>
            </a:ext>
          </a:extLst>
        </p:spPr>
      </p:pic>
      <p:sp>
        <p:nvSpPr>
          <p:cNvPr id="205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414" y="1899284"/>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06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646" y="2189928"/>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7375" y="489508"/>
            <a:ext cx="4316172" cy="1667569"/>
          </a:xfrm>
        </p:spPr>
        <p:txBody>
          <a:bodyPr anchor="b">
            <a:normAutofit/>
          </a:bodyPr>
          <a:lstStyle/>
          <a:p>
            <a:pPr>
              <a:lnSpc>
                <a:spcPct val="90000"/>
              </a:lnSpc>
            </a:pPr>
            <a:r>
              <a:rPr lang="en-IN" sz="3500" dirty="0"/>
              <a:t>Recruitment &amp; Selection – Key Challenges</a:t>
            </a:r>
          </a:p>
        </p:txBody>
      </p:sp>
      <p:pic>
        <p:nvPicPr>
          <p:cNvPr id="3074" name="Picture 2" descr="Challenges in Recruitment and Selection Process: An Empirical Study">
            <a:extLst>
              <a:ext uri="{FF2B5EF4-FFF2-40B4-BE49-F238E27FC236}">
                <a16:creationId xmlns:a16="http://schemas.microsoft.com/office/drawing/2014/main" id="{ED8264D6-05C8-6444-981D-F502365E0E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1097" y="1777760"/>
            <a:ext cx="2907124" cy="28707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197376" y="2405894"/>
            <a:ext cx="4316172" cy="3197464"/>
          </a:xfrm>
        </p:spPr>
        <p:txBody>
          <a:bodyPr anchor="t">
            <a:normAutofit/>
          </a:bodyPr>
          <a:lstStyle/>
          <a:p>
            <a:pPr>
              <a:lnSpc>
                <a:spcPct val="90000"/>
              </a:lnSpc>
            </a:pPr>
            <a:r>
              <a:rPr lang="en-US" sz="1300"/>
              <a:t>Hiring and recruitment can be tricky in an era when organizations are seeking the right people amid ever-shifting skills, expectations and job markets. One major headache is dealing with the sheer volume of applications, making it easy to overlook strong candidates. There is also the challenge of eliminating bias as even subtle unconscious preferences can influence who gets chosen. Many companies find it difficult also to accurately assess real skills as a brilliant CV doesn’t always translate into someone who will do a brilliant job. Talent is in demand there, too, and strong applicants frequently have their pick of several offers. And sometimes you lose people because it takes too long, and they aren’t willing to wait. Together, they create a tough background against which to design a hiring process that is fair, fast and accurate. </a:t>
            </a:r>
            <a:endParaRPr lang="en-IN" sz="1300"/>
          </a:p>
        </p:txBody>
      </p:sp>
      <p:sp>
        <p:nvSpPr>
          <p:cNvPr id="3081" name="Rectangle 308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pPr>
              <a:lnSpc>
                <a:spcPct val="90000"/>
              </a:lnSpc>
            </a:pPr>
            <a:r>
              <a:rPr lang="en-IN" sz="2100">
                <a:solidFill>
                  <a:srgbClr val="FFFFFF"/>
                </a:solidFill>
              </a:rPr>
              <a:t>Recruitment &amp; Selection – 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US" sz="3000"/>
              <a:t>Adopt hybrid human+AI interviews to reduce bias risk.</a:t>
            </a:r>
          </a:p>
          <a:p>
            <a:pPr>
              <a:lnSpc>
                <a:spcPct val="90000"/>
              </a:lnSpc>
            </a:pPr>
            <a:r>
              <a:rPr lang="en-US" sz="3000"/>
              <a:t>Strengthen employer brand through transparency and worker voice.</a:t>
            </a:r>
          </a:p>
          <a:p>
            <a:pPr>
              <a:lnSpc>
                <a:spcPct val="90000"/>
              </a:lnSpc>
            </a:pPr>
            <a:r>
              <a:rPr lang="en-US" sz="3000"/>
              <a:t>Develop regional recruitment hubs for global talent pooling.</a:t>
            </a:r>
          </a:p>
          <a:p>
            <a:pPr>
              <a:lnSpc>
                <a:spcPct val="90000"/>
              </a:lnSpc>
            </a:pPr>
            <a:r>
              <a:rPr lang="en-US" sz="3000"/>
              <a:t>Increase internships, apprenticeships and early-career pipelines.</a:t>
            </a:r>
          </a:p>
          <a:p>
            <a:pPr>
              <a:lnSpc>
                <a:spcPct val="90000"/>
              </a:lnSpc>
            </a:pPr>
            <a:r>
              <a:rPr lang="en-US" sz="3000"/>
              <a:t>Use predictive analytics for seasonal labour planning.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r>
              <a:rPr lang="en-IN" sz="3100"/>
              <a:t>Reward &amp; Remuneration – Overview</a:t>
            </a:r>
          </a:p>
        </p:txBody>
      </p:sp>
      <p:graphicFrame>
        <p:nvGraphicFramePr>
          <p:cNvPr id="5" name="Content Placeholder 2">
            <a:extLst>
              <a:ext uri="{FF2B5EF4-FFF2-40B4-BE49-F238E27FC236}">
                <a16:creationId xmlns:a16="http://schemas.microsoft.com/office/drawing/2014/main" id="{5D9ADB50-A852-6B13-9653-ACFEE138202F}"/>
              </a:ext>
            </a:extLst>
          </p:cNvPr>
          <p:cNvGraphicFramePr>
            <a:graphicFrameLocks noGrp="1"/>
          </p:cNvGraphicFramePr>
          <p:nvPr>
            <p:ph idx="1"/>
            <p:extLst>
              <p:ext uri="{D42A27DB-BD31-4B8C-83A1-F6EECF244321}">
                <p14:modId xmlns:p14="http://schemas.microsoft.com/office/powerpoint/2010/main" val="1075534976"/>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Reward &amp; Remuneration – Current Practices</a:t>
            </a:r>
          </a:p>
        </p:txBody>
      </p:sp>
      <p:graphicFrame>
        <p:nvGraphicFramePr>
          <p:cNvPr id="5" name="Content Placeholder 2">
            <a:extLst>
              <a:ext uri="{FF2B5EF4-FFF2-40B4-BE49-F238E27FC236}">
                <a16:creationId xmlns:a16="http://schemas.microsoft.com/office/drawing/2014/main" id="{2FC003F9-9F9D-8ABC-06E6-AF4D2ACD31EE}"/>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IN" sz="4700"/>
              <a:t>Reward &amp; Remuneration – Key Challenges</a:t>
            </a:r>
          </a:p>
        </p:txBody>
      </p:sp>
      <p:sp>
        <p:nvSpPr>
          <p:cNvPr id="4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US" sz="1500" dirty="0"/>
              <a:t>Compensation and reward can be a confusing, complex mix of companies trying to be fair and competitive and cost effective, all at once. It's particularly tough to create pay fairness across borders when cost of living, tax legislation and salary expectations differ significantly. It’s also hard to keep employees happy when you’re catering to all kinds of vendors — some just want more money, some want bonuses, some want benefits, some want flexible work arrangements. Ensuring that the system of rewards is equitable is another difficulty because any hint of favoritism can rapidly undermine employee morale. Companies also find it difficult to relate their reward schemes to performance, particularly in areas where outputs are more difficult to define. In addition, ever-changing market conditions make organizations revise pay structures more frequently and that is a costly affair. In the end, administering global rewards is a juggling act between equity, motivation and financial constraint. </a:t>
            </a:r>
          </a:p>
        </p:txBody>
      </p:sp>
      <p:pic>
        <p:nvPicPr>
          <p:cNvPr id="4098" name="Picture 2" descr="7 Tips for a Winning Total Rewards Strategy to Attract Top Talent – Espresa">
            <a:extLst>
              <a:ext uri="{FF2B5EF4-FFF2-40B4-BE49-F238E27FC236}">
                <a16:creationId xmlns:a16="http://schemas.microsoft.com/office/drawing/2014/main" id="{7CD36C7C-9CEF-953F-A9CC-1DCD2446C8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424" r="11420" b="-3"/>
          <a:stretch>
            <a:fillRect/>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IN" sz="4700"/>
              <a:t>Reward &amp; Remuneration – Recommendations</a:t>
            </a:r>
          </a:p>
        </p:txBody>
      </p:sp>
      <p:sp>
        <p:nvSpPr>
          <p:cNvPr id="51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US" sz="1600" dirty="0"/>
              <a:t>Reward and remuneration, for their part, should be made fair, motivating and flexible. Review your salaries regularly One way to make sure your salaries are competitive with the market and aligned with inflation is to have a regular review round. A combination of rewards – cash bonuses, career development, flexible work arrangements and wellness benefits – helps boost employees’ motivation on different fronts. There also needs to be clear communication, since people feel more valued hungry they know how decisions about their pay are made. Rewards can be tied more closely to performance by using simple, transparent measures rather than complex scoring schemes. When managers are properly trained, on the other hand, they make fair and consistent decisions, minimizing confusion and facilitating an efficient process overall. </a:t>
            </a:r>
          </a:p>
        </p:txBody>
      </p:sp>
      <p:pic>
        <p:nvPicPr>
          <p:cNvPr id="5122" name="Picture 2" descr="UK Executive Compensation Services | Alvarez &amp; Marsal | Management  Consulting | Professional Services">
            <a:extLst>
              <a:ext uri="{FF2B5EF4-FFF2-40B4-BE49-F238E27FC236}">
                <a16:creationId xmlns:a16="http://schemas.microsoft.com/office/drawing/2014/main" id="{EBB61B63-297B-8E6C-C805-51D4408E4F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381" r="52820"/>
          <a:stretch>
            <a:fillRect/>
          </a:stretch>
        </p:blipFill>
        <p:spPr bwMode="auto">
          <a:xfrm>
            <a:off x="5825224" y="1996210"/>
            <a:ext cx="2955798"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IN" sz="4700"/>
              <a:t>Performance Management – Overview</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US" sz="1600"/>
              <a:t>Performance management is essentially the way a company communicates what is expected of its employees and then supports them in doing their best work. “It starts with having clear goals so everyone understands what they’re working for.” Managers then follow up regularly to monitor progress and provide feedback and assistance in addressing problems before they become significant. It’s not just about making mistakes — you have to appreciate your good work, and there are people you can grow with, whether it’s coaching, training, or new opportunities.” At the end of a cycle, organizations make decisions about promotions, rewards, or development needs for employees based on their overall contributions. In short, performance management is about coaching and leading people to perform better so that the team performs better. </a:t>
            </a:r>
          </a:p>
        </p:txBody>
      </p:sp>
      <p:pic>
        <p:nvPicPr>
          <p:cNvPr id="6146" name="Picture 2" descr="What is Performance Management? Building a Strategic Performance Management  Process">
            <a:extLst>
              <a:ext uri="{FF2B5EF4-FFF2-40B4-BE49-F238E27FC236}">
                <a16:creationId xmlns:a16="http://schemas.microsoft.com/office/drawing/2014/main" id="{165D2E4B-79A0-5291-1848-C679231B4B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25" r="25713" b="2"/>
          <a:stretch>
            <a:fillRect/>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IN" sz="4700"/>
              <a:t>Performance Management – Current Practices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ABA6E4F-1328-0E49-D061-0CFA8F6A6176}"/>
              </a:ext>
            </a:extLst>
          </p:cNvPr>
          <p:cNvPicPr>
            <a:picLocks noChangeAspect="1"/>
          </p:cNvPicPr>
          <p:nvPr/>
        </p:nvPicPr>
        <p:blipFill>
          <a:blip r:embed="rId2"/>
          <a:srcRect l="16424" r="35593" b="-3"/>
          <a:stretch>
            <a:fillRect/>
          </a:stretch>
        </p:blipFill>
        <p:spPr>
          <a:xfrm>
            <a:off x="5756743" y="2093976"/>
            <a:ext cx="2955798" cy="4096512"/>
          </a:xfrm>
          <a:prstGeom prst="rect">
            <a:avLst/>
          </a:prstGeom>
        </p:spPr>
      </p:pic>
      <p:graphicFrame>
        <p:nvGraphicFramePr>
          <p:cNvPr id="5" name="Content Placeholder 2">
            <a:extLst>
              <a:ext uri="{FF2B5EF4-FFF2-40B4-BE49-F238E27FC236}">
                <a16:creationId xmlns:a16="http://schemas.microsoft.com/office/drawing/2014/main" id="{3A57C6D9-32FB-3FD4-9D15-8D4B81115D8D}"/>
              </a:ext>
            </a:extLst>
          </p:cNvPr>
          <p:cNvGraphicFramePr>
            <a:graphicFrameLocks noGrp="1"/>
          </p:cNvGraphicFramePr>
          <p:nvPr>
            <p:ph idx="1"/>
            <p:extLst>
              <p:ext uri="{D42A27DB-BD31-4B8C-83A1-F6EECF244321}">
                <p14:modId xmlns:p14="http://schemas.microsoft.com/office/powerpoint/2010/main" val="4159297361"/>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vert="horz" lIns="91440" tIns="45720" rIns="91440" bIns="45720" rtlCol="0" anchor="b">
            <a:normAutofit/>
          </a:bodyPr>
          <a:lstStyle/>
          <a:p>
            <a:pPr algn="l" defTabSz="914400">
              <a:lnSpc>
                <a:spcPct val="90000"/>
              </a:lnSpc>
            </a:pPr>
            <a:r>
              <a:rPr lang="en-US" sz="4000"/>
              <a:t>Performance Management – Key Challenges</a:t>
            </a:r>
          </a:p>
        </p:txBody>
      </p:sp>
      <p:pic>
        <p:nvPicPr>
          <p:cNvPr id="6" name="Picture 5" descr="Close-up of a screen&#10;&#10;AI-generated content may be incorrect.">
            <a:extLst>
              <a:ext uri="{FF2B5EF4-FFF2-40B4-BE49-F238E27FC236}">
                <a16:creationId xmlns:a16="http://schemas.microsoft.com/office/drawing/2014/main" id="{C12AED58-2C94-7623-A0E2-76B44C7E90D8}"/>
              </a:ext>
            </a:extLst>
          </p:cNvPr>
          <p:cNvPicPr>
            <a:picLocks noChangeAspect="1"/>
          </p:cNvPicPr>
          <p:nvPr/>
        </p:nvPicPr>
        <p:blipFill>
          <a:blip r:embed="rId2"/>
          <a:srcRect l="14685" r="51317" b="-1"/>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4806663-4F63-F39B-D0F7-CAE7EA390EBD}"/>
              </a:ext>
            </a:extLst>
          </p:cNvPr>
          <p:cNvSpPr txBox="1"/>
          <p:nvPr/>
        </p:nvSpPr>
        <p:spPr>
          <a:xfrm>
            <a:off x="3973321" y="2706624"/>
            <a:ext cx="4688333" cy="3483864"/>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500" dirty="0"/>
              <a:t>Performance management is simple to say but it turns out very few companies do it well. Clear goals are one of the biggest problems — if employees aren’t crystal clear about what they need to achieve, the whole thing goes off the rails. Then there’s the problem of mixed messages — some managers check in frequently, some barely at all, leading people to feel confused about how they’re doing. Bias can creep in to the performance review process, which can make it feel unfair and disincentivizing, she added. Many organizations find it </a:t>
            </a:r>
            <a:r>
              <a:rPr lang="en-US" sz="1500" dirty="0" err="1"/>
              <a:t>dificult</a:t>
            </a:r>
            <a:r>
              <a:rPr lang="en-US" sz="1500" dirty="0"/>
              <a:t> to assess performance, particularly in jobs where results are not readily quantifiable. And if the process gets too complex or cumbersome, people — both employees and managers — stop caring. All that adds up to make it difficult, if not impossible, to build a system that feels equitable, supportive, and actually useful.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8AFF9B-8CA4-19DD-06BA-A9A26B6E2400}"/>
              </a:ext>
            </a:extLst>
          </p:cNvPr>
          <p:cNvPicPr>
            <a:picLocks noChangeAspect="1"/>
          </p:cNvPicPr>
          <p:nvPr/>
        </p:nvPicPr>
        <p:blipFill>
          <a:blip r:embed="rId2">
            <a:duotone>
              <a:schemeClr val="bg2">
                <a:shade val="45000"/>
                <a:satMod val="135000"/>
              </a:schemeClr>
              <a:prstClr val="white"/>
            </a:duotone>
          </a:blip>
          <a:srcRect l="5009" r="14082" b="9091"/>
          <a:stretch>
            <a:fillRect/>
          </a:stretch>
        </p:blipFill>
        <p:spPr>
          <a:xfrm>
            <a:off x="20" y="10"/>
            <a:ext cx="9143980" cy="6857990"/>
          </a:xfrm>
          <a:prstGeom prst="rect">
            <a:avLst/>
          </a:prstGeom>
        </p:spPr>
      </p:pic>
      <p:sp>
        <p:nvSpPr>
          <p:cNvPr id="25" name="Rectangle 2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IN"/>
              <a:t>Performance Management – Recommendations</a:t>
            </a:r>
          </a:p>
        </p:txBody>
      </p:sp>
      <p:graphicFrame>
        <p:nvGraphicFramePr>
          <p:cNvPr id="5" name="Content Placeholder 2">
            <a:extLst>
              <a:ext uri="{FF2B5EF4-FFF2-40B4-BE49-F238E27FC236}">
                <a16:creationId xmlns:a16="http://schemas.microsoft.com/office/drawing/2014/main" id="{C3ED2629-8FDE-184F-AB4F-689B8989B1F0}"/>
              </a:ext>
            </a:extLst>
          </p:cNvPr>
          <p:cNvGraphicFramePr>
            <a:graphicFrameLocks noGrp="1"/>
          </p:cNvGraphicFramePr>
          <p:nvPr>
            <p:ph idx="1"/>
            <p:extLst>
              <p:ext uri="{D42A27DB-BD31-4B8C-83A1-F6EECF244321}">
                <p14:modId xmlns:p14="http://schemas.microsoft.com/office/powerpoint/2010/main" val="14752151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IN" sz="4300"/>
              <a:t>Conclusion – Strategic HRM Alignment</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r>
              <a:rPr lang="en-US" sz="1900"/>
              <a:t>Nothing your HR team does should be one iota out of step with the long-term goals of your company, from hiring and training to performance management and rewards. When HR is aligned with strategy, employees know what the organization is aiming to achieve and why their work matters. It makes the company stay consistent as all department go in the same way rather than in different ways. This alignment allows the company to make better decisions, enhance collaboration, and respond more effectively to worldwide trends. At the end of the day, strategic HRM alignment isn’t just about managing people — it’s about building a workforce that propels the company forward, helping it compete and succeed over time.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Talent Management Process Guide: 9 Steps &amp; Best Practices">
            <a:extLst>
              <a:ext uri="{FF2B5EF4-FFF2-40B4-BE49-F238E27FC236}">
                <a16:creationId xmlns:a16="http://schemas.microsoft.com/office/drawing/2014/main" id="{345E672C-8A2E-3629-E5FC-8625495F07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2600" y="1128712"/>
            <a:ext cx="8178799" cy="4600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313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617" y="962166"/>
            <a:ext cx="2327856" cy="4421876"/>
          </a:xfrm>
        </p:spPr>
        <p:txBody>
          <a:bodyPr anchor="t">
            <a:normAutofit/>
          </a:bodyPr>
          <a:lstStyle/>
          <a:p>
            <a:pPr algn="r"/>
            <a:r>
              <a:rPr lang="en-IN" sz="3500" dirty="0"/>
              <a:t>References</a:t>
            </a:r>
          </a:p>
        </p:txBody>
      </p:sp>
      <p:sp>
        <p:nvSpPr>
          <p:cNvPr id="3" name="Content Placeholder 2"/>
          <p:cNvSpPr>
            <a:spLocks noGrp="1"/>
          </p:cNvSpPr>
          <p:nvPr>
            <p:ph idx="1"/>
          </p:nvPr>
        </p:nvSpPr>
        <p:spPr>
          <a:xfrm>
            <a:off x="3066696" y="962167"/>
            <a:ext cx="5143585" cy="4743174"/>
          </a:xfrm>
        </p:spPr>
        <p:txBody>
          <a:bodyPr anchor="t">
            <a:normAutofit/>
          </a:bodyPr>
          <a:lstStyle/>
          <a:p>
            <a:pPr>
              <a:lnSpc>
                <a:spcPct val="90000"/>
              </a:lnSpc>
            </a:pPr>
            <a:r>
              <a:rPr lang="en-IN" sz="1400" dirty="0"/>
              <a:t>Armstrong, M. &amp; Taylor, S. (2020). Armstrong's Handbook of Human Resource Management Practice (15th ed.). Kogan Page.</a:t>
            </a:r>
          </a:p>
          <a:p>
            <a:pPr>
              <a:lnSpc>
                <a:spcPct val="90000"/>
              </a:lnSpc>
            </a:pPr>
            <a:r>
              <a:rPr lang="en-IN" sz="1400" dirty="0"/>
              <a:t>Briscoe, D., Tarique, I. &amp; Schuler, R. (2022). International Human Resource Management (7th ed.). Routledge.</a:t>
            </a:r>
          </a:p>
          <a:p>
            <a:pPr>
              <a:lnSpc>
                <a:spcPct val="90000"/>
              </a:lnSpc>
            </a:pPr>
            <a:r>
              <a:rPr lang="en-IN" sz="1400" dirty="0"/>
              <a:t>Dessler, G. (2020). Human Resource Management (16th ed.). Pearson.</a:t>
            </a:r>
          </a:p>
          <a:p>
            <a:pPr>
              <a:lnSpc>
                <a:spcPct val="90000"/>
              </a:lnSpc>
            </a:pPr>
            <a:r>
              <a:rPr lang="en-IN" sz="1400" dirty="0"/>
              <a:t>Gold, J. &amp; Bratton, J. (2022). Human Resource Management: Theory and Practice (8th ed.). Palgrave Macmillan.</a:t>
            </a:r>
          </a:p>
          <a:p>
            <a:pPr>
              <a:lnSpc>
                <a:spcPct val="90000"/>
              </a:lnSpc>
            </a:pPr>
            <a:r>
              <a:rPr lang="en-IN" sz="1400" dirty="0"/>
              <a:t>Hollenbeck, J. R. &amp; Noe, R. A. (2021). Human Resource Management: Gaining a Competitive Advantage (13th ed.). McGraw-Hill.</a:t>
            </a:r>
          </a:p>
          <a:p>
            <a:pPr>
              <a:lnSpc>
                <a:spcPct val="90000"/>
              </a:lnSpc>
            </a:pPr>
            <a:r>
              <a:rPr lang="en-IN" sz="1400" dirty="0"/>
              <a:t>Mondy, R., Martocchio, J. &amp; Mondy, J. (2021). Human Resource Management (15th ed.). Pearson.</a:t>
            </a:r>
          </a:p>
          <a:p>
            <a:pPr>
              <a:lnSpc>
                <a:spcPct val="90000"/>
              </a:lnSpc>
            </a:pPr>
            <a:r>
              <a:rPr lang="en-IN" sz="1400" dirty="0"/>
              <a:t>Scullion, H. &amp; Collings, D. G. (Eds.). (2019). Global Talent Management. Routledge.</a:t>
            </a:r>
          </a:p>
          <a:p>
            <a:pPr>
              <a:lnSpc>
                <a:spcPct val="90000"/>
              </a:lnSpc>
            </a:pPr>
            <a:r>
              <a:rPr lang="en-IN" sz="1400" dirty="0"/>
              <a:t>Sparrow, P., Brewster, C. &amp; Chung, C. (2016). Globalizing Human Resource Management. Routledge.</a:t>
            </a:r>
          </a:p>
          <a:p>
            <a:pPr>
              <a:lnSpc>
                <a:spcPct val="90000"/>
              </a:lnSpc>
            </a:pPr>
            <a:r>
              <a:rPr lang="en-IN" sz="1400" dirty="0"/>
              <a:t>Ulrich, D., </a:t>
            </a:r>
            <a:r>
              <a:rPr lang="en-IN" sz="1400" dirty="0" err="1"/>
              <a:t>Kryscynski</a:t>
            </a:r>
            <a:r>
              <a:rPr lang="en-IN" sz="1400" dirty="0"/>
              <a:t>, D., Ulrich, M. &amp; Brockbank, W. (2017). Victory Through Organization: Why the War for Talent is Failing. McGraw-Hill.</a:t>
            </a:r>
          </a:p>
          <a:p>
            <a:pPr>
              <a:lnSpc>
                <a:spcPct val="90000"/>
              </a:lnSpc>
            </a:pPr>
            <a:r>
              <a:rPr lang="en-IN" sz="1400" dirty="0"/>
              <a:t>Werner, J. M. (2022). Human Resource Development: Talent Development (8th ed.). Cengage Learning. </a:t>
            </a:r>
          </a:p>
        </p:txBody>
      </p:sp>
      <p:sp>
        <p:nvSpPr>
          <p:cNvPr id="19" name="Rectangle 1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1945588-E99A-CA25-3562-D5430A4D9E85}"/>
              </a:ext>
            </a:extLst>
          </p:cNvPr>
          <p:cNvSpPr txBox="1"/>
          <p:nvPr/>
        </p:nvSpPr>
        <p:spPr>
          <a:xfrm>
            <a:off x="628650" y="365125"/>
            <a:ext cx="788670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700" b="1" kern="1200">
                <a:solidFill>
                  <a:schemeClr val="tx1"/>
                </a:solidFill>
                <a:latin typeface="+mj-lt"/>
                <a:ea typeface="+mj-ea"/>
                <a:cs typeface="+mj-cs"/>
              </a:rPr>
              <a:t>Appendix</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B21EAC-13FD-D4A1-6824-7D1521B1A57D}"/>
              </a:ext>
            </a:extLst>
          </p:cNvPr>
          <p:cNvSpPr txBox="1"/>
          <p:nvPr/>
        </p:nvSpPr>
        <p:spPr>
          <a:xfrm>
            <a:off x="628650" y="1929384"/>
            <a:ext cx="7886700" cy="42519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900" b="1"/>
              <a:t>Appendix A: HRM Frameworks Used</a:t>
            </a:r>
          </a:p>
          <a:p>
            <a:pPr indent="-228600" defTabSz="914400">
              <a:lnSpc>
                <a:spcPct val="90000"/>
              </a:lnSpc>
              <a:spcAft>
                <a:spcPts val="600"/>
              </a:spcAft>
              <a:buFont typeface="Arial" panose="020B0604020202020204" pitchFamily="34" charset="0"/>
              <a:buChar char="•"/>
            </a:pPr>
            <a:r>
              <a:rPr lang="en-US" sz="1900"/>
              <a:t>This appendix outlines the key HRM models that informed the analysis:</a:t>
            </a:r>
          </a:p>
          <a:p>
            <a:pPr indent="-228600" defTabSz="914400">
              <a:lnSpc>
                <a:spcPct val="90000"/>
              </a:lnSpc>
              <a:spcAft>
                <a:spcPts val="600"/>
              </a:spcAft>
              <a:buFont typeface="Arial" panose="020B0604020202020204" pitchFamily="34" charset="0"/>
              <a:buChar char="•"/>
            </a:pPr>
            <a:r>
              <a:rPr lang="en-US" sz="1900" b="1"/>
              <a:t>Ulrich HR Model</a:t>
            </a:r>
            <a:r>
              <a:rPr lang="en-US" sz="1900"/>
              <a:t> – used to understand HR roles in strategic alignment.</a:t>
            </a:r>
          </a:p>
          <a:p>
            <a:pPr indent="-228600" defTabSz="914400">
              <a:lnSpc>
                <a:spcPct val="90000"/>
              </a:lnSpc>
              <a:spcAft>
                <a:spcPts val="600"/>
              </a:spcAft>
              <a:buFont typeface="Arial" panose="020B0604020202020204" pitchFamily="34" charset="0"/>
              <a:buChar char="•"/>
            </a:pPr>
            <a:r>
              <a:rPr lang="en-US" sz="1900" b="1"/>
              <a:t>Harvard Model of HRM</a:t>
            </a:r>
            <a:r>
              <a:rPr lang="en-US" sz="1900"/>
              <a:t> – applied to identify stakeholder interests and HR outcomes.</a:t>
            </a:r>
          </a:p>
          <a:p>
            <a:pPr indent="-228600" defTabSz="914400">
              <a:lnSpc>
                <a:spcPct val="90000"/>
              </a:lnSpc>
              <a:spcAft>
                <a:spcPts val="600"/>
              </a:spcAft>
              <a:buFont typeface="Arial" panose="020B0604020202020204" pitchFamily="34" charset="0"/>
              <a:buChar char="•"/>
            </a:pPr>
            <a:r>
              <a:rPr lang="en-US" sz="1900" b="1"/>
              <a:t>Talent Management Frameworks</a:t>
            </a:r>
            <a:r>
              <a:rPr lang="en-US" sz="1900"/>
              <a:t> – used to examine recruitment, selection and development.</a:t>
            </a:r>
          </a:p>
          <a:p>
            <a:pPr indent="-228600" defTabSz="914400">
              <a:lnSpc>
                <a:spcPct val="90000"/>
              </a:lnSpc>
              <a:spcAft>
                <a:spcPts val="600"/>
              </a:spcAft>
              <a:buFont typeface="Arial" panose="020B0604020202020204" pitchFamily="34" charset="0"/>
              <a:buChar char="•"/>
            </a:pPr>
            <a:r>
              <a:rPr lang="en-US" sz="1900" b="1"/>
              <a:t>Global HRM Models</a:t>
            </a:r>
            <a:r>
              <a:rPr lang="en-US" sz="1900"/>
              <a:t> – applied to international operations, expatriate management, and cultural adaptation.</a:t>
            </a:r>
          </a:p>
          <a:p>
            <a:pPr indent="-228600" defTabSz="9144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2533591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D028214-18B9-3239-31B0-7B127E5D712E}"/>
              </a:ext>
            </a:extLst>
          </p:cNvPr>
          <p:cNvSpPr txBox="1"/>
          <p:nvPr/>
        </p:nvSpPr>
        <p:spPr>
          <a:xfrm>
            <a:off x="524784" y="248038"/>
            <a:ext cx="5297791" cy="11592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500" b="1" kern="1200">
                <a:solidFill>
                  <a:srgbClr val="FFFFFF"/>
                </a:solidFill>
                <a:latin typeface="+mj-lt"/>
                <a:ea typeface="+mj-ea"/>
                <a:cs typeface="+mj-cs"/>
              </a:rPr>
              <a:t>Appendix B : Summary Tables</a:t>
            </a:r>
          </a:p>
          <a:p>
            <a:pPr defTabSz="914400">
              <a:lnSpc>
                <a:spcPct val="90000"/>
              </a:lnSpc>
              <a:spcBef>
                <a:spcPct val="0"/>
              </a:spcBef>
              <a:spcAft>
                <a:spcPts val="600"/>
              </a:spcAft>
            </a:pPr>
            <a:r>
              <a:rPr lang="en-US" sz="2500" b="1" kern="1200">
                <a:solidFill>
                  <a:srgbClr val="FFFFFF"/>
                </a:solidFill>
                <a:latin typeface="+mj-lt"/>
                <a:ea typeface="+mj-ea"/>
                <a:cs typeface="+mj-cs"/>
              </a:rPr>
              <a:t>Table B1. HRM Areas and Key Practices</a:t>
            </a:r>
            <a:endParaRPr lang="en-US" sz="2500" kern="1200">
              <a:solidFill>
                <a:srgbClr val="FFFFFF"/>
              </a:solidFill>
              <a:latin typeface="+mj-lt"/>
              <a:ea typeface="+mj-ea"/>
              <a:cs typeface="+mj-cs"/>
            </a:endParaRPr>
          </a:p>
        </p:txBody>
      </p:sp>
      <p:graphicFrame>
        <p:nvGraphicFramePr>
          <p:cNvPr id="4" name="Table 3">
            <a:extLst>
              <a:ext uri="{FF2B5EF4-FFF2-40B4-BE49-F238E27FC236}">
                <a16:creationId xmlns:a16="http://schemas.microsoft.com/office/drawing/2014/main" id="{FE6C68AA-FD4D-6FA3-8F1C-0879F6649339}"/>
              </a:ext>
            </a:extLst>
          </p:cNvPr>
          <p:cNvGraphicFramePr>
            <a:graphicFrameLocks noGrp="1"/>
          </p:cNvGraphicFramePr>
          <p:nvPr>
            <p:extLst>
              <p:ext uri="{D42A27DB-BD31-4B8C-83A1-F6EECF244321}">
                <p14:modId xmlns:p14="http://schemas.microsoft.com/office/powerpoint/2010/main" val="1601970677"/>
              </p:ext>
            </p:extLst>
          </p:nvPr>
        </p:nvGraphicFramePr>
        <p:xfrm>
          <a:off x="482488" y="1966293"/>
          <a:ext cx="8179023" cy="4452162"/>
        </p:xfrm>
        <a:graphic>
          <a:graphicData uri="http://schemas.openxmlformats.org/drawingml/2006/table">
            <a:tbl>
              <a:tblPr>
                <a:tableStyleId>{9D7B26C5-4107-4FEC-AEDC-1716B250A1EF}</a:tableStyleId>
              </a:tblPr>
              <a:tblGrid>
                <a:gridCol w="3671300">
                  <a:extLst>
                    <a:ext uri="{9D8B030D-6E8A-4147-A177-3AD203B41FA5}">
                      <a16:colId xmlns:a16="http://schemas.microsoft.com/office/drawing/2014/main" val="3775561288"/>
                    </a:ext>
                  </a:extLst>
                </a:gridCol>
                <a:gridCol w="4507723">
                  <a:extLst>
                    <a:ext uri="{9D8B030D-6E8A-4147-A177-3AD203B41FA5}">
                      <a16:colId xmlns:a16="http://schemas.microsoft.com/office/drawing/2014/main" val="3699320339"/>
                    </a:ext>
                  </a:extLst>
                </a:gridCol>
              </a:tblGrid>
              <a:tr h="473177">
                <a:tc>
                  <a:txBody>
                    <a:bodyPr/>
                    <a:lstStyle/>
                    <a:p>
                      <a:pPr>
                        <a:buNone/>
                      </a:pPr>
                      <a:r>
                        <a:rPr lang="en-IN" sz="2100"/>
                        <a:t>HRM Area</a:t>
                      </a:r>
                    </a:p>
                  </a:txBody>
                  <a:tcPr marL="107540" marR="107540" marT="53770" marB="53770" anchor="ctr"/>
                </a:tc>
                <a:tc>
                  <a:txBody>
                    <a:bodyPr/>
                    <a:lstStyle/>
                    <a:p>
                      <a:pPr>
                        <a:buNone/>
                      </a:pPr>
                      <a:r>
                        <a:rPr lang="en-IN" sz="2100"/>
                        <a:t>Key Practices</a:t>
                      </a:r>
                    </a:p>
                  </a:txBody>
                  <a:tcPr marL="107540" marR="107540" marT="53770" marB="53770" anchor="ctr"/>
                </a:tc>
                <a:extLst>
                  <a:ext uri="{0D108BD9-81ED-4DB2-BD59-A6C34878D82A}">
                    <a16:rowId xmlns:a16="http://schemas.microsoft.com/office/drawing/2014/main" val="3748121518"/>
                  </a:ext>
                </a:extLst>
              </a:tr>
              <a:tr h="795797">
                <a:tc>
                  <a:txBody>
                    <a:bodyPr/>
                    <a:lstStyle/>
                    <a:p>
                      <a:pPr>
                        <a:buNone/>
                      </a:pPr>
                      <a:r>
                        <a:rPr lang="en-IN" sz="2100"/>
                        <a:t>Recruitment &amp; Selection</a:t>
                      </a:r>
                    </a:p>
                  </a:txBody>
                  <a:tcPr marL="107540" marR="107540" marT="53770" marB="53770" anchor="ctr"/>
                </a:tc>
                <a:tc>
                  <a:txBody>
                    <a:bodyPr/>
                    <a:lstStyle/>
                    <a:p>
                      <a:pPr>
                        <a:buNone/>
                      </a:pPr>
                      <a:r>
                        <a:rPr lang="en-US" sz="2100"/>
                        <a:t>Digital hiring, applicant tracking, structured interviews</a:t>
                      </a:r>
                    </a:p>
                  </a:txBody>
                  <a:tcPr marL="107540" marR="107540" marT="53770" marB="53770" anchor="ctr"/>
                </a:tc>
                <a:extLst>
                  <a:ext uri="{0D108BD9-81ED-4DB2-BD59-A6C34878D82A}">
                    <a16:rowId xmlns:a16="http://schemas.microsoft.com/office/drawing/2014/main" val="3557673312"/>
                  </a:ext>
                </a:extLst>
              </a:tr>
              <a:tr h="795797">
                <a:tc>
                  <a:txBody>
                    <a:bodyPr/>
                    <a:lstStyle/>
                    <a:p>
                      <a:pPr>
                        <a:buNone/>
                      </a:pPr>
                      <a:r>
                        <a:rPr lang="en-IN" sz="2100"/>
                        <a:t>Training &amp; Development</a:t>
                      </a:r>
                    </a:p>
                  </a:txBody>
                  <a:tcPr marL="107540" marR="107540" marT="53770" marB="53770" anchor="ctr"/>
                </a:tc>
                <a:tc>
                  <a:txBody>
                    <a:bodyPr/>
                    <a:lstStyle/>
                    <a:p>
                      <a:pPr>
                        <a:buNone/>
                      </a:pPr>
                      <a:r>
                        <a:rPr lang="en-US" sz="2100"/>
                        <a:t>E-learning, mentoring, skills development pathways</a:t>
                      </a:r>
                    </a:p>
                  </a:txBody>
                  <a:tcPr marL="107540" marR="107540" marT="53770" marB="53770" anchor="ctr"/>
                </a:tc>
                <a:extLst>
                  <a:ext uri="{0D108BD9-81ED-4DB2-BD59-A6C34878D82A}">
                    <a16:rowId xmlns:a16="http://schemas.microsoft.com/office/drawing/2014/main" val="1685187265"/>
                  </a:ext>
                </a:extLst>
              </a:tr>
              <a:tr h="795797">
                <a:tc>
                  <a:txBody>
                    <a:bodyPr/>
                    <a:lstStyle/>
                    <a:p>
                      <a:pPr>
                        <a:buNone/>
                      </a:pPr>
                      <a:r>
                        <a:rPr lang="en-IN" sz="2100"/>
                        <a:t>Performance Management</a:t>
                      </a:r>
                    </a:p>
                  </a:txBody>
                  <a:tcPr marL="107540" marR="107540" marT="53770" marB="53770" anchor="ctr"/>
                </a:tc>
                <a:tc>
                  <a:txBody>
                    <a:bodyPr/>
                    <a:lstStyle/>
                    <a:p>
                      <a:pPr>
                        <a:buNone/>
                      </a:pPr>
                      <a:r>
                        <a:rPr lang="en-IN" sz="2100"/>
                        <a:t>Goal-setting, continuous feedback, evaluations</a:t>
                      </a:r>
                    </a:p>
                  </a:txBody>
                  <a:tcPr marL="107540" marR="107540" marT="53770" marB="53770" anchor="ctr"/>
                </a:tc>
                <a:extLst>
                  <a:ext uri="{0D108BD9-81ED-4DB2-BD59-A6C34878D82A}">
                    <a16:rowId xmlns:a16="http://schemas.microsoft.com/office/drawing/2014/main" val="396355600"/>
                  </a:ext>
                </a:extLst>
              </a:tr>
              <a:tr h="795797">
                <a:tc>
                  <a:txBody>
                    <a:bodyPr/>
                    <a:lstStyle/>
                    <a:p>
                      <a:pPr>
                        <a:buNone/>
                      </a:pPr>
                      <a:r>
                        <a:rPr lang="en-IN" sz="2100"/>
                        <a:t>Reward &amp; Remuneration</a:t>
                      </a:r>
                    </a:p>
                  </a:txBody>
                  <a:tcPr marL="107540" marR="107540" marT="53770" marB="53770" anchor="ctr"/>
                </a:tc>
                <a:tc>
                  <a:txBody>
                    <a:bodyPr/>
                    <a:lstStyle/>
                    <a:p>
                      <a:pPr>
                        <a:buNone/>
                      </a:pPr>
                      <a:r>
                        <a:rPr lang="en-IN" sz="2100"/>
                        <a:t>Pay benchmarking, incentives, benefits</a:t>
                      </a:r>
                    </a:p>
                  </a:txBody>
                  <a:tcPr marL="107540" marR="107540" marT="53770" marB="53770" anchor="ctr"/>
                </a:tc>
                <a:extLst>
                  <a:ext uri="{0D108BD9-81ED-4DB2-BD59-A6C34878D82A}">
                    <a16:rowId xmlns:a16="http://schemas.microsoft.com/office/drawing/2014/main" val="1786788551"/>
                  </a:ext>
                </a:extLst>
              </a:tr>
              <a:tr h="795797">
                <a:tc>
                  <a:txBody>
                    <a:bodyPr/>
                    <a:lstStyle/>
                    <a:p>
                      <a:pPr>
                        <a:buNone/>
                      </a:pPr>
                      <a:r>
                        <a:rPr lang="en-IN" sz="2100"/>
                        <a:t>ITAM (International Team &amp; Assignment Management)</a:t>
                      </a:r>
                    </a:p>
                  </a:txBody>
                  <a:tcPr marL="107540" marR="107540" marT="53770" marB="53770" anchor="ctr"/>
                </a:tc>
                <a:tc>
                  <a:txBody>
                    <a:bodyPr/>
                    <a:lstStyle/>
                    <a:p>
                      <a:pPr>
                        <a:buNone/>
                      </a:pPr>
                      <a:r>
                        <a:rPr lang="en-IN" sz="2100"/>
                        <a:t>Cultural training, relocation support, global coordination</a:t>
                      </a:r>
                    </a:p>
                  </a:txBody>
                  <a:tcPr marL="107540" marR="107540" marT="53770" marB="53770" anchor="ctr"/>
                </a:tc>
                <a:extLst>
                  <a:ext uri="{0D108BD9-81ED-4DB2-BD59-A6C34878D82A}">
                    <a16:rowId xmlns:a16="http://schemas.microsoft.com/office/drawing/2014/main" val="1807422363"/>
                  </a:ext>
                </a:extLst>
              </a:tr>
            </a:tbl>
          </a:graphicData>
        </a:graphic>
      </p:graphicFrame>
    </p:spTree>
    <p:extLst>
      <p:ext uri="{BB962C8B-B14F-4D97-AF65-F5344CB8AC3E}">
        <p14:creationId xmlns:p14="http://schemas.microsoft.com/office/powerpoint/2010/main" val="3037596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123</TotalTime>
  <Words>3713</Words>
  <Application>Microsoft Office PowerPoint</Application>
  <PresentationFormat>On-screen Show (4:3)</PresentationFormat>
  <Paragraphs>127</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PowerPoint Presentation</vt:lpstr>
      <vt:lpstr>Presentation Outline</vt:lpstr>
      <vt:lpstr>Managing International Operations – Current Practices</vt:lpstr>
      <vt:lpstr>Managing International Operations – Overview</vt:lpstr>
      <vt:lpstr>Managing International Operations – Key Challenges</vt:lpstr>
      <vt:lpstr>Managing International Operations – Recommendations</vt:lpstr>
      <vt:lpstr>Training &amp; Development – Overview</vt:lpstr>
      <vt:lpstr>Training &amp; Development – Current Practices</vt:lpstr>
      <vt:lpstr>Training &amp; Development – Key Challenges</vt:lpstr>
      <vt:lpstr>Training &amp; Development – Recommendations</vt:lpstr>
      <vt:lpstr>International Team &amp; Assignment Management – Overview</vt:lpstr>
      <vt:lpstr>ITAM – Current Practices</vt:lpstr>
      <vt:lpstr>ITAM – Key Challenges</vt:lpstr>
      <vt:lpstr>ITAM – Recommendations</vt:lpstr>
      <vt:lpstr>Recruitment &amp; Selection – Overview</vt:lpstr>
      <vt:lpstr>Recruitment &amp; Selection – Current Practices</vt:lpstr>
      <vt:lpstr>Recruitment &amp; Selection – Key Challenges</vt:lpstr>
      <vt:lpstr>Recruitment &amp; Selection – Recommendations</vt:lpstr>
      <vt:lpstr>Reward &amp; Remuneration – Overview</vt:lpstr>
      <vt:lpstr>Reward &amp; Remuneration – Current Practices</vt:lpstr>
      <vt:lpstr>Reward &amp; Remuneration – Key Challenges</vt:lpstr>
      <vt:lpstr>Reward &amp; Remuneration – Recommendations</vt:lpstr>
      <vt:lpstr>Performance Management – Overview</vt:lpstr>
      <vt:lpstr>Performance Management – Current Practices</vt:lpstr>
      <vt:lpstr>Performance Management – Key Challenges</vt:lpstr>
      <vt:lpstr>Performance Management – Recommendations</vt:lpstr>
      <vt:lpstr>Conclusion – Strategic HRM Alignment</vt:lpstr>
      <vt:lpstr>PowerPoint Presentation</vt:lpstr>
      <vt:lpstr>References</vt:lpstr>
      <vt:lpstr>PowerPoint Presentation</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Smart User</dc:creator>
  <dc:description>generated using python-pptx</dc:description>
  <cp:lastModifiedBy>TEJASH ODEDARA</cp:lastModifiedBy>
  <cp:revision>5</cp:revision>
  <dcterms:created xsi:type="dcterms:W3CDTF">2013-01-27T09:14:16Z</dcterms:created>
  <dcterms:modified xsi:type="dcterms:W3CDTF">2025-11-29T06:28:14Z</dcterms:modified>
</cp:coreProperties>
</file>