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31"/>
  </p:notesMasterIdLst>
  <p:sldIdLst>
    <p:sldId id="292" r:id="rId9"/>
    <p:sldId id="294" r:id="rId10"/>
    <p:sldId id="295" r:id="rId11"/>
    <p:sldId id="406" r:id="rId12"/>
    <p:sldId id="440" r:id="rId13"/>
    <p:sldId id="420" r:id="rId14"/>
    <p:sldId id="443" r:id="rId15"/>
    <p:sldId id="442" r:id="rId16"/>
    <p:sldId id="427" r:id="rId17"/>
    <p:sldId id="444" r:id="rId18"/>
    <p:sldId id="448" r:id="rId19"/>
    <p:sldId id="449" r:id="rId20"/>
    <p:sldId id="446" r:id="rId21"/>
    <p:sldId id="450" r:id="rId22"/>
    <p:sldId id="451" r:id="rId23"/>
    <p:sldId id="452" r:id="rId24"/>
    <p:sldId id="453" r:id="rId25"/>
    <p:sldId id="454" r:id="rId26"/>
    <p:sldId id="437" r:id="rId27"/>
    <p:sldId id="445" r:id="rId28"/>
    <p:sldId id="405" r:id="rId29"/>
    <p:sldId id="43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204146-BCE0-47BB-B151-0836C5D8737A}" v="1" dt="2023-10-06T08:56:29.1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0494" autoAdjust="0"/>
  </p:normalViewPr>
  <p:slideViewPr>
    <p:cSldViewPr snapToGrid="0">
      <p:cViewPr varScale="1">
        <p:scale>
          <a:sx n="88" d="100"/>
          <a:sy n="88" d="100"/>
        </p:scale>
        <p:origin x="121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21" Type="http://schemas.openxmlformats.org/officeDocument/2006/relationships/slide" Target="slides/slide13.xml"/><Relationship Id="rId34"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microsoft.com/office/2016/11/relationships/changesInfo" Target="changesInfos/changesInfo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DC204146-BCE0-47BB-B151-0836C5D8737A}"/>
    <pc:docChg chg="undo custSel modSld">
      <pc:chgData name="Nitheesh Kaliyamurthy" userId="2821ebda-f4ac-4963-9a4e-a836dfc45829" providerId="ADAL" clId="{DC204146-BCE0-47BB-B151-0836C5D8737A}" dt="2023-10-06T08:57:24.582" v="69" actId="6549"/>
      <pc:docMkLst>
        <pc:docMk/>
      </pc:docMkLst>
      <pc:sldChg chg="modSp mod">
        <pc:chgData name="Nitheesh Kaliyamurthy" userId="2821ebda-f4ac-4963-9a4e-a836dfc45829" providerId="ADAL" clId="{DC204146-BCE0-47BB-B151-0836C5D8737A}" dt="2023-10-06T08:55:22.942" v="42" actId="20577"/>
        <pc:sldMkLst>
          <pc:docMk/>
          <pc:sldMk cId="4059603072" sldId="294"/>
        </pc:sldMkLst>
        <pc:spChg chg="mod">
          <ac:chgData name="Nitheesh Kaliyamurthy" userId="2821ebda-f4ac-4963-9a4e-a836dfc45829" providerId="ADAL" clId="{DC204146-BCE0-47BB-B151-0836C5D8737A}" dt="2023-10-06T08:55:22.942" v="42" actId="20577"/>
          <ac:spMkLst>
            <pc:docMk/>
            <pc:sldMk cId="4059603072" sldId="294"/>
            <ac:spMk id="2" creationId="{EDD4C10A-E4A0-4C54-98D4-C13432B17C16}"/>
          </ac:spMkLst>
        </pc:spChg>
      </pc:sldChg>
      <pc:sldChg chg="addSp modSp mod modNotesTx">
        <pc:chgData name="Nitheesh Kaliyamurthy" userId="2821ebda-f4ac-4963-9a4e-a836dfc45829" providerId="ADAL" clId="{DC204146-BCE0-47BB-B151-0836C5D8737A}" dt="2023-10-06T08:55:55.966" v="47" actId="6549"/>
        <pc:sldMkLst>
          <pc:docMk/>
          <pc:sldMk cId="3790631304" sldId="406"/>
        </pc:sldMkLst>
        <pc:spChg chg="add mod">
          <ac:chgData name="Nitheesh Kaliyamurthy" userId="2821ebda-f4ac-4963-9a4e-a836dfc45829" providerId="ADAL" clId="{DC204146-BCE0-47BB-B151-0836C5D8737A}" dt="2023-10-06T08:55:54.343" v="46" actId="1076"/>
          <ac:spMkLst>
            <pc:docMk/>
            <pc:sldMk cId="3790631304" sldId="406"/>
            <ac:spMk id="3" creationId="{8D714C0C-B67B-A0B7-CC0B-BC7B8AAA438D}"/>
          </ac:spMkLst>
        </pc:spChg>
      </pc:sldChg>
      <pc:sldChg chg="modNotesTx">
        <pc:chgData name="Nitheesh Kaliyamurthy" userId="2821ebda-f4ac-4963-9a4e-a836dfc45829" providerId="ADAL" clId="{DC204146-BCE0-47BB-B151-0836C5D8737A}" dt="2023-10-06T08:56:02.709" v="50" actId="5793"/>
        <pc:sldMkLst>
          <pc:docMk/>
          <pc:sldMk cId="1921073176" sldId="420"/>
        </pc:sldMkLst>
      </pc:sldChg>
      <pc:sldChg chg="modNotesTx">
        <pc:chgData name="Nitheesh Kaliyamurthy" userId="2821ebda-f4ac-4963-9a4e-a836dfc45829" providerId="ADAL" clId="{DC204146-BCE0-47BB-B151-0836C5D8737A}" dt="2023-10-06T08:56:09.919" v="53" actId="6549"/>
        <pc:sldMkLst>
          <pc:docMk/>
          <pc:sldMk cId="3672856317" sldId="427"/>
        </pc:sldMkLst>
      </pc:sldChg>
      <pc:sldChg chg="modSp mod">
        <pc:chgData name="Nitheesh Kaliyamurthy" userId="2821ebda-f4ac-4963-9a4e-a836dfc45829" providerId="ADAL" clId="{DC204146-BCE0-47BB-B151-0836C5D8737A}" dt="2023-10-06T08:57:04.966" v="67" actId="33524"/>
        <pc:sldMkLst>
          <pc:docMk/>
          <pc:sldMk cId="4182268838" sldId="439"/>
        </pc:sldMkLst>
        <pc:spChg chg="mod">
          <ac:chgData name="Nitheesh Kaliyamurthy" userId="2821ebda-f4ac-4963-9a4e-a836dfc45829" providerId="ADAL" clId="{DC204146-BCE0-47BB-B151-0836C5D8737A}" dt="2023-10-06T08:57:04.966" v="67" actId="33524"/>
          <ac:spMkLst>
            <pc:docMk/>
            <pc:sldMk cId="4182268838" sldId="439"/>
            <ac:spMk id="2" creationId="{EDD4C10A-E4A0-4C54-98D4-C13432B17C16}"/>
          </ac:spMkLst>
        </pc:spChg>
      </pc:sldChg>
      <pc:sldChg chg="modNotesTx">
        <pc:chgData name="Nitheesh Kaliyamurthy" userId="2821ebda-f4ac-4963-9a4e-a836dfc45829" providerId="ADAL" clId="{DC204146-BCE0-47BB-B151-0836C5D8737A}" dt="2023-10-06T08:55:59.072" v="48" actId="6549"/>
        <pc:sldMkLst>
          <pc:docMk/>
          <pc:sldMk cId="4017203303" sldId="440"/>
        </pc:sldMkLst>
      </pc:sldChg>
      <pc:sldChg chg="modNotesTx">
        <pc:chgData name="Nitheesh Kaliyamurthy" userId="2821ebda-f4ac-4963-9a4e-a836dfc45829" providerId="ADAL" clId="{DC204146-BCE0-47BB-B151-0836C5D8737A}" dt="2023-10-06T08:56:07.537" v="52" actId="6549"/>
        <pc:sldMkLst>
          <pc:docMk/>
          <pc:sldMk cId="378809121" sldId="442"/>
        </pc:sldMkLst>
      </pc:sldChg>
      <pc:sldChg chg="modNotesTx">
        <pc:chgData name="Nitheesh Kaliyamurthy" userId="2821ebda-f4ac-4963-9a4e-a836dfc45829" providerId="ADAL" clId="{DC204146-BCE0-47BB-B151-0836C5D8737A}" dt="2023-10-06T08:56:04.913" v="51" actId="6549"/>
        <pc:sldMkLst>
          <pc:docMk/>
          <pc:sldMk cId="730594138" sldId="443"/>
        </pc:sldMkLst>
      </pc:sldChg>
      <pc:sldChg chg="modNotesTx">
        <pc:chgData name="Nitheesh Kaliyamurthy" userId="2821ebda-f4ac-4963-9a4e-a836dfc45829" providerId="ADAL" clId="{DC204146-BCE0-47BB-B151-0836C5D8737A}" dt="2023-10-06T08:56:11.825" v="54" actId="6549"/>
        <pc:sldMkLst>
          <pc:docMk/>
          <pc:sldMk cId="2894681550" sldId="444"/>
        </pc:sldMkLst>
      </pc:sldChg>
      <pc:sldChg chg="modNotesTx">
        <pc:chgData name="Nitheesh Kaliyamurthy" userId="2821ebda-f4ac-4963-9a4e-a836dfc45829" providerId="ADAL" clId="{DC204146-BCE0-47BB-B151-0836C5D8737A}" dt="2023-10-06T08:56:13.679" v="55" actId="6549"/>
        <pc:sldMkLst>
          <pc:docMk/>
          <pc:sldMk cId="1957120520" sldId="448"/>
        </pc:sldMkLst>
      </pc:sldChg>
      <pc:sldChg chg="modNotesTx">
        <pc:chgData name="Nitheesh Kaliyamurthy" userId="2821ebda-f4ac-4963-9a4e-a836dfc45829" providerId="ADAL" clId="{DC204146-BCE0-47BB-B151-0836C5D8737A}" dt="2023-10-06T08:56:15.537" v="56" actId="6549"/>
        <pc:sldMkLst>
          <pc:docMk/>
          <pc:sldMk cId="674108733" sldId="449"/>
        </pc:sldMkLst>
      </pc:sldChg>
      <pc:sldChg chg="modNotesTx">
        <pc:chgData name="Nitheesh Kaliyamurthy" userId="2821ebda-f4ac-4963-9a4e-a836dfc45829" providerId="ADAL" clId="{DC204146-BCE0-47BB-B151-0836C5D8737A}" dt="2023-10-06T08:56:18.424" v="57" actId="6549"/>
        <pc:sldMkLst>
          <pc:docMk/>
          <pc:sldMk cId="1679683378" sldId="450"/>
        </pc:sldMkLst>
      </pc:sldChg>
      <pc:sldChg chg="modNotesTx">
        <pc:chgData name="Nitheesh Kaliyamurthy" userId="2821ebda-f4ac-4963-9a4e-a836dfc45829" providerId="ADAL" clId="{DC204146-BCE0-47BB-B151-0836C5D8737A}" dt="2023-10-06T08:56:27.868" v="59" actId="6549"/>
        <pc:sldMkLst>
          <pc:docMk/>
          <pc:sldMk cId="2112439936" sldId="451"/>
        </pc:sldMkLst>
      </pc:sldChg>
      <pc:sldChg chg="modNotesTx">
        <pc:chgData name="Nitheesh Kaliyamurthy" userId="2821ebda-f4ac-4963-9a4e-a836dfc45829" providerId="ADAL" clId="{DC204146-BCE0-47BB-B151-0836C5D8737A}" dt="2023-10-06T08:57:20.824" v="68" actId="6549"/>
        <pc:sldMkLst>
          <pc:docMk/>
          <pc:sldMk cId="1629626117" sldId="452"/>
        </pc:sldMkLst>
      </pc:sldChg>
      <pc:sldChg chg="modNotesTx">
        <pc:chgData name="Nitheesh Kaliyamurthy" userId="2821ebda-f4ac-4963-9a4e-a836dfc45829" providerId="ADAL" clId="{DC204146-BCE0-47BB-B151-0836C5D8737A}" dt="2023-10-06T08:57:24.582" v="69" actId="6549"/>
        <pc:sldMkLst>
          <pc:docMk/>
          <pc:sldMk cId="3234482648" sldId="45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78C967-07D9-40FF-BAC1-64574590BCC8}" type="doc">
      <dgm:prSet loTypeId="urn:microsoft.com/office/officeart/2005/8/layout/venn1" loCatId="relationship" qsTypeId="urn:microsoft.com/office/officeart/2005/8/quickstyle/simple1" qsCatId="simple" csTypeId="urn:microsoft.com/office/officeart/2005/8/colors/accent1_2" csCatId="accent1" phldr="1"/>
      <dgm:spPr/>
    </dgm:pt>
    <dgm:pt modelId="{B5487759-C4BC-4856-A7C5-2A1DBA5774AC}">
      <dgm:prSet phldrT="[Text]"/>
      <dgm:spPr/>
      <dgm:t>
        <a:bodyPr/>
        <a:lstStyle/>
        <a:p>
          <a:r>
            <a:rPr lang="en-GB" dirty="0"/>
            <a:t>Cybercrime</a:t>
          </a:r>
        </a:p>
      </dgm:t>
    </dgm:pt>
    <dgm:pt modelId="{94C39F6E-5AEA-410A-BA51-1BF1D8EEA828}" type="parTrans" cxnId="{34F1A8F1-98A2-4D75-8661-D2B1E5E49F71}">
      <dgm:prSet/>
      <dgm:spPr/>
      <dgm:t>
        <a:bodyPr/>
        <a:lstStyle/>
        <a:p>
          <a:endParaRPr lang="en-GB"/>
        </a:p>
      </dgm:t>
    </dgm:pt>
    <dgm:pt modelId="{83BD90A6-6102-45CE-B591-530A9CAF755E}" type="sibTrans" cxnId="{34F1A8F1-98A2-4D75-8661-D2B1E5E49F71}">
      <dgm:prSet/>
      <dgm:spPr/>
      <dgm:t>
        <a:bodyPr/>
        <a:lstStyle/>
        <a:p>
          <a:endParaRPr lang="en-GB"/>
        </a:p>
      </dgm:t>
    </dgm:pt>
    <dgm:pt modelId="{02BC3A0D-FA84-47D4-B791-7BDFC6269328}">
      <dgm:prSet phldrT="[Text]"/>
      <dgm:spPr/>
      <dgm:t>
        <a:bodyPr/>
        <a:lstStyle/>
        <a:p>
          <a:r>
            <a:rPr lang="en-GB" dirty="0"/>
            <a:t>Cyberterrorism</a:t>
          </a:r>
        </a:p>
      </dgm:t>
    </dgm:pt>
    <dgm:pt modelId="{DA954263-7E01-4769-AE0F-D3605DD3422B}" type="parTrans" cxnId="{A9D137A8-298C-4C49-9027-4F204F42898A}">
      <dgm:prSet/>
      <dgm:spPr/>
      <dgm:t>
        <a:bodyPr/>
        <a:lstStyle/>
        <a:p>
          <a:endParaRPr lang="en-GB"/>
        </a:p>
      </dgm:t>
    </dgm:pt>
    <dgm:pt modelId="{766D1F36-7E0F-493A-985B-915A9EBF237D}" type="sibTrans" cxnId="{A9D137A8-298C-4C49-9027-4F204F42898A}">
      <dgm:prSet/>
      <dgm:spPr/>
      <dgm:t>
        <a:bodyPr/>
        <a:lstStyle/>
        <a:p>
          <a:endParaRPr lang="en-GB"/>
        </a:p>
      </dgm:t>
    </dgm:pt>
    <dgm:pt modelId="{3A393F6D-9117-4B4F-82B3-01551A0CBD79}">
      <dgm:prSet phldrT="[Text]"/>
      <dgm:spPr/>
      <dgm:t>
        <a:bodyPr/>
        <a:lstStyle/>
        <a:p>
          <a:r>
            <a:rPr lang="en-GB" dirty="0"/>
            <a:t>Cyberdeviance</a:t>
          </a:r>
        </a:p>
      </dgm:t>
    </dgm:pt>
    <dgm:pt modelId="{A0DF6786-33D1-4781-93F7-7C3E2AFCB7C7}" type="parTrans" cxnId="{0786F555-30F7-4890-8B6D-E5C816918B41}">
      <dgm:prSet/>
      <dgm:spPr/>
      <dgm:t>
        <a:bodyPr/>
        <a:lstStyle/>
        <a:p>
          <a:endParaRPr lang="en-GB"/>
        </a:p>
      </dgm:t>
    </dgm:pt>
    <dgm:pt modelId="{BE4ADE5D-4B05-42C5-9642-45AAB90C63F0}" type="sibTrans" cxnId="{0786F555-30F7-4890-8B6D-E5C816918B41}">
      <dgm:prSet/>
      <dgm:spPr/>
      <dgm:t>
        <a:bodyPr/>
        <a:lstStyle/>
        <a:p>
          <a:endParaRPr lang="en-GB"/>
        </a:p>
      </dgm:t>
    </dgm:pt>
    <dgm:pt modelId="{63638DEC-82CE-4D25-B88E-60EFBAA4FD40}" type="pres">
      <dgm:prSet presAssocID="{5278C967-07D9-40FF-BAC1-64574590BCC8}" presName="compositeShape" presStyleCnt="0">
        <dgm:presLayoutVars>
          <dgm:chMax val="7"/>
          <dgm:dir/>
          <dgm:resizeHandles val="exact"/>
        </dgm:presLayoutVars>
      </dgm:prSet>
      <dgm:spPr/>
    </dgm:pt>
    <dgm:pt modelId="{F952CB04-89B1-4BC7-9DCA-466E607D9C1F}" type="pres">
      <dgm:prSet presAssocID="{B5487759-C4BC-4856-A7C5-2A1DBA5774AC}" presName="circ1" presStyleLbl="vennNode1" presStyleIdx="0" presStyleCnt="3"/>
      <dgm:spPr/>
    </dgm:pt>
    <dgm:pt modelId="{B499EAAC-9FD8-4570-B5EA-5079D1E84DA1}" type="pres">
      <dgm:prSet presAssocID="{B5487759-C4BC-4856-A7C5-2A1DBA5774AC}" presName="circ1Tx" presStyleLbl="revTx" presStyleIdx="0" presStyleCnt="0">
        <dgm:presLayoutVars>
          <dgm:chMax val="0"/>
          <dgm:chPref val="0"/>
          <dgm:bulletEnabled val="1"/>
        </dgm:presLayoutVars>
      </dgm:prSet>
      <dgm:spPr/>
    </dgm:pt>
    <dgm:pt modelId="{B8CA3756-C3C8-4427-A27F-2BDAA261E115}" type="pres">
      <dgm:prSet presAssocID="{02BC3A0D-FA84-47D4-B791-7BDFC6269328}" presName="circ2" presStyleLbl="vennNode1" presStyleIdx="1" presStyleCnt="3"/>
      <dgm:spPr/>
    </dgm:pt>
    <dgm:pt modelId="{9424AB71-18E5-4544-B0E0-38F142A150C6}" type="pres">
      <dgm:prSet presAssocID="{02BC3A0D-FA84-47D4-B791-7BDFC6269328}" presName="circ2Tx" presStyleLbl="revTx" presStyleIdx="0" presStyleCnt="0">
        <dgm:presLayoutVars>
          <dgm:chMax val="0"/>
          <dgm:chPref val="0"/>
          <dgm:bulletEnabled val="1"/>
        </dgm:presLayoutVars>
      </dgm:prSet>
      <dgm:spPr/>
    </dgm:pt>
    <dgm:pt modelId="{028F20F7-8BEB-4EE1-BBCC-E72AAC68ED75}" type="pres">
      <dgm:prSet presAssocID="{3A393F6D-9117-4B4F-82B3-01551A0CBD79}" presName="circ3" presStyleLbl="vennNode1" presStyleIdx="2" presStyleCnt="3"/>
      <dgm:spPr/>
    </dgm:pt>
    <dgm:pt modelId="{CAF70274-ABA4-41E6-BFC5-522DCD9A29AE}" type="pres">
      <dgm:prSet presAssocID="{3A393F6D-9117-4B4F-82B3-01551A0CBD79}" presName="circ3Tx" presStyleLbl="revTx" presStyleIdx="0" presStyleCnt="0">
        <dgm:presLayoutVars>
          <dgm:chMax val="0"/>
          <dgm:chPref val="0"/>
          <dgm:bulletEnabled val="1"/>
        </dgm:presLayoutVars>
      </dgm:prSet>
      <dgm:spPr/>
    </dgm:pt>
  </dgm:ptLst>
  <dgm:cxnLst>
    <dgm:cxn modelId="{1AB3DB00-592F-4737-A40F-A3D3DC812350}" type="presOf" srcId="{3A393F6D-9117-4B4F-82B3-01551A0CBD79}" destId="{CAF70274-ABA4-41E6-BFC5-522DCD9A29AE}" srcOrd="1" destOrd="0" presId="urn:microsoft.com/office/officeart/2005/8/layout/venn1"/>
    <dgm:cxn modelId="{45654A0F-393F-451F-A5EC-3BAEAB695EB7}" type="presOf" srcId="{02BC3A0D-FA84-47D4-B791-7BDFC6269328}" destId="{B8CA3756-C3C8-4427-A27F-2BDAA261E115}" srcOrd="0" destOrd="0" presId="urn:microsoft.com/office/officeart/2005/8/layout/venn1"/>
    <dgm:cxn modelId="{66097715-36C3-4491-B6A7-31E498B3572C}" type="presOf" srcId="{5278C967-07D9-40FF-BAC1-64574590BCC8}" destId="{63638DEC-82CE-4D25-B88E-60EFBAA4FD40}" srcOrd="0" destOrd="0" presId="urn:microsoft.com/office/officeart/2005/8/layout/venn1"/>
    <dgm:cxn modelId="{F13BF52A-553E-45E4-9628-3E27769BB710}" type="presOf" srcId="{B5487759-C4BC-4856-A7C5-2A1DBA5774AC}" destId="{B499EAAC-9FD8-4570-B5EA-5079D1E84DA1}" srcOrd="1" destOrd="0" presId="urn:microsoft.com/office/officeart/2005/8/layout/venn1"/>
    <dgm:cxn modelId="{AE6B3439-8B5D-4C07-B916-7E4223B4CED3}" type="presOf" srcId="{B5487759-C4BC-4856-A7C5-2A1DBA5774AC}" destId="{F952CB04-89B1-4BC7-9DCA-466E607D9C1F}" srcOrd="0" destOrd="0" presId="urn:microsoft.com/office/officeart/2005/8/layout/venn1"/>
    <dgm:cxn modelId="{1244AC75-3166-4D69-A7F7-707C93E468C4}" type="presOf" srcId="{02BC3A0D-FA84-47D4-B791-7BDFC6269328}" destId="{9424AB71-18E5-4544-B0E0-38F142A150C6}" srcOrd="1" destOrd="0" presId="urn:microsoft.com/office/officeart/2005/8/layout/venn1"/>
    <dgm:cxn modelId="{0786F555-30F7-4890-8B6D-E5C816918B41}" srcId="{5278C967-07D9-40FF-BAC1-64574590BCC8}" destId="{3A393F6D-9117-4B4F-82B3-01551A0CBD79}" srcOrd="2" destOrd="0" parTransId="{A0DF6786-33D1-4781-93F7-7C3E2AFCB7C7}" sibTransId="{BE4ADE5D-4B05-42C5-9642-45AAB90C63F0}"/>
    <dgm:cxn modelId="{95D9E484-FC4A-43C2-91CD-7AE7916B9201}" type="presOf" srcId="{3A393F6D-9117-4B4F-82B3-01551A0CBD79}" destId="{028F20F7-8BEB-4EE1-BBCC-E72AAC68ED75}" srcOrd="0" destOrd="0" presId="urn:microsoft.com/office/officeart/2005/8/layout/venn1"/>
    <dgm:cxn modelId="{A9D137A8-298C-4C49-9027-4F204F42898A}" srcId="{5278C967-07D9-40FF-BAC1-64574590BCC8}" destId="{02BC3A0D-FA84-47D4-B791-7BDFC6269328}" srcOrd="1" destOrd="0" parTransId="{DA954263-7E01-4769-AE0F-D3605DD3422B}" sibTransId="{766D1F36-7E0F-493A-985B-915A9EBF237D}"/>
    <dgm:cxn modelId="{34F1A8F1-98A2-4D75-8661-D2B1E5E49F71}" srcId="{5278C967-07D9-40FF-BAC1-64574590BCC8}" destId="{B5487759-C4BC-4856-A7C5-2A1DBA5774AC}" srcOrd="0" destOrd="0" parTransId="{94C39F6E-5AEA-410A-BA51-1BF1D8EEA828}" sibTransId="{83BD90A6-6102-45CE-B591-530A9CAF755E}"/>
    <dgm:cxn modelId="{15D13F9A-F151-4645-8723-7E06B1080932}" type="presParOf" srcId="{63638DEC-82CE-4D25-B88E-60EFBAA4FD40}" destId="{F952CB04-89B1-4BC7-9DCA-466E607D9C1F}" srcOrd="0" destOrd="0" presId="urn:microsoft.com/office/officeart/2005/8/layout/venn1"/>
    <dgm:cxn modelId="{5F91F8A4-ECAF-4B87-B14E-3C30EEE4C256}" type="presParOf" srcId="{63638DEC-82CE-4D25-B88E-60EFBAA4FD40}" destId="{B499EAAC-9FD8-4570-B5EA-5079D1E84DA1}" srcOrd="1" destOrd="0" presId="urn:microsoft.com/office/officeart/2005/8/layout/venn1"/>
    <dgm:cxn modelId="{C0B83C6B-00B8-43A4-91F7-7F265FF2EA77}" type="presParOf" srcId="{63638DEC-82CE-4D25-B88E-60EFBAA4FD40}" destId="{B8CA3756-C3C8-4427-A27F-2BDAA261E115}" srcOrd="2" destOrd="0" presId="urn:microsoft.com/office/officeart/2005/8/layout/venn1"/>
    <dgm:cxn modelId="{9028BFED-5A56-40E7-AA62-60010CE88930}" type="presParOf" srcId="{63638DEC-82CE-4D25-B88E-60EFBAA4FD40}" destId="{9424AB71-18E5-4544-B0E0-38F142A150C6}" srcOrd="3" destOrd="0" presId="urn:microsoft.com/office/officeart/2005/8/layout/venn1"/>
    <dgm:cxn modelId="{AF518C1D-8FE3-4FA9-977B-C1C7CCBC10B7}" type="presParOf" srcId="{63638DEC-82CE-4D25-B88E-60EFBAA4FD40}" destId="{028F20F7-8BEB-4EE1-BBCC-E72AAC68ED75}" srcOrd="4" destOrd="0" presId="urn:microsoft.com/office/officeart/2005/8/layout/venn1"/>
    <dgm:cxn modelId="{D39E5919-49AB-4ABF-9D3E-B208F2F0F121}" type="presParOf" srcId="{63638DEC-82CE-4D25-B88E-60EFBAA4FD40}" destId="{CAF70274-ABA4-41E6-BFC5-522DCD9A29AE}"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2505BF-F884-4A32-AA57-596F373AC5B2}"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GB"/>
        </a:p>
      </dgm:t>
    </dgm:pt>
    <dgm:pt modelId="{5BF3293A-422F-493F-A31A-C74E63E615A5}">
      <dgm:prSet phldrT="[Text]"/>
      <dgm:spPr/>
      <dgm:t>
        <a:bodyPr/>
        <a:lstStyle/>
        <a:p>
          <a:r>
            <a:rPr lang="en-GB" dirty="0"/>
            <a:t>Ad Hoc Phase (early 1980s)</a:t>
          </a:r>
        </a:p>
      </dgm:t>
    </dgm:pt>
    <dgm:pt modelId="{5E88891E-3E1B-42E1-959E-11FA62611896}" type="parTrans" cxnId="{FCFC8BE7-70BD-4120-8C30-097B37E8C2CD}">
      <dgm:prSet/>
      <dgm:spPr/>
      <dgm:t>
        <a:bodyPr/>
        <a:lstStyle/>
        <a:p>
          <a:endParaRPr lang="en-GB"/>
        </a:p>
      </dgm:t>
    </dgm:pt>
    <dgm:pt modelId="{B9319725-753C-4209-A542-FA82CE4AB635}" type="sibTrans" cxnId="{FCFC8BE7-70BD-4120-8C30-097B37E8C2CD}">
      <dgm:prSet/>
      <dgm:spPr/>
      <dgm:t>
        <a:bodyPr/>
        <a:lstStyle/>
        <a:p>
          <a:endParaRPr lang="en-GB"/>
        </a:p>
      </dgm:t>
    </dgm:pt>
    <dgm:pt modelId="{851B7B0F-A3D9-49D2-BC6D-A50501BE05E3}">
      <dgm:prSet phldrT="[Text]"/>
      <dgm:spPr/>
      <dgm:t>
        <a:bodyPr/>
        <a:lstStyle/>
        <a:p>
          <a:r>
            <a:rPr lang="en-GB" dirty="0"/>
            <a:t>Structured Phase (mid 1980s)</a:t>
          </a:r>
        </a:p>
      </dgm:t>
    </dgm:pt>
    <dgm:pt modelId="{2D0717B5-24AD-4FA1-9F28-3EB0DE2DEF3B}" type="parTrans" cxnId="{B82E4F44-AAF4-4C3B-8267-23F4F3A2A8B2}">
      <dgm:prSet/>
      <dgm:spPr/>
      <dgm:t>
        <a:bodyPr/>
        <a:lstStyle/>
        <a:p>
          <a:endParaRPr lang="en-GB"/>
        </a:p>
      </dgm:t>
    </dgm:pt>
    <dgm:pt modelId="{511E662F-47A4-40AA-A3B8-171ADAE4A48C}" type="sibTrans" cxnId="{B82E4F44-AAF4-4C3B-8267-23F4F3A2A8B2}">
      <dgm:prSet/>
      <dgm:spPr/>
      <dgm:t>
        <a:bodyPr/>
        <a:lstStyle/>
        <a:p>
          <a:endParaRPr lang="en-GB"/>
        </a:p>
      </dgm:t>
    </dgm:pt>
    <dgm:pt modelId="{949DCDFA-1158-4F30-ADDF-189C76F1C18A}">
      <dgm:prSet phldrT="[Text]"/>
      <dgm:spPr/>
      <dgm:t>
        <a:bodyPr/>
        <a:lstStyle/>
        <a:p>
          <a:r>
            <a:rPr lang="en-GB" dirty="0"/>
            <a:t>Golden Age – Enterprise Phase (early 2000s)</a:t>
          </a:r>
        </a:p>
      </dgm:t>
    </dgm:pt>
    <dgm:pt modelId="{F9AF6F78-AF40-4EC5-9842-23264284A052}" type="parTrans" cxnId="{D89CA606-4962-4852-AA7E-4A2202C70B47}">
      <dgm:prSet/>
      <dgm:spPr/>
      <dgm:t>
        <a:bodyPr/>
        <a:lstStyle/>
        <a:p>
          <a:endParaRPr lang="en-GB"/>
        </a:p>
      </dgm:t>
    </dgm:pt>
    <dgm:pt modelId="{D8956F85-E77A-4F3A-A425-15672CE6A6C7}" type="sibTrans" cxnId="{D89CA606-4962-4852-AA7E-4A2202C70B47}">
      <dgm:prSet/>
      <dgm:spPr/>
      <dgm:t>
        <a:bodyPr/>
        <a:lstStyle/>
        <a:p>
          <a:endParaRPr lang="en-GB"/>
        </a:p>
      </dgm:t>
    </dgm:pt>
    <dgm:pt modelId="{BDDFC42B-C4C6-466B-9F12-9F1478DDC156}" type="pres">
      <dgm:prSet presAssocID="{532505BF-F884-4A32-AA57-596F373AC5B2}" presName="Name0" presStyleCnt="0">
        <dgm:presLayoutVars>
          <dgm:chMax val="11"/>
          <dgm:chPref val="11"/>
          <dgm:dir/>
          <dgm:resizeHandles/>
        </dgm:presLayoutVars>
      </dgm:prSet>
      <dgm:spPr/>
    </dgm:pt>
    <dgm:pt modelId="{A75813F7-6082-4529-804A-CEB39627A29E}" type="pres">
      <dgm:prSet presAssocID="{949DCDFA-1158-4F30-ADDF-189C76F1C18A}" presName="Accent3" presStyleCnt="0"/>
      <dgm:spPr/>
    </dgm:pt>
    <dgm:pt modelId="{0E2D91DA-7920-462E-A867-A9E0E6356B88}" type="pres">
      <dgm:prSet presAssocID="{949DCDFA-1158-4F30-ADDF-189C76F1C18A}" presName="Accent" presStyleLbl="node1" presStyleIdx="0" presStyleCnt="3" custLinFactNeighborX="-99265" custLinFactNeighborY="-34146"/>
      <dgm:spPr/>
    </dgm:pt>
    <dgm:pt modelId="{ECFBECF1-6CDB-45B9-9E2F-338360FC0903}" type="pres">
      <dgm:prSet presAssocID="{949DCDFA-1158-4F30-ADDF-189C76F1C18A}" presName="ParentBackground3" presStyleCnt="0"/>
      <dgm:spPr/>
    </dgm:pt>
    <dgm:pt modelId="{EB2BF8C3-E478-4F3A-9A37-7F8EE06F6BA4}" type="pres">
      <dgm:prSet presAssocID="{949DCDFA-1158-4F30-ADDF-189C76F1C18A}" presName="ParentBackground" presStyleLbl="fgAcc1" presStyleIdx="0" presStyleCnt="3" custLinFactX="-8637" custLinFactNeighborX="-100000" custLinFactNeighborY="-37781"/>
      <dgm:spPr/>
    </dgm:pt>
    <dgm:pt modelId="{A2BD3955-341D-4EBB-B2DA-65B4F828CFCE}" type="pres">
      <dgm:prSet presAssocID="{949DCDFA-1158-4F30-ADDF-189C76F1C18A}" presName="Parent3" presStyleLbl="revTx" presStyleIdx="0" presStyleCnt="0">
        <dgm:presLayoutVars>
          <dgm:chMax val="1"/>
          <dgm:chPref val="1"/>
          <dgm:bulletEnabled val="1"/>
        </dgm:presLayoutVars>
      </dgm:prSet>
      <dgm:spPr/>
    </dgm:pt>
    <dgm:pt modelId="{7FEF7F8B-1722-4BA7-BA03-1E6D86CC2A9C}" type="pres">
      <dgm:prSet presAssocID="{851B7B0F-A3D9-49D2-BC6D-A50501BE05E3}" presName="Accent2" presStyleCnt="0"/>
      <dgm:spPr/>
    </dgm:pt>
    <dgm:pt modelId="{F4DCD0B3-C2E2-4DCE-B209-0A3CCC321C05}" type="pres">
      <dgm:prSet presAssocID="{851B7B0F-A3D9-49D2-BC6D-A50501BE05E3}" presName="Accent" presStyleLbl="node1" presStyleIdx="1" presStyleCnt="3" custAng="20432699" custScaleX="73591" custScaleY="73591" custLinFactNeighborX="-63462" custLinFactNeighborY="2915"/>
      <dgm:spPr/>
    </dgm:pt>
    <dgm:pt modelId="{2DFDFC71-D617-4932-9592-18B9916F80C7}" type="pres">
      <dgm:prSet presAssocID="{851B7B0F-A3D9-49D2-BC6D-A50501BE05E3}" presName="ParentBackground2" presStyleCnt="0"/>
      <dgm:spPr/>
    </dgm:pt>
    <dgm:pt modelId="{A532A78C-D5E4-40A4-9FB6-831598217901}" type="pres">
      <dgm:prSet presAssocID="{851B7B0F-A3D9-49D2-BC6D-A50501BE05E3}" presName="ParentBackground" presStyleLbl="fgAcc1" presStyleIdx="1" presStyleCnt="3" custAng="21121544" custScaleX="73591" custScaleY="73591" custLinFactNeighborX="-95902" custLinFactNeighborY="4418"/>
      <dgm:spPr/>
    </dgm:pt>
    <dgm:pt modelId="{0D9B0EDE-6B2A-4113-AF5D-89C76EF8DC07}" type="pres">
      <dgm:prSet presAssocID="{851B7B0F-A3D9-49D2-BC6D-A50501BE05E3}" presName="Parent2" presStyleLbl="revTx" presStyleIdx="0" presStyleCnt="0">
        <dgm:presLayoutVars>
          <dgm:chMax val="1"/>
          <dgm:chPref val="1"/>
          <dgm:bulletEnabled val="1"/>
        </dgm:presLayoutVars>
      </dgm:prSet>
      <dgm:spPr/>
    </dgm:pt>
    <dgm:pt modelId="{64676AE0-2A1A-42EA-ABC2-4CE844F5FC4C}" type="pres">
      <dgm:prSet presAssocID="{5BF3293A-422F-493F-A31A-C74E63E615A5}" presName="Accent1" presStyleCnt="0"/>
      <dgm:spPr/>
    </dgm:pt>
    <dgm:pt modelId="{D1208227-A32C-4F02-94AF-8AC02E55657D}" type="pres">
      <dgm:prSet presAssocID="{5BF3293A-422F-493F-A31A-C74E63E615A5}" presName="Accent" presStyleLbl="node1" presStyleIdx="2" presStyleCnt="3" custAng="20579106" custScaleX="58901" custScaleY="58901" custLinFactNeighborX="-40849" custLinFactNeighborY="17918"/>
      <dgm:spPr/>
    </dgm:pt>
    <dgm:pt modelId="{E5677CB6-7E9C-40FB-8477-24222E01E189}" type="pres">
      <dgm:prSet presAssocID="{5BF3293A-422F-493F-A31A-C74E63E615A5}" presName="ParentBackground1" presStyleCnt="0"/>
      <dgm:spPr/>
    </dgm:pt>
    <dgm:pt modelId="{B0D59659-6472-4D69-AC33-8445BADBFFE6}" type="pres">
      <dgm:prSet presAssocID="{5BF3293A-422F-493F-A31A-C74E63E615A5}" presName="ParentBackground" presStyleLbl="fgAcc1" presStyleIdx="2" presStyleCnt="3" custAng="20579106" custScaleX="58901" custScaleY="58901" custLinFactNeighborX="-61730" custLinFactNeighborY="27151"/>
      <dgm:spPr/>
    </dgm:pt>
    <dgm:pt modelId="{8C3C4407-ECEF-487B-8170-62BDD9F915A1}" type="pres">
      <dgm:prSet presAssocID="{5BF3293A-422F-493F-A31A-C74E63E615A5}" presName="Parent1" presStyleLbl="revTx" presStyleIdx="0" presStyleCnt="0">
        <dgm:presLayoutVars>
          <dgm:chMax val="1"/>
          <dgm:chPref val="1"/>
          <dgm:bulletEnabled val="1"/>
        </dgm:presLayoutVars>
      </dgm:prSet>
      <dgm:spPr/>
    </dgm:pt>
  </dgm:ptLst>
  <dgm:cxnLst>
    <dgm:cxn modelId="{D89CA606-4962-4852-AA7E-4A2202C70B47}" srcId="{532505BF-F884-4A32-AA57-596F373AC5B2}" destId="{949DCDFA-1158-4F30-ADDF-189C76F1C18A}" srcOrd="2" destOrd="0" parTransId="{F9AF6F78-AF40-4EC5-9842-23264284A052}" sibTransId="{D8956F85-E77A-4F3A-A425-15672CE6A6C7}"/>
    <dgm:cxn modelId="{4647263C-3089-473A-8504-8F89E1022689}" type="presOf" srcId="{949DCDFA-1158-4F30-ADDF-189C76F1C18A}" destId="{A2BD3955-341D-4EBB-B2DA-65B4F828CFCE}" srcOrd="1" destOrd="0" presId="urn:microsoft.com/office/officeart/2011/layout/CircleProcess"/>
    <dgm:cxn modelId="{B82E4F44-AAF4-4C3B-8267-23F4F3A2A8B2}" srcId="{532505BF-F884-4A32-AA57-596F373AC5B2}" destId="{851B7B0F-A3D9-49D2-BC6D-A50501BE05E3}" srcOrd="1" destOrd="0" parTransId="{2D0717B5-24AD-4FA1-9F28-3EB0DE2DEF3B}" sibTransId="{511E662F-47A4-40AA-A3B8-171ADAE4A48C}"/>
    <dgm:cxn modelId="{F76E3F65-B085-4DC4-AA5B-7F6EA46A74CB}" type="presOf" srcId="{5BF3293A-422F-493F-A31A-C74E63E615A5}" destId="{B0D59659-6472-4D69-AC33-8445BADBFFE6}" srcOrd="0" destOrd="0" presId="urn:microsoft.com/office/officeart/2011/layout/CircleProcess"/>
    <dgm:cxn modelId="{126BDB89-72ED-4BE1-ABAB-2A6E90B12715}" type="presOf" srcId="{532505BF-F884-4A32-AA57-596F373AC5B2}" destId="{BDDFC42B-C4C6-466B-9F12-9F1478DDC156}" srcOrd="0" destOrd="0" presId="urn:microsoft.com/office/officeart/2011/layout/CircleProcess"/>
    <dgm:cxn modelId="{456C4AB8-19A3-4B6B-AD4C-C94D0938BF6C}" type="presOf" srcId="{949DCDFA-1158-4F30-ADDF-189C76F1C18A}" destId="{EB2BF8C3-E478-4F3A-9A37-7F8EE06F6BA4}" srcOrd="0" destOrd="0" presId="urn:microsoft.com/office/officeart/2011/layout/CircleProcess"/>
    <dgm:cxn modelId="{7E45C6BA-7B1B-4916-A632-29CE256A365B}" type="presOf" srcId="{851B7B0F-A3D9-49D2-BC6D-A50501BE05E3}" destId="{A532A78C-D5E4-40A4-9FB6-831598217901}" srcOrd="0" destOrd="0" presId="urn:microsoft.com/office/officeart/2011/layout/CircleProcess"/>
    <dgm:cxn modelId="{4CE7D6BA-CEC7-4158-A298-620452F08AA6}" type="presOf" srcId="{5BF3293A-422F-493F-A31A-C74E63E615A5}" destId="{8C3C4407-ECEF-487B-8170-62BDD9F915A1}" srcOrd="1" destOrd="0" presId="urn:microsoft.com/office/officeart/2011/layout/CircleProcess"/>
    <dgm:cxn modelId="{FCFC8BE7-70BD-4120-8C30-097B37E8C2CD}" srcId="{532505BF-F884-4A32-AA57-596F373AC5B2}" destId="{5BF3293A-422F-493F-A31A-C74E63E615A5}" srcOrd="0" destOrd="0" parTransId="{5E88891E-3E1B-42E1-959E-11FA62611896}" sibTransId="{B9319725-753C-4209-A542-FA82CE4AB635}"/>
    <dgm:cxn modelId="{BE7D07F6-C60B-4D08-B476-F8ECF3E1D423}" type="presOf" srcId="{851B7B0F-A3D9-49D2-BC6D-A50501BE05E3}" destId="{0D9B0EDE-6B2A-4113-AF5D-89C76EF8DC07}" srcOrd="1" destOrd="0" presId="urn:microsoft.com/office/officeart/2011/layout/CircleProcess"/>
    <dgm:cxn modelId="{BE01056F-C9F9-4A9D-8F25-D83176B47035}" type="presParOf" srcId="{BDDFC42B-C4C6-466B-9F12-9F1478DDC156}" destId="{A75813F7-6082-4529-804A-CEB39627A29E}" srcOrd="0" destOrd="0" presId="urn:microsoft.com/office/officeart/2011/layout/CircleProcess"/>
    <dgm:cxn modelId="{A16DFB7F-AE91-40DF-9DD2-D8DFCFCA8242}" type="presParOf" srcId="{A75813F7-6082-4529-804A-CEB39627A29E}" destId="{0E2D91DA-7920-462E-A867-A9E0E6356B88}" srcOrd="0" destOrd="0" presId="urn:microsoft.com/office/officeart/2011/layout/CircleProcess"/>
    <dgm:cxn modelId="{8286DDBF-E044-4E2B-962F-07B54FD21B69}" type="presParOf" srcId="{BDDFC42B-C4C6-466B-9F12-9F1478DDC156}" destId="{ECFBECF1-6CDB-45B9-9E2F-338360FC0903}" srcOrd="1" destOrd="0" presId="urn:microsoft.com/office/officeart/2011/layout/CircleProcess"/>
    <dgm:cxn modelId="{79A00A81-0A15-47BC-BC46-50355602E4B6}" type="presParOf" srcId="{ECFBECF1-6CDB-45B9-9E2F-338360FC0903}" destId="{EB2BF8C3-E478-4F3A-9A37-7F8EE06F6BA4}" srcOrd="0" destOrd="0" presId="urn:microsoft.com/office/officeart/2011/layout/CircleProcess"/>
    <dgm:cxn modelId="{6D74F711-3C1A-42CC-9DBA-3147D0F50F36}" type="presParOf" srcId="{BDDFC42B-C4C6-466B-9F12-9F1478DDC156}" destId="{A2BD3955-341D-4EBB-B2DA-65B4F828CFCE}" srcOrd="2" destOrd="0" presId="urn:microsoft.com/office/officeart/2011/layout/CircleProcess"/>
    <dgm:cxn modelId="{5A032A0F-A8D8-4184-BE08-7A4845D16E16}" type="presParOf" srcId="{BDDFC42B-C4C6-466B-9F12-9F1478DDC156}" destId="{7FEF7F8B-1722-4BA7-BA03-1E6D86CC2A9C}" srcOrd="3" destOrd="0" presId="urn:microsoft.com/office/officeart/2011/layout/CircleProcess"/>
    <dgm:cxn modelId="{CAFE4FC5-5169-47CA-B47D-BE4A63C37350}" type="presParOf" srcId="{7FEF7F8B-1722-4BA7-BA03-1E6D86CC2A9C}" destId="{F4DCD0B3-C2E2-4DCE-B209-0A3CCC321C05}" srcOrd="0" destOrd="0" presId="urn:microsoft.com/office/officeart/2011/layout/CircleProcess"/>
    <dgm:cxn modelId="{AC09D6D2-A06B-4C4C-92E8-23F7C678488A}" type="presParOf" srcId="{BDDFC42B-C4C6-466B-9F12-9F1478DDC156}" destId="{2DFDFC71-D617-4932-9592-18B9916F80C7}" srcOrd="4" destOrd="0" presId="urn:microsoft.com/office/officeart/2011/layout/CircleProcess"/>
    <dgm:cxn modelId="{E18BABC0-091F-4791-A6A2-C1A685538409}" type="presParOf" srcId="{2DFDFC71-D617-4932-9592-18B9916F80C7}" destId="{A532A78C-D5E4-40A4-9FB6-831598217901}" srcOrd="0" destOrd="0" presId="urn:microsoft.com/office/officeart/2011/layout/CircleProcess"/>
    <dgm:cxn modelId="{6A0B008E-AE0D-4241-8AF6-742E79698361}" type="presParOf" srcId="{BDDFC42B-C4C6-466B-9F12-9F1478DDC156}" destId="{0D9B0EDE-6B2A-4113-AF5D-89C76EF8DC07}" srcOrd="5" destOrd="0" presId="urn:microsoft.com/office/officeart/2011/layout/CircleProcess"/>
    <dgm:cxn modelId="{9C0AEBCA-65E0-4BFC-B672-091677A8BB78}" type="presParOf" srcId="{BDDFC42B-C4C6-466B-9F12-9F1478DDC156}" destId="{64676AE0-2A1A-42EA-ABC2-4CE844F5FC4C}" srcOrd="6" destOrd="0" presId="urn:microsoft.com/office/officeart/2011/layout/CircleProcess"/>
    <dgm:cxn modelId="{A83791F6-B719-44BB-B3F0-7A8FB6623EB1}" type="presParOf" srcId="{64676AE0-2A1A-42EA-ABC2-4CE844F5FC4C}" destId="{D1208227-A32C-4F02-94AF-8AC02E55657D}" srcOrd="0" destOrd="0" presId="urn:microsoft.com/office/officeart/2011/layout/CircleProcess"/>
    <dgm:cxn modelId="{19886FA0-F6E7-4496-BD24-2F3DB286F275}" type="presParOf" srcId="{BDDFC42B-C4C6-466B-9F12-9F1478DDC156}" destId="{E5677CB6-7E9C-40FB-8477-24222E01E189}" srcOrd="7" destOrd="0" presId="urn:microsoft.com/office/officeart/2011/layout/CircleProcess"/>
    <dgm:cxn modelId="{7809AD59-5928-4667-9D2F-2881EDFD4B80}" type="presParOf" srcId="{E5677CB6-7E9C-40FB-8477-24222E01E189}" destId="{B0D59659-6472-4D69-AC33-8445BADBFFE6}" srcOrd="0" destOrd="0" presId="urn:microsoft.com/office/officeart/2011/layout/CircleProcess"/>
    <dgm:cxn modelId="{53606BC9-C792-448E-A2A6-3C58160A2ACF}" type="presParOf" srcId="{BDDFC42B-C4C6-466B-9F12-9F1478DDC156}" destId="{8C3C4407-ECEF-487B-8170-62BDD9F915A1}"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52CB04-89B1-4BC7-9DCA-466E607D9C1F}">
      <dsp:nvSpPr>
        <dsp:cNvPr id="0" name=""/>
        <dsp:cNvSpPr/>
      </dsp:nvSpPr>
      <dsp:spPr>
        <a:xfrm>
          <a:off x="1412349" y="39231"/>
          <a:ext cx="1883132" cy="18831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GB" sz="1400" kern="1200" dirty="0"/>
            <a:t>Cybercrime</a:t>
          </a:r>
        </a:p>
      </dsp:txBody>
      <dsp:txXfrm>
        <a:off x="1663433" y="368780"/>
        <a:ext cx="1380963" cy="847409"/>
      </dsp:txXfrm>
    </dsp:sp>
    <dsp:sp modelId="{B8CA3756-C3C8-4427-A27F-2BDAA261E115}">
      <dsp:nvSpPr>
        <dsp:cNvPr id="0" name=""/>
        <dsp:cNvSpPr/>
      </dsp:nvSpPr>
      <dsp:spPr>
        <a:xfrm>
          <a:off x="2091846" y="1216189"/>
          <a:ext cx="1883132" cy="18831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GB" sz="1400" kern="1200" dirty="0"/>
            <a:t>Cyberterrorism</a:t>
          </a:r>
        </a:p>
      </dsp:txBody>
      <dsp:txXfrm>
        <a:off x="2667770" y="1702665"/>
        <a:ext cx="1129879" cy="1035722"/>
      </dsp:txXfrm>
    </dsp:sp>
    <dsp:sp modelId="{028F20F7-8BEB-4EE1-BBCC-E72AAC68ED75}">
      <dsp:nvSpPr>
        <dsp:cNvPr id="0" name=""/>
        <dsp:cNvSpPr/>
      </dsp:nvSpPr>
      <dsp:spPr>
        <a:xfrm>
          <a:off x="732852" y="1216189"/>
          <a:ext cx="1883132" cy="18831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GB" sz="1400" kern="1200" dirty="0"/>
            <a:t>Cyberdeviance</a:t>
          </a:r>
        </a:p>
      </dsp:txBody>
      <dsp:txXfrm>
        <a:off x="910180" y="1702665"/>
        <a:ext cx="1129879" cy="10357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2D91DA-7920-462E-A867-A9E0E6356B88}">
      <dsp:nvSpPr>
        <dsp:cNvPr id="0" name=""/>
        <dsp:cNvSpPr/>
      </dsp:nvSpPr>
      <dsp:spPr>
        <a:xfrm>
          <a:off x="4871065" y="87907"/>
          <a:ext cx="2443144" cy="244359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2BF8C3-E478-4F3A-9A37-7F8EE06F6BA4}">
      <dsp:nvSpPr>
        <dsp:cNvPr id="0" name=""/>
        <dsp:cNvSpPr/>
      </dsp:nvSpPr>
      <dsp:spPr>
        <a:xfrm>
          <a:off x="4899466" y="142108"/>
          <a:ext cx="2280903" cy="2280661"/>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Golden Age – Enterprise Phase (early 2000s)</a:t>
          </a:r>
        </a:p>
      </dsp:txBody>
      <dsp:txXfrm>
        <a:off x="5225537" y="467978"/>
        <a:ext cx="1628762" cy="1628921"/>
      </dsp:txXfrm>
    </dsp:sp>
    <dsp:sp modelId="{F4DCD0B3-C2E2-4DCE-B209-0A3CCC321C05}">
      <dsp:nvSpPr>
        <dsp:cNvPr id="0" name=""/>
        <dsp:cNvSpPr/>
      </dsp:nvSpPr>
      <dsp:spPr>
        <a:xfrm rot="1532699">
          <a:off x="2908551" y="1347820"/>
          <a:ext cx="1793603" cy="179360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2A78C-D5E4-40A4-9FB6-831598217901}">
      <dsp:nvSpPr>
        <dsp:cNvPr id="0" name=""/>
        <dsp:cNvSpPr/>
      </dsp:nvSpPr>
      <dsp:spPr>
        <a:xfrm rot="21121544">
          <a:off x="2966062" y="1405674"/>
          <a:ext cx="1678540" cy="1678361"/>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Structured Phase (mid 1980s)</a:t>
          </a:r>
        </a:p>
      </dsp:txBody>
      <dsp:txXfrm>
        <a:off x="3206020" y="1645485"/>
        <a:ext cx="1198622" cy="1198739"/>
      </dsp:txXfrm>
    </dsp:sp>
    <dsp:sp modelId="{D1208227-A32C-4F02-94AF-8AC02E55657D}">
      <dsp:nvSpPr>
        <dsp:cNvPr id="0" name=""/>
        <dsp:cNvSpPr/>
      </dsp:nvSpPr>
      <dsp:spPr>
        <a:xfrm rot="1679106">
          <a:off x="1341934" y="2045331"/>
          <a:ext cx="1435570" cy="1435570"/>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D59659-6472-4D69-AC33-8445BADBFFE6}">
      <dsp:nvSpPr>
        <dsp:cNvPr id="0" name=""/>
        <dsp:cNvSpPr/>
      </dsp:nvSpPr>
      <dsp:spPr>
        <a:xfrm rot="20579106">
          <a:off x="1387965" y="2091652"/>
          <a:ext cx="1343475" cy="1343332"/>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Ad Hoc Phase (early 1980s)</a:t>
          </a:r>
        </a:p>
      </dsp:txBody>
      <dsp:txXfrm>
        <a:off x="1580024" y="2283592"/>
        <a:ext cx="959357" cy="959450"/>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06/10/2023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a:t>
            </a:fld>
            <a:endParaRPr lang="en-GB"/>
          </a:p>
        </p:txBody>
      </p:sp>
    </p:spTree>
    <p:extLst>
      <p:ext uri="{BB962C8B-B14F-4D97-AF65-F5344CB8AC3E}">
        <p14:creationId xmlns:p14="http://schemas.microsoft.com/office/powerpoint/2010/main" val="1883596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5</a:t>
            </a:fld>
            <a:endParaRPr lang="en-GB"/>
          </a:p>
        </p:txBody>
      </p:sp>
    </p:spTree>
    <p:extLst>
      <p:ext uri="{BB962C8B-B14F-4D97-AF65-F5344CB8AC3E}">
        <p14:creationId xmlns:p14="http://schemas.microsoft.com/office/powerpoint/2010/main" val="29377887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endParaRPr lang="en-GB" sz="1800" b="0" i="0" u="none" strike="noStrike" baseline="0" dirty="0">
              <a:latin typeface="LinLibertineO"/>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6</a:t>
            </a:fld>
            <a:endParaRPr lang="en-GB"/>
          </a:p>
        </p:txBody>
      </p:sp>
    </p:spTree>
    <p:extLst>
      <p:ext uri="{BB962C8B-B14F-4D97-AF65-F5344CB8AC3E}">
        <p14:creationId xmlns:p14="http://schemas.microsoft.com/office/powerpoint/2010/main" val="495686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7</a:t>
            </a:fld>
            <a:endParaRPr lang="en-GB"/>
          </a:p>
        </p:txBody>
      </p:sp>
    </p:spTree>
    <p:extLst>
      <p:ext uri="{BB962C8B-B14F-4D97-AF65-F5344CB8AC3E}">
        <p14:creationId xmlns:p14="http://schemas.microsoft.com/office/powerpoint/2010/main" val="3347425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8</a:t>
            </a:fld>
            <a:endParaRPr lang="en-GB"/>
          </a:p>
        </p:txBody>
      </p:sp>
    </p:spTree>
    <p:extLst>
      <p:ext uri="{BB962C8B-B14F-4D97-AF65-F5344CB8AC3E}">
        <p14:creationId xmlns:p14="http://schemas.microsoft.com/office/powerpoint/2010/main" val="4192577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9</a:t>
            </a:fld>
            <a:endParaRPr lang="en-GB"/>
          </a:p>
        </p:txBody>
      </p:sp>
    </p:spTree>
    <p:extLst>
      <p:ext uri="{BB962C8B-B14F-4D97-AF65-F5344CB8AC3E}">
        <p14:creationId xmlns:p14="http://schemas.microsoft.com/office/powerpoint/2010/main" val="3218986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10</a:t>
            </a:fld>
            <a:endParaRPr lang="en-GB"/>
          </a:p>
        </p:txBody>
      </p:sp>
    </p:spTree>
    <p:extLst>
      <p:ext uri="{BB962C8B-B14F-4D97-AF65-F5344CB8AC3E}">
        <p14:creationId xmlns:p14="http://schemas.microsoft.com/office/powerpoint/2010/main" val="93141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11</a:t>
            </a:fld>
            <a:endParaRPr lang="en-GB"/>
          </a:p>
        </p:txBody>
      </p:sp>
    </p:spTree>
    <p:extLst>
      <p:ext uri="{BB962C8B-B14F-4D97-AF65-F5344CB8AC3E}">
        <p14:creationId xmlns:p14="http://schemas.microsoft.com/office/powerpoint/2010/main" val="363409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12</a:t>
            </a:fld>
            <a:endParaRPr lang="en-GB"/>
          </a:p>
        </p:txBody>
      </p:sp>
    </p:spTree>
    <p:extLst>
      <p:ext uri="{BB962C8B-B14F-4D97-AF65-F5344CB8AC3E}">
        <p14:creationId xmlns:p14="http://schemas.microsoft.com/office/powerpoint/2010/main" val="2759228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13</a:t>
            </a:fld>
            <a:endParaRPr lang="en-GB"/>
          </a:p>
        </p:txBody>
      </p:sp>
    </p:spTree>
    <p:extLst>
      <p:ext uri="{BB962C8B-B14F-4D97-AF65-F5344CB8AC3E}">
        <p14:creationId xmlns:p14="http://schemas.microsoft.com/office/powerpoint/2010/main" val="42021735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14</a:t>
            </a:fld>
            <a:endParaRPr lang="en-GB"/>
          </a:p>
        </p:txBody>
      </p:sp>
    </p:spTree>
    <p:extLst>
      <p:ext uri="{BB962C8B-B14F-4D97-AF65-F5344CB8AC3E}">
        <p14:creationId xmlns:p14="http://schemas.microsoft.com/office/powerpoint/2010/main" val="3994757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15</a:t>
            </a:fld>
            <a:endParaRPr lang="en-GB"/>
          </a:p>
        </p:txBody>
      </p:sp>
    </p:spTree>
    <p:extLst>
      <p:ext uri="{BB962C8B-B14F-4D97-AF65-F5344CB8AC3E}">
        <p14:creationId xmlns:p14="http://schemas.microsoft.com/office/powerpoint/2010/main" val="3646869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800" b="0" i="0" u="none" strike="noStrike" baseline="0" dirty="0">
              <a:latin typeface="LinLibertineO"/>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16</a:t>
            </a:fld>
            <a:endParaRPr lang="en-GB"/>
          </a:p>
        </p:txBody>
      </p:sp>
    </p:spTree>
    <p:extLst>
      <p:ext uri="{BB962C8B-B14F-4D97-AF65-F5344CB8AC3E}">
        <p14:creationId xmlns:p14="http://schemas.microsoft.com/office/powerpoint/2010/main" val="32631964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17</a:t>
            </a:fld>
            <a:endParaRPr lang="en-GB"/>
          </a:p>
        </p:txBody>
      </p:sp>
    </p:spTree>
    <p:extLst>
      <p:ext uri="{BB962C8B-B14F-4D97-AF65-F5344CB8AC3E}">
        <p14:creationId xmlns:p14="http://schemas.microsoft.com/office/powerpoint/2010/main" val="6247361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18</a:t>
            </a:fld>
            <a:endParaRPr lang="en-GB"/>
          </a:p>
        </p:txBody>
      </p:sp>
    </p:spTree>
    <p:extLst>
      <p:ext uri="{BB962C8B-B14F-4D97-AF65-F5344CB8AC3E}">
        <p14:creationId xmlns:p14="http://schemas.microsoft.com/office/powerpoint/2010/main" val="25609723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19</a:t>
            </a:fld>
            <a:endParaRPr lang="en-GB"/>
          </a:p>
        </p:txBody>
      </p:sp>
    </p:spTree>
    <p:extLst>
      <p:ext uri="{BB962C8B-B14F-4D97-AF65-F5344CB8AC3E}">
        <p14:creationId xmlns:p14="http://schemas.microsoft.com/office/powerpoint/2010/main" val="10548241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r>
              <a:rPr lang="en-GB" b="0" i="0" dirty="0">
                <a:solidFill>
                  <a:srgbClr val="374151"/>
                </a:solidFill>
                <a:effectLst/>
                <a:latin typeface="Söhne"/>
              </a:rPr>
              <a:t>Bossler, Adam M._ Holt, Thomas J._ </a:t>
            </a:r>
            <a:r>
              <a:rPr lang="en-GB" b="0" i="0" dirty="0" err="1">
                <a:solidFill>
                  <a:srgbClr val="374151"/>
                </a:solidFill>
                <a:effectLst/>
                <a:latin typeface="Söhne"/>
              </a:rPr>
              <a:t>Seigfried-Spellar</a:t>
            </a:r>
            <a:r>
              <a:rPr lang="en-GB" b="0" i="0" dirty="0">
                <a:solidFill>
                  <a:srgbClr val="374151"/>
                </a:solidFill>
                <a:effectLst/>
                <a:latin typeface="Söhne"/>
              </a:rPr>
              <a:t>, Kathryn C - Cybercrime and digital forensics_ an introduction-Routledge (2017_2018)</a:t>
            </a:r>
          </a:p>
          <a:p>
            <a:pPr marL="0" indent="0" algn="l">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20</a:t>
            </a:fld>
            <a:endParaRPr lang="en-GB"/>
          </a:p>
        </p:txBody>
      </p:sp>
    </p:spTree>
    <p:extLst>
      <p:ext uri="{BB962C8B-B14F-4D97-AF65-F5344CB8AC3E}">
        <p14:creationId xmlns:p14="http://schemas.microsoft.com/office/powerpoint/2010/main" val="19237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22</a:t>
            </a:fld>
            <a:endParaRPr lang="en-GB"/>
          </a:p>
        </p:txBody>
      </p:sp>
    </p:spTree>
    <p:extLst>
      <p:ext uri="{BB962C8B-B14F-4D97-AF65-F5344CB8AC3E}">
        <p14:creationId xmlns:p14="http://schemas.microsoft.com/office/powerpoint/2010/main" val="673003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10/6/2023</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hyperlink" Target="https://www.pexels.com/photo/comfortable-spacious-bedroom-in-new-apartment-5998132/" TargetMode="External"/><Relationship Id="rId5" Type="http://schemas.openxmlformats.org/officeDocument/2006/relationships/image" Target="../media/image11.jpeg"/><Relationship Id="rId4" Type="http://schemas.openxmlformats.org/officeDocument/2006/relationships/hyperlink" Target="https://pixabay.com/en/iphone-phone-smartphone-mobile-2464968/"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SeesawWithKids_wb.png"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Introduction:</a:t>
            </a:r>
          </a:p>
          <a:p>
            <a:r>
              <a:rPr lang="en-GB" sz="4000" b="1" dirty="0">
                <a:effectLst>
                  <a:outerShdw blurRad="38100" dist="38100" dir="2700000" algn="tl">
                    <a:srgbClr val="000000">
                      <a:alpha val="43137"/>
                    </a:srgbClr>
                  </a:outerShdw>
                </a:effectLst>
              </a:rPr>
              <a:t>Cybercrime, Digital Forensics,</a:t>
            </a:r>
          </a:p>
          <a:p>
            <a:r>
              <a:rPr lang="en-GB" sz="4000" b="1" dirty="0">
                <a:effectLst>
                  <a:outerShdw blurRad="38100" dist="38100" dir="2700000" algn="tl">
                    <a:srgbClr val="000000">
                      <a:alpha val="43137"/>
                    </a:srgbClr>
                  </a:outerShdw>
                </a:effectLst>
              </a:rPr>
              <a:t>Cyber Laws</a:t>
            </a:r>
          </a:p>
          <a:p>
            <a:endParaRPr lang="en-GB" sz="4000" b="1" dirty="0">
              <a:effectLst>
                <a:outerShdw blurRad="38100" dist="38100" dir="2700000" algn="tl">
                  <a:srgbClr val="000000">
                    <a:alpha val="43137"/>
                  </a:srgbClr>
                </a:outerShdw>
              </a:effectLst>
            </a:endParaRPr>
          </a:p>
          <a:p>
            <a:r>
              <a:rPr lang="en-GB" sz="2000" b="1" dirty="0">
                <a:effectLst>
                  <a:outerShdw blurRad="38100" dist="38100" dir="2700000" algn="tl">
                    <a:srgbClr val="000000">
                      <a:alpha val="43137"/>
                    </a:srgbClr>
                  </a:outerShdw>
                </a:effectLst>
              </a:rPr>
              <a:t>Dr. Nitheesh Murugan </a:t>
            </a:r>
            <a:r>
              <a:rPr lang="en-GB" sz="2000" dirty="0">
                <a:effectLst>
                  <a:outerShdw blurRad="38100" dist="38100" dir="2700000" algn="tl">
                    <a:srgbClr val="000000">
                      <a:alpha val="43137"/>
                    </a:srgbClr>
                  </a:outerShdw>
                </a:effectLst>
              </a:rPr>
              <a:t>Kaliyamurthy</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Digital Forensics</a:t>
            </a:r>
          </a:p>
          <a:p>
            <a:r>
              <a:rPr lang="en-GB" i="1" dirty="0"/>
              <a:t>(ACCA7031)</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D541FB8-990C-461B-8196-74E80ED40182}"/>
              </a:ext>
            </a:extLst>
          </p:cNvPr>
          <p:cNvSpPr/>
          <p:nvPr/>
        </p:nvSpPr>
        <p:spPr>
          <a:xfrm>
            <a:off x="6604000" y="1166916"/>
            <a:ext cx="5152571" cy="3139321"/>
          </a:xfrm>
          <a:prstGeom prst="rect">
            <a:avLst/>
          </a:prstGeom>
        </p:spPr>
        <p:txBody>
          <a:bodyPr wrap="square">
            <a:spAutoFit/>
          </a:bodyPr>
          <a:lstStyle/>
          <a:p>
            <a:pPr algn="just">
              <a:spcBef>
                <a:spcPts val="0"/>
              </a:spcBef>
            </a:pPr>
            <a:r>
              <a:rPr lang="en-US" i="1" dirty="0">
                <a:solidFill>
                  <a:schemeClr val="tx1">
                    <a:lumMod val="50000"/>
                  </a:schemeClr>
                </a:solidFill>
              </a:rPr>
              <a:t>During this week, we shall get introduced to this module, discuss the plan, coursework and the tools to be used in this module.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We also discuss the overview of Cybercrime, role of technology in Crime, its typology.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In continuation, let us try to understand the principles of Digital Forensics to begin our journey with. Moving forward, we shall look over the Law Enforcement and the key aspects on Security Vs Privacy.</a:t>
            </a:r>
          </a:p>
        </p:txBody>
      </p:sp>
      <p:sp>
        <p:nvSpPr>
          <p:cNvPr id="7" name="Rectangle 6">
            <a:extLst>
              <a:ext uri="{FF2B5EF4-FFF2-40B4-BE49-F238E27FC236}">
                <a16:creationId xmlns:a16="http://schemas.microsoft.com/office/drawing/2014/main" id="{31053FD3-26EB-4589-B51D-2B58354A539D}"/>
              </a:ext>
            </a:extLst>
          </p:cNvPr>
          <p:cNvSpPr/>
          <p:nvPr/>
        </p:nvSpPr>
        <p:spPr>
          <a:xfrm>
            <a:off x="211534" y="1429843"/>
            <a:ext cx="5670997" cy="1631216"/>
          </a:xfrm>
          <a:prstGeom prst="rect">
            <a:avLst/>
          </a:prstGeom>
        </p:spPr>
        <p:txBody>
          <a:bodyPr wrap="square">
            <a:spAutoFit/>
          </a:bodyPr>
          <a:lstStyle/>
          <a:p>
            <a:pPr marL="457200" indent="-457200">
              <a:buFont typeface="Wingdings" panose="05000000000000000000" pitchFamily="2" charset="2"/>
              <a:buChar char="Ø"/>
              <a:tabLst>
                <a:tab pos="4308475" algn="l"/>
                <a:tab pos="4391025" algn="l"/>
              </a:tabLst>
            </a:pPr>
            <a:r>
              <a:rPr lang="en-GB" sz="2000" b="1" i="1" dirty="0">
                <a:solidFill>
                  <a:schemeClr val="bg1"/>
                </a:solidFill>
              </a:rPr>
              <a:t>Cybercrime</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Principles of Digital Forensics</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Law Enforcement</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Security vs Privacy</a:t>
            </a:r>
          </a:p>
          <a:p>
            <a:pPr marL="457200" indent="-457200">
              <a:buFont typeface="Wingdings" panose="05000000000000000000" pitchFamily="2" charset="2"/>
              <a:buChar char="Ø"/>
              <a:tabLst>
                <a:tab pos="4308475" algn="l"/>
                <a:tab pos="4391025" algn="l"/>
              </a:tabLst>
            </a:pPr>
            <a:endParaRPr lang="en-GB" sz="2000" b="1" i="1" dirty="0">
              <a:solidFill>
                <a:schemeClr val="bg1"/>
              </a:solidFill>
            </a:endParaRPr>
          </a:p>
        </p:txBody>
      </p:sp>
      <p:sp>
        <p:nvSpPr>
          <p:cNvPr id="8" name="Rectangle 7">
            <a:extLst>
              <a:ext uri="{FF2B5EF4-FFF2-40B4-BE49-F238E27FC236}">
                <a16:creationId xmlns:a16="http://schemas.microsoft.com/office/drawing/2014/main" id="{A97F7D27-24C7-4D7C-B79F-78D707F617B4}"/>
              </a:ext>
            </a:extLst>
          </p:cNvPr>
          <p:cNvSpPr/>
          <p:nvPr/>
        </p:nvSpPr>
        <p:spPr>
          <a:xfrm>
            <a:off x="211534" y="4121571"/>
            <a:ext cx="5393371" cy="1015663"/>
          </a:xfrm>
          <a:prstGeom prst="rect">
            <a:avLst/>
          </a:prstGeom>
        </p:spPr>
        <p:txBody>
          <a:bodyPr wrap="square">
            <a:spAutoFit/>
          </a:bodyPr>
          <a:lstStyle/>
          <a:p>
            <a:pPr>
              <a:tabLst>
                <a:tab pos="4308475" algn="l"/>
                <a:tab pos="4391025" algn="l"/>
              </a:tabLst>
            </a:pPr>
            <a:r>
              <a:rPr lang="en-GB" sz="2000" b="1" i="1" dirty="0">
                <a:solidFill>
                  <a:srgbClr val="E0BC4C"/>
                </a:solidFill>
              </a:rPr>
              <a:t>Lab/ Tutorials</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Lab Briefing</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Coursework Description.</a:t>
            </a:r>
          </a:p>
        </p:txBody>
      </p:sp>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efore - After - Cabling | Structured cabling, Cable management, Cable">
            <a:extLst>
              <a:ext uri="{FF2B5EF4-FFF2-40B4-BE49-F238E27FC236}">
                <a16:creationId xmlns:a16="http://schemas.microsoft.com/office/drawing/2014/main" id="{2CFA6C7F-29BD-F1F9-37DE-A33F6FDAB7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174"/>
          <a:stretch/>
        </p:blipFill>
        <p:spPr bwMode="auto">
          <a:xfrm>
            <a:off x="147482" y="0"/>
            <a:ext cx="2840267" cy="570042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Before - After - Cabling | Structured cabling, Cable management, Cable">
            <a:extLst>
              <a:ext uri="{FF2B5EF4-FFF2-40B4-BE49-F238E27FC236}">
                <a16:creationId xmlns:a16="http://schemas.microsoft.com/office/drawing/2014/main" id="{49BAA6EB-E46D-9B06-61A6-C153A2C3A9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174"/>
          <a:stretch/>
        </p:blipFill>
        <p:spPr bwMode="auto">
          <a:xfrm>
            <a:off x="9204250" y="0"/>
            <a:ext cx="2840268" cy="570042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E158124-C0C6-CE8D-7B7E-53F8490A39D5}"/>
              </a:ext>
            </a:extLst>
          </p:cNvPr>
          <p:cNvSpPr txBox="1"/>
          <p:nvPr/>
        </p:nvSpPr>
        <p:spPr>
          <a:xfrm>
            <a:off x="4694539" y="2180232"/>
            <a:ext cx="2635658" cy="400110"/>
          </a:xfrm>
          <a:prstGeom prst="rect">
            <a:avLst/>
          </a:prstGeom>
          <a:noFill/>
          <a:effectLst>
            <a:outerShdw blurRad="50800" dist="38100" dir="5400000" algn="t" rotWithShape="0">
              <a:prstClr val="black">
                <a:alpha val="40000"/>
              </a:prstClr>
            </a:outerShdw>
          </a:effectLst>
        </p:spPr>
        <p:txBody>
          <a:bodyPr wrap="none" rtlCol="0">
            <a:spAutoFit/>
          </a:bodyPr>
          <a:lstStyle/>
          <a:p>
            <a:r>
              <a:rPr lang="en-GB" sz="2000" b="1" dirty="0">
                <a:effectLst>
                  <a:outerShdw blurRad="38100" dist="38100" dir="2700000" algn="tl">
                    <a:srgbClr val="000000">
                      <a:alpha val="43137"/>
                    </a:srgbClr>
                  </a:outerShdw>
                </a:effectLst>
              </a:rPr>
              <a:t>What do you see here?</a:t>
            </a:r>
          </a:p>
        </p:txBody>
      </p:sp>
      <p:sp>
        <p:nvSpPr>
          <p:cNvPr id="3" name="TextBox 2">
            <a:extLst>
              <a:ext uri="{FF2B5EF4-FFF2-40B4-BE49-F238E27FC236}">
                <a16:creationId xmlns:a16="http://schemas.microsoft.com/office/drawing/2014/main" id="{8D714C0C-B67B-A0B7-CC0B-BC7B8AAA438D}"/>
              </a:ext>
            </a:extLst>
          </p:cNvPr>
          <p:cNvSpPr txBox="1"/>
          <p:nvPr/>
        </p:nvSpPr>
        <p:spPr>
          <a:xfrm>
            <a:off x="2964368" y="5423427"/>
            <a:ext cx="609600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30000" dirty="0"/>
              <a:t>(</a:t>
            </a:r>
            <a:r>
              <a:rPr lang="en-GB" b="0" i="0" u="none" strike="noStrike" baseline="30000" dirty="0">
                <a:effectLst/>
                <a:latin typeface="var(--font-family-default-latin)"/>
              </a:rPr>
              <a:t>Renato </a:t>
            </a:r>
            <a:r>
              <a:rPr lang="en-GB" b="0" i="0" u="none" strike="noStrike" baseline="30000" dirty="0" err="1">
                <a:effectLst/>
                <a:latin typeface="var(--font-family-default-latin)"/>
              </a:rPr>
              <a:t>Vidaña</a:t>
            </a:r>
            <a:r>
              <a:rPr lang="en-GB" b="0" i="0" u="none" strike="noStrike" baseline="30000" dirty="0">
                <a:effectLst/>
                <a:latin typeface="var(--font-family-default-latin)"/>
              </a:rPr>
              <a:t>) </a:t>
            </a:r>
            <a:r>
              <a:rPr lang="en-GB" baseline="30000" dirty="0"/>
              <a:t>https://www.pinterest.co.uk/pin/before-after-cabling--572097958892993219/</a:t>
            </a:r>
          </a:p>
        </p:txBody>
      </p:sp>
    </p:spTree>
    <p:extLst>
      <p:ext uri="{BB962C8B-B14F-4D97-AF65-F5344CB8AC3E}">
        <p14:creationId xmlns:p14="http://schemas.microsoft.com/office/powerpoint/2010/main" val="3790631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Cybercrime</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60793" y="933014"/>
            <a:ext cx="11481847" cy="4642596"/>
          </a:xfrm>
        </p:spPr>
        <p:txBody>
          <a:bodyPr>
            <a:normAutofit lnSpcReduction="10000"/>
          </a:bodyPr>
          <a:lstStyle/>
          <a:p>
            <a:pPr marL="0" indent="0" algn="just" defTabSz="684213">
              <a:spcBef>
                <a:spcPts val="600"/>
              </a:spcBef>
              <a:spcAft>
                <a:spcPts val="600"/>
              </a:spcAft>
              <a:buClr>
                <a:schemeClr val="tx2"/>
              </a:buClr>
              <a:buSzPct val="90000"/>
              <a:buNone/>
            </a:pPr>
            <a:r>
              <a:rPr lang="en-GB" sz="1800" i="0" u="none" strike="noStrike" baseline="0" dirty="0">
                <a:latin typeface="LinLibertineO"/>
              </a:rPr>
              <a:t>To start from a discussion during our other lecture….</a:t>
            </a:r>
          </a:p>
          <a:p>
            <a:pPr algn="just" defTabSz="684213">
              <a:spcBef>
                <a:spcPts val="600"/>
              </a:spcBef>
              <a:spcAft>
                <a:spcPts val="600"/>
              </a:spcAft>
              <a:buClr>
                <a:schemeClr val="tx2"/>
              </a:buClr>
              <a:buSzPct val="90000"/>
              <a:buFont typeface="Wingdings" panose="05000000000000000000" pitchFamily="2" charset="2"/>
              <a:buChar char="§"/>
            </a:pPr>
            <a:r>
              <a:rPr lang="en-GB" sz="1800" i="0" u="none" strike="noStrike" baseline="0" dirty="0">
                <a:latin typeface="LinLibertineO"/>
              </a:rPr>
              <a:t>Proliferation </a:t>
            </a:r>
            <a:r>
              <a:rPr lang="en-GB" sz="1800" dirty="0">
                <a:latin typeface="LinLibertineO"/>
              </a:rPr>
              <a:t>of Technology</a:t>
            </a:r>
          </a:p>
          <a:p>
            <a:pPr lvl="1" algn="just" defTabSz="684213">
              <a:spcBef>
                <a:spcPts val="600"/>
              </a:spcBef>
              <a:spcAft>
                <a:spcPts val="600"/>
              </a:spcAft>
              <a:buClr>
                <a:schemeClr val="tx2"/>
              </a:buClr>
              <a:buSzPct val="90000"/>
              <a:buFont typeface="Wingdings" panose="05000000000000000000" pitchFamily="2" charset="2"/>
              <a:buChar char="§"/>
            </a:pPr>
            <a:r>
              <a:rPr lang="en-US" sz="1400" i="1" dirty="0">
                <a:ea typeface="ＭＳ Ｐゴシック" charset="0"/>
              </a:rPr>
              <a:t>(</a:t>
            </a:r>
            <a:r>
              <a:rPr lang="en-US" sz="1400" i="1" dirty="0" err="1">
                <a:ea typeface="ＭＳ Ｐゴシック" charset="0"/>
              </a:rPr>
              <a:t>Zickuhr</a:t>
            </a:r>
            <a:r>
              <a:rPr lang="en-US" sz="1400" i="1" dirty="0">
                <a:ea typeface="ＭＳ Ｐゴシック" charset="0"/>
              </a:rPr>
              <a:t>, 2011) – Individuals under the age of 20 regularly send texts and prefer that rather than making calls.</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Digital Migrants </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Technology in Crime:</a:t>
            </a:r>
          </a:p>
          <a:p>
            <a:pPr lvl="1"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Communication Medium</a:t>
            </a:r>
          </a:p>
          <a:p>
            <a:pPr lvl="1"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Target Sensitive Resources</a:t>
            </a:r>
          </a:p>
          <a:p>
            <a:pPr lvl="1"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Engage in Crime</a:t>
            </a:r>
          </a:p>
          <a:p>
            <a:pPr lvl="1"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Facilitate the offense</a:t>
            </a:r>
          </a:p>
          <a:p>
            <a:pPr marL="228600" lvl="1"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Dark Web – via The Onion Router/ TOR Service</a:t>
            </a:r>
          </a:p>
          <a:p>
            <a:pPr marL="228600" lvl="1"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Use of Digital Currency</a:t>
            </a:r>
          </a:p>
          <a:p>
            <a:pPr marL="228600" lvl="1" algn="just" defTabSz="684213">
              <a:spcBef>
                <a:spcPts val="600"/>
              </a:spcBef>
              <a:spcAft>
                <a:spcPts val="600"/>
              </a:spcAft>
              <a:buClr>
                <a:schemeClr val="tx2"/>
              </a:buClr>
              <a:buSzPct val="90000"/>
              <a:buFont typeface="Wingdings" panose="05000000000000000000" pitchFamily="2" charset="2"/>
              <a:buChar char="§"/>
            </a:pPr>
            <a:r>
              <a:rPr lang="en-GB" sz="1800" b="1" dirty="0">
                <a:ea typeface="ＭＳ Ｐゴシック" charset="0"/>
              </a:rPr>
              <a:t>Cyberdeviance</a:t>
            </a:r>
            <a:endParaRPr lang="en-US" sz="1800" b="1" dirty="0">
              <a:ea typeface="ＭＳ Ｐゴシック" charset="0"/>
            </a:endParaRPr>
          </a:p>
        </p:txBody>
      </p:sp>
      <p:graphicFrame>
        <p:nvGraphicFramePr>
          <p:cNvPr id="11" name="Diagram 10">
            <a:extLst>
              <a:ext uri="{FF2B5EF4-FFF2-40B4-BE49-F238E27FC236}">
                <a16:creationId xmlns:a16="http://schemas.microsoft.com/office/drawing/2014/main" id="{01D83396-42B2-EB39-806B-63AEC23A936A}"/>
              </a:ext>
            </a:extLst>
          </p:cNvPr>
          <p:cNvGraphicFramePr/>
          <p:nvPr>
            <p:extLst>
              <p:ext uri="{D42A27DB-BD31-4B8C-83A1-F6EECF244321}">
                <p14:modId xmlns:p14="http://schemas.microsoft.com/office/powerpoint/2010/main" val="4203265454"/>
              </p:ext>
            </p:extLst>
          </p:nvPr>
        </p:nvGraphicFramePr>
        <p:xfrm>
          <a:off x="7484169" y="2487010"/>
          <a:ext cx="4707831" cy="31385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17203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6EB40DD9-DB58-D424-AD99-4F15E25778DF}"/>
              </a:ext>
            </a:extLst>
          </p:cNvPr>
          <p:cNvSpPr txBox="1">
            <a:spLocks/>
          </p:cNvSpPr>
          <p:nvPr/>
        </p:nvSpPr>
        <p:spPr>
          <a:xfrm>
            <a:off x="5737612" y="206191"/>
            <a:ext cx="3576510" cy="47484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200" dirty="0"/>
              <a:t>Cybercrime</a:t>
            </a:r>
          </a:p>
        </p:txBody>
      </p:sp>
      <p:pic>
        <p:nvPicPr>
          <p:cNvPr id="14" name="Picture 13" descr="Cup of coffee and glass of water on table">
            <a:extLst>
              <a:ext uri="{FF2B5EF4-FFF2-40B4-BE49-F238E27FC236}">
                <a16:creationId xmlns:a16="http://schemas.microsoft.com/office/drawing/2014/main" id="{21A63AF1-5A74-02C3-132A-AB1E53DA475B}"/>
              </a:ext>
            </a:extLst>
          </p:cNvPr>
          <p:cNvPicPr>
            <a:picLocks noChangeAspect="1"/>
          </p:cNvPicPr>
          <p:nvPr/>
        </p:nvPicPr>
        <p:blipFill rotWithShape="1">
          <a:blip r:embed="rId3">
            <a:extLst>
              <a:ext uri="{28A0092B-C50C-407E-A947-70E740481C1C}">
                <a14:useLocalDpi xmlns:a14="http://schemas.microsoft.com/office/drawing/2010/main" val="0"/>
              </a:ext>
            </a:extLst>
          </a:blip>
          <a:srcRect l="20048" r="20417"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6732755" y="1078655"/>
            <a:ext cx="4840010" cy="3843666"/>
          </a:xfrm>
        </p:spPr>
        <p:txBody>
          <a:bodyPr vert="horz" lIns="91440" tIns="45720" rIns="91440" bIns="45720" rtlCol="0">
            <a:normAutofit/>
          </a:bodyPr>
          <a:lstStyle/>
          <a:p>
            <a:pPr>
              <a:spcBef>
                <a:spcPts val="600"/>
              </a:spcBef>
              <a:spcAft>
                <a:spcPts val="600"/>
              </a:spcAft>
              <a:buClr>
                <a:schemeClr val="tx2"/>
              </a:buClr>
              <a:buSzPct val="90000"/>
            </a:pPr>
            <a:r>
              <a:rPr lang="en-US" sz="2000" dirty="0"/>
              <a:t>You are in a Coffee Shop. You could see a </a:t>
            </a:r>
            <a:r>
              <a:rPr lang="en-US" sz="2000" dirty="0" err="1"/>
              <a:t>wifi</a:t>
            </a:r>
            <a:r>
              <a:rPr lang="en-US" sz="2000" dirty="0"/>
              <a:t> which is password protected. </a:t>
            </a:r>
          </a:p>
          <a:p>
            <a:pPr>
              <a:spcBef>
                <a:spcPts val="600"/>
              </a:spcBef>
              <a:spcAft>
                <a:spcPts val="600"/>
              </a:spcAft>
              <a:buClr>
                <a:schemeClr val="tx2"/>
              </a:buClr>
              <a:buSzPct val="90000"/>
            </a:pPr>
            <a:r>
              <a:rPr lang="en-US" sz="2000" dirty="0"/>
              <a:t>You used your knowledge and proficiency to guess the password</a:t>
            </a:r>
          </a:p>
          <a:p>
            <a:pPr lvl="1">
              <a:spcBef>
                <a:spcPts val="600"/>
              </a:spcBef>
              <a:spcAft>
                <a:spcPts val="600"/>
              </a:spcAft>
              <a:buClr>
                <a:schemeClr val="tx2"/>
              </a:buClr>
              <a:buSzPct val="90000"/>
            </a:pPr>
            <a:r>
              <a:rPr lang="en-US" sz="1600" dirty="0"/>
              <a:t>You didn’t use any tools to break in / brute force</a:t>
            </a:r>
          </a:p>
          <a:p>
            <a:pPr lvl="1">
              <a:spcBef>
                <a:spcPts val="600"/>
              </a:spcBef>
              <a:spcAft>
                <a:spcPts val="600"/>
              </a:spcAft>
              <a:buClr>
                <a:schemeClr val="tx2"/>
              </a:buClr>
              <a:buSzPct val="90000"/>
            </a:pPr>
            <a:r>
              <a:rPr lang="en-US" sz="1600" dirty="0"/>
              <a:t>You just guessed the password (or) googled for a default password and used that</a:t>
            </a:r>
          </a:p>
          <a:p>
            <a:pPr marL="228600" lvl="1">
              <a:spcBef>
                <a:spcPts val="600"/>
              </a:spcBef>
              <a:spcAft>
                <a:spcPts val="600"/>
              </a:spcAft>
              <a:buClr>
                <a:schemeClr val="tx2"/>
              </a:buClr>
              <a:buSzPct val="90000"/>
            </a:pPr>
            <a:r>
              <a:rPr lang="en-US" sz="2000" dirty="0"/>
              <a:t>You successfully connected to the network</a:t>
            </a:r>
          </a:p>
          <a:p>
            <a:pPr marL="228600" lvl="1">
              <a:spcBef>
                <a:spcPts val="600"/>
              </a:spcBef>
              <a:spcAft>
                <a:spcPts val="600"/>
              </a:spcAft>
              <a:buClr>
                <a:schemeClr val="tx2"/>
              </a:buClr>
              <a:buSzPct val="90000"/>
            </a:pPr>
            <a:r>
              <a:rPr lang="en-US" sz="2000" dirty="0"/>
              <a:t>Is that a CRIME?</a:t>
            </a:r>
          </a:p>
          <a:p>
            <a:pPr lvl="1">
              <a:spcBef>
                <a:spcPts val="600"/>
              </a:spcBef>
              <a:spcAft>
                <a:spcPts val="600"/>
              </a:spcAft>
              <a:buClr>
                <a:schemeClr val="tx2"/>
              </a:buClr>
              <a:buSzPct val="90000"/>
            </a:pPr>
            <a:endParaRPr lang="en-US" sz="1600" dirty="0"/>
          </a:p>
        </p:txBody>
      </p:sp>
      <p:sp>
        <p:nvSpPr>
          <p:cNvPr id="15" name="Rectangle 14">
            <a:extLst>
              <a:ext uri="{FF2B5EF4-FFF2-40B4-BE49-F238E27FC236}">
                <a16:creationId xmlns:a16="http://schemas.microsoft.com/office/drawing/2014/main" id="{B4FB5320-1A8B-D626-A635-39E6058F68A3}"/>
              </a:ext>
            </a:extLst>
          </p:cNvPr>
          <p:cNvSpPr/>
          <p:nvPr/>
        </p:nvSpPr>
        <p:spPr>
          <a:xfrm>
            <a:off x="6626832" y="5428495"/>
            <a:ext cx="4348178"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Cyber-trespass</a:t>
            </a:r>
          </a:p>
        </p:txBody>
      </p:sp>
    </p:spTree>
    <p:extLst>
      <p:ext uri="{BB962C8B-B14F-4D97-AF65-F5344CB8AC3E}">
        <p14:creationId xmlns:p14="http://schemas.microsoft.com/office/powerpoint/2010/main" val="192107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usinesswoman with laptop talking in meeting">
            <a:extLst>
              <a:ext uri="{FF2B5EF4-FFF2-40B4-BE49-F238E27FC236}">
                <a16:creationId xmlns:a16="http://schemas.microsoft.com/office/drawing/2014/main" id="{CB3D3FEF-DB31-7CD2-0465-D4BBE3785289}"/>
              </a:ext>
            </a:extLst>
          </p:cNvPr>
          <p:cNvPicPr>
            <a:picLocks noChangeAspect="1"/>
          </p:cNvPicPr>
          <p:nvPr/>
        </p:nvPicPr>
        <p:blipFill rotWithShape="1">
          <a:blip r:embed="rId3">
            <a:extLst>
              <a:ext uri="{28A0092B-C50C-407E-A947-70E740481C1C}">
                <a14:useLocalDpi xmlns:a14="http://schemas.microsoft.com/office/drawing/2010/main" val="0"/>
              </a:ext>
            </a:extLst>
          </a:blip>
          <a:srcRect r="5882" b="-1"/>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1BF20233-C723-2AEC-4068-562C6A71A9A8}"/>
              </a:ext>
            </a:extLst>
          </p:cNvPr>
          <p:cNvSpPr txBox="1">
            <a:spLocks/>
          </p:cNvSpPr>
          <p:nvPr/>
        </p:nvSpPr>
        <p:spPr>
          <a:xfrm>
            <a:off x="8083840" y="175295"/>
            <a:ext cx="3576510" cy="47484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200" dirty="0"/>
              <a:t>Cybercrime</a:t>
            </a:r>
          </a:p>
        </p:txBody>
      </p:sp>
      <p:sp>
        <p:nvSpPr>
          <p:cNvPr id="6" name="Content Placeholder 2">
            <a:extLst>
              <a:ext uri="{FF2B5EF4-FFF2-40B4-BE49-F238E27FC236}">
                <a16:creationId xmlns:a16="http://schemas.microsoft.com/office/drawing/2014/main" id="{647A3AF7-1559-B30F-124E-5B777823A851}"/>
              </a:ext>
            </a:extLst>
          </p:cNvPr>
          <p:cNvSpPr txBox="1">
            <a:spLocks/>
          </p:cNvSpPr>
          <p:nvPr/>
        </p:nvSpPr>
        <p:spPr>
          <a:xfrm>
            <a:off x="8658508" y="1078654"/>
            <a:ext cx="3219612" cy="38436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buClr>
                <a:schemeClr val="tx2"/>
              </a:buClr>
              <a:buSzPct val="90000"/>
            </a:pPr>
            <a:r>
              <a:rPr lang="en-US" sz="2000" dirty="0"/>
              <a:t>You create an email in the name of your friend/ (or) your Lecturer and send it to just your (close) friends in the class for fun. The email claims that there’s a change in the lecture time for this week.</a:t>
            </a:r>
          </a:p>
          <a:p>
            <a:pPr algn="just">
              <a:spcBef>
                <a:spcPts val="600"/>
              </a:spcBef>
              <a:spcAft>
                <a:spcPts val="600"/>
              </a:spcAft>
              <a:buClr>
                <a:schemeClr val="tx2"/>
              </a:buClr>
              <a:buSzPct val="90000"/>
            </a:pPr>
            <a:endParaRPr lang="en-US" sz="2000" dirty="0"/>
          </a:p>
          <a:p>
            <a:pPr marL="228600" lvl="1">
              <a:spcBef>
                <a:spcPts val="600"/>
              </a:spcBef>
              <a:spcAft>
                <a:spcPts val="600"/>
              </a:spcAft>
              <a:buClr>
                <a:schemeClr val="tx2"/>
              </a:buClr>
              <a:buSzPct val="90000"/>
            </a:pPr>
            <a:r>
              <a:rPr lang="en-US" sz="2000" dirty="0"/>
              <a:t>Is that a CRIME?</a:t>
            </a:r>
          </a:p>
          <a:p>
            <a:pPr lvl="1">
              <a:spcBef>
                <a:spcPts val="600"/>
              </a:spcBef>
              <a:spcAft>
                <a:spcPts val="600"/>
              </a:spcAft>
              <a:buClr>
                <a:schemeClr val="tx2"/>
              </a:buClr>
              <a:buSzPct val="90000"/>
            </a:pPr>
            <a:endParaRPr lang="en-US" sz="1600" dirty="0"/>
          </a:p>
        </p:txBody>
      </p:sp>
      <p:sp>
        <p:nvSpPr>
          <p:cNvPr id="7" name="Rectangle 6">
            <a:extLst>
              <a:ext uri="{FF2B5EF4-FFF2-40B4-BE49-F238E27FC236}">
                <a16:creationId xmlns:a16="http://schemas.microsoft.com/office/drawing/2014/main" id="{C0604AB9-B593-D352-7224-E8089C1355B3}"/>
              </a:ext>
            </a:extLst>
          </p:cNvPr>
          <p:cNvSpPr/>
          <p:nvPr/>
        </p:nvSpPr>
        <p:spPr>
          <a:xfrm>
            <a:off x="7323324" y="5779346"/>
            <a:ext cx="4865627"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Cyber Deception</a:t>
            </a:r>
          </a:p>
        </p:txBody>
      </p:sp>
    </p:spTree>
    <p:extLst>
      <p:ext uri="{BB962C8B-B14F-4D97-AF65-F5344CB8AC3E}">
        <p14:creationId xmlns:p14="http://schemas.microsoft.com/office/powerpoint/2010/main" val="73059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30628" y="921857"/>
            <a:ext cx="11481847" cy="5500208"/>
          </a:xfrm>
        </p:spPr>
        <p:txBody>
          <a:bodyPr>
            <a:normAutofit fontScale="77500" lnSpcReduction="20000"/>
          </a:bodyPr>
          <a:lstStyle/>
          <a:p>
            <a:pPr marL="0" indent="0" algn="l">
              <a:buFont typeface="Arial" panose="020B0604020202020204" pitchFamily="34" charset="0"/>
              <a:buNone/>
            </a:pPr>
            <a:r>
              <a:rPr lang="en-GB" sz="5400" b="1" i="0" dirty="0">
                <a:solidFill>
                  <a:srgbClr val="374151"/>
                </a:solidFill>
                <a:effectLst/>
                <a:latin typeface="Söhne"/>
              </a:rPr>
              <a:t>Discussion Point:</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Font typeface="Arial" panose="020B0604020202020204" pitchFamily="34" charset="0"/>
              <a:buNone/>
            </a:pPr>
            <a:r>
              <a:rPr lang="en-GB" sz="2800" b="0" i="0" dirty="0">
                <a:solidFill>
                  <a:srgbClr val="374151"/>
                </a:solidFill>
                <a:effectLst/>
                <a:latin typeface="Söhne"/>
              </a:rPr>
              <a:t>“The cyber deception in this scenario involves the email sender pretending to be a trustworthy entity to gain your trust and prompt you to take certain actions.” – </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Font typeface="Arial" panose="020B0604020202020204" pitchFamily="34" charset="0"/>
              <a:buNone/>
            </a:pPr>
            <a:r>
              <a:rPr lang="en-GB" b="0" i="0" dirty="0">
                <a:solidFill>
                  <a:srgbClr val="374151"/>
                </a:solidFill>
                <a:effectLst/>
                <a:latin typeface="Söhne"/>
              </a:rPr>
              <a:t>“If you follow the instructions in the deceptive email, you may unknowingly provide your sensitive information to cybercriminals, who can then use it for identity theft, financial fraud, or other malicious purposes.” </a:t>
            </a:r>
          </a:p>
          <a:p>
            <a:pPr marL="0" indent="0" algn="just">
              <a:buFont typeface="Arial" panose="020B0604020202020204" pitchFamily="34" charset="0"/>
              <a:buNone/>
            </a:pPr>
            <a:endParaRPr lang="en-GB" b="0" i="0" dirty="0">
              <a:solidFill>
                <a:srgbClr val="374151"/>
              </a:solidFill>
              <a:effectLst/>
              <a:latin typeface="Söhne"/>
            </a:endParaRPr>
          </a:p>
          <a:p>
            <a:pPr marL="0" indent="0" algn="l">
              <a:buFont typeface="Arial" panose="020B0604020202020204" pitchFamily="34" charset="0"/>
              <a:buNone/>
            </a:pPr>
            <a:r>
              <a:rPr lang="en-GB" b="0" i="0" dirty="0">
                <a:solidFill>
                  <a:srgbClr val="374151"/>
                </a:solidFill>
                <a:effectLst/>
                <a:latin typeface="Söhne"/>
              </a:rPr>
              <a:t>From the above example, </a:t>
            </a:r>
          </a:p>
          <a:p>
            <a:pPr marL="0" indent="0" algn="l">
              <a:buFont typeface="Arial" panose="020B0604020202020204" pitchFamily="34" charset="0"/>
              <a:buNone/>
            </a:pPr>
            <a:r>
              <a:rPr lang="en-GB" b="0" i="0" dirty="0">
                <a:solidFill>
                  <a:srgbClr val="374151"/>
                </a:solidFill>
                <a:effectLst/>
                <a:latin typeface="Söhne"/>
              </a:rPr>
              <a:t>Will you be providing any sensitive information?</a:t>
            </a:r>
          </a:p>
          <a:p>
            <a:pPr marL="0" indent="0" algn="l">
              <a:buFont typeface="Arial" panose="020B0604020202020204" pitchFamily="34" charset="0"/>
              <a:buNone/>
            </a:pPr>
            <a:r>
              <a:rPr lang="en-GB" b="0" i="0" dirty="0">
                <a:solidFill>
                  <a:srgbClr val="374151"/>
                </a:solidFill>
                <a:effectLst/>
                <a:latin typeface="Söhne"/>
              </a:rPr>
              <a:t>Is there any chance of Fraud (Financial, etc)? </a:t>
            </a:r>
          </a:p>
          <a:p>
            <a:pPr marL="0" indent="0" algn="l">
              <a:buFont typeface="Arial" panose="020B0604020202020204" pitchFamily="34" charset="0"/>
              <a:buNone/>
            </a:pPr>
            <a:r>
              <a:rPr lang="en-GB" b="0" i="0" dirty="0">
                <a:solidFill>
                  <a:srgbClr val="374151"/>
                </a:solidFill>
                <a:effectLst/>
                <a:latin typeface="Söhne"/>
              </a:rPr>
              <a:t>Any Damage?</a:t>
            </a:r>
          </a:p>
          <a:p>
            <a:pPr marL="0" indent="0" algn="l">
              <a:buFont typeface="Arial" panose="020B0604020202020204" pitchFamily="34" charset="0"/>
              <a:buNone/>
            </a:pPr>
            <a:endParaRPr lang="en-GB" b="0" i="0" dirty="0">
              <a:solidFill>
                <a:srgbClr val="374151"/>
              </a:solidFill>
              <a:effectLst/>
              <a:latin typeface="Söhne"/>
            </a:endParaRPr>
          </a:p>
          <a:p>
            <a:pPr marL="0" indent="0" algn="l">
              <a:buFont typeface="Arial" panose="020B0604020202020204" pitchFamily="34" charset="0"/>
              <a:buNone/>
            </a:pPr>
            <a:r>
              <a:rPr lang="en-GB" dirty="0"/>
              <a:t>Is it a Crime?</a:t>
            </a:r>
          </a:p>
          <a:p>
            <a:endParaRPr lang="en-GB" dirty="0"/>
          </a:p>
        </p:txBody>
      </p:sp>
    </p:spTree>
    <p:extLst>
      <p:ext uri="{BB962C8B-B14F-4D97-AF65-F5344CB8AC3E}">
        <p14:creationId xmlns:p14="http://schemas.microsoft.com/office/powerpoint/2010/main" val="378809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descr="dance clipart black and white - Clip Art Library">
            <a:extLst>
              <a:ext uri="{FF2B5EF4-FFF2-40B4-BE49-F238E27FC236}">
                <a16:creationId xmlns:a16="http://schemas.microsoft.com/office/drawing/2014/main" id="{B99AFED6-B19E-2C66-2559-795B1C1F007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77092" y="839819"/>
            <a:ext cx="7799397" cy="38802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24"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F3A93930-57C6-5DFB-C19D-C834DA01C575}"/>
              </a:ext>
            </a:extLst>
          </p:cNvPr>
          <p:cNvSpPr txBox="1">
            <a:spLocks/>
          </p:cNvSpPr>
          <p:nvPr/>
        </p:nvSpPr>
        <p:spPr>
          <a:xfrm>
            <a:off x="1877092" y="99279"/>
            <a:ext cx="3576510" cy="47484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200" dirty="0"/>
              <a:t>Cybercrime</a:t>
            </a:r>
          </a:p>
        </p:txBody>
      </p:sp>
      <p:sp>
        <p:nvSpPr>
          <p:cNvPr id="26" name="Content Placeholder 2">
            <a:extLst>
              <a:ext uri="{FF2B5EF4-FFF2-40B4-BE49-F238E27FC236}">
                <a16:creationId xmlns:a16="http://schemas.microsoft.com/office/drawing/2014/main" id="{D1B2A6D4-1F54-F7A4-1A9F-8E67C87CF6FD}"/>
              </a:ext>
            </a:extLst>
          </p:cNvPr>
          <p:cNvSpPr txBox="1">
            <a:spLocks/>
          </p:cNvSpPr>
          <p:nvPr/>
        </p:nvSpPr>
        <p:spPr>
          <a:xfrm>
            <a:off x="-1" y="4362040"/>
            <a:ext cx="12067953" cy="38436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buClr>
                <a:schemeClr val="tx2"/>
              </a:buClr>
              <a:buSzPct val="90000"/>
            </a:pPr>
            <a:r>
              <a:rPr lang="en-US" sz="2000" dirty="0"/>
              <a:t>You use CMC (Computer Mediated Communication) to form a flash mob without alerting local citizens or law enforcement.</a:t>
            </a:r>
          </a:p>
          <a:p>
            <a:pPr algn="just">
              <a:spcBef>
                <a:spcPts val="600"/>
              </a:spcBef>
              <a:spcAft>
                <a:spcPts val="600"/>
              </a:spcAft>
              <a:buClr>
                <a:schemeClr val="tx2"/>
              </a:buClr>
              <a:buSzPct val="90000"/>
            </a:pPr>
            <a:endParaRPr lang="en-US" sz="2000" dirty="0"/>
          </a:p>
          <a:p>
            <a:pPr marL="228600" lvl="1">
              <a:spcBef>
                <a:spcPts val="600"/>
              </a:spcBef>
              <a:spcAft>
                <a:spcPts val="600"/>
              </a:spcAft>
              <a:buClr>
                <a:schemeClr val="tx2"/>
              </a:buClr>
              <a:buSzPct val="90000"/>
            </a:pPr>
            <a:r>
              <a:rPr lang="en-US" sz="2000" dirty="0"/>
              <a:t>Is that a CRIME?</a:t>
            </a:r>
          </a:p>
          <a:p>
            <a:pPr lvl="1">
              <a:spcBef>
                <a:spcPts val="600"/>
              </a:spcBef>
              <a:spcAft>
                <a:spcPts val="600"/>
              </a:spcAft>
              <a:buClr>
                <a:schemeClr val="tx2"/>
              </a:buClr>
              <a:buSzPct val="90000"/>
            </a:pPr>
            <a:endParaRPr lang="en-US" sz="1600" dirty="0"/>
          </a:p>
        </p:txBody>
      </p:sp>
      <p:sp>
        <p:nvSpPr>
          <p:cNvPr id="27" name="Rectangle 26">
            <a:extLst>
              <a:ext uri="{FF2B5EF4-FFF2-40B4-BE49-F238E27FC236}">
                <a16:creationId xmlns:a16="http://schemas.microsoft.com/office/drawing/2014/main" id="{8A22E1E9-C33B-F84D-5C4F-3F4C852DF54E}"/>
              </a:ext>
            </a:extLst>
          </p:cNvPr>
          <p:cNvSpPr/>
          <p:nvPr/>
        </p:nvSpPr>
        <p:spPr>
          <a:xfrm>
            <a:off x="7560507" y="5421909"/>
            <a:ext cx="439735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Cyber Violence</a:t>
            </a:r>
          </a:p>
        </p:txBody>
      </p:sp>
    </p:spTree>
    <p:extLst>
      <p:ext uri="{BB962C8B-B14F-4D97-AF65-F5344CB8AC3E}">
        <p14:creationId xmlns:p14="http://schemas.microsoft.com/office/powerpoint/2010/main" val="367285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30628" y="921857"/>
            <a:ext cx="11481847" cy="5500208"/>
          </a:xfrm>
        </p:spPr>
        <p:txBody>
          <a:bodyPr>
            <a:normAutofit/>
          </a:bodyPr>
          <a:lstStyle/>
          <a:p>
            <a:pPr marL="0" indent="0" algn="l">
              <a:buFont typeface="Arial" panose="020B0604020202020204" pitchFamily="34" charset="0"/>
              <a:buNone/>
            </a:pPr>
            <a:r>
              <a:rPr lang="en-GB" sz="5400" b="1" i="0" dirty="0">
                <a:solidFill>
                  <a:srgbClr val="374151"/>
                </a:solidFill>
                <a:effectLst/>
                <a:latin typeface="Söhne"/>
              </a:rPr>
              <a:t>Question:</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900" dirty="0">
                <a:solidFill>
                  <a:srgbClr val="374151"/>
                </a:solidFill>
                <a:latin typeface="Söhne"/>
              </a:rPr>
              <a:t>“How much overlap do you see between real-world crimes and cybercrimes? Should we have distinct terms to recognize crime or deviance in online environments, or should all offenses just be classified as crimes, regardless of where and how they occur?” – (Bossler, 2018)</a:t>
            </a:r>
          </a:p>
        </p:txBody>
      </p:sp>
    </p:spTree>
    <p:extLst>
      <p:ext uri="{BB962C8B-B14F-4D97-AF65-F5344CB8AC3E}">
        <p14:creationId xmlns:p14="http://schemas.microsoft.com/office/powerpoint/2010/main" val="2894681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0"/>
            <a:ext cx="3897469" cy="565872"/>
          </a:xfrm>
        </p:spPr>
        <p:txBody>
          <a:bodyPr vert="horz" lIns="91440" tIns="45720" rIns="91440" bIns="45720" rtlCol="0" anchor="ctr">
            <a:normAutofit/>
          </a:bodyPr>
          <a:lstStyle/>
          <a:p>
            <a:r>
              <a:rPr lang="en-US" sz="3200" kern="1200" dirty="0">
                <a:solidFill>
                  <a:schemeClr val="tx1"/>
                </a:solidFill>
                <a:latin typeface="+mj-lt"/>
                <a:ea typeface="+mj-ea"/>
                <a:cs typeface="+mj-cs"/>
              </a:rPr>
              <a:t>Privacy Vs Security</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555169" y="3513402"/>
            <a:ext cx="10401854" cy="1010984"/>
          </a:xfrm>
        </p:spPr>
        <p:txBody>
          <a:bodyPr vert="horz" lIns="91440" tIns="45720" rIns="91440" bIns="45720" rtlCol="0">
            <a:normAutofit/>
          </a:bodyPr>
          <a:lstStyle/>
          <a:p>
            <a:pPr marL="0" indent="0" algn="ctr">
              <a:spcBef>
                <a:spcPts val="600"/>
              </a:spcBef>
              <a:spcAft>
                <a:spcPts val="600"/>
              </a:spcAft>
              <a:buClr>
                <a:schemeClr val="tx2"/>
              </a:buClr>
              <a:buSzPct val="90000"/>
              <a:buNone/>
            </a:pPr>
            <a:r>
              <a:rPr lang="en-US" sz="1800" b="1" dirty="0"/>
              <a:t>Privacy is the freedom from being observed or disturbed by other people, or the state of not being observed or disturbed in this way. It is the right to keep one's personal matters and relationships secret </a:t>
            </a:r>
          </a:p>
          <a:p>
            <a:pPr marL="0" indent="0" algn="ctr">
              <a:spcBef>
                <a:spcPts val="600"/>
              </a:spcBef>
              <a:spcAft>
                <a:spcPts val="600"/>
              </a:spcAft>
              <a:buClr>
                <a:schemeClr val="tx2"/>
              </a:buClr>
              <a:buSzPct val="90000"/>
              <a:buNone/>
            </a:pPr>
            <a:r>
              <a:rPr lang="en-US" sz="1800" b="1" i="1" dirty="0"/>
              <a:t>(International Association of Privacy Professionals (IAPP)</a:t>
            </a:r>
          </a:p>
        </p:txBody>
      </p:sp>
      <p:sp>
        <p:nvSpPr>
          <p:cNvPr id="12" name="Oval 1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descr="A cell phone with a screen on&#10;&#10;Description automatically generated">
            <a:extLst>
              <a:ext uri="{FF2B5EF4-FFF2-40B4-BE49-F238E27FC236}">
                <a16:creationId xmlns:a16="http://schemas.microsoft.com/office/drawing/2014/main" id="{BBE5337B-A0D6-9F11-E4A1-C2FE95635E85}"/>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2311" r="9778" b="3"/>
          <a:stretch/>
        </p:blipFill>
        <p:spPr>
          <a:xfrm rot="1007009">
            <a:off x="3149020" y="1037240"/>
            <a:ext cx="2279073" cy="2193838"/>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4" name="Arc 1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5" name="Picture 4" descr="A bedroom with a bed and a chair&#10;&#10;Description automatically generated">
            <a:extLst>
              <a:ext uri="{FF2B5EF4-FFF2-40B4-BE49-F238E27FC236}">
                <a16:creationId xmlns:a16="http://schemas.microsoft.com/office/drawing/2014/main" id="{739ABF42-C644-8429-8720-5A5C0581A566}"/>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0757" r="11147"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6" name="Content Placeholder 2">
            <a:extLst>
              <a:ext uri="{FF2B5EF4-FFF2-40B4-BE49-F238E27FC236}">
                <a16:creationId xmlns:a16="http://schemas.microsoft.com/office/drawing/2014/main" id="{4DE7A94B-77C7-3C3E-1838-441652354370}"/>
              </a:ext>
            </a:extLst>
          </p:cNvPr>
          <p:cNvSpPr txBox="1">
            <a:spLocks/>
          </p:cNvSpPr>
          <p:nvPr/>
        </p:nvSpPr>
        <p:spPr>
          <a:xfrm>
            <a:off x="555169" y="5029878"/>
            <a:ext cx="10401854" cy="10109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600"/>
              </a:spcBef>
              <a:spcAft>
                <a:spcPts val="600"/>
              </a:spcAft>
              <a:buClr>
                <a:schemeClr val="tx2"/>
              </a:buClr>
              <a:buSzPct val="90000"/>
              <a:buFont typeface="Arial" panose="020B0604020202020204" pitchFamily="34" charset="0"/>
              <a:buNone/>
            </a:pPr>
            <a:r>
              <a:rPr lang="en-GB" sz="1800" b="1" dirty="0"/>
              <a:t>Information security is the preservation of confidentiality, integrity, and availability of information. It also involves maintaining authenticity, possession, or control of that information</a:t>
            </a:r>
          </a:p>
          <a:p>
            <a:pPr marL="0" indent="0" algn="ctr">
              <a:spcBef>
                <a:spcPts val="600"/>
              </a:spcBef>
              <a:spcAft>
                <a:spcPts val="600"/>
              </a:spcAft>
              <a:buClr>
                <a:schemeClr val="tx2"/>
              </a:buClr>
              <a:buSzPct val="90000"/>
              <a:buFont typeface="Arial" panose="020B0604020202020204" pitchFamily="34" charset="0"/>
              <a:buNone/>
            </a:pPr>
            <a:r>
              <a:rPr lang="en-US" sz="1800" b="1" i="1" dirty="0"/>
              <a:t>International </a:t>
            </a:r>
            <a:r>
              <a:rPr lang="en-GB" sz="1800" b="1" i="1" dirty="0"/>
              <a:t>Organization for Standardization (ISO) </a:t>
            </a:r>
            <a:endParaRPr lang="en-US" sz="1800" b="1" i="1" dirty="0"/>
          </a:p>
        </p:txBody>
      </p:sp>
    </p:spTree>
    <p:extLst>
      <p:ext uri="{BB962C8B-B14F-4D97-AF65-F5344CB8AC3E}">
        <p14:creationId xmlns:p14="http://schemas.microsoft.com/office/powerpoint/2010/main" val="19571205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B7DE648-6E73-18AD-8F88-4050790A5BEB}"/>
              </a:ext>
            </a:extLst>
          </p:cNvPr>
          <p:cNvGrpSpPr/>
          <p:nvPr/>
        </p:nvGrpSpPr>
        <p:grpSpPr>
          <a:xfrm>
            <a:off x="1601578" y="156286"/>
            <a:ext cx="8985795" cy="4269141"/>
            <a:chOff x="580741" y="260195"/>
            <a:chExt cx="8985795" cy="4269141"/>
          </a:xfrm>
        </p:grpSpPr>
        <p:pic>
          <p:nvPicPr>
            <p:cNvPr id="4" name="Picture 3" descr="A black and white illustration of two people on a seesaw&#10;&#10;Description automatically generated">
              <a:extLst>
                <a:ext uri="{FF2B5EF4-FFF2-40B4-BE49-F238E27FC236}">
                  <a16:creationId xmlns:a16="http://schemas.microsoft.com/office/drawing/2014/main" id="{60DA78C2-FE4B-4B72-A8A7-854D1958A25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508157" y="1289830"/>
              <a:ext cx="5715000" cy="2286000"/>
            </a:xfrm>
            <a:prstGeom prst="rect">
              <a:avLst/>
            </a:prstGeom>
          </p:spPr>
        </p:pic>
        <p:sp>
          <p:nvSpPr>
            <p:cNvPr id="5" name="TextBox 4">
              <a:extLst>
                <a:ext uri="{FF2B5EF4-FFF2-40B4-BE49-F238E27FC236}">
                  <a16:creationId xmlns:a16="http://schemas.microsoft.com/office/drawing/2014/main" id="{75746CF5-E2FD-44D7-E41B-8A4066FDB97B}"/>
                </a:ext>
              </a:extLst>
            </p:cNvPr>
            <p:cNvSpPr txBox="1"/>
            <p:nvPr/>
          </p:nvSpPr>
          <p:spPr>
            <a:xfrm>
              <a:off x="2417618" y="3644479"/>
              <a:ext cx="5715000" cy="230832"/>
            </a:xfrm>
            <a:prstGeom prst="rect">
              <a:avLst/>
            </a:prstGeom>
            <a:noFill/>
          </p:spPr>
          <p:txBody>
            <a:bodyPr wrap="square" rtlCol="0">
              <a:spAutoFit/>
            </a:bodyPr>
            <a:lstStyle/>
            <a:p>
              <a:r>
                <a:rPr lang="en-GB" sz="900" dirty="0">
                  <a:hlinkClick r:id="rId4" tooltip="https://commons.wikimedia.org/wiki/File:SeesawWithKids_wb.png"/>
                </a:rPr>
                <a:t>This Photo</a:t>
              </a:r>
              <a:r>
                <a:rPr lang="en-GB" sz="900" dirty="0"/>
                <a:t> by Unknown Author is licensed under </a:t>
              </a:r>
              <a:r>
                <a:rPr lang="en-GB" sz="900" dirty="0">
                  <a:hlinkClick r:id="rId5" tooltip="https://creativecommons.org/licenses/by-sa/3.0/"/>
                </a:rPr>
                <a:t>CC BY-SA</a:t>
              </a:r>
              <a:endParaRPr lang="en-GB" sz="900" dirty="0"/>
            </a:p>
          </p:txBody>
        </p:sp>
        <p:sp>
          <p:nvSpPr>
            <p:cNvPr id="9" name="Rectangle 8">
              <a:extLst>
                <a:ext uri="{FF2B5EF4-FFF2-40B4-BE49-F238E27FC236}">
                  <a16:creationId xmlns:a16="http://schemas.microsoft.com/office/drawing/2014/main" id="{69CE4C60-B515-02D6-EE09-763C38068555}"/>
                </a:ext>
              </a:extLst>
            </p:cNvPr>
            <p:cNvSpPr/>
            <p:nvPr/>
          </p:nvSpPr>
          <p:spPr>
            <a:xfrm>
              <a:off x="580741" y="3759895"/>
              <a:ext cx="2031325" cy="769441"/>
            </a:xfrm>
            <a:prstGeom prst="rect">
              <a:avLst/>
            </a:prstGeom>
            <a:noFill/>
          </p:spPr>
          <p:txBody>
            <a:bodyPr wrap="none" lIns="91440" tIns="45720" rIns="91440" bIns="45720">
              <a:spAutoFit/>
            </a:bodyPr>
            <a:lstStyle/>
            <a:p>
              <a:pPr algn="ctr"/>
              <a:r>
                <a:rPr lang="en-US" sz="4400" b="0" cap="none" spc="0" dirty="0">
                  <a:ln w="0"/>
                  <a:solidFill>
                    <a:schemeClr val="accent1"/>
                  </a:solidFill>
                  <a:effectLst>
                    <a:outerShdw blurRad="38100" dist="25400" dir="5400000" algn="ctr" rotWithShape="0">
                      <a:srgbClr val="6E747A">
                        <a:alpha val="43000"/>
                      </a:srgbClr>
                    </a:outerShdw>
                  </a:effectLst>
                </a:rPr>
                <a:t>Security</a:t>
              </a:r>
            </a:p>
          </p:txBody>
        </p:sp>
        <p:sp>
          <p:nvSpPr>
            <p:cNvPr id="10" name="Rectangle 9">
              <a:extLst>
                <a:ext uri="{FF2B5EF4-FFF2-40B4-BE49-F238E27FC236}">
                  <a16:creationId xmlns:a16="http://schemas.microsoft.com/office/drawing/2014/main" id="{88B4069A-FF66-70D7-1175-147F7498BF88}"/>
                </a:ext>
              </a:extLst>
            </p:cNvPr>
            <p:cNvSpPr/>
            <p:nvPr/>
          </p:nvSpPr>
          <p:spPr>
            <a:xfrm>
              <a:off x="7751872" y="260195"/>
              <a:ext cx="1814664" cy="769441"/>
            </a:xfrm>
            <a:prstGeom prst="rect">
              <a:avLst/>
            </a:prstGeom>
            <a:noFill/>
          </p:spPr>
          <p:txBody>
            <a:bodyPr wrap="none" lIns="91440" tIns="45720" rIns="91440" bIns="45720">
              <a:spAutoFit/>
            </a:bodyPr>
            <a:lstStyle/>
            <a:p>
              <a:pPr algn="ctr"/>
              <a:r>
                <a:rPr lang="en-US" sz="4400" b="0" cap="none" spc="0" dirty="0">
                  <a:ln w="0"/>
                  <a:solidFill>
                    <a:schemeClr val="accent1"/>
                  </a:solidFill>
                  <a:effectLst>
                    <a:outerShdw blurRad="38100" dist="25400" dir="5400000" algn="ctr" rotWithShape="0">
                      <a:srgbClr val="6E747A">
                        <a:alpha val="43000"/>
                      </a:srgbClr>
                    </a:outerShdw>
                  </a:effectLst>
                </a:rPr>
                <a:t>Privacy</a:t>
              </a:r>
            </a:p>
          </p:txBody>
        </p:sp>
      </p:grpSp>
    </p:spTree>
    <p:extLst>
      <p:ext uri="{BB962C8B-B14F-4D97-AF65-F5344CB8AC3E}">
        <p14:creationId xmlns:p14="http://schemas.microsoft.com/office/powerpoint/2010/main" val="674108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30628" y="921857"/>
            <a:ext cx="11481847" cy="5500208"/>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Discussion Point:</a:t>
            </a:r>
            <a:endParaRPr lang="en-GB" sz="5400" b="1" i="0" dirty="0">
              <a:solidFill>
                <a:srgbClr val="374151"/>
              </a:solidFill>
              <a:effectLst/>
              <a:latin typeface="Söhne"/>
            </a:endParaRP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000" b="1" i="0" dirty="0">
                <a:solidFill>
                  <a:srgbClr val="374151"/>
                </a:solidFill>
                <a:effectLst/>
                <a:latin typeface="Söhne"/>
              </a:rPr>
              <a:t>“KARMA POLICE”</a:t>
            </a:r>
            <a:r>
              <a:rPr lang="en-GB" sz="2000" b="0" i="0" dirty="0">
                <a:solidFill>
                  <a:srgbClr val="374151"/>
                </a:solidFill>
                <a:effectLst/>
                <a:latin typeface="Söhne"/>
              </a:rPr>
              <a:t> program was a surveillance initiative conducted by GCHQ that sparked controversy due to its extensive data collection and privacy implications. It contributed to a broader global debate on the balance between national security and individual privacy in the digital age.</a:t>
            </a:r>
          </a:p>
          <a:p>
            <a:pPr marL="0" indent="0" algn="just">
              <a:buNone/>
            </a:pPr>
            <a:endParaRPr lang="en-GB" sz="2000" dirty="0">
              <a:solidFill>
                <a:srgbClr val="374151"/>
              </a:solidFill>
              <a:latin typeface="Söhne"/>
            </a:endParaRPr>
          </a:p>
          <a:p>
            <a:pPr algn="just">
              <a:buFontTx/>
              <a:buChar char="-"/>
            </a:pPr>
            <a:r>
              <a:rPr lang="en-GB" sz="2000" dirty="0">
                <a:solidFill>
                  <a:srgbClr val="374151"/>
                </a:solidFill>
                <a:latin typeface="Söhne"/>
              </a:rPr>
              <a:t>What is the concept of privacy?</a:t>
            </a:r>
          </a:p>
          <a:p>
            <a:pPr algn="just">
              <a:buFontTx/>
              <a:buChar char="-"/>
            </a:pPr>
            <a:r>
              <a:rPr lang="en-GB" sz="2000" dirty="0">
                <a:solidFill>
                  <a:srgbClr val="374151"/>
                </a:solidFill>
                <a:latin typeface="Söhne"/>
              </a:rPr>
              <a:t>Why it is important in the context of digital surveillance programs like the above?</a:t>
            </a:r>
          </a:p>
          <a:p>
            <a:pPr algn="just">
              <a:buFontTx/>
              <a:buChar char="-"/>
            </a:pPr>
            <a:r>
              <a:rPr lang="en-GB" sz="2000" dirty="0">
                <a:solidFill>
                  <a:srgbClr val="374151"/>
                </a:solidFill>
                <a:latin typeface="Söhne"/>
              </a:rPr>
              <a:t>How do you define the boundaries between individual privacy and government surveillance in today’s scenario?</a:t>
            </a:r>
          </a:p>
          <a:p>
            <a:pPr algn="just">
              <a:buFontTx/>
              <a:buChar char="-"/>
            </a:pPr>
            <a:r>
              <a:rPr lang="en-GB" sz="2000" dirty="0">
                <a:solidFill>
                  <a:srgbClr val="374151"/>
                </a:solidFill>
                <a:latin typeface="Söhne"/>
              </a:rPr>
              <a:t>What do you think as an impact of mass surveillance on individual’s freedom of expression?</a:t>
            </a:r>
          </a:p>
          <a:p>
            <a:pPr algn="just">
              <a:buFontTx/>
              <a:buChar char="-"/>
            </a:pPr>
            <a:r>
              <a:rPr lang="en-GB" sz="2000" dirty="0">
                <a:solidFill>
                  <a:srgbClr val="374151"/>
                </a:solidFill>
                <a:latin typeface="Söhne"/>
              </a:rPr>
              <a:t>How can technology be used to enhance the security while minimizing the impact on individual privacy?</a:t>
            </a:r>
            <a:endParaRPr lang="en-GB" sz="2900" dirty="0">
              <a:solidFill>
                <a:srgbClr val="374151"/>
              </a:solidFill>
              <a:latin typeface="Söhne"/>
            </a:endParaRPr>
          </a:p>
        </p:txBody>
      </p:sp>
    </p:spTree>
    <p:extLst>
      <p:ext uri="{BB962C8B-B14F-4D97-AF65-F5344CB8AC3E}">
        <p14:creationId xmlns:p14="http://schemas.microsoft.com/office/powerpoint/2010/main" val="2289225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Forensic Science!!!</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60793" y="933014"/>
            <a:ext cx="11481847" cy="4642596"/>
          </a:xfrm>
        </p:spPr>
        <p:txBody>
          <a:bodyPr>
            <a:normAutofit/>
          </a:bodyPr>
          <a:lstStyle/>
          <a:p>
            <a:pPr marL="0" indent="0" algn="just" defTabSz="684213">
              <a:spcBef>
                <a:spcPts val="600"/>
              </a:spcBef>
              <a:spcAft>
                <a:spcPts val="600"/>
              </a:spcAft>
              <a:buClr>
                <a:schemeClr val="tx2"/>
              </a:buClr>
              <a:buSzPct val="90000"/>
              <a:buNone/>
            </a:pPr>
            <a:r>
              <a:rPr lang="en-GB" sz="1800" i="0" u="none" strike="noStrike" baseline="0" dirty="0">
                <a:latin typeface="LinLibertineO"/>
              </a:rPr>
              <a:t>Forensic Science is the application of science to the law, meaning the scientific process of gathering and examining information to be used by the criminal justice system (</a:t>
            </a:r>
            <a:r>
              <a:rPr lang="en-GB" sz="1800" i="0" u="none" strike="noStrike" baseline="0" dirty="0" err="1">
                <a:latin typeface="LinLibertineO"/>
              </a:rPr>
              <a:t>Saferstein</a:t>
            </a:r>
            <a:r>
              <a:rPr lang="en-GB" sz="1800" dirty="0">
                <a:latin typeface="LinLibertineO"/>
              </a:rPr>
              <a:t>, 2010)</a:t>
            </a:r>
          </a:p>
          <a:p>
            <a:pPr marL="0" indent="0" algn="just" defTabSz="684213">
              <a:spcBef>
                <a:spcPts val="600"/>
              </a:spcBef>
              <a:spcAft>
                <a:spcPts val="600"/>
              </a:spcAft>
              <a:buClr>
                <a:schemeClr val="tx2"/>
              </a:buClr>
              <a:buSzPct val="90000"/>
              <a:buNone/>
            </a:pPr>
            <a:r>
              <a:rPr lang="en-GB" sz="1800" dirty="0">
                <a:latin typeface="LinLibertineO"/>
              </a:rPr>
              <a:t>There are different fields in Forensic Science. Forensic Art, Nursing, Accounting, Engineering, Firearm, Serology, Document Examination, Digital Forensics, Psychology etc.</a:t>
            </a:r>
          </a:p>
          <a:p>
            <a:pPr marL="0" indent="0" algn="just" defTabSz="684213">
              <a:spcBef>
                <a:spcPts val="600"/>
              </a:spcBef>
              <a:spcAft>
                <a:spcPts val="600"/>
              </a:spcAft>
              <a:buClr>
                <a:schemeClr val="tx2"/>
              </a:buClr>
              <a:buSzPct val="90000"/>
              <a:buNone/>
            </a:pPr>
            <a:r>
              <a:rPr lang="en-GB" sz="1800" b="1" dirty="0">
                <a:latin typeface="LinLibertineO"/>
              </a:rPr>
              <a:t>Digital Forensics</a:t>
            </a:r>
          </a:p>
          <a:p>
            <a:pPr marL="0" indent="0" algn="ctr" defTabSz="684213">
              <a:spcBef>
                <a:spcPts val="600"/>
              </a:spcBef>
              <a:spcAft>
                <a:spcPts val="600"/>
              </a:spcAft>
              <a:buClr>
                <a:schemeClr val="tx2"/>
              </a:buClr>
              <a:buSzPct val="90000"/>
              <a:buNone/>
            </a:pPr>
            <a:r>
              <a:rPr lang="en-GB" sz="1800" i="1" dirty="0">
                <a:latin typeface="LinLibertineO"/>
              </a:rPr>
              <a:t>The application of computer science and investigative procedures for a legal purpose involving the analysis of digital evidence after proper search authority, chain of custody, validation with mathematics, use of validated tools, repeatability, reporting, and possible expert presentation. </a:t>
            </a:r>
          </a:p>
          <a:p>
            <a:pPr marL="0" indent="0" algn="ctr" defTabSz="684213">
              <a:spcBef>
                <a:spcPts val="600"/>
              </a:spcBef>
              <a:spcAft>
                <a:spcPts val="600"/>
              </a:spcAft>
              <a:buClr>
                <a:schemeClr val="tx2"/>
              </a:buClr>
              <a:buSzPct val="90000"/>
              <a:buNone/>
            </a:pPr>
            <a:r>
              <a:rPr lang="en-GB" sz="1800" i="1" dirty="0">
                <a:latin typeface="LinLibertineO"/>
              </a:rPr>
              <a:t>(Casey, 2011)</a:t>
            </a:r>
          </a:p>
          <a:p>
            <a:pPr marL="0" indent="0" algn="ctr" defTabSz="684213">
              <a:spcBef>
                <a:spcPts val="600"/>
              </a:spcBef>
              <a:spcAft>
                <a:spcPts val="600"/>
              </a:spcAft>
              <a:buClr>
                <a:schemeClr val="tx2"/>
              </a:buClr>
              <a:buSzPct val="90000"/>
              <a:buNone/>
            </a:pPr>
            <a:endParaRPr lang="en-GB" sz="1800" i="1" dirty="0">
              <a:latin typeface="LinLibertineO"/>
            </a:endParaRPr>
          </a:p>
          <a:p>
            <a:pPr marL="0" indent="0" algn="ctr" defTabSz="684213">
              <a:spcBef>
                <a:spcPts val="600"/>
              </a:spcBef>
              <a:spcAft>
                <a:spcPts val="600"/>
              </a:spcAft>
              <a:buClr>
                <a:schemeClr val="tx2"/>
              </a:buClr>
              <a:buSzPct val="90000"/>
              <a:buNone/>
            </a:pPr>
            <a:r>
              <a:rPr lang="en-GB" sz="1800" i="1" dirty="0">
                <a:latin typeface="LinLibertineO"/>
              </a:rPr>
              <a:t>Definition from ISO/IEC 27037</a:t>
            </a:r>
          </a:p>
          <a:p>
            <a:pPr marL="0" indent="0" algn="ctr" defTabSz="684213">
              <a:spcBef>
                <a:spcPts val="600"/>
              </a:spcBef>
              <a:spcAft>
                <a:spcPts val="600"/>
              </a:spcAft>
              <a:buClr>
                <a:schemeClr val="tx2"/>
              </a:buClr>
              <a:buSzPct val="90000"/>
              <a:buNone/>
            </a:pPr>
            <a:r>
              <a:rPr lang="en-GB" sz="1800" i="1" dirty="0">
                <a:latin typeface="LinLibertineO"/>
              </a:rPr>
              <a:t>Digital forensics is defined as "the process of identifying, preserving, </a:t>
            </a:r>
            <a:r>
              <a:rPr lang="en-GB" sz="1800" i="1" dirty="0" err="1">
                <a:latin typeface="LinLibertineO"/>
              </a:rPr>
              <a:t>analyzing</a:t>
            </a:r>
            <a:r>
              <a:rPr lang="en-GB" sz="1800" i="1" dirty="0">
                <a:latin typeface="LinLibertineO"/>
              </a:rPr>
              <a:t>, and presenting digital evidence in a manner that is legally acceptable."</a:t>
            </a:r>
          </a:p>
        </p:txBody>
      </p:sp>
    </p:spTree>
    <p:extLst>
      <p:ext uri="{BB962C8B-B14F-4D97-AF65-F5344CB8AC3E}">
        <p14:creationId xmlns:p14="http://schemas.microsoft.com/office/powerpoint/2010/main" val="1679683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Forensic Science!!!</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60793" y="933014"/>
            <a:ext cx="11944121" cy="4781986"/>
          </a:xfrm>
        </p:spPr>
        <p:txBody>
          <a:bodyPr>
            <a:normAutofit fontScale="92500" lnSpcReduction="10000"/>
          </a:bodyPr>
          <a:lstStyle/>
          <a:p>
            <a:pPr marL="0" indent="0" algn="just" defTabSz="684213">
              <a:spcBef>
                <a:spcPts val="600"/>
              </a:spcBef>
              <a:spcAft>
                <a:spcPts val="600"/>
              </a:spcAft>
              <a:buClr>
                <a:schemeClr val="tx2"/>
              </a:buClr>
              <a:buSzPct val="90000"/>
              <a:buNone/>
            </a:pPr>
            <a:r>
              <a:rPr lang="en-GB" sz="1800" b="1" i="0" u="none" strike="noStrike" baseline="0" dirty="0">
                <a:latin typeface="LinLibertineO"/>
              </a:rPr>
              <a:t>Computer ? Digital ? Forensic</a:t>
            </a:r>
          </a:p>
          <a:p>
            <a:pPr marL="446088" indent="-446088" algn="just" defTabSz="684213">
              <a:spcBef>
                <a:spcPts val="600"/>
              </a:spcBef>
              <a:spcAft>
                <a:spcPts val="600"/>
              </a:spcAft>
              <a:buClr>
                <a:schemeClr val="tx2"/>
              </a:buClr>
              <a:buSzPct val="90000"/>
              <a:buFontTx/>
              <a:buChar char="►"/>
            </a:pPr>
            <a:r>
              <a:rPr lang="en-GB" sz="1800" i="1" dirty="0">
                <a:latin typeface="LinLibertineO"/>
              </a:rPr>
              <a:t>The National Institute of Standards and Technology (NIST) defines digital forensics as "</a:t>
            </a:r>
            <a:r>
              <a:rPr lang="en-GB" sz="1800" b="1" i="1" dirty="0">
                <a:latin typeface="LinLibertineO"/>
              </a:rPr>
              <a:t>the application of science to the identification, examination, and analysis of data while preserving the integrity of the information and maintaining a strict chain of custody for the data.“</a:t>
            </a:r>
            <a:endParaRPr lang="en-GB" sz="1800" b="1" dirty="0">
              <a:latin typeface="LinLibertineO"/>
            </a:endParaRPr>
          </a:p>
          <a:p>
            <a:pPr marL="446088" indent="-446088" algn="just" defTabSz="684213">
              <a:spcBef>
                <a:spcPts val="600"/>
              </a:spcBef>
              <a:spcAft>
                <a:spcPts val="600"/>
              </a:spcAft>
              <a:buClr>
                <a:schemeClr val="tx2"/>
              </a:buClr>
              <a:buSzPct val="90000"/>
              <a:buFontTx/>
              <a:buChar char="►"/>
            </a:pPr>
            <a:r>
              <a:rPr lang="en-GB" sz="1800" i="1" dirty="0">
                <a:latin typeface="LinLibertineO"/>
              </a:rPr>
              <a:t>NIST defines computer forensics as </a:t>
            </a:r>
            <a:r>
              <a:rPr lang="en-GB" sz="1800" b="1" i="1" dirty="0">
                <a:latin typeface="LinLibertineO"/>
              </a:rPr>
              <a:t>"the discipline that combines elements of law and computer science to collect and </a:t>
            </a:r>
            <a:r>
              <a:rPr lang="en-GB" sz="1800" b="1" i="1" dirty="0" err="1">
                <a:latin typeface="LinLibertineO"/>
              </a:rPr>
              <a:t>analyze</a:t>
            </a:r>
            <a:r>
              <a:rPr lang="en-GB" sz="1800" b="1" i="1" dirty="0">
                <a:latin typeface="LinLibertineO"/>
              </a:rPr>
              <a:t> data from computer systems, networks, wireless communications, and storage devices in a way that is admissible as evidence in a court of law.“</a:t>
            </a:r>
          </a:p>
          <a:p>
            <a:pPr marL="446088" indent="-446088" algn="just" defTabSz="684213">
              <a:spcBef>
                <a:spcPts val="600"/>
              </a:spcBef>
              <a:spcAft>
                <a:spcPts val="600"/>
              </a:spcAft>
              <a:buClr>
                <a:schemeClr val="tx2"/>
              </a:buClr>
              <a:buSzPct val="90000"/>
              <a:buFontTx/>
              <a:buChar char="►"/>
            </a:pPr>
            <a:r>
              <a:rPr lang="en-GB" sz="1800" i="1" dirty="0">
                <a:latin typeface="LinLibertineO"/>
              </a:rPr>
              <a:t>Are you confused??? Just to back to the past and try to clarify things!!!</a:t>
            </a:r>
          </a:p>
          <a:p>
            <a:pPr marL="446088" indent="-446088" algn="just" defTabSz="684213">
              <a:spcBef>
                <a:spcPts val="600"/>
              </a:spcBef>
              <a:spcAft>
                <a:spcPts val="600"/>
              </a:spcAft>
              <a:buClr>
                <a:schemeClr val="tx2"/>
              </a:buClr>
              <a:buSzPct val="90000"/>
              <a:buFontTx/>
              <a:buChar char="►"/>
            </a:pPr>
            <a:r>
              <a:rPr lang="en-GB" sz="1800" b="1" i="1" dirty="0">
                <a:latin typeface="LinLibertineO"/>
              </a:rPr>
              <a:t>Late 1970’s</a:t>
            </a:r>
          </a:p>
          <a:p>
            <a:pPr marL="903288" lvl="1" indent="-446088" algn="just" defTabSz="684213">
              <a:spcBef>
                <a:spcPts val="600"/>
              </a:spcBef>
              <a:spcAft>
                <a:spcPts val="600"/>
              </a:spcAft>
              <a:buClr>
                <a:schemeClr val="tx2"/>
              </a:buClr>
              <a:buSzPct val="90000"/>
              <a:buFontTx/>
              <a:buChar char="►"/>
            </a:pPr>
            <a:r>
              <a:rPr lang="en-GB" sz="1800" b="1" i="1" dirty="0">
                <a:latin typeface="LinLibertineO"/>
              </a:rPr>
              <a:t>1976 – Council of Europe Conference on Criminology Aspects of Economic Crime </a:t>
            </a:r>
            <a:r>
              <a:rPr lang="en-GB" sz="1800" i="1" dirty="0">
                <a:latin typeface="LinLibertineO"/>
              </a:rPr>
              <a:t>– </a:t>
            </a:r>
            <a:r>
              <a:rPr lang="en-GB" sz="1800" i="1" dirty="0" err="1">
                <a:latin typeface="LinLibertineO"/>
              </a:rPr>
              <a:t>Strabourg</a:t>
            </a:r>
            <a:r>
              <a:rPr lang="en-GB" sz="1800" i="1" dirty="0">
                <a:latin typeface="LinLibertineO"/>
              </a:rPr>
              <a:t>, France: Identified several categories of Cyber Crime.</a:t>
            </a:r>
            <a:r>
              <a:rPr lang="en-GB" sz="1800" b="0" i="0" u="none" strike="noStrike" baseline="0" dirty="0">
                <a:latin typeface="LinLibertineO"/>
              </a:rPr>
              <a:t> </a:t>
            </a:r>
            <a:r>
              <a:rPr lang="en-GB" sz="1800" b="0" i="0" u="none" strike="noStrike" baseline="30000" dirty="0" err="1">
                <a:latin typeface="LinLibertineO"/>
              </a:rPr>
              <a:t>Schjolberg</a:t>
            </a:r>
            <a:r>
              <a:rPr lang="en-GB" sz="1800" b="0" i="0" u="none" strike="noStrike" baseline="30000" dirty="0">
                <a:latin typeface="LinLibertineO"/>
              </a:rPr>
              <a:t>, S. (2004). </a:t>
            </a:r>
          </a:p>
          <a:p>
            <a:pPr marL="903288" lvl="1" indent="-446088" algn="just" defTabSz="684213">
              <a:spcBef>
                <a:spcPts val="600"/>
              </a:spcBef>
              <a:spcAft>
                <a:spcPts val="600"/>
              </a:spcAft>
              <a:buClr>
                <a:schemeClr val="tx2"/>
              </a:buClr>
              <a:buSzPct val="90000"/>
              <a:buFontTx/>
              <a:buChar char="►"/>
            </a:pPr>
            <a:r>
              <a:rPr lang="en-GB" sz="1800" b="1" i="1" dirty="0">
                <a:latin typeface="LinLibertineO"/>
              </a:rPr>
              <a:t>1977 – The Federal Computer Systems Protection Act </a:t>
            </a:r>
            <a:r>
              <a:rPr lang="en-GB" sz="1800" i="1" dirty="0">
                <a:latin typeface="LinLibertineO"/>
              </a:rPr>
              <a:t>– USA – not passed </a:t>
            </a:r>
          </a:p>
          <a:p>
            <a:pPr marL="457200" lvl="1" indent="0" algn="just" defTabSz="684213">
              <a:spcBef>
                <a:spcPts val="600"/>
              </a:spcBef>
              <a:spcAft>
                <a:spcPts val="600"/>
              </a:spcAft>
              <a:buClr>
                <a:schemeClr val="tx2"/>
              </a:buClr>
              <a:buSzPct val="90000"/>
              <a:buNone/>
            </a:pPr>
            <a:r>
              <a:rPr lang="en-GB" sz="1800" i="1" baseline="30000" dirty="0">
                <a:latin typeface="LinLibertineO"/>
              </a:rPr>
              <a:t>This Act would make “the use, for fraudulent or other illegal purposes, of any computer owned or operated by the United States, certain financial institutions, and entitles affecting interstate commerce” a federal crime.</a:t>
            </a:r>
          </a:p>
          <a:p>
            <a:pPr marL="903288" lvl="1" indent="-446088" algn="just" defTabSz="684213">
              <a:spcBef>
                <a:spcPts val="600"/>
              </a:spcBef>
              <a:spcAft>
                <a:spcPts val="600"/>
              </a:spcAft>
              <a:buClr>
                <a:schemeClr val="tx2"/>
              </a:buClr>
              <a:buSzPct val="90000"/>
              <a:buFontTx/>
              <a:buChar char="►"/>
            </a:pPr>
            <a:r>
              <a:rPr lang="en-GB" sz="1800" b="1" i="1" dirty="0">
                <a:latin typeface="LinLibertineO"/>
              </a:rPr>
              <a:t>1978 – Florida Computer Crimes Act </a:t>
            </a:r>
            <a:r>
              <a:rPr lang="en-GB" sz="1800" i="1" dirty="0">
                <a:latin typeface="LinLibertineO"/>
              </a:rPr>
              <a:t>– based on a scandal</a:t>
            </a:r>
            <a:r>
              <a:rPr lang="en-GB" sz="1800" b="0" i="0" u="none" strike="noStrike" baseline="30000" dirty="0">
                <a:latin typeface="LinLibertineO"/>
              </a:rPr>
              <a:t> </a:t>
            </a:r>
          </a:p>
          <a:p>
            <a:pPr marL="903288" lvl="1" indent="-446088" algn="just" defTabSz="684213">
              <a:spcBef>
                <a:spcPts val="600"/>
              </a:spcBef>
              <a:spcAft>
                <a:spcPts val="600"/>
              </a:spcAft>
              <a:buClr>
                <a:schemeClr val="tx2"/>
              </a:buClr>
              <a:buSzPct val="90000"/>
              <a:buFontTx/>
              <a:buChar char="►"/>
            </a:pPr>
            <a:r>
              <a:rPr lang="en-GB" sz="1800" b="1" i="1" dirty="0">
                <a:latin typeface="LinLibertineO"/>
              </a:rPr>
              <a:t>1986 – Computer Fraud and Abuse Act </a:t>
            </a:r>
            <a:r>
              <a:rPr lang="en-GB" sz="1800" i="1" dirty="0">
                <a:latin typeface="LinLibertineO"/>
              </a:rPr>
              <a:t>– USA</a:t>
            </a:r>
            <a:endParaRPr lang="en-GB" sz="1800" b="0" i="0" u="none" strike="noStrike" baseline="30000" dirty="0">
              <a:latin typeface="LinLibertineO"/>
            </a:endParaRPr>
          </a:p>
        </p:txBody>
      </p:sp>
    </p:spTree>
    <p:extLst>
      <p:ext uri="{BB962C8B-B14F-4D97-AF65-F5344CB8AC3E}">
        <p14:creationId xmlns:p14="http://schemas.microsoft.com/office/powerpoint/2010/main" val="2112439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ardrop 24">
            <a:extLst>
              <a:ext uri="{FF2B5EF4-FFF2-40B4-BE49-F238E27FC236}">
                <a16:creationId xmlns:a16="http://schemas.microsoft.com/office/drawing/2014/main" id="{02BCA068-12F2-34B2-306A-6B02B20AF9A3}"/>
              </a:ext>
            </a:extLst>
          </p:cNvPr>
          <p:cNvSpPr/>
          <p:nvPr/>
        </p:nvSpPr>
        <p:spPr>
          <a:xfrm rot="15716358">
            <a:off x="8912384" y="2830141"/>
            <a:ext cx="3127816" cy="3332007"/>
          </a:xfrm>
          <a:prstGeom prst="teardrop">
            <a:avLst>
              <a:gd name="adj" fmla="val 2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Forensic Science!!!</a:t>
            </a:r>
          </a:p>
        </p:txBody>
      </p:sp>
      <p:graphicFrame>
        <p:nvGraphicFramePr>
          <p:cNvPr id="9" name="Diagram 8">
            <a:extLst>
              <a:ext uri="{FF2B5EF4-FFF2-40B4-BE49-F238E27FC236}">
                <a16:creationId xmlns:a16="http://schemas.microsoft.com/office/drawing/2014/main" id="{7C8135A1-10FA-32B8-791B-D1D480DBF9C3}"/>
              </a:ext>
            </a:extLst>
          </p:cNvPr>
          <p:cNvGraphicFramePr/>
          <p:nvPr>
            <p:extLst>
              <p:ext uri="{D42A27DB-BD31-4B8C-83A1-F6EECF244321}">
                <p14:modId xmlns:p14="http://schemas.microsoft.com/office/powerpoint/2010/main" val="2936479585"/>
              </p:ext>
            </p:extLst>
          </p:nvPr>
        </p:nvGraphicFramePr>
        <p:xfrm>
          <a:off x="17107" y="29578"/>
          <a:ext cx="12192000" cy="4287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TextBox 17">
            <a:extLst>
              <a:ext uri="{FF2B5EF4-FFF2-40B4-BE49-F238E27FC236}">
                <a16:creationId xmlns:a16="http://schemas.microsoft.com/office/drawing/2014/main" id="{A3316106-DE86-2D55-911E-1CE1AF315C06}"/>
              </a:ext>
            </a:extLst>
          </p:cNvPr>
          <p:cNvSpPr txBox="1"/>
          <p:nvPr/>
        </p:nvSpPr>
        <p:spPr>
          <a:xfrm>
            <a:off x="405033" y="3731844"/>
            <a:ext cx="3614003" cy="1323439"/>
          </a:xfrm>
          <a:prstGeom prst="rect">
            <a:avLst/>
          </a:prstGeom>
          <a:noFill/>
        </p:spPr>
        <p:txBody>
          <a:bodyPr wrap="none" rtlCol="0">
            <a:spAutoFit/>
          </a:bodyPr>
          <a:lstStyle/>
          <a:p>
            <a:r>
              <a:rPr lang="en-GB" sz="1600" dirty="0"/>
              <a:t>Evidence without any sense</a:t>
            </a:r>
          </a:p>
          <a:p>
            <a:r>
              <a:rPr lang="en-GB" sz="1600" dirty="0"/>
              <a:t>Lack of Accuracy</a:t>
            </a:r>
          </a:p>
          <a:p>
            <a:endParaRPr lang="en-GB" sz="1600" dirty="0"/>
          </a:p>
          <a:p>
            <a:r>
              <a:rPr lang="en-GB" sz="1600" dirty="0"/>
              <a:t>Challenges in documentation of evidence</a:t>
            </a:r>
          </a:p>
          <a:p>
            <a:r>
              <a:rPr lang="en-GB" sz="1600" dirty="0"/>
              <a:t>Lack of Policies and Standards</a:t>
            </a:r>
          </a:p>
        </p:txBody>
      </p:sp>
      <p:sp>
        <p:nvSpPr>
          <p:cNvPr id="19" name="Cloud 18">
            <a:extLst>
              <a:ext uri="{FF2B5EF4-FFF2-40B4-BE49-F238E27FC236}">
                <a16:creationId xmlns:a16="http://schemas.microsoft.com/office/drawing/2014/main" id="{6DF7D79D-777E-36E1-26FD-997BEFFE7187}"/>
              </a:ext>
            </a:extLst>
          </p:cNvPr>
          <p:cNvSpPr/>
          <p:nvPr/>
        </p:nvSpPr>
        <p:spPr>
          <a:xfrm>
            <a:off x="0" y="3289487"/>
            <a:ext cx="3995057" cy="2427515"/>
          </a:xfrm>
          <a:prstGeom prst="cloud">
            <a:avLst/>
          </a:prstGeom>
          <a:noFill/>
          <a:ln>
            <a:solidFill>
              <a:schemeClr val="accent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Cloud 19">
            <a:extLst>
              <a:ext uri="{FF2B5EF4-FFF2-40B4-BE49-F238E27FC236}">
                <a16:creationId xmlns:a16="http://schemas.microsoft.com/office/drawing/2014/main" id="{72F33E4D-3CB6-89F4-2AC8-18C83FB3091E}"/>
              </a:ext>
            </a:extLst>
          </p:cNvPr>
          <p:cNvSpPr/>
          <p:nvPr/>
        </p:nvSpPr>
        <p:spPr>
          <a:xfrm rot="1554587">
            <a:off x="3707720" y="2673042"/>
            <a:ext cx="5076225" cy="2764366"/>
          </a:xfrm>
          <a:prstGeom prst="cloud">
            <a:avLst/>
          </a:prstGeom>
          <a:noFill/>
          <a:ln>
            <a:solidFill>
              <a:schemeClr val="accent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Cloud 20">
            <a:extLst>
              <a:ext uri="{FF2B5EF4-FFF2-40B4-BE49-F238E27FC236}">
                <a16:creationId xmlns:a16="http://schemas.microsoft.com/office/drawing/2014/main" id="{8D09B619-69B3-5E8A-6350-695FE3D17E6D}"/>
              </a:ext>
            </a:extLst>
          </p:cNvPr>
          <p:cNvSpPr/>
          <p:nvPr/>
        </p:nvSpPr>
        <p:spPr>
          <a:xfrm>
            <a:off x="7198931" y="271368"/>
            <a:ext cx="4253090" cy="3387810"/>
          </a:xfrm>
          <a:prstGeom prst="cloud">
            <a:avLst/>
          </a:prstGeom>
          <a:noFill/>
          <a:ln>
            <a:solidFill>
              <a:schemeClr val="accent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BE13FD67-6DCA-1EB0-5E76-B945E0648143}"/>
              </a:ext>
            </a:extLst>
          </p:cNvPr>
          <p:cNvSpPr txBox="1"/>
          <p:nvPr/>
        </p:nvSpPr>
        <p:spPr>
          <a:xfrm rot="1458829">
            <a:off x="4511462" y="3345874"/>
            <a:ext cx="3460131" cy="1815882"/>
          </a:xfrm>
          <a:prstGeom prst="rect">
            <a:avLst/>
          </a:prstGeom>
          <a:noFill/>
        </p:spPr>
        <p:txBody>
          <a:bodyPr wrap="square" rtlCol="0">
            <a:spAutoFit/>
          </a:bodyPr>
          <a:lstStyle/>
          <a:p>
            <a:r>
              <a:rPr lang="en-GB" sz="1600" dirty="0"/>
              <a:t>Mapping between forensic procedure/ Policy and Computer Crime Legislation</a:t>
            </a:r>
          </a:p>
          <a:p>
            <a:endParaRPr lang="en-GB" sz="1600" dirty="0"/>
          </a:p>
          <a:p>
            <a:r>
              <a:rPr lang="en-GB" sz="1600" dirty="0"/>
              <a:t>Development of tools to withstand courtroom challenges</a:t>
            </a:r>
          </a:p>
          <a:p>
            <a:endParaRPr lang="en-GB" sz="1600" dirty="0"/>
          </a:p>
          <a:p>
            <a:r>
              <a:rPr lang="en-GB" sz="1600" dirty="0"/>
              <a:t>Definition of Digital Evidence</a:t>
            </a:r>
          </a:p>
        </p:txBody>
      </p:sp>
      <p:sp>
        <p:nvSpPr>
          <p:cNvPr id="23" name="Arrow: Curved Right 22">
            <a:extLst>
              <a:ext uri="{FF2B5EF4-FFF2-40B4-BE49-F238E27FC236}">
                <a16:creationId xmlns:a16="http://schemas.microsoft.com/office/drawing/2014/main" id="{9A63D63C-9F92-2E73-6E36-E8CDC8C050CB}"/>
              </a:ext>
            </a:extLst>
          </p:cNvPr>
          <p:cNvSpPr/>
          <p:nvPr/>
        </p:nvSpPr>
        <p:spPr>
          <a:xfrm rot="12889380">
            <a:off x="9016297" y="3674181"/>
            <a:ext cx="425083" cy="1187934"/>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TextBox 23">
            <a:extLst>
              <a:ext uri="{FF2B5EF4-FFF2-40B4-BE49-F238E27FC236}">
                <a16:creationId xmlns:a16="http://schemas.microsoft.com/office/drawing/2014/main" id="{4AB73368-AC54-0871-634E-D81BEE1D2CD8}"/>
              </a:ext>
            </a:extLst>
          </p:cNvPr>
          <p:cNvSpPr txBox="1"/>
          <p:nvPr/>
        </p:nvSpPr>
        <p:spPr>
          <a:xfrm>
            <a:off x="7802168" y="737575"/>
            <a:ext cx="3460131" cy="2062103"/>
          </a:xfrm>
          <a:prstGeom prst="rect">
            <a:avLst/>
          </a:prstGeom>
          <a:noFill/>
        </p:spPr>
        <p:txBody>
          <a:bodyPr wrap="square" rtlCol="0">
            <a:spAutoFit/>
          </a:bodyPr>
          <a:lstStyle/>
          <a:p>
            <a:r>
              <a:rPr lang="en-GB" sz="1600" dirty="0"/>
              <a:t>Evolving into Digital Forensics from Computer Forensics.</a:t>
            </a:r>
          </a:p>
          <a:p>
            <a:endParaRPr lang="en-GB" sz="1600" dirty="0"/>
          </a:p>
          <a:p>
            <a:r>
              <a:rPr lang="en-GB" sz="1600" dirty="0"/>
              <a:t>Courts more familiar with the process of collecting and examining</a:t>
            </a:r>
          </a:p>
          <a:p>
            <a:endParaRPr lang="en-GB" sz="1600" dirty="0"/>
          </a:p>
          <a:p>
            <a:r>
              <a:rPr lang="en-GB" sz="1600" dirty="0"/>
              <a:t>More sophisticated tools, on-site examination, Open-source tools</a:t>
            </a:r>
          </a:p>
        </p:txBody>
      </p:sp>
      <p:grpSp>
        <p:nvGrpSpPr>
          <p:cNvPr id="26" name="Group 25">
            <a:extLst>
              <a:ext uri="{FF2B5EF4-FFF2-40B4-BE49-F238E27FC236}">
                <a16:creationId xmlns:a16="http://schemas.microsoft.com/office/drawing/2014/main" id="{F4EB9BBD-312F-AB51-213E-6BEF255AEFC5}"/>
              </a:ext>
            </a:extLst>
          </p:cNvPr>
          <p:cNvGrpSpPr/>
          <p:nvPr/>
        </p:nvGrpSpPr>
        <p:grpSpPr>
          <a:xfrm>
            <a:off x="9558937" y="3495558"/>
            <a:ext cx="2280903" cy="2280661"/>
            <a:chOff x="4899466" y="142108"/>
            <a:chExt cx="2280903" cy="2280661"/>
          </a:xfrm>
        </p:grpSpPr>
        <p:sp>
          <p:nvSpPr>
            <p:cNvPr id="27" name="Oval 26">
              <a:extLst>
                <a:ext uri="{FF2B5EF4-FFF2-40B4-BE49-F238E27FC236}">
                  <a16:creationId xmlns:a16="http://schemas.microsoft.com/office/drawing/2014/main" id="{1BAEE479-A7C8-92D7-A71D-80EB2F04C946}"/>
                </a:ext>
              </a:extLst>
            </p:cNvPr>
            <p:cNvSpPr/>
            <p:nvPr/>
          </p:nvSpPr>
          <p:spPr>
            <a:xfrm>
              <a:off x="4899466" y="142108"/>
              <a:ext cx="2280903" cy="2280661"/>
            </a:xfrm>
            <a:prstGeom prst="ellipse">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8" name="Oval 4">
              <a:extLst>
                <a:ext uri="{FF2B5EF4-FFF2-40B4-BE49-F238E27FC236}">
                  <a16:creationId xmlns:a16="http://schemas.microsoft.com/office/drawing/2014/main" id="{FF26551B-3D30-C79C-C322-08EBC5D547C4}"/>
                </a:ext>
              </a:extLst>
            </p:cNvPr>
            <p:cNvSpPr txBox="1"/>
            <p:nvPr/>
          </p:nvSpPr>
          <p:spPr>
            <a:xfrm>
              <a:off x="5225537" y="467978"/>
              <a:ext cx="1628762" cy="1628921"/>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Advancement Phase (early 2010s)</a:t>
              </a:r>
            </a:p>
            <a:p>
              <a:pPr marL="0" lvl="0" indent="0" algn="ctr" defTabSz="711200">
                <a:lnSpc>
                  <a:spcPct val="90000"/>
                </a:lnSpc>
                <a:spcBef>
                  <a:spcPct val="0"/>
                </a:spcBef>
                <a:spcAft>
                  <a:spcPct val="35000"/>
                </a:spcAft>
                <a:buNone/>
              </a:pPr>
              <a:r>
                <a:rPr lang="en-GB" sz="1600" dirty="0"/>
                <a:t>IoT, Drones, Surveillance, Wireless etc</a:t>
              </a:r>
              <a:endParaRPr lang="en-GB" sz="1600" kern="1200" dirty="0"/>
            </a:p>
          </p:txBody>
        </p:sp>
      </p:grpSp>
    </p:spTree>
    <p:extLst>
      <p:ext uri="{BB962C8B-B14F-4D97-AF65-F5344CB8AC3E}">
        <p14:creationId xmlns:p14="http://schemas.microsoft.com/office/powerpoint/2010/main" val="1629626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Forensic Science!!!</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60793" y="933014"/>
            <a:ext cx="11944121" cy="4781986"/>
          </a:xfrm>
        </p:spPr>
        <p:txBody>
          <a:bodyPr>
            <a:normAutofit/>
          </a:bodyPr>
          <a:lstStyle/>
          <a:p>
            <a:pPr marL="0" indent="0" algn="just" defTabSz="684213">
              <a:spcBef>
                <a:spcPts val="600"/>
              </a:spcBef>
              <a:spcAft>
                <a:spcPts val="600"/>
              </a:spcAft>
              <a:buClr>
                <a:schemeClr val="tx2"/>
              </a:buClr>
              <a:buSzPct val="90000"/>
              <a:buNone/>
            </a:pPr>
            <a:r>
              <a:rPr lang="en-GB" sz="1800" b="1" i="0" u="none" strike="noStrike" baseline="0" dirty="0">
                <a:latin typeface="LinLibertineO"/>
              </a:rPr>
              <a:t>Digital Forensics</a:t>
            </a:r>
          </a:p>
          <a:p>
            <a:pPr marL="446088" indent="-446088" algn="just" defTabSz="684213">
              <a:spcBef>
                <a:spcPts val="600"/>
              </a:spcBef>
              <a:spcAft>
                <a:spcPts val="600"/>
              </a:spcAft>
              <a:buClr>
                <a:schemeClr val="tx2"/>
              </a:buClr>
              <a:buSzPct val="90000"/>
              <a:buFontTx/>
              <a:buChar char="►"/>
            </a:pPr>
            <a:r>
              <a:rPr lang="en-GB" sz="1800" b="0" i="0" u="none" strike="noStrike" dirty="0">
                <a:latin typeface="LinLibertineO"/>
              </a:rPr>
              <a:t>Digital forensics refers to the analysis of digital evidence, which includes network forensics (Internet traffic), computer forensics, mobile device forensics (e.g., cell phone), and malware forensics (e.g., viruses). Overall, digital forensics included a whole array of digital devices.</a:t>
            </a:r>
            <a:r>
              <a:rPr lang="en-GB" sz="1800" dirty="0">
                <a:latin typeface="LinLibertineO"/>
              </a:rPr>
              <a:t> (Bossler)</a:t>
            </a:r>
            <a:endParaRPr lang="en-GB" sz="1800" b="0" i="0" u="none" strike="noStrike" dirty="0">
              <a:latin typeface="LinLibertineO"/>
            </a:endParaRPr>
          </a:p>
          <a:p>
            <a:pPr marL="446088" indent="-446088" algn="just" defTabSz="684213">
              <a:spcBef>
                <a:spcPts val="600"/>
              </a:spcBef>
              <a:spcAft>
                <a:spcPts val="600"/>
              </a:spcAft>
              <a:buClr>
                <a:schemeClr val="tx2"/>
              </a:buClr>
              <a:buSzPct val="90000"/>
              <a:buFontTx/>
              <a:buChar char="►"/>
            </a:pPr>
            <a:r>
              <a:rPr lang="en-GB" sz="1800" dirty="0">
                <a:latin typeface="LinLibertineO"/>
              </a:rPr>
              <a:t>Note that,</a:t>
            </a:r>
            <a:r>
              <a:rPr lang="en-GB" sz="1800" b="0" i="0" u="none" strike="noStrike" dirty="0">
                <a:latin typeface="LinLibertineO"/>
              </a:rPr>
              <a:t> in most cases the development of new technology required new forensic tools. </a:t>
            </a:r>
            <a:r>
              <a:rPr lang="en-GB" sz="1800" dirty="0">
                <a:latin typeface="LinLibertineO"/>
              </a:rPr>
              <a:t>(Bossler)</a:t>
            </a:r>
            <a:endParaRPr lang="en-GB" sz="1800" b="0" i="0" u="none" strike="noStrike" dirty="0">
              <a:latin typeface="LinLibertineO"/>
            </a:endParaRPr>
          </a:p>
        </p:txBody>
      </p:sp>
      <p:sp>
        <p:nvSpPr>
          <p:cNvPr id="4" name="Rectangle 3">
            <a:extLst>
              <a:ext uri="{FF2B5EF4-FFF2-40B4-BE49-F238E27FC236}">
                <a16:creationId xmlns:a16="http://schemas.microsoft.com/office/drawing/2014/main" id="{DE9C5869-4D68-A93E-E61C-623A0E8E4622}"/>
              </a:ext>
            </a:extLst>
          </p:cNvPr>
          <p:cNvSpPr/>
          <p:nvPr/>
        </p:nvSpPr>
        <p:spPr>
          <a:xfrm>
            <a:off x="821707" y="2608604"/>
            <a:ext cx="3087512" cy="584775"/>
          </a:xfrm>
          <a:prstGeom prst="rect">
            <a:avLst/>
          </a:prstGeom>
          <a:noFill/>
          <a:effectLst>
            <a:reflection blurRad="6350" stA="50000" endA="300" endPos="55500" dist="50800" dir="5400000" sy="-100000" algn="bl" rotWithShape="0"/>
          </a:effectLst>
        </p:spPr>
        <p:txBody>
          <a:bodyPr wrap="non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Pre-</a:t>
            </a:r>
            <a:r>
              <a:rPr lang="en-US" sz="32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Investigation </a:t>
            </a:r>
            <a:endPar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9" name="Rectangle 8">
            <a:extLst>
              <a:ext uri="{FF2B5EF4-FFF2-40B4-BE49-F238E27FC236}">
                <a16:creationId xmlns:a16="http://schemas.microsoft.com/office/drawing/2014/main" id="{EAD2731B-0328-6891-C9D9-FF1344D8E60F}"/>
              </a:ext>
            </a:extLst>
          </p:cNvPr>
          <p:cNvSpPr/>
          <p:nvPr/>
        </p:nvSpPr>
        <p:spPr>
          <a:xfrm>
            <a:off x="4230751" y="3031619"/>
            <a:ext cx="2494850" cy="584775"/>
          </a:xfrm>
          <a:prstGeom prst="rect">
            <a:avLst/>
          </a:prstGeom>
          <a:noFill/>
          <a:effectLst>
            <a:reflection blurRad="6350" stA="50000" endA="300" endPos="55500" dist="50800" dir="5400000" sy="-100000" algn="bl" rotWithShape="0"/>
          </a:effectLst>
        </p:spPr>
        <p:txBody>
          <a:bodyPr wrap="non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Identification </a:t>
            </a:r>
          </a:p>
        </p:txBody>
      </p:sp>
      <p:sp>
        <p:nvSpPr>
          <p:cNvPr id="10" name="Rectangle 9">
            <a:extLst>
              <a:ext uri="{FF2B5EF4-FFF2-40B4-BE49-F238E27FC236}">
                <a16:creationId xmlns:a16="http://schemas.microsoft.com/office/drawing/2014/main" id="{40F6489C-7221-BECE-9015-8FF62B2ACA95}"/>
              </a:ext>
            </a:extLst>
          </p:cNvPr>
          <p:cNvSpPr/>
          <p:nvPr/>
        </p:nvSpPr>
        <p:spPr>
          <a:xfrm>
            <a:off x="6898360" y="3526974"/>
            <a:ext cx="1851790" cy="584775"/>
          </a:xfrm>
          <a:prstGeom prst="rect">
            <a:avLst/>
          </a:prstGeom>
          <a:noFill/>
          <a:effectLst>
            <a:reflection blurRad="6350" stA="50000" endA="300" endPos="55500" dist="50800" dir="5400000" sy="-100000" algn="bl" rotWithShape="0"/>
          </a:effectLst>
        </p:spPr>
        <p:txBody>
          <a:bodyPr wrap="non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Collection</a:t>
            </a:r>
          </a:p>
        </p:txBody>
      </p:sp>
      <p:sp>
        <p:nvSpPr>
          <p:cNvPr id="11" name="Rectangle 10">
            <a:extLst>
              <a:ext uri="{FF2B5EF4-FFF2-40B4-BE49-F238E27FC236}">
                <a16:creationId xmlns:a16="http://schemas.microsoft.com/office/drawing/2014/main" id="{A755DBEE-8854-7423-F9CB-9CC3E1301B49}"/>
              </a:ext>
            </a:extLst>
          </p:cNvPr>
          <p:cNvSpPr/>
          <p:nvPr/>
        </p:nvSpPr>
        <p:spPr>
          <a:xfrm>
            <a:off x="9027160" y="4032336"/>
            <a:ext cx="2250937" cy="584775"/>
          </a:xfrm>
          <a:prstGeom prst="rect">
            <a:avLst/>
          </a:prstGeom>
          <a:noFill/>
          <a:effectLst>
            <a:reflection blurRad="6350" stA="50000" endA="300" endPos="55500" dist="50800" dir="5400000" sy="-100000" algn="bl" rotWithShape="0"/>
          </a:effectLst>
        </p:spPr>
        <p:txBody>
          <a:bodyPr wrap="non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Examination</a:t>
            </a:r>
          </a:p>
        </p:txBody>
      </p:sp>
      <p:sp>
        <p:nvSpPr>
          <p:cNvPr id="12" name="Rectangle 11">
            <a:extLst>
              <a:ext uri="{FF2B5EF4-FFF2-40B4-BE49-F238E27FC236}">
                <a16:creationId xmlns:a16="http://schemas.microsoft.com/office/drawing/2014/main" id="{475EF505-3FE7-1AF5-23B0-59BBA31304A8}"/>
              </a:ext>
            </a:extLst>
          </p:cNvPr>
          <p:cNvSpPr/>
          <p:nvPr/>
        </p:nvSpPr>
        <p:spPr>
          <a:xfrm>
            <a:off x="6096000" y="4356928"/>
            <a:ext cx="2620718" cy="584775"/>
          </a:xfrm>
          <a:prstGeom prst="rect">
            <a:avLst/>
          </a:prstGeom>
          <a:noFill/>
          <a:effectLst>
            <a:reflection blurRad="6350" stA="50000" endA="300" endPos="55500" dist="50800" dir="5400000" sy="-100000" algn="bl" rotWithShape="0"/>
          </a:effectLst>
        </p:spPr>
        <p:txBody>
          <a:bodyPr wrap="non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Interpretation</a:t>
            </a:r>
          </a:p>
        </p:txBody>
      </p:sp>
      <p:sp>
        <p:nvSpPr>
          <p:cNvPr id="13" name="Half Frame 12">
            <a:extLst>
              <a:ext uri="{FF2B5EF4-FFF2-40B4-BE49-F238E27FC236}">
                <a16:creationId xmlns:a16="http://schemas.microsoft.com/office/drawing/2014/main" id="{D1AE5D6C-D7B0-D841-D870-F7E3A1CD0305}"/>
              </a:ext>
            </a:extLst>
          </p:cNvPr>
          <p:cNvSpPr/>
          <p:nvPr/>
        </p:nvSpPr>
        <p:spPr>
          <a:xfrm>
            <a:off x="3554424" y="3096834"/>
            <a:ext cx="849086" cy="235622"/>
          </a:xfrm>
          <a:prstGeom prst="half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Half Frame 13">
            <a:extLst>
              <a:ext uri="{FF2B5EF4-FFF2-40B4-BE49-F238E27FC236}">
                <a16:creationId xmlns:a16="http://schemas.microsoft.com/office/drawing/2014/main" id="{75EA415A-C8AC-3E18-BFC0-5278E06CF88E}"/>
              </a:ext>
            </a:extLst>
          </p:cNvPr>
          <p:cNvSpPr/>
          <p:nvPr/>
        </p:nvSpPr>
        <p:spPr>
          <a:xfrm>
            <a:off x="6387438" y="3526974"/>
            <a:ext cx="849086" cy="235622"/>
          </a:xfrm>
          <a:prstGeom prst="half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Half Frame 14">
            <a:extLst>
              <a:ext uri="{FF2B5EF4-FFF2-40B4-BE49-F238E27FC236}">
                <a16:creationId xmlns:a16="http://schemas.microsoft.com/office/drawing/2014/main" id="{AA09FCBA-C2DB-B5E8-2178-D8FED3007545}"/>
              </a:ext>
            </a:extLst>
          </p:cNvPr>
          <p:cNvSpPr/>
          <p:nvPr/>
        </p:nvSpPr>
        <p:spPr>
          <a:xfrm>
            <a:off x="8498366" y="4032336"/>
            <a:ext cx="849086" cy="235622"/>
          </a:xfrm>
          <a:prstGeom prst="half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Half Frame 16">
            <a:extLst>
              <a:ext uri="{FF2B5EF4-FFF2-40B4-BE49-F238E27FC236}">
                <a16:creationId xmlns:a16="http://schemas.microsoft.com/office/drawing/2014/main" id="{36F2C144-7FC6-147B-CA2D-2CB2CCEFA883}"/>
              </a:ext>
            </a:extLst>
          </p:cNvPr>
          <p:cNvSpPr/>
          <p:nvPr/>
        </p:nvSpPr>
        <p:spPr>
          <a:xfrm rot="10800000">
            <a:off x="8464112" y="4605432"/>
            <a:ext cx="849086" cy="235622"/>
          </a:xfrm>
          <a:prstGeom prst="half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Rectangle 17">
            <a:extLst>
              <a:ext uri="{FF2B5EF4-FFF2-40B4-BE49-F238E27FC236}">
                <a16:creationId xmlns:a16="http://schemas.microsoft.com/office/drawing/2014/main" id="{88272CCC-A7AE-04B3-7840-39EA1B5BC98D}"/>
              </a:ext>
            </a:extLst>
          </p:cNvPr>
          <p:cNvSpPr/>
          <p:nvPr/>
        </p:nvSpPr>
        <p:spPr>
          <a:xfrm>
            <a:off x="3085111" y="4617111"/>
            <a:ext cx="2780185" cy="584775"/>
          </a:xfrm>
          <a:prstGeom prst="rect">
            <a:avLst/>
          </a:prstGeom>
          <a:noFill/>
          <a:effectLst>
            <a:reflection blurRad="6350" stA="50000" endA="300" endPos="55500" dist="50800" dir="5400000" sy="-100000" algn="bl" rotWithShape="0"/>
          </a:effectLst>
        </p:spPr>
        <p:txBody>
          <a:bodyPr wrap="non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Documentation</a:t>
            </a:r>
          </a:p>
        </p:txBody>
      </p:sp>
      <p:sp>
        <p:nvSpPr>
          <p:cNvPr id="19" name="Half Frame 18">
            <a:extLst>
              <a:ext uri="{FF2B5EF4-FFF2-40B4-BE49-F238E27FC236}">
                <a16:creationId xmlns:a16="http://schemas.microsoft.com/office/drawing/2014/main" id="{2C6CBCAE-2439-503C-8F38-D975C8097E91}"/>
              </a:ext>
            </a:extLst>
          </p:cNvPr>
          <p:cNvSpPr/>
          <p:nvPr/>
        </p:nvSpPr>
        <p:spPr>
          <a:xfrm rot="10800000">
            <a:off x="5538352" y="4874216"/>
            <a:ext cx="849086" cy="235622"/>
          </a:xfrm>
          <a:prstGeom prst="half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0" name="Rectangle 19">
            <a:extLst>
              <a:ext uri="{FF2B5EF4-FFF2-40B4-BE49-F238E27FC236}">
                <a16:creationId xmlns:a16="http://schemas.microsoft.com/office/drawing/2014/main" id="{50754EC8-9BC4-26E5-0747-FE7D554905FC}"/>
              </a:ext>
            </a:extLst>
          </p:cNvPr>
          <p:cNvSpPr/>
          <p:nvPr/>
        </p:nvSpPr>
        <p:spPr>
          <a:xfrm>
            <a:off x="406999" y="4873668"/>
            <a:ext cx="2305119" cy="584775"/>
          </a:xfrm>
          <a:prstGeom prst="rect">
            <a:avLst/>
          </a:prstGeom>
          <a:noFill/>
          <a:effectLst>
            <a:reflection blurRad="6350" stA="50000" endA="300" endPos="55500" dist="50800" dir="5400000" sy="-100000" algn="bl" rotWithShape="0"/>
          </a:effectLst>
        </p:spPr>
        <p:txBody>
          <a:bodyPr wrap="non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Presentation</a:t>
            </a:r>
          </a:p>
        </p:txBody>
      </p:sp>
      <p:sp>
        <p:nvSpPr>
          <p:cNvPr id="21" name="Half Frame 20">
            <a:extLst>
              <a:ext uri="{FF2B5EF4-FFF2-40B4-BE49-F238E27FC236}">
                <a16:creationId xmlns:a16="http://schemas.microsoft.com/office/drawing/2014/main" id="{352DD849-EDF5-5414-D8F8-9AAD4EB9065A}"/>
              </a:ext>
            </a:extLst>
          </p:cNvPr>
          <p:cNvSpPr/>
          <p:nvPr/>
        </p:nvSpPr>
        <p:spPr>
          <a:xfrm rot="10800000">
            <a:off x="2622705" y="5130773"/>
            <a:ext cx="849086" cy="235622"/>
          </a:xfrm>
          <a:prstGeom prst="half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982395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Digital Forensics</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60793" y="933014"/>
            <a:ext cx="11944121" cy="4781986"/>
          </a:xfrm>
        </p:spPr>
        <p:txBody>
          <a:bodyPr>
            <a:normAutofit/>
          </a:bodyPr>
          <a:lstStyle/>
          <a:p>
            <a:pPr marL="0" indent="0" algn="just" defTabSz="684213">
              <a:spcBef>
                <a:spcPts val="600"/>
              </a:spcBef>
              <a:spcAft>
                <a:spcPts val="600"/>
              </a:spcAft>
              <a:buClr>
                <a:schemeClr val="tx2"/>
              </a:buClr>
              <a:buSzPct val="90000"/>
              <a:buNone/>
            </a:pPr>
            <a:r>
              <a:rPr lang="en-GB" sz="1800" b="1" i="0" u="none" strike="noStrike" baseline="0" dirty="0">
                <a:latin typeface="LinLibertineO"/>
              </a:rPr>
              <a:t>Digital Evidence</a:t>
            </a:r>
          </a:p>
          <a:p>
            <a:pPr marL="446088" indent="-446088" algn="just" defTabSz="684213">
              <a:spcBef>
                <a:spcPts val="600"/>
              </a:spcBef>
              <a:spcAft>
                <a:spcPts val="600"/>
              </a:spcAft>
              <a:buClr>
                <a:schemeClr val="tx2"/>
              </a:buClr>
              <a:buSzPct val="90000"/>
              <a:buFontTx/>
              <a:buChar char="►"/>
            </a:pPr>
            <a:r>
              <a:rPr lang="en-GB" sz="1800" dirty="0">
                <a:latin typeface="LinLibertineO"/>
              </a:rPr>
              <a:t>“A</a:t>
            </a:r>
            <a:r>
              <a:rPr lang="en-GB" sz="1800" b="0" i="0" u="none" strike="noStrike" dirty="0">
                <a:latin typeface="LinLibertineO"/>
              </a:rPr>
              <a:t>ny information of probative value that is stored or transmitted in a binary form” – Whitcomb, 2007</a:t>
            </a:r>
          </a:p>
          <a:p>
            <a:pPr marL="446088" indent="-446088" algn="just" defTabSz="684213">
              <a:spcBef>
                <a:spcPts val="600"/>
              </a:spcBef>
              <a:spcAft>
                <a:spcPts val="600"/>
              </a:spcAft>
              <a:buClr>
                <a:schemeClr val="tx2"/>
              </a:buClr>
              <a:buSzPct val="90000"/>
              <a:buFontTx/>
              <a:buChar char="►"/>
            </a:pPr>
            <a:r>
              <a:rPr lang="en-GB" sz="1800" b="0" i="0" u="none" strike="noStrike" dirty="0">
                <a:latin typeface="LinLibertineO"/>
              </a:rPr>
              <a:t>Information that is either transferred or stored digitally. </a:t>
            </a:r>
          </a:p>
          <a:p>
            <a:pPr marL="446088" indent="-446088" algn="just" defTabSz="684213">
              <a:spcBef>
                <a:spcPts val="600"/>
              </a:spcBef>
              <a:spcAft>
                <a:spcPts val="600"/>
              </a:spcAft>
              <a:buClr>
                <a:schemeClr val="tx2"/>
              </a:buClr>
              <a:buSzPct val="90000"/>
              <a:buFontTx/>
              <a:buChar char="►"/>
            </a:pPr>
            <a:r>
              <a:rPr lang="en-GB" sz="1800" dirty="0">
                <a:latin typeface="LinLibertineO"/>
              </a:rPr>
              <a:t>Digital Evidence is only admissible if its authenticity can be verified in a court of law.</a:t>
            </a:r>
          </a:p>
          <a:p>
            <a:pPr marL="446088" indent="-446088" algn="just" defTabSz="684213">
              <a:spcBef>
                <a:spcPts val="600"/>
              </a:spcBef>
              <a:spcAft>
                <a:spcPts val="600"/>
              </a:spcAft>
              <a:buClr>
                <a:schemeClr val="tx2"/>
              </a:buClr>
              <a:buSzPct val="90000"/>
              <a:buFontTx/>
              <a:buChar char="►"/>
            </a:pPr>
            <a:r>
              <a:rPr lang="en-GB" sz="1800" b="0" i="0" u="none" strike="noStrike" dirty="0">
                <a:latin typeface="LinLibertineO"/>
              </a:rPr>
              <a:t>Key </a:t>
            </a:r>
            <a:r>
              <a:rPr lang="en-GB" sz="1800" dirty="0">
                <a:latin typeface="LinLibertineO"/>
              </a:rPr>
              <a:t>Challenges: Different stages of data/ information</a:t>
            </a:r>
            <a:endParaRPr lang="en-GB" sz="1800" b="0" i="0" u="none" strike="noStrike" dirty="0">
              <a:latin typeface="LinLibertineO"/>
            </a:endParaRPr>
          </a:p>
        </p:txBody>
      </p:sp>
    </p:spTree>
    <p:extLst>
      <p:ext uri="{BB962C8B-B14F-4D97-AF65-F5344CB8AC3E}">
        <p14:creationId xmlns:p14="http://schemas.microsoft.com/office/powerpoint/2010/main" val="32344826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Discussion Point</a:t>
            </a:r>
            <a:endParaRPr lang="en-GB" sz="3200" dirty="0"/>
          </a:p>
        </p:txBody>
      </p:sp>
      <p:sp>
        <p:nvSpPr>
          <p:cNvPr id="7" name="Content Placeholder 2">
            <a:extLst>
              <a:ext uri="{FF2B5EF4-FFF2-40B4-BE49-F238E27FC236}">
                <a16:creationId xmlns:a16="http://schemas.microsoft.com/office/drawing/2014/main" id="{3620E887-1819-452D-AF3A-5186E5D24F67}"/>
              </a:ext>
            </a:extLst>
          </p:cNvPr>
          <p:cNvSpPr txBox="1">
            <a:spLocks/>
          </p:cNvSpPr>
          <p:nvPr/>
        </p:nvSpPr>
        <p:spPr>
          <a:xfrm>
            <a:off x="160793" y="1067234"/>
            <a:ext cx="11742410" cy="23246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1200"/>
              </a:spcAft>
              <a:buFont typeface="Wingdings" panose="05000000000000000000" pitchFamily="2" charset="2"/>
              <a:buChar char="§"/>
            </a:pPr>
            <a:r>
              <a:rPr lang="en-US" sz="1800" i="1" dirty="0">
                <a:ea typeface="ＭＳ Ｐゴシック" charset="0"/>
              </a:rPr>
              <a:t>Victor Collins Case – Smart Home Devices – Alexa as an evidence </a:t>
            </a:r>
          </a:p>
          <a:p>
            <a:pPr marL="0" indent="0" algn="just">
              <a:buNone/>
            </a:pPr>
            <a:r>
              <a:rPr lang="en-US" sz="1800" i="1" dirty="0">
                <a:ea typeface="ＭＳ Ｐゴシック" charset="0"/>
              </a:rPr>
              <a:t>Summary: </a:t>
            </a:r>
          </a:p>
          <a:p>
            <a:pPr marL="0" indent="0" algn="just">
              <a:buNone/>
            </a:pPr>
            <a:r>
              <a:rPr lang="en-GB" sz="1800" i="1" dirty="0">
                <a:ea typeface="ＭＳ Ｐゴシック" charset="0"/>
              </a:rPr>
              <a:t>Victor Collins was found dead in a hot tub at a friend's residence in Bentonville, Arkansas, in November 2015. The friend, James Bates, was the owner of the residence and was present at the time of the incident. Bates initially reported finding Collins' body the next morning and called 911</a:t>
            </a:r>
          </a:p>
          <a:p>
            <a:pPr marL="0" indent="0" algn="just">
              <a:spcAft>
                <a:spcPts val="1200"/>
              </a:spcAft>
              <a:buNone/>
            </a:pPr>
            <a:endParaRPr lang="en-US" sz="1400" i="1" dirty="0">
              <a:ea typeface="ＭＳ Ｐゴシック" charset="0"/>
            </a:endParaRPr>
          </a:p>
          <a:p>
            <a:pPr algn="just">
              <a:spcAft>
                <a:spcPts val="1200"/>
              </a:spcAft>
              <a:buFont typeface="Wingdings" panose="05000000000000000000" pitchFamily="2" charset="2"/>
              <a:buChar char="q"/>
            </a:pPr>
            <a:r>
              <a:rPr lang="en-US" sz="1800" i="1" dirty="0">
                <a:ea typeface="ＭＳ Ｐゴシック" charset="0"/>
              </a:rPr>
              <a:t>Case Overview</a:t>
            </a:r>
          </a:p>
          <a:p>
            <a:pPr algn="just">
              <a:spcAft>
                <a:spcPts val="1200"/>
              </a:spcAft>
              <a:buFont typeface="Wingdings" panose="05000000000000000000" pitchFamily="2" charset="2"/>
              <a:buChar char="q"/>
            </a:pPr>
            <a:r>
              <a:rPr lang="en-US" sz="1800" i="1" dirty="0">
                <a:ea typeface="ＭＳ Ｐゴシック" charset="0"/>
              </a:rPr>
              <a:t>Role of Digital Forensics</a:t>
            </a:r>
          </a:p>
          <a:p>
            <a:pPr algn="just">
              <a:spcAft>
                <a:spcPts val="1200"/>
              </a:spcAft>
              <a:buFont typeface="Wingdings" panose="05000000000000000000" pitchFamily="2" charset="2"/>
              <a:buChar char="q"/>
            </a:pPr>
            <a:r>
              <a:rPr lang="en-US" sz="1800" i="1" dirty="0">
                <a:ea typeface="ＭＳ Ｐゴシック" charset="0"/>
              </a:rPr>
              <a:t>Privacy and Legal Issues</a:t>
            </a:r>
          </a:p>
          <a:p>
            <a:pPr algn="just">
              <a:spcAft>
                <a:spcPts val="1200"/>
              </a:spcAft>
              <a:buFont typeface="Wingdings" panose="05000000000000000000" pitchFamily="2" charset="2"/>
              <a:buChar char="q"/>
            </a:pPr>
            <a:r>
              <a:rPr lang="en-US" sz="1800" i="1" dirty="0">
                <a:ea typeface="ＭＳ Ｐゴシック" charset="0"/>
              </a:rPr>
              <a:t>Reflection</a:t>
            </a:r>
            <a:endParaRPr lang="en-US" sz="1400" i="1" dirty="0">
              <a:ea typeface="ＭＳ Ｐゴシック" charset="0"/>
            </a:endParaRPr>
          </a:p>
        </p:txBody>
      </p:sp>
    </p:spTree>
    <p:extLst>
      <p:ext uri="{BB962C8B-B14F-4D97-AF65-F5344CB8AC3E}">
        <p14:creationId xmlns:p14="http://schemas.microsoft.com/office/powerpoint/2010/main" val="9242546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30628" y="921857"/>
            <a:ext cx="11481847" cy="5500208"/>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Summary</a:t>
            </a:r>
          </a:p>
          <a:p>
            <a:pPr marL="0" indent="0" algn="l">
              <a:buFont typeface="Arial" panose="020B0604020202020204" pitchFamily="34" charset="0"/>
              <a:buNone/>
            </a:pPr>
            <a:endParaRPr lang="en-GB" sz="3200" b="1" dirty="0">
              <a:solidFill>
                <a:srgbClr val="374151"/>
              </a:solidFill>
              <a:latin typeface="Söhne"/>
            </a:endParaRPr>
          </a:p>
          <a:p>
            <a:pPr algn="l">
              <a:buFont typeface="Wingdings" panose="05000000000000000000" pitchFamily="2" charset="2"/>
              <a:buChar char="§"/>
            </a:pPr>
            <a:r>
              <a:rPr lang="en-GB" sz="2400" b="1" i="0" dirty="0">
                <a:solidFill>
                  <a:srgbClr val="374151"/>
                </a:solidFill>
                <a:effectLst/>
                <a:latin typeface="Söhne"/>
              </a:rPr>
              <a:t>Cybercrime</a:t>
            </a:r>
          </a:p>
          <a:p>
            <a:pPr algn="l">
              <a:buFont typeface="Wingdings" panose="05000000000000000000" pitchFamily="2" charset="2"/>
              <a:buChar char="§"/>
            </a:pPr>
            <a:r>
              <a:rPr lang="en-GB" sz="2400" b="1" dirty="0">
                <a:solidFill>
                  <a:srgbClr val="374151"/>
                </a:solidFill>
                <a:latin typeface="Söhne"/>
              </a:rPr>
              <a:t>Types of Crime</a:t>
            </a:r>
          </a:p>
          <a:p>
            <a:pPr lvl="1">
              <a:buFont typeface="Wingdings" panose="05000000000000000000" pitchFamily="2" charset="2"/>
              <a:buChar char="§"/>
            </a:pPr>
            <a:r>
              <a:rPr lang="en-GB" sz="2000" b="1" dirty="0">
                <a:solidFill>
                  <a:srgbClr val="374151"/>
                </a:solidFill>
                <a:latin typeface="Söhne"/>
              </a:rPr>
              <a:t>Economic Crimes – CMC, ID Theft, Email Scams, Stolen Data Market</a:t>
            </a:r>
          </a:p>
          <a:p>
            <a:pPr lvl="1">
              <a:buFont typeface="Wingdings" panose="05000000000000000000" pitchFamily="2" charset="2"/>
              <a:buChar char="§"/>
            </a:pPr>
            <a:r>
              <a:rPr lang="en-GB" sz="2000" b="1" i="0" dirty="0">
                <a:solidFill>
                  <a:srgbClr val="374151"/>
                </a:solidFill>
                <a:effectLst/>
                <a:latin typeface="Söhne"/>
              </a:rPr>
              <a:t>Intellectual Property Theft</a:t>
            </a:r>
          </a:p>
          <a:p>
            <a:pPr lvl="1">
              <a:buFont typeface="Wingdings" panose="05000000000000000000" pitchFamily="2" charset="2"/>
              <a:buChar char="§"/>
            </a:pPr>
            <a:r>
              <a:rPr lang="en-GB" sz="2000" b="1" i="0" dirty="0">
                <a:solidFill>
                  <a:srgbClr val="374151"/>
                </a:solidFill>
                <a:effectLst/>
                <a:latin typeface="Söhne"/>
              </a:rPr>
              <a:t>Sexual Crimes – P</a:t>
            </a:r>
            <a:r>
              <a:rPr lang="en-GB" sz="2000" b="1" dirty="0">
                <a:solidFill>
                  <a:srgbClr val="374151"/>
                </a:solidFill>
                <a:latin typeface="Söhne"/>
              </a:rPr>
              <a:t>ornography, Child Pornography, Sexual Exploitation and Sex Crimes</a:t>
            </a:r>
          </a:p>
          <a:p>
            <a:pPr lvl="1">
              <a:buFont typeface="Wingdings" panose="05000000000000000000" pitchFamily="2" charset="2"/>
              <a:buChar char="§"/>
            </a:pPr>
            <a:r>
              <a:rPr lang="en-GB" sz="2000" b="1" i="0" dirty="0">
                <a:solidFill>
                  <a:srgbClr val="374151"/>
                </a:solidFill>
                <a:effectLst/>
                <a:latin typeface="Söhne"/>
              </a:rPr>
              <a:t>Cyberbullying, Online Harassment, Cyberstalking</a:t>
            </a:r>
          </a:p>
          <a:p>
            <a:pPr lvl="1">
              <a:buFont typeface="Wingdings" panose="05000000000000000000" pitchFamily="2" charset="2"/>
              <a:buChar char="§"/>
            </a:pPr>
            <a:r>
              <a:rPr lang="en-GB" sz="2000" b="1" dirty="0">
                <a:solidFill>
                  <a:srgbClr val="374151"/>
                </a:solidFill>
                <a:latin typeface="Söhne"/>
              </a:rPr>
              <a:t>Online Extremism, Cyber Terror, Cyberwarfare</a:t>
            </a:r>
            <a:endParaRPr lang="en-GB" sz="2000" b="1" i="0" dirty="0">
              <a:solidFill>
                <a:srgbClr val="374151"/>
              </a:solidFill>
              <a:effectLst/>
              <a:latin typeface="Söhne"/>
            </a:endParaRPr>
          </a:p>
          <a:p>
            <a:pPr algn="l">
              <a:buFont typeface="Wingdings" panose="05000000000000000000" pitchFamily="2" charset="2"/>
              <a:buChar char="§"/>
            </a:pPr>
            <a:r>
              <a:rPr lang="en-GB" sz="2400" b="1" dirty="0">
                <a:solidFill>
                  <a:srgbClr val="374151"/>
                </a:solidFill>
                <a:latin typeface="Söhne"/>
              </a:rPr>
              <a:t>Privacy Vs Security</a:t>
            </a:r>
          </a:p>
          <a:p>
            <a:pPr algn="l">
              <a:buFont typeface="Wingdings" panose="05000000000000000000" pitchFamily="2" charset="2"/>
              <a:buChar char="§"/>
            </a:pPr>
            <a:r>
              <a:rPr lang="en-GB" sz="2400" b="1" i="0" dirty="0">
                <a:solidFill>
                  <a:srgbClr val="374151"/>
                </a:solidFill>
                <a:effectLst/>
                <a:latin typeface="Söhne"/>
              </a:rPr>
              <a:t>Digital F</a:t>
            </a:r>
            <a:r>
              <a:rPr lang="en-GB" sz="2400" b="1" dirty="0">
                <a:solidFill>
                  <a:srgbClr val="374151"/>
                </a:solidFill>
                <a:latin typeface="Söhne"/>
              </a:rPr>
              <a:t>orensics</a:t>
            </a:r>
            <a:endParaRPr lang="en-GB" sz="2400" b="1" i="0" dirty="0">
              <a:solidFill>
                <a:srgbClr val="374151"/>
              </a:solidFill>
              <a:effectLst/>
              <a:latin typeface="Söhne"/>
            </a:endParaRPr>
          </a:p>
          <a:p>
            <a:pPr marL="0" indent="0" algn="just">
              <a:buFont typeface="Arial" panose="020B0604020202020204" pitchFamily="34" charset="0"/>
              <a:buNone/>
            </a:pPr>
            <a:endParaRPr lang="en-GB" b="0" i="0" dirty="0">
              <a:solidFill>
                <a:srgbClr val="374151"/>
              </a:solidFill>
              <a:effectLst/>
              <a:latin typeface="Söhne"/>
            </a:endParaRPr>
          </a:p>
        </p:txBody>
      </p:sp>
    </p:spTree>
    <p:extLst>
      <p:ext uri="{BB962C8B-B14F-4D97-AF65-F5344CB8AC3E}">
        <p14:creationId xmlns:p14="http://schemas.microsoft.com/office/powerpoint/2010/main" val="102244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Any Questions?</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Digital Forensics</a:t>
            </a:r>
          </a:p>
          <a:p>
            <a:r>
              <a:rPr lang="en-GB" i="1" dirty="0"/>
              <a:t>(ACCA7031)</a:t>
            </a:r>
            <a:br>
              <a:rPr lang="en-GB" i="1" dirty="0"/>
            </a:br>
            <a:endParaRPr lang="en-GB" i="1" dirty="0"/>
          </a:p>
          <a:p>
            <a:r>
              <a:rPr lang="en-GB" dirty="0"/>
              <a:t>Applied Computing - WISA</a:t>
            </a:r>
          </a:p>
        </p:txBody>
      </p:sp>
    </p:spTree>
    <p:extLst>
      <p:ext uri="{BB962C8B-B14F-4D97-AF65-F5344CB8AC3E}">
        <p14:creationId xmlns:p14="http://schemas.microsoft.com/office/powerpoint/2010/main" val="8401708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555624" cy="3864989"/>
          </a:xfrm>
        </p:spPr>
        <p:txBody>
          <a:bodyPr/>
          <a:lstStyle/>
          <a:p>
            <a:r>
              <a:rPr lang="en-GB" sz="4000" b="1" dirty="0">
                <a:effectLst>
                  <a:outerShdw blurRad="38100" dist="38100" dir="2700000" algn="tl">
                    <a:srgbClr val="000000">
                      <a:alpha val="43137"/>
                    </a:srgbClr>
                  </a:outerShdw>
                </a:effectLst>
              </a:rPr>
              <a:t>References</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Bossler, Adam M._ Holt, Thomas J._ </a:t>
            </a:r>
            <a:r>
              <a:rPr lang="en-GB" sz="1600" b="1" dirty="0" err="1">
                <a:effectLst>
                  <a:outerShdw blurRad="38100" dist="38100" dir="2700000" algn="tl">
                    <a:srgbClr val="000000">
                      <a:alpha val="43137"/>
                    </a:srgbClr>
                  </a:outerShdw>
                </a:effectLst>
              </a:rPr>
              <a:t>Seigfried-Spellar</a:t>
            </a:r>
            <a:r>
              <a:rPr lang="en-GB" sz="1600" b="1" dirty="0">
                <a:effectLst>
                  <a:outerShdw blurRad="38100" dist="38100" dir="2700000" algn="tl">
                    <a:srgbClr val="000000">
                      <a:alpha val="43137"/>
                    </a:srgbClr>
                  </a:outerShdw>
                </a:effectLst>
              </a:rPr>
              <a:t>, Kathryn C – </a:t>
            </a:r>
          </a:p>
          <a:p>
            <a:r>
              <a:rPr lang="en-GB" sz="1600" b="1" dirty="0">
                <a:effectLst>
                  <a:outerShdw blurRad="38100" dist="38100" dir="2700000" algn="tl">
                    <a:srgbClr val="000000">
                      <a:alpha val="43137"/>
                    </a:srgbClr>
                  </a:outerShdw>
                </a:effectLst>
              </a:rPr>
              <a:t>Cybercrime and digital forensics_ an introduction-Routledge (2017_2018)</a:t>
            </a:r>
          </a:p>
          <a:p>
            <a:pPr marL="571500" indent="-571500">
              <a:buFont typeface="Wingdings" panose="05000000000000000000" pitchFamily="2" charset="2"/>
              <a:buChar char="§"/>
            </a:pPr>
            <a:r>
              <a:rPr lang="en-GB" sz="1600" b="1" dirty="0" err="1">
                <a:effectLst>
                  <a:outerShdw blurRad="38100" dist="38100" dir="2700000" algn="tl">
                    <a:srgbClr val="000000">
                      <a:alpha val="43137"/>
                    </a:srgbClr>
                  </a:outerShdw>
                </a:effectLst>
              </a:rPr>
              <a:t>Schjolberg</a:t>
            </a:r>
            <a:r>
              <a:rPr lang="en-GB" sz="1600" b="1" dirty="0">
                <a:effectLst>
                  <a:outerShdw blurRad="38100" dist="38100" dir="2700000" algn="tl">
                    <a:srgbClr val="000000">
                      <a:alpha val="43137"/>
                    </a:srgbClr>
                  </a:outerShdw>
                </a:effectLst>
              </a:rPr>
              <a:t>, S. (2004). Computer-related offences . </a:t>
            </a:r>
          </a:p>
          <a:p>
            <a:r>
              <a:rPr lang="en-GB" sz="1600" b="1" dirty="0">
                <a:effectLst>
                  <a:outerShdw blurRad="38100" dist="38100" dir="2700000" algn="tl">
                    <a:srgbClr val="000000">
                      <a:alpha val="43137"/>
                    </a:srgbClr>
                  </a:outerShdw>
                </a:effectLst>
              </a:rPr>
              <a:t>Presentation at the Octopus Interface 2004 Conference on the </a:t>
            </a:r>
          </a:p>
          <a:p>
            <a:r>
              <a:rPr lang="en-GB" sz="1600" b="1" dirty="0">
                <a:effectLst>
                  <a:outerShdw blurRad="38100" dist="38100" dir="2700000" algn="tl">
                    <a:srgbClr val="000000">
                      <a:alpha val="43137"/>
                    </a:srgbClr>
                  </a:outerShdw>
                </a:effectLst>
              </a:rPr>
              <a:t>Challenge of Cybercrime, September 15–17, Council of Europe, </a:t>
            </a:r>
          </a:p>
          <a:p>
            <a:r>
              <a:rPr lang="en-GB" sz="1600" b="1" dirty="0">
                <a:effectLst>
                  <a:outerShdw blurRad="38100" dist="38100" dir="2700000" algn="tl">
                    <a:srgbClr val="000000">
                      <a:alpha val="43137"/>
                    </a:srgbClr>
                  </a:outerShdw>
                </a:effectLst>
              </a:rPr>
              <a:t>Strasbourg, France.</a:t>
            </a:r>
          </a:p>
          <a:p>
            <a:pPr marL="571500" indent="-571500">
              <a:buFont typeface="Wingdings" panose="05000000000000000000" pitchFamily="2" charset="2"/>
              <a:buChar char="§"/>
            </a:pPr>
            <a:endParaRPr lang="en-GB" sz="1600" b="1" dirty="0">
              <a:effectLst>
                <a:outerShdw blurRad="38100" dist="38100" dir="2700000" algn="tl">
                  <a:srgbClr val="000000">
                    <a:alpha val="43137"/>
                  </a:srgbClr>
                </a:outerShdw>
              </a:effectLst>
            </a:endParaRP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Whitcomb, C. (2007). The evolution of digital evidence in </a:t>
            </a:r>
          </a:p>
          <a:p>
            <a:r>
              <a:rPr lang="en-GB" sz="1600" b="1" dirty="0">
                <a:effectLst>
                  <a:outerShdw blurRad="38100" dist="38100" dir="2700000" algn="tl">
                    <a:srgbClr val="000000">
                      <a:alpha val="43137"/>
                    </a:srgbClr>
                  </a:outerShdw>
                </a:effectLst>
              </a:rPr>
              <a:t>forensic science laboratories. The Police Chief, 74(11).</a:t>
            </a:r>
          </a:p>
          <a:p>
            <a:pPr marL="571500" indent="-571500">
              <a:buFont typeface="Wingdings" panose="05000000000000000000" pitchFamily="2" charset="2"/>
              <a:buChar char="§"/>
            </a:pPr>
            <a:endParaRPr lang="en-GB" sz="1600" b="1" dirty="0">
              <a:effectLst>
                <a:outerShdw blurRad="38100" dist="38100" dir="2700000" algn="tl">
                  <a:srgbClr val="000000">
                    <a:alpha val="43137"/>
                  </a:srgbClr>
                </a:outerShdw>
              </a:effectLst>
            </a:endParaRPr>
          </a:p>
          <a:p>
            <a:endParaRPr lang="en-GB" sz="1600"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A5C8756-3AE9-FBA5-90E5-2166D793DA6D}"/>
              </a:ext>
            </a:extLst>
          </p:cNvPr>
          <p:cNvSpPr>
            <a:spLocks noGrp="1"/>
          </p:cNvSpPr>
          <p:nvPr>
            <p:ph idx="10"/>
          </p:nvPr>
        </p:nvSpPr>
        <p:spPr>
          <a:xfrm>
            <a:off x="7026111" y="1470581"/>
            <a:ext cx="4535079" cy="3864989"/>
          </a:xfrm>
        </p:spPr>
        <p:txBody>
          <a:bodyPr/>
          <a:lstStyle/>
          <a:p>
            <a:endParaRPr lang="en-GB" dirty="0"/>
          </a:p>
          <a:p>
            <a:endParaRPr lang="en-GB" dirty="0"/>
          </a:p>
          <a:p>
            <a:endParaRPr lang="en-GB" dirty="0"/>
          </a:p>
          <a:p>
            <a:endParaRPr lang="en-GB" sz="1600" b="1" dirty="0">
              <a:effectLst>
                <a:outerShdw blurRad="38100" dist="38100" dir="2700000" algn="tl">
                  <a:srgbClr val="000000">
                    <a:alpha val="43137"/>
                  </a:srgbClr>
                </a:outerShdw>
              </a:effectLst>
            </a:endParaRPr>
          </a:p>
          <a:p>
            <a:r>
              <a:rPr lang="en-GB" b="1" i="1" dirty="0"/>
              <a:t>Digital Forensics</a:t>
            </a:r>
          </a:p>
          <a:p>
            <a:r>
              <a:rPr lang="en-GB" i="1" dirty="0"/>
              <a:t>(ACCA7031)</a:t>
            </a:r>
            <a:br>
              <a:rPr lang="en-GB" i="1" dirty="0"/>
            </a:br>
            <a:endParaRPr lang="en-GB" i="1" dirty="0"/>
          </a:p>
          <a:p>
            <a:r>
              <a:rPr lang="en-GB" dirty="0"/>
              <a:t>Applied Computing - WISA</a:t>
            </a:r>
          </a:p>
        </p:txBody>
      </p:sp>
    </p:spTree>
    <p:extLst>
      <p:ext uri="{BB962C8B-B14F-4D97-AF65-F5344CB8AC3E}">
        <p14:creationId xmlns:p14="http://schemas.microsoft.com/office/powerpoint/2010/main" val="4182268838"/>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1658</Words>
  <Application>Microsoft Office PowerPoint</Application>
  <PresentationFormat>Widescreen</PresentationFormat>
  <Paragraphs>214</Paragraphs>
  <Slides>22</Slides>
  <Notes>18</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22</vt:i4>
      </vt:variant>
    </vt:vector>
  </HeadingPairs>
  <TitlesOfParts>
    <vt:vector size="34" baseType="lpstr">
      <vt:lpstr>LinLibertineO</vt:lpstr>
      <vt:lpstr>Söhne</vt:lpstr>
      <vt:lpstr>var(--font-family-default-latin)</vt:lpstr>
      <vt:lpstr>Arial</vt:lpstr>
      <vt:lpstr>Calibri</vt:lpstr>
      <vt:lpstr>Calibri Light</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PowerPoint Presentation</vt:lpstr>
      <vt:lpstr>Cybercrime</vt:lpstr>
      <vt:lpstr>PowerPoint Presentation</vt:lpstr>
      <vt:lpstr>PowerPoint Presentation</vt:lpstr>
      <vt:lpstr>PowerPoint Presentation</vt:lpstr>
      <vt:lpstr>PowerPoint Presentation</vt:lpstr>
      <vt:lpstr>PowerPoint Presentation</vt:lpstr>
      <vt:lpstr>Privacy Vs Security</vt:lpstr>
      <vt:lpstr>PowerPoint Presentation</vt:lpstr>
      <vt:lpstr>PowerPoint Presentation</vt:lpstr>
      <vt:lpstr>Forensic Science!!!</vt:lpstr>
      <vt:lpstr>Forensic Science!!!</vt:lpstr>
      <vt:lpstr>Forensic Science!!!</vt:lpstr>
      <vt:lpstr>Forensic Science!!!</vt:lpstr>
      <vt:lpstr>Digital Forensics</vt:lpstr>
      <vt:lpstr>Discussion Point</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58</cp:revision>
  <dcterms:created xsi:type="dcterms:W3CDTF">2021-03-05T06:07:01Z</dcterms:created>
  <dcterms:modified xsi:type="dcterms:W3CDTF">2023-10-06T08:57:29Z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