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8D97"/>
    <a:srgbClr val="293B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51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863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030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716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708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034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976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716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893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539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863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000861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03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661952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5168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6284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545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C9126E-E8C9-4ABC-989A-431D914A54BF}" type="datetimeFigureOut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7E2AB2D-B2F2-4710-BF2F-1E50FAF8DD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08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vladvisors.com/blog/does-pay-impact-employee-engagement" TargetMode="External"/><Relationship Id="rId7" Type="http://schemas.openxmlformats.org/officeDocument/2006/relationships/hyperlink" Target="https://www.gallup.com/workplace/237059/employee-burnout-part-main-causes.aspx" TargetMode="External"/><Relationship Id="rId2" Type="http://schemas.openxmlformats.org/officeDocument/2006/relationships/hyperlink" Target="https://www.linkedin.com/pulse/5-reasons-why-organizations-underpay-employees-its-impact-ahmad/?trk=read_related_article-card_tit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enefitnews.com/news/employees-think-theyre-underpaid-how-to-fix-it-before-they-quit" TargetMode="External"/><Relationship Id="rId5" Type="http://schemas.openxmlformats.org/officeDocument/2006/relationships/hyperlink" Target="https://www.bbc.com/worklife/article/20220204-the-salary-ignorance-that-keeps-many-workers-underpaid" TargetMode="External"/><Relationship Id="rId4" Type="http://schemas.openxmlformats.org/officeDocument/2006/relationships/hyperlink" Target="https://www.marketwatch.com/story/the-no-1-reason-workers-are-considering-switching-jobs-1162568432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Job Dissatisfaction: Underpaid Employees</a:t>
            </a: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F8236FB-5D3C-520F-8EF5-CE7B1F3883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248795"/>
            <a:ext cx="8193114" cy="2877869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PROGRAMME:CERTIFICATE OF HIGHER EDUCATION IN HEALTH AND SOCIAL CARE</a:t>
            </a:r>
          </a:p>
          <a:p>
            <a:r>
              <a:rPr lang="en-GB" b="1" dirty="0"/>
              <a:t>STUDENT NAME:MARY OLABISI</a:t>
            </a:r>
          </a:p>
          <a:p>
            <a:r>
              <a:rPr lang="en-GB" b="1" dirty="0"/>
              <a:t>STUDENT NUMBER: 2121535</a:t>
            </a:r>
          </a:p>
          <a:p>
            <a:r>
              <a:rPr lang="en-GB" b="1" dirty="0"/>
              <a:t>MODULE NO:BMSW4000</a:t>
            </a:r>
          </a:p>
          <a:p>
            <a:r>
              <a:rPr lang="en-GB" b="1" dirty="0"/>
              <a:t>MODULE TITLE:PROBLEM SOLVING AND DECISION MAKING</a:t>
            </a:r>
          </a:p>
          <a:p>
            <a:r>
              <a:rPr lang="en-GB" b="1" dirty="0"/>
              <a:t>LECTURER NAME:DIOLA BIJLHOUT</a:t>
            </a:r>
          </a:p>
          <a:p>
            <a:r>
              <a:rPr lang="en-GB" b="1" dirty="0"/>
              <a:t>SUBMISSION DATE 17</a:t>
            </a:r>
            <a:r>
              <a:rPr lang="en-GB" b="1" baseline="30000" dirty="0"/>
              <a:t>TH</a:t>
            </a:r>
            <a:r>
              <a:rPr lang="en-GB" b="1" dirty="0"/>
              <a:t> AUGUST 2022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878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Underpaying employees is an unworthy decision because it affects their performance </a:t>
            </a:r>
          </a:p>
          <a:p>
            <a:r>
              <a:rPr lang="en-GB" dirty="0"/>
              <a:t>The underpaid workforce underperforms and experiences high turnovers. </a:t>
            </a:r>
          </a:p>
          <a:p>
            <a:r>
              <a:rPr lang="en-GB" dirty="0"/>
              <a:t>It can potentially cause toxic attitudes. </a:t>
            </a:r>
          </a:p>
          <a:p>
            <a:r>
              <a:rPr lang="en-GB" dirty="0"/>
              <a:t>Underpaying employees is a source of job dissatisfaction.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25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Impact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Dissatisfied workers report poor performance</a:t>
            </a:r>
            <a:r>
              <a:rPr lang="en-US" dirty="0"/>
              <a:t> </a:t>
            </a:r>
            <a:r>
              <a:rPr lang="en-GB" dirty="0"/>
              <a:t>(</a:t>
            </a:r>
            <a:r>
              <a:rPr lang="en-GB" dirty="0" err="1"/>
              <a:t>Wigert</a:t>
            </a:r>
            <a:r>
              <a:rPr lang="en-GB" dirty="0"/>
              <a:t> &amp; Agrawal, 2018).</a:t>
            </a:r>
            <a:endParaRPr lang="en-US" dirty="0"/>
          </a:p>
          <a:p>
            <a:r>
              <a:rPr lang="en-GB" dirty="0"/>
              <a:t>Low morale</a:t>
            </a:r>
            <a:r>
              <a:rPr lang="en-US" dirty="0"/>
              <a:t> </a:t>
            </a:r>
            <a:r>
              <a:rPr lang="en-GB" dirty="0"/>
              <a:t>causes mental health issues, illness, and absenteeism.</a:t>
            </a:r>
            <a:endParaRPr lang="en-US" dirty="0"/>
          </a:p>
          <a:p>
            <a:r>
              <a:rPr lang="en-GB" dirty="0"/>
              <a:t>Underpaid workers lack of allegiance and embrace the attitude of devil-may-care (Ahmad, 2017). </a:t>
            </a:r>
          </a:p>
          <a:p>
            <a:r>
              <a:rPr lang="en-GB" dirty="0"/>
              <a:t>High employee turnover</a:t>
            </a:r>
            <a:r>
              <a:rPr lang="en-US" dirty="0"/>
              <a:t> because they </a:t>
            </a:r>
            <a:r>
              <a:rPr lang="en-GB" dirty="0"/>
              <a:t>keep their options open for opportunities elsewhere (</a:t>
            </a:r>
            <a:r>
              <a:rPr lang="en-GB" dirty="0" err="1"/>
              <a:t>Jagannathan</a:t>
            </a:r>
            <a:r>
              <a:rPr lang="en-GB" dirty="0"/>
              <a:t>, 2021)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5999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Cause-and-Effect Analysis of Underpaying</a:t>
            </a:r>
            <a:endParaRPr lang="en-US" dirty="0"/>
          </a:p>
        </p:txBody>
      </p:sp>
      <p:pic>
        <p:nvPicPr>
          <p:cNvPr id="6" name="Content Placeholder 4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3" y="1740310"/>
            <a:ext cx="9897261" cy="4896464"/>
          </a:xfrm>
          <a:prstGeom prst="rect">
            <a:avLst/>
          </a:prstGeom>
          <a:ln>
            <a:solidFill>
              <a:srgbClr val="338D97"/>
            </a:solidFill>
          </a:ln>
        </p:spPr>
      </p:pic>
    </p:spTree>
    <p:extLst>
      <p:ext uri="{BB962C8B-B14F-4D97-AF65-F5344CB8AC3E}">
        <p14:creationId xmlns:p14="http://schemas.microsoft.com/office/powerpoint/2010/main" val="3728884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Political stability allow businesses to operate</a:t>
            </a:r>
          </a:p>
          <a:p>
            <a:r>
              <a:rPr lang="en-GB" dirty="0"/>
              <a:t>Economic factors like tax policies and wage rates push businesses to underpay</a:t>
            </a:r>
          </a:p>
          <a:p>
            <a:r>
              <a:rPr lang="en-GB" dirty="0"/>
              <a:t>The lifestyle of workforce make them feel underpaid </a:t>
            </a:r>
          </a:p>
          <a:p>
            <a:r>
              <a:rPr lang="en-GB" dirty="0"/>
              <a:t>New technology and innovations make business to replace human power for cheaper and efficient technology </a:t>
            </a:r>
          </a:p>
          <a:p>
            <a:r>
              <a:rPr lang="en-GB" dirty="0" err="1"/>
              <a:t>Labor</a:t>
            </a:r>
            <a:r>
              <a:rPr lang="en-GB" dirty="0"/>
              <a:t> regulations puts pressure on employers </a:t>
            </a:r>
          </a:p>
          <a:p>
            <a:r>
              <a:rPr lang="en-GB" dirty="0"/>
              <a:t>Green policies affect business and their operations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443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Solutions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A) Offer benefits to employees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B) Guarantees worker’s flexible work schedules</a:t>
            </a:r>
            <a:r>
              <a:rPr lang="en-US" dirty="0"/>
              <a:t> (</a:t>
            </a:r>
            <a:r>
              <a:rPr lang="en-GB" dirty="0"/>
              <a:t>Place, 2021)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C) Increase wages</a:t>
            </a:r>
            <a:endParaRPr lang="en-US" dirty="0"/>
          </a:p>
          <a:p>
            <a:pPr marL="0" indent="0">
              <a:buNone/>
            </a:pPr>
            <a:r>
              <a:rPr lang="en-GB" b="1" dirty="0"/>
              <a:t>Plan for Implementation</a:t>
            </a:r>
          </a:p>
          <a:p>
            <a:pPr lvl="0"/>
            <a:r>
              <a:rPr lang="en-GB" dirty="0"/>
              <a:t>Engage the top management for approval through a project team</a:t>
            </a:r>
          </a:p>
          <a:p>
            <a:pPr lvl="0"/>
            <a:r>
              <a:rPr lang="en-GB" dirty="0"/>
              <a:t>Create a project plan to facilitate implementation</a:t>
            </a:r>
            <a:endParaRPr lang="en-US" dirty="0"/>
          </a:p>
          <a:p>
            <a:pPr marL="0" indent="0">
              <a:buNone/>
            </a:pPr>
            <a:r>
              <a:rPr lang="en-GB" b="1" dirty="0"/>
              <a:t>Evaluation of Outcomes</a:t>
            </a:r>
            <a:endParaRPr lang="en-US" dirty="0"/>
          </a:p>
          <a:p>
            <a:pPr lvl="0"/>
            <a:r>
              <a:rPr lang="en-GB" dirty="0"/>
              <a:t>Appraise employees using surveys and organizational performance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347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The underpaid workforce experiences low morale and suffers mental health</a:t>
            </a:r>
            <a:endParaRPr lang="en-US" dirty="0"/>
          </a:p>
          <a:p>
            <a:pPr lvl="0"/>
            <a:r>
              <a:rPr lang="en-GB" dirty="0"/>
              <a:t>Dissatisfied workers report high turnover</a:t>
            </a:r>
            <a:endParaRPr lang="en-US" dirty="0"/>
          </a:p>
          <a:p>
            <a:pPr lvl="0"/>
            <a:r>
              <a:rPr lang="en-GB" dirty="0"/>
              <a:t>The cause-and-effect analysis highlights the problem and impact. </a:t>
            </a:r>
            <a:endParaRPr lang="en-US" dirty="0"/>
          </a:p>
          <a:p>
            <a:pPr lvl="0"/>
            <a:r>
              <a:rPr lang="en-GB" dirty="0"/>
              <a:t>Alternative solutions available for the underpayment problem</a:t>
            </a:r>
            <a:endParaRPr lang="en-US" dirty="0"/>
          </a:p>
          <a:p>
            <a:pPr lvl="0"/>
            <a:r>
              <a:rPr lang="en-GB" dirty="0"/>
              <a:t>Evaluation of employee performance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665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Ahmad</a:t>
            </a:r>
            <a:r>
              <a:rPr lang="en-GB" dirty="0"/>
              <a:t>, A.B., 2017. </a:t>
            </a:r>
            <a:r>
              <a:rPr lang="en-GB" i="1" dirty="0"/>
              <a:t>5 reasons why organizations underpay their employees and its impact on organizations? </a:t>
            </a:r>
            <a:r>
              <a:rPr lang="en-GB" dirty="0"/>
              <a:t>[Online] (updated 15 May 2017) Available at: </a:t>
            </a:r>
            <a:r>
              <a:rPr lang="en-GB" dirty="0">
                <a:hlinkClick r:id="rId2"/>
              </a:rPr>
              <a:t>https://www.linkedin.com/pulse/5-reasons-why-organizations-underpay-employees-its-impact-ahmad/?trk=read_related_article-card_title</a:t>
            </a:r>
            <a:r>
              <a:rPr lang="en-GB" dirty="0"/>
              <a:t> (Accessed: 9 July 2022).</a:t>
            </a:r>
            <a:endParaRPr lang="en-US" dirty="0"/>
          </a:p>
          <a:p>
            <a:r>
              <a:rPr lang="en-GB" dirty="0"/>
              <a:t>Gibson, K., 2016. </a:t>
            </a:r>
            <a:r>
              <a:rPr lang="en-GB" i="1" dirty="0"/>
              <a:t>Does pay impact employee engagement? </a:t>
            </a:r>
            <a:r>
              <a:rPr lang="en-GB" dirty="0"/>
              <a:t>[Online] (updated 6 Apr. 2016) Available at: </a:t>
            </a:r>
            <a:r>
              <a:rPr lang="en-GB" dirty="0">
                <a:hlinkClick r:id="rId3"/>
              </a:rPr>
              <a:t>https://blog.vladvisors.com/blog/does-pay-impact-employee-engagement</a:t>
            </a:r>
            <a:r>
              <a:rPr lang="en-GB" dirty="0"/>
              <a:t>  (Accessed 9 July 2022).</a:t>
            </a:r>
            <a:endParaRPr lang="en-US" dirty="0"/>
          </a:p>
          <a:p>
            <a:r>
              <a:rPr lang="en-GB" dirty="0" err="1"/>
              <a:t>Jagannathan</a:t>
            </a:r>
            <a:r>
              <a:rPr lang="en-GB" dirty="0"/>
              <a:t>, M., 2021. </a:t>
            </a:r>
            <a:r>
              <a:rPr lang="en-GB" i="1" dirty="0"/>
              <a:t>The no. 1 reason workers are considering switching jobs.</a:t>
            </a:r>
            <a:r>
              <a:rPr lang="en-GB" dirty="0"/>
              <a:t> [Online] ( updated 12 July 2021) Available at: </a:t>
            </a:r>
            <a:r>
              <a:rPr lang="en-GB" dirty="0">
                <a:hlinkClick r:id="rId4"/>
              </a:rPr>
              <a:t>https://www.marketwatch.com/story/the-no-1-reason-workers-are-considering-switching-jobs-11625684326</a:t>
            </a:r>
            <a:r>
              <a:rPr lang="en-GB" dirty="0"/>
              <a:t> (Accessed 8 July 2022).</a:t>
            </a:r>
            <a:endParaRPr lang="en-US" dirty="0"/>
          </a:p>
          <a:p>
            <a:r>
              <a:rPr lang="en-GB" dirty="0"/>
              <a:t>Jones, A., 2022. </a:t>
            </a:r>
            <a:r>
              <a:rPr lang="en-GB" i="1" dirty="0"/>
              <a:t>The salary ignorance that keeps many workers underpaid.</a:t>
            </a:r>
            <a:r>
              <a:rPr lang="en-GB" dirty="0"/>
              <a:t> [Online] (updated 7 Feb. 2022) Available at: </a:t>
            </a:r>
            <a:r>
              <a:rPr lang="en-GB" u="sng" dirty="0">
                <a:hlinkClick r:id="rId5"/>
              </a:rPr>
              <a:t>https://www.bbc.com/worklife/article/20220204-the-salary-ignorance-that-keeps-many-workers-underpaid</a:t>
            </a:r>
            <a:r>
              <a:rPr lang="en-GB" dirty="0"/>
              <a:t>. (Accessed 9 July 2022).</a:t>
            </a:r>
            <a:endParaRPr lang="en-US" dirty="0"/>
          </a:p>
          <a:p>
            <a:r>
              <a:rPr lang="en-GB" dirty="0"/>
              <a:t>Place, A., 2021. </a:t>
            </a:r>
            <a:r>
              <a:rPr lang="en-GB" i="1" dirty="0"/>
              <a:t>Employees think they’re underpaid-how to fix it before they quit</a:t>
            </a:r>
            <a:r>
              <a:rPr lang="en-GB" dirty="0"/>
              <a:t>. [Online] (updated 28 Jul. 2021) Available at: </a:t>
            </a:r>
            <a:r>
              <a:rPr lang="en-GB" dirty="0">
                <a:hlinkClick r:id="rId6"/>
              </a:rPr>
              <a:t>https://www.benefitnews.com/news/employees-think-theyre-underpaid-how-to-fix-it-before-they-quit</a:t>
            </a:r>
            <a:r>
              <a:rPr lang="en-GB" dirty="0"/>
              <a:t>  (Accessed 9 July 2022).</a:t>
            </a:r>
            <a:endParaRPr lang="en-US" dirty="0"/>
          </a:p>
          <a:p>
            <a:r>
              <a:rPr lang="en-GB" dirty="0" err="1"/>
              <a:t>Wigert</a:t>
            </a:r>
            <a:r>
              <a:rPr lang="en-GB" dirty="0"/>
              <a:t>, B. &amp; Agrawal, S., 2018. </a:t>
            </a:r>
            <a:r>
              <a:rPr lang="en-GB" i="1" dirty="0"/>
              <a:t>Employee burnout, part 1: the 5 main causes</a:t>
            </a:r>
            <a:r>
              <a:rPr lang="en-GB" dirty="0"/>
              <a:t>. [Online] (updated 12 Jul. 2018) Available at: </a:t>
            </a:r>
            <a:r>
              <a:rPr lang="en-GB" dirty="0">
                <a:hlinkClick r:id="rId7"/>
              </a:rPr>
              <a:t>https://www.gallup.com/workplace/237059/employee-burnout-part-main-causes.aspx</a:t>
            </a:r>
            <a:r>
              <a:rPr lang="en-GB" dirty="0"/>
              <a:t> (Accessed 9 July 2022).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05092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98</TotalTime>
  <Words>596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Job Dissatisfaction: Underpaid Employees</vt:lpstr>
      <vt:lpstr>Introduction</vt:lpstr>
      <vt:lpstr>Nature and Impact</vt:lpstr>
      <vt:lpstr>Cause-and-Effect Analysis of Underpaying</vt:lpstr>
      <vt:lpstr>PESTEL Analysis</vt:lpstr>
      <vt:lpstr>Alternative Solutions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Mary Motolani Olabisi (2121535)</cp:lastModifiedBy>
  <cp:revision>17</cp:revision>
  <dcterms:created xsi:type="dcterms:W3CDTF">2022-07-10T19:16:41Z</dcterms:created>
  <dcterms:modified xsi:type="dcterms:W3CDTF">2022-07-31T15:15:21Z</dcterms:modified>
</cp:coreProperties>
</file>