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61" r:id="rId2"/>
    <p:sldId id="264" r:id="rId3"/>
    <p:sldId id="518" r:id="rId4"/>
    <p:sldId id="262" r:id="rId5"/>
    <p:sldId id="263" r:id="rId6"/>
    <p:sldId id="265" r:id="rId7"/>
    <p:sldId id="266" r:id="rId8"/>
    <p:sldId id="269" r:id="rId9"/>
    <p:sldId id="267" r:id="rId10"/>
    <p:sldId id="270" r:id="rId11"/>
    <p:sldId id="271" r:id="rId12"/>
    <p:sldId id="513" r:id="rId13"/>
    <p:sldId id="314" r:id="rId14"/>
    <p:sldId id="272" r:id="rId15"/>
    <p:sldId id="268" r:id="rId16"/>
    <p:sldId id="515" r:id="rId17"/>
    <p:sldId id="514" r:id="rId18"/>
    <p:sldId id="516" r:id="rId19"/>
    <p:sldId id="517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84985" autoAdjust="0"/>
  </p:normalViewPr>
  <p:slideViewPr>
    <p:cSldViewPr snapToGrid="0">
      <p:cViewPr varScale="1">
        <p:scale>
          <a:sx n="76" d="100"/>
          <a:sy n="76" d="100"/>
        </p:scale>
        <p:origin x="26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C18C1-AC55-4FD8-B241-2871C591ED98}" type="datetimeFigureOut">
              <a:t>12/7/2022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AAF561-202E-46BE-9770-BACAA0E6D4A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060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professional standards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484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Set 3</a:t>
            </a:r>
            <a:r>
              <a:rPr lang="en-GB" baseline="30000" dirty="0"/>
              <a:t>rd</a:t>
            </a:r>
            <a:r>
              <a:rPr lang="en-GB" dirty="0"/>
              <a:t> point as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229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25 mins APK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7454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Scaffold/differentiation if needed – by choice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0297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from: https://techcrunch.com/2015/09/18/padlet-raises-1-2-million-for-its-easy-to-use-collaborative-website-builder/?guccounter=1&amp;guce_referrer=aHR0cHM6Ly93d3cuZ29vZ2xlLmNvbS8&amp;guce_referrer_sig=AQAAAKsQTmGz-xI8p652FlAQqQzDaGnTh59bJlV_0elvjTKSN7oPhdOmYybXb2zwKXiffStE5GeYWm-OjpjVmsZZJKIlWW58glPjKlhIDT-QdkeC9VELA-UMUOCzZv0ne3NWzhuYIE0NMh1_mPdan-LWMXlwPTbfO8bE4_T6tiM2UXKk (Accessed on: 7/12/22)</a:t>
            </a:r>
          </a:p>
          <a:p>
            <a:endParaRPr lang="en-GB" dirty="0"/>
          </a:p>
          <a:p>
            <a:r>
              <a:rPr lang="en-GB" dirty="0"/>
              <a:t>Ideas noted here to be revisited next session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9088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from: https://stjosephsenglishblog.wordpress.com/2017/01/04/11d-hw-due-monday-aic-give-me-5/give-me-5/ (Accessed on 7/12/22)</a:t>
            </a:r>
          </a:p>
          <a:p>
            <a:endParaRPr lang="en-GB" dirty="0"/>
          </a:p>
          <a:p>
            <a:r>
              <a:rPr lang="en-GB" dirty="0"/>
              <a:t>Students to each provide a point to demonstrate knowledge and understanding of pedagogy.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9543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from: https://distance-educator.com/highlighting-and-taking-notes-are-equally-ineffective-when-reading-paper-or-etext/ (Accessed 7/12/22).</a:t>
            </a:r>
          </a:p>
          <a:p>
            <a:endParaRPr lang="en-GB" dirty="0"/>
          </a:p>
          <a:p>
            <a:r>
              <a:rPr lang="en-GB" dirty="0"/>
              <a:t>Ask student to think about a lesson plan to select in advance – could be their ‘best’, ‘worst’. Personal choice.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3582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Noticing and inference without input from author of plan/evaluation/notes.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286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from: https://www.clipartmax.com/middle/m2H7d3d3Z5m2A0b1_discussion-clipart-third-party-discussion-logo/ (Accessed 7/12/22)</a:t>
            </a:r>
          </a:p>
          <a:p>
            <a:endParaRPr lang="en-GB" dirty="0"/>
          </a:p>
          <a:p>
            <a:r>
              <a:rPr lang="en-GB" dirty="0"/>
              <a:t>Partners to take on role of the discussant.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4153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Full list of questions can be found on page 25 of mentor handbook</a:t>
            </a:r>
          </a:p>
          <a:p>
            <a:endParaRPr lang="en-GB" dirty="0"/>
          </a:p>
          <a:p>
            <a:r>
              <a:rPr lang="en-GB" dirty="0"/>
              <a:t>From Kelly’s role of discussant work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E5C7C63-D891-4FFE-B50A-65FB33ED4D31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26257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Full list of questions can be found on page 25 of mentor handbook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From Kelly’s role of discussant work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E5C7C63-D891-4FFE-B50A-65FB33ED4D31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91532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sentence each to summarise main learning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3245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from: https://hdhstl.wordpress.com/2015/09/30/tlc-planning-and-preparation/ (Accessed on: 7/12/22)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382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from: https://distance-educator.com/highlighting-and-taking-notes-are-equally-ineffective-when-reading-paper-or-etext/ (Accessed 7/12/22).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Repeat highlighting activity but with input from lesson plan’s author. Will hopefully lead to a conclusion that dialogue surrounding pedagogy is important. Input link to Hazel Haggar here.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1987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from: https://stjosephsenglishblog.wordpress.com/2017/01/04/11d-hw-due-monday-aic-give-me-5/give-me-5/ (Accessed on 7/12/22)</a:t>
            </a:r>
          </a:p>
          <a:p>
            <a:endParaRPr lang="en-GB" dirty="0"/>
          </a:p>
          <a:p>
            <a:r>
              <a:rPr lang="en-GB" dirty="0"/>
              <a:t>5 areas of planning that have been improved/re-worked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F561-202E-46BE-9770-BACAA0E6D4A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085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 </a:t>
            </a:r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8BD2DF2-7B24-EF41-8FD7-2F7484C46B3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2256090"/>
            <a:ext cx="11481847" cy="3093577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>
              <a:lnSpc>
                <a:spcPct val="150000"/>
              </a:lnSpc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13169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55D7A80-B722-343B-BC56-3EFBC4051F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3800" b="1" dirty="0"/>
              <a:t>Ail-</a:t>
            </a:r>
            <a:r>
              <a:rPr lang="en-GB" sz="3800" b="1" dirty="0" err="1"/>
              <a:t>ymweld</a:t>
            </a:r>
            <a:r>
              <a:rPr lang="en-GB" sz="3800" b="1" dirty="0"/>
              <a:t> </a:t>
            </a:r>
            <a:r>
              <a:rPr lang="en-GB" sz="3800" b="1" dirty="0" err="1"/>
              <a:t>gydag</a:t>
            </a:r>
            <a:r>
              <a:rPr lang="en-GB" sz="3800" b="1" dirty="0"/>
              <a:t> </a:t>
            </a:r>
            <a:r>
              <a:rPr lang="en-GB" sz="3800" b="1" dirty="0" err="1"/>
              <a:t>Addysgegau</a:t>
            </a:r>
            <a:r>
              <a:rPr lang="en-GB" sz="3800" b="1" dirty="0"/>
              <a:t> </a:t>
            </a:r>
            <a:r>
              <a:rPr lang="en-GB" sz="3800" b="1" dirty="0" err="1"/>
              <a:t>mewn</a:t>
            </a:r>
            <a:r>
              <a:rPr lang="en-GB" sz="3800" b="1" dirty="0"/>
              <a:t> CGM</a:t>
            </a:r>
            <a:br>
              <a:rPr lang="en-GB" sz="3800" b="1" dirty="0"/>
            </a:br>
            <a:br>
              <a:rPr lang="en-GB" sz="3800" b="1" dirty="0"/>
            </a:br>
            <a:r>
              <a:rPr lang="en-GB" sz="3800" b="1" dirty="0"/>
              <a:t>Revisiting Pedagogies in RVE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32BDFAC-24FF-8B6F-BB81-BA9C9259E4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/>
              <a:t>ECAD6008</a:t>
            </a:r>
          </a:p>
          <a:p>
            <a:pPr algn="l"/>
            <a:r>
              <a:rPr lang="en-GB" err="1"/>
              <a:t>Yr</a:t>
            </a:r>
            <a:r>
              <a:rPr lang="en-GB"/>
              <a:t> Unfed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Bymtheg</a:t>
            </a:r>
            <a:r>
              <a:rPr lang="en-GB"/>
              <a:t> o </a:t>
            </a:r>
            <a:r>
              <a:rPr lang="en-GB" err="1"/>
              <a:t>Ragfyr</a:t>
            </a:r>
            <a:r>
              <a:rPr lang="en-GB"/>
              <a:t>, 2022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Top view of books formed into a circle">
            <a:extLst>
              <a:ext uri="{FF2B5EF4-FFF2-40B4-BE49-F238E27FC236}">
                <a16:creationId xmlns:a16="http://schemas.microsoft.com/office/drawing/2014/main" id="{9F551CB2-0D55-E3D5-DDFF-96DCF009F81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85" r="1446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00226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9366FD1-4498-6A43-C5F9-3E07EEAF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3800" dirty="0"/>
            </a:br>
            <a:r>
              <a:rPr lang="en-US" sz="3800" b="1" dirty="0" err="1"/>
              <a:t>Amcanion</a:t>
            </a:r>
            <a:r>
              <a:rPr lang="en-US" sz="3800" b="1" dirty="0"/>
              <a:t> y </a:t>
            </a:r>
            <a:r>
              <a:rPr lang="en-US" sz="3800" b="1" dirty="0" err="1"/>
              <a:t>sesiwn</a:t>
            </a:r>
            <a:br>
              <a:rPr lang="en-US" sz="3800" b="1" dirty="0"/>
            </a:br>
            <a:r>
              <a:rPr lang="en-US" sz="3800" b="1" dirty="0"/>
              <a:t>Session’s aims</a:t>
            </a:r>
          </a:p>
        </p:txBody>
      </p:sp>
      <p:pic>
        <p:nvPicPr>
          <p:cNvPr id="7" name="Picture 5" descr="Target with various rings of accuracy">
            <a:extLst>
              <a:ext uri="{FF2B5EF4-FFF2-40B4-BE49-F238E27FC236}">
                <a16:creationId xmlns:a16="http://schemas.microsoft.com/office/drawing/2014/main" id="{E7414934-96D7-3ECD-C2AC-9C06DCC0EB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670" r="-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9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035AF1E-B17A-74D2-38A1-61D1064D9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1823" y="2706624"/>
            <a:ext cx="7217764" cy="3889048"/>
          </a:xfrm>
        </p:spPr>
        <p:txBody>
          <a:bodyPr>
            <a:normAutofit/>
          </a:bodyPr>
          <a:lstStyle/>
          <a:p>
            <a:r>
              <a:rPr lang="en-GB" sz="2200" dirty="0" err="1"/>
              <a:t>Atgyfnerthu</a:t>
            </a:r>
            <a:r>
              <a:rPr lang="en-GB" sz="2200" dirty="0"/>
              <a:t> </a:t>
            </a:r>
            <a:r>
              <a:rPr lang="en-GB" sz="2200" dirty="0" err="1"/>
              <a:t>gwybodaeth</a:t>
            </a:r>
            <a:r>
              <a:rPr lang="en-GB" sz="2200" dirty="0"/>
              <a:t> a </a:t>
            </a:r>
            <a:r>
              <a:rPr lang="en-GB" sz="2200" dirty="0" err="1"/>
              <a:t>dealltwriaeth</a:t>
            </a:r>
            <a:endParaRPr lang="en-GB" sz="2200" dirty="0"/>
          </a:p>
          <a:p>
            <a:r>
              <a:rPr lang="en-GB" sz="2200" dirty="0" err="1"/>
              <a:t>Cymhwyso’ch</a:t>
            </a:r>
            <a:r>
              <a:rPr lang="en-GB" sz="2200" dirty="0"/>
              <a:t> </a:t>
            </a:r>
            <a:r>
              <a:rPr lang="en-GB" sz="2200" dirty="0" err="1"/>
              <a:t>dealltwriaeth</a:t>
            </a:r>
            <a:r>
              <a:rPr lang="en-GB" sz="2200" dirty="0"/>
              <a:t> </a:t>
            </a:r>
            <a:r>
              <a:rPr lang="en-GB" sz="2200" dirty="0" err="1"/>
              <a:t>i’ch</a:t>
            </a:r>
            <a:r>
              <a:rPr lang="en-GB" sz="2200" dirty="0"/>
              <a:t> </a:t>
            </a:r>
            <a:r>
              <a:rPr lang="en-GB" sz="2200" dirty="0" err="1"/>
              <a:t>ymarfer</a:t>
            </a:r>
            <a:r>
              <a:rPr lang="en-GB" sz="2200" dirty="0"/>
              <a:t> </a:t>
            </a:r>
            <a:r>
              <a:rPr lang="en-GB" sz="2200" dirty="0" err="1"/>
              <a:t>proffesiynol</a:t>
            </a:r>
            <a:endParaRPr lang="en-GB" sz="2200" dirty="0"/>
          </a:p>
          <a:p>
            <a:r>
              <a:rPr lang="en-GB" sz="2200" dirty="0" err="1"/>
              <a:t>Gwerthuso’ch</a:t>
            </a:r>
            <a:r>
              <a:rPr lang="en-GB" sz="2200" dirty="0"/>
              <a:t> </a:t>
            </a:r>
            <a:r>
              <a:rPr lang="en-GB" sz="2200" dirty="0" err="1"/>
              <a:t>arfer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feirniadol</a:t>
            </a:r>
            <a:endParaRPr lang="en-GB" sz="2200" dirty="0"/>
          </a:p>
          <a:p>
            <a:r>
              <a:rPr lang="en-GB" sz="2200" dirty="0"/>
              <a:t>Creu </a:t>
            </a:r>
            <a:r>
              <a:rPr lang="en-GB" sz="2200" dirty="0" err="1"/>
              <a:t>ffordd</a:t>
            </a:r>
            <a:r>
              <a:rPr lang="en-GB" sz="2200" dirty="0"/>
              <a:t> </a:t>
            </a:r>
            <a:r>
              <a:rPr lang="en-GB" sz="2200" dirty="0" err="1"/>
              <a:t>ymlaen</a:t>
            </a:r>
            <a:r>
              <a:rPr lang="en-GB" sz="2200" dirty="0"/>
              <a:t> </a:t>
            </a:r>
            <a:r>
              <a:rPr lang="en-GB" sz="2200" dirty="0" err="1"/>
              <a:t>bwrpasol</a:t>
            </a:r>
            <a:r>
              <a:rPr lang="en-GB" sz="2200" dirty="0"/>
              <a:t> </a:t>
            </a:r>
            <a:r>
              <a:rPr lang="en-GB" sz="2200" dirty="0" err="1"/>
              <a:t>i’ch</a:t>
            </a:r>
            <a:r>
              <a:rPr lang="en-GB" sz="2200" dirty="0"/>
              <a:t> </a:t>
            </a:r>
            <a:r>
              <a:rPr lang="en-GB" sz="2200" dirty="0" err="1"/>
              <a:t>ymarfer</a:t>
            </a:r>
            <a:endParaRPr lang="en-GB" sz="2200" dirty="0"/>
          </a:p>
          <a:p>
            <a:endParaRPr lang="en-GB" sz="2200" dirty="0"/>
          </a:p>
          <a:p>
            <a:r>
              <a:rPr lang="en-GB" sz="2200" dirty="0"/>
              <a:t>Reinforce knowledge and understanding</a:t>
            </a:r>
          </a:p>
          <a:p>
            <a:r>
              <a:rPr lang="en-GB" sz="2200" dirty="0"/>
              <a:t>Apply your understanding to your professional practice</a:t>
            </a:r>
          </a:p>
          <a:p>
            <a:r>
              <a:rPr lang="en-GB" sz="2200" dirty="0"/>
              <a:t>Critically evaluate your practice</a:t>
            </a:r>
          </a:p>
          <a:p>
            <a:r>
              <a:rPr lang="en-GB" sz="2200" dirty="0"/>
              <a:t>Create a purposeful way forward for your practice</a:t>
            </a:r>
          </a:p>
        </p:txBody>
      </p:sp>
    </p:spTree>
    <p:extLst>
      <p:ext uri="{BB962C8B-B14F-4D97-AF65-F5344CB8AC3E}">
        <p14:creationId xmlns:p14="http://schemas.microsoft.com/office/powerpoint/2010/main" val="2595579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1E159-56D6-12E0-C9EF-845BE0118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921"/>
            <a:ext cx="10515600" cy="1325563"/>
          </a:xfrm>
        </p:spPr>
        <p:txBody>
          <a:bodyPr/>
          <a:lstStyle/>
          <a:p>
            <a:r>
              <a:rPr lang="en-GB" b="1" dirty="0" err="1"/>
              <a:t>Safonau</a:t>
            </a:r>
            <a:r>
              <a:rPr lang="en-GB" b="1" dirty="0"/>
              <a:t> </a:t>
            </a:r>
            <a:r>
              <a:rPr lang="en-GB" b="1" dirty="0" err="1"/>
              <a:t>Proffesiynol</a:t>
            </a:r>
            <a:br>
              <a:rPr lang="en-GB" b="1" dirty="0"/>
            </a:br>
            <a:r>
              <a:rPr lang="en-GB" b="1" dirty="0"/>
              <a:t>Professional Standards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639AD3-BF42-8DD1-41DA-235CAD651E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20" t="58907" r="12720" b="8306"/>
          <a:stretch/>
        </p:blipFill>
        <p:spPr>
          <a:xfrm>
            <a:off x="2473377" y="4139418"/>
            <a:ext cx="7495082" cy="224852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089DB9E-B23A-C011-F457-C825180CF7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367" t="56284" r="14785" b="10929"/>
          <a:stretch/>
        </p:blipFill>
        <p:spPr>
          <a:xfrm>
            <a:off x="2473377" y="1690688"/>
            <a:ext cx="7495082" cy="224852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43982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17225-415B-5F20-0AD3-6C66DB1E7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" y="319405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 err="1"/>
              <a:t>Deffro</a:t>
            </a:r>
            <a:r>
              <a:rPr lang="en-US" b="1" dirty="0"/>
              <a:t> </a:t>
            </a:r>
            <a:r>
              <a:rPr lang="en-US" b="1" dirty="0" err="1"/>
              <a:t>gwybodaeth</a:t>
            </a:r>
            <a:r>
              <a:rPr lang="en-US" b="1" dirty="0"/>
              <a:t> </a:t>
            </a:r>
            <a:r>
              <a:rPr lang="en-US" b="1" dirty="0" err="1"/>
              <a:t>flaenorol</a:t>
            </a:r>
            <a:r>
              <a:rPr lang="en-US" b="1" dirty="0"/>
              <a:t> am </a:t>
            </a:r>
            <a:r>
              <a:rPr lang="en-US" b="1" dirty="0" err="1"/>
              <a:t>addysgeg</a:t>
            </a:r>
            <a:br>
              <a:rPr lang="en-US" b="1" dirty="0"/>
            </a:br>
            <a:r>
              <a:rPr lang="en-US" b="1" dirty="0"/>
              <a:t>Activating prior knowledge about pedagogy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2AABA-6C94-5D24-0F15-728C88C18C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7936" y="1908070"/>
            <a:ext cx="5181600" cy="4807523"/>
          </a:xfrm>
        </p:spPr>
        <p:txBody>
          <a:bodyPr>
            <a:norm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addysgeg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siapio’r</a:t>
            </a:r>
            <a:r>
              <a:rPr lang="en-GB" sz="2400" dirty="0"/>
              <a:t> </a:t>
            </a:r>
            <a:r>
              <a:rPr lang="en-GB" sz="2400" dirty="0" err="1"/>
              <a:t>holl</a:t>
            </a:r>
            <a:r>
              <a:rPr lang="en-GB" sz="2400" dirty="0"/>
              <a:t> </a:t>
            </a:r>
            <a:r>
              <a:rPr lang="en-GB" sz="2400" dirty="0" err="1"/>
              <a:t>benderfyniadau</a:t>
            </a:r>
            <a:r>
              <a:rPr lang="en-GB" sz="2400" dirty="0"/>
              <a:t> </a:t>
            </a:r>
            <a:r>
              <a:rPr lang="en-GB" sz="2400" dirty="0" err="1"/>
              <a:t>rydych</a:t>
            </a:r>
            <a:r>
              <a:rPr lang="en-GB" sz="2400" dirty="0"/>
              <a:t> </a:t>
            </a:r>
            <a:r>
              <a:rPr lang="en-GB" sz="2400" dirty="0" err="1"/>
              <a:t>chi’n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gwneud</a:t>
            </a:r>
            <a:r>
              <a:rPr lang="en-GB" sz="2400" dirty="0"/>
              <a:t> am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gwersi</a:t>
            </a:r>
            <a:r>
              <a:rPr lang="en-GB" sz="2400" dirty="0"/>
              <a:t> er </a:t>
            </a:r>
            <a:r>
              <a:rPr lang="en-GB" sz="2400" dirty="0" err="1"/>
              <a:t>mwyn</a:t>
            </a:r>
            <a:r>
              <a:rPr lang="en-GB" sz="2400" dirty="0"/>
              <a:t> </a:t>
            </a:r>
            <a:r>
              <a:rPr lang="en-GB" sz="2400" dirty="0" err="1"/>
              <a:t>sicrhau</a:t>
            </a:r>
            <a:r>
              <a:rPr lang="en-GB" sz="2400" dirty="0"/>
              <a:t> </a:t>
            </a:r>
            <a:r>
              <a:rPr lang="en-GB" sz="2400" dirty="0" err="1"/>
              <a:t>cynhwysedd</a:t>
            </a:r>
            <a:r>
              <a:rPr lang="en-GB" sz="2400" dirty="0"/>
              <a:t>, </a:t>
            </a:r>
            <a:r>
              <a:rPr lang="en-GB" sz="2400" dirty="0" err="1"/>
              <a:t>hygyrchedd</a:t>
            </a:r>
            <a:r>
              <a:rPr lang="en-GB" sz="2400" dirty="0"/>
              <a:t> a </a:t>
            </a:r>
            <a:r>
              <a:rPr lang="en-GB" sz="2400" dirty="0" err="1"/>
              <a:t>chynnydd</a:t>
            </a:r>
            <a:r>
              <a:rPr lang="en-GB" sz="2400" dirty="0"/>
              <a:t> </a:t>
            </a:r>
            <a:r>
              <a:rPr lang="en-GB" sz="2400" dirty="0" err="1"/>
              <a:t>i’ch</a:t>
            </a:r>
            <a:r>
              <a:rPr lang="en-GB" sz="2400" dirty="0"/>
              <a:t> </a:t>
            </a:r>
            <a:r>
              <a:rPr lang="en-GB" sz="2400" dirty="0" err="1"/>
              <a:t>holl</a:t>
            </a:r>
            <a:r>
              <a:rPr lang="en-GB" sz="2400" dirty="0"/>
              <a:t> </a:t>
            </a:r>
            <a:r>
              <a:rPr lang="en-GB" sz="2400" dirty="0" err="1"/>
              <a:t>ddysgwyr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Mae’n</a:t>
            </a:r>
            <a:r>
              <a:rPr lang="en-GB" sz="2400" dirty="0"/>
              <a:t> </a:t>
            </a:r>
            <a:r>
              <a:rPr lang="en-GB" sz="2400" dirty="0" err="1"/>
              <a:t>angenrheidiol</a:t>
            </a:r>
            <a:r>
              <a:rPr lang="en-GB" sz="2400" dirty="0"/>
              <a:t>, felly, </a:t>
            </a:r>
            <a:r>
              <a:rPr lang="en-GB" sz="2400" dirty="0" err="1"/>
              <a:t>eich</a:t>
            </a:r>
            <a:r>
              <a:rPr lang="en-GB" sz="2400" dirty="0"/>
              <a:t> bod </a:t>
            </a:r>
            <a:r>
              <a:rPr lang="en-GB" sz="2400" dirty="0" err="1"/>
              <a:t>chi’n</a:t>
            </a:r>
            <a:r>
              <a:rPr lang="en-GB" sz="2400" dirty="0"/>
              <a:t> </a:t>
            </a:r>
            <a:r>
              <a:rPr lang="en-GB" sz="2400" dirty="0" err="1"/>
              <a:t>gwneud</a:t>
            </a:r>
            <a:r>
              <a:rPr lang="en-GB" sz="2400" dirty="0"/>
              <a:t> y </a:t>
            </a:r>
            <a:r>
              <a:rPr lang="en-GB" sz="2400" dirty="0" err="1"/>
              <a:t>penderfyniadau</a:t>
            </a:r>
            <a:r>
              <a:rPr lang="en-GB" sz="2400" dirty="0"/>
              <a:t> </a:t>
            </a:r>
            <a:r>
              <a:rPr lang="en-GB" sz="2400" dirty="0" err="1"/>
              <a:t>addysgegol</a:t>
            </a:r>
            <a:r>
              <a:rPr lang="en-GB" sz="2400" dirty="0"/>
              <a:t> </a:t>
            </a:r>
            <a:r>
              <a:rPr lang="en-GB" sz="2400" dirty="0" err="1"/>
              <a:t>gorau</a:t>
            </a:r>
            <a:r>
              <a:rPr lang="en-GB" sz="2400" dirty="0"/>
              <a:t> </a:t>
            </a:r>
            <a:r>
              <a:rPr lang="en-GB" sz="2400" dirty="0" err="1"/>
              <a:t>posib</a:t>
            </a:r>
            <a:r>
              <a:rPr lang="en-GB" sz="2400" dirty="0"/>
              <a:t>.</a:t>
            </a:r>
          </a:p>
          <a:p>
            <a:r>
              <a:rPr lang="en-GB" sz="2400" dirty="0"/>
              <a:t>Beth </a:t>
            </a:r>
            <a:r>
              <a:rPr lang="en-GB" sz="2400" dirty="0" err="1"/>
              <a:t>arall</a:t>
            </a:r>
            <a:r>
              <a:rPr lang="en-GB" sz="2400" dirty="0"/>
              <a:t> </a:t>
            </a:r>
            <a:r>
              <a:rPr lang="en-GB" sz="2400" dirty="0" err="1"/>
              <a:t>ydych</a:t>
            </a:r>
            <a:r>
              <a:rPr lang="en-GB" sz="2400" dirty="0"/>
              <a:t> </a:t>
            </a:r>
            <a:r>
              <a:rPr lang="en-GB" sz="2400" dirty="0" err="1"/>
              <a:t>chi’n</a:t>
            </a:r>
            <a:r>
              <a:rPr lang="en-GB" sz="2400" dirty="0"/>
              <a:t> </a:t>
            </a:r>
            <a:r>
              <a:rPr lang="en-GB" sz="2400" dirty="0" err="1"/>
              <a:t>cofio</a:t>
            </a:r>
            <a:r>
              <a:rPr lang="en-GB" sz="2400" dirty="0"/>
              <a:t> am </a:t>
            </a:r>
            <a:r>
              <a:rPr lang="en-GB" sz="2400" dirty="0" err="1"/>
              <a:t>addysgeg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nghyd-destun</a:t>
            </a:r>
            <a:r>
              <a:rPr lang="en-GB" sz="2400" dirty="0"/>
              <a:t> y </a:t>
            </a:r>
            <a:r>
              <a:rPr lang="en-GB" sz="2400" dirty="0" err="1"/>
              <a:t>modiwl</a:t>
            </a:r>
            <a:r>
              <a:rPr lang="en-GB" sz="2400" dirty="0"/>
              <a:t> </a:t>
            </a:r>
            <a:r>
              <a:rPr lang="en-GB" sz="2400" dirty="0" err="1"/>
              <a:t>hwn</a:t>
            </a:r>
            <a:r>
              <a:rPr lang="en-GB" sz="2400" dirty="0"/>
              <a:t>,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Gymru</a:t>
            </a:r>
            <a:r>
              <a:rPr lang="en-GB" sz="2400" dirty="0"/>
              <a:t> a </a:t>
            </a:r>
            <a:r>
              <a:rPr lang="en-GB" sz="2400" dirty="0" err="1"/>
              <a:t>phwnc</a:t>
            </a:r>
            <a:r>
              <a:rPr lang="en-GB" sz="2400" dirty="0"/>
              <a:t> </a:t>
            </a:r>
            <a:r>
              <a:rPr lang="en-GB" sz="2400" dirty="0" err="1"/>
              <a:t>Crefydd</a:t>
            </a:r>
            <a:r>
              <a:rPr lang="en-GB" sz="2400" dirty="0"/>
              <a:t>, </a:t>
            </a:r>
            <a:r>
              <a:rPr lang="en-GB" sz="2400" dirty="0" err="1"/>
              <a:t>Gwerthoedd</a:t>
            </a:r>
            <a:r>
              <a:rPr lang="en-GB" sz="2400" dirty="0"/>
              <a:t> a </a:t>
            </a:r>
            <a:r>
              <a:rPr lang="en-GB" sz="2400" dirty="0" err="1"/>
              <a:t>Moeseg</a:t>
            </a:r>
            <a:r>
              <a:rPr lang="en-GB" sz="2400" dirty="0"/>
              <a:t> (CGM)?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15FCC79-084C-AEEA-822E-FEAD9563B1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2004" y="1908070"/>
            <a:ext cx="4890541" cy="4807522"/>
          </a:xfrm>
        </p:spPr>
        <p:txBody>
          <a:bodyPr>
            <a:normAutofit/>
          </a:bodyPr>
          <a:lstStyle/>
          <a:p>
            <a:r>
              <a:rPr lang="en-GB" sz="2400" dirty="0"/>
              <a:t>Pedagogy shapes all the decisions you make about your lessons in order to ensure inclusion, accessibility and progress for all your learners.</a:t>
            </a:r>
          </a:p>
          <a:p>
            <a:r>
              <a:rPr lang="en-GB" sz="2400" dirty="0"/>
              <a:t>It’s therefore essential that you make the best possible pedagogical choices.</a:t>
            </a:r>
          </a:p>
          <a:p>
            <a:r>
              <a:rPr lang="en-GB" sz="2400" dirty="0"/>
              <a:t>What else do you remember about pedagogy in the context of this module, Curriculum for Wales and the subject of Religion, Values ​​and Ethics (RVE)?</a:t>
            </a:r>
          </a:p>
        </p:txBody>
      </p:sp>
    </p:spTree>
    <p:extLst>
      <p:ext uri="{BB962C8B-B14F-4D97-AF65-F5344CB8AC3E}">
        <p14:creationId xmlns:p14="http://schemas.microsoft.com/office/powerpoint/2010/main" val="129219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mpty speech bubbles">
            <a:extLst>
              <a:ext uri="{FF2B5EF4-FFF2-40B4-BE49-F238E27FC236}">
                <a16:creationId xmlns:a16="http://schemas.microsoft.com/office/drawing/2014/main" id="{C18B80E8-B069-5FBE-4EB3-74835B3EEC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19" b="1011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9873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6C9A2FC-7D8D-B6CE-8520-A95D26049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689118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/>
              <a:t>Meddwl, Paru, Rhannu, Cwestiynu </a:t>
            </a:r>
            <a:br>
              <a:rPr lang="en-US" sz="3600" b="1"/>
            </a:br>
            <a:r>
              <a:rPr lang="en-US" sz="3600" b="1"/>
              <a:t>Think, Pair, Share, Question</a:t>
            </a:r>
            <a:endParaRPr lang="en-US" sz="3600" b="1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C78165C-2D5B-E0D9-D16C-5D119D95DF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6412" y="1712189"/>
            <a:ext cx="8246861" cy="4393982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 err="1"/>
              <a:t>Amser</a:t>
            </a:r>
            <a:r>
              <a:rPr lang="en-US" sz="2000" b="1" dirty="0"/>
              <a:t> </a:t>
            </a:r>
            <a:r>
              <a:rPr lang="en-US" sz="2000" b="1" dirty="0" err="1"/>
              <a:t>meddwl</a:t>
            </a:r>
            <a:r>
              <a:rPr lang="en-US" sz="2000" b="1" dirty="0"/>
              <a:t> – 5 </a:t>
            </a:r>
            <a:r>
              <a:rPr lang="en-US" sz="2000" b="1" dirty="0" err="1"/>
              <a:t>munud</a:t>
            </a:r>
            <a:r>
              <a:rPr lang="en-US" sz="2000" b="1" dirty="0"/>
              <a:t>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 err="1"/>
              <a:t>Edrychwch</a:t>
            </a:r>
            <a:r>
              <a:rPr lang="en-US" sz="2000" dirty="0"/>
              <a:t> </a:t>
            </a:r>
            <a:r>
              <a:rPr lang="en-US" sz="2000" dirty="0" err="1"/>
              <a:t>nôl</a:t>
            </a:r>
            <a:r>
              <a:rPr lang="en-US" sz="2000" dirty="0"/>
              <a:t> </a:t>
            </a:r>
            <a:r>
              <a:rPr lang="en-US" sz="2000" dirty="0" err="1"/>
              <a:t>dros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</a:t>
            </a:r>
            <a:r>
              <a:rPr lang="en-US" sz="2000" dirty="0" err="1"/>
              <a:t>nodiadau</a:t>
            </a:r>
            <a:r>
              <a:rPr lang="en-US" sz="2000" dirty="0"/>
              <a:t> o </a:t>
            </a:r>
            <a:r>
              <a:rPr lang="en-US" sz="2000" dirty="0" err="1"/>
              <a:t>sesiynau</a:t>
            </a:r>
            <a:r>
              <a:rPr lang="en-US" sz="2000" dirty="0"/>
              <a:t> </a:t>
            </a:r>
            <a:r>
              <a:rPr lang="en-US" sz="2000" dirty="0" err="1"/>
              <a:t>blaenorol</a:t>
            </a: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 err="1"/>
              <a:t>Amser</a:t>
            </a:r>
            <a:r>
              <a:rPr lang="en-US" sz="2000" b="1" dirty="0"/>
              <a:t> </a:t>
            </a:r>
            <a:r>
              <a:rPr lang="en-US" sz="2000" b="1" dirty="0" err="1"/>
              <a:t>paru</a:t>
            </a:r>
            <a:r>
              <a:rPr lang="en-US" sz="2000" b="1" dirty="0"/>
              <a:t> – 10 </a:t>
            </a:r>
            <a:r>
              <a:rPr lang="en-US" sz="2000" b="1" dirty="0" err="1"/>
              <a:t>munud</a:t>
            </a:r>
            <a:r>
              <a:rPr lang="en-US" sz="2000" b="1" dirty="0"/>
              <a:t>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 err="1"/>
              <a:t>Trafodwch</a:t>
            </a:r>
            <a:r>
              <a:rPr lang="en-US" sz="2000" dirty="0"/>
              <a:t> a </a:t>
            </a:r>
            <a:r>
              <a:rPr lang="en-US" sz="2000" dirty="0" err="1"/>
              <a:t>chymharwch</a:t>
            </a:r>
            <a:r>
              <a:rPr lang="en-US" sz="2000" dirty="0"/>
              <a:t> </a:t>
            </a:r>
            <a:r>
              <a:rPr lang="en-US" sz="2000" dirty="0" err="1"/>
              <a:t>syniadau</a:t>
            </a:r>
            <a:r>
              <a:rPr lang="en-US" sz="2000" dirty="0"/>
              <a:t> a </a:t>
            </a:r>
            <a:r>
              <a:rPr lang="en-US" sz="2000" dirty="0" err="1"/>
              <a:t>chwestiynau</a:t>
            </a:r>
            <a:r>
              <a:rPr lang="en-US" sz="2000" dirty="0"/>
              <a:t> </a:t>
            </a:r>
            <a:r>
              <a:rPr lang="en-US" sz="2000" dirty="0" err="1"/>
              <a:t>gyda’ch</a:t>
            </a:r>
            <a:r>
              <a:rPr lang="en-US" sz="2000" dirty="0"/>
              <a:t> partner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 err="1"/>
              <a:t>Amser</a:t>
            </a:r>
            <a:r>
              <a:rPr lang="en-US" sz="2000" b="1" dirty="0"/>
              <a:t> </a:t>
            </a:r>
            <a:r>
              <a:rPr lang="en-US" sz="2000" b="1" dirty="0" err="1"/>
              <a:t>rhannu</a:t>
            </a:r>
            <a:r>
              <a:rPr lang="en-US" sz="2000" b="1" dirty="0"/>
              <a:t> a </a:t>
            </a:r>
            <a:r>
              <a:rPr lang="en-US" sz="2000" b="1" dirty="0" err="1"/>
              <a:t>chwestiynu</a:t>
            </a:r>
            <a:r>
              <a:rPr lang="en-US" sz="2000" b="1" dirty="0"/>
              <a:t> – 10 </a:t>
            </a:r>
            <a:r>
              <a:rPr lang="en-US" sz="2000" b="1" dirty="0" err="1"/>
              <a:t>munud</a:t>
            </a:r>
            <a:r>
              <a:rPr lang="en-US" sz="2000" b="1" dirty="0"/>
              <a:t>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 err="1"/>
              <a:t>Rhannwch</a:t>
            </a:r>
            <a:r>
              <a:rPr lang="en-US" sz="2000" dirty="0"/>
              <a:t> </a:t>
            </a:r>
            <a:r>
              <a:rPr lang="en-US" sz="2000" dirty="0" err="1"/>
              <a:t>brif</a:t>
            </a:r>
            <a:r>
              <a:rPr lang="en-US" sz="2000" dirty="0"/>
              <a:t> </a:t>
            </a:r>
            <a:r>
              <a:rPr lang="en-US" sz="2000" dirty="0" err="1"/>
              <a:t>bwyntiau</a:t>
            </a:r>
            <a:r>
              <a:rPr lang="en-US" sz="2000" dirty="0"/>
              <a:t> a </a:t>
            </a:r>
            <a:r>
              <a:rPr lang="en-US" sz="2000" dirty="0" err="1"/>
              <a:t>chwestiynau’ch</a:t>
            </a:r>
            <a:r>
              <a:rPr lang="en-US" sz="2000" dirty="0"/>
              <a:t> </a:t>
            </a:r>
            <a:r>
              <a:rPr lang="en-US" sz="2000" dirty="0" err="1"/>
              <a:t>trafodaeth</a:t>
            </a:r>
            <a:r>
              <a:rPr lang="en-US" sz="2000" dirty="0"/>
              <a:t> </a:t>
            </a:r>
            <a:r>
              <a:rPr lang="en-US" sz="2000" dirty="0" err="1"/>
              <a:t>trwy</a:t>
            </a:r>
            <a:r>
              <a:rPr lang="en-US" sz="2000" dirty="0"/>
              <a:t> Padlet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Think time – 5  minutes: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Look back over your notes from previous sessions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Pair time – 10 minutes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Discuss and compare notes and questions with your partner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Share time - 10 minutes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Share your discussion’s main points and questions using Padlet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28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D511284-3298-EC07-54BA-8EE7BB7B9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640080"/>
            <a:ext cx="6894576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6600" dirty="0"/>
          </a:p>
        </p:txBody>
      </p:sp>
      <p:pic>
        <p:nvPicPr>
          <p:cNvPr id="7" name="Picture 6" descr="Fireworks exploding in sky">
            <a:extLst>
              <a:ext uri="{FF2B5EF4-FFF2-40B4-BE49-F238E27FC236}">
                <a16:creationId xmlns:a16="http://schemas.microsoft.com/office/drawing/2014/main" id="{FD7F54AB-F04B-A8A3-6D4A-8A7A2C571A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83" r="29399" b="-1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Qr code&#10;&#10;Description automatically generated">
            <a:extLst>
              <a:ext uri="{FF2B5EF4-FFF2-40B4-BE49-F238E27FC236}">
                <a16:creationId xmlns:a16="http://schemas.microsoft.com/office/drawing/2014/main" id="{DAEEBD79-A421-0941-12D6-1E9AB66A5E3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442" t="21315" r="25117" b="37926"/>
          <a:stretch/>
        </p:blipFill>
        <p:spPr bwMode="auto">
          <a:xfrm>
            <a:off x="4490140" y="437053"/>
            <a:ext cx="7058732" cy="36561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985453F-6678-B1A6-72AF-75836762808E}"/>
              </a:ext>
            </a:extLst>
          </p:cNvPr>
          <p:cNvSpPr txBox="1"/>
          <p:nvPr/>
        </p:nvSpPr>
        <p:spPr>
          <a:xfrm>
            <a:off x="4654296" y="4622007"/>
            <a:ext cx="68945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sbardun</a:t>
            </a:r>
            <a:r>
              <a:rPr lang="en-GB" sz="2400" dirty="0"/>
              <a:t> </a:t>
            </a:r>
            <a:r>
              <a:rPr lang="en-GB" sz="2400" dirty="0" err="1"/>
              <a:t>pellach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trafodaethau</a:t>
            </a:r>
            <a:r>
              <a:rPr lang="en-GB" sz="2400" dirty="0"/>
              <a:t>, </a:t>
            </a:r>
            <a:r>
              <a:rPr lang="en-GB" sz="2400" dirty="0" err="1"/>
              <a:t>os</a:t>
            </a:r>
            <a:r>
              <a:rPr lang="en-GB" sz="2400" dirty="0"/>
              <a:t> </a:t>
            </a:r>
            <a:r>
              <a:rPr lang="en-GB" sz="2400" dirty="0" err="1"/>
              <a:t>dymunwch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ddefnyddio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r>
              <a:rPr lang="en-GB" sz="2400" dirty="0"/>
              <a:t>A further stimulus is available for your discussions, should you wish use it.</a:t>
            </a:r>
          </a:p>
        </p:txBody>
      </p:sp>
    </p:spTree>
    <p:extLst>
      <p:ext uri="{BB962C8B-B14F-4D97-AF65-F5344CB8AC3E}">
        <p14:creationId xmlns:p14="http://schemas.microsoft.com/office/powerpoint/2010/main" val="2016409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8D41CF8-5232-42BC-8D05-AFEDE2153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1256"/>
            <a:ext cx="12192000" cy="6869256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Rounded Rectangle 5">
            <a:extLst>
              <a:ext uri="{FF2B5EF4-FFF2-40B4-BE49-F238E27FC236}">
                <a16:creationId xmlns:a16="http://schemas.microsoft.com/office/drawing/2014/main" id="{49237091-E62C-4878-AA4C-0B9995ADB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28801"/>
            <a:ext cx="10515600" cy="436245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adlet Raises $1.2 Million For Its Easy-To-Use, Collaborative Website  Builder | TechCrunch">
            <a:extLst>
              <a:ext uri="{FF2B5EF4-FFF2-40B4-BE49-F238E27FC236}">
                <a16:creationId xmlns:a16="http://schemas.microsoft.com/office/drawing/2014/main" id="{BFBD6EF9-CEDF-D35F-EAEB-F5D447F6D8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288" y="2251075"/>
            <a:ext cx="6294438" cy="35131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Qr code&#10;&#10;Description automatically generated">
            <a:extLst>
              <a:ext uri="{FF2B5EF4-FFF2-40B4-BE49-F238E27FC236}">
                <a16:creationId xmlns:a16="http://schemas.microsoft.com/office/drawing/2014/main" id="{054B0985-5329-48C8-01F6-91B1DD3A8C9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8400" y="2251075"/>
            <a:ext cx="3513138" cy="35131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FB7CC4-C404-9516-F8DB-CFB3425AD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700" b="1"/>
              <a:t>https://padlet.com/rachel_bendall/55y2i1vkgaqytzba</a:t>
            </a:r>
          </a:p>
        </p:txBody>
      </p:sp>
    </p:spTree>
    <p:extLst>
      <p:ext uri="{BB962C8B-B14F-4D97-AF65-F5344CB8AC3E}">
        <p14:creationId xmlns:p14="http://schemas.microsoft.com/office/powerpoint/2010/main" val="179418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give-me-5 | St Joseph's English Blog">
            <a:extLst>
              <a:ext uri="{FF2B5EF4-FFF2-40B4-BE49-F238E27FC236}">
                <a16:creationId xmlns:a16="http://schemas.microsoft.com/office/drawing/2014/main" id="{4107666A-E758-6E58-E7DD-3A17CF696D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585" y="1790856"/>
            <a:ext cx="3990975" cy="440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5EF581-1166-BA85-9629-27B56E1D6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 </a:t>
            </a:r>
            <a:r>
              <a:rPr lang="en-GB" b="1" dirty="0" err="1"/>
              <a:t>grynhoi</a:t>
            </a:r>
            <a:r>
              <a:rPr lang="en-GB" b="1" dirty="0"/>
              <a:t>…</a:t>
            </a:r>
            <a:br>
              <a:rPr lang="en-GB" b="1" dirty="0"/>
            </a:br>
            <a:r>
              <a:rPr lang="en-GB" b="1" dirty="0"/>
              <a:t>To summarise…</a:t>
            </a:r>
          </a:p>
        </p:txBody>
      </p:sp>
      <p:pic>
        <p:nvPicPr>
          <p:cNvPr id="3" name="Picture 4" descr="give-me-5 | St Joseph's English Blog">
            <a:extLst>
              <a:ext uri="{FF2B5EF4-FFF2-40B4-BE49-F238E27FC236}">
                <a16:creationId xmlns:a16="http://schemas.microsoft.com/office/drawing/2014/main" id="{626E7C5B-35F6-15E6-B33F-E8BF0A3919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575" y="1790856"/>
            <a:ext cx="3990975" cy="440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78EE03-561B-C196-6BC0-66C9D7F79B36}"/>
              </a:ext>
            </a:extLst>
          </p:cNvPr>
          <p:cNvSpPr txBox="1"/>
          <p:nvPr/>
        </p:nvSpPr>
        <p:spPr>
          <a:xfrm>
            <a:off x="2124854" y="4038326"/>
            <a:ext cx="2034915" cy="1323439"/>
          </a:xfrm>
          <a:prstGeom prst="rect">
            <a:avLst/>
          </a:prstGeom>
          <a:solidFill>
            <a:schemeClr val="tx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solidFill>
                  <a:schemeClr val="bg1"/>
                </a:solidFill>
                <a:latin typeface="Britannic Bold" panose="020B0903060703020204" pitchFamily="34" charset="0"/>
              </a:rPr>
              <a:t>Rhowch</a:t>
            </a:r>
            <a:r>
              <a:rPr lang="en-GB" sz="4000" dirty="0">
                <a:solidFill>
                  <a:schemeClr val="bg1"/>
                </a:solidFill>
                <a:latin typeface="Britannic Bold" panose="020B0903060703020204" pitchFamily="34" charset="0"/>
              </a:rPr>
              <a:t> 5 </a:t>
            </a:r>
            <a:r>
              <a:rPr lang="en-GB" sz="4000" dirty="0" err="1">
                <a:solidFill>
                  <a:schemeClr val="bg1"/>
                </a:solidFill>
                <a:latin typeface="Britannic Bold" panose="020B0903060703020204" pitchFamily="34" charset="0"/>
              </a:rPr>
              <a:t>i</a:t>
            </a:r>
            <a:r>
              <a:rPr lang="en-GB" sz="4000" dirty="0">
                <a:solidFill>
                  <a:schemeClr val="bg1"/>
                </a:solidFill>
                <a:latin typeface="Britannic Bold" panose="020B0903060703020204" pitchFamily="34" charset="0"/>
              </a:rPr>
              <a:t> mi</a:t>
            </a:r>
          </a:p>
        </p:txBody>
      </p:sp>
    </p:spTree>
    <p:extLst>
      <p:ext uri="{BB962C8B-B14F-4D97-AF65-F5344CB8AC3E}">
        <p14:creationId xmlns:p14="http://schemas.microsoft.com/office/powerpoint/2010/main" val="219987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78B08-208E-A79D-61DA-2A1BD5E85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ymarfer</a:t>
            </a:r>
            <a:r>
              <a:rPr lang="en-GB" b="1" dirty="0"/>
              <a:t> chi</a:t>
            </a:r>
            <a:br>
              <a:rPr lang="en-GB" b="1" dirty="0"/>
            </a:br>
            <a:r>
              <a:rPr lang="en-GB" b="1" dirty="0"/>
              <a:t>Your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32CAA-F145-555F-6341-428CB847A5F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gynllun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– un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werthuso</a:t>
            </a:r>
            <a:r>
              <a:rPr lang="en-GB" dirty="0"/>
              <a:t> ac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mentor.</a:t>
            </a:r>
          </a:p>
          <a:p>
            <a:r>
              <a:rPr lang="en-GB" dirty="0" err="1"/>
              <a:t>Cyfnewidiwch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, </a:t>
            </a:r>
            <a:r>
              <a:rPr lang="en-GB" dirty="0" err="1"/>
              <a:t>gwerthusiad</a:t>
            </a:r>
            <a:r>
              <a:rPr lang="en-GB" dirty="0"/>
              <a:t> </a:t>
            </a:r>
            <a:r>
              <a:rPr lang="en-GB" dirty="0" err="1"/>
              <a:t>a’ch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partner.</a:t>
            </a:r>
          </a:p>
          <a:p>
            <a:r>
              <a:rPr lang="en-GB" dirty="0" err="1"/>
              <a:t>Uwcholeuwch</a:t>
            </a:r>
            <a:r>
              <a:rPr lang="en-GB" dirty="0"/>
              <a:t> bob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, </a:t>
            </a:r>
            <a:r>
              <a:rPr lang="en-GB" dirty="0" err="1"/>
              <a:t>gwerthusiad</a:t>
            </a:r>
            <a:r>
              <a:rPr lang="en-GB" dirty="0"/>
              <a:t> ac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cyfeirio’n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at </a:t>
            </a:r>
            <a:r>
              <a:rPr lang="en-GB" dirty="0" err="1"/>
              <a:t>addysgeg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45817-499A-10ED-9277-D844924C3F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Choose a lesson plan that you have taught - one that you have evaluated and received feedback on from your mentor.</a:t>
            </a:r>
          </a:p>
          <a:p>
            <a:r>
              <a:rPr lang="en-GB" dirty="0"/>
              <a:t>Exchange your plan, evaluation and feedback with your partner.</a:t>
            </a:r>
          </a:p>
          <a:p>
            <a:r>
              <a:rPr lang="en-GB" dirty="0"/>
              <a:t>Highlight all parts of the plan, evaluation and feedback that specifically refer to pedagogy.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A2EC31-E003-7C74-A637-2B2B33D0B8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9535" y="177999"/>
            <a:ext cx="2271252" cy="1512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94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es on yellow backdrop">
            <a:extLst>
              <a:ext uri="{FF2B5EF4-FFF2-40B4-BE49-F238E27FC236}">
                <a16:creationId xmlns:a16="http://schemas.microsoft.com/office/drawing/2014/main" id="{1557256A-4AC5-4E51-F06C-B8E60D802C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80" r="-1" b="10929"/>
          <a:stretch/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DC9765-5C9D-6B79-1628-72D7CF35C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1124712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100" b="1">
                <a:solidFill>
                  <a:srgbClr val="FFFFFF"/>
                </a:solidFill>
              </a:rPr>
              <a:t>Beth ydych chi wedi sylwi? </a:t>
            </a:r>
            <a:br>
              <a:rPr lang="en-US" sz="4100" b="1">
                <a:solidFill>
                  <a:srgbClr val="FFFFFF"/>
                </a:solidFill>
              </a:rPr>
            </a:br>
            <a:r>
              <a:rPr lang="en-US" sz="4100" b="1">
                <a:solidFill>
                  <a:srgbClr val="FFFFFF"/>
                </a:solidFill>
              </a:rPr>
              <a:t>Beth allech chi ei gasglu?</a:t>
            </a:r>
            <a:br>
              <a:rPr lang="en-US" sz="4100" b="1">
                <a:solidFill>
                  <a:srgbClr val="FFFFFF"/>
                </a:solidFill>
              </a:rPr>
            </a:br>
            <a:br>
              <a:rPr lang="en-US" sz="4100" b="1">
                <a:solidFill>
                  <a:srgbClr val="FFFFFF"/>
                </a:solidFill>
              </a:rPr>
            </a:br>
            <a:r>
              <a:rPr lang="en-US" sz="4100" b="1">
                <a:solidFill>
                  <a:srgbClr val="FFFFFF"/>
                </a:solidFill>
              </a:rPr>
              <a:t>What have you noticed?</a:t>
            </a:r>
            <a:br>
              <a:rPr lang="en-US" sz="4100" b="1">
                <a:solidFill>
                  <a:srgbClr val="FFFFFF"/>
                </a:solidFill>
              </a:rPr>
            </a:br>
            <a:r>
              <a:rPr lang="en-US" sz="4100" b="1">
                <a:solidFill>
                  <a:srgbClr val="FFFFFF"/>
                </a:solidFill>
              </a:rPr>
              <a:t>What might you infer?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EF0EFD6-A3C2-4C94-A80A-BA9709D99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8569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78B08-208E-A79D-61DA-2A1BD5E85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ymarfer</a:t>
            </a:r>
            <a:r>
              <a:rPr lang="en-GB" b="1" dirty="0"/>
              <a:t> chi</a:t>
            </a:r>
            <a:br>
              <a:rPr lang="en-GB" b="1" dirty="0"/>
            </a:br>
            <a:r>
              <a:rPr lang="en-GB" b="1" dirty="0"/>
              <a:t>Your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32CAA-F145-555F-6341-428CB847A5F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Cyfnewidiwch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, </a:t>
            </a:r>
            <a:r>
              <a:rPr lang="en-GB" dirty="0" err="1"/>
              <a:t>gwerthusiad</a:t>
            </a:r>
            <a:r>
              <a:rPr lang="en-GB" dirty="0"/>
              <a:t> </a:t>
            </a:r>
            <a:r>
              <a:rPr lang="en-GB" dirty="0" err="1"/>
              <a:t>a’ch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nôl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partner.</a:t>
            </a:r>
          </a:p>
          <a:p>
            <a:r>
              <a:rPr lang="en-GB" dirty="0" err="1"/>
              <a:t>Trafodwch</a:t>
            </a:r>
            <a:r>
              <a:rPr lang="en-GB" dirty="0"/>
              <a:t> bob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, </a:t>
            </a:r>
            <a:r>
              <a:rPr lang="en-GB" dirty="0" err="1"/>
              <a:t>gwerthusiad</a:t>
            </a:r>
            <a:r>
              <a:rPr lang="en-GB" dirty="0"/>
              <a:t> ac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cyfeirio’n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at </a:t>
            </a:r>
            <a:r>
              <a:rPr lang="en-GB" dirty="0" err="1"/>
              <a:t>addysgeg</a:t>
            </a:r>
            <a:r>
              <a:rPr lang="en-GB" dirty="0"/>
              <a:t>.</a:t>
            </a:r>
          </a:p>
          <a:p>
            <a:r>
              <a:rPr lang="en-GB" dirty="0" err="1"/>
              <a:t>Holwch</a:t>
            </a:r>
            <a:r>
              <a:rPr lang="en-GB" dirty="0"/>
              <a:t> </a:t>
            </a:r>
            <a:r>
              <a:rPr lang="en-GB" dirty="0" err="1"/>
              <a:t>gwestiynau</a:t>
            </a:r>
            <a:r>
              <a:rPr lang="en-GB" dirty="0"/>
              <a:t> am y </a:t>
            </a:r>
            <a:r>
              <a:rPr lang="en-GB" dirty="0" err="1"/>
              <a:t>cynllun</a:t>
            </a:r>
            <a:r>
              <a:rPr lang="en-GB" dirty="0"/>
              <a:t>, </a:t>
            </a:r>
            <a:r>
              <a:rPr lang="en-GB" dirty="0" err="1"/>
              <a:t>gwerthusiad</a:t>
            </a:r>
            <a:r>
              <a:rPr lang="en-GB" dirty="0"/>
              <a:t> ac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cyfeirio’n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at </a:t>
            </a:r>
            <a:r>
              <a:rPr lang="en-GB" dirty="0" err="1"/>
              <a:t>addysgeg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45817-499A-10ED-9277-D844924C3F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Exchange your plan, evaluation and feedback back with your partner.</a:t>
            </a:r>
          </a:p>
          <a:p>
            <a:r>
              <a:rPr lang="en-GB" dirty="0"/>
              <a:t>Discuss all parts of the plan, evaluation and feedback that specifically refer to pedagogy.</a:t>
            </a:r>
          </a:p>
          <a:p>
            <a:r>
              <a:rPr lang="en-GB" dirty="0"/>
              <a:t>Ask questions about the plan, evaluation and feedback that specifically refer to pedagogy.</a:t>
            </a:r>
          </a:p>
        </p:txBody>
      </p:sp>
      <p:pic>
        <p:nvPicPr>
          <p:cNvPr id="4098" name="Picture 2" descr="Discussion Clipart Third Party - Discussion Logo - Free Transparent PNG  Clipart Images Download">
            <a:extLst>
              <a:ext uri="{FF2B5EF4-FFF2-40B4-BE49-F238E27FC236}">
                <a16:creationId xmlns:a16="http://schemas.microsoft.com/office/drawing/2014/main" id="{4E60D562-F4EB-C4DA-04E9-A4D1BC056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4373" y="230188"/>
            <a:ext cx="2362446" cy="1293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6036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E67B7-7994-B8AF-6DE6-1E17E8308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409" y="277270"/>
            <a:ext cx="11191561" cy="624741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B050"/>
            </a:solidFill>
          </a:ln>
        </p:spPr>
        <p:txBody>
          <a:bodyPr vert="horz" lIns="91440" tIns="45720" rIns="91440" bIns="45720" numCol="1" rtlCol="0" anchor="t">
            <a:noAutofit/>
          </a:bodyPr>
          <a:lstStyle/>
          <a:p>
            <a:r>
              <a:rPr lang="cy-GB" sz="20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Creodd </a:t>
            </a:r>
            <a:r>
              <a:rPr lang="cy-GB" sz="2000" dirty="0" err="1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Sherrington</a:t>
            </a:r>
            <a:r>
              <a:rPr lang="cy-GB" sz="20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(2019 tt 30-31) nifer o gwestiynau sy'n seiliedig ar lyfr </a:t>
            </a:r>
            <a:r>
              <a:rPr lang="cy-GB" sz="2000" dirty="0" err="1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Rosenshine</a:t>
            </a:r>
            <a:r>
              <a:rPr lang="cy-GB" sz="20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cy-GB" sz="2000" i="1" dirty="0" err="1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Principles</a:t>
            </a:r>
            <a:r>
              <a:rPr lang="cy-GB" sz="2000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of </a:t>
            </a:r>
            <a:r>
              <a:rPr lang="cy-GB" sz="2000" i="1" dirty="0" err="1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Instruction</a:t>
            </a:r>
            <a:r>
              <a:rPr lang="cy-GB" sz="2000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cy-GB" sz="20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(</a:t>
            </a:r>
            <a:r>
              <a:rPr lang="cy-GB" sz="2000" dirty="0" err="1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Rosenshine</a:t>
            </a:r>
            <a:r>
              <a:rPr lang="cy-GB" sz="20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2012) ar gyfer athrawon. Dyma rai sydd wedi’u haddasu:</a:t>
            </a:r>
            <a:endParaRPr lang="cy-GB" sz="2000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y-GB" sz="20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cy-GB" sz="2000" dirty="0">
                <a:solidFill>
                  <a:schemeClr val="accent1">
                    <a:lumMod val="75000"/>
                  </a:schemeClr>
                </a:solidFill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Mae hynny'n ddiddorol, beth sy'n gwneud i chi ddweud hynny? </a:t>
            </a:r>
            <a:endParaRPr lang="cy-GB" sz="2000" u="none" strike="noStrike" dirty="0">
              <a:solidFill>
                <a:schemeClr val="accent1">
                  <a:lumMod val="75000"/>
                </a:schemeClr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cy-GB" sz="2000" dirty="0">
                <a:solidFill>
                  <a:schemeClr val="accent1">
                    <a:lumMod val="75000"/>
                  </a:schemeClr>
                </a:solidFill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Mae hynny'n wir, ond pam ydych chi’n meddwl mai felly yw hi?</a:t>
            </a:r>
            <a:endParaRPr lang="cy-GB" sz="2000" u="none" strike="noStrike" dirty="0">
              <a:solidFill>
                <a:schemeClr val="accent1">
                  <a:lumMod val="75000"/>
                </a:schemeClr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cy-GB" sz="2000" dirty="0">
                <a:solidFill>
                  <a:schemeClr val="accent1">
                    <a:lumMod val="75000"/>
                  </a:schemeClr>
                </a:solidFill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Allwch chi roi enghraifft o ble mae hynny'n digwydd?</a:t>
            </a:r>
            <a:endParaRPr lang="cy-GB" sz="2000" u="none" strike="noStrike" dirty="0">
              <a:solidFill>
                <a:schemeClr val="accent1">
                  <a:lumMod val="75000"/>
                </a:schemeClr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cy-GB" sz="2000" dirty="0">
                <a:solidFill>
                  <a:schemeClr val="accent1">
                    <a:lumMod val="75000"/>
                  </a:schemeClr>
                </a:solidFill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Pam? Ydych chi'n siŵr? Oes esboniad arall?</a:t>
            </a:r>
            <a:endParaRPr lang="cy-GB" sz="2000" u="none" strike="noStrike" dirty="0">
              <a:solidFill>
                <a:schemeClr val="accent1">
                  <a:lumMod val="75000"/>
                </a:schemeClr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cy-GB" sz="2000" dirty="0">
                <a:solidFill>
                  <a:schemeClr val="accent1">
                    <a:lumMod val="75000"/>
                  </a:schemeClr>
                </a:solidFill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Beth yw'r dystiolaeth sy'n cefnogi'r awgrym hwnnw?</a:t>
            </a:r>
            <a:endParaRPr lang="cy-GB" sz="2000" u="none" strike="noStrike" dirty="0">
              <a:solidFill>
                <a:schemeClr val="accent1">
                  <a:lumMod val="75000"/>
                </a:schemeClr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cy-GB" sz="2000" dirty="0">
                <a:solidFill>
                  <a:schemeClr val="accent1">
                    <a:lumMod val="75000"/>
                  </a:schemeClr>
                </a:solidFill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A yw hynny bob amser yn wir neu'n gyfiawn yn yr enghraifft hon?</a:t>
            </a:r>
            <a:endParaRPr lang="cy-GB" sz="2000" u="none" strike="noStrike" dirty="0">
              <a:solidFill>
                <a:schemeClr val="accent1">
                  <a:lumMod val="75000"/>
                </a:schemeClr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cy-GB" sz="2000" dirty="0">
                <a:solidFill>
                  <a:schemeClr val="accent1">
                    <a:lumMod val="75000"/>
                  </a:schemeClr>
                </a:solidFill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Ydy hi'n wir i bawb neu ddim ond i rai?</a:t>
            </a:r>
            <a:endParaRPr lang="cy-GB" sz="2000" u="none" strike="noStrike" dirty="0">
              <a:solidFill>
                <a:schemeClr val="accent1">
                  <a:lumMod val="75000"/>
                </a:schemeClr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cy-GB" sz="2000" dirty="0">
                <a:solidFill>
                  <a:schemeClr val="accent1">
                    <a:lumMod val="75000"/>
                  </a:schemeClr>
                </a:solidFill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Ai dyna achos uniongyrchol yr effaith neu ai cyd-ddigwyddiad yn unig ydyw, cydberthynas?</a:t>
            </a:r>
            <a:endParaRPr lang="cy-GB" sz="2000" u="none" strike="noStrike" dirty="0">
              <a:solidFill>
                <a:schemeClr val="accent1">
                  <a:lumMod val="75000"/>
                </a:schemeClr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351324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E67B7-7994-B8AF-6DE6-1E17E8308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409" y="359861"/>
            <a:ext cx="11191561" cy="625331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B050"/>
            </a:solidFill>
          </a:ln>
        </p:spPr>
        <p:txBody>
          <a:bodyPr vert="horz" lIns="91440" tIns="45720" rIns="91440" bIns="45720" numCol="1" rtlCol="0" anchor="t">
            <a:noAutofit/>
          </a:bodyPr>
          <a:lstStyle/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Sherrington (2019 pp 30-31) created number of questions which are based on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Rosenshine’s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Principles of Instruction (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Rosenshine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2012) for teachers. Here are some questions that have been adapted: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u="none" strike="noStrike" dirty="0">
                <a:solidFill>
                  <a:schemeClr val="accent1">
                    <a:lumMod val="75000"/>
                  </a:schemeClr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That’s interesting, what makes you say that? </a:t>
            </a: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en-GB" sz="2000" u="none" strike="noStrike" dirty="0">
                <a:solidFill>
                  <a:schemeClr val="accent1">
                    <a:lumMod val="75000"/>
                  </a:schemeClr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That’s true, but why do you think that is?</a:t>
            </a: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en-GB" sz="2000" u="none" strike="noStrike" dirty="0">
                <a:solidFill>
                  <a:schemeClr val="accent1">
                    <a:lumMod val="75000"/>
                  </a:schemeClr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Can you give an example of where that happens?</a:t>
            </a: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en-GB" sz="2000" u="none" strike="noStrike" dirty="0">
                <a:solidFill>
                  <a:schemeClr val="accent1">
                    <a:lumMod val="75000"/>
                  </a:schemeClr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Why? Are you sure? Is there another explanation?</a:t>
            </a: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en-GB" sz="2000" u="none" strike="noStrike" dirty="0">
                <a:solidFill>
                  <a:schemeClr val="accent1">
                    <a:lumMod val="75000"/>
                  </a:schemeClr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What is the evidence that supports that suggestion?</a:t>
            </a: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en-GB" sz="2000" u="none" strike="noStrike" dirty="0">
                <a:solidFill>
                  <a:schemeClr val="accent1">
                    <a:lumMod val="75000"/>
                  </a:schemeClr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Is that always true or just in this example?</a:t>
            </a: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en-GB" sz="2000" u="none" strike="noStrike" dirty="0">
                <a:solidFill>
                  <a:schemeClr val="accent1">
                    <a:lumMod val="75000"/>
                  </a:schemeClr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Is it true for everyone or just some people?</a:t>
            </a:r>
          </a:p>
          <a:p>
            <a:pPr marL="342900" lvl="0" indent="-342900" fontAlgn="base">
              <a:buClr>
                <a:srgbClr val="000000"/>
              </a:buClr>
              <a:buSzPts val="1100"/>
              <a:buFont typeface="Wingdings" panose="05000000000000000000" pitchFamily="2" charset="2"/>
              <a:buChar char=""/>
            </a:pPr>
            <a:r>
              <a:rPr lang="en-GB" sz="2000" u="none" strike="noStrike" dirty="0">
                <a:solidFill>
                  <a:schemeClr val="accent1">
                    <a:lumMod val="75000"/>
                  </a:schemeClr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Is that a direct cause of the effect or is it just a coincidence, a correlation?</a:t>
            </a:r>
          </a:p>
        </p:txBody>
      </p:sp>
    </p:spTree>
    <p:extLst>
      <p:ext uri="{BB962C8B-B14F-4D97-AF65-F5344CB8AC3E}">
        <p14:creationId xmlns:p14="http://schemas.microsoft.com/office/powerpoint/2010/main" val="841136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es on yellow backdrop">
            <a:extLst>
              <a:ext uri="{FF2B5EF4-FFF2-40B4-BE49-F238E27FC236}">
                <a16:creationId xmlns:a16="http://schemas.microsoft.com/office/drawing/2014/main" id="{1557256A-4AC5-4E51-F06C-B8E60D802C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80" r="-1" b="10929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DC9765-5C9D-6B79-1628-72D7CF35C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1124712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100" b="1" dirty="0">
                <a:solidFill>
                  <a:srgbClr val="FFFFFF"/>
                </a:solidFill>
              </a:rPr>
              <a:t>Beth </a:t>
            </a:r>
            <a:r>
              <a:rPr lang="en-US" sz="4100" b="1" dirty="0" err="1">
                <a:solidFill>
                  <a:srgbClr val="FFFFFF"/>
                </a:solidFill>
              </a:rPr>
              <a:t>ydych</a:t>
            </a:r>
            <a:r>
              <a:rPr lang="en-US" sz="4100" b="1" dirty="0">
                <a:solidFill>
                  <a:srgbClr val="FFFFFF"/>
                </a:solidFill>
              </a:rPr>
              <a:t> chi </a:t>
            </a:r>
            <a:r>
              <a:rPr lang="en-US" sz="4100" b="1" dirty="0" err="1">
                <a:solidFill>
                  <a:srgbClr val="FFFFFF"/>
                </a:solidFill>
              </a:rPr>
              <a:t>dysgu</a:t>
            </a:r>
            <a:r>
              <a:rPr lang="en-US" sz="4100" b="1" dirty="0">
                <a:solidFill>
                  <a:srgbClr val="FFFFFF"/>
                </a:solidFill>
              </a:rPr>
              <a:t>?</a:t>
            </a:r>
            <a:br>
              <a:rPr lang="en-US" sz="4100" b="1" dirty="0">
                <a:solidFill>
                  <a:srgbClr val="FFFFFF"/>
                </a:solidFill>
              </a:rPr>
            </a:br>
            <a:br>
              <a:rPr lang="en-US" sz="4100" b="1" dirty="0">
                <a:solidFill>
                  <a:srgbClr val="FFFFFF"/>
                </a:solidFill>
              </a:rPr>
            </a:br>
            <a:r>
              <a:rPr lang="en-US" sz="4100" b="1" dirty="0">
                <a:solidFill>
                  <a:srgbClr val="FFFFFF"/>
                </a:solidFill>
              </a:rPr>
              <a:t>What have you learnt?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EF0EFD6-A3C2-4C94-A80A-BA9709D99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681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7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9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61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63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65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67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69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1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3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5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CA0CB-A461-DD7F-C1AB-1E70B8ECB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2421" y="2888585"/>
            <a:ext cx="2926080" cy="24688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b="1" dirty="0" err="1"/>
              <a:t>Mae’n</a:t>
            </a:r>
            <a:r>
              <a:rPr lang="en-US" sz="4000" b="1" dirty="0"/>
              <a:t> </a:t>
            </a:r>
            <a:r>
              <a:rPr lang="en-US" sz="4000" b="1" dirty="0" err="1"/>
              <a:t>amser</a:t>
            </a:r>
            <a:r>
              <a:rPr lang="en-US" sz="4000" b="1" dirty="0"/>
              <a:t> </a:t>
            </a:r>
            <a:r>
              <a:rPr lang="en-US" sz="4000" b="1" dirty="0" err="1"/>
              <a:t>i</a:t>
            </a:r>
            <a:r>
              <a:rPr lang="en-US" sz="4000" b="1" dirty="0"/>
              <a:t> chi </a:t>
            </a:r>
            <a:r>
              <a:rPr lang="en-US" sz="4000" b="1" dirty="0" err="1"/>
              <a:t>gynllunio</a:t>
            </a:r>
            <a:r>
              <a:rPr lang="en-US" sz="4000" b="1" dirty="0"/>
              <a:t> </a:t>
            </a:r>
            <a:r>
              <a:rPr lang="en-US" sz="4000" b="1" dirty="0" err="1"/>
              <a:t>ffordd</a:t>
            </a:r>
            <a:r>
              <a:rPr lang="en-US" sz="4000" b="1" dirty="0"/>
              <a:t> </a:t>
            </a:r>
            <a:r>
              <a:rPr lang="en-US" sz="4000" b="1" dirty="0" err="1"/>
              <a:t>ymlaen</a:t>
            </a: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It’s time for you to plan a way forward</a:t>
            </a:r>
          </a:p>
        </p:txBody>
      </p:sp>
      <p:sp>
        <p:nvSpPr>
          <p:cNvPr id="2077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9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81" name="Freeform: Shape 2080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2050" name="Picture 2" descr="TLC – Planning and Preparation – hdhstl">
            <a:extLst>
              <a:ext uri="{FF2B5EF4-FFF2-40B4-BE49-F238E27FC236}">
                <a16:creationId xmlns:a16="http://schemas.microsoft.com/office/drawing/2014/main" id="{7490E50A-D324-6353-50E5-EC6D558B83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8"/>
          <a:stretch/>
        </p:blipFill>
        <p:spPr bwMode="auto"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0302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53628-3524-13E6-7DD1-AB6C79F1A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tasg</a:t>
            </a:r>
            <a:br>
              <a:rPr lang="en-GB" b="1" dirty="0"/>
            </a:br>
            <a:r>
              <a:rPr lang="en-GB" b="1" dirty="0"/>
              <a:t>Your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4B0AC-6D15-C02A-DB42-31C9780D1AC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Cymerwch</a:t>
            </a:r>
            <a:r>
              <a:rPr lang="en-GB" dirty="0"/>
              <a:t> y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.</a:t>
            </a:r>
          </a:p>
          <a:p>
            <a:r>
              <a:rPr lang="en-GB" dirty="0"/>
              <a:t>Gyda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addysgeg</a:t>
            </a:r>
            <a:r>
              <a:rPr lang="en-GB" dirty="0"/>
              <a:t>, ail-</a:t>
            </a:r>
            <a:r>
              <a:rPr lang="en-GB" dirty="0" err="1"/>
              <a:t>gynlluniwch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.</a:t>
            </a:r>
          </a:p>
          <a:p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grynodeb</a:t>
            </a:r>
            <a:r>
              <a:rPr lang="en-GB" dirty="0"/>
              <a:t> a </a:t>
            </a:r>
            <a:r>
              <a:rPr lang="en-GB" dirty="0" err="1"/>
              <a:t>chyfiawnhad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wnaethoch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ddogfen</a:t>
            </a:r>
            <a:r>
              <a:rPr lang="en-GB" dirty="0"/>
              <a:t> hon: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3C199A-84FE-5A45-2713-2EB00581AA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Take the lesson plan you have reflected on.</a:t>
            </a:r>
          </a:p>
          <a:p>
            <a:r>
              <a:rPr lang="en-GB" dirty="0"/>
              <a:t>With a focus now on pedagogy, plan the lesson again.</a:t>
            </a:r>
          </a:p>
          <a:p>
            <a:r>
              <a:rPr lang="en-GB" dirty="0"/>
              <a:t>Write a summary and justification of the changes you made on this document:</a:t>
            </a:r>
          </a:p>
        </p:txBody>
      </p:sp>
    </p:spTree>
    <p:extLst>
      <p:ext uri="{BB962C8B-B14F-4D97-AF65-F5344CB8AC3E}">
        <p14:creationId xmlns:p14="http://schemas.microsoft.com/office/powerpoint/2010/main" val="9596831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raft Curriculum for Wales 2022 | C3SC - Cardiff Third Sector Council">
            <a:extLst>
              <a:ext uri="{FF2B5EF4-FFF2-40B4-BE49-F238E27FC236}">
                <a16:creationId xmlns:a16="http://schemas.microsoft.com/office/drawing/2014/main" id="{876E08C1-895E-24F2-56CA-6011E012EE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6" y="157551"/>
            <a:ext cx="3751730" cy="306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574EE1F2-BB76-AD5A-DC3A-729B5251411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75" r="10574"/>
          <a:stretch/>
        </p:blipFill>
        <p:spPr>
          <a:xfrm>
            <a:off x="8288039" y="78775"/>
            <a:ext cx="3848035" cy="32736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BDFE77-52AD-1097-C1B7-52ADD2696F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990" t="27978" r="53523" b="22514"/>
          <a:stretch/>
        </p:blipFill>
        <p:spPr>
          <a:xfrm>
            <a:off x="4433427" y="157550"/>
            <a:ext cx="2998572" cy="34740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FB0BD3-F9EA-F940-5FD7-58CD57B30E0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005" t="24481" r="25689" b="16065"/>
          <a:stretch/>
        </p:blipFill>
        <p:spPr>
          <a:xfrm>
            <a:off x="142406" y="3631600"/>
            <a:ext cx="3682661" cy="3149481"/>
          </a:xfrm>
          <a:prstGeom prst="rect">
            <a:avLst/>
          </a:prstGeom>
        </p:spPr>
      </p:pic>
      <p:pic>
        <p:nvPicPr>
          <p:cNvPr id="5124" name="Picture 4" descr="PGCE Secondary Welsh with QTS | UWTSD">
            <a:extLst>
              <a:ext uri="{FF2B5EF4-FFF2-40B4-BE49-F238E27FC236}">
                <a16:creationId xmlns:a16="http://schemas.microsoft.com/office/drawing/2014/main" id="{948A0768-E9D1-F89D-4102-FA22F1B0B0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9639" y="3736531"/>
            <a:ext cx="3966435" cy="285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970B53-A952-D11C-7B4B-899CC6F696CD}"/>
              </a:ext>
            </a:extLst>
          </p:cNvPr>
          <p:cNvSpPr txBox="1"/>
          <p:nvPr/>
        </p:nvSpPr>
        <p:spPr>
          <a:xfrm>
            <a:off x="4077325" y="4279305"/>
            <a:ext cx="39664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 err="1"/>
              <a:t>I’w</a:t>
            </a:r>
            <a:r>
              <a:rPr lang="en-GB" sz="4800" b="1" dirty="0"/>
              <a:t> </a:t>
            </a:r>
            <a:r>
              <a:rPr lang="en-GB" sz="4800" b="1" dirty="0" err="1"/>
              <a:t>ystyried</a:t>
            </a:r>
            <a:r>
              <a:rPr lang="en-GB" sz="4800" b="1" dirty="0"/>
              <a:t>…</a:t>
            </a:r>
          </a:p>
          <a:p>
            <a:pPr algn="ctr"/>
            <a:r>
              <a:rPr lang="en-GB" sz="4800" b="1" dirty="0"/>
              <a:t>To consider…</a:t>
            </a:r>
          </a:p>
        </p:txBody>
      </p:sp>
    </p:spTree>
    <p:extLst>
      <p:ext uri="{BB962C8B-B14F-4D97-AF65-F5344CB8AC3E}">
        <p14:creationId xmlns:p14="http://schemas.microsoft.com/office/powerpoint/2010/main" val="830352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78B08-208E-A79D-61DA-2A1BD5E85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ymarfer</a:t>
            </a:r>
            <a:r>
              <a:rPr lang="en-GB" b="1" dirty="0"/>
              <a:t> </a:t>
            </a:r>
            <a:r>
              <a:rPr lang="en-GB" b="1" dirty="0" err="1"/>
              <a:t>wedi’i</a:t>
            </a:r>
            <a:r>
              <a:rPr lang="en-GB" b="1" dirty="0"/>
              <a:t> ail-</a:t>
            </a:r>
            <a:r>
              <a:rPr lang="en-GB" b="1" dirty="0" err="1"/>
              <a:t>gynllunio</a:t>
            </a:r>
            <a:br>
              <a:rPr lang="en-GB" b="1" dirty="0"/>
            </a:br>
            <a:r>
              <a:rPr lang="en-GB" b="1" dirty="0"/>
              <a:t>Your practice re-planned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32CAA-F145-555F-6341-428CB847A5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90807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 err="1"/>
              <a:t>Cyfnewidiwch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partner.</a:t>
            </a:r>
          </a:p>
          <a:p>
            <a:r>
              <a:rPr lang="en-GB" dirty="0" err="1"/>
              <a:t>Uwcholeuwch</a:t>
            </a:r>
            <a:r>
              <a:rPr lang="en-GB" dirty="0"/>
              <a:t> bob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cyfeirio’n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at </a:t>
            </a:r>
            <a:r>
              <a:rPr lang="en-GB" dirty="0" err="1"/>
              <a:t>addysgeg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45817-499A-10ED-9277-D844924C3F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990807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/>
              <a:t>Exchange your plan with your partner.</a:t>
            </a:r>
          </a:p>
          <a:p>
            <a:r>
              <a:rPr lang="en-GB" dirty="0"/>
              <a:t>Highlight all parts of the plan that specifically refer to pedagogy.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A2EC31-E003-7C74-A637-2B2B33D0B8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9535" y="177999"/>
            <a:ext cx="2271252" cy="1512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5774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give-me-5 | St Joseph's English Blog">
            <a:extLst>
              <a:ext uri="{FF2B5EF4-FFF2-40B4-BE49-F238E27FC236}">
                <a16:creationId xmlns:a16="http://schemas.microsoft.com/office/drawing/2014/main" id="{4107666A-E758-6E58-E7DD-3A17CF696D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585" y="1790856"/>
            <a:ext cx="3990975" cy="440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5EF581-1166-BA85-9629-27B56E1D6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 </a:t>
            </a:r>
            <a:r>
              <a:rPr lang="en-GB" b="1" dirty="0" err="1"/>
              <a:t>grynhoi</a:t>
            </a:r>
            <a:r>
              <a:rPr lang="en-GB" b="1" dirty="0"/>
              <a:t>…</a:t>
            </a:r>
            <a:br>
              <a:rPr lang="en-GB" b="1" dirty="0"/>
            </a:br>
            <a:r>
              <a:rPr lang="en-GB" b="1" dirty="0"/>
              <a:t>To summarise…</a:t>
            </a:r>
          </a:p>
        </p:txBody>
      </p:sp>
      <p:pic>
        <p:nvPicPr>
          <p:cNvPr id="3" name="Picture 4" descr="give-me-5 | St Joseph's English Blog">
            <a:extLst>
              <a:ext uri="{FF2B5EF4-FFF2-40B4-BE49-F238E27FC236}">
                <a16:creationId xmlns:a16="http://schemas.microsoft.com/office/drawing/2014/main" id="{626E7C5B-35F6-15E6-B33F-E8BF0A3919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575" y="1790856"/>
            <a:ext cx="3990975" cy="440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78EE03-561B-C196-6BC0-66C9D7F79B36}"/>
              </a:ext>
            </a:extLst>
          </p:cNvPr>
          <p:cNvSpPr txBox="1"/>
          <p:nvPr/>
        </p:nvSpPr>
        <p:spPr>
          <a:xfrm>
            <a:off x="2124854" y="4038326"/>
            <a:ext cx="2034915" cy="1323439"/>
          </a:xfrm>
          <a:prstGeom prst="rect">
            <a:avLst/>
          </a:prstGeom>
          <a:solidFill>
            <a:schemeClr val="tx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solidFill>
                  <a:schemeClr val="bg1"/>
                </a:solidFill>
                <a:latin typeface="Britannic Bold" panose="020B0903060703020204" pitchFamily="34" charset="0"/>
              </a:rPr>
              <a:t>Rhowch</a:t>
            </a:r>
            <a:r>
              <a:rPr lang="en-GB" sz="4000" dirty="0">
                <a:solidFill>
                  <a:schemeClr val="bg1"/>
                </a:solidFill>
                <a:latin typeface="Britannic Bold" panose="020B0903060703020204" pitchFamily="34" charset="0"/>
              </a:rPr>
              <a:t> 5 </a:t>
            </a:r>
            <a:r>
              <a:rPr lang="en-GB" sz="4000" dirty="0" err="1">
                <a:solidFill>
                  <a:schemeClr val="bg1"/>
                </a:solidFill>
                <a:latin typeface="Britannic Bold" panose="020B0903060703020204" pitchFamily="34" charset="0"/>
              </a:rPr>
              <a:t>i</a:t>
            </a:r>
            <a:r>
              <a:rPr lang="en-GB" sz="4000" dirty="0">
                <a:solidFill>
                  <a:schemeClr val="bg1"/>
                </a:solidFill>
                <a:latin typeface="Britannic Bold" panose="020B0903060703020204" pitchFamily="34" charset="0"/>
              </a:rPr>
              <a:t> mi</a:t>
            </a:r>
          </a:p>
        </p:txBody>
      </p:sp>
    </p:spTree>
    <p:extLst>
      <p:ext uri="{BB962C8B-B14F-4D97-AF65-F5344CB8AC3E}">
        <p14:creationId xmlns:p14="http://schemas.microsoft.com/office/powerpoint/2010/main" val="222041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286</TotalTime>
  <Words>1347</Words>
  <Application>Microsoft Office PowerPoint</Application>
  <PresentationFormat>Widescreen</PresentationFormat>
  <Paragraphs>138</Paragraphs>
  <Slides>19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Britannic Bold</vt:lpstr>
      <vt:lpstr>Calibri</vt:lpstr>
      <vt:lpstr>Calibri Light</vt:lpstr>
      <vt:lpstr>Rockwell</vt:lpstr>
      <vt:lpstr>Wingdings</vt:lpstr>
      <vt:lpstr>office theme</vt:lpstr>
      <vt:lpstr>Ail-ymweld gydag Addysgegau mewn CGM  Revisiting Pedagogies in RVE</vt:lpstr>
      <vt:lpstr> Amcanion y sesiwn Session’s aims</vt:lpstr>
      <vt:lpstr>Safonau Proffesiynol Professional Standards</vt:lpstr>
      <vt:lpstr>Deffro gwybodaeth flaenorol am addysgeg Activating prior knowledge about pedagogy</vt:lpstr>
      <vt:lpstr>Meddwl, Paru, Rhannu, Cwestiynu  Think, Pair, Share, Question</vt:lpstr>
      <vt:lpstr>PowerPoint Presentation</vt:lpstr>
      <vt:lpstr>https://padlet.com/rachel_bendall/55y2i1vkgaqytzba</vt:lpstr>
      <vt:lpstr>I grynhoi… To summarise…</vt:lpstr>
      <vt:lpstr>Eich ymarfer chi Your practice</vt:lpstr>
      <vt:lpstr>Beth ydych chi wedi sylwi?  Beth allech chi ei gasglu?  What have you noticed? What might you infer?</vt:lpstr>
      <vt:lpstr>Eich ymarfer chi Your practice</vt:lpstr>
      <vt:lpstr>PowerPoint Presentation</vt:lpstr>
      <vt:lpstr>PowerPoint Presentation</vt:lpstr>
      <vt:lpstr>Beth ydych chi dysgu?  What have you learnt?</vt:lpstr>
      <vt:lpstr>Mae’n amser i chi gynllunio ffordd ymlaen  It’s time for you to plan a way forward</vt:lpstr>
      <vt:lpstr>Eich tasg Your task</vt:lpstr>
      <vt:lpstr>PowerPoint Presentation</vt:lpstr>
      <vt:lpstr>Eich ymarfer wedi’i ail-gynllunio Your practice re-planned</vt:lpstr>
      <vt:lpstr>I grynhoi… To summarise…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Bendall</dc:creator>
  <cp:lastModifiedBy>Rachel Bendall</cp:lastModifiedBy>
  <cp:revision>124</cp:revision>
  <dcterms:created xsi:type="dcterms:W3CDTF">2022-11-15T12:02:28Z</dcterms:created>
  <dcterms:modified xsi:type="dcterms:W3CDTF">2022-12-07T17:07:20Z</dcterms:modified>
</cp:coreProperties>
</file>