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9"/>
  </p:notesMasterIdLst>
  <p:handoutMasterIdLst>
    <p:handoutMasterId r:id="rId30"/>
  </p:handoutMasterIdLst>
  <p:sldIdLst>
    <p:sldId id="256" r:id="rId5"/>
    <p:sldId id="311" r:id="rId6"/>
    <p:sldId id="267" r:id="rId7"/>
    <p:sldId id="268" r:id="rId8"/>
    <p:sldId id="283" r:id="rId9"/>
    <p:sldId id="288" r:id="rId10"/>
    <p:sldId id="293" r:id="rId11"/>
    <p:sldId id="270" r:id="rId12"/>
    <p:sldId id="308" r:id="rId13"/>
    <p:sldId id="309" r:id="rId14"/>
    <p:sldId id="271" r:id="rId15"/>
    <p:sldId id="310" r:id="rId16"/>
    <p:sldId id="273" r:id="rId17"/>
    <p:sldId id="275" r:id="rId18"/>
    <p:sldId id="281" r:id="rId19"/>
    <p:sldId id="294" r:id="rId20"/>
    <p:sldId id="295" r:id="rId21"/>
    <p:sldId id="277" r:id="rId22"/>
    <p:sldId id="300" r:id="rId23"/>
    <p:sldId id="304" r:id="rId24"/>
    <p:sldId id="305" r:id="rId25"/>
    <p:sldId id="318" r:id="rId26"/>
    <p:sldId id="265" r:id="rId27"/>
    <p:sldId id="313" r:id="rId28"/>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5E2A293-4D84-4074-9954-824ED117ADEC}">
          <p14:sldIdLst>
            <p14:sldId id="256"/>
            <p14:sldId id="311"/>
            <p14:sldId id="267"/>
            <p14:sldId id="268"/>
            <p14:sldId id="283"/>
            <p14:sldId id="288"/>
          </p14:sldIdLst>
        </p14:section>
        <p14:section name="Untitled Section" id="{8BD184A1-C382-466D-80ED-C1A5DBEAE54F}">
          <p14:sldIdLst>
            <p14:sldId id="293"/>
            <p14:sldId id="270"/>
            <p14:sldId id="308"/>
            <p14:sldId id="309"/>
            <p14:sldId id="271"/>
            <p14:sldId id="310"/>
            <p14:sldId id="273"/>
            <p14:sldId id="275"/>
            <p14:sldId id="281"/>
            <p14:sldId id="294"/>
            <p14:sldId id="295"/>
            <p14:sldId id="277"/>
            <p14:sldId id="300"/>
            <p14:sldId id="304"/>
            <p14:sldId id="305"/>
            <p14:sldId id="318"/>
            <p14:sldId id="265"/>
            <p14:sldId id="31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65DED7-A4D8-47B1-83A1-B1453490CC51}" v="4" dt="2020-12-01T15:36:04.0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3702" autoAdjust="0"/>
  </p:normalViewPr>
  <p:slideViewPr>
    <p:cSldViewPr snapToGrid="0" snapToObjects="1">
      <p:cViewPr varScale="1">
        <p:scale>
          <a:sx n="49" d="100"/>
          <a:sy n="49" d="100"/>
        </p:scale>
        <p:origin x="2310" y="5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01/12/2020</a:t>
            </a:fld>
            <a:endParaRPr lang="en-GB" dirty="0"/>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dirty="0"/>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01/12/2020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dirty="0"/>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presentation on agency workers. </a:t>
            </a:r>
          </a:p>
          <a:p>
            <a:pPr marL="171450" indent="-171450">
              <a:buFont typeface="Arial" panose="020B0604020202020204" pitchFamily="34" charset="0"/>
              <a:buChar char="•"/>
            </a:pPr>
            <a:r>
              <a:rPr lang="en-GB" dirty="0"/>
              <a:t>high level overview of what an agency worker is, </a:t>
            </a:r>
          </a:p>
          <a:p>
            <a:pPr marL="171450" indent="-171450">
              <a:buFont typeface="Arial" panose="020B0604020202020204" pitchFamily="34" charset="0"/>
              <a:buChar char="•"/>
            </a:pPr>
            <a:r>
              <a:rPr lang="en-GB" dirty="0"/>
              <a:t>what rights they have and </a:t>
            </a:r>
          </a:p>
          <a:p>
            <a:pPr marL="171450" indent="-171450">
              <a:buFont typeface="Arial" panose="020B0604020202020204" pitchFamily="34" charset="0"/>
              <a:buChar char="•"/>
            </a:pPr>
            <a:r>
              <a:rPr lang="en-GB" dirty="0"/>
              <a:t>The pros and cons of hiring an agency worker. </a:t>
            </a:r>
          </a:p>
          <a:p>
            <a:pPr marL="171450" indent="-171450">
              <a:buFont typeface="Arial" panose="020B0604020202020204" pitchFamily="34" charset="0"/>
              <a:buChar char="•"/>
            </a:pPr>
            <a:r>
              <a:rPr lang="en-GB" dirty="0"/>
              <a:t>And helpful practical steps on what to consider in your workplace.</a:t>
            </a:r>
          </a:p>
          <a:p>
            <a:pPr marL="171450" indent="-171450">
              <a:buFont typeface="Arial" panose="020B0604020202020204" pitchFamily="34" charset="0"/>
              <a:buChar char="•"/>
            </a:pPr>
            <a:r>
              <a:rPr lang="en-GB" dirty="0"/>
              <a:t>Please note that this is not a comprehensive in depth analysis of all aspects of agency workers. We will be covering the main elements however you are encouraged to do as much additional reading on this area as you can.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a:t>
            </a:fld>
            <a:endParaRPr lang="en-GB" dirty="0"/>
          </a:p>
        </p:txBody>
      </p:sp>
    </p:spTree>
    <p:extLst>
      <p:ext uri="{BB962C8B-B14F-4D97-AF65-F5344CB8AC3E}">
        <p14:creationId xmlns:p14="http://schemas.microsoft.com/office/powerpoint/2010/main" val="3442804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a:t>
            </a:fld>
            <a:endParaRPr lang="en-GB" dirty="0"/>
          </a:p>
        </p:txBody>
      </p:sp>
    </p:spTree>
    <p:extLst>
      <p:ext uri="{BB962C8B-B14F-4D97-AF65-F5344CB8AC3E}">
        <p14:creationId xmlns:p14="http://schemas.microsoft.com/office/powerpoint/2010/main" val="604836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first of all, </a:t>
            </a:r>
            <a:r>
              <a:rPr lang="en-GB" b="1" dirty="0"/>
              <a:t>what is an agency worker? </a:t>
            </a:r>
          </a:p>
          <a:p>
            <a:endParaRPr lang="en-GB" dirty="0"/>
          </a:p>
          <a:p>
            <a:r>
              <a:rPr lang="en-GB" dirty="0"/>
              <a:t>an agency worker is an individual:</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supplied by a temporary work agency;</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to work temporarily for and under the direction and supervision of a hirer;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who has a contract with the temporary work agency which is:</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a contract of employment with the agency, or</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an agreement with the agency to perform work or services personally</a:t>
            </a:r>
          </a:p>
          <a:p>
            <a:pPr marL="457200" lvl="1" indent="0">
              <a:buFont typeface="Arial" panose="020B0604020202020204" pitchFamily="34" charset="0"/>
              <a:buNone/>
            </a:pPr>
            <a:endParaRPr lang="en-GB" dirty="0"/>
          </a:p>
          <a:p>
            <a:endParaRPr lang="en-GB" dirty="0"/>
          </a:p>
          <a:p>
            <a:r>
              <a:rPr lang="en-GB" dirty="0"/>
              <a:t>An individual is not an agency worker if:</a:t>
            </a:r>
          </a:p>
          <a:p>
            <a:endParaRPr lang="en-GB" dirty="0"/>
          </a:p>
          <a:p>
            <a:pPr marL="171450" indent="-171450" algn="l" fontAlgn="base">
              <a:buFont typeface="Arial" panose="020B0604020202020204" pitchFamily="34" charset="0"/>
              <a:buChar char="•"/>
            </a:pPr>
            <a:r>
              <a:rPr lang="en-GB" b="0" i="0" dirty="0">
                <a:solidFill>
                  <a:srgbClr val="39393A"/>
                </a:solidFill>
                <a:effectLst/>
                <a:latin typeface="arial" panose="020B0604020202020204" pitchFamily="34" charset="0"/>
              </a:rPr>
              <a:t>An individual is treated as having been supplied by a temporary work agency to work temporarily for and under the supervision and direction of a hirer, and as having a contract with the agency, if:</a:t>
            </a:r>
          </a:p>
          <a:p>
            <a:pPr marL="0" indent="0" algn="l" fontAlgn="base">
              <a:buFont typeface="Arial" panose="020B0604020202020204" pitchFamily="34" charset="0"/>
              <a:buNone/>
            </a:pPr>
            <a:endParaRPr lang="en-GB" b="0" i="0" dirty="0">
              <a:solidFill>
                <a:srgbClr val="39393A"/>
              </a:solidFill>
              <a:effectLst/>
              <a:latin typeface="arial" panose="020B0604020202020204" pitchFamily="34" charset="0"/>
            </a:endParaRPr>
          </a:p>
          <a:p>
            <a:pPr marL="628650" lvl="1" indent="-171450" algn="l" fontAlgn="base">
              <a:buFont typeface="Arial" panose="020B0604020202020204" pitchFamily="34" charset="0"/>
              <a:buChar char="•"/>
            </a:pPr>
            <a:r>
              <a:rPr lang="en-GB" b="0" i="0" dirty="0">
                <a:solidFill>
                  <a:srgbClr val="39393A"/>
                </a:solidFill>
                <a:effectLst/>
                <a:latin typeface="inherit"/>
              </a:rPr>
              <a:t>the agency initiates or is involved as an intermediary in the making of the arrangements that lead to the individual being supplied to work temporarily for the hirer, and</a:t>
            </a:r>
          </a:p>
          <a:p>
            <a:pPr marL="0" indent="0" algn="l" fontAlgn="base">
              <a:buFont typeface="Arial" panose="020B0604020202020204" pitchFamily="34" charset="0"/>
              <a:buNone/>
            </a:pPr>
            <a:endParaRPr lang="en-GB" b="0" i="0" dirty="0">
              <a:solidFill>
                <a:srgbClr val="39393A"/>
              </a:solidFill>
              <a:effectLst/>
              <a:latin typeface="inherit"/>
            </a:endParaRPr>
          </a:p>
          <a:p>
            <a:pPr marL="628650" lvl="1" indent="-171450" algn="l" fontAlgn="base">
              <a:buFont typeface="Arial" panose="020B0604020202020204" pitchFamily="34" charset="0"/>
              <a:buChar char="•"/>
            </a:pPr>
            <a:r>
              <a:rPr lang="en-GB" b="0" i="0" dirty="0">
                <a:solidFill>
                  <a:srgbClr val="39393A"/>
                </a:solidFill>
                <a:effectLst/>
                <a:latin typeface="inherit"/>
              </a:rPr>
              <a:t>the individual is supplied by an intermediary (or one of a number of intermediaries) to work temporarily for the hirer</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The contract the individual has with the agency has the effect that the agency's status is that of a client or customer of a profession or business undertaking carried on by the individual, or</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There is a contract under which the individual is available to work for the hirer, so that the status of the hirer is that of a client or customer of a profession or business undertaking carried on by the individual</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The genuinely self-employed are therefore not covered by AWR 2010. </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lang="en-GB" dirty="0"/>
              <a:t>So how does this work in practice? </a:t>
            </a: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None/>
              <a:tabLst/>
              <a:defRPr/>
            </a:pPr>
            <a:r>
              <a:rPr lang="en-GB" dirty="0"/>
              <a:t>In practice agency worker "signs up" with an employment business to work for one or more of their clients. Therefore, agency workers could, more accurately, be described as employment business workers. Agency workers often undertake specific pieces of work or are engaged for a fixed period. However, agency workers can be engaged on an open-ended basis and engagements do not have to be short-term. They may last for some time, depending on the needs of the client to which they have been assigned by the employment business.</a:t>
            </a:r>
          </a:p>
          <a:p>
            <a:endParaRPr lang="en-GB" dirty="0"/>
          </a:p>
          <a:p>
            <a:r>
              <a:rPr lang="en-GB" dirty="0"/>
              <a:t>agency workers are often referred to as ‘temps’ in practice.</a:t>
            </a:r>
          </a:p>
          <a:p>
            <a:endParaRPr lang="en-GB" dirty="0"/>
          </a:p>
          <a:p>
            <a:r>
              <a:rPr lang="en-GB" dirty="0"/>
              <a:t>What is the longest and shortest period you have contracted with an agency worker?</a:t>
            </a:r>
          </a:p>
          <a:p>
            <a:r>
              <a:rPr lang="en-GB" dirty="0"/>
              <a:t>What tasks/job roles do you have agency workers contracted to do in your workplace?</a:t>
            </a:r>
          </a:p>
          <a:p>
            <a:r>
              <a:rPr lang="en-GB" dirty="0"/>
              <a:t>Which sectors do you believe have high levels of agency workers?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a:t>
            </a:fld>
            <a:endParaRPr lang="en-GB" dirty="0"/>
          </a:p>
        </p:txBody>
      </p:sp>
    </p:spTree>
    <p:extLst>
      <p:ext uri="{BB962C8B-B14F-4D97-AF65-F5344CB8AC3E}">
        <p14:creationId xmlns:p14="http://schemas.microsoft.com/office/powerpoint/2010/main" val="250117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 temporary work agency is defined as a person engaged in the economic activity of:</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supplying, either directly or indirectly, temporary agency workers to third party hirers, or</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paying for, or receiving or forwarding payment for, the services of those temporary agency workers when they work for a hirer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However, even if the person is engaged in the economic activity of paying for or receiving or forwarding payment for the services of individuals, that person is not a temporary work agency within AWR 2010 if the person is engaged in the economic activity of paying for, or receiving or forwarding payments for, the services of individuals regardless of whether the individuals are supplied to work for hirers.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This is presumably to ensure that those providing, for example, outsourced payroll facilities do not fall within the scope of AWR 2010.</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A temporary work agency may be:</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an individual or a company</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in the public or the private sector</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operating on a 'for profit' or a 'not for profit' basis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 master vendor (i.e. where a hirer appoints one agency, the 'master vendor', to manage its recruitment process, using other 'second tier' agencies as necessary)</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 neutral vendor (a management company which does not usually supply workers directly but manages the overall recruitment process and supplies agency workers through others)</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Employment or recruitment agencies which introduce workers to employers for direct or permanent employment do not fall within the scope of AWR 2010. Once a worker is placed with a permanent employer, they have no further contractual relationship with the agency.</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Temporary work agencies that find staff for other businesses, are also known as ‘employment businesses’.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Agencies providing workers for agriculture, food processing, horticultural and shellfish-gathering industries are known as ‘gangmasters’ . If you use a gangmaster to recruit a worker you need to make sure they’re licensed.</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Agencies can charge a transfer fee if you employ a worker directly, or a worker is supplied to you through another agency after their initial contract.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Agencies can only charge transfer fees if you take the worker on in either of the following periods, whichever ends later:</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14 weeks of the start of their first assignment with you</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8 weeks of the end of an assignment with you</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dirty="0"/>
          </a:p>
        </p:txBody>
      </p:sp>
    </p:spTree>
    <p:extLst>
      <p:ext uri="{BB962C8B-B14F-4D97-AF65-F5344CB8AC3E}">
        <p14:creationId xmlns:p14="http://schemas.microsoft.com/office/powerpoint/2010/main" val="1641295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Employment status of an agency worker is important because it determines the statutory rights of the individual.  </a:t>
            </a:r>
          </a:p>
          <a:p>
            <a:endParaRPr lang="en-GB" dirty="0"/>
          </a:p>
          <a:p>
            <a:r>
              <a:rPr lang="en-GB" dirty="0"/>
              <a:t>* Please all type your answer to the following question: What legal claims does an agency worker not have in an employment tribunal?</a:t>
            </a:r>
          </a:p>
          <a:p>
            <a:endParaRPr lang="en-GB" dirty="0"/>
          </a:p>
          <a:p>
            <a:r>
              <a:rPr lang="en-GB" dirty="0"/>
              <a:t>From an engager's perspective the employment status of an agency worker is important because miscategorising their status could be potentially expensive, as you will see later in this slide.</a:t>
            </a:r>
          </a:p>
          <a:p>
            <a:endParaRPr lang="en-GB" dirty="0"/>
          </a:p>
          <a:p>
            <a:r>
              <a:rPr lang="en-GB" dirty="0"/>
              <a:t>*Please all type your answer to the following question: What kind of compensation can a worker gain from a tribunal? £1,000s, £10,000s or £100,000s?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Under the Law in England and Wales an agency worker can be either an employee or a worker of an employment business or the client. Case law also shows that an agency worker might not be an employee of either the agency or the hirer.</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Agency worker will have all the rights associated with their employment status as well as additional rights granted to them in the Agency Worker Regulations. Depending on whether they are considered an employee, or a worker will depend on the rights they are entitled to.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Employees have a lot more rights and protections in law then workers do. For example employees have rights such as statutory sick pay, statutory maternity pay, shared parental leave and guaranteed payments. Workers will have a right to itemised payslips, as well as statement of particulars but won't have a right to SSP, SMP, shared parental leave.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Please have a look at the Employee Checklist Document.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an agency worker is not aware of the differences between employment statuses or is under the impression that they are an employee, they may believe that that are entitled to certain statutory rights. This could lead to them bringing a claim against either the hirer (end client), agency or both if they believe that they are not receiving the statutory rights that they are entitled to. Thus agencies should be establishing the employment status of the agency workers to avoid potential disputes and expensive claims.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important for you to remember  when dealing with agency workers that individuals will have some rights and protections even if they are not an employee. For example, anti-discrimination law applies to workers. </a:t>
            </a:r>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dirty="0"/>
          </a:p>
        </p:txBody>
      </p:sp>
    </p:spTree>
    <p:extLst>
      <p:ext uri="{BB962C8B-B14F-4D97-AF65-F5344CB8AC3E}">
        <p14:creationId xmlns:p14="http://schemas.microsoft.com/office/powerpoint/2010/main" val="1256585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r>
              <a:rPr lang="en-GB" dirty="0"/>
              <a:t>The Agency Worker Regulations 2010 or AWR</a:t>
            </a:r>
            <a:r>
              <a:rPr lang="en-GB" b="0" i="0" dirty="0">
                <a:solidFill>
                  <a:srgbClr val="39393A"/>
                </a:solidFill>
                <a:effectLst/>
                <a:latin typeface="arial" panose="020B0604020202020204" pitchFamily="34" charset="0"/>
              </a:rPr>
              <a:t> 2010 extend to England, Wales and Scotland but not Northern Ireland. The AWR </a:t>
            </a:r>
            <a:r>
              <a:rPr lang="en-GB" dirty="0"/>
              <a:t> governs the tripartite relationship between the</a:t>
            </a:r>
          </a:p>
          <a:p>
            <a:endParaRPr lang="en-GB" dirty="0"/>
          </a:p>
          <a:p>
            <a:pPr marL="171450" indent="-171450">
              <a:buFont typeface="Arial" panose="020B0604020202020204" pitchFamily="34" charset="0"/>
              <a:buChar char="•"/>
            </a:pPr>
            <a:r>
              <a:rPr lang="en-GB" dirty="0"/>
              <a:t>Agency workers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The hirers (end client)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agency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Usually, an agency workers will be part of a tripartite arrangement, where the agency worker has signed up with an agency and then provides work for one of the agency’s clients (Hirers).</a:t>
            </a:r>
          </a:p>
          <a:p>
            <a:endParaRPr lang="en-GB" dirty="0"/>
          </a:p>
          <a:p>
            <a:r>
              <a:rPr lang="en-GB" dirty="0"/>
              <a:t>The agency worker will have entered into a contract with the agency. The agency will have entered into a separate contract with the hirer.</a:t>
            </a:r>
          </a:p>
          <a:p>
            <a:endParaRPr lang="en-GB" dirty="0"/>
          </a:p>
          <a:p>
            <a:r>
              <a:rPr lang="en-GB" dirty="0"/>
              <a:t>The agency will pay the agency worker and remains the intermediary between the agency worker and the hirer.</a:t>
            </a:r>
          </a:p>
          <a:p>
            <a:endParaRPr lang="en-GB" dirty="0"/>
          </a:p>
          <a:p>
            <a:r>
              <a:rPr lang="en-GB" b="0" dirty="0"/>
              <a:t>As previously mentioned an Agency Worker has additional rights under the AWR. These rights can be split into two </a:t>
            </a:r>
            <a:r>
              <a:rPr lang="en-GB" b="0" dirty="0" err="1"/>
              <a:t>sphases</a:t>
            </a:r>
            <a:r>
              <a:rPr lang="en-GB" b="0" dirty="0"/>
              <a:t>, </a:t>
            </a:r>
          </a:p>
          <a:p>
            <a:endParaRPr lang="en-GB" b="0" dirty="0"/>
          </a:p>
          <a:p>
            <a:pPr marL="171450" indent="-171450">
              <a:buFont typeface="Arial" panose="020B0604020202020204" pitchFamily="34" charset="0"/>
              <a:buChar char="•"/>
            </a:pPr>
            <a:r>
              <a:rPr lang="en-GB" b="0" dirty="0"/>
              <a:t>day 1 rights and </a:t>
            </a:r>
          </a:p>
          <a:p>
            <a:pPr marL="171450" indent="-171450">
              <a:buFont typeface="Arial" panose="020B0604020202020204" pitchFamily="34" charset="0"/>
              <a:buChar char="•"/>
            </a:pPr>
            <a:r>
              <a:rPr lang="en-GB" b="0" dirty="0"/>
              <a:t>day 12 rights. </a:t>
            </a:r>
          </a:p>
          <a:p>
            <a:pPr marL="171450" indent="-171450">
              <a:buFont typeface="Arial" panose="020B0604020202020204" pitchFamily="34" charset="0"/>
              <a:buChar char="•"/>
            </a:pPr>
            <a:endParaRPr lang="en-GB" b="0" dirty="0"/>
          </a:p>
          <a:p>
            <a:pPr marL="0" indent="0">
              <a:buFont typeface="Arial" panose="020B0604020202020204" pitchFamily="34" charset="0"/>
              <a:buNone/>
            </a:pPr>
            <a:r>
              <a:rPr lang="en-GB" b="0" dirty="0"/>
              <a:t>Who is responsible for delivering these rights varies between each section. </a:t>
            </a:r>
          </a:p>
          <a:p>
            <a:pPr marL="0" indent="0">
              <a:buFont typeface="Arial" panose="020B0604020202020204" pitchFamily="34" charset="0"/>
              <a:buNone/>
            </a:pPr>
            <a:endParaRPr lang="en-GB" b="0" dirty="0"/>
          </a:p>
          <a:p>
            <a:pPr marL="0" indent="0">
              <a:buFont typeface="Arial" panose="020B0604020202020204" pitchFamily="34" charset="0"/>
              <a:buNone/>
            </a:pPr>
            <a:r>
              <a:rPr lang="en-GB" b="0" dirty="0"/>
              <a:t>We will now consider these 2 phases of rights in more detail:</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dirty="0"/>
          </a:p>
        </p:txBody>
      </p:sp>
    </p:spTree>
    <p:extLst>
      <p:ext uri="{BB962C8B-B14F-4D97-AF65-F5344CB8AC3E}">
        <p14:creationId xmlns:p14="http://schemas.microsoft.com/office/powerpoint/2010/main" val="941076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Day 1 of Employment/Engagement Agency Workers have the right to:</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b="0" i="0" dirty="0">
                <a:solidFill>
                  <a:srgbClr val="39393A"/>
                </a:solidFill>
                <a:effectLst/>
                <a:latin typeface="arial" panose="020B0604020202020204" pitchFamily="34" charset="0"/>
              </a:rPr>
              <a:t>Be informed by the hirer of any relevant </a:t>
            </a:r>
            <a:r>
              <a:rPr lang="en-GB" b="1" i="0" dirty="0">
                <a:solidFill>
                  <a:srgbClr val="39393A"/>
                </a:solidFill>
                <a:effectLst/>
                <a:latin typeface="arial" panose="020B0604020202020204" pitchFamily="34" charset="0"/>
              </a:rPr>
              <a:t>permanent vacancies </a:t>
            </a:r>
            <a:r>
              <a:rPr lang="en-GB" b="0" i="0" dirty="0">
                <a:solidFill>
                  <a:srgbClr val="39393A"/>
                </a:solidFill>
                <a:effectLst/>
                <a:latin typeface="arial" panose="020B0604020202020204" pitchFamily="34" charset="0"/>
              </a:rPr>
              <a:t>within the hirer, to give the agency worker the same opportunity as a comparable worker to find permanent employment with the hirer. This information can be provided in the form of a general announcement in a suitable place in the hirer's workplace (such as via an intranet or a company notice board), and does not therefore need to be communicated specifically to individual agency workers.</a:t>
            </a:r>
          </a:p>
          <a:p>
            <a:pPr marL="171450"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0" indent="0">
              <a:buFont typeface="Arial" panose="020B0604020202020204" pitchFamily="34" charset="0"/>
              <a:buNone/>
            </a:pPr>
            <a:r>
              <a:rPr lang="en-GB" b="0" i="0" dirty="0">
                <a:solidFill>
                  <a:srgbClr val="39393A"/>
                </a:solidFill>
                <a:effectLst/>
                <a:latin typeface="arial" panose="020B0604020202020204" pitchFamily="34" charset="0"/>
              </a:rPr>
              <a:t>*Please now all type a response to the following question: How do you inform your agency workers of vacancies in your Company?</a:t>
            </a:r>
          </a:p>
          <a:p>
            <a:pPr marL="0" indent="0">
              <a:buFont typeface="Arial" panose="020B0604020202020204" pitchFamily="34" charset="0"/>
              <a:buNone/>
            </a:pPr>
            <a:endParaRPr lang="en-GB" b="1" i="0" dirty="0">
              <a:solidFill>
                <a:srgbClr val="39393A"/>
              </a:solidFill>
              <a:effectLst/>
              <a:latin typeface="arial" panose="020B0604020202020204" pitchFamily="34" charset="0"/>
            </a:endParaRPr>
          </a:p>
          <a:p>
            <a:pPr marL="0" indent="0">
              <a:buFont typeface="Arial" panose="020B0604020202020204" pitchFamily="34" charset="0"/>
              <a:buNone/>
            </a:pPr>
            <a:endParaRPr lang="en-GB" b="0" i="0" dirty="0">
              <a:solidFill>
                <a:srgbClr val="39393A"/>
              </a:solidFill>
              <a:effectLst/>
              <a:latin typeface="arial" panose="020B0604020202020204" pitchFamily="34" charset="0"/>
            </a:endParaRPr>
          </a:p>
          <a:p>
            <a:pPr marL="0" indent="0">
              <a:buFont typeface="Arial" panose="020B0604020202020204" pitchFamily="34" charset="0"/>
              <a:buNone/>
            </a:pPr>
            <a:r>
              <a:rPr lang="en-GB" b="0" i="0" dirty="0">
                <a:solidFill>
                  <a:srgbClr val="39393A"/>
                </a:solidFill>
                <a:effectLst/>
                <a:latin typeface="arial" panose="020B0604020202020204" pitchFamily="34" charset="0"/>
              </a:rPr>
              <a:t>A comparable worker is:</a:t>
            </a:r>
          </a:p>
          <a:p>
            <a:pPr marL="0" indent="0">
              <a:buFont typeface="Arial" panose="020B0604020202020204" pitchFamily="34" charset="0"/>
              <a:buNone/>
            </a:pPr>
            <a:endParaRPr lang="en-GB" b="0" i="0" dirty="0">
              <a:solidFill>
                <a:srgbClr val="39393A"/>
              </a:solidFill>
              <a:effectLst/>
              <a:latin typeface="arial" panose="020B0604020202020204" pitchFamily="34" charset="0"/>
            </a:endParaRPr>
          </a:p>
          <a:p>
            <a:pPr marL="171450" indent="-171450">
              <a:buFont typeface="Arial" panose="020B0604020202020204" pitchFamily="34" charset="0"/>
              <a:buChar char="•"/>
            </a:pPr>
            <a:r>
              <a:rPr lang="en-GB" b="0" i="0" dirty="0">
                <a:solidFill>
                  <a:srgbClr val="39393A"/>
                </a:solidFill>
                <a:effectLst/>
                <a:latin typeface="arial" panose="020B0604020202020204" pitchFamily="34" charset="0"/>
              </a:rPr>
              <a:t>A current employee</a:t>
            </a:r>
          </a:p>
          <a:p>
            <a:pPr marL="171450"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628650" lvl="1" indent="-171450">
              <a:buFont typeface="Arial" panose="020B0604020202020204" pitchFamily="34" charset="0"/>
              <a:buChar char="•"/>
            </a:pPr>
            <a:r>
              <a:rPr lang="en-GB" b="0" i="0" dirty="0">
                <a:solidFill>
                  <a:srgbClr val="39393A"/>
                </a:solidFill>
                <a:effectLst/>
                <a:latin typeface="arial" panose="020B0604020202020204" pitchFamily="34" charset="0"/>
              </a:rPr>
              <a:t>Who at the time of the alleged breach of equal treatment:</a:t>
            </a:r>
          </a:p>
          <a:p>
            <a:pPr marL="171450"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1085850" lvl="2" indent="-171450">
              <a:buFont typeface="Arial" panose="020B0604020202020204" pitchFamily="34" charset="0"/>
              <a:buChar char="•"/>
            </a:pPr>
            <a:r>
              <a:rPr lang="en-GB" b="0" i="0" dirty="0">
                <a:solidFill>
                  <a:srgbClr val="39393A"/>
                </a:solidFill>
                <a:effectLst/>
                <a:latin typeface="arial" panose="020B0604020202020204" pitchFamily="34" charset="0"/>
              </a:rPr>
              <a:t>Worked at the same premises as the agency worker</a:t>
            </a:r>
          </a:p>
          <a:p>
            <a:pPr marL="171450"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1085850" lvl="2" indent="-171450">
              <a:buFont typeface="Arial" panose="020B0604020202020204" pitchFamily="34" charset="0"/>
              <a:buChar char="•"/>
            </a:pPr>
            <a:r>
              <a:rPr lang="en-GB" b="0" i="0" dirty="0">
                <a:solidFill>
                  <a:srgbClr val="39393A"/>
                </a:solidFill>
                <a:effectLst/>
                <a:latin typeface="arial" panose="020B0604020202020204" pitchFamily="34" charset="0"/>
              </a:rPr>
              <a:t>Working for and under the supervision and direction of the hirer</a:t>
            </a:r>
          </a:p>
          <a:p>
            <a:pPr marL="1085850" lvl="2"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1085850" lvl="2" indent="-171450">
              <a:buFont typeface="Arial" panose="020B0604020202020204" pitchFamily="34" charset="0"/>
              <a:buChar char="•"/>
            </a:pPr>
            <a:r>
              <a:rPr lang="en-GB" b="0" i="0" dirty="0">
                <a:solidFill>
                  <a:srgbClr val="39393A"/>
                </a:solidFill>
                <a:effectLst/>
                <a:latin typeface="arial" panose="020B0604020202020204" pitchFamily="34" charset="0"/>
              </a:rPr>
              <a:t>Doing the same or broadly similar work (where relevant, taking into account qualifications and skills)</a:t>
            </a:r>
          </a:p>
          <a:p>
            <a:pPr marL="1085850" lvl="2"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171450" lvl="0" indent="-171450">
              <a:buFont typeface="Arial" panose="020B0604020202020204" pitchFamily="34" charset="0"/>
              <a:buChar char="•"/>
            </a:pPr>
            <a:r>
              <a:rPr lang="en-GB" b="0" i="0" dirty="0">
                <a:solidFill>
                  <a:srgbClr val="39393A"/>
                </a:solidFill>
                <a:effectLst/>
                <a:latin typeface="arial" panose="020B0604020202020204" pitchFamily="34" charset="0"/>
              </a:rPr>
              <a:t>Or where there is no such employee, a worker satisfying the same requirements set out above</a:t>
            </a:r>
          </a:p>
          <a:p>
            <a:pPr marL="0" indent="0">
              <a:buFont typeface="Arial" panose="020B0604020202020204" pitchFamily="34" charset="0"/>
              <a:buNone/>
            </a:pPr>
            <a:endParaRPr lang="en-GB" b="0" i="0" dirty="0">
              <a:solidFill>
                <a:srgbClr val="39393A"/>
              </a:solidFill>
              <a:effectLst/>
              <a:latin typeface="arial" panose="020B0604020202020204" pitchFamily="34" charset="0"/>
            </a:endParaRPr>
          </a:p>
          <a:p>
            <a:pPr marL="0" indent="0">
              <a:buFont typeface="Arial" panose="020B0604020202020204" pitchFamily="34" charset="0"/>
              <a:buNone/>
            </a:pPr>
            <a:r>
              <a:rPr lang="en-GB" dirty="0"/>
              <a:t>The right to be provided with information about job vacancies does not extend to special treatment for an agency worker. It is the right to be provided with information in just as useful a form, and at just as convenient a time, as that provided to the permanent worker in the end user’s undertaking.</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The BEIS guidance states that the right to vacancy information:</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Does not stop the hirer from applying qualification or experience requirements such as time in service with the organisation, or how they treat applications.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Will not apply in the context of a genuine ‘headcount freeze’, where posts are ring fenced for redeployment purposes or internal moves which are a matter of restructuring and redeploying existing internal staff in order to prevent a redundancy situation</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Furthermore from day one agency workers will have the right to be treated no less favourably than a comparable worker in relation to ‘collective facilities and amenities.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dirty="0"/>
          </a:p>
        </p:txBody>
      </p:sp>
    </p:spTree>
    <p:extLst>
      <p:ext uri="{BB962C8B-B14F-4D97-AF65-F5344CB8AC3E}">
        <p14:creationId xmlns:p14="http://schemas.microsoft.com/office/powerpoint/2010/main" val="1663064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a:p>
            <a:pPr marL="0" indent="0">
              <a:buFont typeface="Arial" panose="020B0604020202020204" pitchFamily="34" charset="0"/>
              <a:buNone/>
            </a:pPr>
            <a:r>
              <a:rPr lang="en-GB" dirty="0"/>
              <a:t> Collective facilities Include : canteens, childcare facilities and transport services. It would also include car parking, prayer rooms, common rooms, on-site gyms, shower facilities, and mother and baby rooms.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BEIS guidance suggests that the right applies to collective facilities provided by the hirer which will usually be on-site. However, if a facility or amenity is used on another site, or shared with another company, this should also be available to agency workers. This may include:</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a canteen or other similar facilities</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a workplace crèche</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toilet and shower facilities</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staff common room</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transport services (e.g. transport between sites or local pick up/drop off)</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waiting room</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food and drinks machines</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car parking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 comparable worker for the purposes of collective facilities and amenities, is very similar to the definition as a comparable worker for relevant vacancies. The only difference being that past employees can be used as a comparator.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There is no right for the agency worker to receive more favourable treatment than any permanent staff, so for example, if there is a waiting list for places for a crèche or a car parking space, the agency worker's name will be added to the waiting list in the same way that a permanent employee would be.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BEIS guidance suggests that there is no requirement to provide an agency worker with access to off-site facilities and amenities not provided by the hirer, such as subsidised access to an off-site gym as part of a benefits package to reward long-term service or loyalty. Although a hirer is free to do so if they choose.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However, it can be difficult to tell whether these are solely a reward for long-term service or loyalty or fall within the right to collective facilities.</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dirty="0"/>
          </a:p>
        </p:txBody>
      </p:sp>
    </p:spTree>
    <p:extLst>
      <p:ext uri="{BB962C8B-B14F-4D97-AF65-F5344CB8AC3E}">
        <p14:creationId xmlns:p14="http://schemas.microsoft.com/office/powerpoint/2010/main" val="34211453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dirty="0"/>
              <a:t>Hirers do not need to give access to facilitates if a comparable worker would not have access, or if the less favourable treatment can be objectively justified. </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0" dirty="0"/>
              <a:t>Objectively justified can be defined as hirer seeking to achieve a genuine business objective and the treatment is a necessary and appropriate way of achieving that objective.</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0" dirty="0"/>
              <a:t>Cost may be one factor to take into account, although it is unlikely that cost alone will be sufficient to justify different treatment. Practicality may also be a factor, for example where subsidised annual membership of a third-party gym is offered to permanent staff, it may be justifiable, from both a cost and practical perspective, not to provide that option to temporary agency workers on very short-term assignments. However, where possible, offering agency workers access to facilities on a pro rata basis may be the safer option. By comparison, where the hirer provides an on-site gym, precluding access altogether to agency workers will be far more difficult to objectively justify.</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endParaRPr lang="en-GB" b="0" dirty="0"/>
          </a:p>
          <a:p>
            <a:pPr marL="0" indent="0">
              <a:buFont typeface="Arial" panose="020B0604020202020204" pitchFamily="34" charset="0"/>
              <a:buNone/>
            </a:pPr>
            <a:r>
              <a:rPr lang="en-GB" b="0" dirty="0"/>
              <a:t>We will now move on to the agency workers 12 week rights:</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dirty="0"/>
          </a:p>
        </p:txBody>
      </p:sp>
    </p:spTree>
    <p:extLst>
      <p:ext uri="{BB962C8B-B14F-4D97-AF65-F5344CB8AC3E}">
        <p14:creationId xmlns:p14="http://schemas.microsoft.com/office/powerpoint/2010/main" val="2539346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Aft>
                <a:spcPts val="1050"/>
              </a:spcAft>
            </a:pPr>
            <a:r>
              <a:rPr lang="en-GB" dirty="0"/>
              <a:t>After completing a 12-week qualifying period </a:t>
            </a:r>
            <a:r>
              <a:rPr lang="en-GB" sz="1800" dirty="0">
                <a:effectLst/>
                <a:latin typeface="Georgia" panose="02040502050405020303" pitchFamily="18" charset="0"/>
                <a:cs typeface="Times New Roman" panose="02020603050405020304" pitchFamily="18" charset="0"/>
              </a:rPr>
              <a:t>agency workers </a:t>
            </a:r>
            <a:r>
              <a:rPr lang="en-US" sz="1800" dirty="0">
                <a:effectLst/>
                <a:latin typeface="Georgia" panose="02040502050405020303" pitchFamily="18" charset="0"/>
                <a:ea typeface="Times New Roman" panose="02020603050405020304" pitchFamily="18" charset="0"/>
                <a:cs typeface="Times New Roman" panose="02020603050405020304" pitchFamily="18" charset="0"/>
              </a:rPr>
              <a:t>will have the right to</a:t>
            </a:r>
            <a:r>
              <a:rPr lang="en-GB" sz="1800" dirty="0">
                <a:effectLst/>
                <a:latin typeface="Georgia" panose="02040502050405020303" pitchFamily="18" charset="0"/>
                <a:ea typeface="Times New Roman" panose="02020603050405020304" pitchFamily="18" charset="0"/>
                <a:cs typeface="Times New Roman" panose="02020603050405020304" pitchFamily="18" charset="0"/>
              </a:rPr>
              <a:t> </a:t>
            </a:r>
            <a:r>
              <a:rPr lang="en-US" sz="1800" dirty="0">
                <a:effectLst/>
                <a:latin typeface="Georgia" panose="02040502050405020303" pitchFamily="18" charset="0"/>
                <a:ea typeface="Times New Roman" panose="02020603050405020304" pitchFamily="18" charset="0"/>
                <a:cs typeface="Times New Roman" panose="02020603050405020304" pitchFamily="18" charset="0"/>
              </a:rPr>
              <a:t>the same basic working and employment conditions they would have received if they had</a:t>
            </a:r>
            <a:r>
              <a:rPr lang="en-GB" sz="1800" dirty="0">
                <a:effectLst/>
                <a:latin typeface="Georgia" panose="02040502050405020303" pitchFamily="18" charset="0"/>
                <a:ea typeface="Times New Roman" panose="02020603050405020304" pitchFamily="18" charset="0"/>
                <a:cs typeface="Times New Roman" panose="02020603050405020304" pitchFamily="18" charset="0"/>
              </a:rPr>
              <a:t> </a:t>
            </a:r>
            <a:r>
              <a:rPr lang="en-US" sz="1800" dirty="0">
                <a:effectLst/>
                <a:latin typeface="Georgia" panose="02040502050405020303" pitchFamily="18" charset="0"/>
                <a:ea typeface="Times New Roman" panose="02020603050405020304" pitchFamily="18" charset="0"/>
                <a:cs typeface="Times New Roman" panose="02020603050405020304" pitchFamily="18" charset="0"/>
              </a:rPr>
              <a:t>been recruited:</a:t>
            </a: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ea typeface="Times New Roman" panose="02020603050405020304" pitchFamily="18" charset="0"/>
                <a:cs typeface="Times New Roman" panose="02020603050405020304" pitchFamily="18" charset="0"/>
              </a:rPr>
              <a:t>• For an employee, the terms and conditions are ordinarily included in the employment contract between the hirer and an employee</a:t>
            </a: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ea typeface="Times New Roman" panose="02020603050405020304" pitchFamily="18" charset="0"/>
                <a:cs typeface="Times New Roman" panose="02020603050405020304" pitchFamily="18" charset="0"/>
              </a:rPr>
              <a:t>• For a worker, the terms and conditions ordinarily included in the contract between the hirer and a worker</a:t>
            </a:r>
            <a:endParaRPr lang="en-US" sz="18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cs typeface="Times New Roman" panose="02020603050405020304" pitchFamily="18" charset="0"/>
              </a:rPr>
              <a:t>The contract should covers terms and conditions relating to:</a:t>
            </a:r>
          </a:p>
          <a:p>
            <a:pPr algn="just">
              <a:spcAft>
                <a:spcPts val="1050"/>
              </a:spcAft>
            </a:pPr>
            <a:endParaRPr lang="en-GB" sz="1800" dirty="0">
              <a:effectLst/>
              <a:latin typeface="Georgia" panose="02040502050405020303"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cs typeface="Times New Roman" panose="02020603050405020304" pitchFamily="18" charset="0"/>
              </a:rPr>
              <a:t>• pay </a:t>
            </a:r>
          </a:p>
          <a:p>
            <a:pPr algn="just">
              <a:spcAft>
                <a:spcPts val="1050"/>
              </a:spcAft>
            </a:pPr>
            <a:r>
              <a:rPr lang="en-GB" sz="1800" dirty="0">
                <a:effectLst/>
                <a:latin typeface="Georgia" panose="02040502050405020303" pitchFamily="18" charset="0"/>
                <a:cs typeface="Times New Roman" panose="02020603050405020304" pitchFamily="18" charset="0"/>
              </a:rPr>
              <a:t>• the duration of working time</a:t>
            </a:r>
          </a:p>
          <a:p>
            <a:pPr algn="just">
              <a:spcAft>
                <a:spcPts val="1050"/>
              </a:spcAft>
            </a:pPr>
            <a:r>
              <a:rPr lang="en-GB" sz="1800" dirty="0">
                <a:effectLst/>
                <a:latin typeface="Georgia" panose="02040502050405020303" pitchFamily="18" charset="0"/>
                <a:cs typeface="Times New Roman" panose="02020603050405020304" pitchFamily="18" charset="0"/>
              </a:rPr>
              <a:t>• night work</a:t>
            </a:r>
          </a:p>
          <a:p>
            <a:pPr algn="just">
              <a:spcAft>
                <a:spcPts val="1050"/>
              </a:spcAft>
            </a:pPr>
            <a:r>
              <a:rPr lang="en-GB" sz="1800" dirty="0">
                <a:effectLst/>
                <a:latin typeface="Georgia" panose="02040502050405020303" pitchFamily="18" charset="0"/>
                <a:cs typeface="Times New Roman" panose="02020603050405020304" pitchFamily="18" charset="0"/>
              </a:rPr>
              <a:t>• rest periods and rest breaks</a:t>
            </a:r>
          </a:p>
          <a:p>
            <a:pPr algn="just">
              <a:spcAft>
                <a:spcPts val="1050"/>
              </a:spcAft>
            </a:pPr>
            <a:r>
              <a:rPr lang="en-GB" sz="1800" dirty="0">
                <a:effectLst/>
                <a:latin typeface="Georgia" panose="02040502050405020303" pitchFamily="18" charset="0"/>
                <a:cs typeface="Times New Roman" panose="02020603050405020304" pitchFamily="18" charset="0"/>
              </a:rPr>
              <a:t>• annual leave.</a:t>
            </a:r>
          </a:p>
          <a:p>
            <a:pPr algn="just">
              <a:spcAft>
                <a:spcPts val="1050"/>
              </a:spcAft>
            </a:pPr>
            <a:endParaRPr lang="en-GB" sz="1800" dirty="0">
              <a:effectLst/>
              <a:latin typeface="Georgia" panose="02040502050405020303"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cs typeface="Times New Roman" panose="02020603050405020304" pitchFamily="18" charset="0"/>
              </a:rPr>
              <a:t>Employers can make the relevant pay and working time terms applicable to agency workers better than direct hires </a:t>
            </a:r>
            <a:r>
              <a:rPr lang="en-GB" sz="2800" b="0" i="0" dirty="0">
                <a:solidFill>
                  <a:srgbClr val="39393A"/>
                </a:solidFill>
                <a:effectLst/>
                <a:latin typeface="arial" panose="020B0604020202020204" pitchFamily="34" charset="0"/>
              </a:rPr>
              <a:t>because although the AWR 2010 entitles an agency worker after 12 weeks to ‘the same’ basic working and employment conditions as a direct hire, that does not mean that they cannot be better than those of a direct hire. So in theory an employer could give an agency worker more benefits than a direct hire. An example could be higher wages because of better quality work.</a:t>
            </a:r>
          </a:p>
          <a:p>
            <a:pPr algn="just">
              <a:spcAft>
                <a:spcPts val="1050"/>
              </a:spcAft>
            </a:pPr>
            <a:endParaRPr lang="en-GB" sz="2800" b="0" i="0" dirty="0">
              <a:solidFill>
                <a:srgbClr val="39393A"/>
              </a:solidFill>
              <a:effectLst/>
              <a:latin typeface="arial" panose="020B0604020202020204" pitchFamily="34" charset="0"/>
              <a:cs typeface="Times New Roman" panose="02020603050405020304" pitchFamily="18" charset="0"/>
            </a:endParaRPr>
          </a:p>
          <a:p>
            <a:pPr algn="just">
              <a:spcAft>
                <a:spcPts val="1050"/>
              </a:spcAft>
            </a:pPr>
            <a:r>
              <a:rPr lang="en-GB" sz="2800" b="0" i="0" dirty="0">
                <a:solidFill>
                  <a:srgbClr val="39393A"/>
                </a:solidFill>
                <a:effectLst/>
                <a:latin typeface="arial" panose="020B0604020202020204" pitchFamily="34" charset="0"/>
                <a:cs typeface="Times New Roman" panose="02020603050405020304" pitchFamily="18" charset="0"/>
              </a:rPr>
              <a:t>This is unusual in practice but can be seen in unique job roles where the expertise is essential to the business.</a:t>
            </a:r>
            <a:endParaRPr lang="en-GB" sz="1800" dirty="0">
              <a:effectLst/>
              <a:latin typeface="Georgia" panose="02040502050405020303" pitchFamily="18" charset="0"/>
              <a:cs typeface="Times New Roman" panose="02020603050405020304" pitchFamily="18" charset="0"/>
            </a:endParaRPr>
          </a:p>
          <a:p>
            <a:pPr algn="just">
              <a:spcAft>
                <a:spcPts val="1050"/>
              </a:spcAft>
            </a:pPr>
            <a:endParaRPr lang="en-US" sz="1800" dirty="0">
              <a:effectLst/>
              <a:latin typeface="Georgia" panose="02040502050405020303" pitchFamily="18" charset="0"/>
              <a:cs typeface="Times New Roman" panose="02020603050405020304" pitchFamily="18" charset="0"/>
            </a:endParaRPr>
          </a:p>
          <a:p>
            <a:pPr algn="just">
              <a:spcAft>
                <a:spcPts val="1050"/>
              </a:spcAft>
            </a:pPr>
            <a:r>
              <a:rPr lang="en-GB" dirty="0"/>
              <a:t>The agency will be liable for any breach in relation to the 12-week rights, but only to the extent that it was responsible for the infringement. The hirer will also be responsible to the extent it was at fault. It will be the hirer’s responsibility to pass on the correct information to the agency about the basic working conditions of its comparable employees </a:t>
            </a:r>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dirty="0"/>
          </a:p>
        </p:txBody>
      </p:sp>
    </p:spTree>
    <p:extLst>
      <p:ext uri="{BB962C8B-B14F-4D97-AF65-F5344CB8AC3E}">
        <p14:creationId xmlns:p14="http://schemas.microsoft.com/office/powerpoint/2010/main" val="4282739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To qualify for equal treatment in relation to relevant terms and conditions, an agency worker must:</a:t>
            </a:r>
          </a:p>
          <a:p>
            <a:endParaRPr lang="en-GB" dirty="0"/>
          </a:p>
          <a:p>
            <a:pPr marL="171450" indent="-171450">
              <a:buFont typeface="Arial" panose="020B0604020202020204" pitchFamily="34" charset="0"/>
              <a:buChar char="•"/>
            </a:pPr>
            <a:r>
              <a:rPr lang="en-GB" dirty="0"/>
              <a:t>work part or full time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the same role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with the same hirer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for 12 continuous calendar weeks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during one or more assignments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will make no difference if the agency worker has been supplied by more than one temporary agency worker over the course of the assignment. </a:t>
            </a:r>
          </a:p>
          <a:p>
            <a:pPr algn="l" fontAlgn="base"/>
            <a:endParaRPr lang="en-GB" b="0" i="0" dirty="0">
              <a:solidFill>
                <a:srgbClr val="39393A"/>
              </a:solidFill>
              <a:effectLst/>
              <a:latin typeface="arial" panose="020B0604020202020204" pitchFamily="34" charset="0"/>
            </a:endParaRPr>
          </a:p>
          <a:p>
            <a:pPr algn="l" fontAlgn="base"/>
            <a:r>
              <a:rPr lang="en-GB" b="0" i="0" dirty="0">
                <a:solidFill>
                  <a:srgbClr val="39393A"/>
                </a:solidFill>
                <a:effectLst/>
                <a:latin typeface="arial" panose="020B0604020202020204" pitchFamily="34" charset="0"/>
              </a:rPr>
              <a:t>A qualifying agency worker is entitled to the same basic working and employment conditions as they would have been entitled to for doing the same job had they been recruited directly by the hirer rather than through an agency.</a:t>
            </a:r>
          </a:p>
          <a:p>
            <a:pPr algn="l" fontAlgn="base"/>
            <a:endParaRPr lang="en-GB" b="0" i="0" dirty="0">
              <a:solidFill>
                <a:srgbClr val="39393A"/>
              </a:solidFill>
              <a:effectLst/>
              <a:latin typeface="arial" panose="020B0604020202020204" pitchFamily="34" charset="0"/>
            </a:endParaRPr>
          </a:p>
          <a:p>
            <a:pPr algn="l" fontAlgn="base"/>
            <a:r>
              <a:rPr lang="en-GB" b="0" i="0" dirty="0">
                <a:solidFill>
                  <a:srgbClr val="39393A"/>
                </a:solidFill>
                <a:effectLst/>
                <a:latin typeface="arial" panose="020B0604020202020204" pitchFamily="34" charset="0"/>
              </a:rPr>
              <a:t>Unlike part-time workers and fixed-term employees, there is no need for a comparator—the comparison is with themselves had they been recruited directly.</a:t>
            </a:r>
          </a:p>
          <a:p>
            <a:pPr algn="l" fontAlgn="base"/>
            <a:endParaRPr lang="en-GB" b="0" i="0" dirty="0">
              <a:solidFill>
                <a:srgbClr val="39393A"/>
              </a:solidFill>
              <a:effectLst/>
              <a:latin typeface="arial" panose="020B0604020202020204" pitchFamily="34" charset="0"/>
            </a:endParaRPr>
          </a:p>
          <a:p>
            <a:pPr algn="l" fontAlgn="base"/>
            <a:r>
              <a:rPr lang="en-GB" b="0" i="0" dirty="0">
                <a:solidFill>
                  <a:srgbClr val="39393A"/>
                </a:solidFill>
                <a:effectLst/>
                <a:latin typeface="arial" panose="020B0604020202020204" pitchFamily="34" charset="0"/>
              </a:rPr>
              <a:t>However, the hirer is deemed to have complied with the rules on equal treatment on basic working and employment conditions if the hirer identifies a comparable employee and the agency worker is working under the same terms and conditions as that employee.</a:t>
            </a:r>
          </a:p>
          <a:p>
            <a:pPr algn="l" fontAlgn="base"/>
            <a:endParaRPr lang="en-GB" b="0" i="0" dirty="0">
              <a:solidFill>
                <a:srgbClr val="39393A"/>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dirty="0"/>
          </a:p>
        </p:txBody>
      </p:sp>
    </p:spTree>
    <p:extLst>
      <p:ext uri="{BB962C8B-B14F-4D97-AF65-F5344CB8AC3E}">
        <p14:creationId xmlns:p14="http://schemas.microsoft.com/office/powerpoint/2010/main" val="453047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numerous reasons why companies might consider taking on Agency workers.</a:t>
            </a:r>
          </a:p>
          <a:p>
            <a:endParaRPr lang="en-GB" dirty="0"/>
          </a:p>
          <a:p>
            <a:pPr marL="171450" indent="-171450">
              <a:buFont typeface="Arial" panose="020B0604020202020204" pitchFamily="34" charset="0"/>
              <a:buChar char="•"/>
            </a:pPr>
            <a:r>
              <a:rPr lang="en-GB" dirty="0"/>
              <a:t>Agency workers can provide temporary cover when there are gaps to fill in the workplace because of long term holiday or illness.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Agency workers could also be used to avoid headcount restraints.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Since agency workers are temporary, they are a great resource to utilise in industries where there are peaks and through in trade e.g. seasonal work in the retail industry. Most potential employees/workers will be wary about accepting a role in an industry which will only guarantee work for a certain number of weeks. However an Agency Worker is more likely to accept a role like this, since they are used to these types of arrangements.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Companies may want to use agency workers because they can be easier to hire then an employee/ worker. Agency companies do the recruiting for you, so your company can focus on the business at hand, instead of spending time and resources on recruiting.  Agency workers contracts are also easier to terminate because their contracts are time limited.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Moreover agency workers can be more cost efficient if they are hired for a job that lasts less then six months.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Agency workers allow you to evaluate worker performance without committing to a full-time position. Based on your evaluation you could employ the agency worker for a designated time, or a full-time position. Furthermore hiring a temporary worker is a good way of continuing to get work done while you search for the perfect candidate for the role.</a:t>
            </a:r>
          </a:p>
          <a:p>
            <a:pPr marL="0" indent="0">
              <a:buFont typeface="Arial" panose="020B0604020202020204" pitchFamily="34" charset="0"/>
              <a:buNone/>
            </a:pPr>
            <a:endParaRPr lang="en-GB" dirty="0"/>
          </a:p>
          <a:p>
            <a:pPr marL="171450" indent="-171450" algn="l">
              <a:buFont typeface="Arial" panose="020B0604020202020204" pitchFamily="34" charset="0"/>
              <a:buChar char="•"/>
            </a:pPr>
            <a:r>
              <a:rPr lang="en-GB" b="0" i="0" dirty="0">
                <a:solidFill>
                  <a:srgbClr val="333333"/>
                </a:solidFill>
                <a:effectLst/>
                <a:latin typeface="Roboto"/>
              </a:rPr>
              <a:t>Finally hiring an agency worker can build good business relations with a recruitment agency. When you find an agency that provides a quality service and referrals, you may want to work with them exclusively. A good relationship with your agency provider could be invaluable in the years to come.</a:t>
            </a:r>
          </a:p>
          <a:p>
            <a:pPr marL="171450" indent="-171450" algn="l">
              <a:buFont typeface="Arial" panose="020B0604020202020204" pitchFamily="34" charset="0"/>
              <a:buChar char="•"/>
            </a:pPr>
            <a:endParaRPr lang="en-GB" b="0" i="0" dirty="0">
              <a:solidFill>
                <a:srgbClr val="333333"/>
              </a:solidFill>
              <a:effectLst/>
              <a:latin typeface="Roboto"/>
            </a:endParaRPr>
          </a:p>
          <a:p>
            <a:pPr marL="171450" indent="-171450" algn="l">
              <a:buFont typeface="Arial" panose="020B0604020202020204" pitchFamily="34" charset="0"/>
              <a:buChar char="•"/>
            </a:pPr>
            <a:endParaRPr lang="en-GB" b="0" i="0" dirty="0">
              <a:solidFill>
                <a:srgbClr val="333333"/>
              </a:solidFill>
              <a:effectLst/>
              <a:latin typeface="Roboto"/>
            </a:endParaRPr>
          </a:p>
          <a:p>
            <a:pPr marL="0" indent="0" algn="l">
              <a:buFont typeface="Arial" panose="020B0604020202020204" pitchFamily="34" charset="0"/>
              <a:buNone/>
            </a:pPr>
            <a:r>
              <a:rPr lang="en-GB" b="0" i="0" dirty="0">
                <a:solidFill>
                  <a:srgbClr val="333333"/>
                </a:solidFill>
                <a:effectLst/>
                <a:latin typeface="Roboto"/>
              </a:rPr>
              <a:t>*Please type an answer to the following question: Why do you use agency workers?</a:t>
            </a:r>
          </a:p>
          <a:p>
            <a:pPr algn="l"/>
            <a:endParaRPr lang="en-GB" b="0" i="0" dirty="0">
              <a:solidFill>
                <a:srgbClr val="333333"/>
              </a:solidFill>
              <a:effectLst/>
              <a:latin typeface="Roboto"/>
            </a:endParaRPr>
          </a:p>
          <a:p>
            <a:pPr algn="l"/>
            <a:endParaRPr lang="en-GB" b="0" i="0" dirty="0">
              <a:solidFill>
                <a:srgbClr val="333333"/>
              </a:solidFill>
              <a:effectLst/>
              <a:latin typeface="Roboto"/>
            </a:endParaRPr>
          </a:p>
          <a:p>
            <a:pPr marL="171450" indent="-17145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dirty="0"/>
          </a:p>
        </p:txBody>
      </p:sp>
    </p:spTree>
    <p:extLst>
      <p:ext uri="{BB962C8B-B14F-4D97-AF65-F5344CB8AC3E}">
        <p14:creationId xmlns:p14="http://schemas.microsoft.com/office/powerpoint/2010/main" val="12089996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hiring agency workers can have its disadvantages. There are risks and issues which people do not realise but should be made aware of. Some of these issues include:</a:t>
            </a:r>
          </a:p>
          <a:p>
            <a:endParaRPr lang="en-GB" dirty="0"/>
          </a:p>
          <a:p>
            <a:pPr marL="171450" indent="-171450">
              <a:buFont typeface="Arial" panose="020B0604020202020204" pitchFamily="34" charset="0"/>
              <a:buChar char="•"/>
            </a:pPr>
            <a:r>
              <a:rPr lang="en-GB" dirty="0"/>
              <a:t>Hirer managers requesting agency workers before determining whether alternative contracts would be more suitable. Depending on the companies circumstances it might be more beneficial to hire someone on a fixed term contract or request the services of an independent contractor.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Sometimes companies might enter into agency relationships which have not been approved by HR. Being HR practioners I'm sure you are all aware how detrimental (and annoying) it can be when companies make recruitment decisions without first consulting their HR team first.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Hirers tend to treat agency workers the same as employees without understanding the differences. For example hirers might perform actions such as approving holidays or hearing grievances when these roles are better suited for the Recruitment agency to perform. Hirers also have a tendency to communicate contractual changes such as termination to the agency worker directly. Instead these should be directed to the Agency company.  These actions have the added effect of blurring the lines as to whether the agency worker is an employee/ worker of the hirer or the recruitment agency, which could lead to agency workers bringing claims against both the hirer and the agency.</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Also it is important to remember that in some circumstance's agency workers will cost more then if you had hired the worker directly because you will have to pay the recruitment agencys fees.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Agency workers can be less loyal to the hirer then directly hired staff and may even be less committed to their work since they don’t have the same investment in the company as directly hired staff members and do not have the same incentives such as career progression.</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Finally and possibly most importantly, hirers may want to hire agency workers to perform duties of staff who have gone on strike or are taking industrial action. However this is illegal and a serious criminal offence.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dirty="0"/>
          </a:p>
        </p:txBody>
      </p:sp>
    </p:spTree>
    <p:extLst>
      <p:ext uri="{BB962C8B-B14F-4D97-AF65-F5344CB8AC3E}">
        <p14:creationId xmlns:p14="http://schemas.microsoft.com/office/powerpoint/2010/main" val="2124187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rPr>
              <a:t>The same rules that apply to dismissing workers and employees apply to agency workers, depending on their status. So if the agency worker is an employee you dismiss them the same way you would an employee, if they are a worker, they are dismissed the same way as you would a worker. The difficulty comes with working out who the employer is, if there even is one. Who the employer is will depend on the individual circumstances of the Agency worker. </a:t>
            </a:r>
          </a:p>
          <a:p>
            <a:pPr algn="l" fontAlgn="base"/>
            <a:endPar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endParaRPr>
          </a:p>
          <a:p>
            <a:pPr algn="l" fontAlgn="base"/>
            <a:r>
              <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rPr>
              <a:t>Agency workers will also have statutory protections against dismissal based on their employment status. Thus if a worker is an employee, he will be able to bring an unfair dismissal claim as long as he meets the criteria of 2 years continuous service. As previously mentioned, the employer could be the agency, or the hirer, therefore a agency worker could bring a claim against either party.</a:t>
            </a:r>
          </a:p>
          <a:p>
            <a:pPr algn="l" fontAlgn="base"/>
            <a:endPar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endParaRPr>
          </a:p>
          <a:p>
            <a:pPr algn="l" fontAlgn="base"/>
            <a:r>
              <a:rPr lang="en-GB" sz="2800" b="0" i="0" dirty="0">
                <a:solidFill>
                  <a:srgbClr val="3D3D3D"/>
                </a:solidFill>
                <a:effectLst/>
                <a:latin typeface="Source Sans Pro" panose="020B0503030403020204" pitchFamily="34" charset="0"/>
              </a:rPr>
              <a:t>A dismissal will be held to be fair if the employer shows that the reason (or principal reason) for the dismissal was one of the five potentially fair reasons for dismissal:</a:t>
            </a:r>
          </a:p>
          <a:p>
            <a:pPr algn="l" fontAlgn="base">
              <a:buFont typeface="Arial" panose="020B0604020202020204" pitchFamily="34" charset="0"/>
              <a:buNone/>
            </a:pPr>
            <a:endParaRPr lang="en-GB" sz="2800" b="0" i="0" dirty="0">
              <a:solidFill>
                <a:srgbClr val="3D3D3D"/>
              </a:solidFill>
              <a:effectLst/>
              <a:latin typeface="Source Sans Pro" panose="020B0503030403020204" pitchFamily="34" charset="0"/>
            </a:endParaRP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Capability</a:t>
            </a: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Conduct</a:t>
            </a: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Redundancy</a:t>
            </a: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Statutory Restriction</a:t>
            </a: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Some other substantial reason.</a:t>
            </a:r>
            <a:endPar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GB" dirty="0"/>
          </a:p>
          <a:p>
            <a:pPr marL="0" indent="0">
              <a:buFont typeface="Arial" panose="020B0604020202020204" pitchFamily="34" charset="0"/>
              <a:buNone/>
            </a:pPr>
            <a:r>
              <a:rPr lang="en-GB" dirty="0"/>
              <a:t>If an agency worker is a worker he will not be able to bring an unfair dismissal against the hirer.</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dirty="0"/>
          </a:p>
        </p:txBody>
      </p:sp>
    </p:spTree>
    <p:extLst>
      <p:ext uri="{BB962C8B-B14F-4D97-AF65-F5344CB8AC3E}">
        <p14:creationId xmlns:p14="http://schemas.microsoft.com/office/powerpoint/2010/main" val="1685956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move on to recent changes to the law surrounding agency workers.</a:t>
            </a:r>
          </a:p>
          <a:p>
            <a:endParaRPr lang="en-GB" dirty="0"/>
          </a:p>
          <a:p>
            <a:r>
              <a:rPr lang="en-GB" dirty="0"/>
              <a:t>Whether through court decisions or government legislation, employment law is constantly evolving. It is important that HR professionals keep up dated on legal changes so they can ensure that their company is complying with the latest rules and regulations.</a:t>
            </a:r>
          </a:p>
          <a:p>
            <a:r>
              <a:rPr lang="en-GB" dirty="0"/>
              <a:t> </a:t>
            </a:r>
          </a:p>
          <a:p>
            <a:r>
              <a:rPr lang="en-GB" dirty="0"/>
              <a:t>Failure to comply with the law could have serious legal and commercial repercussions</a:t>
            </a:r>
          </a:p>
          <a:p>
            <a:endParaRPr lang="en-GB" dirty="0"/>
          </a:p>
          <a:p>
            <a:r>
              <a:rPr lang="en-GB" dirty="0"/>
              <a:t>Examples of recent legal changes are:</a:t>
            </a:r>
          </a:p>
          <a:p>
            <a:endParaRPr lang="en-GB" dirty="0"/>
          </a:p>
          <a:p>
            <a:pPr marL="342900" indent="-342900">
              <a:buFont typeface="Arial" panose="020B0604020202020204" pitchFamily="34" charset="0"/>
              <a:buChar char="•"/>
            </a:pPr>
            <a:r>
              <a:rPr lang="en-GB" b="0" dirty="0"/>
              <a:t>Key Information Document </a:t>
            </a:r>
          </a:p>
          <a:p>
            <a:pPr marL="342900" indent="-342900">
              <a:buFont typeface="Arial" panose="020B0604020202020204" pitchFamily="34" charset="0"/>
              <a:buChar char="•"/>
            </a:pPr>
            <a:r>
              <a:rPr lang="en-GB" b="0" dirty="0"/>
              <a:t>Section 1 Statement </a:t>
            </a:r>
          </a:p>
          <a:p>
            <a:pPr marL="342900" indent="-342900">
              <a:buFont typeface="Arial" panose="020B0604020202020204" pitchFamily="34" charset="0"/>
              <a:buChar char="•"/>
            </a:pPr>
            <a:r>
              <a:rPr lang="en-GB" b="0" dirty="0"/>
              <a:t>Swedish Derogation</a:t>
            </a:r>
          </a:p>
          <a:p>
            <a:pPr marL="342900" indent="-342900">
              <a:buFont typeface="Arial" panose="020B0604020202020204" pitchFamily="34" charset="0"/>
              <a:buChar char="•"/>
            </a:pPr>
            <a:r>
              <a:rPr lang="en-GB" b="0" dirty="0"/>
              <a:t>Itemised Payslips</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dirty="0"/>
          </a:p>
        </p:txBody>
      </p:sp>
    </p:spTree>
    <p:extLst>
      <p:ext uri="{BB962C8B-B14F-4D97-AF65-F5344CB8AC3E}">
        <p14:creationId xmlns:p14="http://schemas.microsoft.com/office/powerpoint/2010/main" val="3705982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6</a:t>
            </a:r>
            <a:r>
              <a:rPr lang="en-GB" baseline="30000" dirty="0"/>
              <a:t>th</a:t>
            </a:r>
            <a:r>
              <a:rPr lang="en-GB" dirty="0"/>
              <a:t> April 2020, all agency workers must be provided with a key information document before agreeing terms with an employment business.</a:t>
            </a:r>
          </a:p>
          <a:p>
            <a:endParaRPr lang="en-GB" dirty="0"/>
          </a:p>
          <a:p>
            <a:r>
              <a:rPr lang="en-GB" dirty="0"/>
              <a:t>In reality this will be one of the first documents that an agency worker receives. </a:t>
            </a:r>
          </a:p>
          <a:p>
            <a:endParaRPr lang="en-GB" dirty="0"/>
          </a:p>
          <a:p>
            <a:r>
              <a:rPr lang="en-GB" dirty="0"/>
              <a:t>The KID is intended to improve transparency of information for agency workers, particularly in regard to pay. </a:t>
            </a:r>
          </a:p>
          <a:p>
            <a:endParaRPr lang="en-GB" dirty="0"/>
          </a:p>
          <a:p>
            <a:r>
              <a:rPr lang="en-GB" dirty="0"/>
              <a:t>Businesses do not need to include all relevant contractual information in the KID. Rather the KID should be drafted as a brief overview of how the terms will affect the agency workers pay over the course of the assignment.</a:t>
            </a:r>
          </a:p>
          <a:p>
            <a:endParaRPr lang="en-GB" dirty="0"/>
          </a:p>
          <a:p>
            <a:r>
              <a:rPr lang="en-GB" dirty="0"/>
              <a:t>This rule does not apply to agency workers who already have existing terms with an employment business.</a:t>
            </a:r>
          </a:p>
          <a:p>
            <a:endParaRPr lang="en-GB" dirty="0"/>
          </a:p>
          <a:p>
            <a:r>
              <a:rPr lang="en-GB" dirty="0"/>
              <a:t>* Please can you now give yourself a moment to review the KID which is included with as a learning tool with this presentation.</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dirty="0"/>
          </a:p>
        </p:txBody>
      </p:sp>
    </p:spTree>
    <p:extLst>
      <p:ext uri="{BB962C8B-B14F-4D97-AF65-F5344CB8AC3E}">
        <p14:creationId xmlns:p14="http://schemas.microsoft.com/office/powerpoint/2010/main" val="2351195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D3D3D"/>
                </a:solidFill>
                <a:effectLst/>
                <a:latin typeface="Source Sans Pro" panose="020B0503030403020204" pitchFamily="34" charset="0"/>
              </a:rPr>
              <a:t>Also since 6 April 2020, agency workers have had the right to a written statement of terms under section 1 of the Employment Rights Act 1996. </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The Section 1 statement is also known as a ‘written statement of particulars. There is no minimum service requirement for an employee or worker to be given a section 1 statement.  The written statement of particulars is the responsibility of the employment business and must be given to the employee/worker no later than the beginning of the employment.</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*Please now take a moment to find the template s.1 statement for your review.</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However not every single detail needs to be placed in the Section 1 document.  A section 1 statement may refer the employee or worker to a reasonably accessible document for particulars. Any of the following particulars can be placed in a ‘reasonably accessible document’:</a:t>
            </a:r>
          </a:p>
          <a:p>
            <a:endParaRPr lang="en-GB" b="0" i="0" dirty="0">
              <a:solidFill>
                <a:srgbClr val="3D3D3D"/>
              </a:solidFill>
              <a:effectLst/>
              <a:latin typeface="Source Sans Pro" panose="020B0503030403020204" pitchFamily="34" charset="0"/>
            </a:endParaRPr>
          </a:p>
          <a:p>
            <a:pPr marL="171450" indent="-171450">
              <a:buFont typeface="Arial" panose="020B0604020202020204" pitchFamily="34" charset="0"/>
              <a:buChar char="•"/>
            </a:pPr>
            <a:r>
              <a:rPr lang="en-GB" b="0" i="0" dirty="0">
                <a:solidFill>
                  <a:srgbClr val="3D3D3D"/>
                </a:solidFill>
                <a:effectLst/>
                <a:latin typeface="Source Sans Pro" panose="020B0503030403020204" pitchFamily="34" charset="0"/>
              </a:rPr>
              <a:t> Terms and conditions relating to incapacity for work due to sickness or injury, including any provision for sick pay</a:t>
            </a:r>
          </a:p>
          <a:p>
            <a:pPr marL="171450" indent="-171450">
              <a:buFont typeface="Arial" panose="020B0604020202020204" pitchFamily="34" charset="0"/>
              <a:buChar char="•"/>
            </a:pPr>
            <a:endParaRPr lang="en-GB" b="0" i="0" dirty="0">
              <a:solidFill>
                <a:srgbClr val="3D3D3D"/>
              </a:solidFill>
              <a:effectLst/>
              <a:latin typeface="Source Sans Pro" panose="020B0503030403020204" pitchFamily="34" charset="0"/>
            </a:endParaRPr>
          </a:p>
          <a:p>
            <a:pPr marL="171450" indent="-171450">
              <a:buFont typeface="Arial" panose="020B0604020202020204" pitchFamily="34" charset="0"/>
              <a:buChar char="•"/>
            </a:pPr>
            <a:r>
              <a:rPr lang="en-GB" b="0" i="0" dirty="0">
                <a:solidFill>
                  <a:srgbClr val="3D3D3D"/>
                </a:solidFill>
                <a:effectLst/>
                <a:latin typeface="Source Sans Pro" panose="020B0503030403020204" pitchFamily="34" charset="0"/>
              </a:rPr>
              <a:t> Terms and conditions relating to any paid leave (besides holiday or sick leave)</a:t>
            </a:r>
          </a:p>
          <a:p>
            <a:pPr marL="171450" indent="-171450">
              <a:buFont typeface="Arial" panose="020B0604020202020204" pitchFamily="34" charset="0"/>
              <a:buChar char="•"/>
            </a:pPr>
            <a:endParaRPr lang="en-GB" b="0" i="0" dirty="0">
              <a:solidFill>
                <a:srgbClr val="3D3D3D"/>
              </a:solidFill>
              <a:effectLst/>
              <a:latin typeface="Source Sans Pro" panose="020B0503030403020204" pitchFamily="34" charset="0"/>
            </a:endParaRPr>
          </a:p>
          <a:p>
            <a:pPr marL="171450" indent="-171450">
              <a:buFont typeface="Arial" panose="020B0604020202020204" pitchFamily="34" charset="0"/>
              <a:buChar char="•"/>
            </a:pPr>
            <a:r>
              <a:rPr lang="en-GB" b="0" i="0" dirty="0">
                <a:solidFill>
                  <a:srgbClr val="3D3D3D"/>
                </a:solidFill>
                <a:effectLst/>
                <a:latin typeface="Source Sans Pro" panose="020B0503030403020204" pitchFamily="34" charset="0"/>
              </a:rPr>
              <a:t> Terms and conditions relating to pensions and pension schemes</a:t>
            </a:r>
          </a:p>
          <a:p>
            <a:pPr marL="171450" indent="-171450">
              <a:buFont typeface="Arial" panose="020B0604020202020204" pitchFamily="34" charset="0"/>
              <a:buChar char="•"/>
            </a:pPr>
            <a:endParaRPr lang="en-GB" b="0" i="0" dirty="0">
              <a:solidFill>
                <a:srgbClr val="3D3D3D"/>
              </a:solidFill>
              <a:effectLst/>
              <a:latin typeface="Source Sans Pro" panose="020B0503030403020204" pitchFamily="34" charset="0"/>
            </a:endParaRPr>
          </a:p>
          <a:p>
            <a:pPr marL="171450" indent="-171450">
              <a:buFont typeface="Arial" panose="020B0604020202020204" pitchFamily="34" charset="0"/>
              <a:buChar char="•"/>
            </a:pPr>
            <a:r>
              <a:rPr lang="en-GB" b="0" i="0" dirty="0">
                <a:solidFill>
                  <a:srgbClr val="3D3D3D"/>
                </a:solidFill>
                <a:effectLst/>
                <a:latin typeface="Source Sans Pro" panose="020B0503030403020204" pitchFamily="34" charset="0"/>
              </a:rPr>
              <a:t>Any training entitlement provided by the employer </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A reasonably accessible document is a document that an employee or worker has reasonable opportunities of reading in the course of their employment or engagement. Alternatively a reasonable document can be a document made reasonably accessible to the employee or worker in some other way.</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Examples of reasonably accessible documents include a staff handbook, a notice on a staff notice board, or a collective agreement with a trade union.</a:t>
            </a:r>
          </a:p>
          <a:p>
            <a:endParaRPr lang="en-GB" b="0" i="0" dirty="0">
              <a:solidFill>
                <a:srgbClr val="3D3D3D"/>
              </a:solidFill>
              <a:effectLst/>
              <a:latin typeface="Source Sans Pro" panose="020B0503030403020204" pitchFamily="34" charset="0"/>
            </a:endParaRPr>
          </a:p>
          <a:p>
            <a:endParaRPr lang="en-GB" b="0" i="0" dirty="0">
              <a:solidFill>
                <a:srgbClr val="3D3D3D"/>
              </a:solidFill>
              <a:effectLst/>
              <a:latin typeface="Source Sans Pro" panose="020B0503030403020204" pitchFamily="34" charset="0"/>
            </a:endParaRPr>
          </a:p>
          <a:p>
            <a:endParaRPr lang="en-GB" b="0" i="0" dirty="0">
              <a:solidFill>
                <a:srgbClr val="3D3D3D"/>
              </a:solidFill>
              <a:effectLst/>
              <a:latin typeface="Source Sans Pro" panose="020B0503030403020204" pitchFamily="34" charset="0"/>
            </a:endParaRPr>
          </a:p>
          <a:p>
            <a:endParaRPr lang="en-GB" b="0" i="0" dirty="0">
              <a:solidFill>
                <a:srgbClr val="3D3D3D"/>
              </a:solidFill>
              <a:effectLst/>
              <a:latin typeface="Source Sans Pro" panose="020B0503030403020204" pitchFamily="34" charset="0"/>
            </a:endParaRPr>
          </a:p>
          <a:p>
            <a:endParaRPr lang="en-GB" b="0" i="0" dirty="0">
              <a:solidFill>
                <a:srgbClr val="3D3D3D"/>
              </a:solidFill>
              <a:effectLst/>
              <a:latin typeface="Source Sans Pro" panose="020B0503030403020204" pitchFamily="34" charset="0"/>
            </a:endParaRPr>
          </a:p>
        </p:txBody>
      </p:sp>
      <p:sp>
        <p:nvSpPr>
          <p:cNvPr id="4" name="Slide Number Placeholder 3"/>
          <p:cNvSpPr>
            <a:spLocks noGrp="1"/>
          </p:cNvSpPr>
          <p:nvPr>
            <p:ph type="sldNum" sz="quarter" idx="5"/>
          </p:nvPr>
        </p:nvSpPr>
        <p:spPr/>
        <p:txBody>
          <a:bodyPr/>
          <a:lstStyle/>
          <a:p>
            <a:fld id="{703C78D4-3E6E-7541-B5CD-7881E3C09CC6}" type="slidenum">
              <a:rPr lang="en-GB" smtClean="0"/>
              <a:t>18</a:t>
            </a:fld>
            <a:endParaRPr lang="en-GB" dirty="0"/>
          </a:p>
        </p:txBody>
      </p:sp>
    </p:spTree>
    <p:extLst>
      <p:ext uri="{BB962C8B-B14F-4D97-AF65-F5344CB8AC3E}">
        <p14:creationId xmlns:p14="http://schemas.microsoft.com/office/powerpoint/2010/main" val="29751303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D3D3D"/>
                </a:solidFill>
                <a:effectLst/>
                <a:latin typeface="Source Sans Pro" panose="020B0503030403020204" pitchFamily="34" charset="0"/>
              </a:rPr>
              <a:t>The following particulars may be given in instalments but must be given no later than two months after the beginning of the employment or engagement, even where the employment or engagement ends before that date:</a:t>
            </a:r>
          </a:p>
          <a:p>
            <a:endParaRPr lang="en-GB" b="0" i="0" dirty="0">
              <a:solidFill>
                <a:srgbClr val="3D3D3D"/>
              </a:solidFill>
              <a:effectLst/>
              <a:latin typeface="Source Sans Pro" panose="020B0503030403020204" pitchFamily="34" charset="0"/>
            </a:endParaRPr>
          </a:p>
          <a:p>
            <a:pPr marL="342900" indent="-342900">
              <a:buFont typeface="Arial" panose="020B0604020202020204" pitchFamily="34" charset="0"/>
              <a:buChar char="•"/>
            </a:pPr>
            <a:r>
              <a:rPr lang="en-GB" b="0" dirty="0">
                <a:latin typeface="+mn-lt"/>
              </a:rPr>
              <a:t>Terms and conditions of Pension and Pension Schemes</a:t>
            </a:r>
          </a:p>
          <a:p>
            <a:pPr marL="342900" indent="-342900">
              <a:buFont typeface="Arial" panose="020B0604020202020204" pitchFamily="34" charset="0"/>
              <a:buChar char="•"/>
            </a:pPr>
            <a:r>
              <a:rPr lang="en-GB" b="0" dirty="0">
                <a:latin typeface="+mn-lt"/>
              </a:rPr>
              <a:t>Collective Agreements which effect terms and conditions</a:t>
            </a:r>
          </a:p>
          <a:p>
            <a:pPr marL="342900" indent="-342900">
              <a:buFont typeface="Arial" panose="020B0604020202020204" pitchFamily="34" charset="0"/>
              <a:buChar char="•"/>
            </a:pPr>
            <a:r>
              <a:rPr lang="en-GB" b="0" dirty="0">
                <a:latin typeface="+mn-lt"/>
              </a:rPr>
              <a:t>Any Training Entitlement provided by the Employer.</a:t>
            </a:r>
          </a:p>
          <a:p>
            <a:pPr marL="342900" indent="-342900">
              <a:buFont typeface="Arial" panose="020B0604020202020204" pitchFamily="34" charset="0"/>
              <a:buChar char="•"/>
            </a:pPr>
            <a:r>
              <a:rPr lang="en-GB" b="0" dirty="0">
                <a:latin typeface="+mn-lt"/>
              </a:rPr>
              <a:t>Disciplinary Statements</a:t>
            </a:r>
          </a:p>
          <a:p>
            <a:pPr marL="342900" indent="-342900">
              <a:buFont typeface="Arial" panose="020B0604020202020204" pitchFamily="34" charset="0"/>
              <a:buChar char="•"/>
            </a:pPr>
            <a:endParaRPr lang="en-GB" b="0" dirty="0">
              <a:latin typeface="+mn-lt"/>
            </a:endParaRPr>
          </a:p>
          <a:p>
            <a:pPr marL="342900" indent="-342900">
              <a:buFont typeface="Arial" panose="020B0604020202020204" pitchFamily="34" charset="0"/>
              <a:buChar char="•"/>
            </a:pPr>
            <a:r>
              <a:rPr lang="en-GB" b="0" dirty="0">
                <a:latin typeface="+mn-lt"/>
              </a:rPr>
              <a:t>Where, within two months of starting their employment or engagement, an employee or worker is due to start work outside the UK for a period of more than one month, any instalment of a statement provided under section 2(4) of ERA 1996 must be given to them no later than the time when they leave the UK to begin work</a:t>
            </a:r>
          </a:p>
          <a:p>
            <a:endParaRPr lang="en-GB" b="0" i="0" dirty="0">
              <a:solidFill>
                <a:srgbClr val="3D3D3D"/>
              </a:solidFill>
              <a:effectLst/>
              <a:latin typeface="Source Sans Pro" panose="020B0503030403020204" pitchFamily="34" charset="0"/>
            </a:endParaRP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dirty="0"/>
          </a:p>
        </p:txBody>
      </p:sp>
    </p:spTree>
    <p:extLst>
      <p:ext uri="{BB962C8B-B14F-4D97-AF65-F5344CB8AC3E}">
        <p14:creationId xmlns:p14="http://schemas.microsoft.com/office/powerpoint/2010/main" val="21048734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mn-lt"/>
              </a:rPr>
              <a:t>A section 1 statement must also include specific particulars in regard to the disciplinary processes and procedures. </a:t>
            </a:r>
          </a:p>
          <a:p>
            <a:endParaRPr lang="en-GB" b="0" dirty="0">
              <a:latin typeface="+mn-lt"/>
            </a:endParaRPr>
          </a:p>
          <a:p>
            <a:r>
              <a:rPr lang="en-GB" b="0" dirty="0">
                <a:latin typeface="+mn-lt"/>
              </a:rPr>
              <a:t>The following is a list of procedures that must be included:</a:t>
            </a:r>
          </a:p>
          <a:p>
            <a:endParaRPr lang="en-GB" b="0" dirty="0">
              <a:latin typeface="+mn-lt"/>
            </a:endParaRPr>
          </a:p>
          <a:p>
            <a:pPr marL="171450" indent="-171450">
              <a:buFont typeface="Arial" panose="020B0604020202020204" pitchFamily="34" charset="0"/>
              <a:buChar char="•"/>
            </a:pPr>
            <a:r>
              <a:rPr lang="en-GB" b="0" i="0" dirty="0">
                <a:effectLst/>
                <a:latin typeface="+mn-lt"/>
              </a:rPr>
              <a:t>Any disciplinary rules (or procedure) applicable to the employee or worker or which refers them to the provisions of a reasonably accessible document specifying such rules/procedure.</a:t>
            </a:r>
          </a:p>
          <a:p>
            <a:pPr marL="171450" indent="-171450" algn="l" fontAlgn="base">
              <a:buFont typeface="Arial" panose="020B0604020202020204" pitchFamily="34" charset="0"/>
              <a:buChar char="•"/>
            </a:pPr>
            <a:r>
              <a:rPr lang="en-GB" b="0" dirty="0">
                <a:latin typeface="+mn-lt"/>
              </a:rPr>
              <a:t>A</a:t>
            </a:r>
            <a:r>
              <a:rPr lang="en-GB" b="0" i="0" dirty="0">
                <a:effectLst/>
                <a:latin typeface="+mn-lt"/>
              </a:rPr>
              <a:t> person to whom the Agency Worker can apply if they are dissatisfied with any disciplinary decision relating to them or any decision to dismiss them; or</a:t>
            </a:r>
          </a:p>
          <a:p>
            <a:pPr marL="171450" indent="-171450" algn="l" fontAlgn="base">
              <a:buFont typeface="Arial" panose="020B0604020202020204" pitchFamily="34" charset="0"/>
              <a:buChar char="•"/>
            </a:pPr>
            <a:r>
              <a:rPr lang="en-GB" b="0" i="0" dirty="0">
                <a:effectLst/>
                <a:latin typeface="+mn-lt"/>
              </a:rPr>
              <a:t>For the purpose of seeking redress of any grievance relating to their employment</a:t>
            </a:r>
          </a:p>
          <a:p>
            <a:pPr marL="171450" indent="-171450" algn="l" fontAlgn="base">
              <a:buFont typeface="Arial" panose="020B0604020202020204" pitchFamily="34" charset="0"/>
              <a:buChar char="•"/>
            </a:pPr>
            <a:r>
              <a:rPr lang="en-GB" b="0" i="0" dirty="0">
                <a:effectLst/>
                <a:latin typeface="+mn-lt"/>
              </a:rPr>
              <a:t>Any further steps consequent on the employee or worker making such an application, or referring them to the provisions of a reasonably accessible document which will explain them </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dirty="0"/>
          </a:p>
        </p:txBody>
      </p:sp>
    </p:spTree>
    <p:extLst>
      <p:ext uri="{BB962C8B-B14F-4D97-AF65-F5344CB8AC3E}">
        <p14:creationId xmlns:p14="http://schemas.microsoft.com/office/powerpoint/2010/main" val="3278211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Named after the Swedish government who negotiated the deal, the Swedish Derogation was an EU directive that provided an exemption from the right of equal treatment with regards to pay.  </a:t>
            </a:r>
          </a:p>
          <a:p>
            <a:endParaRPr lang="en-GB" dirty="0"/>
          </a:p>
          <a:p>
            <a:r>
              <a:rPr lang="en-GB" dirty="0"/>
              <a:t>The Swedish Derogation would apply when an agency worker had a permanent contract of employment with the agency and was paid a minimum amount between assignments when they were not working for the hirer, the 12-week rights relating to equal treatment did not apply. In other words when this directive was in force agency workers were being paid by the agency between assignments then they would not have the right to equal pay with their full-time counter parts after 12 weeks.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D3D3D"/>
                </a:solidFill>
                <a:effectLst/>
                <a:latin typeface="Source Sans Pro" panose="020B0503030403020204" pitchFamily="34" charset="0"/>
              </a:rPr>
              <a:t>However agency workers were still entitled to equal treatment in relation to the duration of working time, night work and rest periods, rest breaks and (unpaid) annual leave after the 12-week qualifying period as well as the "day one" entitlements with regard to access to facilities and job vacancies.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D3D3D"/>
              </a:solidFill>
              <a:effectLst/>
              <a:latin typeface="Source Sans Pro"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 the 6th April 2020 The Swedish derogation was reappealed as part of the UK governments ‘good work plan’. Agency workers are protected from detriment or dismissal as a result of these changes.</a:t>
            </a:r>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dirty="0"/>
          </a:p>
        </p:txBody>
      </p:sp>
    </p:spTree>
    <p:extLst>
      <p:ext uri="{BB962C8B-B14F-4D97-AF65-F5344CB8AC3E}">
        <p14:creationId xmlns:p14="http://schemas.microsoft.com/office/powerpoint/2010/main" val="34938436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Finally, since 6</a:t>
            </a:r>
            <a:r>
              <a:rPr lang="en-GB" baseline="30000" dirty="0"/>
              <a:t>th</a:t>
            </a:r>
            <a:r>
              <a:rPr lang="en-GB" dirty="0"/>
              <a:t> April 2019, All workers, including agency workers have had the right to an itemised payslip.</a:t>
            </a:r>
          </a:p>
          <a:p>
            <a:endParaRPr lang="en-GB" dirty="0"/>
          </a:p>
          <a:p>
            <a:r>
              <a:rPr lang="en-GB" dirty="0"/>
              <a:t>The payslip must include sufficient information so that an hourly paid worker can calculate whether they been paid correctly.</a:t>
            </a:r>
          </a:p>
          <a:p>
            <a:endParaRPr lang="en-GB" dirty="0"/>
          </a:p>
          <a:p>
            <a:r>
              <a:rPr lang="en-GB" dirty="0"/>
              <a:t>Where pay varies based on the time worked, the amount of time worked must be shown. Additional hours do not need to be shown (although it would be good practice to do so). For example, where a worker has a fixed salary each month, and works variable overtime with additional pay at an hourly rate, only the hours of overtime need to be shown.</a:t>
            </a:r>
          </a:p>
          <a:p>
            <a:endParaRPr lang="en-GB" dirty="0"/>
          </a:p>
          <a:p>
            <a:r>
              <a:rPr lang="en-GB" dirty="0"/>
              <a:t>If a worker is on a fixed salary each month there is no need to include an hourly figure to account for variations in pay caused by taking unpaid leave or SSP. Since cases do not amount to pay varying depending on the amount of time worked, but rather to pay varying because of a departure from the normal working and pay arrangements.</a:t>
            </a:r>
          </a:p>
          <a:p>
            <a:endParaRPr lang="en-GB" dirty="0"/>
          </a:p>
          <a:p>
            <a:r>
              <a:rPr lang="en-GB" dirty="0"/>
              <a:t>However, if a worker is paid according to the amount of time worked and takes unpaid leave or receives statutory sick pay any hours, they did work will still need to be included on their payslip.</a:t>
            </a:r>
          </a:p>
          <a:p>
            <a:endParaRPr lang="en-GB" dirty="0"/>
          </a:p>
          <a:p>
            <a:r>
              <a:rPr lang="en-GB" dirty="0"/>
              <a:t>* We have provided a template pay slip in your learning tools. Please take a moment to review.</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dirty="0"/>
          </a:p>
        </p:txBody>
      </p:sp>
    </p:spTree>
    <p:extLst>
      <p:ext uri="{BB962C8B-B14F-4D97-AF65-F5344CB8AC3E}">
        <p14:creationId xmlns:p14="http://schemas.microsoft.com/office/powerpoint/2010/main" val="25682063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you can find additional resources to help with your studies.</a:t>
            </a:r>
          </a:p>
          <a:p>
            <a:endParaRPr lang="en-GB" dirty="0"/>
          </a:p>
          <a:p>
            <a:r>
              <a:rPr lang="en-GB" dirty="0"/>
              <a:t>The CIPD and the GOV.UK both have useful information on agency workers.</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dirty="0"/>
          </a:p>
        </p:txBody>
      </p:sp>
    </p:spTree>
    <p:extLst>
      <p:ext uri="{BB962C8B-B14F-4D97-AF65-F5344CB8AC3E}">
        <p14:creationId xmlns:p14="http://schemas.microsoft.com/office/powerpoint/2010/main" val="1633486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all very much for listening, do you have any questions?</a:t>
            </a:r>
          </a:p>
        </p:txBody>
      </p:sp>
      <p:sp>
        <p:nvSpPr>
          <p:cNvPr id="4" name="Slide Number Placeholder 3"/>
          <p:cNvSpPr>
            <a:spLocks noGrp="1"/>
          </p:cNvSpPr>
          <p:nvPr>
            <p:ph type="sldNum" sz="quarter" idx="5"/>
          </p:nvPr>
        </p:nvSpPr>
        <p:spPr/>
        <p:txBody>
          <a:bodyPr/>
          <a:lstStyle/>
          <a:p>
            <a:fld id="{703C78D4-3E6E-7541-B5CD-7881E3C09CC6}" type="slidenum">
              <a:rPr lang="en-GB" smtClean="0"/>
              <a:t>24</a:t>
            </a:fld>
            <a:endParaRPr lang="en-GB" dirty="0"/>
          </a:p>
        </p:txBody>
      </p:sp>
    </p:spTree>
    <p:extLst>
      <p:ext uri="{BB962C8B-B14F-4D97-AF65-F5344CB8AC3E}">
        <p14:creationId xmlns:p14="http://schemas.microsoft.com/office/powerpoint/2010/main" val="27666460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dirty="0"/>
              <a:t>© 2020 Capital Law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dirty="0"/>
              <a:t>© 2020 Capital Law Limited</a:t>
            </a:r>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dirty="0"/>
              <a:t>Click icon to add picture</a:t>
            </a:r>
            <a:endParaRPr lang="en-GB" dirty="0"/>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dirty="0"/>
              <a:t>Click icon to add picture</a:t>
            </a:r>
            <a:endParaRPr lang="en-GB" dirty="0"/>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dirty="0"/>
              <a:t>Click icon to add picture</a:t>
            </a:r>
            <a:endParaRPr lang="en-GB" dirty="0"/>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 2020 Capital Law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dirty="0"/>
              <a:t>© 2020 Capital Law Limited</a:t>
            </a:r>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dirty="0"/>
              <a:t>© 2020 Capital Law Limited</a:t>
            </a:r>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cipd.co.uk/knowledge/fundamentals/emp-law/employees/agency-workers-guide" TargetMode="External"/><Relationship Id="rId2" Type="http://schemas.openxmlformats.org/officeDocument/2006/relationships/notesSlide" Target="../notesSlides/notesSlide22.xml"/><Relationship Id="rId1" Type="http://schemas.openxmlformats.org/officeDocument/2006/relationships/slideLayout" Target="../slideLayouts/slideLayout14.xml"/><Relationship Id="rId6" Type="http://schemas.openxmlformats.org/officeDocument/2006/relationships/hyperlink" Target="https://www.tuc.org.uk/research-analysis/reports/equal-treatment-agency-workers-0" TargetMode="External"/><Relationship Id="rId5" Type="http://schemas.openxmlformats.org/officeDocument/2006/relationships/hyperlink" Target="https://www.gov.uk/government/publications/good-work-the-taylor-review-of-modern-working-practices" TargetMode="External"/><Relationship Id="rId4" Type="http://schemas.openxmlformats.org/officeDocument/2006/relationships/hyperlink" Target="https://www.gov.uk/agency-workers-your-rights"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dirty="0"/>
              <a:t>© 2020 Capital Law Limited</a:t>
            </a:r>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426668"/>
            <a:ext cx="8168098" cy="2038635"/>
          </a:xfrm>
        </p:spPr>
        <p:txBody>
          <a:bodyPr/>
          <a:lstStyle/>
          <a:p>
            <a:r>
              <a:rPr lang="en-GB" dirty="0"/>
              <a:t>Employment Law </a:t>
            </a:r>
            <a:br>
              <a:rPr lang="en-GB" dirty="0"/>
            </a:br>
            <a:r>
              <a:rPr lang="en-GB" dirty="0"/>
              <a:t>MA/PGDip in HRM</a:t>
            </a:r>
            <a:br>
              <a:rPr lang="en-GB" dirty="0"/>
            </a:br>
            <a:r>
              <a:rPr lang="en-GB" dirty="0"/>
              <a:t>—Level 7</a:t>
            </a:r>
          </a:p>
        </p:txBody>
      </p:sp>
      <p:pic>
        <p:nvPicPr>
          <p:cNvPr id="7" name="Picture 2" descr="University of Wales Trinity Saint David (@UWTSD) | Twitter">
            <a:extLst>
              <a:ext uri="{FF2B5EF4-FFF2-40B4-BE49-F238E27FC236}">
                <a16:creationId xmlns:a16="http://schemas.microsoft.com/office/drawing/2014/main" id="{D5F7F013-A044-4D36-A757-0AC06212F8CA}"/>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801922" y="1840442"/>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icture containing drawing&#10;&#10;Description automatically generated">
            <a:extLst>
              <a:ext uri="{FF2B5EF4-FFF2-40B4-BE49-F238E27FC236}">
                <a16:creationId xmlns:a16="http://schemas.microsoft.com/office/drawing/2014/main" id="{782A52FE-D6C4-4DEE-A258-B5BFB9035597}"/>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2160079" y="3092472"/>
            <a:ext cx="3044856" cy="1479528"/>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03F97FA-8113-453D-B073-E0E169FE2F77}"/>
              </a:ext>
            </a:extLst>
          </p:cNvPr>
          <p:cNvSpPr>
            <a:spLocks noGrp="1"/>
          </p:cNvSpPr>
          <p:nvPr>
            <p:ph type="ftr" sz="quarter" idx="11"/>
          </p:nvPr>
        </p:nvSpPr>
        <p:spPr/>
        <p:txBody>
          <a:bodyPr/>
          <a:lstStyle/>
          <a:p>
            <a:r>
              <a:rPr lang="en-GB" dirty="0"/>
              <a:t>© 2020 Capital Law Limited</a:t>
            </a:r>
          </a:p>
        </p:txBody>
      </p:sp>
      <p:sp>
        <p:nvSpPr>
          <p:cNvPr id="3" name="Title 2">
            <a:extLst>
              <a:ext uri="{FF2B5EF4-FFF2-40B4-BE49-F238E27FC236}">
                <a16:creationId xmlns:a16="http://schemas.microsoft.com/office/drawing/2014/main" id="{FC68B6FF-3683-4711-8938-1ACFA93F1407}"/>
              </a:ext>
            </a:extLst>
          </p:cNvPr>
          <p:cNvSpPr>
            <a:spLocks noGrp="1"/>
          </p:cNvSpPr>
          <p:nvPr>
            <p:ph type="ctrTitle"/>
          </p:nvPr>
        </p:nvSpPr>
        <p:spPr>
          <a:xfrm>
            <a:off x="519159" y="2468443"/>
            <a:ext cx="8168098" cy="679545"/>
          </a:xfrm>
        </p:spPr>
        <p:txBody>
          <a:bodyPr/>
          <a:lstStyle/>
          <a:p>
            <a:r>
              <a:rPr lang="en-GB" dirty="0"/>
              <a:t>Employment Law</a:t>
            </a:r>
          </a:p>
        </p:txBody>
      </p:sp>
      <p:sp>
        <p:nvSpPr>
          <p:cNvPr id="4" name="Subtitle 3">
            <a:extLst>
              <a:ext uri="{FF2B5EF4-FFF2-40B4-BE49-F238E27FC236}">
                <a16:creationId xmlns:a16="http://schemas.microsoft.com/office/drawing/2014/main" id="{C04F3AC8-FEF1-4B52-8FF6-EAD52745BD9B}"/>
              </a:ext>
            </a:extLst>
          </p:cNvPr>
          <p:cNvSpPr>
            <a:spLocks noGrp="1"/>
          </p:cNvSpPr>
          <p:nvPr>
            <p:ph type="subTitle" idx="1"/>
          </p:nvPr>
        </p:nvSpPr>
        <p:spPr>
          <a:xfrm>
            <a:off x="530115" y="3279849"/>
            <a:ext cx="8157142" cy="679545"/>
          </a:xfrm>
        </p:spPr>
        <p:txBody>
          <a:bodyPr/>
          <a:lstStyle/>
          <a:p>
            <a:r>
              <a:rPr lang="en-GB" dirty="0"/>
              <a:t>Agency Workers</a:t>
            </a:r>
          </a:p>
        </p:txBody>
      </p:sp>
      <p:sp>
        <p:nvSpPr>
          <p:cNvPr id="5" name="Text Placeholder 4">
            <a:extLst>
              <a:ext uri="{FF2B5EF4-FFF2-40B4-BE49-F238E27FC236}">
                <a16:creationId xmlns:a16="http://schemas.microsoft.com/office/drawing/2014/main" id="{EF05829D-880C-4C4F-9830-12D0023DBAB0}"/>
              </a:ext>
            </a:extLst>
          </p:cNvPr>
          <p:cNvSpPr>
            <a:spLocks noGrp="1"/>
          </p:cNvSpPr>
          <p:nvPr>
            <p:ph type="body" sz="quarter" idx="12"/>
          </p:nvPr>
        </p:nvSpPr>
        <p:spPr/>
        <p:txBody>
          <a:bodyPr/>
          <a:lstStyle/>
          <a:p>
            <a:r>
              <a:rPr lang="en-GB" dirty="0"/>
              <a:t>01.12.2020</a:t>
            </a:r>
          </a:p>
          <a:p>
            <a:endParaRPr lang="en-GB" dirty="0"/>
          </a:p>
        </p:txBody>
      </p:sp>
      <p:sp>
        <p:nvSpPr>
          <p:cNvPr id="7" name="Text Placeholder 6">
            <a:extLst>
              <a:ext uri="{FF2B5EF4-FFF2-40B4-BE49-F238E27FC236}">
                <a16:creationId xmlns:a16="http://schemas.microsoft.com/office/drawing/2014/main" id="{842984BB-FB1B-4472-93CA-5AB1FA72BC23}"/>
              </a:ext>
            </a:extLst>
          </p:cNvPr>
          <p:cNvSpPr>
            <a:spLocks noGrp="1"/>
          </p:cNvSpPr>
          <p:nvPr>
            <p:ph type="body" sz="quarter" idx="14"/>
          </p:nvPr>
        </p:nvSpPr>
        <p:spPr/>
        <p:txBody>
          <a:bodyPr/>
          <a:lstStyle/>
          <a:p>
            <a:r>
              <a:rPr lang="en-GB" dirty="0"/>
              <a:t>Claire Tait</a:t>
            </a:r>
          </a:p>
          <a:p>
            <a:r>
              <a:rPr lang="en-GB" b="0" i="1" dirty="0">
                <a:solidFill>
                  <a:schemeClr val="tx1"/>
                </a:solidFill>
              </a:rPr>
              <a:t>Associate</a:t>
            </a:r>
          </a:p>
          <a:p>
            <a:r>
              <a:rPr lang="en-GB" b="0" dirty="0">
                <a:solidFill>
                  <a:schemeClr val="tx1"/>
                </a:solidFill>
              </a:rPr>
              <a:t>Employment</a:t>
            </a:r>
            <a:br>
              <a:rPr lang="en-GB" b="0" dirty="0">
                <a:solidFill>
                  <a:schemeClr val="tx1"/>
                </a:solidFill>
              </a:rPr>
            </a:br>
            <a:r>
              <a:rPr lang="en-GB" b="0" dirty="0">
                <a:solidFill>
                  <a:schemeClr val="tx1"/>
                </a:solidFill>
              </a:rPr>
              <a:t>Capital Law Ltd</a:t>
            </a:r>
          </a:p>
          <a:p>
            <a:endParaRPr lang="en-GB" dirty="0"/>
          </a:p>
        </p:txBody>
      </p:sp>
    </p:spTree>
    <p:extLst>
      <p:ext uri="{BB962C8B-B14F-4D97-AF65-F5344CB8AC3E}">
        <p14:creationId xmlns:p14="http://schemas.microsoft.com/office/powerpoint/2010/main" val="1394641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dirty="0"/>
              <a:t>© 2020 Capital Law Limited</a:t>
            </a:r>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722039" y="1774347"/>
            <a:ext cx="14901864" cy="4721670"/>
          </a:xfrm>
        </p:spPr>
        <p:txBody>
          <a:bodyPr spcCol="360000"/>
          <a:lstStyle/>
          <a:p>
            <a:pPr marL="0" indent="0"/>
            <a:endParaRPr lang="en-GB" dirty="0"/>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01</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What is an agency worker</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02 </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What is a recruitment agency</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03</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Employment status</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04</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Agency workers rights</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05 </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Why choose agency workers</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06 </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a:t>
            </a:r>
            <a:r>
              <a:rPr lang="en-GB" dirty="0">
                <a:solidFill>
                  <a:srgbClr val="000000"/>
                </a:solidFill>
                <a:latin typeface="Georgia" panose="02040502050405020303"/>
              </a:rPr>
              <a:t>Risks</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in practice</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07 </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Dismissal</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endPar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endParaRP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endPar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endParaRP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endParaRPr lang="en-GB" dirty="0">
              <a:solidFill>
                <a:srgbClr val="E63200"/>
              </a:solidFill>
              <a:latin typeface="Georgia" panose="02040502050405020303"/>
            </a:endParaRP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08 </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Recent legal changes</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endPar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endParaRPr>
          </a:p>
          <a:p>
            <a:pPr marL="457200" indent="-457200">
              <a:buFont typeface="+mj-lt"/>
              <a:buAutoNum type="arabicPeriod"/>
            </a:pPr>
            <a:endParaRPr lang="en-GB" dirty="0"/>
          </a:p>
          <a:p>
            <a:pPr marL="0" indent="0"/>
            <a:endParaRPr lang="en-GB" dirty="0">
              <a:solidFill>
                <a:srgbClr val="FF0000"/>
              </a:solidFill>
            </a:endParaRPr>
          </a:p>
          <a:p>
            <a:pPr marL="0" indent="0"/>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pPr lvl="1"/>
            <a:r>
              <a:rPr lang="en-US" b="0" dirty="0"/>
              <a:t>01</a:t>
            </a:r>
          </a:p>
          <a:p>
            <a:pPr lvl="1"/>
            <a:r>
              <a:rPr lang="en-US" dirty="0"/>
              <a:t>What is an agency Worker?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dirty="0"/>
              <a:t>© 2020 Capital Law Limited</a:t>
            </a:r>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endParaRPr lang="en-GB" dirty="0"/>
          </a:p>
          <a:p>
            <a:pPr lvl="2">
              <a:buFontTx/>
              <a:buChar char="―"/>
            </a:pPr>
            <a:r>
              <a:rPr lang="en-GB" dirty="0"/>
              <a:t>Description of Agency worker is found in the Agency Worker Regulations 2010.</a:t>
            </a:r>
          </a:p>
          <a:p>
            <a:pPr lvl="2">
              <a:buFontTx/>
              <a:buChar char="―"/>
            </a:pPr>
            <a:r>
              <a:rPr lang="en-GB" dirty="0"/>
              <a:t>A</a:t>
            </a:r>
            <a:r>
              <a:rPr lang="en-GB" dirty="0">
                <a:effectLst/>
                <a:latin typeface="Georgia" panose="02040502050405020303" pitchFamily="18" charset="0"/>
                <a:ea typeface="Times New Roman" panose="02020603050405020304" pitchFamily="18" charset="0"/>
                <a:cs typeface="Times New Roman" panose="02020603050405020304" pitchFamily="18" charset="0"/>
              </a:rPr>
              <a:t>n individual supplied by a temporary work agency to work temporarily under the supervision and direction of a hirer.</a:t>
            </a:r>
            <a:endParaRPr lang="en-GB" dirty="0"/>
          </a:p>
          <a:p>
            <a:pPr lvl="2">
              <a:buFontTx/>
              <a:buChar char="―"/>
            </a:pPr>
            <a:r>
              <a:rPr lang="en-GB" dirty="0"/>
              <a:t>Agency workers are sometimes referred to as Temps/ employment business workers</a:t>
            </a:r>
          </a:p>
          <a:p>
            <a:pPr lvl="2">
              <a:buFontTx/>
              <a:buChar char="―"/>
            </a:pPr>
            <a:r>
              <a:rPr lang="en-GB" dirty="0"/>
              <a:t>Undertake specific pieces of work or engaged for a fixed period or open ended basis</a:t>
            </a:r>
          </a:p>
          <a:p>
            <a:pPr marL="0" lvl="2" indent="0">
              <a:buNone/>
            </a:pPr>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80A49-4EB1-42F7-983F-A7C8AF682A4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69DFEEA-C652-43B4-8BE5-4D5972B11E5F}"/>
              </a:ext>
            </a:extLst>
          </p:cNvPr>
          <p:cNvSpPr>
            <a:spLocks noGrp="1"/>
          </p:cNvSpPr>
          <p:nvPr>
            <p:ph idx="1"/>
          </p:nvPr>
        </p:nvSpPr>
        <p:spPr/>
        <p:txBody>
          <a:bodyPr/>
          <a:lstStyle/>
          <a:p>
            <a:r>
              <a:rPr lang="en-GB" dirty="0"/>
              <a:t>02</a:t>
            </a:r>
          </a:p>
          <a:p>
            <a:r>
              <a:rPr lang="en-GB" b="1" dirty="0"/>
              <a:t>Temporary work agency OR Employment businesses</a:t>
            </a:r>
          </a:p>
        </p:txBody>
      </p:sp>
      <p:sp>
        <p:nvSpPr>
          <p:cNvPr id="4" name="Footer Placeholder 3">
            <a:extLst>
              <a:ext uri="{FF2B5EF4-FFF2-40B4-BE49-F238E27FC236}">
                <a16:creationId xmlns:a16="http://schemas.microsoft.com/office/drawing/2014/main" id="{760358CD-698E-4AE2-8175-8818A4AE778E}"/>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7EEB6811-5977-4ADA-8BE5-F8FB5BC09680}"/>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156FBB50-A186-487F-BD31-D1845A825208}"/>
              </a:ext>
            </a:extLst>
          </p:cNvPr>
          <p:cNvSpPr>
            <a:spLocks noGrp="1"/>
          </p:cNvSpPr>
          <p:nvPr>
            <p:ph type="body" sz="quarter" idx="14"/>
          </p:nvPr>
        </p:nvSpPr>
        <p:spPr>
          <a:xfrm>
            <a:off x="8258175" y="1971346"/>
            <a:ext cx="7386638" cy="6453480"/>
          </a:xfrm>
        </p:spPr>
        <p:txBody>
          <a:bodyPr/>
          <a:lstStyle/>
          <a:p>
            <a:pPr marL="342900" indent="-342900">
              <a:buFont typeface="Georgia" panose="02040502050405020303" pitchFamily="18" charset="0"/>
              <a:buChar char="─"/>
            </a:pPr>
            <a:r>
              <a:rPr lang="en-GB" b="0" dirty="0"/>
              <a:t>Supplying temporary agency workers</a:t>
            </a:r>
          </a:p>
          <a:p>
            <a:pPr marL="342900" indent="-342900">
              <a:buFont typeface="Georgia" panose="02040502050405020303" pitchFamily="18" charset="0"/>
              <a:buChar char="─"/>
            </a:pPr>
            <a:r>
              <a:rPr lang="en-GB" b="0" dirty="0"/>
              <a:t>Paying for or receiving payment for temporary agency workers</a:t>
            </a:r>
          </a:p>
          <a:p>
            <a:pPr marL="342900" indent="-342900">
              <a:buFont typeface="Georgia" panose="02040502050405020303" pitchFamily="18" charset="0"/>
              <a:buChar char="─"/>
            </a:pPr>
            <a:r>
              <a:rPr lang="en-GB" b="0" dirty="0"/>
              <a:t>Must not be involved in the economic activity</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May be:</a:t>
            </a:r>
          </a:p>
          <a:p>
            <a:pPr marL="342900" lvl="1" indent="-342900">
              <a:buFont typeface="Georgia" panose="02040502050405020303" pitchFamily="18" charset="0"/>
              <a:buChar char="─"/>
            </a:pPr>
            <a:r>
              <a:rPr lang="en-GB" dirty="0"/>
              <a:t>An individual/Company</a:t>
            </a:r>
          </a:p>
          <a:p>
            <a:pPr marL="342900" lvl="1" indent="-342900">
              <a:buFont typeface="Georgia" panose="02040502050405020303" pitchFamily="18" charset="0"/>
              <a:buChar char="─"/>
            </a:pPr>
            <a:r>
              <a:rPr lang="en-GB" b="0" dirty="0"/>
              <a:t>Public </a:t>
            </a:r>
            <a:r>
              <a:rPr lang="en-GB" dirty="0"/>
              <a:t>or private sector</a:t>
            </a:r>
          </a:p>
          <a:p>
            <a:pPr marL="342900" lvl="1" indent="-342900">
              <a:buFont typeface="Georgia" panose="02040502050405020303" pitchFamily="18" charset="0"/>
              <a:buChar char="─"/>
            </a:pPr>
            <a:r>
              <a:rPr lang="en-GB" b="0" dirty="0"/>
              <a:t>Profit/not for profit</a:t>
            </a:r>
          </a:p>
          <a:p>
            <a:pPr marL="342900" lvl="1" indent="-342900">
              <a:buFont typeface="Georgia" panose="02040502050405020303" pitchFamily="18" charset="0"/>
              <a:buChar char="─"/>
            </a:pPr>
            <a:r>
              <a:rPr lang="en-GB" dirty="0"/>
              <a:t>Master vendor</a:t>
            </a:r>
          </a:p>
          <a:p>
            <a:pPr marL="342900" lvl="1" indent="-342900">
              <a:buFont typeface="Georgia" panose="02040502050405020303" pitchFamily="18" charset="0"/>
              <a:buChar char="─"/>
            </a:pPr>
            <a:r>
              <a:rPr lang="en-GB" b="0" dirty="0"/>
              <a:t>Neutral vendor</a:t>
            </a: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1026215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61E0D-DB29-4934-A515-9741E3A552A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DA335EA-E286-4B9E-AE4B-28D790BA698E}"/>
              </a:ext>
            </a:extLst>
          </p:cNvPr>
          <p:cNvSpPr>
            <a:spLocks noGrp="1"/>
          </p:cNvSpPr>
          <p:nvPr>
            <p:ph idx="1"/>
          </p:nvPr>
        </p:nvSpPr>
        <p:spPr/>
        <p:txBody>
          <a:bodyPr/>
          <a:lstStyle/>
          <a:p>
            <a:r>
              <a:rPr lang="en-GB" dirty="0"/>
              <a:t>03</a:t>
            </a:r>
          </a:p>
          <a:p>
            <a:r>
              <a:rPr lang="en-GB" b="1" dirty="0"/>
              <a:t>Employment status</a:t>
            </a:r>
          </a:p>
        </p:txBody>
      </p:sp>
      <p:sp>
        <p:nvSpPr>
          <p:cNvPr id="4" name="Footer Placeholder 3">
            <a:extLst>
              <a:ext uri="{FF2B5EF4-FFF2-40B4-BE49-F238E27FC236}">
                <a16:creationId xmlns:a16="http://schemas.microsoft.com/office/drawing/2014/main" id="{67642E18-8D5F-43CA-9769-AE73A62B3BA5}"/>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E98AE07D-925F-4055-8309-16BD45060DD7}"/>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B1B2A62E-8B70-420A-89D6-361CE707CC16}"/>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An Agency worker may be an employee or a worker of either the employment business or the end client (or neither). </a:t>
            </a:r>
          </a:p>
          <a:p>
            <a:pPr marL="342900" indent="-342900">
              <a:buFont typeface="Georgia" panose="02040502050405020303" pitchFamily="18" charset="0"/>
              <a:buChar char="─"/>
            </a:pPr>
            <a:r>
              <a:rPr lang="en-GB" b="0" dirty="0"/>
              <a:t>If an Agency worker is an employee or worker of either the employment business or the end client, they will have all the rights of an Employee or Worker against that party relevant party.</a:t>
            </a:r>
          </a:p>
          <a:p>
            <a:pPr marL="342900" indent="-342900">
              <a:buFont typeface="Georgia" panose="02040502050405020303" pitchFamily="18" charset="0"/>
              <a:buChar char="─"/>
            </a:pPr>
            <a:r>
              <a:rPr lang="en-GB" b="0" dirty="0"/>
              <a:t>Employees have more rights than Workers. Please see Employee Checklist Document</a:t>
            </a:r>
          </a:p>
          <a:p>
            <a:pPr marL="342900" indent="-342900">
              <a:buFont typeface="Georgia" panose="02040502050405020303" pitchFamily="18" charset="0"/>
              <a:buChar char="─"/>
            </a:pPr>
            <a:r>
              <a:rPr lang="en-GB" b="0" dirty="0"/>
              <a:t> It’s good practice for agencies to determine employment status to avoid disputes.</a:t>
            </a:r>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868464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4866-543C-41C1-9AE0-1B08D916FBC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3A94940-70CC-482D-B390-EC0808B82AA1}"/>
              </a:ext>
            </a:extLst>
          </p:cNvPr>
          <p:cNvSpPr>
            <a:spLocks noGrp="1"/>
          </p:cNvSpPr>
          <p:nvPr>
            <p:ph idx="1"/>
          </p:nvPr>
        </p:nvSpPr>
        <p:spPr/>
        <p:txBody>
          <a:bodyPr/>
          <a:lstStyle/>
          <a:p>
            <a:r>
              <a:rPr lang="en-GB" dirty="0"/>
              <a:t>04</a:t>
            </a:r>
          </a:p>
          <a:p>
            <a:r>
              <a:rPr lang="en-GB" b="1" dirty="0"/>
              <a:t>Agency Worker Regulations 2010</a:t>
            </a:r>
            <a:br>
              <a:rPr lang="en-GB" b="1" dirty="0"/>
            </a:br>
            <a:r>
              <a:rPr lang="en-GB" b="1" dirty="0"/>
              <a:t>(AWR)</a:t>
            </a:r>
          </a:p>
        </p:txBody>
      </p:sp>
      <p:sp>
        <p:nvSpPr>
          <p:cNvPr id="4" name="Footer Placeholder 3">
            <a:extLst>
              <a:ext uri="{FF2B5EF4-FFF2-40B4-BE49-F238E27FC236}">
                <a16:creationId xmlns:a16="http://schemas.microsoft.com/office/drawing/2014/main" id="{DAF83EF6-A775-42C9-AA81-F45FBC554B40}"/>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3A224FD0-FBAF-4EBD-A435-44427E6FEF50}"/>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5FFF28A7-20C1-4C40-B9F2-DC2584385FAD}"/>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Usually agency workers are part of a tripartite relationship</a:t>
            </a:r>
          </a:p>
          <a:p>
            <a:pPr marL="457200" indent="-457200">
              <a:buFont typeface="+mj-lt"/>
              <a:buAutoNum type="arabicPeriod"/>
            </a:pPr>
            <a:r>
              <a:rPr lang="en-GB" b="0" dirty="0"/>
              <a:t>Agency workers</a:t>
            </a:r>
          </a:p>
          <a:p>
            <a:pPr marL="457200" indent="-457200">
              <a:buFont typeface="+mj-lt"/>
              <a:buAutoNum type="arabicPeriod"/>
            </a:pPr>
            <a:r>
              <a:rPr lang="en-GB" b="0" dirty="0"/>
              <a:t>The Agency</a:t>
            </a:r>
          </a:p>
          <a:p>
            <a:pPr marL="457200" indent="-457200">
              <a:buFont typeface="+mj-lt"/>
              <a:buAutoNum type="arabicPeriod"/>
            </a:pPr>
            <a:r>
              <a:rPr lang="en-GB" b="0" dirty="0"/>
              <a:t>Hirers </a:t>
            </a:r>
            <a:endParaRPr lang="en-GB" b="0" i="0" dirty="0"/>
          </a:p>
          <a:p>
            <a:pPr marL="342900" indent="-342900">
              <a:buFont typeface="Georgia" panose="02040502050405020303" pitchFamily="18" charset="0"/>
              <a:buChar char="─"/>
            </a:pPr>
            <a:r>
              <a:rPr lang="en-GB" b="0" dirty="0"/>
              <a:t>Hirers responsible for the health and safety of an Agency worker</a:t>
            </a:r>
            <a:endParaRPr lang="en-GB" b="0" i="0" dirty="0"/>
          </a:p>
          <a:p>
            <a:pPr marL="342900" indent="-342900">
              <a:buFont typeface="Georgia" panose="02040502050405020303" pitchFamily="18" charset="0"/>
              <a:buChar char="─"/>
            </a:pPr>
            <a:r>
              <a:rPr lang="en-GB" b="0" dirty="0"/>
              <a:t>Agency workers have additional rights under the Agency Worker Regulations 2010.</a:t>
            </a:r>
            <a:endParaRPr lang="en-GB" dirty="0"/>
          </a:p>
          <a:p>
            <a:pPr marL="457200" indent="-457200">
              <a:buFont typeface="+mj-lt"/>
              <a:buAutoNum type="arabicPeriod"/>
            </a:pPr>
            <a:r>
              <a:rPr lang="en-GB" b="0" dirty="0"/>
              <a:t>Day 1 Rights</a:t>
            </a:r>
          </a:p>
          <a:p>
            <a:pPr marL="457200" indent="-457200">
              <a:buFont typeface="+mj-lt"/>
              <a:buAutoNum type="arabicPeriod"/>
            </a:pPr>
            <a:r>
              <a:rPr lang="en-GB" b="0" dirty="0"/>
              <a:t>Week 12 Rights</a:t>
            </a:r>
          </a:p>
        </p:txBody>
      </p:sp>
    </p:spTree>
    <p:extLst>
      <p:ext uri="{BB962C8B-B14F-4D97-AF65-F5344CB8AC3E}">
        <p14:creationId xmlns:p14="http://schemas.microsoft.com/office/powerpoint/2010/main" val="3050091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CF97A5CD-CC65-1A4A-9911-BD7293B05C07}"/>
              </a:ext>
            </a:extLst>
          </p:cNvPr>
          <p:cNvSpPr>
            <a:spLocks noGrp="1"/>
          </p:cNvSpPr>
          <p:nvPr>
            <p:ph type="title"/>
          </p:nvPr>
        </p:nvSpPr>
        <p:spPr>
          <a:xfrm>
            <a:off x="631257" y="729314"/>
            <a:ext cx="8875350" cy="246221"/>
          </a:xfrm>
        </p:spPr>
        <p:txBody>
          <a:bodyPr/>
          <a:lstStyle/>
          <a:p>
            <a:endParaRPr lang="en-GB" dirty="0"/>
          </a:p>
        </p:txBody>
      </p:sp>
      <p:sp>
        <p:nvSpPr>
          <p:cNvPr id="8" name="Content Placeholder 7">
            <a:extLst>
              <a:ext uri="{FF2B5EF4-FFF2-40B4-BE49-F238E27FC236}">
                <a16:creationId xmlns:a16="http://schemas.microsoft.com/office/drawing/2014/main" id="{B8D7B481-CB35-0843-97CD-A9E0A5326EA6}"/>
              </a:ext>
            </a:extLst>
          </p:cNvPr>
          <p:cNvSpPr>
            <a:spLocks noGrp="1"/>
          </p:cNvSpPr>
          <p:nvPr>
            <p:ph idx="1"/>
          </p:nvPr>
        </p:nvSpPr>
        <p:spPr/>
        <p:txBody>
          <a:bodyPr/>
          <a:lstStyle/>
          <a:p>
            <a:r>
              <a:rPr lang="en-GB" dirty="0"/>
              <a:t>4.1</a:t>
            </a:r>
          </a:p>
          <a:p>
            <a:r>
              <a:rPr lang="en-GB" b="1" dirty="0"/>
              <a:t>Day 1 Rights</a:t>
            </a:r>
          </a:p>
        </p:txBody>
      </p:sp>
      <p:sp>
        <p:nvSpPr>
          <p:cNvPr id="4" name="Footer Placeholder 3">
            <a:extLst>
              <a:ext uri="{FF2B5EF4-FFF2-40B4-BE49-F238E27FC236}">
                <a16:creationId xmlns:a16="http://schemas.microsoft.com/office/drawing/2014/main" id="{23BA56CA-6D91-AB4D-B362-9C8C57904BE9}"/>
              </a:ext>
            </a:extLst>
          </p:cNvPr>
          <p:cNvSpPr>
            <a:spLocks noGrp="1"/>
          </p:cNvSpPr>
          <p:nvPr>
            <p:ph type="ftr" sz="quarter" idx="11"/>
          </p:nvPr>
        </p:nvSpPr>
        <p:spPr/>
        <p:txBody>
          <a:bodyPr/>
          <a:lstStyle/>
          <a:p>
            <a:r>
              <a:rPr lang="en-GB" dirty="0"/>
              <a:t>© 2020 Capital Law Limited</a:t>
            </a:r>
          </a:p>
        </p:txBody>
      </p:sp>
      <p:sp>
        <p:nvSpPr>
          <p:cNvPr id="29" name="Subtitle 28">
            <a:extLst>
              <a:ext uri="{FF2B5EF4-FFF2-40B4-BE49-F238E27FC236}">
                <a16:creationId xmlns:a16="http://schemas.microsoft.com/office/drawing/2014/main" id="{456C7688-945D-2B4D-BF3B-D05F58C893D2}"/>
              </a:ext>
            </a:extLst>
          </p:cNvPr>
          <p:cNvSpPr>
            <a:spLocks noGrp="1"/>
          </p:cNvSpPr>
          <p:nvPr>
            <p:ph type="subTitle" idx="13"/>
          </p:nvPr>
        </p:nvSpPr>
        <p:spPr/>
        <p:txBody>
          <a:bodyPr/>
          <a:lstStyle/>
          <a:p>
            <a:endParaRPr lang="en-GB" dirty="0"/>
          </a:p>
        </p:txBody>
      </p:sp>
      <p:sp>
        <p:nvSpPr>
          <p:cNvPr id="70" name="Text Placeholder 69">
            <a:extLst>
              <a:ext uri="{FF2B5EF4-FFF2-40B4-BE49-F238E27FC236}">
                <a16:creationId xmlns:a16="http://schemas.microsoft.com/office/drawing/2014/main" id="{7CB0F7FC-E27F-134E-9073-80027004FF21}"/>
              </a:ext>
            </a:extLst>
          </p:cNvPr>
          <p:cNvSpPr>
            <a:spLocks noGrp="1"/>
          </p:cNvSpPr>
          <p:nvPr>
            <p:ph type="body" sz="quarter" idx="14"/>
          </p:nvPr>
        </p:nvSpPr>
        <p:spPr>
          <a:xfrm>
            <a:off x="8658496" y="2029205"/>
            <a:ext cx="6667339" cy="5855034"/>
          </a:xfrm>
        </p:spPr>
        <p:txBody>
          <a:bodyPr/>
          <a:lstStyle/>
          <a:p>
            <a:endParaRPr lang="en-GB" i="0" dirty="0"/>
          </a:p>
          <a:p>
            <a:pPr marL="342900" indent="-342900">
              <a:buFont typeface="Georgia" panose="02040502050405020303" pitchFamily="18" charset="0"/>
              <a:buChar char="─"/>
            </a:pPr>
            <a:r>
              <a:rPr lang="en-GB" i="0" dirty="0"/>
              <a:t>To be told that there are relevant vacancies in the hirers organisation through a general announcement in a</a:t>
            </a:r>
            <a:r>
              <a:rPr lang="en-GB" b="1" i="0" dirty="0"/>
              <a:t> ‘suitable place’ </a:t>
            </a:r>
            <a:r>
              <a:rPr lang="en-GB" i="0" dirty="0"/>
              <a:t>(a announcement on the intranet). To give the agency worker the same opportunity as a </a:t>
            </a:r>
            <a:r>
              <a:rPr lang="en-GB" b="1" i="0" dirty="0"/>
              <a:t>comparable worker. </a:t>
            </a:r>
            <a:r>
              <a:rPr lang="en-GB" i="0" dirty="0"/>
              <a:t>(current employee)</a:t>
            </a:r>
          </a:p>
          <a:p>
            <a:pPr marL="342900" indent="-342900">
              <a:buFont typeface="Georgia" panose="02040502050405020303" pitchFamily="18" charset="0"/>
              <a:buChar char="─"/>
            </a:pPr>
            <a:endParaRPr lang="en-GB" i="0" dirty="0"/>
          </a:p>
          <a:p>
            <a:pPr marL="342900" indent="-342900">
              <a:buFont typeface="Georgia" panose="02040502050405020303" pitchFamily="18" charset="0"/>
              <a:buChar char="─"/>
            </a:pPr>
            <a:r>
              <a:rPr lang="en-GB" b="0" i="0" dirty="0"/>
              <a:t>To be treated no less favourably than a </a:t>
            </a:r>
            <a:r>
              <a:rPr lang="en-GB" b="1" i="0" dirty="0"/>
              <a:t>comparable worker </a:t>
            </a:r>
            <a:r>
              <a:rPr lang="en-GB" b="0" i="0" dirty="0"/>
              <a:t>in relation to ‘collective facilities and amenities’</a:t>
            </a:r>
          </a:p>
          <a:p>
            <a:pPr marL="342900" indent="-342900">
              <a:buFont typeface="Georgia" panose="02040502050405020303" pitchFamily="18" charset="0"/>
              <a:buChar char="─"/>
            </a:pPr>
            <a:endParaRPr lang="en-GB" i="0" dirty="0"/>
          </a:p>
          <a:p>
            <a:pPr marL="342900" indent="-342900">
              <a:buFont typeface="Georgia" panose="02040502050405020303" pitchFamily="18" charset="0"/>
              <a:buChar char="─"/>
            </a:pPr>
            <a:r>
              <a:rPr lang="en-GB" i="0" dirty="0"/>
              <a:t>Higher responsible for these rights</a:t>
            </a:r>
          </a:p>
          <a:p>
            <a:pPr marL="342900" indent="-342900">
              <a:buFont typeface="Arial" panose="020B0604020202020204" pitchFamily="34" charset="0"/>
              <a:buChar char="•"/>
            </a:pPr>
            <a:endParaRPr lang="en-GB" i="0" dirty="0"/>
          </a:p>
          <a:p>
            <a:pPr marL="342900" indent="-342900">
              <a:buFont typeface="Arial" panose="020B0604020202020204" pitchFamily="34" charset="0"/>
              <a:buChar char="•"/>
            </a:pPr>
            <a:endParaRPr lang="en-GB" b="0" i="0" dirty="0"/>
          </a:p>
          <a:p>
            <a:pPr marL="342900" indent="-342900">
              <a:buFont typeface="Arial" panose="020B0604020202020204" pitchFamily="34" charset="0"/>
              <a:buChar char="•"/>
            </a:pPr>
            <a:endParaRPr lang="en-GB" i="0" dirty="0"/>
          </a:p>
          <a:p>
            <a:endParaRPr lang="en-GB" dirty="0"/>
          </a:p>
          <a:p>
            <a:endParaRPr lang="en-GB" dirty="0"/>
          </a:p>
        </p:txBody>
      </p:sp>
      <p:sp>
        <p:nvSpPr>
          <p:cNvPr id="72" name="Text Placeholder 71">
            <a:extLst>
              <a:ext uri="{FF2B5EF4-FFF2-40B4-BE49-F238E27FC236}">
                <a16:creationId xmlns:a16="http://schemas.microsoft.com/office/drawing/2014/main" id="{49D827F2-7CA1-2C46-B422-CCAD324818B3}"/>
              </a:ext>
            </a:extLst>
          </p:cNvPr>
          <p:cNvSpPr>
            <a:spLocks noGrp="1"/>
          </p:cNvSpPr>
          <p:nvPr>
            <p:ph type="body" sz="quarter" idx="16"/>
          </p:nvPr>
        </p:nvSpPr>
        <p:spPr>
          <a:xfrm>
            <a:off x="1291446" y="4759081"/>
            <a:ext cx="4829175" cy="986166"/>
          </a:xfrm>
        </p:spPr>
        <p:txBody>
          <a:bodyPr/>
          <a:lstStyle/>
          <a:p>
            <a:endParaRPr lang="en-GB" dirty="0"/>
          </a:p>
          <a:p>
            <a:endParaRPr lang="en-GB" dirty="0"/>
          </a:p>
          <a:p>
            <a:endParaRPr lang="en-GB" dirty="0"/>
          </a:p>
        </p:txBody>
      </p:sp>
    </p:spTree>
    <p:extLst>
      <p:ext uri="{BB962C8B-B14F-4D97-AF65-F5344CB8AC3E}">
        <p14:creationId xmlns:p14="http://schemas.microsoft.com/office/powerpoint/2010/main" val="1698277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4607-942D-4FEF-83B7-A97E2AFC340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9E3A16A-4C4A-44EA-B043-BBE9122D180B}"/>
              </a:ext>
            </a:extLst>
          </p:cNvPr>
          <p:cNvSpPr>
            <a:spLocks noGrp="1"/>
          </p:cNvSpPr>
          <p:nvPr>
            <p:ph idx="1"/>
          </p:nvPr>
        </p:nvSpPr>
        <p:spPr/>
        <p:txBody>
          <a:bodyPr/>
          <a:lstStyle/>
          <a:p>
            <a:r>
              <a:rPr lang="en-GB" dirty="0"/>
              <a:t>4.2</a:t>
            </a:r>
          </a:p>
          <a:p>
            <a:r>
              <a:rPr lang="en-GB" b="1" dirty="0"/>
              <a:t>Day 1 Rights</a:t>
            </a:r>
          </a:p>
        </p:txBody>
      </p:sp>
      <p:sp>
        <p:nvSpPr>
          <p:cNvPr id="4" name="Footer Placeholder 3">
            <a:extLst>
              <a:ext uri="{FF2B5EF4-FFF2-40B4-BE49-F238E27FC236}">
                <a16:creationId xmlns:a16="http://schemas.microsoft.com/office/drawing/2014/main" id="{AFB30385-2AB2-4B34-85F5-0FF8893D1852}"/>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8DA991C9-3023-4D67-9614-581AD52A6855}"/>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5EEAE4CE-4EFE-4DA0-8F9C-964C9AAB091D}"/>
              </a:ext>
            </a:extLst>
          </p:cNvPr>
          <p:cNvSpPr>
            <a:spLocks noGrp="1"/>
          </p:cNvSpPr>
          <p:nvPr>
            <p:ph type="body" sz="quarter" idx="14"/>
          </p:nvPr>
        </p:nvSpPr>
        <p:spPr/>
        <p:txBody>
          <a:bodyPr/>
          <a:lstStyle/>
          <a:p>
            <a:r>
              <a:rPr lang="en-GB" b="0" i="0" dirty="0"/>
              <a:t>‘</a:t>
            </a:r>
            <a:r>
              <a:rPr lang="en-GB" i="0" dirty="0"/>
              <a:t>collective facilities and amenities’ </a:t>
            </a:r>
            <a:r>
              <a:rPr lang="en-GB" b="0" i="0" dirty="0"/>
              <a:t>include</a:t>
            </a:r>
          </a:p>
          <a:p>
            <a:pPr marL="342900" indent="-342900">
              <a:buFont typeface="Georgia" panose="02040502050405020303" pitchFamily="18" charset="0"/>
              <a:buChar char="─"/>
            </a:pPr>
            <a:r>
              <a:rPr lang="en-GB" b="0" dirty="0"/>
              <a:t>Canteens</a:t>
            </a:r>
          </a:p>
          <a:p>
            <a:pPr marL="342900" indent="-342900">
              <a:buFont typeface="Georgia" panose="02040502050405020303" pitchFamily="18" charset="0"/>
              <a:buChar char="─"/>
            </a:pPr>
            <a:r>
              <a:rPr lang="en-GB" b="0" i="0" dirty="0"/>
              <a:t>Childcare facilities</a:t>
            </a:r>
          </a:p>
          <a:p>
            <a:pPr marL="342900" indent="-342900">
              <a:buFont typeface="Georgia" panose="02040502050405020303" pitchFamily="18" charset="0"/>
              <a:buChar char="─"/>
            </a:pPr>
            <a:r>
              <a:rPr lang="en-GB" b="0" dirty="0"/>
              <a:t>Transport services</a:t>
            </a:r>
          </a:p>
          <a:p>
            <a:pPr marL="342900" indent="-342900">
              <a:buFont typeface="Georgia" panose="02040502050405020303" pitchFamily="18" charset="0"/>
              <a:buChar char="─"/>
            </a:pPr>
            <a:r>
              <a:rPr lang="en-GB" b="0" i="0" dirty="0"/>
              <a:t>Car parking</a:t>
            </a:r>
          </a:p>
          <a:p>
            <a:pPr marL="342900" indent="-342900">
              <a:buFont typeface="Georgia" panose="02040502050405020303" pitchFamily="18" charset="0"/>
              <a:buChar char="─"/>
            </a:pPr>
            <a:r>
              <a:rPr lang="en-GB" b="0" dirty="0"/>
              <a:t>Prayer rooms</a:t>
            </a:r>
          </a:p>
          <a:p>
            <a:pPr marL="342900" indent="-342900">
              <a:buFont typeface="Georgia" panose="02040502050405020303" pitchFamily="18" charset="0"/>
              <a:buChar char="─"/>
            </a:pPr>
            <a:r>
              <a:rPr lang="en-GB" b="0" i="0" dirty="0"/>
              <a:t>Common rooms</a:t>
            </a:r>
          </a:p>
          <a:p>
            <a:pPr marL="342900" indent="-342900">
              <a:buFont typeface="Georgia" panose="02040502050405020303" pitchFamily="18" charset="0"/>
              <a:buChar char="─"/>
            </a:pPr>
            <a:r>
              <a:rPr lang="en-GB" b="0" dirty="0"/>
              <a:t>On Site gyms and shower facilities</a:t>
            </a:r>
          </a:p>
          <a:p>
            <a:pPr marL="342900" indent="-342900">
              <a:buFont typeface="Georgia" panose="02040502050405020303" pitchFamily="18" charset="0"/>
              <a:buChar char="─"/>
            </a:pPr>
            <a:r>
              <a:rPr lang="en-GB" b="0" i="0" dirty="0"/>
              <a:t>Mother and </a:t>
            </a:r>
            <a:r>
              <a:rPr lang="en-GB" b="0" dirty="0"/>
              <a:t>b</a:t>
            </a:r>
            <a:r>
              <a:rPr lang="en-GB" b="0" i="0" dirty="0"/>
              <a:t>aby rooms</a:t>
            </a:r>
          </a:p>
          <a:p>
            <a:endParaRPr lang="en-GB" b="0" i="0" dirty="0"/>
          </a:p>
          <a:p>
            <a:pPr marL="342900" indent="-342900">
              <a:buFont typeface="Arial" panose="020B0604020202020204" pitchFamily="34" charset="0"/>
              <a:buChar char="•"/>
            </a:pPr>
            <a:endParaRPr lang="en-GB" b="0" i="0" dirty="0"/>
          </a:p>
          <a:p>
            <a:endParaRPr lang="en-GB" b="0" dirty="0"/>
          </a:p>
          <a:p>
            <a:pPr marL="342900" indent="-342900">
              <a:buFont typeface="Arial" panose="020B0604020202020204" pitchFamily="34" charset="0"/>
              <a:buChar char="•"/>
            </a:pPr>
            <a:endParaRPr lang="en-GB" b="0" i="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i="0" dirty="0"/>
          </a:p>
          <a:p>
            <a:endParaRPr lang="en-GB" b="0" dirty="0"/>
          </a:p>
          <a:p>
            <a:endParaRPr lang="en-GB" b="0" i="0" dirty="0"/>
          </a:p>
          <a:p>
            <a:endParaRPr lang="en-GB" dirty="0"/>
          </a:p>
        </p:txBody>
      </p:sp>
    </p:spTree>
    <p:extLst>
      <p:ext uri="{BB962C8B-B14F-4D97-AF65-F5344CB8AC3E}">
        <p14:creationId xmlns:p14="http://schemas.microsoft.com/office/powerpoint/2010/main" val="1787053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3DE8B-4D2E-41F8-B961-0C0376D63FE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D2E3EA2-B09C-4CB4-8BA9-1868CB6E216A}"/>
              </a:ext>
            </a:extLst>
          </p:cNvPr>
          <p:cNvSpPr>
            <a:spLocks noGrp="1"/>
          </p:cNvSpPr>
          <p:nvPr>
            <p:ph idx="1"/>
          </p:nvPr>
        </p:nvSpPr>
        <p:spPr/>
        <p:txBody>
          <a:bodyPr/>
          <a:lstStyle/>
          <a:p>
            <a:r>
              <a:rPr lang="en-GB" dirty="0"/>
              <a:t>4.3</a:t>
            </a:r>
          </a:p>
          <a:p>
            <a:r>
              <a:rPr lang="en-GB" b="1" dirty="0"/>
              <a:t>Day 1 Rights</a:t>
            </a:r>
          </a:p>
        </p:txBody>
      </p:sp>
      <p:sp>
        <p:nvSpPr>
          <p:cNvPr id="4" name="Footer Placeholder 3">
            <a:extLst>
              <a:ext uri="{FF2B5EF4-FFF2-40B4-BE49-F238E27FC236}">
                <a16:creationId xmlns:a16="http://schemas.microsoft.com/office/drawing/2014/main" id="{295F0594-8AE1-40AE-A27C-ED37CBE6D0D4}"/>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977A5C20-5B5F-4A93-8212-56090A528F95}"/>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0329B384-72B9-47E6-AE72-DA50B83F4D05}"/>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Access does not need to be provided if a comparable worker would not have access, or if the less favourable treatment can be ‘</a:t>
            </a:r>
            <a:r>
              <a:rPr lang="en-GB" dirty="0"/>
              <a:t>objectively justified’</a:t>
            </a:r>
            <a:r>
              <a:rPr lang="en-GB" b="0" dirty="0"/>
              <a:t>. </a:t>
            </a:r>
          </a:p>
          <a:p>
            <a:endParaRPr lang="en-GB" b="0" dirty="0"/>
          </a:p>
          <a:p>
            <a:pPr marL="342900" indent="-342900">
              <a:buFont typeface="Georgia" panose="02040502050405020303" pitchFamily="18" charset="0"/>
              <a:buChar char="─"/>
            </a:pPr>
            <a:r>
              <a:rPr lang="en-GB" b="0" dirty="0"/>
              <a:t>The hirer is seeking to achieve a genuine business objective and the treatment is a necessary and appropriate way of achieving that objective.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E.g. Subsidised membership to a third-party gym is only offered to permanent staff, may be justifiable that the agency workers do not receive the same benefit.</a:t>
            </a:r>
          </a:p>
          <a:p>
            <a:endParaRPr lang="en-GB" b="0" dirty="0"/>
          </a:p>
          <a:p>
            <a:pPr marL="171450" indent="-171450">
              <a:buFont typeface="Arial" panose="020B0604020202020204" pitchFamily="34" charset="0"/>
              <a:buChar char="•"/>
            </a:pPr>
            <a:endParaRPr lang="en-GB" b="0" dirty="0"/>
          </a:p>
          <a:p>
            <a:endParaRPr lang="en-GB" dirty="0"/>
          </a:p>
        </p:txBody>
      </p:sp>
    </p:spTree>
    <p:extLst>
      <p:ext uri="{BB962C8B-B14F-4D97-AF65-F5344CB8AC3E}">
        <p14:creationId xmlns:p14="http://schemas.microsoft.com/office/powerpoint/2010/main" val="2620653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BD23F9F5-144B-B240-BA5B-2FDA20956665}"/>
              </a:ext>
            </a:extLst>
          </p:cNvPr>
          <p:cNvSpPr>
            <a:spLocks noGrp="1"/>
          </p:cNvSpPr>
          <p:nvPr>
            <p:ph type="title"/>
          </p:nvPr>
        </p:nvSpPr>
        <p:spPr>
          <a:xfrm>
            <a:off x="631257" y="729314"/>
            <a:ext cx="8875350" cy="246221"/>
          </a:xfrm>
        </p:spPr>
        <p:txBody>
          <a:bodyPr/>
          <a:lstStyle/>
          <a:p>
            <a:endParaRPr lang="en-GB" dirty="0"/>
          </a:p>
        </p:txBody>
      </p:sp>
      <p:sp>
        <p:nvSpPr>
          <p:cNvPr id="20" name="Content Placeholder 19">
            <a:extLst>
              <a:ext uri="{FF2B5EF4-FFF2-40B4-BE49-F238E27FC236}">
                <a16:creationId xmlns:a16="http://schemas.microsoft.com/office/drawing/2014/main" id="{0D6CFF4A-1746-BA4D-898D-46B6F112A5FA}"/>
              </a:ext>
            </a:extLst>
          </p:cNvPr>
          <p:cNvSpPr>
            <a:spLocks noGrp="1"/>
          </p:cNvSpPr>
          <p:nvPr>
            <p:ph idx="1"/>
          </p:nvPr>
        </p:nvSpPr>
        <p:spPr>
          <a:xfrm>
            <a:off x="7846829" y="1972384"/>
            <a:ext cx="7825344" cy="6452442"/>
          </a:xfrm>
        </p:spPr>
        <p:txBody>
          <a:bodyPr/>
          <a:lstStyle/>
          <a:p>
            <a:pPr marL="342900" indent="-342900">
              <a:buFontTx/>
              <a:buChar char="─"/>
            </a:pPr>
            <a:r>
              <a:rPr lang="en-GB" sz="2400" b="0" dirty="0"/>
              <a:t>Equal employment conditions as their colleagues:</a:t>
            </a:r>
          </a:p>
          <a:p>
            <a:pPr marL="457200" lvl="1" indent="-457200">
              <a:buFont typeface="+mj-lt"/>
              <a:buAutoNum type="arabicPeriod"/>
            </a:pPr>
            <a:r>
              <a:rPr lang="en-GB" sz="2400" b="0" dirty="0"/>
              <a:t>Duration of working time</a:t>
            </a:r>
          </a:p>
          <a:p>
            <a:pPr marL="457200" lvl="1" indent="-457200">
              <a:buFont typeface="+mj-lt"/>
              <a:buAutoNum type="arabicPeriod"/>
            </a:pPr>
            <a:r>
              <a:rPr lang="en-GB" sz="2400" b="0" dirty="0"/>
              <a:t>Night work</a:t>
            </a:r>
          </a:p>
          <a:p>
            <a:pPr marL="457200" lvl="1" indent="-457200">
              <a:buFont typeface="+mj-lt"/>
              <a:buAutoNum type="arabicPeriod"/>
            </a:pPr>
            <a:r>
              <a:rPr lang="en-GB" sz="2400" b="0" dirty="0"/>
              <a:t>Rest periods and rest breaks</a:t>
            </a:r>
          </a:p>
          <a:p>
            <a:pPr marL="457200" lvl="1" indent="-457200">
              <a:buFont typeface="+mj-lt"/>
              <a:buAutoNum type="arabicPeriod"/>
            </a:pPr>
            <a:r>
              <a:rPr lang="en-GB" sz="2400" b="0" dirty="0"/>
              <a:t>Annual leave</a:t>
            </a:r>
          </a:p>
          <a:p>
            <a:pPr marL="457200" lvl="1" indent="-457200">
              <a:buFont typeface="+mj-lt"/>
              <a:buAutoNum type="arabicPeriod"/>
            </a:pPr>
            <a:r>
              <a:rPr lang="en-GB" sz="2400" b="0" dirty="0"/>
              <a:t>Pay</a:t>
            </a:r>
          </a:p>
          <a:p>
            <a:pPr marL="342900" indent="-342900">
              <a:buFontTx/>
              <a:buChar char="─"/>
            </a:pPr>
            <a:r>
              <a:rPr lang="en-GB" sz="2400" b="0" dirty="0"/>
              <a:t>Employers can make the relevant pay and working time terms applicable to agency workers better than direct hires </a:t>
            </a:r>
          </a:p>
          <a:p>
            <a:pPr marL="342900" indent="-342900">
              <a:buFontTx/>
              <a:buChar char="─"/>
            </a:pPr>
            <a:r>
              <a:rPr lang="en-GB" sz="2400" b="0" dirty="0"/>
              <a:t>Agencies are liable for any breach but only to the extent it was responsible for the breach. Hirer is liable for the extent it was at fault. </a:t>
            </a:r>
          </a:p>
          <a:p>
            <a:endParaRPr lang="en-GB" b="0" dirty="0"/>
          </a:p>
          <a:p>
            <a:endParaRPr lang="en-GB" b="0" dirty="0"/>
          </a:p>
          <a:p>
            <a:endParaRPr lang="en-GB" dirty="0"/>
          </a:p>
        </p:txBody>
      </p:sp>
      <p:sp>
        <p:nvSpPr>
          <p:cNvPr id="4" name="Footer Placeholder 3">
            <a:extLst>
              <a:ext uri="{FF2B5EF4-FFF2-40B4-BE49-F238E27FC236}">
                <a16:creationId xmlns:a16="http://schemas.microsoft.com/office/drawing/2014/main" id="{F2437860-BF3E-9E40-AE80-0C76392372E8}"/>
              </a:ext>
            </a:extLst>
          </p:cNvPr>
          <p:cNvSpPr>
            <a:spLocks noGrp="1"/>
          </p:cNvSpPr>
          <p:nvPr>
            <p:ph type="ftr" sz="quarter" idx="11"/>
          </p:nvPr>
        </p:nvSpPr>
        <p:spPr/>
        <p:txBody>
          <a:bodyPr/>
          <a:lstStyle/>
          <a:p>
            <a:r>
              <a:rPr lang="en-GB" dirty="0"/>
              <a:t>© 2020 Capital Law Limited</a:t>
            </a:r>
          </a:p>
        </p:txBody>
      </p:sp>
      <p:sp>
        <p:nvSpPr>
          <p:cNvPr id="21" name="Subtitle 20">
            <a:extLst>
              <a:ext uri="{FF2B5EF4-FFF2-40B4-BE49-F238E27FC236}">
                <a16:creationId xmlns:a16="http://schemas.microsoft.com/office/drawing/2014/main" id="{46185D17-5482-9841-83A2-2A68BC215D3E}"/>
              </a:ext>
            </a:extLst>
          </p:cNvPr>
          <p:cNvSpPr>
            <a:spLocks noGrp="1"/>
          </p:cNvSpPr>
          <p:nvPr>
            <p:ph type="subTitle" idx="13"/>
          </p:nvPr>
        </p:nvSpPr>
        <p:spPr/>
        <p:txBody>
          <a:bodyPr/>
          <a:lstStyle/>
          <a:p>
            <a:endParaRPr lang="en-GB" dirty="0"/>
          </a:p>
        </p:txBody>
      </p:sp>
      <p:sp>
        <p:nvSpPr>
          <p:cNvPr id="16" name="Content Placeholder 15">
            <a:extLst>
              <a:ext uri="{FF2B5EF4-FFF2-40B4-BE49-F238E27FC236}">
                <a16:creationId xmlns:a16="http://schemas.microsoft.com/office/drawing/2014/main" id="{4A2FB4DC-2D77-A145-80BE-56B7FD868D02}"/>
              </a:ext>
            </a:extLst>
          </p:cNvPr>
          <p:cNvSpPr>
            <a:spLocks noGrp="1"/>
          </p:cNvSpPr>
          <p:nvPr>
            <p:ph idx="15"/>
          </p:nvPr>
        </p:nvSpPr>
        <p:spPr/>
        <p:txBody>
          <a:bodyPr/>
          <a:lstStyle/>
          <a:p>
            <a:pPr lvl="1"/>
            <a:r>
              <a:rPr lang="en-GB" b="0" dirty="0"/>
              <a:t>4.4</a:t>
            </a:r>
          </a:p>
          <a:p>
            <a:pPr lvl="1"/>
            <a:r>
              <a:rPr lang="en-GB" dirty="0"/>
              <a:t>Week 12 Rights</a:t>
            </a:r>
          </a:p>
        </p:txBody>
      </p:sp>
    </p:spTree>
    <p:extLst>
      <p:ext uri="{BB962C8B-B14F-4D97-AF65-F5344CB8AC3E}">
        <p14:creationId xmlns:p14="http://schemas.microsoft.com/office/powerpoint/2010/main" val="1711714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550BB-6B21-4470-84F1-7B1285B964C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596B3A6-3ACF-41B0-890D-6F7F29CD796D}"/>
              </a:ext>
            </a:extLst>
          </p:cNvPr>
          <p:cNvSpPr>
            <a:spLocks noGrp="1"/>
          </p:cNvSpPr>
          <p:nvPr>
            <p:ph idx="1"/>
          </p:nvPr>
        </p:nvSpPr>
        <p:spPr>
          <a:xfrm>
            <a:off x="8263735" y="1972385"/>
            <a:ext cx="7360280" cy="6197083"/>
          </a:xfrm>
        </p:spPr>
        <p:txBody>
          <a:bodyPr/>
          <a:lstStyle/>
          <a:p>
            <a:pPr marL="342900" indent="-342900">
              <a:buFont typeface="Georgia" panose="02040502050405020303" pitchFamily="18" charset="0"/>
              <a:buChar char="─"/>
            </a:pPr>
            <a:r>
              <a:rPr lang="en-GB" sz="2400" b="0" dirty="0"/>
              <a:t>To qualify for equal treatment an agency worker must:</a:t>
            </a:r>
          </a:p>
          <a:p>
            <a:pPr marL="342900" indent="-342900">
              <a:buFont typeface="Georgia" panose="02040502050405020303" pitchFamily="18" charset="0"/>
              <a:buChar char="─"/>
            </a:pPr>
            <a:r>
              <a:rPr lang="en-GB" sz="2400" b="0" dirty="0"/>
              <a:t>in the same role with the same hirer</a:t>
            </a:r>
          </a:p>
          <a:p>
            <a:pPr marL="342900" indent="-342900">
              <a:buFont typeface="Georgia" panose="02040502050405020303" pitchFamily="18" charset="0"/>
              <a:buChar char="─"/>
            </a:pPr>
            <a:r>
              <a:rPr lang="en-GB" sz="2400" b="0" dirty="0"/>
              <a:t>for 12 continuous calendar weeks</a:t>
            </a:r>
          </a:p>
          <a:p>
            <a:pPr marL="342900" indent="-342900">
              <a:buFont typeface="Georgia" panose="02040502050405020303" pitchFamily="18" charset="0"/>
              <a:buChar char="─"/>
            </a:pPr>
            <a:r>
              <a:rPr lang="en-GB" sz="2400" b="0" dirty="0"/>
              <a:t>during one or more assignments</a:t>
            </a:r>
          </a:p>
          <a:p>
            <a:pPr marL="342900" indent="-342900">
              <a:buFont typeface="Georgia" panose="02040502050405020303" pitchFamily="18" charset="0"/>
              <a:buChar char="─"/>
            </a:pPr>
            <a:r>
              <a:rPr lang="en-GB" sz="2400" b="0" dirty="0"/>
              <a:t>On what terms would the agency worker have been employed had the hirer employed the individual directly?</a:t>
            </a:r>
          </a:p>
          <a:p>
            <a:pPr marL="342900" indent="-342900">
              <a:buFont typeface="Georgia" panose="02040502050405020303" pitchFamily="18" charset="0"/>
              <a:buChar char="─"/>
            </a:pPr>
            <a:r>
              <a:rPr lang="en-GB" sz="2400" b="0" dirty="0"/>
              <a:t>The agency needs to determine (based on information provided by the hirer) what that particular worker would have been paid if the hirer had recruited them directly.</a:t>
            </a:r>
          </a:p>
          <a:p>
            <a:pPr marL="342900" indent="-342900">
              <a:buFont typeface="Georgia" panose="02040502050405020303" pitchFamily="18" charset="0"/>
              <a:buChar char="─"/>
            </a:pPr>
            <a:r>
              <a:rPr lang="en-GB" sz="2400" b="0" dirty="0"/>
              <a:t>The test uses a hypothetical comparator but an Agency could use an actual comparator.</a:t>
            </a:r>
          </a:p>
        </p:txBody>
      </p:sp>
      <p:sp>
        <p:nvSpPr>
          <p:cNvPr id="4" name="Footer Placeholder 3">
            <a:extLst>
              <a:ext uri="{FF2B5EF4-FFF2-40B4-BE49-F238E27FC236}">
                <a16:creationId xmlns:a16="http://schemas.microsoft.com/office/drawing/2014/main" id="{FD8E466C-C077-438D-B811-C82965B96300}"/>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B96140CD-3FF5-40F9-BF35-098FCE1D4C94}"/>
              </a:ext>
            </a:extLst>
          </p:cNvPr>
          <p:cNvSpPr>
            <a:spLocks noGrp="1"/>
          </p:cNvSpPr>
          <p:nvPr>
            <p:ph type="subTitle" idx="13"/>
          </p:nvPr>
        </p:nvSpPr>
        <p:spPr/>
        <p:txBody>
          <a:bodyPr/>
          <a:lstStyle/>
          <a:p>
            <a:endParaRPr lang="en-GB" dirty="0"/>
          </a:p>
        </p:txBody>
      </p:sp>
      <p:sp>
        <p:nvSpPr>
          <p:cNvPr id="7" name="Content Placeholder 6">
            <a:extLst>
              <a:ext uri="{FF2B5EF4-FFF2-40B4-BE49-F238E27FC236}">
                <a16:creationId xmlns:a16="http://schemas.microsoft.com/office/drawing/2014/main" id="{A481DAAB-0DF9-4443-AB11-AB17484CF6B6}"/>
              </a:ext>
            </a:extLst>
          </p:cNvPr>
          <p:cNvSpPr>
            <a:spLocks noGrp="1"/>
          </p:cNvSpPr>
          <p:nvPr>
            <p:ph idx="15"/>
          </p:nvPr>
        </p:nvSpPr>
        <p:spPr/>
        <p:txBody>
          <a:bodyPr/>
          <a:lstStyle/>
          <a:p>
            <a:r>
              <a:rPr lang="en-GB" dirty="0"/>
              <a:t>4.5</a:t>
            </a:r>
          </a:p>
          <a:p>
            <a:r>
              <a:rPr lang="en-GB" b="1" dirty="0"/>
              <a:t>The test for equal treatment</a:t>
            </a:r>
          </a:p>
        </p:txBody>
      </p:sp>
    </p:spTree>
    <p:extLst>
      <p:ext uri="{BB962C8B-B14F-4D97-AF65-F5344CB8AC3E}">
        <p14:creationId xmlns:p14="http://schemas.microsoft.com/office/powerpoint/2010/main" val="2739208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256C2-A936-4733-AEE4-4012FA35E91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46A9455-05B3-429C-9039-99312BCAA96D}"/>
              </a:ext>
            </a:extLst>
          </p:cNvPr>
          <p:cNvSpPr>
            <a:spLocks noGrp="1"/>
          </p:cNvSpPr>
          <p:nvPr>
            <p:ph idx="1"/>
          </p:nvPr>
        </p:nvSpPr>
        <p:spPr/>
        <p:txBody>
          <a:bodyPr/>
          <a:lstStyle/>
          <a:p>
            <a:r>
              <a:rPr lang="en-GB" dirty="0"/>
              <a:t>05</a:t>
            </a:r>
          </a:p>
          <a:p>
            <a:r>
              <a:rPr lang="en-GB" b="1" dirty="0"/>
              <a:t>Why choose agency workers?</a:t>
            </a:r>
          </a:p>
          <a:p>
            <a:endParaRPr lang="en-GB" dirty="0"/>
          </a:p>
        </p:txBody>
      </p:sp>
      <p:sp>
        <p:nvSpPr>
          <p:cNvPr id="4" name="Footer Placeholder 3">
            <a:extLst>
              <a:ext uri="{FF2B5EF4-FFF2-40B4-BE49-F238E27FC236}">
                <a16:creationId xmlns:a16="http://schemas.microsoft.com/office/drawing/2014/main" id="{AADCE84B-6EC7-4FD4-A9D0-3AAA0B2DA91F}"/>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CE01C7A1-357C-417B-BD54-9592EAE2BE38}"/>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638496CA-F488-453B-A490-99FBE26B78F9}"/>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Provide cover for holidays or illness</a:t>
            </a:r>
          </a:p>
          <a:p>
            <a:pPr marL="342900" indent="-342900">
              <a:buFont typeface="Georgia" panose="02040502050405020303" pitchFamily="18" charset="0"/>
              <a:buChar char="─"/>
            </a:pPr>
            <a:r>
              <a:rPr lang="en-GB" b="0" dirty="0"/>
              <a:t>Avoids headcount restraints</a:t>
            </a:r>
          </a:p>
          <a:p>
            <a:pPr marL="342900" indent="-342900">
              <a:buFont typeface="Georgia" panose="02040502050405020303" pitchFamily="18" charset="0"/>
              <a:buChar char="─"/>
            </a:pPr>
            <a:r>
              <a:rPr lang="en-GB" b="0" dirty="0"/>
              <a:t>Flexibility for seasonal work</a:t>
            </a:r>
          </a:p>
          <a:p>
            <a:pPr marL="342900" indent="-342900">
              <a:buFont typeface="Georgia" panose="02040502050405020303" pitchFamily="18" charset="0"/>
              <a:buChar char="─"/>
            </a:pPr>
            <a:r>
              <a:rPr lang="en-GB" b="0" dirty="0"/>
              <a:t>Usually more cost effective to hire someone on a short-term basis. e.g. less then six months. </a:t>
            </a:r>
          </a:p>
          <a:p>
            <a:pPr marL="342900" indent="-342900">
              <a:buFont typeface="Georgia" panose="02040502050405020303" pitchFamily="18" charset="0"/>
              <a:buChar char="─"/>
            </a:pPr>
            <a:r>
              <a:rPr lang="en-GB" b="0" dirty="0"/>
              <a:t>You can evaluate the worker without committing to a long-term contract.</a:t>
            </a:r>
          </a:p>
          <a:p>
            <a:pPr marL="342900" indent="-342900">
              <a:buFont typeface="Georgia" panose="02040502050405020303" pitchFamily="18" charset="0"/>
              <a:buChar char="─"/>
            </a:pPr>
            <a:r>
              <a:rPr lang="en-GB" b="0" dirty="0"/>
              <a:t>Builds a positive long-term relationship with a recruitment agency.</a:t>
            </a:r>
          </a:p>
        </p:txBody>
      </p:sp>
    </p:spTree>
    <p:extLst>
      <p:ext uri="{BB962C8B-B14F-4D97-AF65-F5344CB8AC3E}">
        <p14:creationId xmlns:p14="http://schemas.microsoft.com/office/powerpoint/2010/main" val="3449718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C34A7-6BB3-486A-964E-87F183E8B5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867BC91-BDD7-4B79-A52C-97EADF804D5B}"/>
              </a:ext>
            </a:extLst>
          </p:cNvPr>
          <p:cNvSpPr>
            <a:spLocks noGrp="1"/>
          </p:cNvSpPr>
          <p:nvPr>
            <p:ph idx="1"/>
          </p:nvPr>
        </p:nvSpPr>
        <p:spPr/>
        <p:txBody>
          <a:bodyPr/>
          <a:lstStyle/>
          <a:p>
            <a:r>
              <a:rPr lang="en-GB" dirty="0"/>
              <a:t>06</a:t>
            </a:r>
          </a:p>
          <a:p>
            <a:r>
              <a:rPr lang="en-GB" b="1" dirty="0"/>
              <a:t>Risk in practice</a:t>
            </a:r>
          </a:p>
        </p:txBody>
      </p:sp>
      <p:sp>
        <p:nvSpPr>
          <p:cNvPr id="4" name="Footer Placeholder 3">
            <a:extLst>
              <a:ext uri="{FF2B5EF4-FFF2-40B4-BE49-F238E27FC236}">
                <a16:creationId xmlns:a16="http://schemas.microsoft.com/office/drawing/2014/main" id="{EA0B2848-E551-4A6D-B86B-8B68EB00562D}"/>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BCDBFEEE-8FF1-40AA-A71F-A1A4C02ACD10}"/>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B8249429-42FD-4313-8968-DCFBAD219F18}"/>
              </a:ext>
            </a:extLst>
          </p:cNvPr>
          <p:cNvSpPr>
            <a:spLocks noGrp="1"/>
          </p:cNvSpPr>
          <p:nvPr>
            <p:ph type="body" sz="quarter" idx="14"/>
          </p:nvPr>
        </p:nvSpPr>
        <p:spPr>
          <a:xfrm>
            <a:off x="8128794" y="1315822"/>
            <a:ext cx="7386638" cy="6774188"/>
          </a:xfrm>
        </p:spPr>
        <p:txBody>
          <a:bodyPr/>
          <a:lstStyle/>
          <a:p>
            <a:pPr marL="342900" indent="-342900">
              <a:buFont typeface="Georgia" panose="02040502050405020303" pitchFamily="18" charset="0"/>
              <a:buChar char="─"/>
            </a:pPr>
            <a:r>
              <a:rPr lang="en-GB" b="0" dirty="0"/>
              <a:t>Hiring staff before checking alternatives e.g. fixed term, casual worker.</a:t>
            </a:r>
          </a:p>
          <a:p>
            <a:pPr marL="342900" indent="-342900">
              <a:buFont typeface="Georgia" panose="02040502050405020303" pitchFamily="18" charset="0"/>
              <a:buChar char="─"/>
            </a:pPr>
            <a:r>
              <a:rPr lang="en-GB" b="0" dirty="0"/>
              <a:t>Failing to seek guidance from HR before entering a contractual relationship with an Agency worker.</a:t>
            </a:r>
          </a:p>
          <a:p>
            <a:pPr marL="342900" indent="-342900">
              <a:buFont typeface="Georgia" panose="02040502050405020303" pitchFamily="18" charset="0"/>
              <a:buChar char="─"/>
            </a:pPr>
            <a:r>
              <a:rPr lang="en-GB" b="0" dirty="0"/>
              <a:t>Treating Agency workers as if they were employees.</a:t>
            </a:r>
          </a:p>
          <a:p>
            <a:pPr marL="342900" indent="-342900">
              <a:buFont typeface="Georgia" panose="02040502050405020303" pitchFamily="18" charset="0"/>
              <a:buChar char="─"/>
            </a:pPr>
            <a:r>
              <a:rPr lang="en-GB" b="0" dirty="0"/>
              <a:t>Communicating contractual matters with the agency worker</a:t>
            </a:r>
          </a:p>
          <a:p>
            <a:pPr marL="342900" indent="-342900">
              <a:buFont typeface="Georgia" panose="02040502050405020303" pitchFamily="18" charset="0"/>
              <a:buChar char="─"/>
            </a:pPr>
            <a:r>
              <a:rPr lang="en-GB" b="0" dirty="0"/>
              <a:t>Agency workers making claims against the Hirer and the Agency.</a:t>
            </a:r>
          </a:p>
          <a:p>
            <a:pPr marL="342900" indent="-342900">
              <a:buFont typeface="Georgia" panose="02040502050405020303" pitchFamily="18" charset="0"/>
              <a:buChar char="─"/>
            </a:pPr>
            <a:r>
              <a:rPr lang="en-GB" b="0" dirty="0"/>
              <a:t>Hiring workers to perform the tasks of workers who are on strike or taking industrial action - a criminal offence.</a:t>
            </a:r>
          </a:p>
          <a:p>
            <a:pPr marL="342900" indent="-342900">
              <a:buFont typeface="Georgia" panose="02040502050405020303" pitchFamily="18" charset="0"/>
              <a:buChar char="─"/>
            </a:pPr>
            <a:r>
              <a:rPr lang="en-GB" b="0" dirty="0"/>
              <a:t>Regulations can be administratively burdensome. There is also a liability risk for not complying</a:t>
            </a:r>
          </a:p>
          <a:p>
            <a:pPr marL="342900" indent="-342900">
              <a:buFont typeface="Georgia" panose="02040502050405020303" pitchFamily="18" charset="0"/>
              <a:buChar char="─"/>
            </a:pPr>
            <a:r>
              <a:rPr lang="en-GB" b="0" dirty="0"/>
              <a:t>Additional costs</a:t>
            </a:r>
          </a:p>
          <a:p>
            <a:pPr marL="342900" indent="-342900">
              <a:buFont typeface="Georgia" panose="02040502050405020303" pitchFamily="18" charset="0"/>
              <a:buChar char="─"/>
            </a:pPr>
            <a:r>
              <a:rPr lang="en-GB" b="0" dirty="0"/>
              <a:t>Agency staff can be less committed to their work.</a:t>
            </a:r>
          </a:p>
          <a:p>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endParaRPr lang="en-GB" b="0" dirty="0"/>
          </a:p>
          <a:p>
            <a:endParaRPr lang="en-GB" b="0" dirty="0"/>
          </a:p>
          <a:p>
            <a:endParaRPr lang="en-GB" dirty="0"/>
          </a:p>
          <a:p>
            <a:endParaRPr lang="en-GB" dirty="0"/>
          </a:p>
        </p:txBody>
      </p:sp>
    </p:spTree>
    <p:extLst>
      <p:ext uri="{BB962C8B-B14F-4D97-AF65-F5344CB8AC3E}">
        <p14:creationId xmlns:p14="http://schemas.microsoft.com/office/powerpoint/2010/main" val="3300705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33E4-4643-43E3-A221-8492E6CFEB0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5F03ACE-5F37-400F-826E-452FC8512B44}"/>
              </a:ext>
            </a:extLst>
          </p:cNvPr>
          <p:cNvSpPr>
            <a:spLocks noGrp="1"/>
          </p:cNvSpPr>
          <p:nvPr>
            <p:ph idx="1"/>
          </p:nvPr>
        </p:nvSpPr>
        <p:spPr/>
        <p:txBody>
          <a:bodyPr/>
          <a:lstStyle/>
          <a:p>
            <a:r>
              <a:rPr lang="en-GB" dirty="0"/>
              <a:t>07</a:t>
            </a:r>
          </a:p>
          <a:p>
            <a:r>
              <a:rPr lang="en-GB" b="1" dirty="0"/>
              <a:t>Dismissal</a:t>
            </a:r>
          </a:p>
        </p:txBody>
      </p:sp>
      <p:sp>
        <p:nvSpPr>
          <p:cNvPr id="4" name="Footer Placeholder 3">
            <a:extLst>
              <a:ext uri="{FF2B5EF4-FFF2-40B4-BE49-F238E27FC236}">
                <a16:creationId xmlns:a16="http://schemas.microsoft.com/office/drawing/2014/main" id="{86BFA949-2B6C-4646-82DE-E39393B5F0B8}"/>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3DE7DAEC-F3C1-4C05-A6ED-958976B78098}"/>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B45C9FCB-D36E-4F81-8196-70FF9BA6F7B0}"/>
              </a:ext>
            </a:extLst>
          </p:cNvPr>
          <p:cNvSpPr>
            <a:spLocks noGrp="1"/>
          </p:cNvSpPr>
          <p:nvPr>
            <p:ph type="body" sz="quarter" idx="14"/>
          </p:nvPr>
        </p:nvSpPr>
        <p:spPr>
          <a:xfrm>
            <a:off x="8237377" y="1726129"/>
            <a:ext cx="7386638" cy="6443339"/>
          </a:xfrm>
        </p:spPr>
        <p:txBody>
          <a:bodyPr/>
          <a:lstStyle/>
          <a:p>
            <a:pPr marL="342900" indent="-342900">
              <a:buFont typeface="Georgia" panose="02040502050405020303" pitchFamily="18" charset="0"/>
              <a:buChar char="─"/>
            </a:pPr>
            <a:r>
              <a:rPr lang="en-GB" b="0" dirty="0"/>
              <a:t>Same rules as dismissing workers or employees.</a:t>
            </a:r>
          </a:p>
          <a:p>
            <a:pPr marL="342900" indent="-342900">
              <a:buFont typeface="Georgia" panose="02040502050405020303" pitchFamily="18" charset="0"/>
              <a:buChar char="─"/>
            </a:pPr>
            <a:r>
              <a:rPr lang="en-GB" b="0" dirty="0"/>
              <a:t>A dismissal will be fair if the employee was dismissed because of:</a:t>
            </a:r>
          </a:p>
          <a:p>
            <a:pPr marL="457200" indent="-457200">
              <a:buFont typeface="+mj-lt"/>
              <a:buAutoNum type="arabicPeriod"/>
            </a:pPr>
            <a:r>
              <a:rPr lang="en-GB" b="0" dirty="0"/>
              <a:t>Capability</a:t>
            </a:r>
          </a:p>
          <a:p>
            <a:pPr marL="457200" indent="-457200">
              <a:buFont typeface="+mj-lt"/>
              <a:buAutoNum type="arabicPeriod"/>
            </a:pPr>
            <a:r>
              <a:rPr lang="en-GB" b="0" dirty="0"/>
              <a:t>Conduct</a:t>
            </a:r>
          </a:p>
          <a:p>
            <a:pPr marL="457200" indent="-457200">
              <a:buFont typeface="+mj-lt"/>
              <a:buAutoNum type="arabicPeriod"/>
            </a:pPr>
            <a:r>
              <a:rPr lang="en-GB" b="0" dirty="0"/>
              <a:t>Redundancy</a:t>
            </a:r>
          </a:p>
          <a:p>
            <a:pPr marL="457200" indent="-457200">
              <a:buFont typeface="+mj-lt"/>
              <a:buAutoNum type="arabicPeriod"/>
            </a:pPr>
            <a:r>
              <a:rPr lang="en-GB" b="0" dirty="0"/>
              <a:t>Statutory restriction</a:t>
            </a:r>
          </a:p>
          <a:p>
            <a:pPr marL="457200" indent="-457200">
              <a:buFont typeface="+mj-lt"/>
              <a:buAutoNum type="arabicPeriod"/>
            </a:pPr>
            <a:r>
              <a:rPr lang="en-GB" b="0" dirty="0"/>
              <a:t>Some other substantial reason </a:t>
            </a:r>
          </a:p>
          <a:p>
            <a:pPr marL="342900" indent="-342900">
              <a:buFont typeface="Georgia" panose="02040502050405020303" pitchFamily="18" charset="0"/>
              <a:buChar char="─"/>
            </a:pPr>
            <a:r>
              <a:rPr lang="en-GB" b="0" dirty="0"/>
              <a:t> Agency workers who are employees can bring unfair dismissal claims against the employer</a:t>
            </a:r>
          </a:p>
        </p:txBody>
      </p:sp>
    </p:spTree>
    <p:extLst>
      <p:ext uri="{BB962C8B-B14F-4D97-AF65-F5344CB8AC3E}">
        <p14:creationId xmlns:p14="http://schemas.microsoft.com/office/powerpoint/2010/main" val="1239307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CC90A-BB9F-4434-8F1B-FC305CBCAFE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61100A1-BFAD-412E-BFFD-1F055873ECDD}"/>
              </a:ext>
            </a:extLst>
          </p:cNvPr>
          <p:cNvSpPr>
            <a:spLocks noGrp="1"/>
          </p:cNvSpPr>
          <p:nvPr>
            <p:ph idx="1"/>
          </p:nvPr>
        </p:nvSpPr>
        <p:spPr/>
        <p:txBody>
          <a:bodyPr/>
          <a:lstStyle/>
          <a:p>
            <a:r>
              <a:rPr lang="en-GB" dirty="0"/>
              <a:t>08</a:t>
            </a:r>
          </a:p>
          <a:p>
            <a:r>
              <a:rPr lang="en-GB" b="1" dirty="0"/>
              <a:t>Recent legal changes </a:t>
            </a:r>
          </a:p>
        </p:txBody>
      </p:sp>
      <p:sp>
        <p:nvSpPr>
          <p:cNvPr id="4" name="Footer Placeholder 3">
            <a:extLst>
              <a:ext uri="{FF2B5EF4-FFF2-40B4-BE49-F238E27FC236}">
                <a16:creationId xmlns:a16="http://schemas.microsoft.com/office/drawing/2014/main" id="{6589C690-ECBB-4768-BF76-EE8015024E57}"/>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019EDE5C-1254-4B7A-A03E-D443A4A9F547}"/>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CEC57231-9B12-48EF-8B85-6A75D05805AC}"/>
              </a:ext>
            </a:extLst>
          </p:cNvPr>
          <p:cNvSpPr>
            <a:spLocks noGrp="1"/>
          </p:cNvSpPr>
          <p:nvPr>
            <p:ph type="body" sz="quarter" idx="14"/>
          </p:nvPr>
        </p:nvSpPr>
        <p:spPr/>
        <p:txBody>
          <a:bodyPr/>
          <a:lstStyle/>
          <a:p>
            <a:r>
              <a:rPr lang="en-GB" b="0" dirty="0"/>
              <a:t>Employment law is constantly evolving </a:t>
            </a:r>
          </a:p>
          <a:p>
            <a:r>
              <a:rPr lang="en-GB" b="0" dirty="0"/>
              <a:t>Failure to comply with the law can have serious repercussions. e.g. tribunal claims and reputational damage.</a:t>
            </a:r>
          </a:p>
          <a:p>
            <a:r>
              <a:rPr lang="en-GB" b="0" dirty="0"/>
              <a:t>Recent legal changes </a:t>
            </a:r>
          </a:p>
          <a:p>
            <a:pPr marL="342900" indent="-342900">
              <a:buFont typeface="Georgia" panose="02040502050405020303" pitchFamily="18" charset="0"/>
              <a:buChar char="─"/>
            </a:pPr>
            <a:r>
              <a:rPr lang="en-GB" b="0" dirty="0"/>
              <a:t>Key information document </a:t>
            </a:r>
          </a:p>
          <a:p>
            <a:pPr marL="342900" indent="-342900">
              <a:buFont typeface="Georgia" panose="02040502050405020303" pitchFamily="18" charset="0"/>
              <a:buChar char="─"/>
            </a:pPr>
            <a:r>
              <a:rPr lang="en-GB" b="0" dirty="0"/>
              <a:t>Section 1 statement </a:t>
            </a:r>
          </a:p>
          <a:p>
            <a:pPr marL="342900" indent="-342900">
              <a:buFont typeface="Georgia" panose="02040502050405020303" pitchFamily="18" charset="0"/>
              <a:buChar char="─"/>
            </a:pPr>
            <a:r>
              <a:rPr lang="en-GB" b="0" dirty="0"/>
              <a:t>Swedish derogation</a:t>
            </a:r>
          </a:p>
          <a:p>
            <a:pPr marL="342900" indent="-342900">
              <a:buFont typeface="Georgia" panose="02040502050405020303" pitchFamily="18" charset="0"/>
              <a:buChar char="─"/>
            </a:pPr>
            <a:r>
              <a:rPr lang="en-GB" b="0" dirty="0"/>
              <a:t>Itemised payslips</a:t>
            </a: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951646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666BE-D4C8-4A29-BC9D-372B4BD5A38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7ED9482-6045-4FAB-ACC4-D9F5EB53DD8F}"/>
              </a:ext>
            </a:extLst>
          </p:cNvPr>
          <p:cNvSpPr>
            <a:spLocks noGrp="1"/>
          </p:cNvSpPr>
          <p:nvPr>
            <p:ph idx="1"/>
          </p:nvPr>
        </p:nvSpPr>
        <p:spPr/>
        <p:txBody>
          <a:bodyPr/>
          <a:lstStyle/>
          <a:p>
            <a:r>
              <a:rPr lang="en-GB" dirty="0"/>
              <a:t>8.1</a:t>
            </a:r>
          </a:p>
          <a:p>
            <a:r>
              <a:rPr lang="en-GB" b="1" dirty="0"/>
              <a:t>Key information document (KID)</a:t>
            </a:r>
          </a:p>
        </p:txBody>
      </p:sp>
      <p:sp>
        <p:nvSpPr>
          <p:cNvPr id="4" name="Footer Placeholder 3">
            <a:extLst>
              <a:ext uri="{FF2B5EF4-FFF2-40B4-BE49-F238E27FC236}">
                <a16:creationId xmlns:a16="http://schemas.microsoft.com/office/drawing/2014/main" id="{39DBB0BE-BBE5-4031-B1F8-7FD763AC97FE}"/>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EF1D3134-CCF3-4547-96EC-5A7DFC0480F1}"/>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29261A9F-5DC9-4B1A-A1B8-F63CF3FA90AF}"/>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 Employment businesses must provide agency workers with a key information document.</a:t>
            </a:r>
          </a:p>
          <a:p>
            <a:pPr marL="342900" indent="-342900">
              <a:buFont typeface="Georgia" panose="02040502050405020303" pitchFamily="18" charset="0"/>
              <a:buChar char="─"/>
            </a:pPr>
            <a:r>
              <a:rPr lang="en-GB" b="0" dirty="0"/>
              <a:t> This will be one of the first documents an Agency worker will receive.</a:t>
            </a:r>
          </a:p>
          <a:p>
            <a:pPr marL="342900" indent="-342900">
              <a:buFont typeface="Georgia" panose="02040502050405020303" pitchFamily="18" charset="0"/>
              <a:buChar char="─"/>
            </a:pPr>
            <a:r>
              <a:rPr lang="en-GB" b="0" dirty="0"/>
              <a:t>Businesses do not need to include all relevant contractual information.</a:t>
            </a:r>
          </a:p>
          <a:p>
            <a:pPr marL="342900" indent="-342900">
              <a:buFont typeface="Georgia" panose="02040502050405020303" pitchFamily="18" charset="0"/>
              <a:buChar char="─"/>
            </a:pPr>
            <a:r>
              <a:rPr lang="en-GB" b="0" dirty="0"/>
              <a:t>Meant to be a brief overview of how the terms will affect the agency workers pay.</a:t>
            </a:r>
          </a:p>
          <a:p>
            <a:pPr marL="342900" indent="-342900">
              <a:buFont typeface="Georgia" panose="02040502050405020303" pitchFamily="18" charset="0"/>
              <a:buChar char="─"/>
            </a:pPr>
            <a:r>
              <a:rPr lang="en-GB" b="0" dirty="0"/>
              <a:t>Does not apply to agency workers who have existing terms with an employment business.</a:t>
            </a:r>
          </a:p>
          <a:p>
            <a:endParaRPr lang="en-GB" b="0" dirty="0"/>
          </a:p>
          <a:p>
            <a:endParaRPr lang="en-GB" b="0" dirty="0"/>
          </a:p>
        </p:txBody>
      </p:sp>
    </p:spTree>
    <p:extLst>
      <p:ext uri="{BB962C8B-B14F-4D97-AF65-F5344CB8AC3E}">
        <p14:creationId xmlns:p14="http://schemas.microsoft.com/office/powerpoint/2010/main" val="14672541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3E7DB-264E-461A-A00E-B0DFA559398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0DD7823-8E75-4FCE-833A-525C35B9357F}"/>
              </a:ext>
            </a:extLst>
          </p:cNvPr>
          <p:cNvSpPr>
            <a:spLocks noGrp="1"/>
          </p:cNvSpPr>
          <p:nvPr>
            <p:ph idx="1"/>
          </p:nvPr>
        </p:nvSpPr>
        <p:spPr/>
        <p:txBody>
          <a:bodyPr/>
          <a:lstStyle/>
          <a:p>
            <a:r>
              <a:rPr lang="en-GB" dirty="0"/>
              <a:t>8.2</a:t>
            </a:r>
          </a:p>
          <a:p>
            <a:r>
              <a:rPr lang="en-GB" b="1" dirty="0"/>
              <a:t>Section 1 statement</a:t>
            </a:r>
          </a:p>
          <a:p>
            <a:endParaRPr lang="en-GB" dirty="0"/>
          </a:p>
        </p:txBody>
      </p:sp>
      <p:sp>
        <p:nvSpPr>
          <p:cNvPr id="4" name="Footer Placeholder 3">
            <a:extLst>
              <a:ext uri="{FF2B5EF4-FFF2-40B4-BE49-F238E27FC236}">
                <a16:creationId xmlns:a16="http://schemas.microsoft.com/office/drawing/2014/main" id="{7F320965-4EB0-4EEE-BA0D-BA09DF6CBA18}"/>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21835D3B-E7EC-4B61-B468-32B9D9E0FDB9}"/>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18A4A4CC-0D01-42E4-93F5-A93C9BD253DD}"/>
              </a:ext>
            </a:extLst>
          </p:cNvPr>
          <p:cNvSpPr>
            <a:spLocks noGrp="1"/>
          </p:cNvSpPr>
          <p:nvPr>
            <p:ph type="body" sz="quarter" idx="14"/>
          </p:nvPr>
        </p:nvSpPr>
        <p:spPr>
          <a:xfrm>
            <a:off x="7300913" y="1971346"/>
            <a:ext cx="8343900" cy="6443339"/>
          </a:xfrm>
        </p:spPr>
        <p:txBody>
          <a:bodyPr/>
          <a:lstStyle/>
          <a:p>
            <a:pPr marL="342900" indent="-342900">
              <a:buFont typeface="Georgia" panose="02040502050405020303" pitchFamily="18" charset="0"/>
              <a:buChar char="─"/>
            </a:pPr>
            <a:r>
              <a:rPr lang="en-GB" b="0" dirty="0"/>
              <a:t>Since 6</a:t>
            </a:r>
            <a:r>
              <a:rPr lang="en-GB" b="0" baseline="30000" dirty="0"/>
              <a:t>th</a:t>
            </a:r>
            <a:r>
              <a:rPr lang="en-GB" b="0" dirty="0"/>
              <a:t> April 2020, Agency workers have had a right to a written statement of terms. </a:t>
            </a:r>
          </a:p>
          <a:p>
            <a:pPr marL="342900" indent="-342900">
              <a:buFont typeface="Georgia" panose="02040502050405020303" pitchFamily="18" charset="0"/>
              <a:buChar char="─"/>
            </a:pPr>
            <a:r>
              <a:rPr lang="en-GB" b="0" dirty="0"/>
              <a:t>No minimum service requirement for an employee or worker to be given a section 1 statement. </a:t>
            </a:r>
          </a:p>
          <a:p>
            <a:pPr marL="342900" indent="-342900">
              <a:buFont typeface="Georgia" panose="02040502050405020303" pitchFamily="18" charset="0"/>
              <a:buChar char="─"/>
            </a:pPr>
            <a:r>
              <a:rPr lang="en-GB" b="0" dirty="0"/>
              <a:t>Employment business responsibility.</a:t>
            </a:r>
          </a:p>
          <a:p>
            <a:pPr marL="342900" indent="-342900">
              <a:buFont typeface="Georgia" panose="02040502050405020303" pitchFamily="18" charset="0"/>
              <a:buChar char="─"/>
            </a:pPr>
            <a:r>
              <a:rPr lang="en-GB" b="0" dirty="0"/>
              <a:t> A section 1 statement must be given to the employee or worker no later than the beginning of the employment.</a:t>
            </a:r>
          </a:p>
          <a:p>
            <a:pPr marL="342900" indent="-342900">
              <a:buFont typeface="Georgia" panose="02040502050405020303" pitchFamily="18" charset="0"/>
              <a:buChar char="─"/>
            </a:pPr>
            <a:r>
              <a:rPr lang="en-GB" b="0" dirty="0"/>
              <a:t>Certain particulars that must be contained in a single document given by the beginning of employment. </a:t>
            </a:r>
          </a:p>
          <a:p>
            <a:pPr marL="342900" indent="-342900">
              <a:buFont typeface="Georgia" panose="02040502050405020303" pitchFamily="18" charset="0"/>
              <a:buChar char="─"/>
            </a:pPr>
            <a:r>
              <a:rPr lang="en-GB" b="0" dirty="0"/>
              <a:t>However not every single detail needs to be placed in the Section 1 document.  A section 1 statement may refer the employee or worker to a reasonably accessible document for particulars. </a:t>
            </a:r>
          </a:p>
          <a:p>
            <a:endParaRPr lang="en-GB" b="0" dirty="0"/>
          </a:p>
          <a:p>
            <a:endParaRPr lang="en-GB" b="0" dirty="0"/>
          </a:p>
        </p:txBody>
      </p:sp>
    </p:spTree>
    <p:extLst>
      <p:ext uri="{BB962C8B-B14F-4D97-AF65-F5344CB8AC3E}">
        <p14:creationId xmlns:p14="http://schemas.microsoft.com/office/powerpoint/2010/main" val="2961875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36CBE-6CA1-4D45-98A4-B12EA9FD489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85FD200-8E85-470B-91B1-99013A4367E2}"/>
              </a:ext>
            </a:extLst>
          </p:cNvPr>
          <p:cNvSpPr>
            <a:spLocks noGrp="1"/>
          </p:cNvSpPr>
          <p:nvPr>
            <p:ph idx="1"/>
          </p:nvPr>
        </p:nvSpPr>
        <p:spPr/>
        <p:txBody>
          <a:bodyPr/>
          <a:lstStyle/>
          <a:p>
            <a:r>
              <a:rPr lang="en-GB" dirty="0"/>
              <a:t>8.3</a:t>
            </a:r>
          </a:p>
          <a:p>
            <a:r>
              <a:rPr lang="en-GB" b="1" dirty="0"/>
              <a:t>Section 1 statement – 2 months</a:t>
            </a:r>
          </a:p>
          <a:p>
            <a:endParaRPr lang="en-GB" dirty="0"/>
          </a:p>
        </p:txBody>
      </p:sp>
      <p:sp>
        <p:nvSpPr>
          <p:cNvPr id="4" name="Footer Placeholder 3">
            <a:extLst>
              <a:ext uri="{FF2B5EF4-FFF2-40B4-BE49-F238E27FC236}">
                <a16:creationId xmlns:a16="http://schemas.microsoft.com/office/drawing/2014/main" id="{22966815-F6DE-4447-BEF6-5F39F20915CA}"/>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5848AB39-DCBB-4CF8-BA9B-FEA8866C2568}"/>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73D77A3B-2C92-4050-8DDF-5DCF68F65AAD}"/>
              </a:ext>
            </a:extLst>
          </p:cNvPr>
          <p:cNvSpPr>
            <a:spLocks noGrp="1"/>
          </p:cNvSpPr>
          <p:nvPr>
            <p:ph type="body" sz="quarter" idx="14"/>
          </p:nvPr>
        </p:nvSpPr>
        <p:spPr/>
        <p:txBody>
          <a:bodyPr/>
          <a:lstStyle/>
          <a:p>
            <a:r>
              <a:rPr lang="en-GB" b="0" dirty="0">
                <a:latin typeface="+mn-lt"/>
              </a:rPr>
              <a:t>The following particulars may be given in instalments but must be given no later than two months after the beginning of the employment or engagement, even where the employment or engagement ends before that date:</a:t>
            </a:r>
          </a:p>
          <a:p>
            <a:pPr marL="342900" indent="-342900">
              <a:buFont typeface="Georgia" panose="02040502050405020303" pitchFamily="18" charset="0"/>
              <a:buChar char="─"/>
            </a:pPr>
            <a:r>
              <a:rPr lang="en-GB" b="0" dirty="0">
                <a:latin typeface="+mn-lt"/>
              </a:rPr>
              <a:t> Pension and pension schemes terms and conditions</a:t>
            </a:r>
          </a:p>
          <a:p>
            <a:pPr marL="342900" indent="-342900">
              <a:buFont typeface="Georgia" panose="02040502050405020303" pitchFamily="18" charset="0"/>
              <a:buChar char="─"/>
            </a:pPr>
            <a:r>
              <a:rPr lang="en-GB" b="0" dirty="0">
                <a:latin typeface="+mn-lt"/>
              </a:rPr>
              <a:t>Collective agreements which effect terms and conditions</a:t>
            </a:r>
          </a:p>
          <a:p>
            <a:pPr marL="342900" indent="-342900">
              <a:buFont typeface="Georgia" panose="02040502050405020303" pitchFamily="18" charset="0"/>
              <a:buChar char="─"/>
            </a:pPr>
            <a:r>
              <a:rPr lang="en-GB" b="0" dirty="0">
                <a:latin typeface="+mn-lt"/>
              </a:rPr>
              <a:t>Any training entitlement provided by the Employer.</a:t>
            </a:r>
          </a:p>
          <a:p>
            <a:pPr marL="342900" indent="-342900">
              <a:buFont typeface="Georgia" panose="02040502050405020303" pitchFamily="18" charset="0"/>
              <a:buChar char="─"/>
            </a:pPr>
            <a:r>
              <a:rPr lang="en-GB" b="0" dirty="0">
                <a:latin typeface="+mn-lt"/>
              </a:rPr>
              <a:t>Disciplinary statements</a:t>
            </a:r>
          </a:p>
          <a:p>
            <a:pPr marL="342900" indent="-342900">
              <a:buFont typeface="Arial" panose="020B0604020202020204" pitchFamily="34" charset="0"/>
              <a:buChar char="•"/>
            </a:pPr>
            <a:endParaRPr lang="en-GB" b="0" dirty="0">
              <a:latin typeface="+mn-lt"/>
            </a:endParaRPr>
          </a:p>
          <a:p>
            <a:pPr marL="342900" indent="-342900">
              <a:buFont typeface="Arial" panose="020B0604020202020204" pitchFamily="34" charset="0"/>
              <a:buChar char="•"/>
            </a:pPr>
            <a:endParaRPr lang="en-GB" b="0" dirty="0">
              <a:latin typeface="+mn-lt"/>
            </a:endParaRPr>
          </a:p>
          <a:p>
            <a:endParaRPr lang="en-GB" dirty="0">
              <a:latin typeface="+mn-lt"/>
            </a:endParaRPr>
          </a:p>
        </p:txBody>
      </p:sp>
    </p:spTree>
    <p:extLst>
      <p:ext uri="{BB962C8B-B14F-4D97-AF65-F5344CB8AC3E}">
        <p14:creationId xmlns:p14="http://schemas.microsoft.com/office/powerpoint/2010/main" val="2913540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AB262-06BE-4C67-97EB-98A3F676569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C38CE65-080F-4D41-A6EB-2AAC4A1F68C3}"/>
              </a:ext>
            </a:extLst>
          </p:cNvPr>
          <p:cNvSpPr>
            <a:spLocks noGrp="1"/>
          </p:cNvSpPr>
          <p:nvPr>
            <p:ph idx="1"/>
          </p:nvPr>
        </p:nvSpPr>
        <p:spPr/>
        <p:txBody>
          <a:bodyPr/>
          <a:lstStyle/>
          <a:p>
            <a:r>
              <a:rPr lang="en-GB" dirty="0"/>
              <a:t>8.4</a:t>
            </a:r>
          </a:p>
          <a:p>
            <a:r>
              <a:rPr lang="en-GB" b="1" dirty="0"/>
              <a:t>Section 1 statement -  disciplinary rules</a:t>
            </a:r>
          </a:p>
        </p:txBody>
      </p:sp>
      <p:sp>
        <p:nvSpPr>
          <p:cNvPr id="4" name="Footer Placeholder 3">
            <a:extLst>
              <a:ext uri="{FF2B5EF4-FFF2-40B4-BE49-F238E27FC236}">
                <a16:creationId xmlns:a16="http://schemas.microsoft.com/office/drawing/2014/main" id="{78E092A9-84EA-4BF8-96B6-B4268F1B0727}"/>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123245E8-BBC4-4311-8229-4719A434FB84}"/>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E26432F-59FA-40C0-A371-BD9204794273}"/>
              </a:ext>
            </a:extLst>
          </p:cNvPr>
          <p:cNvSpPr>
            <a:spLocks noGrp="1"/>
          </p:cNvSpPr>
          <p:nvPr>
            <p:ph type="body" sz="quarter" idx="14"/>
          </p:nvPr>
        </p:nvSpPr>
        <p:spPr>
          <a:xfrm>
            <a:off x="8258175" y="1971346"/>
            <a:ext cx="7386638" cy="6268813"/>
          </a:xfrm>
        </p:spPr>
        <p:txBody>
          <a:bodyPr/>
          <a:lstStyle/>
          <a:p>
            <a:r>
              <a:rPr lang="en-GB" b="0" dirty="0">
                <a:latin typeface="+mn-lt"/>
              </a:rPr>
              <a:t>Section 1 statement must include a note specifying:</a:t>
            </a:r>
          </a:p>
          <a:p>
            <a:r>
              <a:rPr lang="en-GB" b="0" i="0" dirty="0">
                <a:effectLst/>
                <a:latin typeface="+mn-lt"/>
              </a:rPr>
              <a:t>Any disciplinary rules/or procedures applicable to the employee/worker which refers them to the provisions of a reasonably accessible document specifying such rules/procedure.</a:t>
            </a:r>
          </a:p>
          <a:p>
            <a:pPr algn="l" fontAlgn="base"/>
            <a:r>
              <a:rPr lang="en-GB" b="0" dirty="0">
                <a:latin typeface="+mn-lt"/>
              </a:rPr>
              <a:t>The statement must detail a</a:t>
            </a:r>
            <a:r>
              <a:rPr lang="en-GB" b="0" i="0" dirty="0">
                <a:effectLst/>
                <a:latin typeface="+mn-lt"/>
              </a:rPr>
              <a:t> person to whom the Agency worker can apply:</a:t>
            </a:r>
          </a:p>
          <a:p>
            <a:pPr marL="342900" indent="-342900" algn="l" fontAlgn="base">
              <a:buFont typeface="Georgia" panose="02040502050405020303" pitchFamily="18" charset="0"/>
              <a:buChar char="─"/>
            </a:pPr>
            <a:r>
              <a:rPr lang="en-GB" b="0" dirty="0">
                <a:latin typeface="+mn-lt"/>
              </a:rPr>
              <a:t>I</a:t>
            </a:r>
            <a:r>
              <a:rPr lang="en-GB" b="0" i="0" dirty="0">
                <a:effectLst/>
                <a:latin typeface="+mn-lt"/>
              </a:rPr>
              <a:t>f dissatisfied with any disciplinary decision relating to them or any decision to dismiss them</a:t>
            </a:r>
            <a:r>
              <a:rPr lang="en-GB" b="0" dirty="0">
                <a:latin typeface="+mn-lt"/>
              </a:rPr>
              <a:t> or</a:t>
            </a:r>
            <a:endParaRPr lang="en-GB" b="0" i="0" dirty="0">
              <a:effectLst/>
              <a:latin typeface="+mn-lt"/>
            </a:endParaRPr>
          </a:p>
          <a:p>
            <a:pPr marL="342900" indent="-342900" algn="l" fontAlgn="base">
              <a:buFont typeface="Georgia" panose="02040502050405020303" pitchFamily="18" charset="0"/>
              <a:buChar char="─"/>
            </a:pPr>
            <a:r>
              <a:rPr lang="en-GB" b="0" dirty="0">
                <a:latin typeface="+mn-lt"/>
              </a:rPr>
              <a:t>F</a:t>
            </a:r>
            <a:r>
              <a:rPr lang="en-GB" b="0" i="0" dirty="0">
                <a:effectLst/>
                <a:latin typeface="+mn-lt"/>
              </a:rPr>
              <a:t>or the purpose of seeking redress of any grievance relating to their employment</a:t>
            </a:r>
          </a:p>
          <a:p>
            <a:pPr marL="342900" indent="-342900" algn="l" fontAlgn="base">
              <a:buFont typeface="Georgia" panose="02040502050405020303" pitchFamily="18" charset="0"/>
              <a:buChar char="─"/>
            </a:pPr>
            <a:r>
              <a:rPr lang="en-GB" b="0" i="0" dirty="0">
                <a:effectLst/>
                <a:latin typeface="+mn-lt"/>
              </a:rPr>
              <a:t>Any further steps consequent on the employee or worker making such an application, or referring them to the provisions of a reasonably accessible document which will explain them </a:t>
            </a:r>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2484191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07A0D-E28C-4979-917D-BBB5B6821B4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1B1577F-90E7-4586-8C00-A92D4690DF60}"/>
              </a:ext>
            </a:extLst>
          </p:cNvPr>
          <p:cNvSpPr>
            <a:spLocks noGrp="1"/>
          </p:cNvSpPr>
          <p:nvPr>
            <p:ph idx="1"/>
          </p:nvPr>
        </p:nvSpPr>
        <p:spPr/>
        <p:txBody>
          <a:bodyPr/>
          <a:lstStyle/>
          <a:p>
            <a:r>
              <a:rPr lang="en-GB" dirty="0"/>
              <a:t>8.5</a:t>
            </a:r>
          </a:p>
          <a:p>
            <a:r>
              <a:rPr lang="en-GB" b="1" dirty="0"/>
              <a:t>Swedish Derogation</a:t>
            </a:r>
          </a:p>
        </p:txBody>
      </p:sp>
      <p:sp>
        <p:nvSpPr>
          <p:cNvPr id="4" name="Footer Placeholder 3">
            <a:extLst>
              <a:ext uri="{FF2B5EF4-FFF2-40B4-BE49-F238E27FC236}">
                <a16:creationId xmlns:a16="http://schemas.microsoft.com/office/drawing/2014/main" id="{3EC42889-B217-4FCB-A1A8-F0A762B29C2A}"/>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03E0A9B6-E597-4D0C-88F4-627089E5CD7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B6E44FBA-4EF8-438A-9893-CCFD45EDA128}"/>
              </a:ext>
            </a:extLst>
          </p:cNvPr>
          <p:cNvSpPr>
            <a:spLocks noGrp="1"/>
          </p:cNvSpPr>
          <p:nvPr>
            <p:ph type="body" sz="quarter" idx="14"/>
          </p:nvPr>
        </p:nvSpPr>
        <p:spPr>
          <a:xfrm>
            <a:off x="8258175" y="1971347"/>
            <a:ext cx="7386638" cy="6728516"/>
          </a:xfrm>
        </p:spPr>
        <p:txBody>
          <a:bodyPr/>
          <a:lstStyle/>
          <a:p>
            <a:pPr marL="342900" indent="-342900">
              <a:buFont typeface="Georgia" panose="02040502050405020303" pitchFamily="18" charset="0"/>
              <a:buChar char="─"/>
            </a:pPr>
            <a:r>
              <a:rPr lang="en-GB" b="0" dirty="0"/>
              <a:t>If an Agency worker had a permanent contract of employment with the agency and they were paid a minimum amount between assignments when they were not working for the hirer, the 12 week rights relating to equal treatment did not apply.</a:t>
            </a:r>
          </a:p>
          <a:p>
            <a:pPr marL="342900" indent="-342900">
              <a:buFont typeface="Georgia" panose="02040502050405020303" pitchFamily="18" charset="0"/>
              <a:buChar char="─"/>
            </a:pPr>
            <a:r>
              <a:rPr lang="en-GB" b="0" dirty="0"/>
              <a:t>Agency workers were still entitled to equal treatment in relation to:</a:t>
            </a:r>
          </a:p>
          <a:p>
            <a:pPr marL="342900" indent="-342900">
              <a:buFont typeface="Georgia" panose="02040502050405020303" pitchFamily="18" charset="0"/>
              <a:buChar char="─"/>
            </a:pPr>
            <a:r>
              <a:rPr lang="en-GB" b="0" dirty="0"/>
              <a:t> The duration of working time, </a:t>
            </a:r>
          </a:p>
          <a:p>
            <a:pPr marL="342900" indent="-342900">
              <a:buFont typeface="Georgia" panose="02040502050405020303" pitchFamily="18" charset="0"/>
              <a:buChar char="─"/>
            </a:pPr>
            <a:r>
              <a:rPr lang="en-GB" b="0" dirty="0"/>
              <a:t>Night work and rest periods, </a:t>
            </a:r>
          </a:p>
          <a:p>
            <a:pPr marL="342900" indent="-342900">
              <a:buFont typeface="Georgia" panose="02040502050405020303" pitchFamily="18" charset="0"/>
              <a:buChar char="─"/>
            </a:pPr>
            <a:r>
              <a:rPr lang="en-GB" b="0" dirty="0"/>
              <a:t>Rest breaks </a:t>
            </a:r>
          </a:p>
          <a:p>
            <a:pPr marL="342900" indent="-342900">
              <a:buFont typeface="Georgia" panose="02040502050405020303" pitchFamily="18" charset="0"/>
              <a:buChar char="─"/>
            </a:pPr>
            <a:r>
              <a:rPr lang="en-GB" b="0" dirty="0"/>
              <a:t>(unpaid) annual leave after the 12-week qualifying period as well as the "day one" entitlements </a:t>
            </a:r>
          </a:p>
          <a:p>
            <a:pPr marL="342900" indent="-342900">
              <a:buFont typeface="Georgia" panose="02040502050405020303" pitchFamily="18" charset="0"/>
              <a:buChar char="─"/>
            </a:pPr>
            <a:r>
              <a:rPr lang="en-GB" b="0" dirty="0"/>
              <a:t>Swedish Derogation was repealed on the 6th April 2020</a:t>
            </a:r>
          </a:p>
          <a:p>
            <a:endParaRPr lang="en-GB" dirty="0"/>
          </a:p>
        </p:txBody>
      </p:sp>
    </p:spTree>
    <p:extLst>
      <p:ext uri="{BB962C8B-B14F-4D97-AF65-F5344CB8AC3E}">
        <p14:creationId xmlns:p14="http://schemas.microsoft.com/office/powerpoint/2010/main" val="27075611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0054-F3E8-45DB-9F41-CB2A8D8175B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F4FD5AB-1338-4618-A10C-F5B306007C76}"/>
              </a:ext>
            </a:extLst>
          </p:cNvPr>
          <p:cNvSpPr>
            <a:spLocks noGrp="1"/>
          </p:cNvSpPr>
          <p:nvPr>
            <p:ph idx="1"/>
          </p:nvPr>
        </p:nvSpPr>
        <p:spPr/>
        <p:txBody>
          <a:bodyPr/>
          <a:lstStyle/>
          <a:p>
            <a:r>
              <a:rPr lang="en-GB" dirty="0"/>
              <a:t>8.6</a:t>
            </a:r>
          </a:p>
          <a:p>
            <a:r>
              <a:rPr lang="en-GB" b="1" dirty="0"/>
              <a:t>Itemised payslip</a:t>
            </a:r>
          </a:p>
          <a:p>
            <a:endParaRPr lang="en-GB" dirty="0"/>
          </a:p>
        </p:txBody>
      </p:sp>
      <p:sp>
        <p:nvSpPr>
          <p:cNvPr id="4" name="Footer Placeholder 3">
            <a:extLst>
              <a:ext uri="{FF2B5EF4-FFF2-40B4-BE49-F238E27FC236}">
                <a16:creationId xmlns:a16="http://schemas.microsoft.com/office/drawing/2014/main" id="{D0BEBBC2-7740-4BF7-973B-2D7217922FA6}"/>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9523A24D-C81B-468D-9C18-BD5934F843F6}"/>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64BCEB6C-4D42-4483-9354-2537BFBF52BD}"/>
              </a:ext>
            </a:extLst>
          </p:cNvPr>
          <p:cNvSpPr>
            <a:spLocks noGrp="1"/>
          </p:cNvSpPr>
          <p:nvPr>
            <p:ph type="body" sz="quarter" idx="14"/>
          </p:nvPr>
        </p:nvSpPr>
        <p:spPr>
          <a:xfrm>
            <a:off x="8258175" y="1971346"/>
            <a:ext cx="7386638" cy="6268813"/>
          </a:xfrm>
        </p:spPr>
        <p:txBody>
          <a:bodyPr/>
          <a:lstStyle/>
          <a:p>
            <a:pPr marL="342900" indent="-342900">
              <a:buFont typeface="Georgia" panose="02040502050405020303" pitchFamily="18" charset="0"/>
              <a:buChar char="─"/>
            </a:pPr>
            <a:r>
              <a:rPr lang="en-GB" b="0" dirty="0"/>
              <a:t>Payslip must contain enough information for an hourly paid worker to be able to calculate whether they have been paid correctly.</a:t>
            </a:r>
          </a:p>
          <a:p>
            <a:pPr marL="342900" indent="-342900">
              <a:buFont typeface="Georgia" panose="02040502050405020303" pitchFamily="18" charset="0"/>
              <a:buChar char="─"/>
            </a:pPr>
            <a:r>
              <a:rPr lang="en-GB" b="0" dirty="0"/>
              <a:t>Where pay varies based on the time worked, the amount of time worked must be shown.</a:t>
            </a:r>
          </a:p>
          <a:p>
            <a:pPr marL="342900" indent="-342900">
              <a:buFont typeface="Georgia" panose="02040502050405020303" pitchFamily="18" charset="0"/>
              <a:buChar char="─"/>
            </a:pPr>
            <a:r>
              <a:rPr lang="en-GB" b="0" dirty="0"/>
              <a:t>E.g. where a worker has a fixed salary and works variable overtime with additional pay at an hourly rate, only the hours of overtime need to be shown.</a:t>
            </a:r>
          </a:p>
          <a:p>
            <a:pPr marL="342900" indent="-342900">
              <a:buFont typeface="Georgia" panose="02040502050405020303" pitchFamily="18" charset="0"/>
              <a:buChar char="─"/>
            </a:pPr>
            <a:r>
              <a:rPr lang="en-GB" b="0" dirty="0"/>
              <a:t>You do not need to include an hourly figure for variations of pay caused by taking unpaid leave or SSP for fixed salary earners.</a:t>
            </a:r>
          </a:p>
          <a:p>
            <a:pPr marL="342900" indent="-342900">
              <a:buFont typeface="Georgia" panose="02040502050405020303" pitchFamily="18" charset="0"/>
              <a:buChar char="─"/>
            </a:pPr>
            <a:r>
              <a:rPr lang="en-GB" b="0" dirty="0"/>
              <a:t> If a worker is paid according to the amount of time worked and takes unpaid leave or receives statutory sick pay any hours, they did work will still need to be included on their payslip.</a:t>
            </a:r>
          </a:p>
          <a:p>
            <a:pPr marL="342900" indent="-342900">
              <a:buFont typeface="Georgia" panose="02040502050405020303" pitchFamily="18" charset="0"/>
              <a:buChar char="─"/>
            </a:pPr>
            <a:endParaRPr lang="en-GB" b="0" dirty="0"/>
          </a:p>
          <a:p>
            <a:endParaRPr lang="en-GB" dirty="0"/>
          </a:p>
        </p:txBody>
      </p:sp>
    </p:spTree>
    <p:extLst>
      <p:ext uri="{BB962C8B-B14F-4D97-AF65-F5344CB8AC3E}">
        <p14:creationId xmlns:p14="http://schemas.microsoft.com/office/powerpoint/2010/main" val="4126533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D6D1CA"/>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046AE4-BC3F-7B4B-A94C-3E9E5608B08B}"/>
              </a:ext>
            </a:extLst>
          </p:cNvPr>
          <p:cNvSpPr>
            <a:spLocks noGrp="1"/>
          </p:cNvSpPr>
          <p:nvPr>
            <p:ph type="ctrTitle"/>
          </p:nvPr>
        </p:nvSpPr>
        <p:spPr>
          <a:xfrm>
            <a:off x="633824" y="1637415"/>
            <a:ext cx="10383945" cy="6104813"/>
          </a:xfrm>
        </p:spPr>
        <p:txBody>
          <a:bodyPr/>
          <a:lstStyle/>
          <a:p>
            <a:r>
              <a:rPr lang="en-GB" sz="2400" dirty="0"/>
              <a:t>Useful resources</a:t>
            </a:r>
            <a:br>
              <a:rPr lang="en-GB" sz="2400" dirty="0"/>
            </a:br>
            <a:br>
              <a:rPr lang="en-GB" sz="2400" dirty="0"/>
            </a:br>
            <a:r>
              <a:rPr lang="en-GB" sz="2400" dirty="0">
                <a:hlinkClick r:id="rId3"/>
              </a:rPr>
              <a:t>https://www.cipd.co.uk/knowledge/fundamentals/emp-law/employees/agency-workers-guide</a:t>
            </a:r>
            <a:br>
              <a:rPr lang="en-GB" sz="2400" dirty="0"/>
            </a:br>
            <a:br>
              <a:rPr lang="en-GB" sz="2400" dirty="0"/>
            </a:br>
            <a:r>
              <a:rPr lang="en-GB" sz="2400" dirty="0">
                <a:hlinkClick r:id="rId4"/>
              </a:rPr>
              <a:t>https://www.gov.uk/agency-workers-your-rights</a:t>
            </a:r>
            <a:br>
              <a:rPr lang="en-GB" sz="2400" dirty="0"/>
            </a:br>
            <a:br>
              <a:rPr lang="en-GB" sz="2400" dirty="0"/>
            </a:br>
            <a:r>
              <a:rPr lang="en-GB" sz="2400" dirty="0">
                <a:hlinkClick r:id="rId5"/>
              </a:rPr>
              <a:t>https://www.gov.uk/government/publications/good-work-the-taylor-review-of-modern-working-practices</a:t>
            </a:r>
            <a:br>
              <a:rPr lang="en-GB" sz="2400" dirty="0"/>
            </a:br>
            <a:br>
              <a:rPr lang="en-GB" sz="2400" dirty="0"/>
            </a:br>
            <a:r>
              <a:rPr lang="en-GB" sz="2400" dirty="0">
                <a:hlinkClick r:id="rId6"/>
              </a:rPr>
              <a:t>https://www.tuc.org.uk/research-analysis/reports/equal-treatment-agency-workers-0</a:t>
            </a:r>
            <a:br>
              <a:rPr lang="en-GB" sz="2400" dirty="0"/>
            </a:br>
            <a:br>
              <a:rPr lang="en-GB" sz="2400" dirty="0"/>
            </a:br>
            <a:r>
              <a:rPr lang="en-GB" sz="2400" dirty="0"/>
              <a:t>Employment Law</a:t>
            </a:r>
            <a:br>
              <a:rPr lang="en-GB" sz="2400" dirty="0"/>
            </a:br>
            <a:r>
              <a:rPr lang="en-GB" sz="2400" dirty="0"/>
              <a:t>The Essentials</a:t>
            </a:r>
            <a:br>
              <a:rPr lang="en-GB" sz="2400" dirty="0"/>
            </a:br>
            <a:r>
              <a:rPr lang="en-GB" sz="2400"/>
              <a:t>David Lewis Malcolm </a:t>
            </a:r>
            <a:r>
              <a:rPr lang="en-GB" sz="2400" dirty="0" err="1"/>
              <a:t>Sargeant</a:t>
            </a:r>
            <a:br>
              <a:rPr lang="en-GB" sz="2400" dirty="0"/>
            </a:br>
            <a:br>
              <a:rPr lang="en-GB" sz="2400" dirty="0"/>
            </a:br>
            <a:br>
              <a:rPr lang="en-GB" sz="2400" dirty="0"/>
            </a:br>
            <a:r>
              <a:rPr lang="en-GB" sz="2400" dirty="0"/>
              <a:t> </a:t>
            </a:r>
          </a:p>
        </p:txBody>
      </p:sp>
      <p:sp>
        <p:nvSpPr>
          <p:cNvPr id="6" name="Footer Placeholder 3">
            <a:extLst>
              <a:ext uri="{FF2B5EF4-FFF2-40B4-BE49-F238E27FC236}">
                <a16:creationId xmlns:a16="http://schemas.microsoft.com/office/drawing/2014/main" id="{12BC6019-97F7-497C-8700-C6B85097F948}"/>
              </a:ext>
            </a:extLst>
          </p:cNvPr>
          <p:cNvSpPr>
            <a:spLocks noGrp="1"/>
          </p:cNvSpPr>
          <p:nvPr>
            <p:ph type="ftr" sz="quarter" idx="11"/>
          </p:nvPr>
        </p:nvSpPr>
        <p:spPr>
          <a:xfrm>
            <a:off x="633685" y="8240160"/>
            <a:ext cx="5486936" cy="184666"/>
          </a:xfrm>
        </p:spPr>
        <p:txBody>
          <a:bodyPr/>
          <a:lstStyle/>
          <a:p>
            <a:r>
              <a:rPr lang="en-GB" dirty="0"/>
              <a:t>© 2020 Capital Law Limited</a:t>
            </a:r>
          </a:p>
        </p:txBody>
      </p:sp>
    </p:spTree>
    <p:extLst>
      <p:ext uri="{BB962C8B-B14F-4D97-AF65-F5344CB8AC3E}">
        <p14:creationId xmlns:p14="http://schemas.microsoft.com/office/powerpoint/2010/main" val="1737215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296A4-CD9B-4B55-8C4F-24A6C6BA39DD}"/>
              </a:ext>
            </a:extLst>
          </p:cNvPr>
          <p:cNvSpPr>
            <a:spLocks noGrp="1"/>
          </p:cNvSpPr>
          <p:nvPr>
            <p:ph type="ctrTitle"/>
          </p:nvPr>
        </p:nvSpPr>
        <p:spPr>
          <a:xfrm>
            <a:off x="633824" y="2458577"/>
            <a:ext cx="10383945" cy="4819781"/>
          </a:xfrm>
        </p:spPr>
        <p:txBody>
          <a:bodyPr/>
          <a:lstStyle/>
          <a:p>
            <a:r>
              <a:rPr lang="en-GB" dirty="0"/>
              <a:t>Thank you</a:t>
            </a:r>
            <a:br>
              <a:rPr lang="en-GB" dirty="0"/>
            </a:br>
            <a:br>
              <a:rPr lang="en-GB" dirty="0"/>
            </a:br>
            <a:r>
              <a:rPr lang="en-GB" b="0" dirty="0"/>
              <a:t>Any questions?</a:t>
            </a:r>
            <a:endParaRPr lang="en-GB" dirty="0"/>
          </a:p>
        </p:txBody>
      </p:sp>
      <p:sp>
        <p:nvSpPr>
          <p:cNvPr id="3" name="Footer Placeholder 2">
            <a:extLst>
              <a:ext uri="{FF2B5EF4-FFF2-40B4-BE49-F238E27FC236}">
                <a16:creationId xmlns:a16="http://schemas.microsoft.com/office/drawing/2014/main" id="{5E8212F1-DAC3-4DA8-B667-E6796A1DE351}"/>
              </a:ext>
            </a:extLst>
          </p:cNvPr>
          <p:cNvSpPr>
            <a:spLocks noGrp="1"/>
          </p:cNvSpPr>
          <p:nvPr>
            <p:ph type="ftr" sz="quarter" idx="11"/>
          </p:nvPr>
        </p:nvSpPr>
        <p:spPr/>
        <p:txBody>
          <a:bodyPr/>
          <a:lstStyle/>
          <a:p>
            <a:r>
              <a:rPr lang="en-GB" dirty="0"/>
              <a:t>© 2020 Capital Law Limited</a:t>
            </a:r>
          </a:p>
        </p:txBody>
      </p:sp>
    </p:spTree>
    <p:extLst>
      <p:ext uri="{BB962C8B-B14F-4D97-AF65-F5344CB8AC3E}">
        <p14:creationId xmlns:p14="http://schemas.microsoft.com/office/powerpoint/2010/main" val="3303882633"/>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A0FCE53E6D0F2448AF833875FEE9791" ma:contentTypeVersion="12" ma:contentTypeDescription="Create a new document." ma:contentTypeScope="" ma:versionID="5dcd0a1bec9efeb1f2cee5bd8206d6d3">
  <xsd:schema xmlns:xsd="http://www.w3.org/2001/XMLSchema" xmlns:xs="http://www.w3.org/2001/XMLSchema" xmlns:p="http://schemas.microsoft.com/office/2006/metadata/properties" xmlns:ns1="http://schemas.microsoft.com/sharepoint/v3" xmlns:ns2="8cb76f67-c174-4761-adfd-49df54013293" xmlns:ns3="5389037c-82e7-4319-bd05-1c84d74f92b1" targetNamespace="http://schemas.microsoft.com/office/2006/metadata/properties" ma:root="true" ma:fieldsID="d7d5b87572a70b549ee14d6a813c49b0" ns1:_="" ns2:_="" ns3:_="">
    <xsd:import namespace="http://schemas.microsoft.com/sharepoint/v3"/>
    <xsd:import namespace="8cb76f67-c174-4761-adfd-49df54013293"/>
    <xsd:import namespace="5389037c-82e7-4319-bd05-1c84d74f92b1"/>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igrationSourceURL"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cb76f67-c174-4761-adfd-49df54013293"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389037c-82e7-4319-bd05-1c84d74f92b1" elementFormDefault="qualified">
    <xsd:import namespace="http://schemas.microsoft.com/office/2006/documentManagement/types"/>
    <xsd:import namespace="http://schemas.microsoft.com/office/infopath/2007/PartnerControls"/>
    <xsd:element name="MigrationSourceURL" ma:index="12" nillable="true" ma:displayName="MigrationSourceURL" ma:internalName="MigrationSourceURL">
      <xsd:simpleType>
        <xsd:restriction base="dms:Note">
          <xsd:maxLength value="255"/>
        </xsd:restriction>
      </xsd:simpleType>
    </xsd:element>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Location" ma:index="17" nillable="true" ma:displayName="MediaServiceLocation" ma:description="" ma:internalName="MediaServiceLocatio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igrationSourceURL xmlns="5389037c-82e7-4319-bd05-1c84d74f92b1" xsi:nil="true"/>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0BBD2FDB-584E-4CAA-BD0E-028304EBB050}">
  <ds:schemaRefs>
    <ds:schemaRef ds:uri="http://schemas.microsoft.com/sharepoint/v3/contenttype/forms"/>
  </ds:schemaRefs>
</ds:datastoreItem>
</file>

<file path=customXml/itemProps2.xml><?xml version="1.0" encoding="utf-8"?>
<ds:datastoreItem xmlns:ds="http://schemas.openxmlformats.org/officeDocument/2006/customXml" ds:itemID="{C86B0422-1ADB-4ECF-9334-0A95C8250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b76f67-c174-4761-adfd-49df54013293"/>
    <ds:schemaRef ds:uri="5389037c-82e7-4319-bd05-1c84d74f92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purl.org/dc/terms/"/>
    <ds:schemaRef ds:uri="http://schemas.microsoft.com/office/2006/metadata/properties"/>
    <ds:schemaRef ds:uri="http://schemas.microsoft.com/sharepoint/v3"/>
    <ds:schemaRef ds:uri="http://schemas.openxmlformats.org/package/2006/metadata/core-properties"/>
    <ds:schemaRef ds:uri="5389037c-82e7-4319-bd05-1c84d74f92b1"/>
    <ds:schemaRef ds:uri="http://www.w3.org/XML/1998/namespace"/>
    <ds:schemaRef ds:uri="http://schemas.microsoft.com/office/infopath/2007/PartnerControls"/>
    <ds:schemaRef ds:uri="8cb76f67-c174-4761-adfd-49df54013293"/>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2599</TotalTime>
  <Words>6831</Words>
  <Application>Microsoft Office PowerPoint</Application>
  <PresentationFormat>Custom</PresentationFormat>
  <Paragraphs>643</Paragraphs>
  <Slides>24</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.AppleSystemUIFont</vt:lpstr>
      <vt:lpstr>Arial</vt:lpstr>
      <vt:lpstr>Arial</vt:lpstr>
      <vt:lpstr>Calibri</vt:lpstr>
      <vt:lpstr>Georgia</vt:lpstr>
      <vt:lpstr>inherit</vt:lpstr>
      <vt:lpstr>Roboto</vt:lpstr>
      <vt:lpstr>Source Sans Pro</vt:lpstr>
      <vt:lpstr>Office Theme</vt:lpstr>
      <vt:lpstr>Employment Law  MA/PGDip in HRM —Level 7</vt:lpstr>
      <vt:lpstr>Employment Law</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Useful resources  https://www.cipd.co.uk/knowledge/fundamentals/emp-law/employees/agency-workers-guide  https://www.gov.uk/agency-workers-your-rights  https://www.gov.uk/government/publications/good-work-the-taylor-review-of-modern-working-practices  https://www.tuc.org.uk/research-analysis/reports/equal-treatment-agency-workers-0  Employment Law The Essentials David Lewis Malcolm Sargeant    </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Julie Thomas</cp:lastModifiedBy>
  <cp:revision>8</cp:revision>
  <cp:lastPrinted>2018-02-15T23:48:39Z</cp:lastPrinted>
  <dcterms:created xsi:type="dcterms:W3CDTF">2019-12-31T10:44:14Z</dcterms:created>
  <dcterms:modified xsi:type="dcterms:W3CDTF">2020-12-01T17:06:14Z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0x0101004A0FCE53E6D0F2448AF833875FEE9791</vt:lpwstr>
  </property>
</Properties>
</file>