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9" r:id="rId4"/>
    <p:sldId id="260" r:id="rId5"/>
    <p:sldId id="268" r:id="rId6"/>
    <p:sldId id="261" r:id="rId7"/>
    <p:sldId id="269" r:id="rId8"/>
    <p:sldId id="262" r:id="rId9"/>
    <p:sldId id="270" r:id="rId10"/>
    <p:sldId id="266" r:id="rId11"/>
    <p:sldId id="267" r:id="rId12"/>
    <p:sldId id="258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233"/>
    <p:restoredTop sz="93250"/>
  </p:normalViewPr>
  <p:slideViewPr>
    <p:cSldViewPr snapToGrid="0" snapToObjects="1">
      <p:cViewPr varScale="1">
        <p:scale>
          <a:sx n="61" d="100"/>
          <a:sy n="61" d="100"/>
        </p:scale>
        <p:origin x="1056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presProps" Target="presProps.xml"/><Relationship Id="rId15" Type="http://schemas.openxmlformats.org/officeDocument/2006/relationships/viewProps" Target="viewProps.xml"/><Relationship Id="rId16" Type="http://schemas.openxmlformats.org/officeDocument/2006/relationships/theme" Target="theme/theme1.xml"/><Relationship Id="rId17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8/19/18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8/19/18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8/19/18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8/19/18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8/19/18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8/19/18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8/19/18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8/19/18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8/19/18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8/19/18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8/19/18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8/19/18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8/19/18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8/19/18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8/19/18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8/19/18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8/19/18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hrcouncil.ca/hr-toolkit/right-people-selection.cfm" TargetMode="External"/><Relationship Id="rId4" Type="http://schemas.openxmlformats.org/officeDocument/2006/relationships/hyperlink" Target="https://www.cipd.co.uk/knowledge/fundamentals/people/recruitment/selection-factsheet" TargetMode="External"/><Relationship Id="rId5" Type="http://schemas.openxmlformats.org/officeDocument/2006/relationships/hyperlink" Target="https://www.theguardian.com/business/2017/jun/18/jaguar-land-rover-to-recruit-5000-of-staff-after-record-year-of-sales" TargetMode="External"/><Relationship Id="rId6" Type="http://schemas.openxmlformats.org/officeDocument/2006/relationships/hyperlink" Target="https://www.theguardian.com/business/2017/may/23/jaguar-land-rover-posts-record-year-in-sales" TargetMode="External"/><Relationship Id="rId7" Type="http://schemas.openxmlformats.org/officeDocument/2006/relationships/hyperlink" Target="https://www.sgs.co.uk/en-gb/our-company/careers/recruitment-process" TargetMode="External"/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cipd.co.uk/knowledge/strategy/hr/strategic-hrm-factshee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93715" y="808075"/>
            <a:ext cx="11036779" cy="5103628"/>
          </a:xfrm>
        </p:spPr>
        <p:txBody>
          <a:bodyPr>
            <a:normAutofit fontScale="90000"/>
          </a:bodyPr>
          <a:lstStyle/>
          <a:p>
            <a:pPr algn="ctr"/>
            <a:r>
              <a:rPr lang="en-US" sz="5000" dirty="0" smtClean="0">
                <a:latin typeface="Arial" charset="0"/>
                <a:ea typeface="Arial" charset="0"/>
                <a:cs typeface="Arial" charset="0"/>
              </a:rPr>
              <a:t>SBUS 5121 MANAGING PEOPLE</a:t>
            </a:r>
            <a:br>
              <a:rPr lang="en-US" sz="5000" dirty="0" smtClean="0">
                <a:latin typeface="Arial" charset="0"/>
                <a:ea typeface="Arial" charset="0"/>
                <a:cs typeface="Arial" charset="0"/>
              </a:rPr>
            </a:br>
            <a:r>
              <a:rPr lang="en-US" sz="5000" dirty="0" smtClean="0">
                <a:latin typeface="Arial" charset="0"/>
                <a:ea typeface="Arial" charset="0"/>
                <a:cs typeface="Arial" charset="0"/>
              </a:rPr>
              <a:t>ASSIGNMENT 1: PRESENTATION</a:t>
            </a:r>
            <a:br>
              <a:rPr lang="en-US" sz="5000" dirty="0" smtClean="0">
                <a:latin typeface="Arial" charset="0"/>
                <a:ea typeface="Arial" charset="0"/>
                <a:cs typeface="Arial" charset="0"/>
              </a:rPr>
            </a:br>
            <a:r>
              <a:rPr lang="en-US" sz="5000" dirty="0">
                <a:latin typeface="Arial" charset="0"/>
                <a:ea typeface="Arial" charset="0"/>
                <a:cs typeface="Arial" charset="0"/>
              </a:rPr>
              <a:t/>
            </a:r>
            <a:br>
              <a:rPr lang="en-US" sz="5000" dirty="0">
                <a:latin typeface="Arial" charset="0"/>
                <a:ea typeface="Arial" charset="0"/>
                <a:cs typeface="Arial" charset="0"/>
              </a:rPr>
            </a:br>
            <a:r>
              <a:rPr lang="en-US" sz="5000" dirty="0" smtClean="0">
                <a:latin typeface="Arial" charset="0"/>
                <a:ea typeface="Arial" charset="0"/>
                <a:cs typeface="Arial" charset="0"/>
              </a:rPr>
              <a:t>Student Name: Erika Mae M. Pagaduan</a:t>
            </a:r>
            <a:br>
              <a:rPr lang="en-US" sz="5000" dirty="0" smtClean="0">
                <a:latin typeface="Arial" charset="0"/>
                <a:ea typeface="Arial" charset="0"/>
                <a:cs typeface="Arial" charset="0"/>
              </a:rPr>
            </a:br>
            <a:r>
              <a:rPr lang="en-US" sz="5000" dirty="0" smtClean="0">
                <a:latin typeface="Arial" charset="0"/>
                <a:ea typeface="Arial" charset="0"/>
                <a:cs typeface="Arial" charset="0"/>
              </a:rPr>
              <a:t>Student Number: 1604894</a:t>
            </a:r>
            <a:br>
              <a:rPr lang="en-US" sz="5000" dirty="0" smtClean="0">
                <a:latin typeface="Arial" charset="0"/>
                <a:ea typeface="Arial" charset="0"/>
                <a:cs typeface="Arial" charset="0"/>
              </a:rPr>
            </a:br>
            <a:r>
              <a:rPr lang="en-US" sz="5000" dirty="0" smtClean="0">
                <a:latin typeface="Arial" charset="0"/>
                <a:ea typeface="Arial" charset="0"/>
                <a:cs typeface="Arial" charset="0"/>
              </a:rPr>
              <a:t/>
            </a:r>
            <a:br>
              <a:rPr lang="en-US" sz="5000" dirty="0" smtClean="0">
                <a:latin typeface="Arial" charset="0"/>
                <a:ea typeface="Arial" charset="0"/>
                <a:cs typeface="Arial" charset="0"/>
              </a:rPr>
            </a:br>
            <a:r>
              <a:rPr lang="en-US" sz="5000" dirty="0" smtClean="0">
                <a:latin typeface="Arial" charset="0"/>
                <a:ea typeface="Arial" charset="0"/>
                <a:cs typeface="Arial" charset="0"/>
              </a:rPr>
              <a:t>Module Lecturer: Mary March</a:t>
            </a:r>
            <a:endParaRPr lang="en-US" sz="5000" dirty="0">
              <a:latin typeface="Arial" charset="0"/>
              <a:ea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08345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3619" y="666641"/>
            <a:ext cx="10448259" cy="843183"/>
          </a:xfrm>
        </p:spPr>
        <p:txBody>
          <a:bodyPr>
            <a:noAutofit/>
          </a:bodyPr>
          <a:lstStyle/>
          <a:p>
            <a:r>
              <a:rPr lang="en-US" sz="3500" b="1" dirty="0" smtClean="0">
                <a:latin typeface="Arial" charset="0"/>
                <a:ea typeface="Arial" charset="0"/>
                <a:cs typeface="Arial" charset="0"/>
              </a:rPr>
              <a:t>HUMAN RESOURCE MANAGEMENT STRATEGY</a:t>
            </a:r>
            <a:endParaRPr lang="en-US" sz="3500" b="1" dirty="0"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73619" y="1509825"/>
            <a:ext cx="10207440" cy="1275905"/>
          </a:xfrm>
        </p:spPr>
        <p:txBody>
          <a:bodyPr>
            <a:normAutofit/>
          </a:bodyPr>
          <a:lstStyle/>
          <a:p>
            <a:pPr algn="just"/>
            <a:r>
              <a:rPr lang="en-US" sz="3000" dirty="0">
                <a:latin typeface="Arial" charset="0"/>
                <a:ea typeface="Arial" charset="0"/>
                <a:cs typeface="Arial" charset="0"/>
              </a:rPr>
              <a:t> A</a:t>
            </a:r>
            <a:r>
              <a:rPr lang="en-US" sz="3000" dirty="0" smtClean="0">
                <a:latin typeface="Arial" charset="0"/>
                <a:ea typeface="Arial" charset="0"/>
                <a:cs typeface="Arial" charset="0"/>
              </a:rPr>
              <a:t> workforce management approach in line with the </a:t>
            </a:r>
            <a:r>
              <a:rPr lang="en-US" sz="3000" dirty="0" err="1" smtClean="0">
                <a:latin typeface="Arial" charset="0"/>
                <a:ea typeface="Arial" charset="0"/>
                <a:cs typeface="Arial" charset="0"/>
              </a:rPr>
              <a:t>organisation’s</a:t>
            </a:r>
            <a:r>
              <a:rPr lang="en-US" sz="3000" dirty="0" smtClean="0">
                <a:latin typeface="Arial" charset="0"/>
                <a:ea typeface="Arial" charset="0"/>
                <a:cs typeface="Arial" charset="0"/>
              </a:rPr>
              <a:t> goals. (CIPD, 2017)</a:t>
            </a:r>
            <a:endParaRPr lang="en-US" sz="3000" dirty="0"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1573619" y="2977115"/>
            <a:ext cx="10448259" cy="843183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sz="3200" b="1" dirty="0" smtClean="0">
                <a:latin typeface="Arial" charset="0"/>
                <a:ea typeface="Arial" charset="0"/>
                <a:cs typeface="Arial" charset="0"/>
              </a:rPr>
              <a:t>Purpose of HRM Strategy</a:t>
            </a:r>
            <a:endParaRPr lang="en-US" sz="3200" b="1" dirty="0"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1573619" y="3820298"/>
            <a:ext cx="10207440" cy="150982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en-US" sz="3000" dirty="0">
                <a:latin typeface="Arial" charset="0"/>
                <a:ea typeface="Arial" charset="0"/>
                <a:cs typeface="Arial" charset="0"/>
              </a:rPr>
              <a:t>According to Armstrong and Taylor (2014):</a:t>
            </a:r>
          </a:p>
          <a:p>
            <a:pPr algn="just"/>
            <a:r>
              <a:rPr lang="en-US" sz="3000" dirty="0">
                <a:latin typeface="Arial" charset="0"/>
                <a:ea typeface="Arial" charset="0"/>
                <a:cs typeface="Arial" charset="0"/>
              </a:rPr>
              <a:t> To guarantee that the workforce of an </a:t>
            </a:r>
            <a:r>
              <a:rPr lang="en-US" sz="3000" dirty="0" err="1">
                <a:latin typeface="Arial" charset="0"/>
                <a:ea typeface="Arial" charset="0"/>
                <a:cs typeface="Arial" charset="0"/>
              </a:rPr>
              <a:t>organisation</a:t>
            </a:r>
            <a:r>
              <a:rPr lang="en-US" sz="3000" dirty="0">
                <a:latin typeface="Arial" charset="0"/>
                <a:ea typeface="Arial" charset="0"/>
                <a:cs typeface="Arial" charset="0"/>
              </a:rPr>
              <a:t> consists of highly-skilled, well-motivated, involved and dedicated members</a:t>
            </a:r>
          </a:p>
        </p:txBody>
      </p:sp>
    </p:spTree>
    <p:extLst>
      <p:ext uri="{BB962C8B-B14F-4D97-AF65-F5344CB8AC3E}">
        <p14:creationId xmlns:p14="http://schemas.microsoft.com/office/powerpoint/2010/main" val="1490695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3617" y="241320"/>
            <a:ext cx="10448259" cy="843183"/>
          </a:xfrm>
        </p:spPr>
        <p:txBody>
          <a:bodyPr>
            <a:noAutofit/>
          </a:bodyPr>
          <a:lstStyle/>
          <a:p>
            <a:r>
              <a:rPr lang="en-US" sz="3500" b="1" dirty="0" smtClean="0">
                <a:latin typeface="Arial" charset="0"/>
                <a:ea typeface="Arial" charset="0"/>
                <a:cs typeface="Arial" charset="0"/>
              </a:rPr>
              <a:t>HUMAN RESOURCE POLICIES</a:t>
            </a:r>
            <a:endParaRPr lang="en-US" sz="3500" b="1" dirty="0"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73617" y="782230"/>
            <a:ext cx="10207440" cy="1275905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US" sz="3000" dirty="0" smtClean="0">
                <a:latin typeface="Arial" charset="0"/>
                <a:ea typeface="Arial" charset="0"/>
                <a:cs typeface="Arial" charset="0"/>
              </a:rPr>
              <a:t>usually the foundation of the </a:t>
            </a:r>
            <a:r>
              <a:rPr lang="en-US" sz="3000" dirty="0" err="1" smtClean="0">
                <a:latin typeface="Arial" charset="0"/>
                <a:ea typeface="Arial" charset="0"/>
                <a:cs typeface="Arial" charset="0"/>
              </a:rPr>
              <a:t>organisation’s</a:t>
            </a:r>
            <a:r>
              <a:rPr lang="en-US" sz="3000" dirty="0" smtClean="0">
                <a:latin typeface="Arial" charset="0"/>
                <a:ea typeface="Arial" charset="0"/>
                <a:cs typeface="Arial" charset="0"/>
              </a:rPr>
              <a:t> employment terms and conditions. (</a:t>
            </a:r>
            <a:r>
              <a:rPr lang="en-US" sz="3000" dirty="0" err="1" smtClean="0">
                <a:latin typeface="Arial" charset="0"/>
                <a:ea typeface="Arial" charset="0"/>
                <a:cs typeface="Arial" charset="0"/>
              </a:rPr>
              <a:t>Durai</a:t>
            </a:r>
            <a:r>
              <a:rPr lang="en-US" sz="3000" dirty="0" smtClean="0">
                <a:latin typeface="Arial" charset="0"/>
                <a:ea typeface="Arial" charset="0"/>
                <a:cs typeface="Arial" charset="0"/>
              </a:rPr>
              <a:t>, 2010)</a:t>
            </a:r>
            <a:endParaRPr lang="en-US" sz="3000" dirty="0"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1332798" y="1960449"/>
            <a:ext cx="10448259" cy="843183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sz="3200" b="1" dirty="0" smtClean="0">
                <a:latin typeface="Arial" charset="0"/>
                <a:ea typeface="Arial" charset="0"/>
                <a:cs typeface="Arial" charset="0"/>
              </a:rPr>
              <a:t>Benefits of HR Policies </a:t>
            </a:r>
            <a:r>
              <a:rPr lang="en-US" sz="3200" dirty="0" smtClean="0">
                <a:latin typeface="Arial" charset="0"/>
                <a:ea typeface="Arial" charset="0"/>
                <a:cs typeface="Arial" charset="0"/>
              </a:rPr>
              <a:t>(Aquinas, 2009)</a:t>
            </a:r>
            <a:endParaRPr lang="en-US" sz="3200" dirty="0"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1573619" y="3820298"/>
            <a:ext cx="10207440" cy="150982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endParaRPr lang="en-US" sz="2500" i="1" dirty="0"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8" name="Content Placeholder 2"/>
          <p:cNvSpPr txBox="1">
            <a:spLocks/>
          </p:cNvSpPr>
          <p:nvPr/>
        </p:nvSpPr>
        <p:spPr>
          <a:xfrm>
            <a:off x="1159727" y="2463230"/>
            <a:ext cx="10621330" cy="401288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0"/>
              </a:spcBef>
            </a:pPr>
            <a:r>
              <a:rPr lang="en-US" sz="2600" dirty="0" smtClean="0">
                <a:latin typeface="Arial" charset="0"/>
                <a:ea typeface="Arial" charset="0"/>
                <a:cs typeface="Arial" charset="0"/>
              </a:rPr>
              <a:t>Provides </a:t>
            </a:r>
            <a:r>
              <a:rPr lang="en-US" sz="2600" dirty="0">
                <a:latin typeface="Arial" charset="0"/>
                <a:ea typeface="Arial" charset="0"/>
                <a:cs typeface="Arial" charset="0"/>
              </a:rPr>
              <a:t>reference for (a) managers in decision-making and (b) subordinates in accepting responsibilities</a:t>
            </a:r>
          </a:p>
          <a:p>
            <a:pPr>
              <a:spcBef>
                <a:spcPts val="0"/>
              </a:spcBef>
            </a:pPr>
            <a:r>
              <a:rPr lang="en-US" sz="2600" dirty="0">
                <a:latin typeface="Arial" charset="0"/>
                <a:ea typeface="Arial" charset="0"/>
                <a:cs typeface="Arial" charset="0"/>
              </a:rPr>
              <a:t>Ensures employees’ welfare and encourage a good relationship between employers and employees</a:t>
            </a:r>
          </a:p>
          <a:p>
            <a:pPr>
              <a:spcBef>
                <a:spcPts val="0"/>
              </a:spcBef>
            </a:pPr>
            <a:r>
              <a:rPr lang="en-US" sz="2600" dirty="0">
                <a:latin typeface="Arial" charset="0"/>
                <a:ea typeface="Arial" charset="0"/>
                <a:cs typeface="Arial" charset="0"/>
              </a:rPr>
              <a:t>Serves as an outline of the standards and rules practiced within the organization</a:t>
            </a:r>
          </a:p>
          <a:p>
            <a:pPr>
              <a:spcBef>
                <a:spcPts val="0"/>
              </a:spcBef>
            </a:pPr>
            <a:r>
              <a:rPr lang="en-US" sz="2600" dirty="0">
                <a:latin typeface="Arial" charset="0"/>
                <a:ea typeface="Arial" charset="0"/>
                <a:cs typeface="Arial" charset="0"/>
              </a:rPr>
              <a:t>Guarantees immediate action in making decisions therefore avoiding waste of time, resources and energy especially in analyzing situations that has previously occurred</a:t>
            </a:r>
          </a:p>
          <a:p>
            <a:pPr>
              <a:spcBef>
                <a:spcPts val="0"/>
              </a:spcBef>
            </a:pPr>
            <a:r>
              <a:rPr lang="en-US" sz="2600" dirty="0">
                <a:latin typeface="Arial" charset="0"/>
                <a:ea typeface="Arial" charset="0"/>
                <a:cs typeface="Arial" charset="0"/>
              </a:rPr>
              <a:t>Creates constancy and uniformity within the </a:t>
            </a:r>
            <a:r>
              <a:rPr lang="en-US" sz="2600" dirty="0" smtClean="0">
                <a:latin typeface="Arial" charset="0"/>
                <a:ea typeface="Arial" charset="0"/>
                <a:cs typeface="Arial" charset="0"/>
              </a:rPr>
              <a:t>organization</a:t>
            </a:r>
            <a:endParaRPr lang="en-US" sz="2600" dirty="0">
              <a:latin typeface="Arial" charset="0"/>
              <a:ea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82262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3619" y="581581"/>
            <a:ext cx="10448259" cy="843183"/>
          </a:xfrm>
        </p:spPr>
        <p:txBody>
          <a:bodyPr>
            <a:noAutofit/>
          </a:bodyPr>
          <a:lstStyle/>
          <a:p>
            <a:r>
              <a:rPr lang="en-US" sz="5000" b="1" dirty="0" smtClean="0">
                <a:latin typeface="Arial" charset="0"/>
                <a:ea typeface="Arial" charset="0"/>
                <a:cs typeface="Arial" charset="0"/>
              </a:rPr>
              <a:t>HUMAN RESOURCE PLANNING</a:t>
            </a:r>
            <a:endParaRPr lang="en-US" sz="5000" b="1" dirty="0"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39703" y="2126514"/>
            <a:ext cx="10207440" cy="2636873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en-US" sz="3500" dirty="0" smtClean="0">
                <a:latin typeface="Arial" charset="0"/>
                <a:ea typeface="Arial" charset="0"/>
                <a:cs typeface="Arial" charset="0"/>
              </a:rPr>
              <a:t>(Workforce Planning) – </a:t>
            </a:r>
            <a:r>
              <a:rPr lang="en-GB" sz="3500" dirty="0">
                <a:latin typeface="Arial" charset="0"/>
                <a:ea typeface="Arial" charset="0"/>
                <a:cs typeface="Arial" charset="0"/>
              </a:rPr>
              <a:t>process used to make sure that skilled, knowledgeable and experienced individuals are available when and where they are needed, in order to achieve an organisation’s short and long-term goals. (</a:t>
            </a:r>
            <a:r>
              <a:rPr lang="en-US" sz="3500" dirty="0">
                <a:latin typeface="Arial" charset="0"/>
                <a:ea typeface="Arial" charset="0"/>
                <a:cs typeface="Arial" charset="0"/>
              </a:rPr>
              <a:t>Educational Competencies Consortium </a:t>
            </a:r>
            <a:r>
              <a:rPr lang="en-US" sz="3500" dirty="0" smtClean="0">
                <a:latin typeface="Arial" charset="0"/>
                <a:ea typeface="Arial" charset="0"/>
                <a:cs typeface="Arial" charset="0"/>
              </a:rPr>
              <a:t>Ltd, </a:t>
            </a:r>
            <a:r>
              <a:rPr lang="en-GB" sz="3500" dirty="0" smtClean="0">
                <a:latin typeface="Arial" charset="0"/>
                <a:ea typeface="Arial" charset="0"/>
                <a:cs typeface="Arial" charset="0"/>
              </a:rPr>
              <a:t>2010</a:t>
            </a:r>
            <a:r>
              <a:rPr lang="en-GB" sz="3500" dirty="0">
                <a:latin typeface="Arial" charset="0"/>
                <a:ea typeface="Arial" charset="0"/>
                <a:cs typeface="Arial" charset="0"/>
              </a:rPr>
              <a:t>)</a:t>
            </a:r>
            <a:endParaRPr lang="en-US" sz="3500" dirty="0">
              <a:latin typeface="Arial" charset="0"/>
              <a:ea typeface="Arial" charset="0"/>
              <a:cs typeface="Arial" charset="0"/>
            </a:endParaRPr>
          </a:p>
          <a:p>
            <a:pPr algn="just"/>
            <a:endParaRPr lang="en-US" sz="3500" dirty="0">
              <a:latin typeface="Arial" charset="0"/>
              <a:ea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542131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3804" y="1432186"/>
            <a:ext cx="7464055" cy="843183"/>
          </a:xfrm>
        </p:spPr>
        <p:txBody>
          <a:bodyPr>
            <a:noAutofit/>
          </a:bodyPr>
          <a:lstStyle/>
          <a:p>
            <a:r>
              <a:rPr lang="en-US" sz="5000" b="1" dirty="0" smtClean="0">
                <a:latin typeface="Arial" charset="0"/>
                <a:ea typeface="Arial" charset="0"/>
                <a:cs typeface="Arial" charset="0"/>
              </a:rPr>
              <a:t>JAGUAR LAND ROVER</a:t>
            </a:r>
            <a:endParaRPr lang="en-US" sz="5000" b="1" dirty="0"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99460" y="2530550"/>
            <a:ext cx="10207440" cy="3338622"/>
          </a:xfrm>
        </p:spPr>
        <p:txBody>
          <a:bodyPr>
            <a:noAutofit/>
          </a:bodyPr>
          <a:lstStyle/>
          <a:p>
            <a:pPr algn="just" defTabSz="914400">
              <a:spcBef>
                <a:spcPts val="0"/>
              </a:spcBef>
              <a:buClrTx/>
            </a:pPr>
            <a:r>
              <a:rPr lang="en-US" sz="4000" dirty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4000" dirty="0" smtClean="0">
                <a:latin typeface="Arial" charset="0"/>
                <a:ea typeface="Arial" charset="0"/>
                <a:cs typeface="Arial" charset="0"/>
              </a:rPr>
              <a:t>plans to recruit </a:t>
            </a:r>
            <a:r>
              <a:rPr lang="en-US" sz="4000" smtClean="0">
                <a:latin typeface="Arial" charset="0"/>
                <a:ea typeface="Arial" charset="0"/>
                <a:cs typeface="Arial" charset="0"/>
              </a:rPr>
              <a:t>5,000 engineers to develop new models </a:t>
            </a:r>
            <a:r>
              <a:rPr lang="en-US" sz="4000" dirty="0" smtClean="0">
                <a:latin typeface="Arial" charset="0"/>
                <a:ea typeface="Arial" charset="0"/>
                <a:cs typeface="Arial" charset="0"/>
              </a:rPr>
              <a:t>(Allen, 2017)</a:t>
            </a:r>
          </a:p>
          <a:p>
            <a:pPr algn="just" defTabSz="914400">
              <a:spcBef>
                <a:spcPts val="0"/>
              </a:spcBef>
              <a:buClrTx/>
            </a:pPr>
            <a:r>
              <a:rPr lang="en-US" sz="4000" dirty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4000" dirty="0" smtClean="0">
                <a:latin typeface="Arial" charset="0"/>
                <a:ea typeface="Arial" charset="0"/>
                <a:cs typeface="Arial" charset="0"/>
              </a:rPr>
              <a:t>demand for luxury cars in China and North America, recording sales of 604,009 vehicles in 12 months (Monaghan, 2017)</a:t>
            </a:r>
          </a:p>
        </p:txBody>
      </p:sp>
    </p:spTree>
    <p:extLst>
      <p:ext uri="{BB962C8B-B14F-4D97-AF65-F5344CB8AC3E}">
        <p14:creationId xmlns:p14="http://schemas.microsoft.com/office/powerpoint/2010/main" val="310428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3619" y="645375"/>
            <a:ext cx="10448259" cy="843183"/>
          </a:xfrm>
        </p:spPr>
        <p:txBody>
          <a:bodyPr>
            <a:noAutofit/>
          </a:bodyPr>
          <a:lstStyle/>
          <a:p>
            <a:r>
              <a:rPr lang="en-US" sz="4000" b="1" dirty="0" smtClean="0">
                <a:latin typeface="Arial" charset="0"/>
                <a:ea typeface="Arial" charset="0"/>
                <a:cs typeface="Arial" charset="0"/>
              </a:rPr>
              <a:t>HUMAN RESOURCE RECRUITMENT</a:t>
            </a:r>
            <a:endParaRPr lang="en-US" sz="4000" b="1" dirty="0"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2326" y="1488558"/>
            <a:ext cx="11185636" cy="4486940"/>
          </a:xfrm>
        </p:spPr>
        <p:txBody>
          <a:bodyPr>
            <a:noAutofit/>
          </a:bodyPr>
          <a:lstStyle/>
          <a:p>
            <a:pPr algn="just" defTabSz="914400">
              <a:spcBef>
                <a:spcPts val="0"/>
              </a:spcBef>
              <a:buClrTx/>
              <a:buFontTx/>
              <a:buChar char="-"/>
            </a:pPr>
            <a:r>
              <a:rPr lang="en-US" sz="3500" dirty="0" smtClean="0">
                <a:latin typeface="Arial" charset="0"/>
                <a:ea typeface="Arial" charset="0"/>
                <a:cs typeface="Arial" charset="0"/>
              </a:rPr>
              <a:t>human </a:t>
            </a:r>
            <a:r>
              <a:rPr lang="en-US" sz="3500" dirty="0">
                <a:latin typeface="Arial" charset="0"/>
                <a:ea typeface="Arial" charset="0"/>
                <a:cs typeface="Arial" charset="0"/>
              </a:rPr>
              <a:t>resource approach in drawing the interest of qualified individuals to apply for jobs in an </a:t>
            </a:r>
            <a:r>
              <a:rPr lang="en-US" sz="3500" dirty="0" err="1" smtClean="0">
                <a:latin typeface="Arial" charset="0"/>
                <a:ea typeface="Arial" charset="0"/>
                <a:cs typeface="Arial" charset="0"/>
              </a:rPr>
              <a:t>organisation</a:t>
            </a:r>
            <a:r>
              <a:rPr lang="en-US" sz="3500" dirty="0" smtClean="0">
                <a:latin typeface="Arial" charset="0"/>
                <a:ea typeface="Arial" charset="0"/>
                <a:cs typeface="Arial" charset="0"/>
              </a:rPr>
              <a:t> (</a:t>
            </a:r>
            <a:r>
              <a:rPr lang="en-US" sz="3500" dirty="0" err="1" smtClean="0">
                <a:latin typeface="Arial" charset="0"/>
                <a:ea typeface="Arial" charset="0"/>
                <a:cs typeface="Arial" charset="0"/>
              </a:rPr>
              <a:t>Mondy</a:t>
            </a:r>
            <a:r>
              <a:rPr lang="en-US" sz="3500" dirty="0" smtClean="0">
                <a:latin typeface="Arial" charset="0"/>
                <a:ea typeface="Arial" charset="0"/>
                <a:cs typeface="Arial" charset="0"/>
              </a:rPr>
              <a:t>, 2008)</a:t>
            </a:r>
          </a:p>
          <a:p>
            <a:pPr algn="just" defTabSz="914400">
              <a:spcBef>
                <a:spcPts val="0"/>
              </a:spcBef>
              <a:buClrTx/>
              <a:buFontTx/>
              <a:buChar char="-"/>
            </a:pPr>
            <a:endParaRPr lang="en-US" sz="3500" dirty="0" smtClean="0">
              <a:latin typeface="Arial" charset="0"/>
              <a:ea typeface="Arial" charset="0"/>
              <a:cs typeface="Arial" charset="0"/>
            </a:endParaRPr>
          </a:p>
          <a:p>
            <a:pPr algn="just" defTabSz="914400">
              <a:spcBef>
                <a:spcPts val="0"/>
              </a:spcBef>
              <a:buClrTx/>
              <a:buFontTx/>
              <a:buChar char="-"/>
            </a:pPr>
            <a:r>
              <a:rPr lang="en-US" sz="3500" dirty="0" smtClean="0">
                <a:latin typeface="Arial" charset="0"/>
                <a:ea typeface="Arial" charset="0"/>
                <a:cs typeface="Arial" charset="0"/>
              </a:rPr>
              <a:t>Involves consideration on:</a:t>
            </a:r>
          </a:p>
          <a:p>
            <a:pPr lvl="1" algn="just" defTabSz="914400">
              <a:spcBef>
                <a:spcPts val="0"/>
              </a:spcBef>
              <a:buClrTx/>
              <a:buFont typeface="Wingdings" charset="2"/>
              <a:buChar char="ü"/>
            </a:pPr>
            <a:r>
              <a:rPr lang="en-US" sz="3500" dirty="0" smtClean="0">
                <a:latin typeface="Arial" charset="0"/>
                <a:ea typeface="Arial" charset="0"/>
                <a:cs typeface="Arial" charset="0"/>
              </a:rPr>
              <a:t>Job Analysis</a:t>
            </a:r>
          </a:p>
          <a:p>
            <a:pPr lvl="1" algn="just" defTabSz="914400">
              <a:spcBef>
                <a:spcPts val="0"/>
              </a:spcBef>
              <a:buClrTx/>
              <a:buFont typeface="Wingdings" charset="2"/>
              <a:buChar char="ü"/>
            </a:pPr>
            <a:r>
              <a:rPr lang="en-US" sz="3500" dirty="0" smtClean="0">
                <a:latin typeface="Arial" charset="0"/>
                <a:ea typeface="Arial" charset="0"/>
                <a:cs typeface="Arial" charset="0"/>
              </a:rPr>
              <a:t>Job Description</a:t>
            </a:r>
          </a:p>
          <a:p>
            <a:pPr lvl="1" algn="just" defTabSz="914400">
              <a:spcBef>
                <a:spcPts val="0"/>
              </a:spcBef>
              <a:buClrTx/>
              <a:buFont typeface="Wingdings" charset="2"/>
              <a:buChar char="ü"/>
            </a:pPr>
            <a:r>
              <a:rPr lang="en-US" sz="3500" dirty="0" smtClean="0">
                <a:latin typeface="Arial" charset="0"/>
                <a:ea typeface="Arial" charset="0"/>
                <a:cs typeface="Arial" charset="0"/>
              </a:rPr>
              <a:t>Job Specification</a:t>
            </a:r>
            <a:endParaRPr lang="en-US" sz="3500" dirty="0">
              <a:latin typeface="Arial" charset="0"/>
              <a:ea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23093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47777" y="556603"/>
            <a:ext cx="8389180" cy="843183"/>
          </a:xfrm>
        </p:spPr>
        <p:txBody>
          <a:bodyPr>
            <a:noAutofit/>
          </a:bodyPr>
          <a:lstStyle/>
          <a:p>
            <a:pPr algn="ctr"/>
            <a:r>
              <a:rPr lang="en-US" sz="5000" b="1" dirty="0" smtClean="0">
                <a:latin typeface="Arial" charset="0"/>
                <a:ea typeface="Arial" charset="0"/>
                <a:cs typeface="Arial" charset="0"/>
              </a:rPr>
              <a:t>SGS </a:t>
            </a:r>
            <a:r>
              <a:rPr lang="en-US" sz="5000" b="1" smtClean="0">
                <a:latin typeface="Arial" charset="0"/>
                <a:ea typeface="Arial" charset="0"/>
                <a:cs typeface="Arial" charset="0"/>
              </a:rPr>
              <a:t>Recruitment Process</a:t>
            </a:r>
            <a:endParaRPr lang="en-US" sz="5000" b="1" dirty="0"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33376" y="1399786"/>
            <a:ext cx="10207440" cy="4763387"/>
          </a:xfrm>
        </p:spPr>
        <p:txBody>
          <a:bodyPr>
            <a:noAutofit/>
          </a:bodyPr>
          <a:lstStyle/>
          <a:p>
            <a:pPr marL="0" lvl="0" indent="0" algn="just">
              <a:spcBef>
                <a:spcPts val="0"/>
              </a:spcBef>
              <a:buNone/>
            </a:pPr>
            <a:r>
              <a:rPr lang="en-US" sz="3000" dirty="0" smtClean="0">
                <a:latin typeface="Arial" charset="0"/>
                <a:ea typeface="Arial" charset="0"/>
                <a:cs typeface="Arial" charset="0"/>
              </a:rPr>
              <a:t>- devised </a:t>
            </a:r>
            <a:r>
              <a:rPr lang="en-US" sz="3000" dirty="0">
                <a:latin typeface="Arial" charset="0"/>
                <a:ea typeface="Arial" charset="0"/>
                <a:cs typeface="Arial" charset="0"/>
              </a:rPr>
              <a:t>to allow the </a:t>
            </a:r>
            <a:r>
              <a:rPr lang="en-US" sz="3000" dirty="0" err="1">
                <a:latin typeface="Arial" charset="0"/>
                <a:ea typeface="Arial" charset="0"/>
                <a:cs typeface="Arial" charset="0"/>
              </a:rPr>
              <a:t>organisation</a:t>
            </a:r>
            <a:r>
              <a:rPr lang="en-US" sz="3000" dirty="0">
                <a:latin typeface="Arial" charset="0"/>
                <a:ea typeface="Arial" charset="0"/>
                <a:cs typeface="Arial" charset="0"/>
              </a:rPr>
              <a:t> to select individuals who are innovative, passionate, creative and with potential</a:t>
            </a:r>
            <a:r>
              <a:rPr lang="en-US" sz="3000" dirty="0" smtClean="0">
                <a:latin typeface="Arial" charset="0"/>
                <a:ea typeface="Arial" charset="0"/>
                <a:cs typeface="Arial" charset="0"/>
              </a:rPr>
              <a:t>. (SGS, 2018)</a:t>
            </a:r>
          </a:p>
          <a:p>
            <a:pPr marL="0" lvl="0" indent="0" algn="just">
              <a:spcBef>
                <a:spcPts val="0"/>
              </a:spcBef>
              <a:buNone/>
            </a:pPr>
            <a:endParaRPr lang="en-US" sz="3000" dirty="0">
              <a:latin typeface="Arial" charset="0"/>
              <a:ea typeface="Arial" charset="0"/>
              <a:cs typeface="Arial" charset="0"/>
            </a:endParaRPr>
          </a:p>
          <a:p>
            <a:pPr marL="0" lvl="0" indent="0" algn="just">
              <a:spcBef>
                <a:spcPts val="0"/>
              </a:spcBef>
              <a:buNone/>
            </a:pPr>
            <a:r>
              <a:rPr lang="en-US" sz="3000" dirty="0" smtClean="0">
                <a:latin typeface="Arial" charset="0"/>
                <a:ea typeface="Arial" charset="0"/>
                <a:cs typeface="Arial" charset="0"/>
              </a:rPr>
              <a:t>Stages:</a:t>
            </a:r>
          </a:p>
          <a:p>
            <a:pPr marL="514350" lvl="0" indent="-514350" algn="just">
              <a:spcBef>
                <a:spcPts val="0"/>
              </a:spcBef>
              <a:buAutoNum type="arabicPeriod"/>
            </a:pPr>
            <a:r>
              <a:rPr lang="en-US" sz="3000" dirty="0" smtClean="0">
                <a:latin typeface="Arial" charset="0"/>
                <a:ea typeface="Arial" charset="0"/>
                <a:cs typeface="Arial" charset="0"/>
              </a:rPr>
              <a:t>Career opportunity and application</a:t>
            </a:r>
          </a:p>
          <a:p>
            <a:pPr marL="514350" lvl="0" indent="-514350" algn="just">
              <a:spcBef>
                <a:spcPts val="0"/>
              </a:spcBef>
              <a:buAutoNum type="arabicPeriod"/>
            </a:pPr>
            <a:r>
              <a:rPr lang="en-US" sz="3000" dirty="0" smtClean="0">
                <a:latin typeface="Arial" charset="0"/>
                <a:ea typeface="Arial" charset="0"/>
                <a:cs typeface="Arial" charset="0"/>
              </a:rPr>
              <a:t>Initial telephone interview</a:t>
            </a:r>
          </a:p>
          <a:p>
            <a:pPr marL="514350" lvl="0" indent="-514350" algn="just">
              <a:spcBef>
                <a:spcPts val="0"/>
              </a:spcBef>
              <a:buAutoNum type="arabicPeriod"/>
            </a:pPr>
            <a:r>
              <a:rPr lang="en-US" sz="3000" dirty="0" smtClean="0">
                <a:latin typeface="Arial" charset="0"/>
                <a:ea typeface="Arial" charset="0"/>
                <a:cs typeface="Arial" charset="0"/>
              </a:rPr>
              <a:t>First-round interviews</a:t>
            </a:r>
          </a:p>
          <a:p>
            <a:pPr marL="514350" lvl="0" indent="-514350" algn="just">
              <a:spcBef>
                <a:spcPts val="0"/>
              </a:spcBef>
              <a:buAutoNum type="arabicPeriod"/>
            </a:pPr>
            <a:r>
              <a:rPr lang="en-US" sz="3000" dirty="0" smtClean="0">
                <a:latin typeface="Arial" charset="0"/>
                <a:ea typeface="Arial" charset="0"/>
                <a:cs typeface="Arial" charset="0"/>
              </a:rPr>
              <a:t>Assessments</a:t>
            </a:r>
          </a:p>
          <a:p>
            <a:pPr marL="514350" lvl="0" indent="-514350" algn="just">
              <a:spcBef>
                <a:spcPts val="0"/>
              </a:spcBef>
              <a:buAutoNum type="arabicPeriod"/>
            </a:pPr>
            <a:r>
              <a:rPr lang="en-US" sz="3000" dirty="0" smtClean="0">
                <a:latin typeface="Arial" charset="0"/>
                <a:ea typeface="Arial" charset="0"/>
                <a:cs typeface="Arial" charset="0"/>
              </a:rPr>
              <a:t>Second-round interviews</a:t>
            </a:r>
          </a:p>
        </p:txBody>
      </p:sp>
    </p:spTree>
    <p:extLst>
      <p:ext uri="{BB962C8B-B14F-4D97-AF65-F5344CB8AC3E}">
        <p14:creationId xmlns:p14="http://schemas.microsoft.com/office/powerpoint/2010/main" val="4466211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3619" y="602845"/>
            <a:ext cx="10448259" cy="843183"/>
          </a:xfrm>
        </p:spPr>
        <p:txBody>
          <a:bodyPr>
            <a:noAutofit/>
          </a:bodyPr>
          <a:lstStyle/>
          <a:p>
            <a:r>
              <a:rPr lang="en-US" sz="4500" b="1" dirty="0" smtClean="0">
                <a:latin typeface="Arial" charset="0"/>
                <a:ea typeface="Arial" charset="0"/>
                <a:cs typeface="Arial" charset="0"/>
              </a:rPr>
              <a:t>HUMAN RESOURCE SELECTION</a:t>
            </a:r>
            <a:endParaRPr lang="en-US" sz="4500" b="1" dirty="0"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75908" y="1765003"/>
            <a:ext cx="10207440" cy="4146699"/>
          </a:xfrm>
        </p:spPr>
        <p:txBody>
          <a:bodyPr>
            <a:noAutofit/>
          </a:bodyPr>
          <a:lstStyle/>
          <a:p>
            <a:pPr lvl="0" algn="just">
              <a:buFontTx/>
              <a:buChar char="-"/>
            </a:pPr>
            <a:r>
              <a:rPr lang="en-US" sz="4000" dirty="0" smtClean="0">
                <a:latin typeface="Arial" charset="0"/>
                <a:ea typeface="Arial" charset="0"/>
                <a:cs typeface="Arial" charset="0"/>
              </a:rPr>
              <a:t>method </a:t>
            </a:r>
            <a:r>
              <a:rPr lang="en-US" sz="4000" dirty="0">
                <a:latin typeface="Arial" charset="0"/>
                <a:ea typeface="Arial" charset="0"/>
                <a:cs typeface="Arial" charset="0"/>
              </a:rPr>
              <a:t>of assessing which individual is the most suited for a specific </a:t>
            </a:r>
            <a:r>
              <a:rPr lang="en-US" sz="4000" dirty="0" smtClean="0">
                <a:latin typeface="Arial" charset="0"/>
                <a:ea typeface="Arial" charset="0"/>
                <a:cs typeface="Arial" charset="0"/>
              </a:rPr>
              <a:t>job (HR Council Canada, 2018)</a:t>
            </a:r>
          </a:p>
          <a:p>
            <a:pPr lvl="0" algn="just">
              <a:buFontTx/>
              <a:buChar char="-"/>
            </a:pPr>
            <a:endParaRPr lang="en-US" sz="4000" dirty="0" smtClean="0">
              <a:latin typeface="Arial" charset="0"/>
              <a:ea typeface="Arial" charset="0"/>
              <a:cs typeface="Arial" charset="0"/>
            </a:endParaRPr>
          </a:p>
          <a:p>
            <a:pPr lvl="0" algn="just">
              <a:buFontTx/>
              <a:buChar char="-"/>
            </a:pPr>
            <a:r>
              <a:rPr lang="en-US" sz="4000" dirty="0" smtClean="0">
                <a:latin typeface="Arial" charset="0"/>
                <a:ea typeface="Arial" charset="0"/>
                <a:cs typeface="Arial" charset="0"/>
              </a:rPr>
              <a:t>Involves two stages: shortlisting and assessment (CIPD, 2018)</a:t>
            </a:r>
            <a:endParaRPr lang="en-US" sz="4000" dirty="0">
              <a:latin typeface="Arial" charset="0"/>
              <a:ea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52430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86270" y="514073"/>
            <a:ext cx="8389180" cy="843183"/>
          </a:xfrm>
        </p:spPr>
        <p:txBody>
          <a:bodyPr>
            <a:noAutofit/>
          </a:bodyPr>
          <a:lstStyle/>
          <a:p>
            <a:r>
              <a:rPr lang="en-US" sz="5000" b="1" dirty="0" smtClean="0">
                <a:latin typeface="Arial" charset="0"/>
                <a:ea typeface="Arial" charset="0"/>
                <a:cs typeface="Arial" charset="0"/>
              </a:rPr>
              <a:t>SGS Selection</a:t>
            </a:r>
            <a:endParaRPr lang="en-US" sz="5000" b="1" dirty="0"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18437" y="1722473"/>
            <a:ext cx="10207440" cy="4550735"/>
          </a:xfrm>
        </p:spPr>
        <p:txBody>
          <a:bodyPr>
            <a:noAutofit/>
          </a:bodyPr>
          <a:lstStyle/>
          <a:p>
            <a:pPr algn="just">
              <a:spcBef>
                <a:spcPts val="0"/>
              </a:spcBef>
            </a:pPr>
            <a:r>
              <a:rPr lang="en-US" sz="4000" dirty="0" smtClean="0">
                <a:latin typeface="Arial" charset="0"/>
                <a:ea typeface="Arial" charset="0"/>
                <a:cs typeface="Arial" charset="0"/>
              </a:rPr>
              <a:t>Reference check</a:t>
            </a:r>
          </a:p>
          <a:p>
            <a:pPr marL="0" indent="0" algn="just">
              <a:spcBef>
                <a:spcPts val="0"/>
              </a:spcBef>
              <a:buNone/>
            </a:pPr>
            <a:endParaRPr lang="en-US" sz="4000" dirty="0" smtClean="0">
              <a:latin typeface="Arial" charset="0"/>
              <a:ea typeface="Arial" charset="0"/>
              <a:cs typeface="Arial" charset="0"/>
            </a:endParaRPr>
          </a:p>
          <a:p>
            <a:pPr algn="just">
              <a:spcBef>
                <a:spcPts val="0"/>
              </a:spcBef>
            </a:pPr>
            <a:r>
              <a:rPr lang="en-US" sz="4000" dirty="0" smtClean="0">
                <a:latin typeface="Arial" charset="0"/>
                <a:ea typeface="Arial" charset="0"/>
                <a:cs typeface="Arial" charset="0"/>
              </a:rPr>
              <a:t>Selection decision and offer</a:t>
            </a:r>
          </a:p>
          <a:p>
            <a:pPr lvl="1" algn="just">
              <a:spcBef>
                <a:spcPts val="0"/>
              </a:spcBef>
              <a:buFont typeface="Wingdings" charset="2"/>
              <a:buChar char="§"/>
            </a:pPr>
            <a:r>
              <a:rPr lang="en-US" sz="3800" dirty="0" smtClean="0">
                <a:latin typeface="Arial" charset="0"/>
                <a:ea typeface="Arial" charset="0"/>
                <a:cs typeface="Arial" charset="0"/>
              </a:rPr>
              <a:t>Successful applicant/s – employment offer</a:t>
            </a:r>
          </a:p>
          <a:p>
            <a:pPr lvl="1" algn="just">
              <a:spcBef>
                <a:spcPts val="0"/>
              </a:spcBef>
              <a:buFont typeface="Wingdings" charset="2"/>
              <a:buChar char="§"/>
            </a:pPr>
            <a:r>
              <a:rPr lang="en-US" sz="3800" dirty="0" smtClean="0">
                <a:latin typeface="Arial" charset="0"/>
                <a:ea typeface="Arial" charset="0"/>
                <a:cs typeface="Arial" charset="0"/>
              </a:rPr>
              <a:t>Unsuccessful applicant/s – encouraged to check the </a:t>
            </a:r>
            <a:r>
              <a:rPr lang="en-US" sz="3800" dirty="0" err="1" smtClean="0">
                <a:latin typeface="Arial" charset="0"/>
                <a:ea typeface="Arial" charset="0"/>
                <a:cs typeface="Arial" charset="0"/>
              </a:rPr>
              <a:t>organisation’s</a:t>
            </a:r>
            <a:r>
              <a:rPr lang="en-US" sz="3800" dirty="0" smtClean="0">
                <a:latin typeface="Arial" charset="0"/>
                <a:ea typeface="Arial" charset="0"/>
                <a:cs typeface="Arial" charset="0"/>
              </a:rPr>
              <a:t> site for new career opportunities</a:t>
            </a:r>
          </a:p>
          <a:p>
            <a:pPr marL="0" indent="0" algn="just">
              <a:spcBef>
                <a:spcPts val="0"/>
              </a:spcBef>
              <a:buNone/>
            </a:pPr>
            <a:endParaRPr lang="en-US" sz="4000" dirty="0">
              <a:latin typeface="Arial" charset="0"/>
              <a:ea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65640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3619" y="602845"/>
            <a:ext cx="10448259" cy="843183"/>
          </a:xfrm>
        </p:spPr>
        <p:txBody>
          <a:bodyPr>
            <a:noAutofit/>
          </a:bodyPr>
          <a:lstStyle/>
          <a:p>
            <a:r>
              <a:rPr lang="en-US" sz="4500" b="1" dirty="0" smtClean="0">
                <a:latin typeface="Arial" charset="0"/>
                <a:ea typeface="Arial" charset="0"/>
                <a:cs typeface="Arial" charset="0"/>
              </a:rPr>
              <a:t>CONCLUSION</a:t>
            </a:r>
            <a:endParaRPr lang="en-US" sz="4500" b="1" dirty="0"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2772" y="1765003"/>
            <a:ext cx="11398102" cy="4572002"/>
          </a:xfrm>
        </p:spPr>
        <p:txBody>
          <a:bodyPr>
            <a:noAutofit/>
          </a:bodyPr>
          <a:lstStyle/>
          <a:p>
            <a:pPr marL="742950" marR="0" lvl="0" indent="-742950" algn="just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lang="en-US" sz="3500" dirty="0" smtClean="0">
                <a:latin typeface="Arial" charset="0"/>
                <a:ea typeface="Arial" charset="0"/>
                <a:cs typeface="Arial" charset="0"/>
              </a:rPr>
              <a:t>HRM strategy is an approach to manage the overall workforce by considering the </a:t>
            </a:r>
            <a:r>
              <a:rPr lang="en-US" sz="3500" dirty="0" err="1" smtClean="0">
                <a:latin typeface="Arial" charset="0"/>
                <a:ea typeface="Arial" charset="0"/>
                <a:cs typeface="Arial" charset="0"/>
              </a:rPr>
              <a:t>organisation’s</a:t>
            </a:r>
            <a:r>
              <a:rPr lang="en-US" sz="3500" dirty="0" smtClean="0">
                <a:latin typeface="Arial" charset="0"/>
                <a:ea typeface="Arial" charset="0"/>
                <a:cs typeface="Arial" charset="0"/>
              </a:rPr>
              <a:t> goals and objectives. Its purpose is to make sure that the </a:t>
            </a:r>
            <a:r>
              <a:rPr lang="en-US" sz="3500" dirty="0" err="1" smtClean="0">
                <a:latin typeface="Arial" charset="0"/>
                <a:ea typeface="Arial" charset="0"/>
                <a:cs typeface="Arial" charset="0"/>
              </a:rPr>
              <a:t>organisation</a:t>
            </a:r>
            <a:r>
              <a:rPr lang="en-US" sz="3500" dirty="0" smtClean="0">
                <a:latin typeface="Arial" charset="0"/>
                <a:ea typeface="Arial" charset="0"/>
                <a:cs typeface="Arial" charset="0"/>
              </a:rPr>
              <a:t> has the best of the best employees who can be the most valuable assets of the </a:t>
            </a:r>
            <a:r>
              <a:rPr lang="en-US" sz="3500" dirty="0" err="1" smtClean="0">
                <a:latin typeface="Arial" charset="0"/>
                <a:ea typeface="Arial" charset="0"/>
                <a:cs typeface="Arial" charset="0"/>
              </a:rPr>
              <a:t>organisation</a:t>
            </a:r>
            <a:r>
              <a:rPr lang="en-US" sz="3500" dirty="0" smtClean="0">
                <a:latin typeface="Arial" charset="0"/>
                <a:ea typeface="Arial" charset="0"/>
                <a:cs typeface="Arial" charset="0"/>
              </a:rPr>
              <a:t>.</a:t>
            </a:r>
          </a:p>
          <a:p>
            <a:pPr marL="742950" marR="0" lvl="0" indent="-742950" algn="just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endParaRPr lang="en-US" sz="3500" dirty="0" smtClean="0">
              <a:latin typeface="Arial" charset="0"/>
              <a:ea typeface="Arial" charset="0"/>
              <a:cs typeface="Arial" charset="0"/>
            </a:endParaRPr>
          </a:p>
          <a:p>
            <a:pPr marL="742950" marR="0" lvl="0" indent="-742950" algn="just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lang="en-US" sz="3500" dirty="0" smtClean="0">
                <a:latin typeface="Arial" charset="0"/>
                <a:ea typeface="Arial" charset="0"/>
                <a:cs typeface="Arial" charset="0"/>
              </a:rPr>
              <a:t>HR Policies supports the HR strategy which benefits both the </a:t>
            </a:r>
            <a:r>
              <a:rPr lang="en-US" sz="3500" dirty="0" err="1" smtClean="0">
                <a:latin typeface="Arial" charset="0"/>
                <a:ea typeface="Arial" charset="0"/>
                <a:cs typeface="Arial" charset="0"/>
              </a:rPr>
              <a:t>organisation</a:t>
            </a:r>
            <a:r>
              <a:rPr lang="en-US" sz="3500" dirty="0" smtClean="0">
                <a:latin typeface="Arial" charset="0"/>
                <a:ea typeface="Arial" charset="0"/>
                <a:cs typeface="Arial" charset="0"/>
              </a:rPr>
              <a:t> and its employees.</a:t>
            </a:r>
            <a:endParaRPr lang="en-US" sz="3500" dirty="0" smtClean="0">
              <a:latin typeface="Arial" charset="0"/>
              <a:ea typeface="Arial" charset="0"/>
              <a:cs typeface="Arial" charset="0"/>
            </a:endParaRPr>
          </a:p>
          <a:p>
            <a:pPr marL="742950" marR="0" lvl="0" indent="-742950" algn="just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endParaRPr lang="en-US" sz="3500" dirty="0">
              <a:latin typeface="Arial" charset="0"/>
              <a:ea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44401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3619" y="602845"/>
            <a:ext cx="10448259" cy="843183"/>
          </a:xfrm>
        </p:spPr>
        <p:txBody>
          <a:bodyPr>
            <a:noAutofit/>
          </a:bodyPr>
          <a:lstStyle/>
          <a:p>
            <a:r>
              <a:rPr lang="en-US" sz="4500" b="1" dirty="0" smtClean="0">
                <a:latin typeface="Arial" charset="0"/>
                <a:ea typeface="Arial" charset="0"/>
                <a:cs typeface="Arial" charset="0"/>
              </a:rPr>
              <a:t>CONCLUSION</a:t>
            </a:r>
            <a:endParaRPr lang="en-US" sz="4500" b="1" dirty="0"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75908" y="1446028"/>
            <a:ext cx="10207440" cy="4890978"/>
          </a:xfrm>
        </p:spPr>
        <p:txBody>
          <a:bodyPr>
            <a:noAutofit/>
          </a:bodyPr>
          <a:lstStyle/>
          <a:p>
            <a:pPr marL="0" marR="0" lvl="0" indent="0" algn="just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000" dirty="0" smtClean="0">
                <a:latin typeface="Arial" charset="0"/>
                <a:ea typeface="Arial" charset="0"/>
                <a:cs typeface="Arial" charset="0"/>
              </a:rPr>
              <a:t>3. HR Planning enables the </a:t>
            </a:r>
            <a:r>
              <a:rPr lang="en-US" sz="4000" dirty="0" err="1" smtClean="0">
                <a:latin typeface="Arial" charset="0"/>
                <a:ea typeface="Arial" charset="0"/>
                <a:cs typeface="Arial" charset="0"/>
              </a:rPr>
              <a:t>organisation</a:t>
            </a:r>
            <a:r>
              <a:rPr lang="en-US" sz="4000" dirty="0" smtClean="0">
                <a:latin typeface="Arial" charset="0"/>
                <a:ea typeface="Arial" charset="0"/>
                <a:cs typeface="Arial" charset="0"/>
              </a:rPr>
              <a:t> to meet its workforce demand who will assist in the achievement of short and long-term goals.</a:t>
            </a:r>
          </a:p>
          <a:p>
            <a:pPr marL="0" marR="0" lvl="0" indent="0" algn="just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4000" dirty="0" smtClean="0">
              <a:latin typeface="Arial" charset="0"/>
              <a:ea typeface="Arial" charset="0"/>
              <a:cs typeface="Arial" charset="0"/>
            </a:endParaRPr>
          </a:p>
          <a:p>
            <a:pPr marL="0" marR="0" lvl="0" indent="0" algn="just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000" dirty="0" smtClean="0">
                <a:latin typeface="Arial" charset="0"/>
                <a:ea typeface="Arial" charset="0"/>
                <a:cs typeface="Arial" charset="0"/>
              </a:rPr>
              <a:t>4. HR Recruitment and Selection goes hand in hand and executes the </a:t>
            </a:r>
            <a:r>
              <a:rPr lang="en-US" sz="4000" dirty="0" err="1" smtClean="0">
                <a:latin typeface="Arial" charset="0"/>
                <a:ea typeface="Arial" charset="0"/>
                <a:cs typeface="Arial" charset="0"/>
              </a:rPr>
              <a:t>organisation’s</a:t>
            </a:r>
            <a:r>
              <a:rPr lang="en-US" sz="4000" dirty="0" smtClean="0">
                <a:latin typeface="Arial" charset="0"/>
                <a:ea typeface="Arial" charset="0"/>
                <a:cs typeface="Arial" charset="0"/>
              </a:rPr>
              <a:t> HR plans.</a:t>
            </a:r>
            <a:endParaRPr lang="en-US" sz="4000" dirty="0">
              <a:latin typeface="Arial" charset="0"/>
              <a:ea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234452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36610" y="624110"/>
            <a:ext cx="8911687" cy="651797"/>
          </a:xfrm>
        </p:spPr>
        <p:txBody>
          <a:bodyPr>
            <a:normAutofit/>
          </a:bodyPr>
          <a:lstStyle/>
          <a:p>
            <a:r>
              <a:rPr lang="en-US" sz="3500" b="1" dirty="0" smtClean="0">
                <a:latin typeface="Arial" charset="0"/>
                <a:ea typeface="Arial" charset="0"/>
                <a:cs typeface="Arial" charset="0"/>
              </a:rPr>
              <a:t>REFERENCES</a:t>
            </a:r>
            <a:endParaRPr lang="en-US" sz="3500" b="1" dirty="0"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0991" y="1275907"/>
            <a:ext cx="11483163" cy="4614530"/>
          </a:xfrm>
        </p:spPr>
        <p:txBody>
          <a:bodyPr>
            <a:noAutofit/>
          </a:bodyPr>
          <a:lstStyle/>
          <a:p>
            <a:pPr algn="just">
              <a:spcBef>
                <a:spcPts val="0"/>
              </a:spcBef>
              <a:buFont typeface="+mj-lt"/>
              <a:buAutoNum type="arabicPeriod"/>
            </a:pPr>
            <a:r>
              <a:rPr lang="en-GB" sz="1500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CIPD (2017) </a:t>
            </a:r>
            <a:r>
              <a:rPr lang="en-GB" sz="1500" i="1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‘Strategic Human Resource Management: Understand how strategic HRM works, and its relationship with business strategy, human capital management and business performance’</a:t>
            </a:r>
            <a:r>
              <a:rPr lang="en-GB" sz="1500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[online] Available at: </a:t>
            </a:r>
            <a:r>
              <a:rPr lang="en-GB" sz="1500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  <a:hlinkClick r:id="rId2"/>
              </a:rPr>
              <a:t>https://www.cipd.co.uk/knowledge/strategy/hr/strategic-hrm-factsheet</a:t>
            </a:r>
            <a:r>
              <a:rPr lang="en-GB" sz="1500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[Accessed: 6 August 2018</a:t>
            </a:r>
            <a:r>
              <a:rPr lang="en-GB" sz="15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]</a:t>
            </a:r>
          </a:p>
          <a:p>
            <a:pPr algn="just">
              <a:spcBef>
                <a:spcPts val="0"/>
              </a:spcBef>
              <a:buFont typeface="+mj-lt"/>
              <a:buAutoNum type="arabicPeriod"/>
            </a:pPr>
            <a:r>
              <a:rPr lang="en-GB" sz="1500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Armstrong, M. and Taylor, S. (2014) </a:t>
            </a:r>
            <a:r>
              <a:rPr lang="en-GB" sz="1500" i="1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Armstrong’s Handbook of Human Resource Management Practice. </a:t>
            </a:r>
            <a:r>
              <a:rPr lang="en-GB" sz="1500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13</a:t>
            </a:r>
            <a:r>
              <a:rPr lang="en-GB" sz="1500" baseline="30000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th</a:t>
            </a:r>
            <a:r>
              <a:rPr lang="en-GB" sz="1500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GB" sz="1500" dirty="0" err="1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edn</a:t>
            </a:r>
            <a:r>
              <a:rPr lang="en-GB" sz="1500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. London: </a:t>
            </a:r>
            <a:r>
              <a:rPr lang="en-GB" sz="1500" dirty="0" err="1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Kogan</a:t>
            </a:r>
            <a:r>
              <a:rPr lang="en-GB" sz="1500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GB" sz="15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Page</a:t>
            </a:r>
          </a:p>
          <a:p>
            <a:pPr algn="just">
              <a:spcBef>
                <a:spcPts val="0"/>
              </a:spcBef>
              <a:buFont typeface="+mj-lt"/>
              <a:buAutoNum type="arabicPeriod"/>
            </a:pPr>
            <a:r>
              <a:rPr lang="en-US" sz="1500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Pravin, </a:t>
            </a:r>
            <a:r>
              <a:rPr lang="en-US" sz="15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D. (2010) </a:t>
            </a:r>
            <a:r>
              <a:rPr lang="en-US" sz="1500" i="1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Human Resource Management</a:t>
            </a:r>
            <a:r>
              <a:rPr lang="en-US" sz="1500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. India: Dorling </a:t>
            </a:r>
            <a:r>
              <a:rPr lang="en-US" sz="15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Kindersley</a:t>
            </a:r>
          </a:p>
          <a:p>
            <a:pPr algn="just">
              <a:spcBef>
                <a:spcPts val="0"/>
              </a:spcBef>
              <a:buFont typeface="+mj-lt"/>
              <a:buAutoNum type="arabicPeriod"/>
            </a:pPr>
            <a:r>
              <a:rPr lang="en-US" sz="1500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Aquinas, </a:t>
            </a:r>
            <a:r>
              <a:rPr lang="en-US" sz="15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P.G. (2009) </a:t>
            </a:r>
            <a:r>
              <a:rPr lang="en-US" sz="1500" i="1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Human Resources Management Principles and Practices</a:t>
            </a:r>
            <a:r>
              <a:rPr lang="en-US" sz="1500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. New Delhi: </a:t>
            </a:r>
            <a:r>
              <a:rPr lang="en-US" sz="15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VIKAS</a:t>
            </a:r>
          </a:p>
          <a:p>
            <a:pPr algn="just">
              <a:spcBef>
                <a:spcPts val="0"/>
              </a:spcBef>
              <a:buFont typeface="+mj-lt"/>
              <a:buAutoNum type="arabicPeriod"/>
            </a:pPr>
            <a:r>
              <a:rPr lang="en-US" sz="1500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Educational Competencies Consortium </a:t>
            </a:r>
            <a:r>
              <a:rPr lang="en-US" sz="15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Ltd (2010) </a:t>
            </a:r>
            <a:r>
              <a:rPr lang="en-US" sz="1500" i="1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Workforce Planning: A Practical Guide. </a:t>
            </a:r>
            <a:r>
              <a:rPr lang="en-US" sz="15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London: </a:t>
            </a:r>
            <a:r>
              <a:rPr lang="en-US" sz="1500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Educational Competencies </a:t>
            </a:r>
            <a:r>
              <a:rPr lang="en-US" sz="15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Consortium</a:t>
            </a:r>
            <a:endParaRPr lang="en-US" sz="1500" dirty="0">
              <a:solidFill>
                <a:schemeClr val="tx1"/>
              </a:solidFill>
              <a:latin typeface="Arial" charset="0"/>
              <a:ea typeface="Arial" charset="0"/>
              <a:cs typeface="Arial" charset="0"/>
            </a:endParaRPr>
          </a:p>
          <a:p>
            <a:pPr algn="just">
              <a:spcBef>
                <a:spcPts val="0"/>
              </a:spcBef>
              <a:buFont typeface="+mj-lt"/>
              <a:buAutoNum type="arabicPeriod"/>
            </a:pPr>
            <a:r>
              <a:rPr lang="en-US" sz="15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Mondy</a:t>
            </a:r>
            <a:r>
              <a:rPr lang="en-US" sz="15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, R.W. (2008) </a:t>
            </a:r>
            <a:r>
              <a:rPr lang="en-US" sz="1500" i="1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Human Resource Management. </a:t>
            </a:r>
            <a:r>
              <a:rPr lang="en-US" sz="15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10</a:t>
            </a:r>
            <a:r>
              <a:rPr lang="en-US" sz="1500" baseline="300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th</a:t>
            </a:r>
            <a:r>
              <a:rPr lang="en-US" sz="15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5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edn</a:t>
            </a:r>
            <a:r>
              <a:rPr lang="en-US" sz="15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. New Jersey: Pearson</a:t>
            </a:r>
          </a:p>
          <a:p>
            <a:pPr algn="just">
              <a:spcBef>
                <a:spcPts val="0"/>
              </a:spcBef>
              <a:buFont typeface="+mj-lt"/>
              <a:buAutoNum type="arabicPeriod"/>
            </a:pPr>
            <a:r>
              <a:rPr lang="en-US" sz="15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HR Council Canada (2018) </a:t>
            </a:r>
            <a:r>
              <a:rPr lang="en-US" sz="1500" i="1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Getting the Right People: Selection &amp; Hiring. </a:t>
            </a:r>
            <a:r>
              <a:rPr lang="en-US" sz="15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[online</a:t>
            </a:r>
            <a:r>
              <a:rPr lang="en-US" sz="1500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] Available at: </a:t>
            </a:r>
            <a:r>
              <a:rPr lang="en-US" sz="1500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  <a:hlinkClick r:id="rId3"/>
              </a:rPr>
              <a:t>http://</a:t>
            </a:r>
            <a:r>
              <a:rPr lang="en-US" sz="15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  <a:hlinkClick r:id="rId3"/>
              </a:rPr>
              <a:t>hrcouncil.ca/hr-toolkit/right-people-selection.cfm</a:t>
            </a:r>
            <a:r>
              <a:rPr lang="en-US" sz="15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GB" sz="1500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[Accessed: </a:t>
            </a:r>
            <a:r>
              <a:rPr lang="en-GB" sz="15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19 </a:t>
            </a:r>
            <a:r>
              <a:rPr lang="en-GB" sz="1500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August 2018</a:t>
            </a:r>
            <a:r>
              <a:rPr lang="en-GB" sz="15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]</a:t>
            </a:r>
          </a:p>
          <a:p>
            <a:pPr algn="just">
              <a:spcBef>
                <a:spcPts val="0"/>
              </a:spcBef>
              <a:buFont typeface="+mj-lt"/>
              <a:buAutoNum type="arabicPeriod"/>
            </a:pPr>
            <a:r>
              <a:rPr lang="en-GB" sz="15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CIPD (2018) </a:t>
            </a:r>
            <a:r>
              <a:rPr lang="en-GB" sz="1500" i="1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‘Selection Methods: An overview of candidate assessment methods, focusing on interviews, psychometric tests and assessment centres, as part of the recruitment process’ </a:t>
            </a:r>
            <a:r>
              <a:rPr lang="en-GB" sz="1500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[online] Available at: </a:t>
            </a:r>
            <a:r>
              <a:rPr lang="en-GB" sz="1500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  <a:hlinkClick r:id="rId4"/>
              </a:rPr>
              <a:t>https://</a:t>
            </a:r>
            <a:r>
              <a:rPr lang="en-GB" sz="15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  <a:hlinkClick r:id="rId4"/>
              </a:rPr>
              <a:t>www.cipd.co.uk/knowledge/fundamentals/people/recruitment/selection-factsheet</a:t>
            </a:r>
            <a:r>
              <a:rPr lang="en-GB" sz="1500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GB" sz="15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[Accessed</a:t>
            </a:r>
            <a:r>
              <a:rPr lang="en-GB" sz="1500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: </a:t>
            </a:r>
            <a:r>
              <a:rPr lang="en-GB" sz="15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19 </a:t>
            </a:r>
            <a:r>
              <a:rPr lang="en-GB" sz="1500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August 2018</a:t>
            </a:r>
            <a:r>
              <a:rPr lang="en-GB" sz="15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]</a:t>
            </a:r>
            <a:endParaRPr lang="en-GB" sz="1500" i="1" dirty="0">
              <a:solidFill>
                <a:schemeClr val="tx1"/>
              </a:solidFill>
              <a:latin typeface="Arial" charset="0"/>
              <a:ea typeface="Arial" charset="0"/>
              <a:cs typeface="Arial" charset="0"/>
            </a:endParaRPr>
          </a:p>
          <a:p>
            <a:pPr algn="just">
              <a:spcBef>
                <a:spcPts val="0"/>
              </a:spcBef>
              <a:buFont typeface="+mj-lt"/>
              <a:buAutoNum type="arabicPeriod"/>
            </a:pPr>
            <a:r>
              <a:rPr lang="en-GB" sz="15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Allen, K. (2017) ‘</a:t>
            </a:r>
            <a:r>
              <a:rPr lang="en-US" sz="1500" dirty="0">
                <a:latin typeface="Arial" charset="0"/>
                <a:ea typeface="Arial" charset="0"/>
                <a:cs typeface="Arial" charset="0"/>
              </a:rPr>
              <a:t>Jaguar Land Rover to recruit 5,000 staff after record year of </a:t>
            </a:r>
            <a:r>
              <a:rPr lang="en-US" sz="1500" dirty="0" smtClean="0">
                <a:latin typeface="Arial" charset="0"/>
                <a:ea typeface="Arial" charset="0"/>
                <a:cs typeface="Arial" charset="0"/>
              </a:rPr>
              <a:t>sales’ </a:t>
            </a:r>
            <a:r>
              <a:rPr lang="en-US" sz="1500" i="1" dirty="0" smtClean="0">
                <a:latin typeface="Arial" charset="0"/>
                <a:ea typeface="Arial" charset="0"/>
                <a:cs typeface="Arial" charset="0"/>
              </a:rPr>
              <a:t>The Guardian, </a:t>
            </a:r>
            <a:r>
              <a:rPr lang="en-US" sz="1500" dirty="0" smtClean="0">
                <a:latin typeface="Arial" charset="0"/>
                <a:ea typeface="Arial" charset="0"/>
                <a:cs typeface="Arial" charset="0"/>
              </a:rPr>
              <a:t>18 June </a:t>
            </a:r>
            <a:r>
              <a:rPr lang="en-US" sz="1500" dirty="0">
                <a:latin typeface="Arial" charset="0"/>
                <a:ea typeface="Arial" charset="0"/>
                <a:cs typeface="Arial" charset="0"/>
              </a:rPr>
              <a:t>[Online]. Available at: </a:t>
            </a:r>
            <a:r>
              <a:rPr lang="en-US" sz="1500" dirty="0">
                <a:latin typeface="Arial" charset="0"/>
                <a:ea typeface="Arial" charset="0"/>
                <a:cs typeface="Arial" charset="0"/>
                <a:hlinkClick r:id="rId5"/>
              </a:rPr>
              <a:t>https://</a:t>
            </a:r>
            <a:r>
              <a:rPr lang="en-US" sz="1500" dirty="0" smtClean="0">
                <a:latin typeface="Arial" charset="0"/>
                <a:ea typeface="Arial" charset="0"/>
                <a:cs typeface="Arial" charset="0"/>
                <a:hlinkClick r:id="rId5"/>
              </a:rPr>
              <a:t>www.theguardian.com/business/2017/jun/18/jaguar-land-rover-to-recruit-5000-of-staff-after-record-year-of-sales</a:t>
            </a:r>
            <a:r>
              <a:rPr lang="en-US" sz="1500" dirty="0" smtClean="0">
                <a:latin typeface="Arial" charset="0"/>
                <a:ea typeface="Arial" charset="0"/>
                <a:cs typeface="Arial" charset="0"/>
              </a:rPr>
              <a:t> [</a:t>
            </a:r>
            <a:r>
              <a:rPr lang="en-GB" sz="15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Accessed</a:t>
            </a:r>
            <a:r>
              <a:rPr lang="en-GB" sz="1500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: 19 August 2018]</a:t>
            </a:r>
            <a:endParaRPr lang="en-GB" sz="1500" i="1" dirty="0">
              <a:solidFill>
                <a:schemeClr val="tx1"/>
              </a:solidFill>
              <a:latin typeface="Arial" charset="0"/>
              <a:ea typeface="Arial" charset="0"/>
              <a:cs typeface="Arial" charset="0"/>
            </a:endParaRPr>
          </a:p>
          <a:p>
            <a:pPr algn="just">
              <a:spcBef>
                <a:spcPts val="0"/>
              </a:spcBef>
              <a:buFont typeface="+mj-lt"/>
              <a:buAutoNum type="arabicPeriod"/>
            </a:pPr>
            <a:r>
              <a:rPr lang="en-GB" sz="15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Monaghan, A. (2017) ‘Jaguar Land Rover posts record sales thanks to demand in China and US’ </a:t>
            </a:r>
            <a:r>
              <a:rPr lang="en-GB" sz="1500" i="1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The Guardian, </a:t>
            </a:r>
            <a:r>
              <a:rPr lang="en-GB" sz="15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24 May [Online]. </a:t>
            </a:r>
            <a:r>
              <a:rPr lang="en-GB" sz="1500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Available at: </a:t>
            </a:r>
            <a:r>
              <a:rPr lang="en-GB" sz="1500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  <a:hlinkClick r:id="rId6"/>
              </a:rPr>
              <a:t>https://</a:t>
            </a:r>
            <a:r>
              <a:rPr lang="en-GB" sz="15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  <a:hlinkClick r:id="rId6"/>
              </a:rPr>
              <a:t>www.theguardian.com/business/2017/may/23/jaguar-land-rover-posts-record-year-in-sales</a:t>
            </a:r>
            <a:r>
              <a:rPr lang="en-GB" sz="15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500" dirty="0">
                <a:latin typeface="Arial" charset="0"/>
                <a:ea typeface="Arial" charset="0"/>
                <a:cs typeface="Arial" charset="0"/>
              </a:rPr>
              <a:t>[</a:t>
            </a:r>
            <a:r>
              <a:rPr lang="en-GB" sz="1500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Accessed: 19 August 2018</a:t>
            </a:r>
            <a:r>
              <a:rPr lang="en-GB" sz="15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]</a:t>
            </a:r>
          </a:p>
          <a:p>
            <a:pPr algn="just">
              <a:spcBef>
                <a:spcPts val="0"/>
              </a:spcBef>
              <a:buFont typeface="+mj-lt"/>
              <a:buAutoNum type="arabicPeriod"/>
            </a:pPr>
            <a:r>
              <a:rPr lang="en-GB" sz="15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SGS (2018) ‘Recruitment Process</a:t>
            </a:r>
            <a:r>
              <a:rPr lang="en-GB" sz="1500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’ [online] Available </a:t>
            </a:r>
            <a:r>
              <a:rPr lang="en-GB" sz="15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at</a:t>
            </a:r>
            <a:r>
              <a:rPr lang="en-GB" sz="1500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: </a:t>
            </a:r>
            <a:r>
              <a:rPr lang="en-GB" sz="1500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  <a:hlinkClick r:id="rId7"/>
              </a:rPr>
              <a:t>https://</a:t>
            </a:r>
            <a:r>
              <a:rPr lang="en-GB" sz="15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  <a:hlinkClick r:id="rId7"/>
              </a:rPr>
              <a:t>www.sgs.co.uk/en-gb/our-company/careers/recruitment-process</a:t>
            </a:r>
            <a:r>
              <a:rPr lang="en-GB" sz="15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Accessed</a:t>
            </a:r>
            <a:r>
              <a:rPr lang="en-GB" sz="1500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: 19 August 2018]</a:t>
            </a:r>
            <a:endParaRPr lang="en-GB" sz="1500" i="1" dirty="0">
              <a:solidFill>
                <a:schemeClr val="tx1"/>
              </a:solidFill>
              <a:latin typeface="Arial" charset="0"/>
              <a:ea typeface="Arial" charset="0"/>
              <a:cs typeface="Arial" charset="0"/>
            </a:endParaRPr>
          </a:p>
          <a:p>
            <a:pPr algn="just">
              <a:spcBef>
                <a:spcPts val="0"/>
              </a:spcBef>
              <a:buFont typeface="+mj-lt"/>
              <a:buAutoNum type="arabicPeriod"/>
            </a:pPr>
            <a:endParaRPr lang="en-GB" sz="1500" dirty="0" smtClean="0">
              <a:solidFill>
                <a:schemeClr val="tx1"/>
              </a:solidFill>
              <a:latin typeface="Arial" charset="0"/>
              <a:ea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45232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1306</TotalTime>
  <Words>819</Words>
  <Application>Microsoft Macintosh PowerPoint</Application>
  <PresentationFormat>Widescreen</PresentationFormat>
  <Paragraphs>65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Century Gothic</vt:lpstr>
      <vt:lpstr>Wingdings</vt:lpstr>
      <vt:lpstr>Wingdings 3</vt:lpstr>
      <vt:lpstr>Arial</vt:lpstr>
      <vt:lpstr>Wisp</vt:lpstr>
      <vt:lpstr>SBUS 5121 MANAGING PEOPLE ASSIGNMENT 1: PRESENTATION  Student Name: Erika Mae M. Pagaduan Student Number: 1604894  Module Lecturer: Mary March</vt:lpstr>
      <vt:lpstr>HUMAN RESOURCE MANAGEMENT STRATEGY</vt:lpstr>
      <vt:lpstr>HUMAN RESOURCE POLICIES</vt:lpstr>
      <vt:lpstr>HUMAN RESOURCE PLANNING</vt:lpstr>
      <vt:lpstr>JAGUAR LAND ROVER</vt:lpstr>
      <vt:lpstr>HUMAN RESOURCE RECRUITMENT</vt:lpstr>
      <vt:lpstr>SGS Recruitment Process</vt:lpstr>
      <vt:lpstr>HUMAN RESOURCE SELECTION</vt:lpstr>
      <vt:lpstr>SGS Selection</vt:lpstr>
      <vt:lpstr>CONCLUSION</vt:lpstr>
      <vt:lpstr>CONCLUSION</vt:lpstr>
      <vt:lpstr>REFERENCES</vt:lpstr>
    </vt:vector>
  </TitlesOfParts>
  <Company/>
  <LinksUpToDate>false</LinksUpToDate>
  <SharedDoc>false</SharedDoc>
  <HyperlinksChanged>false</HyperlinksChanged>
  <AppVersion>15.0027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SBUS 5121 MANAGING PEOPLE ASSIGNMENT 1: PRESENTATION  Student Name: Erika Mae M. Pagaduan Student Number: 1604894  Module Lecturer: Mary March</dc:title>
  <dc:creator>Maila Pagaduan</dc:creator>
  <cp:lastModifiedBy>Maila Pagaduan</cp:lastModifiedBy>
  <cp:revision>73</cp:revision>
  <dcterms:created xsi:type="dcterms:W3CDTF">2018-08-18T15:07:17Z</dcterms:created>
  <dcterms:modified xsi:type="dcterms:W3CDTF">2018-08-19T23:53:57Z</dcterms:modified>
</cp:coreProperties>
</file>